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84" r:id="rId1"/>
  </p:sldMasterIdLst>
  <p:notesMasterIdLst>
    <p:notesMasterId r:id="rId101"/>
  </p:notesMasterIdLst>
  <p:sldIdLst>
    <p:sldId id="256" r:id="rId2"/>
    <p:sldId id="258" r:id="rId3"/>
    <p:sldId id="257" r:id="rId4"/>
    <p:sldId id="259" r:id="rId5"/>
    <p:sldId id="261" r:id="rId6"/>
    <p:sldId id="356" r:id="rId7"/>
    <p:sldId id="260" r:id="rId8"/>
    <p:sldId id="262" r:id="rId9"/>
    <p:sldId id="264" r:id="rId10"/>
    <p:sldId id="263" r:id="rId11"/>
    <p:sldId id="265" r:id="rId12"/>
    <p:sldId id="266" r:id="rId13"/>
    <p:sldId id="267" r:id="rId14"/>
    <p:sldId id="268" r:id="rId15"/>
    <p:sldId id="270" r:id="rId16"/>
    <p:sldId id="272" r:id="rId17"/>
    <p:sldId id="271" r:id="rId18"/>
    <p:sldId id="274" r:id="rId19"/>
    <p:sldId id="275" r:id="rId20"/>
    <p:sldId id="278" r:id="rId21"/>
    <p:sldId id="276" r:id="rId22"/>
    <p:sldId id="277" r:id="rId23"/>
    <p:sldId id="283" r:id="rId24"/>
    <p:sldId id="284" r:id="rId25"/>
    <p:sldId id="286" r:id="rId26"/>
    <p:sldId id="287" r:id="rId27"/>
    <p:sldId id="288" r:id="rId28"/>
    <p:sldId id="289" r:id="rId29"/>
    <p:sldId id="290" r:id="rId30"/>
    <p:sldId id="291" r:id="rId31"/>
    <p:sldId id="292" r:id="rId32"/>
    <p:sldId id="293" r:id="rId33"/>
    <p:sldId id="294" r:id="rId34"/>
    <p:sldId id="295" r:id="rId35"/>
    <p:sldId id="296" r:id="rId36"/>
    <p:sldId id="300" r:id="rId37"/>
    <p:sldId id="297" r:id="rId38"/>
    <p:sldId id="299" r:id="rId39"/>
    <p:sldId id="298" r:id="rId40"/>
    <p:sldId id="313" r:id="rId41"/>
    <p:sldId id="301" r:id="rId42"/>
    <p:sldId id="303" r:id="rId43"/>
    <p:sldId id="355" r:id="rId44"/>
    <p:sldId id="305" r:id="rId45"/>
    <p:sldId id="306" r:id="rId46"/>
    <p:sldId id="307" r:id="rId47"/>
    <p:sldId id="308" r:id="rId48"/>
    <p:sldId id="310" r:id="rId49"/>
    <p:sldId id="311" r:id="rId50"/>
    <p:sldId id="314" r:id="rId51"/>
    <p:sldId id="317" r:id="rId52"/>
    <p:sldId id="315" r:id="rId53"/>
    <p:sldId id="312" r:id="rId54"/>
    <p:sldId id="318" r:id="rId55"/>
    <p:sldId id="319" r:id="rId56"/>
    <p:sldId id="320" r:id="rId57"/>
    <p:sldId id="322" r:id="rId58"/>
    <p:sldId id="362" r:id="rId59"/>
    <p:sldId id="324" r:id="rId60"/>
    <p:sldId id="363" r:id="rId61"/>
    <p:sldId id="279" r:id="rId62"/>
    <p:sldId id="323" r:id="rId63"/>
    <p:sldId id="325" r:id="rId64"/>
    <p:sldId id="326" r:id="rId65"/>
    <p:sldId id="327" r:id="rId66"/>
    <p:sldId id="328" r:id="rId67"/>
    <p:sldId id="329" r:id="rId68"/>
    <p:sldId id="330" r:id="rId69"/>
    <p:sldId id="331" r:id="rId70"/>
    <p:sldId id="332" r:id="rId71"/>
    <p:sldId id="333" r:id="rId72"/>
    <p:sldId id="334" r:id="rId73"/>
    <p:sldId id="336" r:id="rId74"/>
    <p:sldId id="337" r:id="rId75"/>
    <p:sldId id="280" r:id="rId76"/>
    <p:sldId id="338" r:id="rId77"/>
    <p:sldId id="340" r:id="rId78"/>
    <p:sldId id="341" r:id="rId79"/>
    <p:sldId id="357" r:id="rId80"/>
    <p:sldId id="358" r:id="rId81"/>
    <p:sldId id="359" r:id="rId82"/>
    <p:sldId id="360" r:id="rId83"/>
    <p:sldId id="361" r:id="rId84"/>
    <p:sldId id="342" r:id="rId85"/>
    <p:sldId id="343" r:id="rId86"/>
    <p:sldId id="281" r:id="rId87"/>
    <p:sldId id="344" r:id="rId88"/>
    <p:sldId id="346" r:id="rId89"/>
    <p:sldId id="345" r:id="rId90"/>
    <p:sldId id="347" r:id="rId91"/>
    <p:sldId id="348" r:id="rId92"/>
    <p:sldId id="354" r:id="rId93"/>
    <p:sldId id="282" r:id="rId94"/>
    <p:sldId id="350" r:id="rId95"/>
    <p:sldId id="351" r:id="rId96"/>
    <p:sldId id="352" r:id="rId97"/>
    <p:sldId id="364" r:id="rId98"/>
    <p:sldId id="365" r:id="rId99"/>
    <p:sldId id="353" r:id="rId10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eu De" id="{970AA53F-DA38-468C-8697-778DF53F472B}">
          <p14:sldIdLst>
            <p14:sldId id="256"/>
            <p14:sldId id="258"/>
            <p14:sldId id="257"/>
          </p14:sldIdLst>
        </p14:section>
        <p14:section name="Tong Quan" id="{8AAAD2CE-F5F4-48D3-AE91-7BD822D627E9}">
          <p14:sldIdLst>
            <p14:sldId id="259"/>
            <p14:sldId id="261"/>
            <p14:sldId id="356"/>
            <p14:sldId id="260"/>
            <p14:sldId id="262"/>
            <p14:sldId id="264"/>
            <p14:sldId id="263"/>
            <p14:sldId id="265"/>
            <p14:sldId id="266"/>
            <p14:sldId id="267"/>
            <p14:sldId id="268"/>
            <p14:sldId id="270"/>
            <p14:sldId id="272"/>
            <p14:sldId id="271"/>
            <p14:sldId id="274"/>
            <p14:sldId id="275"/>
            <p14:sldId id="278"/>
            <p14:sldId id="276"/>
          </p14:sldIdLst>
        </p14:section>
        <p14:section name="COSOLYTHUYET" id="{1854FFE1-E283-439D-9115-81ADA5C7132B}">
          <p14:sldIdLst>
            <p14:sldId id="277"/>
            <p14:sldId id="283"/>
            <p14:sldId id="284"/>
            <p14:sldId id="286"/>
            <p14:sldId id="287"/>
            <p14:sldId id="288"/>
            <p14:sldId id="289"/>
            <p14:sldId id="290"/>
            <p14:sldId id="291"/>
            <p14:sldId id="292"/>
            <p14:sldId id="293"/>
            <p14:sldId id="294"/>
            <p14:sldId id="295"/>
            <p14:sldId id="296"/>
            <p14:sldId id="300"/>
            <p14:sldId id="297"/>
            <p14:sldId id="299"/>
            <p14:sldId id="298"/>
            <p14:sldId id="313"/>
            <p14:sldId id="301"/>
            <p14:sldId id="303"/>
            <p14:sldId id="355"/>
            <p14:sldId id="305"/>
            <p14:sldId id="306"/>
            <p14:sldId id="307"/>
            <p14:sldId id="308"/>
            <p14:sldId id="310"/>
            <p14:sldId id="311"/>
            <p14:sldId id="314"/>
            <p14:sldId id="317"/>
            <p14:sldId id="315"/>
            <p14:sldId id="312"/>
            <p14:sldId id="318"/>
            <p14:sldId id="319"/>
            <p14:sldId id="320"/>
            <p14:sldId id="322"/>
            <p14:sldId id="362"/>
            <p14:sldId id="324"/>
            <p14:sldId id="363"/>
          </p14:sldIdLst>
        </p14:section>
        <p14:section name="THIETKE" id="{7ADCDEF4-7BEC-4CB5-807C-B90A23D329C6}">
          <p14:sldIdLst>
            <p14:sldId id="279"/>
            <p14:sldId id="323"/>
            <p14:sldId id="325"/>
            <p14:sldId id="326"/>
            <p14:sldId id="327"/>
            <p14:sldId id="328"/>
            <p14:sldId id="329"/>
            <p14:sldId id="330"/>
            <p14:sldId id="331"/>
            <p14:sldId id="332"/>
            <p14:sldId id="333"/>
            <p14:sldId id="334"/>
            <p14:sldId id="336"/>
            <p14:sldId id="337"/>
          </p14:sldIdLst>
        </p14:section>
        <p14:section name="SYNSIM" id="{801221F6-2F06-4682-A49C-31AD3711DDC3}">
          <p14:sldIdLst>
            <p14:sldId id="280"/>
            <p14:sldId id="338"/>
            <p14:sldId id="340"/>
            <p14:sldId id="341"/>
            <p14:sldId id="357"/>
            <p14:sldId id="358"/>
            <p14:sldId id="359"/>
            <p14:sldId id="360"/>
            <p14:sldId id="361"/>
            <p14:sldId id="342"/>
            <p14:sldId id="343"/>
          </p14:sldIdLst>
        </p14:section>
        <p14:section name="COMPARE" id="{3063A782-7E57-4EC2-ADE8-5110A57089A3}">
          <p14:sldIdLst>
            <p14:sldId id="281"/>
            <p14:sldId id="344"/>
            <p14:sldId id="346"/>
            <p14:sldId id="345"/>
            <p14:sldId id="347"/>
            <p14:sldId id="348"/>
            <p14:sldId id="354"/>
          </p14:sldIdLst>
        </p14:section>
        <p14:section name="KETLUAN" id="{F9312E7E-08F4-4C14-8FC1-2370EF86F3DE}">
          <p14:sldIdLst>
            <p14:sldId id="282"/>
            <p14:sldId id="350"/>
            <p14:sldId id="351"/>
            <p14:sldId id="352"/>
            <p14:sldId id="364"/>
            <p14:sldId id="365"/>
            <p14:sldId id="3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F2D98E-4DE7-483C-88EC-0354035C4BD7}" v="1128" dt="2022-01-07T18:24:47.2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2714" autoAdjust="0"/>
  </p:normalViewPr>
  <p:slideViewPr>
    <p:cSldViewPr snapToGrid="0">
      <p:cViewPr>
        <p:scale>
          <a:sx n="125" d="100"/>
          <a:sy n="125" d="100"/>
        </p:scale>
        <p:origin x="123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rts/_rels/chart1.xml.rels><?xml version="1.0" encoding="UTF-8" standalone="yes"?>
<Relationships xmlns="http://schemas.openxmlformats.org/package/2006/relationships"><Relationship Id="rId3" Type="http://schemas.openxmlformats.org/officeDocument/2006/relationships/oleObject" Target="file:///K:\kyber90sfpga\kyber90sfpga\Excel\TwiddleFactors%20(version%20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K:\kyber90sfpga\kyber90sfpga\Excel\TwiddleFactors%20(version%206).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Compare!$B$19</c:f>
              <c:strCache>
                <c:ptCount val="1"/>
                <c:pt idx="0">
                  <c:v>NTT Speed Ratio</c:v>
                </c:pt>
              </c:strCache>
            </c:strRef>
          </c:tx>
          <c:spPr>
            <a:solidFill>
              <a:schemeClr val="accent1"/>
            </a:solidFill>
            <a:ln>
              <a:noFill/>
            </a:ln>
            <a:effectLst/>
            <a:sp3d/>
          </c:spPr>
          <c:invertIfNegative val="0"/>
          <c:cat>
            <c:strRef>
              <c:f>Compare!$A$20:$A$25</c:f>
              <c:strCache>
                <c:ptCount val="6"/>
                <c:pt idx="1">
                  <c:v>Karatsuba [31]</c:v>
                </c:pt>
                <c:pt idx="2">
                  <c:v>Low-Comp [32]</c:v>
                </c:pt>
                <c:pt idx="3">
                  <c:v>QISC [33]</c:v>
                </c:pt>
                <c:pt idx="4">
                  <c:v>HS-NTT [15]</c:v>
                </c:pt>
                <c:pt idx="5">
                  <c:v>Nghiên cứu này</c:v>
                </c:pt>
              </c:strCache>
            </c:strRef>
          </c:cat>
          <c:val>
            <c:numRef>
              <c:f>Compare!$B$20:$B$25</c:f>
              <c:numCache>
                <c:formatCode>General</c:formatCode>
                <c:ptCount val="6"/>
                <c:pt idx="1">
                  <c:v>1.7</c:v>
                </c:pt>
                <c:pt idx="2">
                  <c:v>1.4</c:v>
                </c:pt>
                <c:pt idx="3">
                  <c:v>4.3</c:v>
                </c:pt>
                <c:pt idx="4">
                  <c:v>0.8</c:v>
                </c:pt>
                <c:pt idx="5">
                  <c:v>1</c:v>
                </c:pt>
              </c:numCache>
            </c:numRef>
          </c:val>
          <c:extLst>
            <c:ext xmlns:c16="http://schemas.microsoft.com/office/drawing/2014/chart" uri="{C3380CC4-5D6E-409C-BE32-E72D297353CC}">
              <c16:uniqueId val="{00000000-3581-4716-8119-475B36550BAA}"/>
            </c:ext>
          </c:extLst>
        </c:ser>
        <c:dLbls>
          <c:showLegendKey val="0"/>
          <c:showVal val="0"/>
          <c:showCatName val="0"/>
          <c:showSerName val="0"/>
          <c:showPercent val="0"/>
          <c:showBubbleSize val="0"/>
        </c:dLbls>
        <c:gapWidth val="150"/>
        <c:shape val="box"/>
        <c:axId val="811412431"/>
        <c:axId val="811406607"/>
        <c:axId val="0"/>
      </c:bar3DChart>
      <c:catAx>
        <c:axId val="8114124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406607"/>
        <c:crosses val="autoZero"/>
        <c:auto val="1"/>
        <c:lblAlgn val="ctr"/>
        <c:lblOffset val="100"/>
        <c:noMultiLvlLbl val="0"/>
      </c:catAx>
      <c:valAx>
        <c:axId val="8114066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412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Compare!$B$10</c:f>
              <c:strCache>
                <c:ptCount val="1"/>
                <c:pt idx="0">
                  <c:v>Area x Speed Ratio</c:v>
                </c:pt>
              </c:strCache>
            </c:strRef>
          </c:tx>
          <c:spPr>
            <a:solidFill>
              <a:schemeClr val="accent1"/>
            </a:solidFill>
            <a:ln>
              <a:noFill/>
            </a:ln>
            <a:effectLst/>
            <a:sp3d/>
          </c:spPr>
          <c:invertIfNegative val="0"/>
          <c:cat>
            <c:strRef>
              <c:f>Compare!$A$11:$A$16</c:f>
              <c:strCache>
                <c:ptCount val="6"/>
                <c:pt idx="1">
                  <c:v>Karatsuba [31]</c:v>
                </c:pt>
                <c:pt idx="2">
                  <c:v>Low-Comp [32]</c:v>
                </c:pt>
                <c:pt idx="3">
                  <c:v>QISC [33]</c:v>
                </c:pt>
                <c:pt idx="4">
                  <c:v>HS-NTT [15]</c:v>
                </c:pt>
                <c:pt idx="5">
                  <c:v>Nghiên cứu này</c:v>
                </c:pt>
              </c:strCache>
            </c:strRef>
          </c:cat>
          <c:val>
            <c:numRef>
              <c:f>Compare!$B$11:$B$16</c:f>
              <c:numCache>
                <c:formatCode>General</c:formatCode>
                <c:ptCount val="6"/>
                <c:pt idx="1">
                  <c:v>2.1</c:v>
                </c:pt>
                <c:pt idx="2">
                  <c:v>0.7</c:v>
                </c:pt>
                <c:pt idx="3">
                  <c:v>8.9</c:v>
                </c:pt>
                <c:pt idx="4">
                  <c:v>0.5</c:v>
                </c:pt>
                <c:pt idx="5">
                  <c:v>1</c:v>
                </c:pt>
              </c:numCache>
            </c:numRef>
          </c:val>
          <c:extLst>
            <c:ext xmlns:c16="http://schemas.microsoft.com/office/drawing/2014/chart" uri="{C3380CC4-5D6E-409C-BE32-E72D297353CC}">
              <c16:uniqueId val="{00000000-6E2F-474B-B878-A0CC6A1A076E}"/>
            </c:ext>
          </c:extLst>
        </c:ser>
        <c:dLbls>
          <c:showLegendKey val="0"/>
          <c:showVal val="0"/>
          <c:showCatName val="0"/>
          <c:showSerName val="0"/>
          <c:showPercent val="0"/>
          <c:showBubbleSize val="0"/>
        </c:dLbls>
        <c:gapWidth val="150"/>
        <c:shape val="box"/>
        <c:axId val="811407439"/>
        <c:axId val="811408271"/>
        <c:axId val="0"/>
      </c:bar3DChart>
      <c:catAx>
        <c:axId val="8114074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408271"/>
        <c:crosses val="autoZero"/>
        <c:auto val="1"/>
        <c:lblAlgn val="ctr"/>
        <c:lblOffset val="100"/>
        <c:noMultiLvlLbl val="0"/>
      </c:catAx>
      <c:valAx>
        <c:axId val="81140827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40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32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AD570E-72A8-4F2E-B150-0ABF74E93C2D}"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E8F34390-9F48-4D73-865C-10AA054ABB96}">
      <dgm:prSet/>
      <dgm:spPr/>
      <dgm:t>
        <a:bodyPr/>
        <a:lstStyle/>
        <a:p>
          <a:r>
            <a:rPr lang="en-US" dirty="0"/>
            <a:t>Là </a:t>
          </a:r>
          <a:r>
            <a:rPr lang="en-US" dirty="0" err="1"/>
            <a:t>mã</a:t>
          </a:r>
          <a:r>
            <a:rPr lang="en-US" dirty="0"/>
            <a:t> </a:t>
          </a:r>
          <a:r>
            <a:rPr lang="en-US" dirty="0" err="1"/>
            <a:t>hóa</a:t>
          </a:r>
          <a:r>
            <a:rPr lang="en-US" dirty="0"/>
            <a:t> </a:t>
          </a:r>
          <a:r>
            <a:rPr lang="en-US" dirty="0" err="1"/>
            <a:t>bất</a:t>
          </a:r>
          <a:r>
            <a:rPr lang="en-US" dirty="0"/>
            <a:t> </a:t>
          </a:r>
          <a:r>
            <a:rPr lang="en-US" dirty="0" err="1"/>
            <a:t>đối</a:t>
          </a:r>
          <a:r>
            <a:rPr lang="en-US" dirty="0"/>
            <a:t> </a:t>
          </a:r>
          <a:r>
            <a:rPr lang="en-US" dirty="0" err="1"/>
            <a:t>xứng</a:t>
          </a:r>
          <a:endParaRPr lang="en-US" dirty="0"/>
        </a:p>
      </dgm:t>
    </dgm:pt>
    <dgm:pt modelId="{9B56296E-BFB6-4D9F-9C3E-C8F5976D6E02}" type="parTrans" cxnId="{F2CE382E-4168-4D39-83C5-ABA5AB896AC1}">
      <dgm:prSet/>
      <dgm:spPr/>
      <dgm:t>
        <a:bodyPr/>
        <a:lstStyle/>
        <a:p>
          <a:endParaRPr lang="en-US"/>
        </a:p>
      </dgm:t>
    </dgm:pt>
    <dgm:pt modelId="{B653A9B5-DC92-4F12-9670-8FC566617A2A}" type="sibTrans" cxnId="{F2CE382E-4168-4D39-83C5-ABA5AB896AC1}">
      <dgm:prSet/>
      <dgm:spPr/>
      <dgm:t>
        <a:bodyPr/>
        <a:lstStyle/>
        <a:p>
          <a:endParaRPr lang="en-US"/>
        </a:p>
      </dgm:t>
    </dgm:pt>
    <dgm:pt modelId="{09080627-2A64-4277-ACD4-5E4B36B0F11C}">
      <dgm:prSet/>
      <dgm:spPr/>
      <dgm:t>
        <a:bodyPr/>
        <a:lstStyle/>
        <a:p>
          <a:pPr algn="ctr"/>
          <a:r>
            <a:rPr lang="en-US" dirty="0" err="1"/>
            <a:t>Xây</a:t>
          </a:r>
          <a:r>
            <a:rPr lang="en-US" dirty="0"/>
            <a:t> </a:t>
          </a:r>
          <a:r>
            <a:rPr lang="en-US" dirty="0" err="1"/>
            <a:t>dựng</a:t>
          </a:r>
          <a:r>
            <a:rPr lang="en-US" dirty="0"/>
            <a:t> </a:t>
          </a:r>
          <a:r>
            <a:rPr lang="en-US" dirty="0" err="1"/>
            <a:t>trên</a:t>
          </a:r>
          <a:r>
            <a:rPr lang="en-US" dirty="0"/>
            <a:t> </a:t>
          </a:r>
          <a:r>
            <a:rPr lang="en-US" dirty="0" err="1"/>
            <a:t>độ</a:t>
          </a:r>
          <a:r>
            <a:rPr lang="en-US" dirty="0"/>
            <a:t> </a:t>
          </a:r>
          <a:r>
            <a:rPr lang="en-US" dirty="0" err="1"/>
            <a:t>phức</a:t>
          </a:r>
          <a:r>
            <a:rPr lang="en-US" dirty="0"/>
            <a:t> </a:t>
          </a:r>
          <a:r>
            <a:rPr lang="en-US" dirty="0" err="1"/>
            <a:t>tạp</a:t>
          </a:r>
          <a:r>
            <a:rPr lang="en-US" dirty="0"/>
            <a:t> của bài </a:t>
          </a:r>
          <a:r>
            <a:rPr lang="en-US" dirty="0" err="1"/>
            <a:t>toán</a:t>
          </a:r>
          <a:r>
            <a:rPr lang="en-US" dirty="0"/>
            <a:t> </a:t>
          </a:r>
          <a:r>
            <a:rPr lang="vi-VN" dirty="0"/>
            <a:t>Module Learning With Errors (MLWE [2</a:t>
          </a:r>
          <a:r>
            <a:rPr lang="en-US" dirty="0"/>
            <a:t>4</a:t>
          </a:r>
          <a:r>
            <a:rPr lang="vi-VN" dirty="0"/>
            <a:t>])</a:t>
          </a:r>
          <a:endParaRPr lang="en-US" dirty="0"/>
        </a:p>
      </dgm:t>
    </dgm:pt>
    <dgm:pt modelId="{BC3251DE-8F34-41C5-9949-7142A8DB8062}" type="parTrans" cxnId="{322511EA-70A1-4EDA-95B3-05D6F53AF346}">
      <dgm:prSet/>
      <dgm:spPr/>
      <dgm:t>
        <a:bodyPr/>
        <a:lstStyle/>
        <a:p>
          <a:endParaRPr lang="en-US"/>
        </a:p>
      </dgm:t>
    </dgm:pt>
    <dgm:pt modelId="{7E8A5242-1BF3-45BD-BEF4-B5F7E8323BEA}" type="sibTrans" cxnId="{322511EA-70A1-4EDA-95B3-05D6F53AF346}">
      <dgm:prSet/>
      <dgm:spPr/>
      <dgm:t>
        <a:bodyPr/>
        <a:lstStyle/>
        <a:p>
          <a:endParaRPr lang="en-US"/>
        </a:p>
      </dgm:t>
    </dgm:pt>
    <mc:AlternateContent xmlns:mc="http://schemas.openxmlformats.org/markup-compatibility/2006" xmlns:a14="http://schemas.microsoft.com/office/drawing/2010/main">
      <mc:Choice Requires="a14">
        <dgm:pt modelId="{18323B3A-1666-478E-AB2B-E41FCB49D674}">
          <dgm:prSet/>
          <dgm:spPr/>
          <dgm:t>
            <a:bodyPr/>
            <a:lstStyle/>
            <a:p>
              <a:r>
                <a:rPr lang="en-US" dirty="0"/>
                <a:t>Các </a:t>
              </a:r>
              <a:r>
                <a:rPr lang="en-US" dirty="0" err="1"/>
                <a:t>phép</a:t>
              </a:r>
              <a:r>
                <a:rPr lang="en-US" dirty="0"/>
                <a:t> </a:t>
              </a:r>
              <a:r>
                <a:rPr lang="en-US" dirty="0" err="1"/>
                <a:t>toán</a:t>
              </a:r>
              <a:r>
                <a:rPr lang="en-US" dirty="0"/>
                <a:t> của Kyber </a:t>
              </a:r>
              <a:r>
                <a:rPr lang="en-US" dirty="0" err="1"/>
                <a:t>diễn</a:t>
              </a:r>
              <a:r>
                <a:rPr lang="en-US" dirty="0"/>
                <a:t> ra </a:t>
              </a:r>
              <a:r>
                <a:rPr lang="en-US" dirty="0" err="1"/>
                <a:t>trên</a:t>
              </a:r>
              <a:r>
                <a:rPr lang="en-US" dirty="0"/>
                <a:t> </a:t>
              </a:r>
              <a:r>
                <a:rPr lang="en-US" dirty="0" err="1"/>
                <a:t>vành</a:t>
              </a:r>
              <a:r>
                <a:rPr lang="en-US" dirty="0"/>
                <a:t> </a:t>
              </a:r>
              <a:r>
                <a:rPr lang="en-US" dirty="0" err="1"/>
                <a:t>đa</a:t>
              </a:r>
              <a:r>
                <a:rPr lang="en-US" dirty="0"/>
                <a:t> </a:t>
              </a:r>
              <a:r>
                <a:rPr lang="en-US" dirty="0" err="1"/>
                <a:t>thức</a:t>
              </a:r>
              <a:r>
                <a:rPr lang="en-US" dirty="0"/>
                <a:t> </a:t>
              </a:r>
              <a14:m>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Ζ</m:t>
                      </m:r>
                    </m:e>
                    <m:sub>
                      <m:r>
                        <a:rPr lang="en-US" b="0" i="1" smtClean="0">
                          <a:latin typeface="Cambria Math" panose="02040503050406030204" pitchFamily="18" charset="0"/>
                        </a:rPr>
                        <m:t>𝑞</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𝑛</m:t>
                      </m:r>
                    </m:sup>
                  </m:sSup>
                  <m:r>
                    <a:rPr lang="en-US" b="0" i="1" smtClean="0">
                      <a:latin typeface="Cambria Math" panose="02040503050406030204" pitchFamily="18" charset="0"/>
                    </a:rPr>
                    <m:t>+1)</m:t>
                  </m:r>
                </m:oMath>
              </a14:m>
              <a:endParaRPr lang="en-US" dirty="0"/>
            </a:p>
          </dgm:t>
        </dgm:pt>
      </mc:Choice>
      <mc:Fallback xmlns="">
        <dgm:pt modelId="{18323B3A-1666-478E-AB2B-E41FCB49D674}">
          <dgm:prSet/>
          <dgm:spPr/>
          <dgm:t>
            <a:bodyPr/>
            <a:lstStyle/>
            <a:p>
              <a:r>
                <a:rPr lang="en-US" dirty="0"/>
                <a:t>Các </a:t>
              </a:r>
              <a:r>
                <a:rPr lang="en-US" dirty="0" err="1"/>
                <a:t>phép</a:t>
              </a:r>
              <a:r>
                <a:rPr lang="en-US" dirty="0"/>
                <a:t> </a:t>
              </a:r>
              <a:r>
                <a:rPr lang="en-US" dirty="0" err="1"/>
                <a:t>toán</a:t>
              </a:r>
              <a:r>
                <a:rPr lang="en-US" dirty="0"/>
                <a:t> của Kyber </a:t>
              </a:r>
              <a:r>
                <a:rPr lang="en-US" dirty="0" err="1"/>
                <a:t>diễn</a:t>
              </a:r>
              <a:r>
                <a:rPr lang="en-US" dirty="0"/>
                <a:t> ra </a:t>
              </a:r>
              <a:r>
                <a:rPr lang="en-US" dirty="0" err="1"/>
                <a:t>trên</a:t>
              </a:r>
              <a:r>
                <a:rPr lang="en-US" dirty="0"/>
                <a:t> </a:t>
              </a:r>
              <a:r>
                <a:rPr lang="en-US" dirty="0" err="1"/>
                <a:t>vành</a:t>
              </a:r>
              <a:r>
                <a:rPr lang="en-US" dirty="0"/>
                <a:t> </a:t>
              </a:r>
              <a:r>
                <a:rPr lang="en-US" dirty="0" err="1"/>
                <a:t>đa</a:t>
              </a:r>
              <a:r>
                <a:rPr lang="en-US" dirty="0"/>
                <a:t> </a:t>
              </a:r>
              <a:r>
                <a:rPr lang="en-US" dirty="0" err="1"/>
                <a:t>thức</a:t>
              </a:r>
              <a:r>
                <a:rPr lang="en-US" dirty="0"/>
                <a:t> </a:t>
              </a:r>
              <a:r>
                <a:rPr lang="el-GR" i="0">
                  <a:latin typeface="Cambria Math" panose="02040503050406030204" pitchFamily="18" charset="0"/>
                  <a:ea typeface="Cambria Math" panose="02040503050406030204" pitchFamily="18" charset="0"/>
                </a:rPr>
                <a:t>Ζ</a:t>
              </a:r>
              <a:r>
                <a:rPr lang="en-US" i="0">
                  <a:latin typeface="Cambria Math" panose="02040503050406030204" pitchFamily="18" charset="0"/>
                  <a:ea typeface="Cambria Math" panose="02040503050406030204" pitchFamily="18" charset="0"/>
                </a:rPr>
                <a:t>_</a:t>
              </a:r>
              <a:r>
                <a:rPr lang="en-US" b="0" i="0">
                  <a:latin typeface="Cambria Math" panose="02040503050406030204" pitchFamily="18" charset="0"/>
                </a:rPr>
                <a:t>𝑞 [𝑋]/〖(𝑋〗^𝑛+1)</a:t>
              </a:r>
              <a:endParaRPr lang="en-US" dirty="0"/>
            </a:p>
          </dgm:t>
        </dgm:pt>
      </mc:Fallback>
    </mc:AlternateContent>
    <dgm:pt modelId="{A117A400-BC20-4E80-9F53-1EF6801AD0A1}" type="parTrans" cxnId="{D809DDB8-0F4A-4D79-B865-A00CF79F3463}">
      <dgm:prSet/>
      <dgm:spPr/>
      <dgm:t>
        <a:bodyPr/>
        <a:lstStyle/>
        <a:p>
          <a:endParaRPr lang="en-US"/>
        </a:p>
      </dgm:t>
    </dgm:pt>
    <dgm:pt modelId="{1B81FD05-228F-4BDB-A77D-C6CD44BB5638}" type="sibTrans" cxnId="{D809DDB8-0F4A-4D79-B865-A00CF79F3463}">
      <dgm:prSet/>
      <dgm:spPr/>
      <dgm:t>
        <a:bodyPr/>
        <a:lstStyle/>
        <a:p>
          <a:endParaRPr lang="en-US"/>
        </a:p>
      </dgm:t>
    </dgm:pt>
    <dgm:pt modelId="{70EDAF7D-F60C-4E14-9AA9-E5F7FE194440}" type="pres">
      <dgm:prSet presAssocID="{99AD570E-72A8-4F2E-B150-0ABF74E93C2D}" presName="hierChild1" presStyleCnt="0">
        <dgm:presLayoutVars>
          <dgm:chPref val="1"/>
          <dgm:dir/>
          <dgm:animOne val="branch"/>
          <dgm:animLvl val="lvl"/>
          <dgm:resizeHandles/>
        </dgm:presLayoutVars>
      </dgm:prSet>
      <dgm:spPr/>
    </dgm:pt>
    <dgm:pt modelId="{7DDCB095-CB2C-454C-9ACB-2E406C82568F}" type="pres">
      <dgm:prSet presAssocID="{E8F34390-9F48-4D73-865C-10AA054ABB96}" presName="hierRoot1" presStyleCnt="0"/>
      <dgm:spPr/>
    </dgm:pt>
    <dgm:pt modelId="{DE796897-1B12-449E-B98A-F6F6F3C22A3D}" type="pres">
      <dgm:prSet presAssocID="{E8F34390-9F48-4D73-865C-10AA054ABB96}" presName="composite" presStyleCnt="0"/>
      <dgm:spPr/>
    </dgm:pt>
    <dgm:pt modelId="{DCABFB2C-740D-4B36-A0C0-90CE6D94B2CE}" type="pres">
      <dgm:prSet presAssocID="{E8F34390-9F48-4D73-865C-10AA054ABB96}" presName="background" presStyleLbl="node0" presStyleIdx="0" presStyleCnt="3"/>
      <dgm:spPr/>
    </dgm:pt>
    <dgm:pt modelId="{91136401-9F91-4058-930F-01D4963B1893}" type="pres">
      <dgm:prSet presAssocID="{E8F34390-9F48-4D73-865C-10AA054ABB96}" presName="text" presStyleLbl="fgAcc0" presStyleIdx="0" presStyleCnt="3">
        <dgm:presLayoutVars>
          <dgm:chPref val="3"/>
        </dgm:presLayoutVars>
      </dgm:prSet>
      <dgm:spPr/>
    </dgm:pt>
    <dgm:pt modelId="{ED987873-879D-445C-9716-7384734C12DB}" type="pres">
      <dgm:prSet presAssocID="{E8F34390-9F48-4D73-865C-10AA054ABB96}" presName="hierChild2" presStyleCnt="0"/>
      <dgm:spPr/>
    </dgm:pt>
    <dgm:pt modelId="{C8424033-1A16-4C46-A893-5F606EA9C42A}" type="pres">
      <dgm:prSet presAssocID="{09080627-2A64-4277-ACD4-5E4B36B0F11C}" presName="hierRoot1" presStyleCnt="0"/>
      <dgm:spPr/>
    </dgm:pt>
    <dgm:pt modelId="{18E50828-F7E1-4DC0-BB78-5693AAE9B68B}" type="pres">
      <dgm:prSet presAssocID="{09080627-2A64-4277-ACD4-5E4B36B0F11C}" presName="composite" presStyleCnt="0"/>
      <dgm:spPr/>
    </dgm:pt>
    <dgm:pt modelId="{EFDDB429-5EE7-4EE7-940A-AA1C97D84677}" type="pres">
      <dgm:prSet presAssocID="{09080627-2A64-4277-ACD4-5E4B36B0F11C}" presName="background" presStyleLbl="node0" presStyleIdx="1" presStyleCnt="3"/>
      <dgm:spPr/>
    </dgm:pt>
    <dgm:pt modelId="{129B08ED-B143-44A3-8C6B-064A98745CC6}" type="pres">
      <dgm:prSet presAssocID="{09080627-2A64-4277-ACD4-5E4B36B0F11C}" presName="text" presStyleLbl="fgAcc0" presStyleIdx="1" presStyleCnt="3">
        <dgm:presLayoutVars>
          <dgm:chPref val="3"/>
        </dgm:presLayoutVars>
      </dgm:prSet>
      <dgm:spPr/>
    </dgm:pt>
    <dgm:pt modelId="{66189E8C-63B4-40D6-A23A-0032605C2212}" type="pres">
      <dgm:prSet presAssocID="{09080627-2A64-4277-ACD4-5E4B36B0F11C}" presName="hierChild2" presStyleCnt="0"/>
      <dgm:spPr/>
    </dgm:pt>
    <dgm:pt modelId="{B3952D29-C4FB-4717-9D8C-1BF5C09A46A3}" type="pres">
      <dgm:prSet presAssocID="{18323B3A-1666-478E-AB2B-E41FCB49D674}" presName="hierRoot1" presStyleCnt="0"/>
      <dgm:spPr/>
    </dgm:pt>
    <dgm:pt modelId="{30B6AD9A-3DD7-42CF-A9B0-5FDA3EDA1349}" type="pres">
      <dgm:prSet presAssocID="{18323B3A-1666-478E-AB2B-E41FCB49D674}" presName="composite" presStyleCnt="0"/>
      <dgm:spPr/>
    </dgm:pt>
    <dgm:pt modelId="{1FB98380-A766-49A9-B99E-CAB87CB4A080}" type="pres">
      <dgm:prSet presAssocID="{18323B3A-1666-478E-AB2B-E41FCB49D674}" presName="background" presStyleLbl="node0" presStyleIdx="2" presStyleCnt="3"/>
      <dgm:spPr/>
    </dgm:pt>
    <dgm:pt modelId="{4E35A230-6E64-4D6A-A1AD-B18D024E61E4}" type="pres">
      <dgm:prSet presAssocID="{18323B3A-1666-478E-AB2B-E41FCB49D674}" presName="text" presStyleLbl="fgAcc0" presStyleIdx="2" presStyleCnt="3">
        <dgm:presLayoutVars>
          <dgm:chPref val="3"/>
        </dgm:presLayoutVars>
      </dgm:prSet>
      <dgm:spPr/>
    </dgm:pt>
    <dgm:pt modelId="{072B7662-D05B-4052-B84D-4239590AE26B}" type="pres">
      <dgm:prSet presAssocID="{18323B3A-1666-478E-AB2B-E41FCB49D674}" presName="hierChild2" presStyleCnt="0"/>
      <dgm:spPr/>
    </dgm:pt>
  </dgm:ptLst>
  <dgm:cxnLst>
    <dgm:cxn modelId="{F2CE382E-4168-4D39-83C5-ABA5AB896AC1}" srcId="{99AD570E-72A8-4F2E-B150-0ABF74E93C2D}" destId="{E8F34390-9F48-4D73-865C-10AA054ABB96}" srcOrd="0" destOrd="0" parTransId="{9B56296E-BFB6-4D9F-9C3E-C8F5976D6E02}" sibTransId="{B653A9B5-DC92-4F12-9670-8FC566617A2A}"/>
    <dgm:cxn modelId="{B81DF437-B0B9-4C09-8BD5-B5C359538129}" type="presOf" srcId="{E8F34390-9F48-4D73-865C-10AA054ABB96}" destId="{91136401-9F91-4058-930F-01D4963B1893}" srcOrd="0" destOrd="0" presId="urn:microsoft.com/office/officeart/2005/8/layout/hierarchy1"/>
    <dgm:cxn modelId="{43EF5149-8831-466D-97AB-94B4F98D1CD1}" type="presOf" srcId="{18323B3A-1666-478E-AB2B-E41FCB49D674}" destId="{4E35A230-6E64-4D6A-A1AD-B18D024E61E4}" srcOrd="0" destOrd="0" presId="urn:microsoft.com/office/officeart/2005/8/layout/hierarchy1"/>
    <dgm:cxn modelId="{E18C3BA5-B494-46B0-880E-FB19ED3CEF52}" type="presOf" srcId="{09080627-2A64-4277-ACD4-5E4B36B0F11C}" destId="{129B08ED-B143-44A3-8C6B-064A98745CC6}" srcOrd="0" destOrd="0" presId="urn:microsoft.com/office/officeart/2005/8/layout/hierarchy1"/>
    <dgm:cxn modelId="{D809DDB8-0F4A-4D79-B865-A00CF79F3463}" srcId="{99AD570E-72A8-4F2E-B150-0ABF74E93C2D}" destId="{18323B3A-1666-478E-AB2B-E41FCB49D674}" srcOrd="2" destOrd="0" parTransId="{A117A400-BC20-4E80-9F53-1EF6801AD0A1}" sibTransId="{1B81FD05-228F-4BDB-A77D-C6CD44BB5638}"/>
    <dgm:cxn modelId="{938CB3E8-F738-4032-821A-98121D1E1AD0}" type="presOf" srcId="{99AD570E-72A8-4F2E-B150-0ABF74E93C2D}" destId="{70EDAF7D-F60C-4E14-9AA9-E5F7FE194440}" srcOrd="0" destOrd="0" presId="urn:microsoft.com/office/officeart/2005/8/layout/hierarchy1"/>
    <dgm:cxn modelId="{322511EA-70A1-4EDA-95B3-05D6F53AF346}" srcId="{99AD570E-72A8-4F2E-B150-0ABF74E93C2D}" destId="{09080627-2A64-4277-ACD4-5E4B36B0F11C}" srcOrd="1" destOrd="0" parTransId="{BC3251DE-8F34-41C5-9949-7142A8DB8062}" sibTransId="{7E8A5242-1BF3-45BD-BEF4-B5F7E8323BEA}"/>
    <dgm:cxn modelId="{AFBEB0B3-2FDC-4B07-8834-66E9DDB7BB3A}" type="presParOf" srcId="{70EDAF7D-F60C-4E14-9AA9-E5F7FE194440}" destId="{7DDCB095-CB2C-454C-9ACB-2E406C82568F}" srcOrd="0" destOrd="0" presId="urn:microsoft.com/office/officeart/2005/8/layout/hierarchy1"/>
    <dgm:cxn modelId="{3C158DA7-FB9F-4DDF-BAB1-CC0F73424E56}" type="presParOf" srcId="{7DDCB095-CB2C-454C-9ACB-2E406C82568F}" destId="{DE796897-1B12-449E-B98A-F6F6F3C22A3D}" srcOrd="0" destOrd="0" presId="urn:microsoft.com/office/officeart/2005/8/layout/hierarchy1"/>
    <dgm:cxn modelId="{EA6A8133-CE32-4AAF-B532-1D56E7FC61BD}" type="presParOf" srcId="{DE796897-1B12-449E-B98A-F6F6F3C22A3D}" destId="{DCABFB2C-740D-4B36-A0C0-90CE6D94B2CE}" srcOrd="0" destOrd="0" presId="urn:microsoft.com/office/officeart/2005/8/layout/hierarchy1"/>
    <dgm:cxn modelId="{4DDD65BA-5CAB-4809-9EB0-982762F2A1BF}" type="presParOf" srcId="{DE796897-1B12-449E-B98A-F6F6F3C22A3D}" destId="{91136401-9F91-4058-930F-01D4963B1893}" srcOrd="1" destOrd="0" presId="urn:microsoft.com/office/officeart/2005/8/layout/hierarchy1"/>
    <dgm:cxn modelId="{F35977FB-3C66-4A00-937D-93A6E68C1F6D}" type="presParOf" srcId="{7DDCB095-CB2C-454C-9ACB-2E406C82568F}" destId="{ED987873-879D-445C-9716-7384734C12DB}" srcOrd="1" destOrd="0" presId="urn:microsoft.com/office/officeart/2005/8/layout/hierarchy1"/>
    <dgm:cxn modelId="{00214FE7-6567-43FC-9AF0-F7F15EC77060}" type="presParOf" srcId="{70EDAF7D-F60C-4E14-9AA9-E5F7FE194440}" destId="{C8424033-1A16-4C46-A893-5F606EA9C42A}" srcOrd="1" destOrd="0" presId="urn:microsoft.com/office/officeart/2005/8/layout/hierarchy1"/>
    <dgm:cxn modelId="{EDC248EC-6040-42B4-B0ED-FC4F9EA30543}" type="presParOf" srcId="{C8424033-1A16-4C46-A893-5F606EA9C42A}" destId="{18E50828-F7E1-4DC0-BB78-5693AAE9B68B}" srcOrd="0" destOrd="0" presId="urn:microsoft.com/office/officeart/2005/8/layout/hierarchy1"/>
    <dgm:cxn modelId="{F16BA926-1A19-4334-A93B-BEDD44C69C7D}" type="presParOf" srcId="{18E50828-F7E1-4DC0-BB78-5693AAE9B68B}" destId="{EFDDB429-5EE7-4EE7-940A-AA1C97D84677}" srcOrd="0" destOrd="0" presId="urn:microsoft.com/office/officeart/2005/8/layout/hierarchy1"/>
    <dgm:cxn modelId="{1FB60529-CEBC-4EBE-A430-31173041FEB2}" type="presParOf" srcId="{18E50828-F7E1-4DC0-BB78-5693AAE9B68B}" destId="{129B08ED-B143-44A3-8C6B-064A98745CC6}" srcOrd="1" destOrd="0" presId="urn:microsoft.com/office/officeart/2005/8/layout/hierarchy1"/>
    <dgm:cxn modelId="{526040AD-EC8A-45F5-AC22-AF8D12490754}" type="presParOf" srcId="{C8424033-1A16-4C46-A893-5F606EA9C42A}" destId="{66189E8C-63B4-40D6-A23A-0032605C2212}" srcOrd="1" destOrd="0" presId="urn:microsoft.com/office/officeart/2005/8/layout/hierarchy1"/>
    <dgm:cxn modelId="{67D020C7-CE9A-4182-90CA-C706BA278A67}" type="presParOf" srcId="{70EDAF7D-F60C-4E14-9AA9-E5F7FE194440}" destId="{B3952D29-C4FB-4717-9D8C-1BF5C09A46A3}" srcOrd="2" destOrd="0" presId="urn:microsoft.com/office/officeart/2005/8/layout/hierarchy1"/>
    <dgm:cxn modelId="{AE1549B0-75B3-459E-85BC-5E11C8CB237A}" type="presParOf" srcId="{B3952D29-C4FB-4717-9D8C-1BF5C09A46A3}" destId="{30B6AD9A-3DD7-42CF-A9B0-5FDA3EDA1349}" srcOrd="0" destOrd="0" presId="urn:microsoft.com/office/officeart/2005/8/layout/hierarchy1"/>
    <dgm:cxn modelId="{A5AF5724-587A-46D7-8641-EA7B44BC29FB}" type="presParOf" srcId="{30B6AD9A-3DD7-42CF-A9B0-5FDA3EDA1349}" destId="{1FB98380-A766-49A9-B99E-CAB87CB4A080}" srcOrd="0" destOrd="0" presId="urn:microsoft.com/office/officeart/2005/8/layout/hierarchy1"/>
    <dgm:cxn modelId="{D88A8928-FCBB-4742-A28D-DE4DBFA8F0BB}" type="presParOf" srcId="{30B6AD9A-3DD7-42CF-A9B0-5FDA3EDA1349}" destId="{4E35A230-6E64-4D6A-A1AD-B18D024E61E4}" srcOrd="1" destOrd="0" presId="urn:microsoft.com/office/officeart/2005/8/layout/hierarchy1"/>
    <dgm:cxn modelId="{20D5C7DC-AE85-4C28-A8D6-3FEFBD005876}" type="presParOf" srcId="{B3952D29-C4FB-4717-9D8C-1BF5C09A46A3}" destId="{072B7662-D05B-4052-B84D-4239590AE26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AD570E-72A8-4F2E-B150-0ABF74E93C2D}"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E8F34390-9F48-4D73-865C-10AA054ABB96}">
      <dgm:prSet/>
      <dgm:spPr/>
      <dgm:t>
        <a:bodyPr/>
        <a:lstStyle/>
        <a:p>
          <a:r>
            <a:rPr lang="en-US" dirty="0"/>
            <a:t>Là </a:t>
          </a:r>
          <a:r>
            <a:rPr lang="en-US" dirty="0" err="1"/>
            <a:t>mã</a:t>
          </a:r>
          <a:r>
            <a:rPr lang="en-US" dirty="0"/>
            <a:t> </a:t>
          </a:r>
          <a:r>
            <a:rPr lang="en-US" dirty="0" err="1"/>
            <a:t>hóa</a:t>
          </a:r>
          <a:r>
            <a:rPr lang="en-US" dirty="0"/>
            <a:t> </a:t>
          </a:r>
          <a:r>
            <a:rPr lang="en-US" dirty="0" err="1"/>
            <a:t>bất</a:t>
          </a:r>
          <a:r>
            <a:rPr lang="en-US" dirty="0"/>
            <a:t> </a:t>
          </a:r>
          <a:r>
            <a:rPr lang="en-US" dirty="0" err="1"/>
            <a:t>đối</a:t>
          </a:r>
          <a:r>
            <a:rPr lang="en-US" dirty="0"/>
            <a:t> </a:t>
          </a:r>
          <a:r>
            <a:rPr lang="en-US" dirty="0" err="1"/>
            <a:t>xứng</a:t>
          </a:r>
          <a:endParaRPr lang="en-US" dirty="0"/>
        </a:p>
      </dgm:t>
    </dgm:pt>
    <dgm:pt modelId="{9B56296E-BFB6-4D9F-9C3E-C8F5976D6E02}" type="parTrans" cxnId="{F2CE382E-4168-4D39-83C5-ABA5AB896AC1}">
      <dgm:prSet/>
      <dgm:spPr/>
      <dgm:t>
        <a:bodyPr/>
        <a:lstStyle/>
        <a:p>
          <a:endParaRPr lang="en-US"/>
        </a:p>
      </dgm:t>
    </dgm:pt>
    <dgm:pt modelId="{B653A9B5-DC92-4F12-9670-8FC566617A2A}" type="sibTrans" cxnId="{F2CE382E-4168-4D39-83C5-ABA5AB896AC1}">
      <dgm:prSet/>
      <dgm:spPr/>
      <dgm:t>
        <a:bodyPr/>
        <a:lstStyle/>
        <a:p>
          <a:endParaRPr lang="en-US"/>
        </a:p>
      </dgm:t>
    </dgm:pt>
    <dgm:pt modelId="{09080627-2A64-4277-ACD4-5E4B36B0F11C}">
      <dgm:prSet/>
      <dgm:spPr/>
      <dgm:t>
        <a:bodyPr/>
        <a:lstStyle/>
        <a:p>
          <a:pPr algn="ctr"/>
          <a:r>
            <a:rPr lang="en-US" dirty="0" err="1"/>
            <a:t>Xây</a:t>
          </a:r>
          <a:r>
            <a:rPr lang="en-US" dirty="0"/>
            <a:t> </a:t>
          </a:r>
          <a:r>
            <a:rPr lang="en-US" dirty="0" err="1"/>
            <a:t>dựng</a:t>
          </a:r>
          <a:r>
            <a:rPr lang="en-US" dirty="0"/>
            <a:t> </a:t>
          </a:r>
          <a:r>
            <a:rPr lang="en-US" dirty="0" err="1"/>
            <a:t>trên</a:t>
          </a:r>
          <a:r>
            <a:rPr lang="en-US" dirty="0"/>
            <a:t> </a:t>
          </a:r>
          <a:r>
            <a:rPr lang="en-US" dirty="0" err="1"/>
            <a:t>độ</a:t>
          </a:r>
          <a:r>
            <a:rPr lang="en-US" dirty="0"/>
            <a:t> </a:t>
          </a:r>
          <a:r>
            <a:rPr lang="en-US" dirty="0" err="1"/>
            <a:t>phức</a:t>
          </a:r>
          <a:r>
            <a:rPr lang="en-US" dirty="0"/>
            <a:t> </a:t>
          </a:r>
          <a:r>
            <a:rPr lang="en-US" dirty="0" err="1"/>
            <a:t>tạp</a:t>
          </a:r>
          <a:r>
            <a:rPr lang="en-US" dirty="0"/>
            <a:t> của bài </a:t>
          </a:r>
          <a:r>
            <a:rPr lang="en-US" dirty="0" err="1"/>
            <a:t>toán</a:t>
          </a:r>
          <a:r>
            <a:rPr lang="en-US" dirty="0"/>
            <a:t> </a:t>
          </a:r>
          <a:r>
            <a:rPr lang="vi-VN" dirty="0"/>
            <a:t>Module Learning With Errors (MLWE [2</a:t>
          </a:r>
          <a:r>
            <a:rPr lang="en-US" dirty="0"/>
            <a:t>4</a:t>
          </a:r>
          <a:r>
            <a:rPr lang="vi-VN" dirty="0"/>
            <a:t>])</a:t>
          </a:r>
          <a:endParaRPr lang="en-US" dirty="0"/>
        </a:p>
      </dgm:t>
    </dgm:pt>
    <dgm:pt modelId="{BC3251DE-8F34-41C5-9949-7142A8DB8062}" type="parTrans" cxnId="{322511EA-70A1-4EDA-95B3-05D6F53AF346}">
      <dgm:prSet/>
      <dgm:spPr/>
      <dgm:t>
        <a:bodyPr/>
        <a:lstStyle/>
        <a:p>
          <a:endParaRPr lang="en-US"/>
        </a:p>
      </dgm:t>
    </dgm:pt>
    <dgm:pt modelId="{7E8A5242-1BF3-45BD-BEF4-B5F7E8323BEA}" type="sibTrans" cxnId="{322511EA-70A1-4EDA-95B3-05D6F53AF346}">
      <dgm:prSet/>
      <dgm:spPr/>
      <dgm:t>
        <a:bodyPr/>
        <a:lstStyle/>
        <a:p>
          <a:endParaRPr lang="en-US"/>
        </a:p>
      </dgm:t>
    </dgm:pt>
    <dgm:pt modelId="{18323B3A-1666-478E-AB2B-E41FCB49D674}">
      <dgm:prSet/>
      <dgm:spPr>
        <a:blipFill>
          <a:blip xmlns:r="http://schemas.openxmlformats.org/officeDocument/2006/relationships" r:embed="rId1"/>
          <a:stretch>
            <a:fillRect l="-855" r="-285"/>
          </a:stretch>
        </a:blipFill>
      </dgm:spPr>
      <dgm:t>
        <a:bodyPr/>
        <a:lstStyle/>
        <a:p>
          <a:r>
            <a:rPr lang="en-US">
              <a:noFill/>
            </a:rPr>
            <a:t> </a:t>
          </a:r>
        </a:p>
      </dgm:t>
    </dgm:pt>
    <dgm:pt modelId="{A117A400-BC20-4E80-9F53-1EF6801AD0A1}" type="parTrans" cxnId="{D809DDB8-0F4A-4D79-B865-A00CF79F3463}">
      <dgm:prSet/>
      <dgm:spPr/>
      <dgm:t>
        <a:bodyPr/>
        <a:lstStyle/>
        <a:p>
          <a:endParaRPr lang="en-US"/>
        </a:p>
      </dgm:t>
    </dgm:pt>
    <dgm:pt modelId="{1B81FD05-228F-4BDB-A77D-C6CD44BB5638}" type="sibTrans" cxnId="{D809DDB8-0F4A-4D79-B865-A00CF79F3463}">
      <dgm:prSet/>
      <dgm:spPr/>
      <dgm:t>
        <a:bodyPr/>
        <a:lstStyle/>
        <a:p>
          <a:endParaRPr lang="en-US"/>
        </a:p>
      </dgm:t>
    </dgm:pt>
    <dgm:pt modelId="{70EDAF7D-F60C-4E14-9AA9-E5F7FE194440}" type="pres">
      <dgm:prSet presAssocID="{99AD570E-72A8-4F2E-B150-0ABF74E93C2D}" presName="hierChild1" presStyleCnt="0">
        <dgm:presLayoutVars>
          <dgm:chPref val="1"/>
          <dgm:dir/>
          <dgm:animOne val="branch"/>
          <dgm:animLvl val="lvl"/>
          <dgm:resizeHandles/>
        </dgm:presLayoutVars>
      </dgm:prSet>
      <dgm:spPr/>
    </dgm:pt>
    <dgm:pt modelId="{7DDCB095-CB2C-454C-9ACB-2E406C82568F}" type="pres">
      <dgm:prSet presAssocID="{E8F34390-9F48-4D73-865C-10AA054ABB96}" presName="hierRoot1" presStyleCnt="0"/>
      <dgm:spPr/>
    </dgm:pt>
    <dgm:pt modelId="{DE796897-1B12-449E-B98A-F6F6F3C22A3D}" type="pres">
      <dgm:prSet presAssocID="{E8F34390-9F48-4D73-865C-10AA054ABB96}" presName="composite" presStyleCnt="0"/>
      <dgm:spPr/>
    </dgm:pt>
    <dgm:pt modelId="{DCABFB2C-740D-4B36-A0C0-90CE6D94B2CE}" type="pres">
      <dgm:prSet presAssocID="{E8F34390-9F48-4D73-865C-10AA054ABB96}" presName="background" presStyleLbl="node0" presStyleIdx="0" presStyleCnt="3"/>
      <dgm:spPr/>
    </dgm:pt>
    <dgm:pt modelId="{91136401-9F91-4058-930F-01D4963B1893}" type="pres">
      <dgm:prSet presAssocID="{E8F34390-9F48-4D73-865C-10AA054ABB96}" presName="text" presStyleLbl="fgAcc0" presStyleIdx="0" presStyleCnt="3">
        <dgm:presLayoutVars>
          <dgm:chPref val="3"/>
        </dgm:presLayoutVars>
      </dgm:prSet>
      <dgm:spPr/>
    </dgm:pt>
    <dgm:pt modelId="{ED987873-879D-445C-9716-7384734C12DB}" type="pres">
      <dgm:prSet presAssocID="{E8F34390-9F48-4D73-865C-10AA054ABB96}" presName="hierChild2" presStyleCnt="0"/>
      <dgm:spPr/>
    </dgm:pt>
    <dgm:pt modelId="{C8424033-1A16-4C46-A893-5F606EA9C42A}" type="pres">
      <dgm:prSet presAssocID="{09080627-2A64-4277-ACD4-5E4B36B0F11C}" presName="hierRoot1" presStyleCnt="0"/>
      <dgm:spPr/>
    </dgm:pt>
    <dgm:pt modelId="{18E50828-F7E1-4DC0-BB78-5693AAE9B68B}" type="pres">
      <dgm:prSet presAssocID="{09080627-2A64-4277-ACD4-5E4B36B0F11C}" presName="composite" presStyleCnt="0"/>
      <dgm:spPr/>
    </dgm:pt>
    <dgm:pt modelId="{EFDDB429-5EE7-4EE7-940A-AA1C97D84677}" type="pres">
      <dgm:prSet presAssocID="{09080627-2A64-4277-ACD4-5E4B36B0F11C}" presName="background" presStyleLbl="node0" presStyleIdx="1" presStyleCnt="3"/>
      <dgm:spPr/>
    </dgm:pt>
    <dgm:pt modelId="{129B08ED-B143-44A3-8C6B-064A98745CC6}" type="pres">
      <dgm:prSet presAssocID="{09080627-2A64-4277-ACD4-5E4B36B0F11C}" presName="text" presStyleLbl="fgAcc0" presStyleIdx="1" presStyleCnt="3">
        <dgm:presLayoutVars>
          <dgm:chPref val="3"/>
        </dgm:presLayoutVars>
      </dgm:prSet>
      <dgm:spPr/>
    </dgm:pt>
    <dgm:pt modelId="{66189E8C-63B4-40D6-A23A-0032605C2212}" type="pres">
      <dgm:prSet presAssocID="{09080627-2A64-4277-ACD4-5E4B36B0F11C}" presName="hierChild2" presStyleCnt="0"/>
      <dgm:spPr/>
    </dgm:pt>
    <dgm:pt modelId="{B3952D29-C4FB-4717-9D8C-1BF5C09A46A3}" type="pres">
      <dgm:prSet presAssocID="{18323B3A-1666-478E-AB2B-E41FCB49D674}" presName="hierRoot1" presStyleCnt="0"/>
      <dgm:spPr/>
    </dgm:pt>
    <dgm:pt modelId="{30B6AD9A-3DD7-42CF-A9B0-5FDA3EDA1349}" type="pres">
      <dgm:prSet presAssocID="{18323B3A-1666-478E-AB2B-E41FCB49D674}" presName="composite" presStyleCnt="0"/>
      <dgm:spPr/>
    </dgm:pt>
    <dgm:pt modelId="{1FB98380-A766-49A9-B99E-CAB87CB4A080}" type="pres">
      <dgm:prSet presAssocID="{18323B3A-1666-478E-AB2B-E41FCB49D674}" presName="background" presStyleLbl="node0" presStyleIdx="2" presStyleCnt="3"/>
      <dgm:spPr/>
    </dgm:pt>
    <dgm:pt modelId="{4E35A230-6E64-4D6A-A1AD-B18D024E61E4}" type="pres">
      <dgm:prSet presAssocID="{18323B3A-1666-478E-AB2B-E41FCB49D674}" presName="text" presStyleLbl="fgAcc0" presStyleIdx="2" presStyleCnt="3">
        <dgm:presLayoutVars>
          <dgm:chPref val="3"/>
        </dgm:presLayoutVars>
      </dgm:prSet>
      <dgm:spPr/>
    </dgm:pt>
    <dgm:pt modelId="{072B7662-D05B-4052-B84D-4239590AE26B}" type="pres">
      <dgm:prSet presAssocID="{18323B3A-1666-478E-AB2B-E41FCB49D674}" presName="hierChild2" presStyleCnt="0"/>
      <dgm:spPr/>
    </dgm:pt>
  </dgm:ptLst>
  <dgm:cxnLst>
    <dgm:cxn modelId="{F2CE382E-4168-4D39-83C5-ABA5AB896AC1}" srcId="{99AD570E-72A8-4F2E-B150-0ABF74E93C2D}" destId="{E8F34390-9F48-4D73-865C-10AA054ABB96}" srcOrd="0" destOrd="0" parTransId="{9B56296E-BFB6-4D9F-9C3E-C8F5976D6E02}" sibTransId="{B653A9B5-DC92-4F12-9670-8FC566617A2A}"/>
    <dgm:cxn modelId="{B81DF437-B0B9-4C09-8BD5-B5C359538129}" type="presOf" srcId="{E8F34390-9F48-4D73-865C-10AA054ABB96}" destId="{91136401-9F91-4058-930F-01D4963B1893}" srcOrd="0" destOrd="0" presId="urn:microsoft.com/office/officeart/2005/8/layout/hierarchy1"/>
    <dgm:cxn modelId="{43EF5149-8831-466D-97AB-94B4F98D1CD1}" type="presOf" srcId="{18323B3A-1666-478E-AB2B-E41FCB49D674}" destId="{4E35A230-6E64-4D6A-A1AD-B18D024E61E4}" srcOrd="0" destOrd="0" presId="urn:microsoft.com/office/officeart/2005/8/layout/hierarchy1"/>
    <dgm:cxn modelId="{E18C3BA5-B494-46B0-880E-FB19ED3CEF52}" type="presOf" srcId="{09080627-2A64-4277-ACD4-5E4B36B0F11C}" destId="{129B08ED-B143-44A3-8C6B-064A98745CC6}" srcOrd="0" destOrd="0" presId="urn:microsoft.com/office/officeart/2005/8/layout/hierarchy1"/>
    <dgm:cxn modelId="{D809DDB8-0F4A-4D79-B865-A00CF79F3463}" srcId="{99AD570E-72A8-4F2E-B150-0ABF74E93C2D}" destId="{18323B3A-1666-478E-AB2B-E41FCB49D674}" srcOrd="2" destOrd="0" parTransId="{A117A400-BC20-4E80-9F53-1EF6801AD0A1}" sibTransId="{1B81FD05-228F-4BDB-A77D-C6CD44BB5638}"/>
    <dgm:cxn modelId="{938CB3E8-F738-4032-821A-98121D1E1AD0}" type="presOf" srcId="{99AD570E-72A8-4F2E-B150-0ABF74E93C2D}" destId="{70EDAF7D-F60C-4E14-9AA9-E5F7FE194440}" srcOrd="0" destOrd="0" presId="urn:microsoft.com/office/officeart/2005/8/layout/hierarchy1"/>
    <dgm:cxn modelId="{322511EA-70A1-4EDA-95B3-05D6F53AF346}" srcId="{99AD570E-72A8-4F2E-B150-0ABF74E93C2D}" destId="{09080627-2A64-4277-ACD4-5E4B36B0F11C}" srcOrd="1" destOrd="0" parTransId="{BC3251DE-8F34-41C5-9949-7142A8DB8062}" sibTransId="{7E8A5242-1BF3-45BD-BEF4-B5F7E8323BEA}"/>
    <dgm:cxn modelId="{AFBEB0B3-2FDC-4B07-8834-66E9DDB7BB3A}" type="presParOf" srcId="{70EDAF7D-F60C-4E14-9AA9-E5F7FE194440}" destId="{7DDCB095-CB2C-454C-9ACB-2E406C82568F}" srcOrd="0" destOrd="0" presId="urn:microsoft.com/office/officeart/2005/8/layout/hierarchy1"/>
    <dgm:cxn modelId="{3C158DA7-FB9F-4DDF-BAB1-CC0F73424E56}" type="presParOf" srcId="{7DDCB095-CB2C-454C-9ACB-2E406C82568F}" destId="{DE796897-1B12-449E-B98A-F6F6F3C22A3D}" srcOrd="0" destOrd="0" presId="urn:microsoft.com/office/officeart/2005/8/layout/hierarchy1"/>
    <dgm:cxn modelId="{EA6A8133-CE32-4AAF-B532-1D56E7FC61BD}" type="presParOf" srcId="{DE796897-1B12-449E-B98A-F6F6F3C22A3D}" destId="{DCABFB2C-740D-4B36-A0C0-90CE6D94B2CE}" srcOrd="0" destOrd="0" presId="urn:microsoft.com/office/officeart/2005/8/layout/hierarchy1"/>
    <dgm:cxn modelId="{4DDD65BA-5CAB-4809-9EB0-982762F2A1BF}" type="presParOf" srcId="{DE796897-1B12-449E-B98A-F6F6F3C22A3D}" destId="{91136401-9F91-4058-930F-01D4963B1893}" srcOrd="1" destOrd="0" presId="urn:microsoft.com/office/officeart/2005/8/layout/hierarchy1"/>
    <dgm:cxn modelId="{F35977FB-3C66-4A00-937D-93A6E68C1F6D}" type="presParOf" srcId="{7DDCB095-CB2C-454C-9ACB-2E406C82568F}" destId="{ED987873-879D-445C-9716-7384734C12DB}" srcOrd="1" destOrd="0" presId="urn:microsoft.com/office/officeart/2005/8/layout/hierarchy1"/>
    <dgm:cxn modelId="{00214FE7-6567-43FC-9AF0-F7F15EC77060}" type="presParOf" srcId="{70EDAF7D-F60C-4E14-9AA9-E5F7FE194440}" destId="{C8424033-1A16-4C46-A893-5F606EA9C42A}" srcOrd="1" destOrd="0" presId="urn:microsoft.com/office/officeart/2005/8/layout/hierarchy1"/>
    <dgm:cxn modelId="{EDC248EC-6040-42B4-B0ED-FC4F9EA30543}" type="presParOf" srcId="{C8424033-1A16-4C46-A893-5F606EA9C42A}" destId="{18E50828-F7E1-4DC0-BB78-5693AAE9B68B}" srcOrd="0" destOrd="0" presId="urn:microsoft.com/office/officeart/2005/8/layout/hierarchy1"/>
    <dgm:cxn modelId="{F16BA926-1A19-4334-A93B-BEDD44C69C7D}" type="presParOf" srcId="{18E50828-F7E1-4DC0-BB78-5693AAE9B68B}" destId="{EFDDB429-5EE7-4EE7-940A-AA1C97D84677}" srcOrd="0" destOrd="0" presId="urn:microsoft.com/office/officeart/2005/8/layout/hierarchy1"/>
    <dgm:cxn modelId="{1FB60529-CEBC-4EBE-A430-31173041FEB2}" type="presParOf" srcId="{18E50828-F7E1-4DC0-BB78-5693AAE9B68B}" destId="{129B08ED-B143-44A3-8C6B-064A98745CC6}" srcOrd="1" destOrd="0" presId="urn:microsoft.com/office/officeart/2005/8/layout/hierarchy1"/>
    <dgm:cxn modelId="{526040AD-EC8A-45F5-AC22-AF8D12490754}" type="presParOf" srcId="{C8424033-1A16-4C46-A893-5F606EA9C42A}" destId="{66189E8C-63B4-40D6-A23A-0032605C2212}" srcOrd="1" destOrd="0" presId="urn:microsoft.com/office/officeart/2005/8/layout/hierarchy1"/>
    <dgm:cxn modelId="{67D020C7-CE9A-4182-90CA-C706BA278A67}" type="presParOf" srcId="{70EDAF7D-F60C-4E14-9AA9-E5F7FE194440}" destId="{B3952D29-C4FB-4717-9D8C-1BF5C09A46A3}" srcOrd="2" destOrd="0" presId="urn:microsoft.com/office/officeart/2005/8/layout/hierarchy1"/>
    <dgm:cxn modelId="{AE1549B0-75B3-459E-85BC-5E11C8CB237A}" type="presParOf" srcId="{B3952D29-C4FB-4717-9D8C-1BF5C09A46A3}" destId="{30B6AD9A-3DD7-42CF-A9B0-5FDA3EDA1349}" srcOrd="0" destOrd="0" presId="urn:microsoft.com/office/officeart/2005/8/layout/hierarchy1"/>
    <dgm:cxn modelId="{A5AF5724-587A-46D7-8641-EA7B44BC29FB}" type="presParOf" srcId="{30B6AD9A-3DD7-42CF-A9B0-5FDA3EDA1349}" destId="{1FB98380-A766-49A9-B99E-CAB87CB4A080}" srcOrd="0" destOrd="0" presId="urn:microsoft.com/office/officeart/2005/8/layout/hierarchy1"/>
    <dgm:cxn modelId="{D88A8928-FCBB-4742-A28D-DE4DBFA8F0BB}" type="presParOf" srcId="{30B6AD9A-3DD7-42CF-A9B0-5FDA3EDA1349}" destId="{4E35A230-6E64-4D6A-A1AD-B18D024E61E4}" srcOrd="1" destOrd="0" presId="urn:microsoft.com/office/officeart/2005/8/layout/hierarchy1"/>
    <dgm:cxn modelId="{20D5C7DC-AE85-4C28-A8D6-3FEFBD005876}" type="presParOf" srcId="{B3952D29-C4FB-4717-9D8C-1BF5C09A46A3}" destId="{072B7662-D05B-4052-B84D-4239590AE2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0D51CB-C150-4006-8D60-40418A0D476E}"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CDF9F9CE-02EE-4304-A733-0EAE27620C40}">
      <dgm:prSet/>
      <dgm:spPr/>
      <dgm:t>
        <a:bodyPr/>
        <a:lstStyle/>
        <a:p>
          <a:endParaRPr lang="en-US" dirty="0"/>
        </a:p>
      </dgm:t>
    </dgm:pt>
    <dgm:pt modelId="{8F07E820-D8DE-4D41-B612-2B15FCFBCC08}" type="parTrans" cxnId="{B3596A94-576A-4090-B747-3877462AEA26}">
      <dgm:prSet/>
      <dgm:spPr/>
      <dgm:t>
        <a:bodyPr/>
        <a:lstStyle/>
        <a:p>
          <a:endParaRPr lang="en-US"/>
        </a:p>
      </dgm:t>
    </dgm:pt>
    <dgm:pt modelId="{4EEB852F-4E9C-4509-AE31-EE3FCBDF38D4}" type="sibTrans" cxnId="{B3596A94-576A-4090-B747-3877462AEA26}">
      <dgm:prSet/>
      <dgm:spPr/>
      <dgm:t>
        <a:bodyPr/>
        <a:lstStyle/>
        <a:p>
          <a:endParaRPr lang="en-US"/>
        </a:p>
      </dgm:t>
    </dgm:pt>
    <dgm:pt modelId="{AEF0BA46-2899-46CE-9ED4-2906DBB9767F}">
      <dgm:prSet/>
      <dgm:spPr/>
      <dgm:t>
        <a:bodyPr/>
        <a:lstStyle/>
        <a:p>
          <a:pPr algn="just"/>
          <a:endParaRPr lang="en-US" dirty="0"/>
        </a:p>
      </dgm:t>
    </dgm:pt>
    <dgm:pt modelId="{58E7D7FF-9921-4EEB-83EF-F671192FA2FF}" type="parTrans" cxnId="{5B81878C-634F-4653-939B-6CF6B5470E3C}">
      <dgm:prSet/>
      <dgm:spPr/>
      <dgm:t>
        <a:bodyPr/>
        <a:lstStyle/>
        <a:p>
          <a:endParaRPr lang="en-US"/>
        </a:p>
      </dgm:t>
    </dgm:pt>
    <dgm:pt modelId="{43141240-6B15-4086-BC0F-F06740E36094}" type="sibTrans" cxnId="{5B81878C-634F-4653-939B-6CF6B5470E3C}">
      <dgm:prSet/>
      <dgm:spPr/>
      <dgm:t>
        <a:bodyPr/>
        <a:lstStyle/>
        <a:p>
          <a:endParaRPr lang="en-US"/>
        </a:p>
      </dgm:t>
    </dgm:pt>
    <dgm:pt modelId="{D9002A7A-7D34-4370-B23A-12161D5D2CB1}" type="pres">
      <dgm:prSet presAssocID="{000D51CB-C150-4006-8D60-40418A0D476E}" presName="outerComposite" presStyleCnt="0">
        <dgm:presLayoutVars>
          <dgm:chMax val="5"/>
          <dgm:dir/>
          <dgm:resizeHandles val="exact"/>
        </dgm:presLayoutVars>
      </dgm:prSet>
      <dgm:spPr/>
    </dgm:pt>
    <dgm:pt modelId="{2EE3ED24-E945-4B7E-82E5-049186E3DC93}" type="pres">
      <dgm:prSet presAssocID="{000D51CB-C150-4006-8D60-40418A0D476E}" presName="dummyMaxCanvas" presStyleCnt="0">
        <dgm:presLayoutVars/>
      </dgm:prSet>
      <dgm:spPr/>
    </dgm:pt>
    <dgm:pt modelId="{8689F287-B509-4932-A106-CD208CE77B40}" type="pres">
      <dgm:prSet presAssocID="{000D51CB-C150-4006-8D60-40418A0D476E}" presName="TwoNodes_1" presStyleLbl="node1" presStyleIdx="0" presStyleCnt="2">
        <dgm:presLayoutVars>
          <dgm:bulletEnabled val="1"/>
        </dgm:presLayoutVars>
      </dgm:prSet>
      <dgm:spPr/>
    </dgm:pt>
    <dgm:pt modelId="{28BA7AC2-BFD8-4E6B-AAB1-B28FB20E0F5E}" type="pres">
      <dgm:prSet presAssocID="{000D51CB-C150-4006-8D60-40418A0D476E}" presName="TwoNodes_2" presStyleLbl="node1" presStyleIdx="1" presStyleCnt="2">
        <dgm:presLayoutVars>
          <dgm:bulletEnabled val="1"/>
        </dgm:presLayoutVars>
      </dgm:prSet>
      <dgm:spPr/>
    </dgm:pt>
    <dgm:pt modelId="{90E56316-03C2-4528-A48B-D1E50DE5A2BD}" type="pres">
      <dgm:prSet presAssocID="{000D51CB-C150-4006-8D60-40418A0D476E}" presName="TwoConn_1-2" presStyleLbl="fgAccFollowNode1" presStyleIdx="0" presStyleCnt="1">
        <dgm:presLayoutVars>
          <dgm:bulletEnabled val="1"/>
        </dgm:presLayoutVars>
      </dgm:prSet>
      <dgm:spPr/>
    </dgm:pt>
    <dgm:pt modelId="{DD5DA63C-0E47-4610-87A3-FA42F922146D}" type="pres">
      <dgm:prSet presAssocID="{000D51CB-C150-4006-8D60-40418A0D476E}" presName="TwoNodes_1_text" presStyleLbl="node1" presStyleIdx="1" presStyleCnt="2">
        <dgm:presLayoutVars>
          <dgm:bulletEnabled val="1"/>
        </dgm:presLayoutVars>
      </dgm:prSet>
      <dgm:spPr/>
    </dgm:pt>
    <dgm:pt modelId="{EBAE9F41-AD9A-4109-95A6-6E5BDA92236D}" type="pres">
      <dgm:prSet presAssocID="{000D51CB-C150-4006-8D60-40418A0D476E}" presName="TwoNodes_2_text" presStyleLbl="node1" presStyleIdx="1" presStyleCnt="2">
        <dgm:presLayoutVars>
          <dgm:bulletEnabled val="1"/>
        </dgm:presLayoutVars>
      </dgm:prSet>
      <dgm:spPr/>
    </dgm:pt>
  </dgm:ptLst>
  <dgm:cxnLst>
    <dgm:cxn modelId="{A54FA803-5C59-4C91-B028-6D9A1CE2B8BF}" type="presOf" srcId="{CDF9F9CE-02EE-4304-A733-0EAE27620C40}" destId="{DD5DA63C-0E47-4610-87A3-FA42F922146D}" srcOrd="1" destOrd="0" presId="urn:microsoft.com/office/officeart/2005/8/layout/vProcess5"/>
    <dgm:cxn modelId="{27435725-29B0-47BC-B854-77B6BAC06C97}" type="presOf" srcId="{CDF9F9CE-02EE-4304-A733-0EAE27620C40}" destId="{8689F287-B509-4932-A106-CD208CE77B40}" srcOrd="0" destOrd="0" presId="urn:microsoft.com/office/officeart/2005/8/layout/vProcess5"/>
    <dgm:cxn modelId="{A6982A62-39E9-4F08-9166-2BBAE895338D}" type="presOf" srcId="{AEF0BA46-2899-46CE-9ED4-2906DBB9767F}" destId="{EBAE9F41-AD9A-4109-95A6-6E5BDA92236D}" srcOrd="1" destOrd="0" presId="urn:microsoft.com/office/officeart/2005/8/layout/vProcess5"/>
    <dgm:cxn modelId="{0914E47B-D85E-4AA2-B2B2-45356AD657B4}" type="presOf" srcId="{000D51CB-C150-4006-8D60-40418A0D476E}" destId="{D9002A7A-7D34-4370-B23A-12161D5D2CB1}" srcOrd="0" destOrd="0" presId="urn:microsoft.com/office/officeart/2005/8/layout/vProcess5"/>
    <dgm:cxn modelId="{5B81878C-634F-4653-939B-6CF6B5470E3C}" srcId="{000D51CB-C150-4006-8D60-40418A0D476E}" destId="{AEF0BA46-2899-46CE-9ED4-2906DBB9767F}" srcOrd="1" destOrd="0" parTransId="{58E7D7FF-9921-4EEB-83EF-F671192FA2FF}" sibTransId="{43141240-6B15-4086-BC0F-F06740E36094}"/>
    <dgm:cxn modelId="{B3596A94-576A-4090-B747-3877462AEA26}" srcId="{000D51CB-C150-4006-8D60-40418A0D476E}" destId="{CDF9F9CE-02EE-4304-A733-0EAE27620C40}" srcOrd="0" destOrd="0" parTransId="{8F07E820-D8DE-4D41-B612-2B15FCFBCC08}" sibTransId="{4EEB852F-4E9C-4509-AE31-EE3FCBDF38D4}"/>
    <dgm:cxn modelId="{113225AB-67A4-4B45-A20E-B13C3AAD6E71}" type="presOf" srcId="{AEF0BA46-2899-46CE-9ED4-2906DBB9767F}" destId="{28BA7AC2-BFD8-4E6B-AAB1-B28FB20E0F5E}" srcOrd="0" destOrd="0" presId="urn:microsoft.com/office/officeart/2005/8/layout/vProcess5"/>
    <dgm:cxn modelId="{03F5F4B0-094E-4AC5-A486-266FEDBAAD46}" type="presOf" srcId="{4EEB852F-4E9C-4509-AE31-EE3FCBDF38D4}" destId="{90E56316-03C2-4528-A48B-D1E50DE5A2BD}" srcOrd="0" destOrd="0" presId="urn:microsoft.com/office/officeart/2005/8/layout/vProcess5"/>
    <dgm:cxn modelId="{6ACEA1A1-A871-4EFE-A006-8FA19AF31D41}" type="presParOf" srcId="{D9002A7A-7D34-4370-B23A-12161D5D2CB1}" destId="{2EE3ED24-E945-4B7E-82E5-049186E3DC93}" srcOrd="0" destOrd="0" presId="urn:microsoft.com/office/officeart/2005/8/layout/vProcess5"/>
    <dgm:cxn modelId="{6ABC241B-AC2F-4585-8AB6-B1330746E886}" type="presParOf" srcId="{D9002A7A-7D34-4370-B23A-12161D5D2CB1}" destId="{8689F287-B509-4932-A106-CD208CE77B40}" srcOrd="1" destOrd="0" presId="urn:microsoft.com/office/officeart/2005/8/layout/vProcess5"/>
    <dgm:cxn modelId="{400F0916-04F5-4989-AA4C-53DB40C94675}" type="presParOf" srcId="{D9002A7A-7D34-4370-B23A-12161D5D2CB1}" destId="{28BA7AC2-BFD8-4E6B-AAB1-B28FB20E0F5E}" srcOrd="2" destOrd="0" presId="urn:microsoft.com/office/officeart/2005/8/layout/vProcess5"/>
    <dgm:cxn modelId="{5510322D-C8E7-4FAA-9081-B444EF1C0A74}" type="presParOf" srcId="{D9002A7A-7D34-4370-B23A-12161D5D2CB1}" destId="{90E56316-03C2-4528-A48B-D1E50DE5A2BD}" srcOrd="3" destOrd="0" presId="urn:microsoft.com/office/officeart/2005/8/layout/vProcess5"/>
    <dgm:cxn modelId="{512A8A63-91A6-4DB7-8DEB-C02890349662}" type="presParOf" srcId="{D9002A7A-7D34-4370-B23A-12161D5D2CB1}" destId="{DD5DA63C-0E47-4610-87A3-FA42F922146D}" srcOrd="4" destOrd="0" presId="urn:microsoft.com/office/officeart/2005/8/layout/vProcess5"/>
    <dgm:cxn modelId="{8D08C065-C1B4-40FE-BD96-6A839D35362F}" type="presParOf" srcId="{D9002A7A-7D34-4370-B23A-12161D5D2CB1}" destId="{EBAE9F41-AD9A-4109-95A6-6E5BDA92236D}"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A42213-66E4-41CB-A165-F783BA705EDA}" type="doc">
      <dgm:prSet loTypeId="urn:microsoft.com/office/officeart/2005/8/layout/arrow5" loCatId="relationship" qsTypeId="urn:microsoft.com/office/officeart/2005/8/quickstyle/simple1" qsCatId="simple" csTypeId="urn:microsoft.com/office/officeart/2005/8/colors/accent6_2" csCatId="accent6"/>
      <dgm:spPr/>
      <dgm:t>
        <a:bodyPr/>
        <a:lstStyle/>
        <a:p>
          <a:endParaRPr lang="en-US"/>
        </a:p>
      </dgm:t>
    </dgm:pt>
    <dgm:pt modelId="{1BF6FF2C-B3F2-4606-B991-88B3A826A23A}">
      <dgm:prSet/>
      <dgm:spPr/>
      <dgm:t>
        <a:bodyPr/>
        <a:lstStyle/>
        <a:p>
          <a:r>
            <a:rPr lang="en-US" dirty="0">
              <a:latin typeface="Roboto" panose="02000000000000000000" pitchFamily="2" charset="0"/>
              <a:ea typeface="Roboto" panose="02000000000000000000" pitchFamily="2" charset="0"/>
            </a:rPr>
            <a:t>NTT là </a:t>
          </a:r>
          <a:r>
            <a:rPr lang="en-US" dirty="0" err="1">
              <a:latin typeface="Roboto" panose="02000000000000000000" pitchFamily="2" charset="0"/>
              <a:ea typeface="Roboto" panose="02000000000000000000" pitchFamily="2" charset="0"/>
            </a:rPr>
            <a:t>phép</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biển</a:t>
          </a:r>
          <a:r>
            <a:rPr lang="en-US" dirty="0">
              <a:latin typeface="Roboto" panose="02000000000000000000" pitchFamily="2" charset="0"/>
              <a:ea typeface="Roboto" panose="02000000000000000000" pitchFamily="2" charset="0"/>
            </a:rPr>
            <a:t> đổi </a:t>
          </a:r>
          <a:r>
            <a:rPr lang="vi-VN" dirty="0">
              <a:latin typeface="Roboto" panose="02000000000000000000" pitchFamily="2" charset="0"/>
              <a:ea typeface="Roboto" panose="02000000000000000000" pitchFamily="2" charset="0"/>
            </a:rPr>
            <a:t>N</a:t>
          </a:r>
          <a:r>
            <a:rPr lang="en-US" dirty="0">
              <a:latin typeface="Roboto" panose="02000000000000000000" pitchFamily="2" charset="0"/>
              <a:ea typeface="Roboto" panose="02000000000000000000" pitchFamily="2" charset="0"/>
            </a:rPr>
            <a:t>umber Theoretic Transform </a:t>
          </a:r>
        </a:p>
      </dgm:t>
    </dgm:pt>
    <dgm:pt modelId="{2033D4BD-1CF4-463B-ACD9-1A4F3C6B8AAD}" type="parTrans" cxnId="{22C00230-C1DE-467D-ABA2-D2FD5BEBEE85}">
      <dgm:prSet/>
      <dgm:spPr/>
      <dgm:t>
        <a:bodyPr/>
        <a:lstStyle/>
        <a:p>
          <a:endParaRPr lang="en-US"/>
        </a:p>
      </dgm:t>
    </dgm:pt>
    <dgm:pt modelId="{CBBF4A9A-CF2B-4082-B813-476214976289}" type="sibTrans" cxnId="{22C00230-C1DE-467D-ABA2-D2FD5BEBEE85}">
      <dgm:prSet/>
      <dgm:spPr/>
      <dgm:t>
        <a:bodyPr/>
        <a:lstStyle/>
        <a:p>
          <a:endParaRPr lang="en-US"/>
        </a:p>
      </dgm:t>
    </dgm:pt>
    <dgm:pt modelId="{EB36F415-4DE5-403D-995B-842AE8C0E3F0}">
      <dgm:prSet/>
      <dgm:spPr/>
      <dgm:t>
        <a:bodyPr/>
        <a:lstStyle/>
        <a:p>
          <a:r>
            <a:rPr lang="en-US" dirty="0">
              <a:latin typeface="Roboto" panose="02000000000000000000" pitchFamily="2" charset="0"/>
              <a:ea typeface="Roboto" panose="02000000000000000000" pitchFamily="2" charset="0"/>
            </a:rPr>
            <a:t>INTT hay NTT</a:t>
          </a:r>
          <a:r>
            <a:rPr lang="en-US" baseline="30000" dirty="0">
              <a:latin typeface="Roboto" panose="02000000000000000000" pitchFamily="2" charset="0"/>
              <a:ea typeface="Roboto" panose="02000000000000000000" pitchFamily="2" charset="0"/>
            </a:rPr>
            <a:t>-1</a:t>
          </a:r>
          <a:r>
            <a:rPr lang="en-US" dirty="0">
              <a:latin typeface="Roboto" panose="02000000000000000000" pitchFamily="2" charset="0"/>
              <a:ea typeface="Roboto" panose="02000000000000000000" pitchFamily="2" charset="0"/>
            </a:rPr>
            <a:t> là </a:t>
          </a:r>
          <a:r>
            <a:rPr lang="en-US" dirty="0" err="1">
              <a:latin typeface="Roboto" panose="02000000000000000000" pitchFamily="2" charset="0"/>
              <a:ea typeface="Roboto" panose="02000000000000000000" pitchFamily="2" charset="0"/>
            </a:rPr>
            <a:t>phép</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biển</a:t>
          </a:r>
          <a:r>
            <a:rPr lang="en-US" dirty="0">
              <a:latin typeface="Roboto" panose="02000000000000000000" pitchFamily="2" charset="0"/>
              <a:ea typeface="Roboto" panose="02000000000000000000" pitchFamily="2" charset="0"/>
            </a:rPr>
            <a:t> đổi </a:t>
          </a:r>
          <a:r>
            <a:rPr lang="en-US" dirty="0" err="1">
              <a:latin typeface="Roboto" panose="02000000000000000000" pitchFamily="2" charset="0"/>
              <a:ea typeface="Roboto" panose="02000000000000000000" pitchFamily="2" charset="0"/>
            </a:rPr>
            <a:t>ngược</a:t>
          </a:r>
          <a:r>
            <a:rPr lang="en-US" dirty="0">
              <a:latin typeface="Roboto" panose="02000000000000000000" pitchFamily="2" charset="0"/>
              <a:ea typeface="Roboto" panose="02000000000000000000" pitchFamily="2" charset="0"/>
            </a:rPr>
            <a:t> Inverse </a:t>
          </a:r>
          <a:r>
            <a:rPr lang="vi-VN" dirty="0">
              <a:latin typeface="Roboto" panose="02000000000000000000" pitchFamily="2" charset="0"/>
              <a:ea typeface="Roboto" panose="02000000000000000000" pitchFamily="2" charset="0"/>
            </a:rPr>
            <a:t>N</a:t>
          </a:r>
          <a:r>
            <a:rPr lang="en-US" dirty="0">
              <a:latin typeface="Roboto" panose="02000000000000000000" pitchFamily="2" charset="0"/>
              <a:ea typeface="Roboto" panose="02000000000000000000" pitchFamily="2" charset="0"/>
            </a:rPr>
            <a:t>umber Theoretic Transform</a:t>
          </a:r>
        </a:p>
      </dgm:t>
    </dgm:pt>
    <dgm:pt modelId="{A1BED5BA-7757-4AE9-9336-1BF22BF391C6}" type="parTrans" cxnId="{FFFE7B81-E874-455C-836A-897FFC01EDA0}">
      <dgm:prSet/>
      <dgm:spPr/>
      <dgm:t>
        <a:bodyPr/>
        <a:lstStyle/>
        <a:p>
          <a:endParaRPr lang="en-US"/>
        </a:p>
      </dgm:t>
    </dgm:pt>
    <dgm:pt modelId="{FD3A0169-AF07-43C1-9B71-784FBFD962CC}" type="sibTrans" cxnId="{FFFE7B81-E874-455C-836A-897FFC01EDA0}">
      <dgm:prSet/>
      <dgm:spPr/>
      <dgm:t>
        <a:bodyPr/>
        <a:lstStyle/>
        <a:p>
          <a:endParaRPr lang="en-US"/>
        </a:p>
      </dgm:t>
    </dgm:pt>
    <dgm:pt modelId="{E9838B15-483B-420F-9834-4EB650177D8F}" type="pres">
      <dgm:prSet presAssocID="{17A42213-66E4-41CB-A165-F783BA705EDA}" presName="diagram" presStyleCnt="0">
        <dgm:presLayoutVars>
          <dgm:dir/>
          <dgm:resizeHandles val="exact"/>
        </dgm:presLayoutVars>
      </dgm:prSet>
      <dgm:spPr/>
    </dgm:pt>
    <dgm:pt modelId="{1BA61567-7C81-44EC-8AC8-9A136877C72F}" type="pres">
      <dgm:prSet presAssocID="{1BF6FF2C-B3F2-4606-B991-88B3A826A23A}" presName="arrow" presStyleLbl="node1" presStyleIdx="0" presStyleCnt="2">
        <dgm:presLayoutVars>
          <dgm:bulletEnabled val="1"/>
        </dgm:presLayoutVars>
      </dgm:prSet>
      <dgm:spPr/>
    </dgm:pt>
    <dgm:pt modelId="{F42255F9-2F44-4C00-B5C3-F47B330DC081}" type="pres">
      <dgm:prSet presAssocID="{EB36F415-4DE5-403D-995B-842AE8C0E3F0}" presName="arrow" presStyleLbl="node1" presStyleIdx="1" presStyleCnt="2">
        <dgm:presLayoutVars>
          <dgm:bulletEnabled val="1"/>
        </dgm:presLayoutVars>
      </dgm:prSet>
      <dgm:spPr/>
    </dgm:pt>
  </dgm:ptLst>
  <dgm:cxnLst>
    <dgm:cxn modelId="{7D7FCC16-B4F4-40B5-91C3-F05C830028DF}" type="presOf" srcId="{17A42213-66E4-41CB-A165-F783BA705EDA}" destId="{E9838B15-483B-420F-9834-4EB650177D8F}" srcOrd="0" destOrd="0" presId="urn:microsoft.com/office/officeart/2005/8/layout/arrow5"/>
    <dgm:cxn modelId="{22C00230-C1DE-467D-ABA2-D2FD5BEBEE85}" srcId="{17A42213-66E4-41CB-A165-F783BA705EDA}" destId="{1BF6FF2C-B3F2-4606-B991-88B3A826A23A}" srcOrd="0" destOrd="0" parTransId="{2033D4BD-1CF4-463B-ACD9-1A4F3C6B8AAD}" sibTransId="{CBBF4A9A-CF2B-4082-B813-476214976289}"/>
    <dgm:cxn modelId="{FFFE7B81-E874-455C-836A-897FFC01EDA0}" srcId="{17A42213-66E4-41CB-A165-F783BA705EDA}" destId="{EB36F415-4DE5-403D-995B-842AE8C0E3F0}" srcOrd="1" destOrd="0" parTransId="{A1BED5BA-7757-4AE9-9336-1BF22BF391C6}" sibTransId="{FD3A0169-AF07-43C1-9B71-784FBFD962CC}"/>
    <dgm:cxn modelId="{F5A13282-2702-4CA1-BBD3-155A0D818728}" type="presOf" srcId="{1BF6FF2C-B3F2-4606-B991-88B3A826A23A}" destId="{1BA61567-7C81-44EC-8AC8-9A136877C72F}" srcOrd="0" destOrd="0" presId="urn:microsoft.com/office/officeart/2005/8/layout/arrow5"/>
    <dgm:cxn modelId="{248869D7-7D8A-4E41-ABF6-93BB23E78C6E}" type="presOf" srcId="{EB36F415-4DE5-403D-995B-842AE8C0E3F0}" destId="{F42255F9-2F44-4C00-B5C3-F47B330DC081}" srcOrd="0" destOrd="0" presId="urn:microsoft.com/office/officeart/2005/8/layout/arrow5"/>
    <dgm:cxn modelId="{FD3F8657-FA59-475E-B4A2-1A48761D671C}" type="presParOf" srcId="{E9838B15-483B-420F-9834-4EB650177D8F}" destId="{1BA61567-7C81-44EC-8AC8-9A136877C72F}" srcOrd="0" destOrd="0" presId="urn:microsoft.com/office/officeart/2005/8/layout/arrow5"/>
    <dgm:cxn modelId="{8C92E4B8-D539-446F-8D39-9997F4AB77FC}" type="presParOf" srcId="{E9838B15-483B-420F-9834-4EB650177D8F}" destId="{F42255F9-2F44-4C00-B5C3-F47B330DC081}"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2476AB-9DBD-4767-BAB7-E71F858F33D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B8A6BD-A18B-4AC0-8AE2-75D23C0B9E51}">
      <dgm:prSet/>
      <dgm:spPr/>
      <dgm:t>
        <a:bodyPr/>
        <a:lstStyle/>
        <a:p>
          <a:r>
            <a:rPr lang="en-US"/>
            <a:t>Sử dụng phiên bản thuật toán NTT/INTT phiên bản Negative Wrapped Convolution (NWC)</a:t>
          </a:r>
        </a:p>
      </dgm:t>
    </dgm:pt>
    <dgm:pt modelId="{24F08365-9246-4FD7-AFF8-0401B2527CED}" type="parTrans" cxnId="{BED6D7B9-07E5-4A9E-B0E3-879EEFE5FFB5}">
      <dgm:prSet/>
      <dgm:spPr/>
      <dgm:t>
        <a:bodyPr/>
        <a:lstStyle/>
        <a:p>
          <a:endParaRPr lang="en-US"/>
        </a:p>
      </dgm:t>
    </dgm:pt>
    <dgm:pt modelId="{67E7D590-BE4B-47A6-8A7A-A5C910830121}" type="sibTrans" cxnId="{BED6D7B9-07E5-4A9E-B0E3-879EEFE5FFB5}">
      <dgm:prSet/>
      <dgm:spPr/>
      <dgm:t>
        <a:bodyPr/>
        <a:lstStyle/>
        <a:p>
          <a:endParaRPr lang="en-US"/>
        </a:p>
      </dgm:t>
    </dgm:pt>
    <dgm:pt modelId="{401AC632-C30F-45F7-9594-5E45722DA59D}">
      <dgm:prSet/>
      <dgm:spPr/>
      <dgm:t>
        <a:bodyPr/>
        <a:lstStyle/>
        <a:p>
          <a:r>
            <a:rPr lang="en-US"/>
            <a:t>Giảm độ phức tạp xử lý của giải thuật NTT/INTT</a:t>
          </a:r>
        </a:p>
      </dgm:t>
    </dgm:pt>
    <dgm:pt modelId="{38C7EC26-8240-4DD4-80E1-9D37ED16F0BA}" type="parTrans" cxnId="{3A3EDD60-2560-42BA-993F-BC7CDB94DFE9}">
      <dgm:prSet/>
      <dgm:spPr/>
      <dgm:t>
        <a:bodyPr/>
        <a:lstStyle/>
        <a:p>
          <a:endParaRPr lang="en-US"/>
        </a:p>
      </dgm:t>
    </dgm:pt>
    <dgm:pt modelId="{7AF42D65-83F2-4ED1-866B-AE64A1C690E6}" type="sibTrans" cxnId="{3A3EDD60-2560-42BA-993F-BC7CDB94DFE9}">
      <dgm:prSet/>
      <dgm:spPr/>
      <dgm:t>
        <a:bodyPr/>
        <a:lstStyle/>
        <a:p>
          <a:endParaRPr lang="en-US"/>
        </a:p>
      </dgm:t>
    </dgm:pt>
    <dgm:pt modelId="{B3B9C6B0-8FF1-4D13-BFD9-7C6FA6FCEAB4}" type="pres">
      <dgm:prSet presAssocID="{B12476AB-9DBD-4767-BAB7-E71F858F33D2}" presName="root" presStyleCnt="0">
        <dgm:presLayoutVars>
          <dgm:dir/>
          <dgm:resizeHandles val="exact"/>
        </dgm:presLayoutVars>
      </dgm:prSet>
      <dgm:spPr/>
    </dgm:pt>
    <dgm:pt modelId="{46F9DCBA-86C6-44C9-A8DF-6634EA2D5691}" type="pres">
      <dgm:prSet presAssocID="{22B8A6BD-A18B-4AC0-8AE2-75D23C0B9E51}" presName="compNode" presStyleCnt="0"/>
      <dgm:spPr/>
    </dgm:pt>
    <dgm:pt modelId="{D7B1E97E-7223-448D-8A1E-C7A05A45BF80}" type="pres">
      <dgm:prSet presAssocID="{22B8A6BD-A18B-4AC0-8AE2-75D23C0B9E51}" presName="bgRect" presStyleLbl="bgShp" presStyleIdx="0" presStyleCnt="2"/>
      <dgm:spPr/>
    </dgm:pt>
    <dgm:pt modelId="{4F098FAB-182E-4472-AAC9-F616FCFC0DF2}" type="pres">
      <dgm:prSet presAssocID="{22B8A6BD-A18B-4AC0-8AE2-75D23C0B9E51}" presName="iconRect" presStyleLbl="node1" presStyleIdx="0" presStyleCnt="2"/>
      <dgm:spPr>
        <a:ln>
          <a:noFill/>
        </a:ln>
      </dgm:spPr>
    </dgm:pt>
    <dgm:pt modelId="{D7E476D2-8F76-4C6F-8340-B213CD4DF4E8}" type="pres">
      <dgm:prSet presAssocID="{22B8A6BD-A18B-4AC0-8AE2-75D23C0B9E51}" presName="spaceRect" presStyleCnt="0"/>
      <dgm:spPr/>
    </dgm:pt>
    <dgm:pt modelId="{0E132B89-5242-4A6F-BB0D-DE075C78F373}" type="pres">
      <dgm:prSet presAssocID="{22B8A6BD-A18B-4AC0-8AE2-75D23C0B9E51}" presName="parTx" presStyleLbl="revTx" presStyleIdx="0" presStyleCnt="2">
        <dgm:presLayoutVars>
          <dgm:chMax val="0"/>
          <dgm:chPref val="0"/>
        </dgm:presLayoutVars>
      </dgm:prSet>
      <dgm:spPr/>
    </dgm:pt>
    <dgm:pt modelId="{923F8370-2D70-406E-B473-134B3A4DDFA9}" type="pres">
      <dgm:prSet presAssocID="{67E7D590-BE4B-47A6-8A7A-A5C910830121}" presName="sibTrans" presStyleCnt="0"/>
      <dgm:spPr/>
    </dgm:pt>
    <dgm:pt modelId="{AC080474-359B-4650-9037-23D86DB83C83}" type="pres">
      <dgm:prSet presAssocID="{401AC632-C30F-45F7-9594-5E45722DA59D}" presName="compNode" presStyleCnt="0"/>
      <dgm:spPr/>
    </dgm:pt>
    <dgm:pt modelId="{99054968-B974-410D-80CE-01DFB26ADBBA}" type="pres">
      <dgm:prSet presAssocID="{401AC632-C30F-45F7-9594-5E45722DA59D}" presName="bgRect" presStyleLbl="bgShp" presStyleIdx="1" presStyleCnt="2"/>
      <dgm:spPr/>
    </dgm:pt>
    <dgm:pt modelId="{7B4A80E0-77B3-45AB-96AA-F8D17440ADD9}" type="pres">
      <dgm:prSet presAssocID="{401AC632-C30F-45F7-9594-5E45722DA59D}" presName="iconRect" presStyleLbl="node1" presStyleIdx="1" presStyleCnt="2"/>
      <dgm:spPr>
        <a:ln>
          <a:noFill/>
        </a:ln>
      </dgm:spPr>
    </dgm:pt>
    <dgm:pt modelId="{B19E853B-32D0-4BAA-905D-2F7181D8DC50}" type="pres">
      <dgm:prSet presAssocID="{401AC632-C30F-45F7-9594-5E45722DA59D}" presName="spaceRect" presStyleCnt="0"/>
      <dgm:spPr/>
    </dgm:pt>
    <dgm:pt modelId="{C9862169-CEEC-4362-833F-5BCE8D427243}" type="pres">
      <dgm:prSet presAssocID="{401AC632-C30F-45F7-9594-5E45722DA59D}" presName="parTx" presStyleLbl="revTx" presStyleIdx="1" presStyleCnt="2">
        <dgm:presLayoutVars>
          <dgm:chMax val="0"/>
          <dgm:chPref val="0"/>
        </dgm:presLayoutVars>
      </dgm:prSet>
      <dgm:spPr/>
    </dgm:pt>
  </dgm:ptLst>
  <dgm:cxnLst>
    <dgm:cxn modelId="{3A3EDD60-2560-42BA-993F-BC7CDB94DFE9}" srcId="{B12476AB-9DBD-4767-BAB7-E71F858F33D2}" destId="{401AC632-C30F-45F7-9594-5E45722DA59D}" srcOrd="1" destOrd="0" parTransId="{38C7EC26-8240-4DD4-80E1-9D37ED16F0BA}" sibTransId="{7AF42D65-83F2-4ED1-866B-AE64A1C690E6}"/>
    <dgm:cxn modelId="{74A09745-7610-4EAE-86AD-96A5EC8FE2CF}" type="presOf" srcId="{401AC632-C30F-45F7-9594-5E45722DA59D}" destId="{C9862169-CEEC-4362-833F-5BCE8D427243}" srcOrd="0" destOrd="0" presId="urn:microsoft.com/office/officeart/2018/2/layout/IconVerticalSolidList"/>
    <dgm:cxn modelId="{BED6D7B9-07E5-4A9E-B0E3-879EEFE5FFB5}" srcId="{B12476AB-9DBD-4767-BAB7-E71F858F33D2}" destId="{22B8A6BD-A18B-4AC0-8AE2-75D23C0B9E51}" srcOrd="0" destOrd="0" parTransId="{24F08365-9246-4FD7-AFF8-0401B2527CED}" sibTransId="{67E7D590-BE4B-47A6-8A7A-A5C910830121}"/>
    <dgm:cxn modelId="{D319E4C5-4573-479E-A0E9-1E4B46925BB3}" type="presOf" srcId="{B12476AB-9DBD-4767-BAB7-E71F858F33D2}" destId="{B3B9C6B0-8FF1-4D13-BFD9-7C6FA6FCEAB4}" srcOrd="0" destOrd="0" presId="urn:microsoft.com/office/officeart/2018/2/layout/IconVerticalSolidList"/>
    <dgm:cxn modelId="{6CA615D5-6C91-4E82-A741-EDCB98737C97}" type="presOf" srcId="{22B8A6BD-A18B-4AC0-8AE2-75D23C0B9E51}" destId="{0E132B89-5242-4A6F-BB0D-DE075C78F373}" srcOrd="0" destOrd="0" presId="urn:microsoft.com/office/officeart/2018/2/layout/IconVerticalSolidList"/>
    <dgm:cxn modelId="{EB4FDDEE-0D5E-4A0E-B5B5-1B491987B827}" type="presParOf" srcId="{B3B9C6B0-8FF1-4D13-BFD9-7C6FA6FCEAB4}" destId="{46F9DCBA-86C6-44C9-A8DF-6634EA2D5691}" srcOrd="0" destOrd="0" presId="urn:microsoft.com/office/officeart/2018/2/layout/IconVerticalSolidList"/>
    <dgm:cxn modelId="{AAE15D94-8975-47E1-8FBE-383A631971D3}" type="presParOf" srcId="{46F9DCBA-86C6-44C9-A8DF-6634EA2D5691}" destId="{D7B1E97E-7223-448D-8A1E-C7A05A45BF80}" srcOrd="0" destOrd="0" presId="urn:microsoft.com/office/officeart/2018/2/layout/IconVerticalSolidList"/>
    <dgm:cxn modelId="{26236288-8C30-4D53-A801-309619F54CEF}" type="presParOf" srcId="{46F9DCBA-86C6-44C9-A8DF-6634EA2D5691}" destId="{4F098FAB-182E-4472-AAC9-F616FCFC0DF2}" srcOrd="1" destOrd="0" presId="urn:microsoft.com/office/officeart/2018/2/layout/IconVerticalSolidList"/>
    <dgm:cxn modelId="{081744C5-C5EC-4A4B-983D-A749C13404EE}" type="presParOf" srcId="{46F9DCBA-86C6-44C9-A8DF-6634EA2D5691}" destId="{D7E476D2-8F76-4C6F-8340-B213CD4DF4E8}" srcOrd="2" destOrd="0" presId="urn:microsoft.com/office/officeart/2018/2/layout/IconVerticalSolidList"/>
    <dgm:cxn modelId="{1E535C83-A6CE-4A59-9F98-92E2B5A02651}" type="presParOf" srcId="{46F9DCBA-86C6-44C9-A8DF-6634EA2D5691}" destId="{0E132B89-5242-4A6F-BB0D-DE075C78F373}" srcOrd="3" destOrd="0" presId="urn:microsoft.com/office/officeart/2018/2/layout/IconVerticalSolidList"/>
    <dgm:cxn modelId="{DF381A3F-ED72-43D6-8BBB-4A74E8670663}" type="presParOf" srcId="{B3B9C6B0-8FF1-4D13-BFD9-7C6FA6FCEAB4}" destId="{923F8370-2D70-406E-B473-134B3A4DDFA9}" srcOrd="1" destOrd="0" presId="urn:microsoft.com/office/officeart/2018/2/layout/IconVerticalSolidList"/>
    <dgm:cxn modelId="{49862983-C18E-4DAA-92CB-A1BC57BA58F4}" type="presParOf" srcId="{B3B9C6B0-8FF1-4D13-BFD9-7C6FA6FCEAB4}" destId="{AC080474-359B-4650-9037-23D86DB83C83}" srcOrd="2" destOrd="0" presId="urn:microsoft.com/office/officeart/2018/2/layout/IconVerticalSolidList"/>
    <dgm:cxn modelId="{190C4AA3-BF9C-4246-8887-D09046B177C7}" type="presParOf" srcId="{AC080474-359B-4650-9037-23D86DB83C83}" destId="{99054968-B974-410D-80CE-01DFB26ADBBA}" srcOrd="0" destOrd="0" presId="urn:microsoft.com/office/officeart/2018/2/layout/IconVerticalSolidList"/>
    <dgm:cxn modelId="{B4339A88-2F1F-446D-9B31-C113090FE971}" type="presParOf" srcId="{AC080474-359B-4650-9037-23D86DB83C83}" destId="{7B4A80E0-77B3-45AB-96AA-F8D17440ADD9}" srcOrd="1" destOrd="0" presId="urn:microsoft.com/office/officeart/2018/2/layout/IconVerticalSolidList"/>
    <dgm:cxn modelId="{D7457DDD-543D-4511-8EF6-8831A6D41FE3}" type="presParOf" srcId="{AC080474-359B-4650-9037-23D86DB83C83}" destId="{B19E853B-32D0-4BAA-905D-2F7181D8DC50}" srcOrd="2" destOrd="0" presId="urn:microsoft.com/office/officeart/2018/2/layout/IconVerticalSolidList"/>
    <dgm:cxn modelId="{C291F5C8-F0B6-463E-A6E8-641CE1CF61FE}" type="presParOf" srcId="{AC080474-359B-4650-9037-23D86DB83C83}" destId="{C9862169-CEEC-4362-833F-5BCE8D4272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464828-F5A5-496F-AC7D-29C2C407BA9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BED3629-9620-4B6B-9482-EB10D0BC45A3}">
      <dgm:prSet/>
      <dgm:spPr/>
      <dgm:t>
        <a:bodyPr/>
        <a:lstStyle/>
        <a:p>
          <a:r>
            <a:rPr lang="en-US"/>
            <a:t>Ứng dụng tính chất đảo của Twiddle Factor </a:t>
          </a:r>
        </a:p>
      </dgm:t>
    </dgm:pt>
    <dgm:pt modelId="{9399DCEE-817A-4971-9C86-34325ED6ADE0}" type="parTrans" cxnId="{2159687E-392A-4E90-A2F4-DEC76D5AA9FD}">
      <dgm:prSet/>
      <dgm:spPr/>
      <dgm:t>
        <a:bodyPr/>
        <a:lstStyle/>
        <a:p>
          <a:endParaRPr lang="en-US"/>
        </a:p>
      </dgm:t>
    </dgm:pt>
    <dgm:pt modelId="{DF51951B-8FF3-4FEB-AB05-A1DBCCA28BE7}" type="sibTrans" cxnId="{2159687E-392A-4E90-A2F4-DEC76D5AA9FD}">
      <dgm:prSet/>
      <dgm:spPr/>
      <dgm:t>
        <a:bodyPr/>
        <a:lstStyle/>
        <a:p>
          <a:endParaRPr lang="en-US"/>
        </a:p>
      </dgm:t>
    </dgm:pt>
    <dgm:pt modelId="{B074B928-216E-4E62-BDE8-4095DD5355B8}">
      <dgm:prSet/>
      <dgm:spPr/>
      <dgm:t>
        <a:bodyPr/>
        <a:lstStyle/>
        <a:p>
          <a:r>
            <a:rPr lang="en-US"/>
            <a:t>Phát triển hệ thống câu lệnh điều khiển (Instruction Set). </a:t>
          </a:r>
        </a:p>
      </dgm:t>
    </dgm:pt>
    <dgm:pt modelId="{2F1DACE7-CB07-4ABB-BDD2-EADB797FD3DA}" type="parTrans" cxnId="{1628317B-CD8F-4FAA-A5E7-CBBC680EAC1A}">
      <dgm:prSet/>
      <dgm:spPr/>
      <dgm:t>
        <a:bodyPr/>
        <a:lstStyle/>
        <a:p>
          <a:endParaRPr lang="en-US"/>
        </a:p>
      </dgm:t>
    </dgm:pt>
    <dgm:pt modelId="{E3FF8131-90F2-4B9B-8E17-DDED04E9BD16}" type="sibTrans" cxnId="{1628317B-CD8F-4FAA-A5E7-CBBC680EAC1A}">
      <dgm:prSet/>
      <dgm:spPr/>
      <dgm:t>
        <a:bodyPr/>
        <a:lstStyle/>
        <a:p>
          <a:endParaRPr lang="en-US"/>
        </a:p>
      </dgm:t>
    </dgm:pt>
    <dgm:pt modelId="{C6BC9C37-3E63-4845-97E3-F8300D28EB15}">
      <dgm:prSet/>
      <dgm:spPr/>
      <dgm:t>
        <a:bodyPr/>
        <a:lstStyle/>
        <a:p>
          <a:r>
            <a:rPr lang="en-US" dirty="0" err="1"/>
            <a:t>Phòng</a:t>
          </a:r>
          <a:r>
            <a:rPr lang="en-US" dirty="0"/>
            <a:t> </a:t>
          </a:r>
          <a:r>
            <a:rPr lang="en-US" dirty="0" err="1"/>
            <a:t>chống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tấn</a:t>
          </a:r>
          <a:r>
            <a:rPr lang="en-US" dirty="0"/>
            <a:t> </a:t>
          </a:r>
          <a:r>
            <a:rPr lang="en-US" dirty="0" err="1"/>
            <a:t>công</a:t>
          </a:r>
          <a:r>
            <a:rPr lang="en-US" dirty="0"/>
            <a:t>.</a:t>
          </a:r>
        </a:p>
      </dgm:t>
    </dgm:pt>
    <dgm:pt modelId="{C4771DE1-11DF-4368-A41F-78CE2A127BD6}" type="parTrans" cxnId="{68A554F4-1D55-4DFD-8C05-D58D112A97A0}">
      <dgm:prSet/>
      <dgm:spPr/>
      <dgm:t>
        <a:bodyPr/>
        <a:lstStyle/>
        <a:p>
          <a:endParaRPr lang="en-US"/>
        </a:p>
      </dgm:t>
    </dgm:pt>
    <dgm:pt modelId="{D9D37A9A-FAA1-47AE-ACDF-CCC0DF2BFDF8}" type="sibTrans" cxnId="{68A554F4-1D55-4DFD-8C05-D58D112A97A0}">
      <dgm:prSet/>
      <dgm:spPr/>
      <dgm:t>
        <a:bodyPr/>
        <a:lstStyle/>
        <a:p>
          <a:endParaRPr lang="en-US"/>
        </a:p>
      </dgm:t>
    </dgm:pt>
    <dgm:pt modelId="{68999F62-CE46-4605-815A-82B3E550B02D}">
      <dgm:prSet/>
      <dgm:spPr/>
      <dgm:t>
        <a:bodyPr/>
        <a:lstStyle/>
        <a:p>
          <a:r>
            <a:rPr lang="en-US" dirty="0" err="1"/>
            <a:t>Tích</a:t>
          </a:r>
          <a:r>
            <a:rPr lang="en-US" dirty="0"/>
            <a:t> </a:t>
          </a:r>
          <a:r>
            <a:rPr lang="en-US" dirty="0" err="1"/>
            <a:t>hợp</a:t>
          </a:r>
          <a:r>
            <a:rPr lang="en-US" dirty="0"/>
            <a:t> </a:t>
          </a:r>
          <a:r>
            <a:rPr lang="en-US" dirty="0" err="1"/>
            <a:t>các</a:t>
          </a:r>
          <a:r>
            <a:rPr lang="en-US" dirty="0"/>
            <a:t> </a:t>
          </a:r>
          <a:r>
            <a:rPr lang="en-US" dirty="0" err="1"/>
            <a:t>giải</a:t>
          </a:r>
          <a:r>
            <a:rPr lang="en-US" dirty="0"/>
            <a:t> </a:t>
          </a:r>
          <a:r>
            <a:rPr lang="en-US" dirty="0" err="1"/>
            <a:t>thuật</a:t>
          </a:r>
          <a:r>
            <a:rPr lang="en-US" dirty="0"/>
            <a:t> khác của Kyber vào BU như một ALU</a:t>
          </a:r>
        </a:p>
      </dgm:t>
    </dgm:pt>
    <dgm:pt modelId="{84684FFC-CCCA-4A7E-8791-A8295980BDD5}" type="parTrans" cxnId="{D8A37F39-F638-4265-94F6-B8B558032978}">
      <dgm:prSet/>
      <dgm:spPr/>
      <dgm:t>
        <a:bodyPr/>
        <a:lstStyle/>
        <a:p>
          <a:endParaRPr lang="en-US"/>
        </a:p>
      </dgm:t>
    </dgm:pt>
    <dgm:pt modelId="{84219CA1-585D-4E11-987A-8413675FCBC7}" type="sibTrans" cxnId="{D8A37F39-F638-4265-94F6-B8B558032978}">
      <dgm:prSet/>
      <dgm:spPr/>
      <dgm:t>
        <a:bodyPr/>
        <a:lstStyle/>
        <a:p>
          <a:endParaRPr lang="en-US"/>
        </a:p>
      </dgm:t>
    </dgm:pt>
    <dgm:pt modelId="{8F038367-89AC-42B3-80E6-12BC01064B1E}" type="pres">
      <dgm:prSet presAssocID="{AD464828-F5A5-496F-AC7D-29C2C407BA90}" presName="linear" presStyleCnt="0">
        <dgm:presLayoutVars>
          <dgm:animLvl val="lvl"/>
          <dgm:resizeHandles val="exact"/>
        </dgm:presLayoutVars>
      </dgm:prSet>
      <dgm:spPr/>
    </dgm:pt>
    <dgm:pt modelId="{C564BC41-D8F4-4CEA-A484-DD89AF70ED9A}" type="pres">
      <dgm:prSet presAssocID="{8BED3629-9620-4B6B-9482-EB10D0BC45A3}" presName="parentText" presStyleLbl="node1" presStyleIdx="0" presStyleCnt="4">
        <dgm:presLayoutVars>
          <dgm:chMax val="0"/>
          <dgm:bulletEnabled val="1"/>
        </dgm:presLayoutVars>
      </dgm:prSet>
      <dgm:spPr/>
    </dgm:pt>
    <dgm:pt modelId="{67BCCE5F-0D41-42ED-8372-362DB3867F6F}" type="pres">
      <dgm:prSet presAssocID="{DF51951B-8FF3-4FEB-AB05-A1DBCCA28BE7}" presName="spacer" presStyleCnt="0"/>
      <dgm:spPr/>
    </dgm:pt>
    <dgm:pt modelId="{7F0FCA8C-33D1-48BE-A554-D9B176634849}" type="pres">
      <dgm:prSet presAssocID="{B074B928-216E-4E62-BDE8-4095DD5355B8}" presName="parentText" presStyleLbl="node1" presStyleIdx="1" presStyleCnt="4">
        <dgm:presLayoutVars>
          <dgm:chMax val="0"/>
          <dgm:bulletEnabled val="1"/>
        </dgm:presLayoutVars>
      </dgm:prSet>
      <dgm:spPr/>
    </dgm:pt>
    <dgm:pt modelId="{6D621A92-2926-44C1-A00F-C417B2345A20}" type="pres">
      <dgm:prSet presAssocID="{E3FF8131-90F2-4B9B-8E17-DDED04E9BD16}" presName="spacer" presStyleCnt="0"/>
      <dgm:spPr/>
    </dgm:pt>
    <dgm:pt modelId="{52480EE0-A25E-4030-B243-7A699231725D}" type="pres">
      <dgm:prSet presAssocID="{C6BC9C37-3E63-4845-97E3-F8300D28EB15}" presName="parentText" presStyleLbl="node1" presStyleIdx="2" presStyleCnt="4">
        <dgm:presLayoutVars>
          <dgm:chMax val="0"/>
          <dgm:bulletEnabled val="1"/>
        </dgm:presLayoutVars>
      </dgm:prSet>
      <dgm:spPr/>
    </dgm:pt>
    <dgm:pt modelId="{6C065E81-FF21-4114-8A75-3D7F39832A8A}" type="pres">
      <dgm:prSet presAssocID="{D9D37A9A-FAA1-47AE-ACDF-CCC0DF2BFDF8}" presName="spacer" presStyleCnt="0"/>
      <dgm:spPr/>
    </dgm:pt>
    <dgm:pt modelId="{A53F23DE-9764-4971-861B-C345C01000A6}" type="pres">
      <dgm:prSet presAssocID="{68999F62-CE46-4605-815A-82B3E550B02D}" presName="parentText" presStyleLbl="node1" presStyleIdx="3" presStyleCnt="4">
        <dgm:presLayoutVars>
          <dgm:chMax val="0"/>
          <dgm:bulletEnabled val="1"/>
        </dgm:presLayoutVars>
      </dgm:prSet>
      <dgm:spPr/>
    </dgm:pt>
  </dgm:ptLst>
  <dgm:cxnLst>
    <dgm:cxn modelId="{D8A37F39-F638-4265-94F6-B8B558032978}" srcId="{AD464828-F5A5-496F-AC7D-29C2C407BA90}" destId="{68999F62-CE46-4605-815A-82B3E550B02D}" srcOrd="3" destOrd="0" parTransId="{84684FFC-CCCA-4A7E-8791-A8295980BDD5}" sibTransId="{84219CA1-585D-4E11-987A-8413675FCBC7}"/>
    <dgm:cxn modelId="{C29B7E60-3B52-4A76-B721-7E09D6594802}" type="presOf" srcId="{B074B928-216E-4E62-BDE8-4095DD5355B8}" destId="{7F0FCA8C-33D1-48BE-A554-D9B176634849}" srcOrd="0" destOrd="0" presId="urn:microsoft.com/office/officeart/2005/8/layout/vList2"/>
    <dgm:cxn modelId="{8F773F4C-3734-4539-B426-F17C01DA1A26}" type="presOf" srcId="{AD464828-F5A5-496F-AC7D-29C2C407BA90}" destId="{8F038367-89AC-42B3-80E6-12BC01064B1E}" srcOrd="0" destOrd="0" presId="urn:microsoft.com/office/officeart/2005/8/layout/vList2"/>
    <dgm:cxn modelId="{1628317B-CD8F-4FAA-A5E7-CBBC680EAC1A}" srcId="{AD464828-F5A5-496F-AC7D-29C2C407BA90}" destId="{B074B928-216E-4E62-BDE8-4095DD5355B8}" srcOrd="1" destOrd="0" parTransId="{2F1DACE7-CB07-4ABB-BDD2-EADB797FD3DA}" sibTransId="{E3FF8131-90F2-4B9B-8E17-DDED04E9BD16}"/>
    <dgm:cxn modelId="{2159687E-392A-4E90-A2F4-DEC76D5AA9FD}" srcId="{AD464828-F5A5-496F-AC7D-29C2C407BA90}" destId="{8BED3629-9620-4B6B-9482-EB10D0BC45A3}" srcOrd="0" destOrd="0" parTransId="{9399DCEE-817A-4971-9C86-34325ED6ADE0}" sibTransId="{DF51951B-8FF3-4FEB-AB05-A1DBCCA28BE7}"/>
    <dgm:cxn modelId="{9D136E97-6247-4222-A50B-6EA2C6512768}" type="presOf" srcId="{68999F62-CE46-4605-815A-82B3E550B02D}" destId="{A53F23DE-9764-4971-861B-C345C01000A6}" srcOrd="0" destOrd="0" presId="urn:microsoft.com/office/officeart/2005/8/layout/vList2"/>
    <dgm:cxn modelId="{68B482BD-63A6-45B9-8A60-6B83C0BCD66F}" type="presOf" srcId="{C6BC9C37-3E63-4845-97E3-F8300D28EB15}" destId="{52480EE0-A25E-4030-B243-7A699231725D}" srcOrd="0" destOrd="0" presId="urn:microsoft.com/office/officeart/2005/8/layout/vList2"/>
    <dgm:cxn modelId="{CF2579DF-2E58-479A-B08A-1D97E660FB3F}" type="presOf" srcId="{8BED3629-9620-4B6B-9482-EB10D0BC45A3}" destId="{C564BC41-D8F4-4CEA-A484-DD89AF70ED9A}" srcOrd="0" destOrd="0" presId="urn:microsoft.com/office/officeart/2005/8/layout/vList2"/>
    <dgm:cxn modelId="{68A554F4-1D55-4DFD-8C05-D58D112A97A0}" srcId="{AD464828-F5A5-496F-AC7D-29C2C407BA90}" destId="{C6BC9C37-3E63-4845-97E3-F8300D28EB15}" srcOrd="2" destOrd="0" parTransId="{C4771DE1-11DF-4368-A41F-78CE2A127BD6}" sibTransId="{D9D37A9A-FAA1-47AE-ACDF-CCC0DF2BFDF8}"/>
    <dgm:cxn modelId="{70DAAFB5-63F7-4E4B-AB56-485E8A579948}" type="presParOf" srcId="{8F038367-89AC-42B3-80E6-12BC01064B1E}" destId="{C564BC41-D8F4-4CEA-A484-DD89AF70ED9A}" srcOrd="0" destOrd="0" presId="urn:microsoft.com/office/officeart/2005/8/layout/vList2"/>
    <dgm:cxn modelId="{794F1D4E-B026-4DBD-A364-EAA0BD402C19}" type="presParOf" srcId="{8F038367-89AC-42B3-80E6-12BC01064B1E}" destId="{67BCCE5F-0D41-42ED-8372-362DB3867F6F}" srcOrd="1" destOrd="0" presId="urn:microsoft.com/office/officeart/2005/8/layout/vList2"/>
    <dgm:cxn modelId="{0C4BAADA-A093-4FEA-AD05-6C191AE87F48}" type="presParOf" srcId="{8F038367-89AC-42B3-80E6-12BC01064B1E}" destId="{7F0FCA8C-33D1-48BE-A554-D9B176634849}" srcOrd="2" destOrd="0" presId="urn:microsoft.com/office/officeart/2005/8/layout/vList2"/>
    <dgm:cxn modelId="{FCC3DDBE-99B7-4FDC-86AD-6ABA95238D67}" type="presParOf" srcId="{8F038367-89AC-42B3-80E6-12BC01064B1E}" destId="{6D621A92-2926-44C1-A00F-C417B2345A20}" srcOrd="3" destOrd="0" presId="urn:microsoft.com/office/officeart/2005/8/layout/vList2"/>
    <dgm:cxn modelId="{589FD6B0-B77D-4898-9E3A-846503926D45}" type="presParOf" srcId="{8F038367-89AC-42B3-80E6-12BC01064B1E}" destId="{52480EE0-A25E-4030-B243-7A699231725D}" srcOrd="4" destOrd="0" presId="urn:microsoft.com/office/officeart/2005/8/layout/vList2"/>
    <dgm:cxn modelId="{095008AB-6AA8-44F8-BB29-7A6660D5DBC5}" type="presParOf" srcId="{8F038367-89AC-42B3-80E6-12BC01064B1E}" destId="{6C065E81-FF21-4114-8A75-3D7F39832A8A}" srcOrd="5" destOrd="0" presId="urn:microsoft.com/office/officeart/2005/8/layout/vList2"/>
    <dgm:cxn modelId="{04D5D2B3-3BC9-4CFF-963C-4F6204FC4F79}" type="presParOf" srcId="{8F038367-89AC-42B3-80E6-12BC01064B1E}" destId="{A53F23DE-9764-4971-861B-C345C01000A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464828-F5A5-496F-AC7D-29C2C407BA9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BED3629-9620-4B6B-9482-EB10D0BC45A3}">
      <dgm:prSet/>
      <dgm:spPr/>
      <dgm:t>
        <a:bodyPr/>
        <a:lstStyle/>
        <a:p>
          <a:r>
            <a:rPr lang="en-US" dirty="0" err="1"/>
            <a:t>Thiết</a:t>
          </a:r>
          <a:r>
            <a:rPr lang="en-US" dirty="0"/>
            <a:t> </a:t>
          </a:r>
          <a:r>
            <a:rPr lang="en-US" dirty="0" err="1"/>
            <a:t>kế</a:t>
          </a:r>
          <a:r>
            <a:rPr lang="en-US" dirty="0"/>
            <a:t> </a:t>
          </a:r>
          <a:r>
            <a:rPr lang="en-US" dirty="0" err="1"/>
            <a:t>phần</a:t>
          </a:r>
          <a:r>
            <a:rPr lang="en-US" dirty="0"/>
            <a:t> </a:t>
          </a:r>
          <a:r>
            <a:rPr lang="en-US" dirty="0" err="1"/>
            <a:t>cứng</a:t>
          </a:r>
          <a:r>
            <a:rPr lang="en-US" dirty="0"/>
            <a:t> </a:t>
          </a:r>
          <a:r>
            <a:rPr lang="en-US" dirty="0" err="1"/>
            <a:t>xử</a:t>
          </a:r>
          <a:r>
            <a:rPr lang="en-US" dirty="0"/>
            <a:t> </a:t>
          </a:r>
          <a:r>
            <a:rPr lang="en-US" dirty="0" err="1"/>
            <a:t>lý</a:t>
          </a:r>
          <a:r>
            <a:rPr lang="en-US" dirty="0"/>
            <a:t> </a:t>
          </a:r>
          <a:r>
            <a:rPr lang="en-US" dirty="0" err="1"/>
            <a:t>toàn</a:t>
          </a:r>
          <a:r>
            <a:rPr lang="en-US" dirty="0"/>
            <a:t> </a:t>
          </a:r>
          <a:r>
            <a:rPr lang="en-US" dirty="0" err="1"/>
            <a:t>bộ</a:t>
          </a:r>
          <a:r>
            <a:rPr lang="en-US" dirty="0"/>
            <a:t> </a:t>
          </a:r>
          <a:r>
            <a:rPr lang="en-US" dirty="0" err="1"/>
            <a:t>mã</a:t>
          </a:r>
          <a:r>
            <a:rPr lang="en-US" dirty="0"/>
            <a:t> </a:t>
          </a:r>
          <a:r>
            <a:rPr lang="en-US" dirty="0" err="1"/>
            <a:t>hóa</a:t>
          </a:r>
          <a:r>
            <a:rPr lang="en-US" dirty="0"/>
            <a:t> </a:t>
          </a:r>
          <a:r>
            <a:rPr lang="en-US" dirty="0" err="1"/>
            <a:t>lượng</a:t>
          </a:r>
          <a:r>
            <a:rPr lang="en-US" dirty="0"/>
            <a:t> </a:t>
          </a:r>
          <a:r>
            <a:rPr lang="en-US" dirty="0" err="1"/>
            <a:t>tử</a:t>
          </a:r>
          <a:r>
            <a:rPr lang="en-US" dirty="0"/>
            <a:t> CRYSTALS-Kyber </a:t>
          </a:r>
        </a:p>
      </dgm:t>
    </dgm:pt>
    <dgm:pt modelId="{9399DCEE-817A-4971-9C86-34325ED6ADE0}" type="parTrans" cxnId="{2159687E-392A-4E90-A2F4-DEC76D5AA9FD}">
      <dgm:prSet/>
      <dgm:spPr/>
      <dgm:t>
        <a:bodyPr/>
        <a:lstStyle/>
        <a:p>
          <a:endParaRPr lang="en-US"/>
        </a:p>
      </dgm:t>
    </dgm:pt>
    <dgm:pt modelId="{DF51951B-8FF3-4FEB-AB05-A1DBCCA28BE7}" type="sibTrans" cxnId="{2159687E-392A-4E90-A2F4-DEC76D5AA9FD}">
      <dgm:prSet/>
      <dgm:spPr/>
      <dgm:t>
        <a:bodyPr/>
        <a:lstStyle/>
        <a:p>
          <a:endParaRPr lang="en-US"/>
        </a:p>
      </dgm:t>
    </dgm:pt>
    <dgm:pt modelId="{B074B928-216E-4E62-BDE8-4095DD5355B8}">
      <dgm:prSet/>
      <dgm:spPr/>
      <dgm:t>
        <a:bodyPr/>
        <a:lstStyle/>
        <a:p>
          <a:r>
            <a:rPr lang="en-US" dirty="0" err="1"/>
            <a:t>Thiết</a:t>
          </a:r>
          <a:r>
            <a:rPr lang="en-US" dirty="0"/>
            <a:t> </a:t>
          </a:r>
          <a:r>
            <a:rPr lang="en-US" dirty="0" err="1"/>
            <a:t>kế</a:t>
          </a:r>
          <a:r>
            <a:rPr lang="en-US" dirty="0"/>
            <a:t> </a:t>
          </a:r>
          <a:r>
            <a:rPr lang="en-US" dirty="0" err="1"/>
            <a:t>xử</a:t>
          </a:r>
          <a:r>
            <a:rPr lang="en-US" dirty="0"/>
            <a:t> </a:t>
          </a:r>
          <a:r>
            <a:rPr lang="en-US" dirty="0" err="1"/>
            <a:t>lý</a:t>
          </a:r>
          <a:r>
            <a:rPr lang="en-US" dirty="0"/>
            <a:t> </a:t>
          </a:r>
          <a:r>
            <a:rPr lang="en-US" dirty="0" err="1"/>
            <a:t>mã</a:t>
          </a:r>
          <a:r>
            <a:rPr lang="en-US" dirty="0"/>
            <a:t> </a:t>
          </a:r>
          <a:r>
            <a:rPr lang="en-US" dirty="0" err="1"/>
            <a:t>hóa</a:t>
          </a:r>
          <a:r>
            <a:rPr lang="en-US" dirty="0"/>
            <a:t> Lattice-based</a:t>
          </a:r>
        </a:p>
      </dgm:t>
    </dgm:pt>
    <dgm:pt modelId="{2F1DACE7-CB07-4ABB-BDD2-EADB797FD3DA}" type="parTrans" cxnId="{1628317B-CD8F-4FAA-A5E7-CBBC680EAC1A}">
      <dgm:prSet/>
      <dgm:spPr/>
      <dgm:t>
        <a:bodyPr/>
        <a:lstStyle/>
        <a:p>
          <a:endParaRPr lang="en-US"/>
        </a:p>
      </dgm:t>
    </dgm:pt>
    <dgm:pt modelId="{E3FF8131-90F2-4B9B-8E17-DDED04E9BD16}" type="sibTrans" cxnId="{1628317B-CD8F-4FAA-A5E7-CBBC680EAC1A}">
      <dgm:prSet/>
      <dgm:spPr/>
      <dgm:t>
        <a:bodyPr/>
        <a:lstStyle/>
        <a:p>
          <a:endParaRPr lang="en-US"/>
        </a:p>
      </dgm:t>
    </dgm:pt>
    <dgm:pt modelId="{C6BC9C37-3E63-4845-97E3-F8300D28EB15}">
      <dgm:prSet/>
      <dgm:spPr/>
      <dgm:t>
        <a:bodyPr/>
        <a:lstStyle/>
        <a:p>
          <a:r>
            <a:rPr lang="en-US" dirty="0" err="1"/>
            <a:t>Phòng</a:t>
          </a:r>
          <a:r>
            <a:rPr lang="en-US" dirty="0"/>
            <a:t> </a:t>
          </a:r>
          <a:r>
            <a:rPr lang="en-US" dirty="0" err="1"/>
            <a:t>chống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tấn</a:t>
          </a:r>
          <a:r>
            <a:rPr lang="en-US" dirty="0"/>
            <a:t> </a:t>
          </a:r>
          <a:r>
            <a:rPr lang="en-US" dirty="0" err="1"/>
            <a:t>công</a:t>
          </a:r>
          <a:r>
            <a:rPr lang="en-US" dirty="0"/>
            <a:t>.</a:t>
          </a:r>
        </a:p>
      </dgm:t>
    </dgm:pt>
    <dgm:pt modelId="{C4771DE1-11DF-4368-A41F-78CE2A127BD6}" type="parTrans" cxnId="{68A554F4-1D55-4DFD-8C05-D58D112A97A0}">
      <dgm:prSet/>
      <dgm:spPr/>
      <dgm:t>
        <a:bodyPr/>
        <a:lstStyle/>
        <a:p>
          <a:endParaRPr lang="en-US"/>
        </a:p>
      </dgm:t>
    </dgm:pt>
    <dgm:pt modelId="{D9D37A9A-FAA1-47AE-ACDF-CCC0DF2BFDF8}" type="sibTrans" cxnId="{68A554F4-1D55-4DFD-8C05-D58D112A97A0}">
      <dgm:prSet/>
      <dgm:spPr/>
      <dgm:t>
        <a:bodyPr/>
        <a:lstStyle/>
        <a:p>
          <a:endParaRPr lang="en-US"/>
        </a:p>
      </dgm:t>
    </dgm:pt>
    <dgm:pt modelId="{8F038367-89AC-42B3-80E6-12BC01064B1E}" type="pres">
      <dgm:prSet presAssocID="{AD464828-F5A5-496F-AC7D-29C2C407BA90}" presName="linear" presStyleCnt="0">
        <dgm:presLayoutVars>
          <dgm:animLvl val="lvl"/>
          <dgm:resizeHandles val="exact"/>
        </dgm:presLayoutVars>
      </dgm:prSet>
      <dgm:spPr/>
    </dgm:pt>
    <dgm:pt modelId="{C564BC41-D8F4-4CEA-A484-DD89AF70ED9A}" type="pres">
      <dgm:prSet presAssocID="{8BED3629-9620-4B6B-9482-EB10D0BC45A3}" presName="parentText" presStyleLbl="node1" presStyleIdx="0" presStyleCnt="3">
        <dgm:presLayoutVars>
          <dgm:chMax val="0"/>
          <dgm:bulletEnabled val="1"/>
        </dgm:presLayoutVars>
      </dgm:prSet>
      <dgm:spPr/>
    </dgm:pt>
    <dgm:pt modelId="{67BCCE5F-0D41-42ED-8372-362DB3867F6F}" type="pres">
      <dgm:prSet presAssocID="{DF51951B-8FF3-4FEB-AB05-A1DBCCA28BE7}" presName="spacer" presStyleCnt="0"/>
      <dgm:spPr/>
    </dgm:pt>
    <dgm:pt modelId="{7F0FCA8C-33D1-48BE-A554-D9B176634849}" type="pres">
      <dgm:prSet presAssocID="{B074B928-216E-4E62-BDE8-4095DD5355B8}" presName="parentText" presStyleLbl="node1" presStyleIdx="1" presStyleCnt="3">
        <dgm:presLayoutVars>
          <dgm:chMax val="0"/>
          <dgm:bulletEnabled val="1"/>
        </dgm:presLayoutVars>
      </dgm:prSet>
      <dgm:spPr/>
    </dgm:pt>
    <dgm:pt modelId="{6D621A92-2926-44C1-A00F-C417B2345A20}" type="pres">
      <dgm:prSet presAssocID="{E3FF8131-90F2-4B9B-8E17-DDED04E9BD16}" presName="spacer" presStyleCnt="0"/>
      <dgm:spPr/>
    </dgm:pt>
    <dgm:pt modelId="{52480EE0-A25E-4030-B243-7A699231725D}" type="pres">
      <dgm:prSet presAssocID="{C6BC9C37-3E63-4845-97E3-F8300D28EB15}" presName="parentText" presStyleLbl="node1" presStyleIdx="2" presStyleCnt="3">
        <dgm:presLayoutVars>
          <dgm:chMax val="0"/>
          <dgm:bulletEnabled val="1"/>
        </dgm:presLayoutVars>
      </dgm:prSet>
      <dgm:spPr/>
    </dgm:pt>
  </dgm:ptLst>
  <dgm:cxnLst>
    <dgm:cxn modelId="{C29B7E60-3B52-4A76-B721-7E09D6594802}" type="presOf" srcId="{B074B928-216E-4E62-BDE8-4095DD5355B8}" destId="{7F0FCA8C-33D1-48BE-A554-D9B176634849}" srcOrd="0" destOrd="0" presId="urn:microsoft.com/office/officeart/2005/8/layout/vList2"/>
    <dgm:cxn modelId="{8F773F4C-3734-4539-B426-F17C01DA1A26}" type="presOf" srcId="{AD464828-F5A5-496F-AC7D-29C2C407BA90}" destId="{8F038367-89AC-42B3-80E6-12BC01064B1E}" srcOrd="0" destOrd="0" presId="urn:microsoft.com/office/officeart/2005/8/layout/vList2"/>
    <dgm:cxn modelId="{1628317B-CD8F-4FAA-A5E7-CBBC680EAC1A}" srcId="{AD464828-F5A5-496F-AC7D-29C2C407BA90}" destId="{B074B928-216E-4E62-BDE8-4095DD5355B8}" srcOrd="1" destOrd="0" parTransId="{2F1DACE7-CB07-4ABB-BDD2-EADB797FD3DA}" sibTransId="{E3FF8131-90F2-4B9B-8E17-DDED04E9BD16}"/>
    <dgm:cxn modelId="{2159687E-392A-4E90-A2F4-DEC76D5AA9FD}" srcId="{AD464828-F5A5-496F-AC7D-29C2C407BA90}" destId="{8BED3629-9620-4B6B-9482-EB10D0BC45A3}" srcOrd="0" destOrd="0" parTransId="{9399DCEE-817A-4971-9C86-34325ED6ADE0}" sibTransId="{DF51951B-8FF3-4FEB-AB05-A1DBCCA28BE7}"/>
    <dgm:cxn modelId="{68B482BD-63A6-45B9-8A60-6B83C0BCD66F}" type="presOf" srcId="{C6BC9C37-3E63-4845-97E3-F8300D28EB15}" destId="{52480EE0-A25E-4030-B243-7A699231725D}" srcOrd="0" destOrd="0" presId="urn:microsoft.com/office/officeart/2005/8/layout/vList2"/>
    <dgm:cxn modelId="{CF2579DF-2E58-479A-B08A-1D97E660FB3F}" type="presOf" srcId="{8BED3629-9620-4B6B-9482-EB10D0BC45A3}" destId="{C564BC41-D8F4-4CEA-A484-DD89AF70ED9A}" srcOrd="0" destOrd="0" presId="urn:microsoft.com/office/officeart/2005/8/layout/vList2"/>
    <dgm:cxn modelId="{68A554F4-1D55-4DFD-8C05-D58D112A97A0}" srcId="{AD464828-F5A5-496F-AC7D-29C2C407BA90}" destId="{C6BC9C37-3E63-4845-97E3-F8300D28EB15}" srcOrd="2" destOrd="0" parTransId="{C4771DE1-11DF-4368-A41F-78CE2A127BD6}" sibTransId="{D9D37A9A-FAA1-47AE-ACDF-CCC0DF2BFDF8}"/>
    <dgm:cxn modelId="{70DAAFB5-63F7-4E4B-AB56-485E8A579948}" type="presParOf" srcId="{8F038367-89AC-42B3-80E6-12BC01064B1E}" destId="{C564BC41-D8F4-4CEA-A484-DD89AF70ED9A}" srcOrd="0" destOrd="0" presId="urn:microsoft.com/office/officeart/2005/8/layout/vList2"/>
    <dgm:cxn modelId="{794F1D4E-B026-4DBD-A364-EAA0BD402C19}" type="presParOf" srcId="{8F038367-89AC-42B3-80E6-12BC01064B1E}" destId="{67BCCE5F-0D41-42ED-8372-362DB3867F6F}" srcOrd="1" destOrd="0" presId="urn:microsoft.com/office/officeart/2005/8/layout/vList2"/>
    <dgm:cxn modelId="{0C4BAADA-A093-4FEA-AD05-6C191AE87F48}" type="presParOf" srcId="{8F038367-89AC-42B3-80E6-12BC01064B1E}" destId="{7F0FCA8C-33D1-48BE-A554-D9B176634849}" srcOrd="2" destOrd="0" presId="urn:microsoft.com/office/officeart/2005/8/layout/vList2"/>
    <dgm:cxn modelId="{FCC3DDBE-99B7-4FDC-86AD-6ABA95238D67}" type="presParOf" srcId="{8F038367-89AC-42B3-80E6-12BC01064B1E}" destId="{6D621A92-2926-44C1-A00F-C417B2345A20}" srcOrd="3" destOrd="0" presId="urn:microsoft.com/office/officeart/2005/8/layout/vList2"/>
    <dgm:cxn modelId="{589FD6B0-B77D-4898-9E3A-846503926D45}" type="presParOf" srcId="{8F038367-89AC-42B3-80E6-12BC01064B1E}" destId="{52480EE0-A25E-4030-B243-7A699231725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BFB2C-740D-4B36-A0C0-90CE6D94B2CE}">
      <dsp:nvSpPr>
        <dsp:cNvPr id="0" name=""/>
        <dsp:cNvSpPr/>
      </dsp:nvSpPr>
      <dsp:spPr>
        <a:xfrm>
          <a:off x="0" y="790880"/>
          <a:ext cx="2121693" cy="13472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136401-9F91-4058-930F-01D4963B1893}">
      <dsp:nvSpPr>
        <dsp:cNvPr id="0" name=""/>
        <dsp:cNvSpPr/>
      </dsp:nvSpPr>
      <dsp:spPr>
        <a:xfrm>
          <a:off x="235743" y="1014837"/>
          <a:ext cx="2121693" cy="134727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Là </a:t>
          </a:r>
          <a:r>
            <a:rPr lang="en-US" sz="1600" kern="1200" dirty="0" err="1"/>
            <a:t>mã</a:t>
          </a:r>
          <a:r>
            <a:rPr lang="en-US" sz="1600" kern="1200" dirty="0"/>
            <a:t> </a:t>
          </a:r>
          <a:r>
            <a:rPr lang="en-US" sz="1600" kern="1200" dirty="0" err="1"/>
            <a:t>hóa</a:t>
          </a:r>
          <a:r>
            <a:rPr lang="en-US" sz="1600" kern="1200" dirty="0"/>
            <a:t> </a:t>
          </a:r>
          <a:r>
            <a:rPr lang="en-US" sz="1600" kern="1200" dirty="0" err="1"/>
            <a:t>bất</a:t>
          </a:r>
          <a:r>
            <a:rPr lang="en-US" sz="1600" kern="1200" dirty="0"/>
            <a:t> </a:t>
          </a:r>
          <a:r>
            <a:rPr lang="en-US" sz="1600" kern="1200" dirty="0" err="1"/>
            <a:t>đối</a:t>
          </a:r>
          <a:r>
            <a:rPr lang="en-US" sz="1600" kern="1200" dirty="0"/>
            <a:t> </a:t>
          </a:r>
          <a:r>
            <a:rPr lang="en-US" sz="1600" kern="1200" dirty="0" err="1"/>
            <a:t>xứng</a:t>
          </a:r>
          <a:endParaRPr lang="en-US" sz="1600" kern="1200" dirty="0"/>
        </a:p>
      </dsp:txBody>
      <dsp:txXfrm>
        <a:off x="275203" y="1054297"/>
        <a:ext cx="2042773" cy="1268355"/>
      </dsp:txXfrm>
    </dsp:sp>
    <dsp:sp modelId="{EFDDB429-5EE7-4EE7-940A-AA1C97D84677}">
      <dsp:nvSpPr>
        <dsp:cNvPr id="0" name=""/>
        <dsp:cNvSpPr/>
      </dsp:nvSpPr>
      <dsp:spPr>
        <a:xfrm>
          <a:off x="2593181" y="790880"/>
          <a:ext cx="2121693" cy="13472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9B08ED-B143-44A3-8C6B-064A98745CC6}">
      <dsp:nvSpPr>
        <dsp:cNvPr id="0" name=""/>
        <dsp:cNvSpPr/>
      </dsp:nvSpPr>
      <dsp:spPr>
        <a:xfrm>
          <a:off x="2828925" y="1014837"/>
          <a:ext cx="2121693" cy="134727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Xây</a:t>
          </a:r>
          <a:r>
            <a:rPr lang="en-US" sz="1600" kern="1200" dirty="0"/>
            <a:t> </a:t>
          </a:r>
          <a:r>
            <a:rPr lang="en-US" sz="1600" kern="1200" dirty="0" err="1"/>
            <a:t>dựng</a:t>
          </a:r>
          <a:r>
            <a:rPr lang="en-US" sz="1600" kern="1200" dirty="0"/>
            <a:t> </a:t>
          </a:r>
          <a:r>
            <a:rPr lang="en-US" sz="1600" kern="1200" dirty="0" err="1"/>
            <a:t>trên</a:t>
          </a:r>
          <a:r>
            <a:rPr lang="en-US" sz="1600" kern="1200" dirty="0"/>
            <a:t> </a:t>
          </a:r>
          <a:r>
            <a:rPr lang="en-US" sz="1600" kern="1200" dirty="0" err="1"/>
            <a:t>độ</a:t>
          </a:r>
          <a:r>
            <a:rPr lang="en-US" sz="1600" kern="1200" dirty="0"/>
            <a:t> </a:t>
          </a:r>
          <a:r>
            <a:rPr lang="en-US" sz="1600" kern="1200" dirty="0" err="1"/>
            <a:t>phức</a:t>
          </a:r>
          <a:r>
            <a:rPr lang="en-US" sz="1600" kern="1200" dirty="0"/>
            <a:t> </a:t>
          </a:r>
          <a:r>
            <a:rPr lang="en-US" sz="1600" kern="1200" dirty="0" err="1"/>
            <a:t>tạp</a:t>
          </a:r>
          <a:r>
            <a:rPr lang="en-US" sz="1600" kern="1200" dirty="0"/>
            <a:t> của bài </a:t>
          </a:r>
          <a:r>
            <a:rPr lang="en-US" sz="1600" kern="1200" dirty="0" err="1"/>
            <a:t>toán</a:t>
          </a:r>
          <a:r>
            <a:rPr lang="en-US" sz="1600" kern="1200" dirty="0"/>
            <a:t> </a:t>
          </a:r>
          <a:r>
            <a:rPr lang="vi-VN" sz="1600" kern="1200" dirty="0"/>
            <a:t>Module Learning With Errors (MLWE [2</a:t>
          </a:r>
          <a:r>
            <a:rPr lang="en-US" sz="1600" kern="1200" dirty="0"/>
            <a:t>4</a:t>
          </a:r>
          <a:r>
            <a:rPr lang="vi-VN" sz="1600" kern="1200" dirty="0"/>
            <a:t>])</a:t>
          </a:r>
          <a:endParaRPr lang="en-US" sz="1600" kern="1200" dirty="0"/>
        </a:p>
      </dsp:txBody>
      <dsp:txXfrm>
        <a:off x="2868385" y="1054297"/>
        <a:ext cx="2042773" cy="1268355"/>
      </dsp:txXfrm>
    </dsp:sp>
    <dsp:sp modelId="{1FB98380-A766-49A9-B99E-CAB87CB4A080}">
      <dsp:nvSpPr>
        <dsp:cNvPr id="0" name=""/>
        <dsp:cNvSpPr/>
      </dsp:nvSpPr>
      <dsp:spPr>
        <a:xfrm>
          <a:off x="5186362" y="790880"/>
          <a:ext cx="2121693" cy="13472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35A230-6E64-4D6A-A1AD-B18D024E61E4}">
      <dsp:nvSpPr>
        <dsp:cNvPr id="0" name=""/>
        <dsp:cNvSpPr/>
      </dsp:nvSpPr>
      <dsp:spPr>
        <a:xfrm>
          <a:off x="5422106" y="1014837"/>
          <a:ext cx="2121693" cy="134727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Các </a:t>
          </a:r>
          <a:r>
            <a:rPr lang="en-US" sz="1600" kern="1200" dirty="0" err="1"/>
            <a:t>phép</a:t>
          </a:r>
          <a:r>
            <a:rPr lang="en-US" sz="1600" kern="1200" dirty="0"/>
            <a:t> </a:t>
          </a:r>
          <a:r>
            <a:rPr lang="en-US" sz="1600" kern="1200" dirty="0" err="1"/>
            <a:t>toán</a:t>
          </a:r>
          <a:r>
            <a:rPr lang="en-US" sz="1600" kern="1200" dirty="0"/>
            <a:t> của Kyber </a:t>
          </a:r>
          <a:r>
            <a:rPr lang="en-US" sz="1600" kern="1200" dirty="0" err="1"/>
            <a:t>diễn</a:t>
          </a:r>
          <a:r>
            <a:rPr lang="en-US" sz="1600" kern="1200" dirty="0"/>
            <a:t> ra </a:t>
          </a:r>
          <a:r>
            <a:rPr lang="en-US" sz="1600" kern="1200" dirty="0" err="1"/>
            <a:t>trên</a:t>
          </a:r>
          <a:r>
            <a:rPr lang="en-US" sz="1600" kern="1200" dirty="0"/>
            <a:t> </a:t>
          </a:r>
          <a:r>
            <a:rPr lang="en-US" sz="1600" kern="1200" dirty="0" err="1"/>
            <a:t>vành</a:t>
          </a:r>
          <a:r>
            <a:rPr lang="en-US" sz="1600" kern="1200" dirty="0"/>
            <a:t> </a:t>
          </a:r>
          <a:r>
            <a:rPr lang="en-US" sz="1600" kern="1200" dirty="0" err="1"/>
            <a:t>đa</a:t>
          </a:r>
          <a:r>
            <a:rPr lang="en-US" sz="1600" kern="1200" dirty="0"/>
            <a:t> </a:t>
          </a:r>
          <a:r>
            <a:rPr lang="en-US" sz="1600" kern="1200" dirty="0" err="1"/>
            <a:t>thức</a:t>
          </a:r>
          <a:r>
            <a:rPr lang="en-US" sz="1600" kern="1200" dirty="0"/>
            <a:t>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m:rPr>
                      <m:sty m:val="p"/>
                    </m:rPr>
                    <a:rPr lang="el-GR" sz="1600" i="1" kern="1200" smtClean="0">
                      <a:latin typeface="Cambria Math" panose="02040503050406030204" pitchFamily="18" charset="0"/>
                      <a:ea typeface="Cambria Math" panose="02040503050406030204" pitchFamily="18" charset="0"/>
                    </a:rPr>
                    <m:t>Ζ</m:t>
                  </m:r>
                </m:e>
                <m:sub>
                  <m:r>
                    <a:rPr lang="en-US" sz="1600" b="0" i="1" kern="1200" smtClean="0">
                      <a:latin typeface="Cambria Math" panose="02040503050406030204" pitchFamily="18" charset="0"/>
                    </a:rPr>
                    <m:t>𝑞</m:t>
                  </m:r>
                </m:sub>
              </m:sSub>
              <m:d>
                <m:dPr>
                  <m:begChr m:val="["/>
                  <m:endChr m:val="]"/>
                  <m:ctrlPr>
                    <a:rPr lang="en-US" sz="1600" b="0" i="1" kern="1200" smtClean="0">
                      <a:latin typeface="Cambria Math" panose="02040503050406030204" pitchFamily="18" charset="0"/>
                    </a:rPr>
                  </m:ctrlPr>
                </m:dPr>
                <m:e>
                  <m:r>
                    <a:rPr lang="en-US" sz="1600" b="0" i="1" kern="1200" smtClean="0">
                      <a:latin typeface="Cambria Math" panose="02040503050406030204" pitchFamily="18" charset="0"/>
                    </a:rPr>
                    <m:t>𝑋</m:t>
                  </m:r>
                </m:e>
              </m:d>
              <m:r>
                <a:rPr lang="en-US" sz="1600" b="0" i="1" kern="1200" smtClean="0">
                  <a:latin typeface="Cambria Math" panose="02040503050406030204" pitchFamily="18" charset="0"/>
                </a:rPr>
                <m:t>/</m:t>
              </m:r>
              <m:sSup>
                <m:sSupPr>
                  <m:ctrlPr>
                    <a:rPr lang="en-US" sz="1600" b="0" i="1" kern="1200" smtClean="0">
                      <a:latin typeface="Cambria Math" panose="02040503050406030204" pitchFamily="18" charset="0"/>
                    </a:rPr>
                  </m:ctrlPr>
                </m:sSupPr>
                <m:e>
                  <m:r>
                    <a:rPr lang="en-US" sz="1600" b="0" i="1" kern="1200" smtClean="0">
                      <a:latin typeface="Cambria Math" panose="02040503050406030204" pitchFamily="18" charset="0"/>
                    </a:rPr>
                    <m:t>(</m:t>
                  </m:r>
                  <m:r>
                    <a:rPr lang="en-US" sz="1600" b="0" i="1" kern="1200" smtClean="0">
                      <a:latin typeface="Cambria Math" panose="02040503050406030204" pitchFamily="18" charset="0"/>
                    </a:rPr>
                    <m:t>𝑋</m:t>
                  </m:r>
                </m:e>
                <m:sup>
                  <m:r>
                    <a:rPr lang="en-US" sz="1600" b="0" i="1" kern="1200" smtClean="0">
                      <a:latin typeface="Cambria Math" panose="02040503050406030204" pitchFamily="18" charset="0"/>
                    </a:rPr>
                    <m:t>𝑛</m:t>
                  </m:r>
                </m:sup>
              </m:sSup>
              <m:r>
                <a:rPr lang="en-US" sz="1600" b="0" i="1" kern="1200" smtClean="0">
                  <a:latin typeface="Cambria Math" panose="02040503050406030204" pitchFamily="18" charset="0"/>
                </a:rPr>
                <m:t>+1)</m:t>
              </m:r>
            </m:oMath>
          </a14:m>
          <a:endParaRPr lang="en-US" sz="1600" kern="1200" dirty="0"/>
        </a:p>
      </dsp:txBody>
      <dsp:txXfrm>
        <a:off x="5461566" y="1054297"/>
        <a:ext cx="2042773" cy="1268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9F287-B509-4932-A106-CD208CE77B40}">
      <dsp:nvSpPr>
        <dsp:cNvPr id="0" name=""/>
        <dsp:cNvSpPr/>
      </dsp:nvSpPr>
      <dsp:spPr>
        <a:xfrm>
          <a:off x="0" y="0"/>
          <a:ext cx="4405372" cy="227314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64115" y="64115"/>
        <a:ext cx="2060829" cy="2144911"/>
      </dsp:txXfrm>
    </dsp:sp>
    <dsp:sp modelId="{28BA7AC2-BFD8-4E6B-AAB1-B28FB20E0F5E}">
      <dsp:nvSpPr>
        <dsp:cNvPr id="0" name=""/>
        <dsp:cNvSpPr/>
      </dsp:nvSpPr>
      <dsp:spPr>
        <a:xfrm>
          <a:off x="777418" y="2778283"/>
          <a:ext cx="4405372" cy="2273141"/>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just" defTabSz="2889250">
            <a:lnSpc>
              <a:spcPct val="90000"/>
            </a:lnSpc>
            <a:spcBef>
              <a:spcPct val="0"/>
            </a:spcBef>
            <a:spcAft>
              <a:spcPct val="35000"/>
            </a:spcAft>
            <a:buNone/>
          </a:pPr>
          <a:endParaRPr lang="en-US" sz="6500" kern="1200" dirty="0"/>
        </a:p>
      </dsp:txBody>
      <dsp:txXfrm>
        <a:off x="840401" y="2841266"/>
        <a:ext cx="2024445" cy="2147175"/>
      </dsp:txXfrm>
    </dsp:sp>
    <dsp:sp modelId="{90E56316-03C2-4528-A48B-D1E50DE5A2BD}">
      <dsp:nvSpPr>
        <dsp:cNvPr id="0" name=""/>
        <dsp:cNvSpPr/>
      </dsp:nvSpPr>
      <dsp:spPr>
        <a:xfrm>
          <a:off x="2927830" y="1786941"/>
          <a:ext cx="1477541" cy="147754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260277" y="1786941"/>
        <a:ext cx="812647" cy="1111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61567-7C81-44EC-8AC8-9A136877C72F}">
      <dsp:nvSpPr>
        <dsp:cNvPr id="0" name=""/>
        <dsp:cNvSpPr/>
      </dsp:nvSpPr>
      <dsp:spPr>
        <a:xfrm rot="16200000">
          <a:off x="794" y="31620"/>
          <a:ext cx="3702114" cy="3702114"/>
        </a:xfrm>
        <a:prstGeom prst="downArrow">
          <a:avLst>
            <a:gd name="adj1" fmla="val 50000"/>
            <a:gd name="adj2" fmla="val 35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Roboto" panose="02000000000000000000" pitchFamily="2" charset="0"/>
              <a:ea typeface="Roboto" panose="02000000000000000000" pitchFamily="2" charset="0"/>
            </a:rPr>
            <a:t>NTT là </a:t>
          </a:r>
          <a:r>
            <a:rPr lang="en-US" sz="2300" kern="1200" dirty="0" err="1">
              <a:latin typeface="Roboto" panose="02000000000000000000" pitchFamily="2" charset="0"/>
              <a:ea typeface="Roboto" panose="02000000000000000000" pitchFamily="2" charset="0"/>
            </a:rPr>
            <a:t>phép</a:t>
          </a:r>
          <a:r>
            <a:rPr lang="en-US" sz="2300" kern="1200" dirty="0">
              <a:latin typeface="Roboto" panose="02000000000000000000" pitchFamily="2" charset="0"/>
              <a:ea typeface="Roboto" panose="02000000000000000000" pitchFamily="2" charset="0"/>
            </a:rPr>
            <a:t> </a:t>
          </a:r>
          <a:r>
            <a:rPr lang="en-US" sz="2300" kern="1200" dirty="0" err="1">
              <a:latin typeface="Roboto" panose="02000000000000000000" pitchFamily="2" charset="0"/>
              <a:ea typeface="Roboto" panose="02000000000000000000" pitchFamily="2" charset="0"/>
            </a:rPr>
            <a:t>biển</a:t>
          </a:r>
          <a:r>
            <a:rPr lang="en-US" sz="2300" kern="1200" dirty="0">
              <a:latin typeface="Roboto" panose="02000000000000000000" pitchFamily="2" charset="0"/>
              <a:ea typeface="Roboto" panose="02000000000000000000" pitchFamily="2" charset="0"/>
            </a:rPr>
            <a:t> đổi </a:t>
          </a:r>
          <a:r>
            <a:rPr lang="vi-VN" sz="2300" kern="1200" dirty="0">
              <a:latin typeface="Roboto" panose="02000000000000000000" pitchFamily="2" charset="0"/>
              <a:ea typeface="Roboto" panose="02000000000000000000" pitchFamily="2" charset="0"/>
            </a:rPr>
            <a:t>N</a:t>
          </a:r>
          <a:r>
            <a:rPr lang="en-US" sz="2300" kern="1200" dirty="0">
              <a:latin typeface="Roboto" panose="02000000000000000000" pitchFamily="2" charset="0"/>
              <a:ea typeface="Roboto" panose="02000000000000000000" pitchFamily="2" charset="0"/>
            </a:rPr>
            <a:t>umber Theoretic Transform </a:t>
          </a:r>
        </a:p>
      </dsp:txBody>
      <dsp:txXfrm rot="5400000">
        <a:off x="795" y="957147"/>
        <a:ext cx="3054244" cy="1851057"/>
      </dsp:txXfrm>
    </dsp:sp>
    <dsp:sp modelId="{F42255F9-2F44-4C00-B5C3-F47B330DC081}">
      <dsp:nvSpPr>
        <dsp:cNvPr id="0" name=""/>
        <dsp:cNvSpPr/>
      </dsp:nvSpPr>
      <dsp:spPr>
        <a:xfrm rot="5400000">
          <a:off x="3886611" y="31620"/>
          <a:ext cx="3702114" cy="3702114"/>
        </a:xfrm>
        <a:prstGeom prst="downArrow">
          <a:avLst>
            <a:gd name="adj1" fmla="val 50000"/>
            <a:gd name="adj2" fmla="val 35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Roboto" panose="02000000000000000000" pitchFamily="2" charset="0"/>
              <a:ea typeface="Roboto" panose="02000000000000000000" pitchFamily="2" charset="0"/>
            </a:rPr>
            <a:t>INTT hay NTT</a:t>
          </a:r>
          <a:r>
            <a:rPr lang="en-US" sz="2300" kern="1200" baseline="30000" dirty="0">
              <a:latin typeface="Roboto" panose="02000000000000000000" pitchFamily="2" charset="0"/>
              <a:ea typeface="Roboto" panose="02000000000000000000" pitchFamily="2" charset="0"/>
            </a:rPr>
            <a:t>-1</a:t>
          </a:r>
          <a:r>
            <a:rPr lang="en-US" sz="2300" kern="1200" dirty="0">
              <a:latin typeface="Roboto" panose="02000000000000000000" pitchFamily="2" charset="0"/>
              <a:ea typeface="Roboto" panose="02000000000000000000" pitchFamily="2" charset="0"/>
            </a:rPr>
            <a:t> là </a:t>
          </a:r>
          <a:r>
            <a:rPr lang="en-US" sz="2300" kern="1200" dirty="0" err="1">
              <a:latin typeface="Roboto" panose="02000000000000000000" pitchFamily="2" charset="0"/>
              <a:ea typeface="Roboto" panose="02000000000000000000" pitchFamily="2" charset="0"/>
            </a:rPr>
            <a:t>phép</a:t>
          </a:r>
          <a:r>
            <a:rPr lang="en-US" sz="2300" kern="1200" dirty="0">
              <a:latin typeface="Roboto" panose="02000000000000000000" pitchFamily="2" charset="0"/>
              <a:ea typeface="Roboto" panose="02000000000000000000" pitchFamily="2" charset="0"/>
            </a:rPr>
            <a:t> </a:t>
          </a:r>
          <a:r>
            <a:rPr lang="en-US" sz="2300" kern="1200" dirty="0" err="1">
              <a:latin typeface="Roboto" panose="02000000000000000000" pitchFamily="2" charset="0"/>
              <a:ea typeface="Roboto" panose="02000000000000000000" pitchFamily="2" charset="0"/>
            </a:rPr>
            <a:t>biển</a:t>
          </a:r>
          <a:r>
            <a:rPr lang="en-US" sz="2300" kern="1200" dirty="0">
              <a:latin typeface="Roboto" panose="02000000000000000000" pitchFamily="2" charset="0"/>
              <a:ea typeface="Roboto" panose="02000000000000000000" pitchFamily="2" charset="0"/>
            </a:rPr>
            <a:t> đổi </a:t>
          </a:r>
          <a:r>
            <a:rPr lang="en-US" sz="2300" kern="1200" dirty="0" err="1">
              <a:latin typeface="Roboto" panose="02000000000000000000" pitchFamily="2" charset="0"/>
              <a:ea typeface="Roboto" panose="02000000000000000000" pitchFamily="2" charset="0"/>
            </a:rPr>
            <a:t>ngược</a:t>
          </a:r>
          <a:r>
            <a:rPr lang="en-US" sz="2300" kern="1200" dirty="0">
              <a:latin typeface="Roboto" panose="02000000000000000000" pitchFamily="2" charset="0"/>
              <a:ea typeface="Roboto" panose="02000000000000000000" pitchFamily="2" charset="0"/>
            </a:rPr>
            <a:t> Inverse </a:t>
          </a:r>
          <a:r>
            <a:rPr lang="vi-VN" sz="2300" kern="1200" dirty="0">
              <a:latin typeface="Roboto" panose="02000000000000000000" pitchFamily="2" charset="0"/>
              <a:ea typeface="Roboto" panose="02000000000000000000" pitchFamily="2" charset="0"/>
            </a:rPr>
            <a:t>N</a:t>
          </a:r>
          <a:r>
            <a:rPr lang="en-US" sz="2300" kern="1200" dirty="0">
              <a:latin typeface="Roboto" panose="02000000000000000000" pitchFamily="2" charset="0"/>
              <a:ea typeface="Roboto" panose="02000000000000000000" pitchFamily="2" charset="0"/>
            </a:rPr>
            <a:t>umber Theoretic Transform</a:t>
          </a:r>
        </a:p>
      </dsp:txBody>
      <dsp:txXfrm rot="-5400000">
        <a:off x="4534482" y="957149"/>
        <a:ext cx="3054244" cy="18510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1E97E-7223-448D-8A1E-C7A05A45BF80}">
      <dsp:nvSpPr>
        <dsp:cNvPr id="0" name=""/>
        <dsp:cNvSpPr/>
      </dsp:nvSpPr>
      <dsp:spPr>
        <a:xfrm>
          <a:off x="0" y="615237"/>
          <a:ext cx="7543800" cy="11358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98FAB-182E-4472-AAC9-F616FCFC0DF2}">
      <dsp:nvSpPr>
        <dsp:cNvPr id="0" name=""/>
        <dsp:cNvSpPr/>
      </dsp:nvSpPr>
      <dsp:spPr>
        <a:xfrm>
          <a:off x="343586" y="870798"/>
          <a:ext cx="624703" cy="624703"/>
        </a:xfrm>
        <a:prstGeom prst="rect">
          <a:avLst/>
        </a:prstGeom>
        <a:solidFill>
          <a:schemeClr val="bg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132B89-5242-4A6F-BB0D-DE075C78F373}">
      <dsp:nvSpPr>
        <dsp:cNvPr id="0" name=""/>
        <dsp:cNvSpPr/>
      </dsp:nvSpPr>
      <dsp:spPr>
        <a:xfrm>
          <a:off x="1311876" y="615237"/>
          <a:ext cx="62319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90000"/>
            </a:lnSpc>
            <a:spcBef>
              <a:spcPct val="0"/>
            </a:spcBef>
            <a:spcAft>
              <a:spcPct val="35000"/>
            </a:spcAft>
            <a:buNone/>
          </a:pPr>
          <a:r>
            <a:rPr lang="en-US" sz="2500" kern="1200"/>
            <a:t>Sử dụng phiên bản thuật toán NTT/INTT phiên bản Negative Wrapped Convolution (NWC)</a:t>
          </a:r>
        </a:p>
      </dsp:txBody>
      <dsp:txXfrm>
        <a:off x="1311876" y="615237"/>
        <a:ext cx="6231923" cy="1135824"/>
      </dsp:txXfrm>
    </dsp:sp>
    <dsp:sp modelId="{99054968-B974-410D-80CE-01DFB26ADBBA}">
      <dsp:nvSpPr>
        <dsp:cNvPr id="0" name=""/>
        <dsp:cNvSpPr/>
      </dsp:nvSpPr>
      <dsp:spPr>
        <a:xfrm>
          <a:off x="0" y="2035018"/>
          <a:ext cx="7543800" cy="11358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4A80E0-77B3-45AB-96AA-F8D17440ADD9}">
      <dsp:nvSpPr>
        <dsp:cNvPr id="0" name=""/>
        <dsp:cNvSpPr/>
      </dsp:nvSpPr>
      <dsp:spPr>
        <a:xfrm>
          <a:off x="343586" y="2290578"/>
          <a:ext cx="624703" cy="624703"/>
        </a:xfrm>
        <a:prstGeom prst="rect">
          <a:avLst/>
        </a:prstGeom>
        <a:solidFill>
          <a:schemeClr val="bg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862169-CEEC-4362-833F-5BCE8D427243}">
      <dsp:nvSpPr>
        <dsp:cNvPr id="0" name=""/>
        <dsp:cNvSpPr/>
      </dsp:nvSpPr>
      <dsp:spPr>
        <a:xfrm>
          <a:off x="1311876" y="2035018"/>
          <a:ext cx="62319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90000"/>
            </a:lnSpc>
            <a:spcBef>
              <a:spcPct val="0"/>
            </a:spcBef>
            <a:spcAft>
              <a:spcPct val="35000"/>
            </a:spcAft>
            <a:buNone/>
          </a:pPr>
          <a:r>
            <a:rPr lang="en-US" sz="2500" kern="1200"/>
            <a:t>Giảm độ phức tạp xử lý của giải thuật NTT/INTT</a:t>
          </a:r>
        </a:p>
      </dsp:txBody>
      <dsp:txXfrm>
        <a:off x="1311876" y="2035018"/>
        <a:ext cx="6231923" cy="11358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4BC41-D8F4-4CEA-A484-DD89AF70ED9A}">
      <dsp:nvSpPr>
        <dsp:cNvPr id="0" name=""/>
        <dsp:cNvSpPr/>
      </dsp:nvSpPr>
      <dsp:spPr>
        <a:xfrm>
          <a:off x="0" y="392436"/>
          <a:ext cx="5098256" cy="11536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Ứng dụng tính chất đảo của Twiddle Factor </a:t>
          </a:r>
        </a:p>
      </dsp:txBody>
      <dsp:txXfrm>
        <a:off x="56315" y="448751"/>
        <a:ext cx="4985626" cy="1040990"/>
      </dsp:txXfrm>
    </dsp:sp>
    <dsp:sp modelId="{7F0FCA8C-33D1-48BE-A554-D9B176634849}">
      <dsp:nvSpPr>
        <dsp:cNvPr id="0" name=""/>
        <dsp:cNvSpPr/>
      </dsp:nvSpPr>
      <dsp:spPr>
        <a:xfrm>
          <a:off x="0" y="1629576"/>
          <a:ext cx="5098256" cy="1153620"/>
        </a:xfrm>
        <a:prstGeom prst="roundRect">
          <a:avLst/>
        </a:prstGeom>
        <a:solidFill>
          <a:schemeClr val="accent2">
            <a:hueOff val="-443941"/>
            <a:satOff val="-195"/>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Phát triển hệ thống câu lệnh điều khiển (Instruction Set). </a:t>
          </a:r>
        </a:p>
      </dsp:txBody>
      <dsp:txXfrm>
        <a:off x="56315" y="1685891"/>
        <a:ext cx="4985626" cy="1040990"/>
      </dsp:txXfrm>
    </dsp:sp>
    <dsp:sp modelId="{52480EE0-A25E-4030-B243-7A699231725D}">
      <dsp:nvSpPr>
        <dsp:cNvPr id="0" name=""/>
        <dsp:cNvSpPr/>
      </dsp:nvSpPr>
      <dsp:spPr>
        <a:xfrm>
          <a:off x="0" y="2866716"/>
          <a:ext cx="5098256" cy="1153620"/>
        </a:xfrm>
        <a:prstGeom prst="roundRect">
          <a:avLst/>
        </a:prstGeom>
        <a:solidFill>
          <a:schemeClr val="accent2">
            <a:hueOff val="-887883"/>
            <a:satOff val="-391"/>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err="1"/>
            <a:t>Phòng</a:t>
          </a:r>
          <a:r>
            <a:rPr lang="en-US" sz="2900" kern="1200" dirty="0"/>
            <a:t> </a:t>
          </a:r>
          <a:r>
            <a:rPr lang="en-US" sz="2900" kern="1200" dirty="0" err="1"/>
            <a:t>chống</a:t>
          </a:r>
          <a:r>
            <a:rPr lang="en-US" sz="2900" kern="1200" dirty="0"/>
            <a:t> </a:t>
          </a:r>
          <a:r>
            <a:rPr lang="en-US" sz="2900" kern="1200" dirty="0" err="1"/>
            <a:t>các</a:t>
          </a:r>
          <a:r>
            <a:rPr lang="en-US" sz="2900" kern="1200" dirty="0"/>
            <a:t> </a:t>
          </a:r>
          <a:r>
            <a:rPr lang="en-US" sz="2900" kern="1200" dirty="0" err="1"/>
            <a:t>phương</a:t>
          </a:r>
          <a:r>
            <a:rPr lang="en-US" sz="2900" kern="1200" dirty="0"/>
            <a:t> </a:t>
          </a:r>
          <a:r>
            <a:rPr lang="en-US" sz="2900" kern="1200" dirty="0" err="1"/>
            <a:t>pháp</a:t>
          </a:r>
          <a:r>
            <a:rPr lang="en-US" sz="2900" kern="1200" dirty="0"/>
            <a:t> </a:t>
          </a:r>
          <a:r>
            <a:rPr lang="en-US" sz="2900" kern="1200" dirty="0" err="1"/>
            <a:t>tấn</a:t>
          </a:r>
          <a:r>
            <a:rPr lang="en-US" sz="2900" kern="1200" dirty="0"/>
            <a:t> </a:t>
          </a:r>
          <a:r>
            <a:rPr lang="en-US" sz="2900" kern="1200" dirty="0" err="1"/>
            <a:t>công</a:t>
          </a:r>
          <a:r>
            <a:rPr lang="en-US" sz="2900" kern="1200" dirty="0"/>
            <a:t>.</a:t>
          </a:r>
        </a:p>
      </dsp:txBody>
      <dsp:txXfrm>
        <a:off x="56315" y="2923031"/>
        <a:ext cx="4985626" cy="1040990"/>
      </dsp:txXfrm>
    </dsp:sp>
    <dsp:sp modelId="{A53F23DE-9764-4971-861B-C345C01000A6}">
      <dsp:nvSpPr>
        <dsp:cNvPr id="0" name=""/>
        <dsp:cNvSpPr/>
      </dsp:nvSpPr>
      <dsp:spPr>
        <a:xfrm>
          <a:off x="0" y="4103856"/>
          <a:ext cx="5098256" cy="115362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err="1"/>
            <a:t>Tích</a:t>
          </a:r>
          <a:r>
            <a:rPr lang="en-US" sz="2900" kern="1200" dirty="0"/>
            <a:t> </a:t>
          </a:r>
          <a:r>
            <a:rPr lang="en-US" sz="2900" kern="1200" dirty="0" err="1"/>
            <a:t>hợp</a:t>
          </a:r>
          <a:r>
            <a:rPr lang="en-US" sz="2900" kern="1200" dirty="0"/>
            <a:t> </a:t>
          </a:r>
          <a:r>
            <a:rPr lang="en-US" sz="2900" kern="1200" dirty="0" err="1"/>
            <a:t>các</a:t>
          </a:r>
          <a:r>
            <a:rPr lang="en-US" sz="2900" kern="1200" dirty="0"/>
            <a:t> </a:t>
          </a:r>
          <a:r>
            <a:rPr lang="en-US" sz="2900" kern="1200" dirty="0" err="1"/>
            <a:t>giải</a:t>
          </a:r>
          <a:r>
            <a:rPr lang="en-US" sz="2900" kern="1200" dirty="0"/>
            <a:t> </a:t>
          </a:r>
          <a:r>
            <a:rPr lang="en-US" sz="2900" kern="1200" dirty="0" err="1"/>
            <a:t>thuật</a:t>
          </a:r>
          <a:r>
            <a:rPr lang="en-US" sz="2900" kern="1200" dirty="0"/>
            <a:t> khác của Kyber vào BU như một ALU</a:t>
          </a:r>
        </a:p>
      </dsp:txBody>
      <dsp:txXfrm>
        <a:off x="56315" y="4160171"/>
        <a:ext cx="4985626" cy="10409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4BC41-D8F4-4CEA-A484-DD89AF70ED9A}">
      <dsp:nvSpPr>
        <dsp:cNvPr id="0" name=""/>
        <dsp:cNvSpPr/>
      </dsp:nvSpPr>
      <dsp:spPr>
        <a:xfrm>
          <a:off x="0" y="7910"/>
          <a:ext cx="5098256" cy="181467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err="1"/>
            <a:t>Thiết</a:t>
          </a:r>
          <a:r>
            <a:rPr lang="en-US" sz="3300" kern="1200" dirty="0"/>
            <a:t> </a:t>
          </a:r>
          <a:r>
            <a:rPr lang="en-US" sz="3300" kern="1200" dirty="0" err="1"/>
            <a:t>kế</a:t>
          </a:r>
          <a:r>
            <a:rPr lang="en-US" sz="3300" kern="1200" dirty="0"/>
            <a:t> </a:t>
          </a:r>
          <a:r>
            <a:rPr lang="en-US" sz="3300" kern="1200" dirty="0" err="1"/>
            <a:t>phần</a:t>
          </a:r>
          <a:r>
            <a:rPr lang="en-US" sz="3300" kern="1200" dirty="0"/>
            <a:t> </a:t>
          </a:r>
          <a:r>
            <a:rPr lang="en-US" sz="3300" kern="1200" dirty="0" err="1"/>
            <a:t>cứng</a:t>
          </a:r>
          <a:r>
            <a:rPr lang="en-US" sz="3300" kern="1200" dirty="0"/>
            <a:t> </a:t>
          </a:r>
          <a:r>
            <a:rPr lang="en-US" sz="3300" kern="1200" dirty="0" err="1"/>
            <a:t>xử</a:t>
          </a:r>
          <a:r>
            <a:rPr lang="en-US" sz="3300" kern="1200" dirty="0"/>
            <a:t> </a:t>
          </a:r>
          <a:r>
            <a:rPr lang="en-US" sz="3300" kern="1200" dirty="0" err="1"/>
            <a:t>lý</a:t>
          </a:r>
          <a:r>
            <a:rPr lang="en-US" sz="3300" kern="1200" dirty="0"/>
            <a:t> </a:t>
          </a:r>
          <a:r>
            <a:rPr lang="en-US" sz="3300" kern="1200" dirty="0" err="1"/>
            <a:t>toàn</a:t>
          </a:r>
          <a:r>
            <a:rPr lang="en-US" sz="3300" kern="1200" dirty="0"/>
            <a:t> </a:t>
          </a:r>
          <a:r>
            <a:rPr lang="en-US" sz="3300" kern="1200" dirty="0" err="1"/>
            <a:t>bộ</a:t>
          </a:r>
          <a:r>
            <a:rPr lang="en-US" sz="3300" kern="1200" dirty="0"/>
            <a:t> </a:t>
          </a:r>
          <a:r>
            <a:rPr lang="en-US" sz="3300" kern="1200" dirty="0" err="1"/>
            <a:t>mã</a:t>
          </a:r>
          <a:r>
            <a:rPr lang="en-US" sz="3300" kern="1200" dirty="0"/>
            <a:t> </a:t>
          </a:r>
          <a:r>
            <a:rPr lang="en-US" sz="3300" kern="1200" dirty="0" err="1"/>
            <a:t>hóa</a:t>
          </a:r>
          <a:r>
            <a:rPr lang="en-US" sz="3300" kern="1200" dirty="0"/>
            <a:t> </a:t>
          </a:r>
          <a:r>
            <a:rPr lang="en-US" sz="3300" kern="1200" dirty="0" err="1"/>
            <a:t>lượng</a:t>
          </a:r>
          <a:r>
            <a:rPr lang="en-US" sz="3300" kern="1200" dirty="0"/>
            <a:t> </a:t>
          </a:r>
          <a:r>
            <a:rPr lang="en-US" sz="3300" kern="1200" dirty="0" err="1"/>
            <a:t>tử</a:t>
          </a:r>
          <a:r>
            <a:rPr lang="en-US" sz="3300" kern="1200" dirty="0"/>
            <a:t> CRYSTALS-Kyber </a:t>
          </a:r>
        </a:p>
      </dsp:txBody>
      <dsp:txXfrm>
        <a:off x="88585" y="96495"/>
        <a:ext cx="4921086" cy="1637500"/>
      </dsp:txXfrm>
    </dsp:sp>
    <dsp:sp modelId="{7F0FCA8C-33D1-48BE-A554-D9B176634849}">
      <dsp:nvSpPr>
        <dsp:cNvPr id="0" name=""/>
        <dsp:cNvSpPr/>
      </dsp:nvSpPr>
      <dsp:spPr>
        <a:xfrm>
          <a:off x="0" y="1917621"/>
          <a:ext cx="5098256" cy="1814670"/>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err="1"/>
            <a:t>Thiết</a:t>
          </a:r>
          <a:r>
            <a:rPr lang="en-US" sz="3300" kern="1200" dirty="0"/>
            <a:t> </a:t>
          </a:r>
          <a:r>
            <a:rPr lang="en-US" sz="3300" kern="1200" dirty="0" err="1"/>
            <a:t>kế</a:t>
          </a:r>
          <a:r>
            <a:rPr lang="en-US" sz="3300" kern="1200" dirty="0"/>
            <a:t> </a:t>
          </a:r>
          <a:r>
            <a:rPr lang="en-US" sz="3300" kern="1200" dirty="0" err="1"/>
            <a:t>xử</a:t>
          </a:r>
          <a:r>
            <a:rPr lang="en-US" sz="3300" kern="1200" dirty="0"/>
            <a:t> </a:t>
          </a:r>
          <a:r>
            <a:rPr lang="en-US" sz="3300" kern="1200" dirty="0" err="1"/>
            <a:t>lý</a:t>
          </a:r>
          <a:r>
            <a:rPr lang="en-US" sz="3300" kern="1200" dirty="0"/>
            <a:t> </a:t>
          </a:r>
          <a:r>
            <a:rPr lang="en-US" sz="3300" kern="1200" dirty="0" err="1"/>
            <a:t>mã</a:t>
          </a:r>
          <a:r>
            <a:rPr lang="en-US" sz="3300" kern="1200" dirty="0"/>
            <a:t> </a:t>
          </a:r>
          <a:r>
            <a:rPr lang="en-US" sz="3300" kern="1200" dirty="0" err="1"/>
            <a:t>hóa</a:t>
          </a:r>
          <a:r>
            <a:rPr lang="en-US" sz="3300" kern="1200" dirty="0"/>
            <a:t> Lattice-based</a:t>
          </a:r>
        </a:p>
      </dsp:txBody>
      <dsp:txXfrm>
        <a:off x="88585" y="2006206"/>
        <a:ext cx="4921086" cy="1637500"/>
      </dsp:txXfrm>
    </dsp:sp>
    <dsp:sp modelId="{52480EE0-A25E-4030-B243-7A699231725D}">
      <dsp:nvSpPr>
        <dsp:cNvPr id="0" name=""/>
        <dsp:cNvSpPr/>
      </dsp:nvSpPr>
      <dsp:spPr>
        <a:xfrm>
          <a:off x="0" y="3827331"/>
          <a:ext cx="5098256" cy="181467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err="1"/>
            <a:t>Phòng</a:t>
          </a:r>
          <a:r>
            <a:rPr lang="en-US" sz="3300" kern="1200" dirty="0"/>
            <a:t> </a:t>
          </a:r>
          <a:r>
            <a:rPr lang="en-US" sz="3300" kern="1200" dirty="0" err="1"/>
            <a:t>chống</a:t>
          </a:r>
          <a:r>
            <a:rPr lang="en-US" sz="3300" kern="1200" dirty="0"/>
            <a:t> </a:t>
          </a:r>
          <a:r>
            <a:rPr lang="en-US" sz="3300" kern="1200" dirty="0" err="1"/>
            <a:t>các</a:t>
          </a:r>
          <a:r>
            <a:rPr lang="en-US" sz="3300" kern="1200" dirty="0"/>
            <a:t> </a:t>
          </a:r>
          <a:r>
            <a:rPr lang="en-US" sz="3300" kern="1200" dirty="0" err="1"/>
            <a:t>phương</a:t>
          </a:r>
          <a:r>
            <a:rPr lang="en-US" sz="3300" kern="1200" dirty="0"/>
            <a:t> </a:t>
          </a:r>
          <a:r>
            <a:rPr lang="en-US" sz="3300" kern="1200" dirty="0" err="1"/>
            <a:t>pháp</a:t>
          </a:r>
          <a:r>
            <a:rPr lang="en-US" sz="3300" kern="1200" dirty="0"/>
            <a:t> </a:t>
          </a:r>
          <a:r>
            <a:rPr lang="en-US" sz="3300" kern="1200" dirty="0" err="1"/>
            <a:t>tấn</a:t>
          </a:r>
          <a:r>
            <a:rPr lang="en-US" sz="3300" kern="1200" dirty="0"/>
            <a:t> </a:t>
          </a:r>
          <a:r>
            <a:rPr lang="en-US" sz="3300" kern="1200" dirty="0" err="1"/>
            <a:t>công</a:t>
          </a:r>
          <a:r>
            <a:rPr lang="en-US" sz="3300" kern="1200" dirty="0"/>
            <a:t>.</a:t>
          </a:r>
        </a:p>
      </dsp:txBody>
      <dsp:txXfrm>
        <a:off x="88585" y="3915916"/>
        <a:ext cx="4921086" cy="16375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DD8F6-DAEC-4167-B559-B14F478FDA20}" type="datetimeFigureOut">
              <a:rPr lang="en-US" smtClean="0"/>
              <a:t>1/15/2022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AA9AC-E593-4F3D-83CB-A3FCA7A13F90}" type="slidenum">
              <a:rPr lang="en-US" smtClean="0"/>
              <a:t>‹#›</a:t>
            </a:fld>
            <a:endParaRPr lang="en-US"/>
          </a:p>
        </p:txBody>
      </p:sp>
    </p:spTree>
    <p:extLst>
      <p:ext uri="{BB962C8B-B14F-4D97-AF65-F5344CB8AC3E}">
        <p14:creationId xmlns:p14="http://schemas.microsoft.com/office/powerpoint/2010/main" val="218636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i.wikipedia.org/wiki/Th%C3%B4ng_ti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vi.wikipedia.org/wiki/%C4%90%E1%BB%A9c"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vi.wikipedia.org/wiki/Chi%E1%BA%BFn_tranh_th%E1%BA%BF_gi%E1%BB%9Bi_th%E1%BB%A9_nh%E1%BA%A5t" TargetMode="External"/><Relationship Id="rId4" Type="http://schemas.openxmlformats.org/officeDocument/2006/relationships/hyperlink" Target="https://vi.wikipedia.org/w/index.php?title=Arthur_Scherbius&amp;action=edit&amp;redlink=1"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Đề</a:t>
            </a:r>
            <a:r>
              <a:rPr lang="en-US" dirty="0"/>
              <a:t> </a:t>
            </a:r>
            <a:r>
              <a:rPr lang="en-US" dirty="0" err="1"/>
              <a:t>tài</a:t>
            </a:r>
            <a:r>
              <a:rPr lang="en-US" dirty="0"/>
              <a:t> </a:t>
            </a:r>
            <a:r>
              <a:rPr lang="en-US" dirty="0" err="1"/>
              <a:t>luận</a:t>
            </a:r>
            <a:r>
              <a:rPr lang="en-US" dirty="0"/>
              <a:t> </a:t>
            </a:r>
            <a:r>
              <a:rPr lang="en-US" dirty="0" err="1"/>
              <a:t>văn</a:t>
            </a:r>
            <a:r>
              <a:rPr lang="en-US" dirty="0"/>
              <a:t> của </a:t>
            </a:r>
            <a:r>
              <a:rPr lang="en-US" dirty="0" err="1"/>
              <a:t>em</a:t>
            </a:r>
            <a:r>
              <a:rPr lang="en-US" dirty="0"/>
              <a:t> là </a:t>
            </a:r>
            <a:r>
              <a:rPr lang="vi-VN" sz="1200" b="0" i="0" u="none" strike="noStrike" dirty="0">
                <a:solidFill>
                  <a:schemeClr val="bg2">
                    <a:lumMod val="25000"/>
                  </a:schemeClr>
                </a:solidFill>
                <a:effectLst/>
                <a:latin typeface="Roboto" panose="02000000000000000000" pitchFamily="2" charset="0"/>
                <a:ea typeface="Roboto" panose="02000000000000000000" pitchFamily="2" charset="0"/>
              </a:rPr>
              <a:t>THIẾT KẾ PHẦN CỨNG XỬ LÝ NTT VÀ INTT CHO MÃ HOÁ LƯỢNG TỬ CRYSTALS-KYBER</a:t>
            </a:r>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1</a:t>
            </a:fld>
            <a:endParaRPr lang="en-US"/>
          </a:p>
        </p:txBody>
      </p:sp>
    </p:spTree>
    <p:extLst>
      <p:ext uri="{BB962C8B-B14F-4D97-AF65-F5344CB8AC3E}">
        <p14:creationId xmlns:p14="http://schemas.microsoft.com/office/powerpoint/2010/main" val="3231677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Giải</a:t>
            </a:r>
            <a:r>
              <a:rPr lang="en-US" dirty="0"/>
              <a:t> </a:t>
            </a:r>
            <a:r>
              <a:rPr lang="en-US" dirty="0" err="1"/>
              <a:t>pháp</a:t>
            </a:r>
            <a:r>
              <a:rPr lang="en-US" dirty="0"/>
              <a:t> là </a:t>
            </a:r>
            <a:r>
              <a:rPr lang="en-US" dirty="0" err="1"/>
              <a:t>mã</a:t>
            </a:r>
            <a:r>
              <a:rPr lang="en-US" dirty="0"/>
              <a:t> </a:t>
            </a:r>
            <a:r>
              <a:rPr lang="en-US" dirty="0" err="1"/>
              <a:t>hóa</a:t>
            </a:r>
            <a:r>
              <a:rPr lang="en-US" dirty="0"/>
              <a:t> </a:t>
            </a:r>
            <a:r>
              <a:rPr lang="en-US" dirty="0" err="1"/>
              <a:t>bất</a:t>
            </a:r>
            <a:r>
              <a:rPr lang="en-US" dirty="0"/>
              <a:t> </a:t>
            </a:r>
            <a:r>
              <a:rPr lang="en-US" dirty="0" err="1"/>
              <a:t>đối</a:t>
            </a:r>
            <a:r>
              <a:rPr lang="en-US" dirty="0"/>
              <a:t> </a:t>
            </a:r>
            <a:r>
              <a:rPr lang="en-US" dirty="0" err="1"/>
              <a:t>xứng</a:t>
            </a:r>
            <a:endParaRPr lang="en-US" dirty="0"/>
          </a:p>
          <a:p>
            <a:r>
              <a:rPr lang="en-US" dirty="0" err="1"/>
              <a:t>Mã</a:t>
            </a:r>
            <a:r>
              <a:rPr lang="en-US" dirty="0"/>
              <a:t> </a:t>
            </a:r>
            <a:r>
              <a:rPr lang="en-US" dirty="0" err="1"/>
              <a:t>hóa</a:t>
            </a:r>
            <a:r>
              <a:rPr lang="en-US" dirty="0"/>
              <a:t> </a:t>
            </a:r>
            <a:r>
              <a:rPr lang="en-US" dirty="0" err="1"/>
              <a:t>bất</a:t>
            </a:r>
            <a:r>
              <a:rPr lang="en-US" dirty="0"/>
              <a:t> đổi </a:t>
            </a:r>
            <a:r>
              <a:rPr lang="en-US" dirty="0" err="1"/>
              <a:t>xứng</a:t>
            </a:r>
            <a:r>
              <a:rPr lang="en-US" dirty="0"/>
              <a:t> bao </a:t>
            </a:r>
            <a:r>
              <a:rPr lang="en-US" dirty="0" err="1"/>
              <a:t>gồm</a:t>
            </a:r>
            <a:r>
              <a:rPr lang="en-US" dirty="0"/>
              <a:t> 1 </a:t>
            </a:r>
            <a:r>
              <a:rPr lang="en-US" dirty="0" err="1"/>
              <a:t>cặp</a:t>
            </a:r>
            <a:r>
              <a:rPr lang="en-US" dirty="0"/>
              <a:t> </a:t>
            </a:r>
            <a:r>
              <a:rPr lang="en-US" dirty="0" err="1"/>
              <a:t>chìa</a:t>
            </a:r>
            <a:r>
              <a:rPr lang="en-US" dirty="0"/>
              <a:t> </a:t>
            </a:r>
            <a:r>
              <a:rPr lang="en-US" dirty="0" err="1"/>
              <a:t>khóa</a:t>
            </a:r>
            <a:r>
              <a:rPr lang="en-US" dirty="0"/>
              <a:t> …</a:t>
            </a:r>
          </a:p>
        </p:txBody>
      </p:sp>
      <p:sp>
        <p:nvSpPr>
          <p:cNvPr id="4" name="Slide Number Placeholder 3"/>
          <p:cNvSpPr>
            <a:spLocks noGrp="1"/>
          </p:cNvSpPr>
          <p:nvPr>
            <p:ph type="sldNum" sz="quarter" idx="5"/>
          </p:nvPr>
        </p:nvSpPr>
        <p:spPr/>
        <p:txBody>
          <a:bodyPr/>
          <a:lstStyle/>
          <a:p>
            <a:fld id="{C22AA9AC-E593-4F3D-83CB-A3FCA7A13F90}" type="slidenum">
              <a:rPr lang="en-US" smtClean="0"/>
              <a:t>10</a:t>
            </a:fld>
            <a:endParaRPr lang="en-US"/>
          </a:p>
        </p:txBody>
      </p:sp>
    </p:spTree>
    <p:extLst>
      <p:ext uri="{BB962C8B-B14F-4D97-AF65-F5344CB8AC3E}">
        <p14:creationId xmlns:p14="http://schemas.microsoft.com/office/powerpoint/2010/main" val="2264763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Ví</a:t>
            </a:r>
            <a:r>
              <a:rPr lang="en-US" dirty="0"/>
              <a:t> </a:t>
            </a:r>
            <a:r>
              <a:rPr lang="en-US" dirty="0" err="1"/>
              <a:t>dụ</a:t>
            </a:r>
            <a:r>
              <a:rPr lang="en-US" dirty="0"/>
              <a:t> 1 </a:t>
            </a:r>
            <a:r>
              <a:rPr lang="en-US" dirty="0" err="1"/>
              <a:t>dạng</a:t>
            </a:r>
            <a:r>
              <a:rPr lang="en-US" dirty="0"/>
              <a:t> </a:t>
            </a:r>
            <a:r>
              <a:rPr lang="en-US" dirty="0" err="1"/>
              <a:t>mã</a:t>
            </a:r>
            <a:r>
              <a:rPr lang="en-US" dirty="0"/>
              <a:t> </a:t>
            </a:r>
            <a:r>
              <a:rPr lang="en-US" dirty="0" err="1"/>
              <a:t>hóa</a:t>
            </a:r>
            <a:r>
              <a:rPr lang="en-US" dirty="0"/>
              <a:t> để </a:t>
            </a:r>
            <a:r>
              <a:rPr lang="en-US" dirty="0" err="1"/>
              <a:t>trao</a:t>
            </a:r>
            <a:r>
              <a:rPr lang="en-US" dirty="0"/>
              <a:t> đổi </a:t>
            </a:r>
            <a:r>
              <a:rPr lang="en-US" dirty="0" err="1"/>
              <a:t>khóa</a:t>
            </a:r>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11</a:t>
            </a:fld>
            <a:endParaRPr lang="en-US"/>
          </a:p>
        </p:txBody>
      </p:sp>
    </p:spTree>
    <p:extLst>
      <p:ext uri="{BB962C8B-B14F-4D97-AF65-F5344CB8AC3E}">
        <p14:creationId xmlns:p14="http://schemas.microsoft.com/office/powerpoint/2010/main" val="1822102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Một </a:t>
            </a:r>
            <a:r>
              <a:rPr lang="en-US" dirty="0" err="1"/>
              <a:t>dạng</a:t>
            </a:r>
            <a:r>
              <a:rPr lang="en-US" dirty="0"/>
              <a:t> khác là </a:t>
            </a:r>
            <a:r>
              <a:rPr lang="en-US" dirty="0" err="1"/>
              <a:t>chữ</a:t>
            </a:r>
            <a:r>
              <a:rPr lang="en-US" dirty="0"/>
              <a:t> ký </a:t>
            </a:r>
            <a:r>
              <a:rPr lang="en-US" dirty="0" err="1"/>
              <a:t>số</a:t>
            </a:r>
            <a:endParaRPr lang="en-US" dirty="0"/>
          </a:p>
          <a:p>
            <a:r>
              <a:rPr lang="en-US" dirty="0" err="1"/>
              <a:t>Vd</a:t>
            </a:r>
            <a:r>
              <a:rPr lang="en-US" dirty="0"/>
              <a:t> như A là chủ một website có đăng ký TLS (https) thì </a:t>
            </a:r>
            <a:r>
              <a:rPr lang="en-US" dirty="0" err="1"/>
              <a:t>sẽ</a:t>
            </a:r>
            <a:r>
              <a:rPr lang="en-US" dirty="0"/>
              <a:t> có </a:t>
            </a:r>
            <a:r>
              <a:rPr lang="en-US" dirty="0" err="1"/>
              <a:t>Publickey</a:t>
            </a:r>
            <a:r>
              <a:rPr lang="en-US" dirty="0"/>
              <a:t> </a:t>
            </a:r>
            <a:r>
              <a:rPr lang="en-US" dirty="0" err="1"/>
              <a:t>trong</a:t>
            </a:r>
            <a:r>
              <a:rPr lang="en-US" dirty="0"/>
              <a:t> list</a:t>
            </a:r>
          </a:p>
        </p:txBody>
      </p:sp>
      <p:sp>
        <p:nvSpPr>
          <p:cNvPr id="4" name="Slide Number Placeholder 3"/>
          <p:cNvSpPr>
            <a:spLocks noGrp="1"/>
          </p:cNvSpPr>
          <p:nvPr>
            <p:ph type="sldNum" sz="quarter" idx="5"/>
          </p:nvPr>
        </p:nvSpPr>
        <p:spPr/>
        <p:txBody>
          <a:bodyPr/>
          <a:lstStyle/>
          <a:p>
            <a:fld id="{C22AA9AC-E593-4F3D-83CB-A3FCA7A13F90}" type="slidenum">
              <a:rPr lang="en-US" smtClean="0"/>
              <a:t>12</a:t>
            </a:fld>
            <a:endParaRPr lang="en-US"/>
          </a:p>
        </p:txBody>
      </p:sp>
    </p:spTree>
    <p:extLst>
      <p:ext uri="{BB962C8B-B14F-4D97-AF65-F5344CB8AC3E}">
        <p14:creationId xmlns:p14="http://schemas.microsoft.com/office/powerpoint/2010/main" val="911650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Mã</a:t>
            </a:r>
            <a:r>
              <a:rPr lang="en-US" dirty="0"/>
              <a:t> </a:t>
            </a:r>
            <a:r>
              <a:rPr lang="en-US" dirty="0" err="1"/>
              <a:t>hóa</a:t>
            </a:r>
            <a:r>
              <a:rPr lang="en-US" dirty="0"/>
              <a:t> </a:t>
            </a:r>
            <a:r>
              <a:rPr lang="en-US" dirty="0" err="1"/>
              <a:t>bđx</a:t>
            </a:r>
            <a:r>
              <a:rPr lang="en-US" dirty="0"/>
              <a:t> </a:t>
            </a:r>
            <a:r>
              <a:rPr lang="en-US" dirty="0" err="1"/>
              <a:t>hiện</a:t>
            </a:r>
            <a:r>
              <a:rPr lang="en-US" dirty="0"/>
              <a:t> tại có </a:t>
            </a:r>
            <a:r>
              <a:rPr lang="en-US" dirty="0" err="1"/>
              <a:t>thể</a:t>
            </a:r>
            <a:r>
              <a:rPr lang="en-US" dirty="0"/>
              <a:t> bị </a:t>
            </a:r>
            <a:r>
              <a:rPr lang="en-US" dirty="0" err="1"/>
              <a:t>giải</a:t>
            </a:r>
            <a:r>
              <a:rPr lang="en-US" dirty="0"/>
              <a:t> </a:t>
            </a:r>
            <a:r>
              <a:rPr lang="en-US" dirty="0" err="1"/>
              <a:t>mã</a:t>
            </a:r>
            <a:r>
              <a:rPr lang="en-US" dirty="0"/>
              <a:t> </a:t>
            </a:r>
            <a:r>
              <a:rPr lang="en-US" dirty="0" err="1"/>
              <a:t>hoàn</a:t>
            </a:r>
            <a:r>
              <a:rPr lang="en-US" dirty="0"/>
              <a:t> </a:t>
            </a:r>
            <a:r>
              <a:rPr lang="en-US" dirty="0" err="1"/>
              <a:t>toàn</a:t>
            </a:r>
            <a:r>
              <a:rPr lang="en-US" dirty="0"/>
              <a:t> </a:t>
            </a:r>
            <a:r>
              <a:rPr lang="en-US" dirty="0" err="1"/>
              <a:t>bởi</a:t>
            </a:r>
            <a:r>
              <a:rPr lang="en-US" dirty="0"/>
              <a:t> </a:t>
            </a:r>
            <a:r>
              <a:rPr lang="en-US" dirty="0" err="1"/>
              <a:t>máy</a:t>
            </a:r>
            <a:r>
              <a:rPr lang="en-US" dirty="0"/>
              <a:t> tính </a:t>
            </a:r>
            <a:r>
              <a:rPr lang="en-US" dirty="0" err="1"/>
              <a:t>lượng</a:t>
            </a:r>
            <a:r>
              <a:rPr lang="en-US" dirty="0"/>
              <a:t> </a:t>
            </a:r>
            <a:r>
              <a:rPr lang="en-US" dirty="0" err="1"/>
              <a:t>tử</a:t>
            </a:r>
            <a:r>
              <a:rPr lang="en-US" dirty="0"/>
              <a:t> </a:t>
            </a:r>
            <a:r>
              <a:rPr lang="en-US" dirty="0" err="1"/>
              <a:t>trong</a:t>
            </a:r>
            <a:r>
              <a:rPr lang="en-US" dirty="0"/>
              <a:t> </a:t>
            </a:r>
            <a:r>
              <a:rPr lang="en-US" dirty="0" err="1"/>
              <a:t>tương</a:t>
            </a:r>
            <a:r>
              <a:rPr lang="en-US" dirty="0"/>
              <a:t> </a:t>
            </a:r>
            <a:r>
              <a:rPr lang="en-US" dirty="0" err="1"/>
              <a:t>lai</a:t>
            </a:r>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13</a:t>
            </a:fld>
            <a:endParaRPr lang="en-US"/>
          </a:p>
        </p:txBody>
      </p:sp>
    </p:spTree>
    <p:extLst>
      <p:ext uri="{BB962C8B-B14F-4D97-AF65-F5344CB8AC3E}">
        <p14:creationId xmlns:p14="http://schemas.microsoft.com/office/powerpoint/2010/main" val="524493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đó NIST </a:t>
            </a:r>
            <a:r>
              <a:rPr lang="en-US" dirty="0" err="1"/>
              <a:t>thực</a:t>
            </a:r>
            <a:r>
              <a:rPr lang="en-US" dirty="0"/>
              <a:t> </a:t>
            </a:r>
            <a:r>
              <a:rPr lang="en-US" dirty="0" err="1"/>
              <a:t>hiện</a:t>
            </a:r>
            <a:r>
              <a:rPr lang="en-US" dirty="0"/>
              <a:t> </a:t>
            </a:r>
            <a:r>
              <a:rPr lang="en-US" dirty="0" err="1"/>
              <a:t>chuẩn</a:t>
            </a:r>
            <a:r>
              <a:rPr lang="en-US" dirty="0"/>
              <a:t> </a:t>
            </a:r>
            <a:r>
              <a:rPr lang="en-US" dirty="0" err="1"/>
              <a:t>hóa</a:t>
            </a:r>
            <a:endParaRPr lang="en-US" dirty="0"/>
          </a:p>
          <a:p>
            <a:r>
              <a:rPr lang="en-US" dirty="0" err="1"/>
              <a:t>Trích</a:t>
            </a:r>
            <a:r>
              <a:rPr lang="en-US" dirty="0"/>
              <a:t> </a:t>
            </a:r>
            <a:r>
              <a:rPr lang="en-US" dirty="0" err="1"/>
              <a:t>dẫn</a:t>
            </a:r>
            <a:r>
              <a:rPr lang="en-US" dirty="0"/>
              <a:t> </a:t>
            </a:r>
            <a:r>
              <a:rPr lang="en-US" dirty="0" err="1"/>
              <a:t>mục</a:t>
            </a:r>
            <a:r>
              <a:rPr lang="en-US" dirty="0"/>
              <a:t> </a:t>
            </a:r>
            <a:r>
              <a:rPr lang="en-US" dirty="0" err="1"/>
              <a:t>tiêu</a:t>
            </a:r>
            <a:r>
              <a:rPr lang="en-US" dirty="0"/>
              <a:t> </a:t>
            </a:r>
            <a:r>
              <a:rPr lang="en-US" dirty="0" err="1"/>
              <a:t>đề</a:t>
            </a:r>
            <a:r>
              <a:rPr lang="en-US" dirty="0"/>
              <a:t> ra của NIST</a:t>
            </a:r>
          </a:p>
        </p:txBody>
      </p:sp>
      <p:sp>
        <p:nvSpPr>
          <p:cNvPr id="4" name="Slide Number Placeholder 3"/>
          <p:cNvSpPr>
            <a:spLocks noGrp="1"/>
          </p:cNvSpPr>
          <p:nvPr>
            <p:ph type="sldNum" sz="quarter" idx="5"/>
          </p:nvPr>
        </p:nvSpPr>
        <p:spPr/>
        <p:txBody>
          <a:bodyPr/>
          <a:lstStyle/>
          <a:p>
            <a:fld id="{C22AA9AC-E593-4F3D-83CB-A3FCA7A13F90}" type="slidenum">
              <a:rPr lang="en-US" smtClean="0"/>
              <a:t>14</a:t>
            </a:fld>
            <a:endParaRPr lang="en-US"/>
          </a:p>
        </p:txBody>
      </p:sp>
    </p:spTree>
    <p:extLst>
      <p:ext uri="{BB962C8B-B14F-4D97-AF65-F5344CB8AC3E}">
        <p14:creationId xmlns:p14="http://schemas.microsoft.com/office/powerpoint/2010/main" val="2370793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Tới </a:t>
            </a:r>
            <a:r>
              <a:rPr lang="en-US" dirty="0" err="1"/>
              <a:t>vòng</a:t>
            </a:r>
            <a:r>
              <a:rPr lang="en-US" dirty="0"/>
              <a:t> </a:t>
            </a:r>
            <a:r>
              <a:rPr lang="en-US" dirty="0" err="1"/>
              <a:t>thứ</a:t>
            </a:r>
            <a:r>
              <a:rPr lang="en-US" dirty="0"/>
              <a:t> 3 thì </a:t>
            </a:r>
            <a:r>
              <a:rPr lang="en-US" dirty="0" err="1"/>
              <a:t>dạng</a:t>
            </a:r>
            <a:r>
              <a:rPr lang="en-US" dirty="0"/>
              <a:t> </a:t>
            </a:r>
            <a:r>
              <a:rPr lang="en-US" dirty="0" err="1"/>
              <a:t>mã</a:t>
            </a:r>
            <a:r>
              <a:rPr lang="en-US" dirty="0"/>
              <a:t> </a:t>
            </a:r>
            <a:r>
              <a:rPr lang="en-US" dirty="0" err="1"/>
              <a:t>hóa</a:t>
            </a:r>
            <a:r>
              <a:rPr lang="en-US" dirty="0"/>
              <a:t> Lattice Based </a:t>
            </a:r>
            <a:r>
              <a:rPr lang="en-US" dirty="0" err="1"/>
              <a:t>chiếm</a:t>
            </a:r>
            <a:r>
              <a:rPr lang="en-US" dirty="0"/>
              <a:t> </a:t>
            </a:r>
            <a:r>
              <a:rPr lang="en-US" dirty="0" err="1"/>
              <a:t>ưu</a:t>
            </a:r>
            <a:r>
              <a:rPr lang="en-US" dirty="0"/>
              <a:t> </a:t>
            </a:r>
            <a:r>
              <a:rPr lang="en-US" dirty="0" err="1"/>
              <a:t>thế</a:t>
            </a:r>
            <a:r>
              <a:rPr lang="en-US" dirty="0"/>
              <a:t> </a:t>
            </a:r>
            <a:r>
              <a:rPr lang="en-US" dirty="0" err="1"/>
              <a:t>trong</a:t>
            </a:r>
            <a:r>
              <a:rPr lang="en-US" dirty="0"/>
              <a:t> đó </a:t>
            </a:r>
            <a:r>
              <a:rPr lang="en-US" dirty="0" err="1"/>
              <a:t>đứng</a:t>
            </a:r>
            <a:r>
              <a:rPr lang="en-US" dirty="0"/>
              <a:t> đầu </a:t>
            </a:r>
            <a:r>
              <a:rPr lang="en-US" dirty="0" err="1"/>
              <a:t>nổi</a:t>
            </a:r>
            <a:r>
              <a:rPr lang="en-US" dirty="0"/>
              <a:t> </a:t>
            </a:r>
            <a:r>
              <a:rPr lang="en-US" dirty="0" err="1"/>
              <a:t>bật</a:t>
            </a:r>
            <a:r>
              <a:rPr lang="en-US" dirty="0"/>
              <a:t> là Kyber đang </a:t>
            </a:r>
            <a:r>
              <a:rPr lang="en-US" dirty="0" err="1"/>
              <a:t>được</a:t>
            </a:r>
            <a:r>
              <a:rPr lang="en-US" dirty="0"/>
              <a:t> </a:t>
            </a:r>
            <a:r>
              <a:rPr lang="en-US" dirty="0" err="1"/>
              <a:t>nghiên</a:t>
            </a:r>
            <a:r>
              <a:rPr lang="en-US" dirty="0"/>
              <a:t> c </a:t>
            </a:r>
            <a:r>
              <a:rPr lang="en-US" dirty="0" err="1"/>
              <a:t>ứu</a:t>
            </a:r>
            <a:r>
              <a:rPr lang="en-US" dirty="0"/>
              <a:t> nhiều</a:t>
            </a:r>
          </a:p>
        </p:txBody>
      </p:sp>
      <p:sp>
        <p:nvSpPr>
          <p:cNvPr id="4" name="Slide Number Placeholder 3"/>
          <p:cNvSpPr>
            <a:spLocks noGrp="1"/>
          </p:cNvSpPr>
          <p:nvPr>
            <p:ph type="sldNum" sz="quarter" idx="5"/>
          </p:nvPr>
        </p:nvSpPr>
        <p:spPr/>
        <p:txBody>
          <a:bodyPr/>
          <a:lstStyle/>
          <a:p>
            <a:fld id="{C22AA9AC-E593-4F3D-83CB-A3FCA7A13F90}" type="slidenum">
              <a:rPr lang="en-US" smtClean="0"/>
              <a:t>15</a:t>
            </a:fld>
            <a:endParaRPr lang="en-US"/>
          </a:p>
        </p:txBody>
      </p:sp>
    </p:spTree>
    <p:extLst>
      <p:ext uri="{BB962C8B-B14F-4D97-AF65-F5344CB8AC3E}">
        <p14:creationId xmlns:p14="http://schemas.microsoft.com/office/powerpoint/2010/main" val="2109748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Lý thuyết về CRYSTALS-Kyber chủ yếu được trình bày bởi tác giả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Avanzi</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và cộng sự tại [2] và tại trang web của CRYSTALS-Kyber cho những phiên bản mới nhất. Bởi vì CRYSTALS-Kyber là kiểu mã 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lượng tử chưa chuẩn hóa và vẫn đang cập nhật liên tục. Phiên bản CRYSTALS-Kyber được lựa chọn trong nghiên cứu là phiên bản 3 [2].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vi-VN" sz="1800" dirty="0">
                    <a:effectLst/>
                    <a:latin typeface="Times New Roman" panose="02020603050405020304" pitchFamily="18" charset="0"/>
                    <a:ea typeface="Calibri" panose="020F0502020204030204" pitchFamily="34" charset="0"/>
                  </a:rPr>
                  <a:t>CRYSTALS-Kyber là mô hình mật mã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đối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xứng</a:t>
                </a:r>
                <a:r>
                  <a:rPr lang="vi-VN" sz="1800" dirty="0">
                    <a:effectLst/>
                    <a:latin typeface="Times New Roman" panose="02020603050405020304" pitchFamily="18" charset="0"/>
                    <a:ea typeface="Calibri" panose="020F0502020204030204" pitchFamily="34" charset="0"/>
                  </a:rPr>
                  <a:t> dựa trên bài toán Module Learning With Errors (MLWE [2</a:t>
                </a:r>
                <a:r>
                  <a:rPr lang="en-US" sz="1800" dirty="0">
                    <a:effectLst/>
                    <a:latin typeface="Times New Roman" panose="02020603050405020304" pitchFamily="18" charset="0"/>
                    <a:ea typeface="Calibri" panose="020F0502020204030204" pitchFamily="34" charset="0"/>
                  </a:rPr>
                  <a:t>4</a:t>
                </a:r>
                <a:r>
                  <a:rPr lang="vi-VN" sz="1800" dirty="0">
                    <a:effectLst/>
                    <a:latin typeface="Times New Roman" panose="02020603050405020304" pitchFamily="18" charset="0"/>
                    <a:ea typeface="Calibri" panose="020F0502020204030204" pitchFamily="34" charset="0"/>
                  </a:rPr>
                  <a:t>]). Chi tiết về Kyber có thể được tìm thấy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cứu</a:t>
                </a:r>
                <a:r>
                  <a:rPr lang="en-US" sz="1800" dirty="0">
                    <a:effectLst/>
                    <a:latin typeface="Times New Roman" panose="02020603050405020304" pitchFamily="18" charset="0"/>
                    <a:ea typeface="Calibri" panose="020F0502020204030204" pitchFamily="34" charset="0"/>
                  </a:rPr>
                  <a:t> ban đầu của </a:t>
                </a:r>
                <a:r>
                  <a:rPr lang="en-US" sz="1800" dirty="0" err="1">
                    <a:effectLst/>
                    <a:latin typeface="Times New Roman" panose="02020603050405020304" pitchFamily="18" charset="0"/>
                    <a:ea typeface="Calibri" panose="020F0502020204030204" pitchFamily="34" charset="0"/>
                  </a:rPr>
                  <a:t>Avanzi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cộng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sự</a:t>
                </a:r>
                <a:r>
                  <a:rPr lang="en-US" sz="1800" dirty="0">
                    <a:effectLst/>
                    <a:latin typeface="Times New Roman" panose="02020603050405020304" pitchFamily="18" charset="0"/>
                    <a:ea typeface="Calibri" panose="020F0502020204030204" pitchFamily="34" charset="0"/>
                  </a:rPr>
                  <a:t> </a:t>
                </a:r>
                <a:r>
                  <a:rPr lang="vi-VN" sz="1800" dirty="0">
                    <a:effectLst/>
                    <a:latin typeface="Times New Roman" panose="02020603050405020304" pitchFamily="18" charset="0"/>
                    <a:ea typeface="Calibri" panose="020F0502020204030204" pitchFamily="34" charset="0"/>
                  </a:rPr>
                  <a:t>[2</a:t>
                </a:r>
                <a:r>
                  <a:rPr lang="en-US" sz="1800" dirty="0">
                    <a:effectLst/>
                    <a:latin typeface="Times New Roman" panose="02020603050405020304" pitchFamily="18" charset="0"/>
                    <a:ea typeface="Calibri" panose="020F0502020204030204" pitchFamily="34" charset="0"/>
                  </a:rPr>
                  <a:t>5</a:t>
                </a:r>
                <a:r>
                  <a:rPr lang="vi-VN" sz="1800" dirty="0">
                    <a:effectLst/>
                    <a:latin typeface="Times New Roman" panose="02020603050405020304" pitchFamily="18" charset="0"/>
                    <a:ea typeface="Calibri" panose="020F0502020204030204" pitchFamily="34" charset="0"/>
                  </a:rPr>
                  <a:t>]. Kyber có hai phần: mã hóa công khai chống được phương pháp tấn công chọn văn bản hoặc CPAPKE, cơ chế đóng gói khóa bảo mật hoặc CCAKEM. CPAPKE được bao gồm trong CCAKEM như một bước bắt buộc để tạo mã khóa và mã hóa cũng như giải mã. Trong khi CPAPKE có ba bước khác nhau (tạo khóa, mã hóa và giải mã), cả ba bước đều yêu cầu một bước nhân đa thức lớn có độ phức tạp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i="1">
                            <a:effectLst/>
                            <a:latin typeface="Cambria Math" panose="02040503050406030204" pitchFamily="18" charset="0"/>
                          </a:rPr>
                        </m:ctrlPr>
                      </m:dPr>
                      <m:e>
                        <m:sSup>
                          <m:sSupPr>
                            <m:ctrlPr>
                              <a:rPr lang="en-US" i="1">
                                <a:effectLst/>
                                <a:latin typeface="Cambria Math" panose="02040503050406030204" pitchFamily="18" charset="0"/>
                              </a:rPr>
                            </m:ctrlPr>
                          </m:sSup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𝑛</m:t>
                            </m:r>
                          </m:e>
                          <m:sup>
                            <m:r>
                              <a:rPr lang="vi-VN" sz="180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vi-VN"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vi-VN" sz="1800" dirty="0">
                    <a:effectLst/>
                    <a:latin typeface="Times New Roman" panose="02020603050405020304" pitchFamily="18" charset="0"/>
                    <a:ea typeface="Calibri" panose="020F0502020204030204" pitchFamily="34" charset="0"/>
                  </a:rPr>
                  <a:t>  Về bản chất, CRYSTALS-Kyber hiểu đơn giản là mã hóa bất đối xứng, bao gồm một phép toán có độ phức tạp lớn (MLWE) và giao thức trao đổi kết quả từ phép toán đó</a:t>
                </a:r>
                <a:endParaRPr lang="en-US" dirty="0"/>
              </a:p>
            </p:txBody>
          </p:sp>
        </mc:Choice>
        <mc:Fallback>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Lý thuyết về CRYSTALS-Kyber chủ yếu được trình bày bởi tác giả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Avanzi</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và cộng sự tại [2] và tại trang web của CRYSTALS-Kyber cho những phiên bản mới nhất. Bởi vì CRYSTALS-Kyber là kiểu mã 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lượng tử chưa chuẩn hóa và vẫn đang cập nhật liên tục. Phiên bản CRYSTALS-Kyber được lựa chọn trong nghiên cứu là phiên bản 3 [2].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vi-VN" sz="1800" dirty="0">
                    <a:effectLst/>
                    <a:latin typeface="Times New Roman" panose="02020603050405020304" pitchFamily="18" charset="0"/>
                    <a:ea typeface="Calibri" panose="020F0502020204030204" pitchFamily="34" charset="0"/>
                  </a:rPr>
                  <a:t>CRYSTALS-Kyber là mô hình mật mã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đối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xứng</a:t>
                </a:r>
                <a:r>
                  <a:rPr lang="vi-VN" sz="1800" dirty="0">
                    <a:effectLst/>
                    <a:latin typeface="Times New Roman" panose="02020603050405020304" pitchFamily="18" charset="0"/>
                    <a:ea typeface="Calibri" panose="020F0502020204030204" pitchFamily="34" charset="0"/>
                  </a:rPr>
                  <a:t> dựa trên bài toán Module Learning With Errors (MLWE [2</a:t>
                </a:r>
                <a:r>
                  <a:rPr lang="en-US" sz="1800" dirty="0">
                    <a:effectLst/>
                    <a:latin typeface="Times New Roman" panose="02020603050405020304" pitchFamily="18" charset="0"/>
                    <a:ea typeface="Calibri" panose="020F0502020204030204" pitchFamily="34" charset="0"/>
                  </a:rPr>
                  <a:t>4</a:t>
                </a:r>
                <a:r>
                  <a:rPr lang="vi-VN" sz="1800" dirty="0">
                    <a:effectLst/>
                    <a:latin typeface="Times New Roman" panose="02020603050405020304" pitchFamily="18" charset="0"/>
                    <a:ea typeface="Calibri" panose="020F0502020204030204" pitchFamily="34" charset="0"/>
                  </a:rPr>
                  <a:t>]). Chi tiết về Kyber có thể được tìm thấy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cứu</a:t>
                </a:r>
                <a:r>
                  <a:rPr lang="en-US" sz="1800" dirty="0">
                    <a:effectLst/>
                    <a:latin typeface="Times New Roman" panose="02020603050405020304" pitchFamily="18" charset="0"/>
                    <a:ea typeface="Calibri" panose="020F0502020204030204" pitchFamily="34" charset="0"/>
                  </a:rPr>
                  <a:t> ban đầu của </a:t>
                </a:r>
                <a:r>
                  <a:rPr lang="en-US" sz="1800" dirty="0" err="1">
                    <a:effectLst/>
                    <a:latin typeface="Times New Roman" panose="02020603050405020304" pitchFamily="18" charset="0"/>
                    <a:ea typeface="Calibri" panose="020F0502020204030204" pitchFamily="34" charset="0"/>
                  </a:rPr>
                  <a:t>Avanzi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cộng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sự</a:t>
                </a:r>
                <a:r>
                  <a:rPr lang="en-US" sz="1800" dirty="0">
                    <a:effectLst/>
                    <a:latin typeface="Times New Roman" panose="02020603050405020304" pitchFamily="18" charset="0"/>
                    <a:ea typeface="Calibri" panose="020F0502020204030204" pitchFamily="34" charset="0"/>
                  </a:rPr>
                  <a:t> </a:t>
                </a:r>
                <a:r>
                  <a:rPr lang="vi-VN" sz="1800" dirty="0">
                    <a:effectLst/>
                    <a:latin typeface="Times New Roman" panose="02020603050405020304" pitchFamily="18" charset="0"/>
                    <a:ea typeface="Calibri" panose="020F0502020204030204" pitchFamily="34" charset="0"/>
                  </a:rPr>
                  <a:t>[2</a:t>
                </a:r>
                <a:r>
                  <a:rPr lang="en-US" sz="1800" dirty="0">
                    <a:effectLst/>
                    <a:latin typeface="Times New Roman" panose="02020603050405020304" pitchFamily="18" charset="0"/>
                    <a:ea typeface="Calibri" panose="020F0502020204030204" pitchFamily="34" charset="0"/>
                  </a:rPr>
                  <a:t>5</a:t>
                </a:r>
                <a:r>
                  <a:rPr lang="vi-VN" sz="1800" dirty="0">
                    <a:effectLst/>
                    <a:latin typeface="Times New Roman" panose="02020603050405020304" pitchFamily="18" charset="0"/>
                    <a:ea typeface="Calibri" panose="020F0502020204030204" pitchFamily="34" charset="0"/>
                  </a:rPr>
                  <a:t>]. Kyber có hai phần: mã hóa công khai chống được phương pháp tấn công chọn văn bản hoặc CPAPKE, cơ chế đóng gói khóa bảo mật hoặc CCAKEM. CPAPKE được bao gồm trong CCAKEM như một bước bắt buộc để tạo mã khóa và mã hóa cũng như giải mã. Trong khi CPAPKE có ba bước khác nhau (tạo khóa, mã hóa và giải mã), cả ba bước đều yêu cầu một bước nhân đa thức lớn có độ phức tạp </a:t>
                </a:r>
                <a:r>
                  <a:rPr lang="vi-VN" sz="1800" i="0">
                    <a:effectLst/>
                    <a:latin typeface="Cambria Math" panose="02040503050406030204" pitchFamily="18" charset="0"/>
                    <a:ea typeface="Calibri" panose="020F0502020204030204" pitchFamily="34" charset="0"/>
                    <a:cs typeface="Times New Roman" panose="02020603050405020304" pitchFamily="18" charset="0"/>
                  </a:rPr>
                  <a:t>𝑂</a:t>
                </a:r>
                <a:r>
                  <a:rPr lang="en-US" i="0">
                    <a:effectLst/>
                    <a:latin typeface="Cambria Math" panose="02040503050406030204" pitchFamily="18" charset="0"/>
                  </a:rPr>
                  <a:t>(</a:t>
                </a:r>
                <a:r>
                  <a:rPr lang="vi-VN" sz="1800" i="0">
                    <a:effectLst/>
                    <a:latin typeface="Cambria Math" panose="02040503050406030204" pitchFamily="18" charset="0"/>
                    <a:ea typeface="Calibri" panose="020F0502020204030204" pitchFamily="34" charset="0"/>
                    <a:cs typeface="Times New Roman" panose="02020603050405020304" pitchFamily="18" charset="0"/>
                  </a:rPr>
                  <a:t>𝑛</a:t>
                </a:r>
                <a:r>
                  <a:rPr lang="en-US" sz="1800" i="0">
                    <a:effectLst/>
                    <a:latin typeface="Cambria Math" panose="02040503050406030204" pitchFamily="18" charset="0"/>
                    <a:ea typeface="Calibri" panose="020F0502020204030204" pitchFamily="34" charset="0"/>
                    <a:cs typeface="Times New Roman" panose="02020603050405020304" pitchFamily="18" charset="0"/>
                  </a:rPr>
                  <a:t>^</a:t>
                </a:r>
                <a:r>
                  <a:rPr lang="vi-VN" sz="1800" i="0">
                    <a:effectLst/>
                    <a:latin typeface="Cambria Math" panose="02040503050406030204" pitchFamily="18" charset="0"/>
                    <a:ea typeface="Calibri" panose="020F0502020204030204" pitchFamily="34" charset="0"/>
                    <a:cs typeface="Times New Roman" panose="02020603050405020304" pitchFamily="18" charset="0"/>
                  </a:rPr>
                  <a:t>2 ).</a:t>
                </a:r>
                <a:r>
                  <a:rPr lang="vi-VN" sz="1800" dirty="0">
                    <a:effectLst/>
                    <a:latin typeface="Times New Roman" panose="02020603050405020304" pitchFamily="18" charset="0"/>
                    <a:ea typeface="Calibri" panose="020F0502020204030204" pitchFamily="34" charset="0"/>
                  </a:rPr>
                  <a:t>  Về bản chất, CRYSTALS-Kyber hiểu đơn giản là mã hóa bất đối xứng, bao gồm một phép toán có độ phức tạp lớn (MLWE) và giao thức trao đổi kết quả từ phép toán đó</a:t>
                </a:r>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23</a:t>
            </a:fld>
            <a:endParaRPr lang="en-US"/>
          </a:p>
        </p:txBody>
      </p:sp>
    </p:spTree>
    <p:extLst>
      <p:ext uri="{BB962C8B-B14F-4D97-AF65-F5344CB8AC3E}">
        <p14:creationId xmlns:p14="http://schemas.microsoft.com/office/powerpoint/2010/main" val="2341452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Hình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trình bày độ phức tạp của phép toán trên lưới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mà 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Bài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nhiễu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𝑒</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thuộc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phân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phối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nhiễu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𝑋</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𝑡</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tìm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𝑠</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bày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nhằm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chỉnh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Hình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trình bày độ phức tạp của phép toán trên lưới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mà 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Bài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𝑍_𝑞</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nhiễu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𝑒</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thuộc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phân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phối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nhiễu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𝑡</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tìm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bày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nhằm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chỉnh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24</a:t>
            </a:fld>
            <a:endParaRPr lang="en-US"/>
          </a:p>
        </p:txBody>
      </p:sp>
    </p:spTree>
    <p:extLst>
      <p:ext uri="{BB962C8B-B14F-4D97-AF65-F5344CB8AC3E}">
        <p14:creationId xmlns:p14="http://schemas.microsoft.com/office/powerpoint/2010/main" val="1436010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Cơ chế giao tiếp, đóng gói và chuyển đổi từ văn bản gốc m sang văn bản đã được mã hóa c cũng được thể hiện trong hình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Với Alice và Bob là hai đầu thực hiện giao tiếp mã hóa Kyber. Alice 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chìa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chìa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𝐴</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chìa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chìa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𝑣</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về lại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chìa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Cơ chế giao tiếp, đóng gói và chuyển đổi từ văn bản gốc m sang văn bản đã được mã hóa c cũng được thể hiện trong hình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Với Alice và Bob là hai đầu thực hiện giao tiếp mã hóa Kyber. Alice 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chìa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chìa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chìa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chìa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 Alice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𝑢,𝑣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về lại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chìa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25</a:t>
            </a:fld>
            <a:endParaRPr lang="en-US"/>
          </a:p>
        </p:txBody>
      </p:sp>
    </p:spTree>
    <p:extLst>
      <p:ext uri="{BB962C8B-B14F-4D97-AF65-F5344CB8AC3E}">
        <p14:creationId xmlns:p14="http://schemas.microsoft.com/office/powerpoint/2010/main" val="2474476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Hình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thể hiện Ring-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earning with errors (RLWE), một cách để giảm lưu trữ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𝑛</m:t>
                    </m:r>
                    <m:r>
                      <a:rPr lang="vi-VN" sz="1800" i="1">
                        <a:effectLst/>
                        <a:latin typeface="Cambria Math" panose="02040503050406030204" pitchFamily="18" charset="0"/>
                        <a:ea typeface="Calibri" panose="020F0502020204030204" pitchFamily="34" charset="0"/>
                        <a:cs typeface="Times New Roman" panose="02020603050405020304" pitchFamily="18" charset="0"/>
                      </a:rPr>
                      <m:t>^2</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phần tử ma trận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còn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trận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Đây là tiền đề của MLWE của Kyber.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Hình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thể hiện Ring-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earning with errors (RLWE), một cách để giảm lưu trữ </a:t>
                </a:r>
                <a:r>
                  <a:rPr lang="vi-VN" sz="1800" i="0">
                    <a:effectLst/>
                    <a:latin typeface="Cambria Math" panose="02040503050406030204" pitchFamily="18" charset="0"/>
                    <a:ea typeface="Calibri" panose="020F0502020204030204" pitchFamily="34" charset="0"/>
                    <a:cs typeface="Times New Roman" panose="02020603050405020304" pitchFamily="18" charset="0"/>
                  </a:rPr>
                  <a:t>𝑛^2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phần tử ma trận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còn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trận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Đây là tiền đề của MLWE của Kyber.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26</a:t>
            </a:fld>
            <a:endParaRPr lang="en-US"/>
          </a:p>
        </p:txBody>
      </p:sp>
    </p:spTree>
    <p:extLst>
      <p:ext uri="{BB962C8B-B14F-4D97-AF65-F5344CB8AC3E}">
        <p14:creationId xmlns:p14="http://schemas.microsoft.com/office/powerpoint/2010/main" val="1792973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2</a:t>
            </a:fld>
            <a:endParaRPr lang="en-US"/>
          </a:p>
        </p:txBody>
      </p:sp>
    </p:spTree>
    <p:extLst>
      <p:ext uri="{BB962C8B-B14F-4D97-AF65-F5344CB8AC3E}">
        <p14:creationId xmlns:p14="http://schemas.microsoft.com/office/powerpoint/2010/main" val="308297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Hình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là dạng Module-learning with errors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(MLWE)</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mà Kyber sử dụng. Kyber dùng thông số k để nâng độ phức tạp của ma trận A, tăng tính linh hoạt cho giải thuật.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27</a:t>
            </a:fld>
            <a:endParaRPr lang="en-US"/>
          </a:p>
        </p:txBody>
      </p:sp>
    </p:spTree>
    <p:extLst>
      <p:ext uri="{BB962C8B-B14F-4D97-AF65-F5344CB8AC3E}">
        <p14:creationId xmlns:p14="http://schemas.microsoft.com/office/powerpoint/2010/main" val="27126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nhiều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bậc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hình 6.</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Một cách rất hiệu quả để xử lý các phép nhân đa thức là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 Theoretic Transform</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(NTT). Vì lý do đó, NTT được bao gồm trong định nghĩa của Kyber, và các thông số của các phiên bản Kyber được tinh chỉnh để được tính toán hiệu quả với NTT.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Hình 7,8,9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trò</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tạo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Kyber.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28</a:t>
            </a:fld>
            <a:endParaRPr lang="en-US"/>
          </a:p>
        </p:txBody>
      </p:sp>
    </p:spTree>
    <p:extLst>
      <p:ext uri="{BB962C8B-B14F-4D97-AF65-F5344CB8AC3E}">
        <p14:creationId xmlns:p14="http://schemas.microsoft.com/office/powerpoint/2010/main" val="2343800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Như vậy,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trò</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CRYSTALS-Kyber.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31</a:t>
            </a:fld>
            <a:endParaRPr lang="en-US"/>
          </a:p>
        </p:txBody>
      </p:sp>
    </p:spTree>
    <p:extLst>
      <p:ext uri="{BB962C8B-B14F-4D97-AF65-F5344CB8AC3E}">
        <p14:creationId xmlns:p14="http://schemas.microsoft.com/office/powerpoint/2010/main" val="1989517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Bảng 1 thể hiện thông số của từng phiên bản Kyber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 = 256 của Kyber.</a:t>
            </a:r>
          </a:p>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32</a:t>
            </a:fld>
            <a:endParaRPr lang="en-US"/>
          </a:p>
        </p:txBody>
      </p:sp>
    </p:spTree>
    <p:extLst>
      <p:ext uri="{BB962C8B-B14F-4D97-AF65-F5344CB8AC3E}">
        <p14:creationId xmlns:p14="http://schemas.microsoft.com/office/powerpoint/2010/main" val="3316952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Như đã đề cập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yếu tố thiết yếu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CRYSTALS-</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Kyber là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mô tả chi tiết về phép nhân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Kyber</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thuật toán NTT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NTT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umber Theoretic Transform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 hay NTT</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Inverse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umber Theoretic Transform.</a:t>
            </a:r>
          </a:p>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34</a:t>
            </a:fld>
            <a:endParaRPr lang="en-US"/>
          </a:p>
        </p:txBody>
      </p:sp>
    </p:spTree>
    <p:extLst>
      <p:ext uri="{BB962C8B-B14F-4D97-AF65-F5344CB8AC3E}">
        <p14:creationId xmlns:p14="http://schemas.microsoft.com/office/powerpoint/2010/main" val="1329334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540385" algn="just">
                  <a:lnSpc>
                    <a:spcPct val="150000"/>
                  </a:lnSpc>
                  <a:spcBef>
                    <a:spcPts val="600"/>
                  </a:spcBef>
                  <a:spcAft>
                    <a:spcPts val="1000"/>
                  </a:spcAf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biểu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một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máy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biểu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diễn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coefficient representation hay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biểu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diễn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dụng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hiển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này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dưới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dãy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máy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như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540385" algn="just">
                  <a:lnSpc>
                    <a:spcPct val="150000"/>
                  </a:lnSpc>
                  <a:spcBef>
                    <a:spcPts val="600"/>
                  </a:spcBef>
                  <a:spcAft>
                    <a:spcPts val="10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r>
                        <a:rPr lang="en-US" sz="1800" i="1">
                          <a:effectLst/>
                          <a:latin typeface="Cambria Math" panose="02040503050406030204" pitchFamily="18" charset="0"/>
                          <a:ea typeface="Calibri" panose="020F0502020204030204" pitchFamily="34" charset="0"/>
                          <a:cs typeface="Times New Roman" panose="02020603050405020304" pitchFamily="18" charset="0"/>
                        </a:rPr>
                        <m:t>=2+3</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a:effectLst/>
                          <a:latin typeface="Cambria Math" panose="02040503050406030204" pitchFamily="18" charset="0"/>
                          <a:ea typeface="Calibri" panose="020F0502020204030204" pitchFamily="34" charset="0"/>
                          <a:cs typeface="Times New Roman" panose="02020603050405020304" pitchFamily="18" charset="0"/>
                        </a:rPr>
                        <m:t>+4</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r>
                        <a:rPr lang="en-US" sz="1800" i="1">
                          <a:effectLst/>
                          <a:latin typeface="Cambria Math" panose="02040503050406030204" pitchFamily="18" charset="0"/>
                          <a:ea typeface="Calibri" panose="020F0502020204030204" pitchFamily="34" charset="0"/>
                          <a:cs typeface="Times New Roman" panose="02020603050405020304" pitchFamily="18" charset="0"/>
                        </a:rPr>
                        <m:t>=[2,3,4]</m:t>
                      </m:r>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540385" algn="just">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khác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giá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 representation),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bậc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d+1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dễ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hơn.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giá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lại,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Fast Fourier Transform (FFT)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Inverse FFT (IFFT)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[26]</a:t>
                </a:r>
              </a:p>
              <a:p>
                <a:pPr marL="0" marR="0" indent="540385"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FFT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IFFT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𝑛𝑙𝑜𝑔</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Đây là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của Discrete Fourier Transform. [25,29]</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indent="540385" algn="just">
                  <a:lnSpc>
                    <a:spcPct val="150000"/>
                  </a:lnSpc>
                  <a:spcBef>
                    <a:spcPts val="600"/>
                  </a:spcBef>
                  <a:spcAft>
                    <a:spcPts val="1000"/>
                  </a:spcAf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biểu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một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máy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biểu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diễn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coefficient representation hay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biểu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diễn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dụng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hiển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này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dưới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dãy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máy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như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540385" algn="just">
                  <a:lnSpc>
                    <a:spcPct val="150000"/>
                  </a:lnSpc>
                  <a:spcBef>
                    <a:spcPts val="600"/>
                  </a:spcBef>
                  <a:spcAft>
                    <a:spcPts val="1000"/>
                  </a:spcAft>
                </a:pPr>
                <a:r>
                  <a:rPr lang="en-US" sz="1800" i="0">
                    <a:effectLst/>
                    <a:latin typeface="Cambria Math" panose="02040503050406030204" pitchFamily="18" charset="0"/>
                    <a:ea typeface="Calibri" panose="020F0502020204030204" pitchFamily="34" charset="0"/>
                    <a:cs typeface="Times New Roman" panose="02020603050405020304" pitchFamily="18" charset="0"/>
                  </a:rPr>
                  <a:t>𝐶=2+3𝑥+4𝑥^2→𝐶=[2,3,4]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540385" algn="just">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khác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giá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 representation),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bậc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d+1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dễ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hơn.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giá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lại,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Fast Fourier Transform (FFT)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Inverse FFT (IFFT)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[26]</a:t>
                </a:r>
              </a:p>
              <a:p>
                <a:pPr marL="0" marR="0" indent="540385"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FFT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IFFT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𝑛𝑙𝑜𝑔(𝑛)).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Đây là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của Discrete Fourier Transform. [25,29]</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35</a:t>
            </a:fld>
            <a:endParaRPr lang="en-US"/>
          </a:p>
        </p:txBody>
      </p:sp>
    </p:spTree>
    <p:extLst>
      <p:ext uri="{BB962C8B-B14F-4D97-AF65-F5344CB8AC3E}">
        <p14:creationId xmlns:p14="http://schemas.microsoft.com/office/powerpoint/2010/main" val="3600681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540385"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như 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thay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Number Theoretic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Tranform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Inverse NTT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𝑁𝑇𝑇</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p>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hoặc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INTT) [25].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Kết quả nhân đa thức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h</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𝑓</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𝑔</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có thể được 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bên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tabLst>
                    <a:tab pos="27051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h</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𝑁𝑇𝑇</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𝑁𝑇𝑇</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𝑓</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𝑁𝑇𝑇</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𝑔</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a:t>
                </a:r>
              </a:p>
              <a:p>
                <a:endParaRPr lang="en-US" dirty="0"/>
              </a:p>
            </p:txBody>
          </p:sp>
        </mc:Choice>
        <mc:Fallback>
          <p:sp>
            <p:nvSpPr>
              <p:cNvPr id="3" name="Notes Placeholder 2"/>
              <p:cNvSpPr>
                <a:spLocks noGrp="1"/>
              </p:cNvSpPr>
              <p:nvPr>
                <p:ph type="body" idx="1"/>
              </p:nvPr>
            </p:nvSpPr>
            <p:spPr/>
            <p:txBody>
              <a:bodyPr/>
              <a:lstStyle/>
              <a:p>
                <a:pPr marL="0" marR="0" indent="540385"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như 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Ζ_𝑞</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thay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Number Theoretic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Tranform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Inverse NTT (</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𝑁𝑇𝑇〗^(−1)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hoặc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INTT) [25].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Kết quả nhân đa thức </a:t>
                </a:r>
                <a:r>
                  <a:rPr lang="en-US" sz="1800" i="0">
                    <a:effectLst/>
                    <a:latin typeface="Cambria Math" panose="02040503050406030204" pitchFamily="18" charset="0"/>
                    <a:ea typeface="Calibri" panose="020F0502020204030204" pitchFamily="34" charset="0"/>
                    <a:cs typeface="Times New Roman" panose="02020603050405020304" pitchFamily="18" charset="0"/>
                  </a:rPr>
                  <a:t>ℎ=𝑓∙𝑔</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có thể được 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bên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tabLst>
                    <a:tab pos="270510" algn="l"/>
                  </a:tabLst>
                </a:pPr>
                <a:r>
                  <a:rPr lang="en-US" sz="1800" i="0">
                    <a:effectLst/>
                    <a:latin typeface="Cambria Math" panose="02040503050406030204" pitchFamily="18" charset="0"/>
                    <a:ea typeface="Calibri" panose="020F0502020204030204" pitchFamily="34" charset="0"/>
                    <a:cs typeface="Times New Roman" panose="02020603050405020304" pitchFamily="18" charset="0"/>
                  </a:rPr>
                  <a:t>ℎ=</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𝑁𝑇𝑇〗^(−1) (𝑁𝑇𝑇</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𝑓)∙𝑁𝑇𝑇</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𝑔))</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a:t>
                </a: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36</a:t>
            </a:fld>
            <a:endParaRPr lang="en-US"/>
          </a:p>
        </p:txBody>
      </p:sp>
    </p:spTree>
    <p:extLst>
      <p:ext uri="{BB962C8B-B14F-4D97-AF65-F5344CB8AC3E}">
        <p14:creationId xmlns:p14="http://schemas.microsoft.com/office/powerpoint/2010/main" val="2901632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Kyber có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=256</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trận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 hay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 có 256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như (1),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yêu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cầu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f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256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sổ</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512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256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đệm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là 0.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tránh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phải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đệm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thêm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0 vào f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dụng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bản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 có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Negative Wrapped Convolution (NWC) [19]. </a:t>
                </a:r>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Kyber có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𝑛=256</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trận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 hay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 có 256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như (1),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yêu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cầu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f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256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sổ</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512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256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đệm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là 0.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tránh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phải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đệm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thêm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0 vào f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dụng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bản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 có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Negative Wrapped Convolution (NWC) [19]. </a:t>
                </a: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42</a:t>
            </a:fld>
            <a:endParaRPr lang="en-US"/>
          </a:p>
        </p:txBody>
      </p:sp>
    </p:spTree>
    <p:extLst>
      <p:ext uri="{BB962C8B-B14F-4D97-AF65-F5344CB8AC3E}">
        <p14:creationId xmlns:p14="http://schemas.microsoft.com/office/powerpoint/2010/main" val="3984934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tabLst>
                    <a:tab pos="27051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Ở bài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ta định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ω</m:t>
                        </m:r>
                      </m:e>
                      <m:sub>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n</m:t>
                        </m:r>
                      </m:sub>
                    </m:sSub>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primitive nth root of unity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radPr>
                      <m:deg/>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rad>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m:rPr>
                        <m:lit/>
                      </m:rP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thể</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dụng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NWC Định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2.2 nếu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thỏa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mãn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điều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r>
                      <a:rPr lang="en-US" sz="1800" i="1">
                        <a:effectLst/>
                        <a:latin typeface="Cambria Math" panose="02040503050406030204" pitchFamily="18" charset="0"/>
                        <a:ea typeface="Calibri" panose="020F0502020204030204" pitchFamily="34" charset="0"/>
                        <a:cs typeface="Times New Roman" panose="02020603050405020304" pitchFamily="18" charset="0"/>
                      </a:rPr>
                      <m:t> ≡1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 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tabLst>
                    <a:tab pos="27051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Với 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b="1" dirty="0" err="1">
                    <a:effectLst/>
                    <a:latin typeface="Times New Roman" panose="02020603050405020304" pitchFamily="18" charset="0"/>
                    <a:ea typeface="Malgun Gothic" panose="020B0503020000020004" pitchFamily="34" charset="-127"/>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thỏa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r>
                      <a:rPr lang="en-US" sz="1800" i="1">
                        <a:effectLst/>
                        <a:latin typeface="Cambria Math" panose="02040503050406030204" pitchFamily="18" charset="0"/>
                        <a:ea typeface="Calibri" panose="020F0502020204030204" pitchFamily="34" charset="0"/>
                        <a:cs typeface="Times New Roman" panose="02020603050405020304" pitchFamily="18" charset="0"/>
                      </a:rPr>
                      <m:t> ≡1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 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với Kyber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thuộc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𝑅</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m:rPr>
                        <m:lit/>
                      </m:rP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=3329;</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=256)</m:t>
                    </m:r>
                  </m:oMath>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tabLst>
                    <a:tab pos="27051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Ở bài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ta định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i="0">
                    <a:effectLst/>
                    <a:latin typeface="Cambria Math" panose="02040503050406030204" pitchFamily="18" charset="0"/>
                    <a:ea typeface="Calibri" panose="020F0502020204030204" pitchFamily="34" charset="0"/>
                    <a:cs typeface="Times New Roman" panose="02020603050405020304" pitchFamily="18" charset="0"/>
                  </a:rPr>
                  <a:t>ω_n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primitive nth root of unity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 </a:t>
                </a:r>
                <a:r>
                  <a:rPr lang="en-US" sz="1800" i="0">
                    <a:effectLst/>
                    <a:latin typeface="Cambria Math" panose="02040503050406030204" pitchFamily="18" charset="0"/>
                    <a:cs typeface="Times New Roman" panose="02020603050405020304" pitchFamily="18" charset="0"/>
                  </a:rPr>
                  <a:t>√(</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𝑍_𝑞 [𝑋]\/(𝑋^𝑛+1)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thể</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dụng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NWC Định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2.2 nếu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thỏa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mãn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điều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𝑞 ≡1 𝑚𝑜𝑑 2𝑛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tabLst>
                    <a:tab pos="27051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Với 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𝑞</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b="1" dirty="0" err="1">
                    <a:effectLst/>
                    <a:latin typeface="Times New Roman" panose="02020603050405020304" pitchFamily="18" charset="0"/>
                    <a:ea typeface="Malgun Gothic" panose="020B0503020000020004" pitchFamily="34" charset="-127"/>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thỏa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𝑞 ≡1 𝑚𝑜𝑑 2𝑛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với Kyber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thuộc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𝑅_𝑞</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𝑍_𝑞 [𝑋]\/(𝑋^𝑛+1)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𝑞=3329;𝑛=256)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43</a:t>
            </a:fld>
            <a:endParaRPr lang="en-US"/>
          </a:p>
        </p:txBody>
      </p:sp>
    </p:spTree>
    <p:extLst>
      <p:ext uri="{BB962C8B-B14F-4D97-AF65-F5344CB8AC3E}">
        <p14:creationId xmlns:p14="http://schemas.microsoft.com/office/powerpoint/2010/main" val="2141263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vậy,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NTT/INTT của Kyber </a:t>
                </a:r>
                <a:r>
                  <a:rPr lang="en-US" sz="1200" b="1" kern="1200" dirty="0" err="1">
                    <a:solidFill>
                      <a:schemeClr val="tx1"/>
                    </a:solidFill>
                    <a:effectLst/>
                    <a:latin typeface="+mn-lt"/>
                    <a:ea typeface="+mn-ea"/>
                    <a:cs typeface="+mn-cs"/>
                  </a:rPr>
                  <a:t>vẫn</a:t>
                </a:r>
                <a:r>
                  <a:rPr lang="en-US" sz="1200" b="1" kern="1200" dirty="0">
                    <a:solidFill>
                      <a:schemeClr val="tx1"/>
                    </a:solidFill>
                    <a:effectLst/>
                    <a:latin typeface="+mn-lt"/>
                    <a:ea typeface="+mn-ea"/>
                    <a:cs typeface="+mn-cs"/>
                  </a:rPr>
                  <a:t> có </a:t>
                </a:r>
                <a:r>
                  <a:rPr lang="en-US" sz="1200" b="1" kern="1200" dirty="0" err="1">
                    <a:solidFill>
                      <a:schemeClr val="tx1"/>
                    </a:solidFill>
                    <a:effectLst/>
                    <a:latin typeface="+mn-lt"/>
                    <a:ea typeface="+mn-ea"/>
                    <a:cs typeface="+mn-cs"/>
                  </a:rPr>
                  <a:t>thể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âm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2 của định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2 (NWC). Ta có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bậc</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như </a:t>
                </a:r>
                <a14:m>
                  <m:oMath xmlns:m="http://schemas.openxmlformats.org/officeDocument/2006/math">
                    <m:r>
                      <a:rPr lang="en-US" sz="1200" i="1" kern="1200">
                        <a:solidFill>
                          <a:schemeClr val="tx1"/>
                        </a:solidFill>
                        <a:effectLst/>
                        <a:latin typeface="+mn-lt"/>
                        <a:ea typeface="+mn-ea"/>
                        <a:cs typeface="+mn-cs"/>
                      </a:rPr>
                      <m:t>𝑓</m:t>
                    </m:r>
                    <m:r>
                      <a:rPr lang="en-US" sz="1200" i="1" kern="1200">
                        <a:solidFill>
                          <a:schemeClr val="tx1"/>
                        </a:solidFill>
                        <a:effectLst/>
                        <a:latin typeface="+mn-lt"/>
                        <a:ea typeface="+mn-ea"/>
                        <a:cs typeface="+mn-cs"/>
                      </a:rPr>
                      <m:t>∈</m:t>
                    </m:r>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𝑍</m:t>
                        </m:r>
                      </m:e>
                      <m:sub>
                        <m:r>
                          <a:rPr lang="en-US" sz="1200" i="1" kern="1200">
                            <a:solidFill>
                              <a:schemeClr val="tx1"/>
                            </a:solidFill>
                            <a:effectLst/>
                            <a:latin typeface="+mn-lt"/>
                            <a:ea typeface="+mn-ea"/>
                            <a:cs typeface="+mn-cs"/>
                          </a:rPr>
                          <m:t>𝑞</m:t>
                        </m:r>
                      </m:sub>
                    </m:sSub>
                    <m:d>
                      <m:dPr>
                        <m:begChr m:val="["/>
                        <m:endChr m:val="]"/>
                        <m:ctrlPr>
                          <a:rPr lang="en-US" sz="1200" i="1" kern="1200">
                            <a:solidFill>
                              <a:schemeClr val="tx1"/>
                            </a:solidFill>
                            <a:effectLst/>
                            <a:latin typeface="+mn-lt"/>
                            <a:ea typeface="+mn-ea"/>
                            <a:cs typeface="+mn-cs"/>
                          </a:rPr>
                        </m:ctrlPr>
                      </m:dPr>
                      <m:e>
                        <m:r>
                          <a:rPr lang="en-US" sz="1200" i="1" kern="1200">
                            <a:solidFill>
                              <a:schemeClr val="tx1"/>
                            </a:solidFill>
                            <a:effectLst/>
                            <a:latin typeface="+mn-lt"/>
                            <a:ea typeface="+mn-ea"/>
                            <a:cs typeface="+mn-cs"/>
                          </a:rPr>
                          <m:t>𝑋</m:t>
                        </m:r>
                      </m:e>
                    </m:d>
                    <m:r>
                      <m:rPr>
                        <m:lit/>
                      </m:rPr>
                      <a:rPr lang="en-US" sz="1200" i="1" kern="1200">
                        <a:solidFill>
                          <a:schemeClr val="tx1"/>
                        </a:solidFill>
                        <a:effectLst/>
                        <a:latin typeface="+mn-lt"/>
                        <a:ea typeface="+mn-ea"/>
                        <a:cs typeface="+mn-cs"/>
                      </a:rPr>
                      <m:t>/</m:t>
                    </m:r>
                    <m:d>
                      <m:dPr>
                        <m:ctrlPr>
                          <a:rPr lang="en-US" sz="1200" i="1" kern="1200">
                            <a:solidFill>
                              <a:schemeClr val="tx1"/>
                            </a:solidFill>
                            <a:effectLst/>
                            <a:latin typeface="+mn-lt"/>
                            <a:ea typeface="+mn-ea"/>
                            <a:cs typeface="+mn-cs"/>
                          </a:rPr>
                        </m:ctrlPr>
                      </m:dPr>
                      <m:e>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𝑋</m:t>
                            </m:r>
                          </m:e>
                          <m:sup>
                            <m:r>
                              <a:rPr lang="en-US" sz="1200" i="1" kern="1200">
                                <a:solidFill>
                                  <a:schemeClr val="tx1"/>
                                </a:solidFill>
                                <a:effectLst/>
                                <a:latin typeface="+mn-lt"/>
                                <a:ea typeface="+mn-ea"/>
                                <a:cs typeface="+mn-cs"/>
                              </a:rPr>
                              <m:t>𝑛</m:t>
                            </m:r>
                          </m:sup>
                        </m:sSup>
                        <m:r>
                          <a:rPr lang="en-US" sz="1200" i="1" kern="1200">
                            <a:solidFill>
                              <a:schemeClr val="tx1"/>
                            </a:solidFill>
                            <a:effectLst/>
                            <a:latin typeface="+mn-lt"/>
                            <a:ea typeface="+mn-ea"/>
                            <a:cs typeface="+mn-cs"/>
                          </a:rPr>
                          <m:t>+1</m:t>
                        </m:r>
                      </m:e>
                    </m:d>
                  </m:oMath>
                </a14:m>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coefficient representation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bậc</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mn-lt"/>
                        <a:ea typeface="+mn-ea"/>
                        <a:cs typeface="+mn-cs"/>
                      </a:rPr>
                      <m:t>𝑛</m:t>
                    </m:r>
                    <m:r>
                      <m:rPr>
                        <m:lit/>
                      </m:rP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2</m:t>
                    </m:r>
                  </m:oMath>
                </a14:m>
                <a:r>
                  <a:rPr lang="en-US" sz="1200" kern="1200" dirty="0">
                    <a:solidFill>
                      <a:schemeClr val="tx1"/>
                    </a:solidFill>
                    <a:effectLst/>
                    <a:latin typeface="+mn-lt"/>
                    <a:ea typeface="+mn-ea"/>
                    <a:cs typeface="+mn-cs"/>
                  </a:rPr>
                  <a:t> là </a:t>
                </a:r>
                <a14:m>
                  <m:oMath xmlns:m="http://schemas.openxmlformats.org/officeDocument/2006/math">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𝑓</m:t>
                        </m:r>
                      </m:e>
                      <m:sub>
                        <m:r>
                          <a:rPr lang="en-US" sz="1200" i="1" kern="1200">
                            <a:solidFill>
                              <a:schemeClr val="tx1"/>
                            </a:solidFill>
                            <a:effectLst/>
                            <a:latin typeface="+mn-lt"/>
                            <a:ea typeface="+mn-ea"/>
                            <a:cs typeface="+mn-cs"/>
                          </a:rPr>
                          <m:t>𝑒𝑣𝑒𝑛</m:t>
                        </m:r>
                      </m:sub>
                    </m:sSub>
                    <m:r>
                      <a:rPr lang="en-US" sz="1200" i="1" kern="1200">
                        <a:solidFill>
                          <a:schemeClr val="tx1"/>
                        </a:solidFill>
                        <a:effectLst/>
                        <a:latin typeface="+mn-lt"/>
                        <a:ea typeface="+mn-ea"/>
                        <a:cs typeface="+mn-cs"/>
                      </a:rPr>
                      <m:t>(</m:t>
                    </m:r>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𝑥</m:t>
                        </m:r>
                      </m:e>
                      <m:sup>
                        <m:r>
                          <a:rPr lang="en-US" sz="1200" i="1" kern="1200">
                            <a:solidFill>
                              <a:schemeClr val="tx1"/>
                            </a:solidFill>
                            <a:effectLst/>
                            <a:latin typeface="+mn-lt"/>
                            <a:ea typeface="+mn-ea"/>
                            <a:cs typeface="+mn-cs"/>
                          </a:rPr>
                          <m:t>2</m:t>
                        </m:r>
                      </m:sup>
                    </m:sSup>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𝑓</m:t>
                        </m:r>
                      </m:e>
                      <m:sub>
                        <m:r>
                          <a:rPr lang="en-US" sz="1200" i="1" kern="1200">
                            <a:solidFill>
                              <a:schemeClr val="tx1"/>
                            </a:solidFill>
                            <a:effectLst/>
                            <a:latin typeface="+mn-lt"/>
                            <a:ea typeface="+mn-ea"/>
                            <a:cs typeface="+mn-cs"/>
                          </a:rPr>
                          <m:t>𝑜𝑑𝑑</m:t>
                        </m:r>
                      </m:sub>
                    </m:sSub>
                    <m:r>
                      <a:rPr lang="en-US" sz="1200" i="1" kern="1200">
                        <a:solidFill>
                          <a:schemeClr val="tx1"/>
                        </a:solidFill>
                        <a:effectLst/>
                        <a:latin typeface="+mn-lt"/>
                        <a:ea typeface="+mn-ea"/>
                        <a:cs typeface="+mn-cs"/>
                      </a:rPr>
                      <m:t>(</m:t>
                    </m:r>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𝑥</m:t>
                        </m:r>
                      </m:e>
                      <m:sup>
                        <m:r>
                          <a:rPr lang="en-US" sz="1200" i="1" kern="1200">
                            <a:solidFill>
                              <a:schemeClr val="tx1"/>
                            </a:solidFill>
                            <a:effectLst/>
                            <a:latin typeface="+mn-lt"/>
                            <a:ea typeface="+mn-ea"/>
                            <a:cs typeface="+mn-cs"/>
                          </a:rPr>
                          <m:t>2</m:t>
                        </m:r>
                      </m:sup>
                    </m:sSup>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với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chẵn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𝑓</m:t>
                        </m:r>
                      </m:e>
                      <m:sub>
                        <m:r>
                          <a:rPr lang="en-US" sz="1200" i="1" kern="1200">
                            <a:solidFill>
                              <a:schemeClr val="tx1"/>
                            </a:solidFill>
                            <a:effectLst/>
                            <a:latin typeface="+mn-lt"/>
                            <a:ea typeface="+mn-ea"/>
                            <a:cs typeface="+mn-cs"/>
                          </a:rPr>
                          <m:t>𝑒𝑣𝑒𝑛</m:t>
                        </m:r>
                      </m:sub>
                    </m:sSub>
                    <m:r>
                      <a:rPr lang="en-US" sz="1200" i="1" kern="1200">
                        <a:solidFill>
                          <a:schemeClr val="tx1"/>
                        </a:solidFill>
                        <a:effectLst/>
                        <a:latin typeface="+mn-lt"/>
                        <a:ea typeface="+mn-ea"/>
                        <a:cs typeface="+mn-cs"/>
                      </a:rPr>
                      <m:t>, </m:t>
                    </m:r>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𝑓</m:t>
                        </m:r>
                      </m:e>
                      <m:sub>
                        <m:r>
                          <a:rPr lang="en-US" sz="1200" i="1" kern="1200">
                            <a:solidFill>
                              <a:schemeClr val="tx1"/>
                            </a:solidFill>
                            <a:effectLst/>
                            <a:latin typeface="+mn-lt"/>
                            <a:ea typeface="+mn-ea"/>
                            <a:cs typeface="+mn-cs"/>
                          </a:rPr>
                          <m:t>𝑜𝑑𝑑</m:t>
                        </m:r>
                      </m:sub>
                    </m:sSub>
                    <m:r>
                      <a:rPr lang="en-US" sz="1200" i="1" kern="1200">
                        <a:solidFill>
                          <a:schemeClr val="tx1"/>
                        </a:solidFill>
                        <a:effectLst/>
                        <a:latin typeface="+mn-lt"/>
                        <a:ea typeface="+mn-ea"/>
                        <a:cs typeface="+mn-cs"/>
                      </a:rPr>
                      <m:t> ∈</m:t>
                    </m:r>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𝑍</m:t>
                        </m:r>
                      </m:e>
                      <m:sub>
                        <m:r>
                          <a:rPr lang="en-US" sz="1200" i="1" kern="1200">
                            <a:solidFill>
                              <a:schemeClr val="tx1"/>
                            </a:solidFill>
                            <a:effectLst/>
                            <a:latin typeface="+mn-lt"/>
                            <a:ea typeface="+mn-ea"/>
                            <a:cs typeface="+mn-cs"/>
                          </a:rPr>
                          <m:t>𝑞</m:t>
                        </m:r>
                      </m:sub>
                    </m:sSub>
                    <m:d>
                      <m:dPr>
                        <m:begChr m:val="["/>
                        <m:endChr m:val="]"/>
                        <m:ctrlPr>
                          <a:rPr lang="en-US" sz="1200" i="1" kern="1200">
                            <a:solidFill>
                              <a:schemeClr val="tx1"/>
                            </a:solidFill>
                            <a:effectLst/>
                            <a:latin typeface="+mn-lt"/>
                            <a:ea typeface="+mn-ea"/>
                            <a:cs typeface="+mn-cs"/>
                          </a:rPr>
                        </m:ctrlPr>
                      </m:dPr>
                      <m:e>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𝑥</m:t>
                            </m:r>
                          </m:e>
                          <m:sup>
                            <m:r>
                              <a:rPr lang="en-US" sz="1200" i="1" kern="1200">
                                <a:solidFill>
                                  <a:schemeClr val="tx1"/>
                                </a:solidFill>
                                <a:effectLst/>
                                <a:latin typeface="+mn-lt"/>
                                <a:ea typeface="+mn-ea"/>
                                <a:cs typeface="+mn-cs"/>
                              </a:rPr>
                              <m:t>2</m:t>
                            </m:r>
                          </m:sup>
                        </m:sSup>
                      </m:e>
                    </m:d>
                    <m:r>
                      <m:rPr>
                        <m:lit/>
                      </m:rPr>
                      <a:rPr lang="en-US" sz="1200" i="1" kern="1200">
                        <a:solidFill>
                          <a:schemeClr val="tx1"/>
                        </a:solidFill>
                        <a:effectLst/>
                        <a:latin typeface="+mn-lt"/>
                        <a:ea typeface="+mn-ea"/>
                        <a:cs typeface="+mn-cs"/>
                      </a:rPr>
                      <m:t>/</m:t>
                    </m:r>
                    <m:d>
                      <m:dPr>
                        <m:ctrlPr>
                          <a:rPr lang="en-US" sz="1200" i="1" kern="1200">
                            <a:solidFill>
                              <a:schemeClr val="tx1"/>
                            </a:solidFill>
                            <a:effectLst/>
                            <a:latin typeface="+mn-lt"/>
                            <a:ea typeface="+mn-ea"/>
                            <a:cs typeface="+mn-cs"/>
                          </a:rPr>
                        </m:ctrlPr>
                      </m:dPr>
                      <m:e>
                        <m:sSup>
                          <m:sSupPr>
                            <m:ctrlPr>
                              <a:rPr lang="en-US" sz="1200" i="1" kern="1200">
                                <a:solidFill>
                                  <a:schemeClr val="tx1"/>
                                </a:solidFill>
                                <a:effectLst/>
                                <a:latin typeface="+mn-lt"/>
                                <a:ea typeface="+mn-ea"/>
                                <a:cs typeface="+mn-cs"/>
                              </a:rPr>
                            </m:ctrlPr>
                          </m:sSupPr>
                          <m:e>
                            <m:sSup>
                              <m:sSupPr>
                                <m:ctrlPr>
                                  <a:rPr lang="en-US" sz="1200" i="1" kern="1200">
                                    <a:solidFill>
                                      <a:schemeClr val="tx1"/>
                                    </a:solidFill>
                                    <a:effectLst/>
                                    <a:latin typeface="+mn-lt"/>
                                    <a:ea typeface="+mn-ea"/>
                                    <a:cs typeface="+mn-cs"/>
                                  </a:rPr>
                                </m:ctrlPr>
                              </m:sSupPr>
                              <m:e>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𝑥</m:t>
                                </m:r>
                              </m:e>
                              <m:sup>
                                <m:r>
                                  <a:rPr lang="en-US" sz="1200" i="1" kern="1200">
                                    <a:solidFill>
                                      <a:schemeClr val="tx1"/>
                                    </a:solidFill>
                                    <a:effectLst/>
                                    <a:latin typeface="+mn-lt"/>
                                    <a:ea typeface="+mn-ea"/>
                                    <a:cs typeface="+mn-cs"/>
                                  </a:rPr>
                                  <m:t>2</m:t>
                                </m:r>
                              </m:sup>
                            </m:sSup>
                            <m:r>
                              <a:rPr lang="en-US" sz="1200" i="1" kern="1200">
                                <a:solidFill>
                                  <a:schemeClr val="tx1"/>
                                </a:solidFill>
                                <a:effectLst/>
                                <a:latin typeface="+mn-lt"/>
                                <a:ea typeface="+mn-ea"/>
                                <a:cs typeface="+mn-cs"/>
                              </a:rPr>
                              <m:t>)</m:t>
                            </m:r>
                          </m:e>
                          <m:sup>
                            <m:r>
                              <a:rPr lang="en-US" sz="1200" i="1" kern="1200">
                                <a:solidFill>
                                  <a:schemeClr val="tx1"/>
                                </a:solidFill>
                                <a:effectLst/>
                                <a:latin typeface="+mn-lt"/>
                                <a:ea typeface="+mn-ea"/>
                                <a:cs typeface="+mn-cs"/>
                              </a:rPr>
                              <m:t>𝑛</m:t>
                            </m:r>
                            <m:r>
                              <a:rPr lang="en-US" sz="1200" i="1" kern="1200">
                                <a:solidFill>
                                  <a:schemeClr val="tx1"/>
                                </a:solidFill>
                                <a:effectLst/>
                                <a:latin typeface="+mn-lt"/>
                                <a:ea typeface="+mn-ea"/>
                                <a:cs typeface="+mn-cs"/>
                              </a:rPr>
                              <m:t>/2</m:t>
                            </m:r>
                          </m:sup>
                        </m:sSup>
                        <m:r>
                          <a:rPr lang="en-US" sz="1200" i="1" kern="1200">
                            <a:solidFill>
                              <a:schemeClr val="tx1"/>
                            </a:solidFill>
                            <a:effectLst/>
                            <a:latin typeface="+mn-lt"/>
                            <a:ea typeface="+mn-ea"/>
                            <a:cs typeface="+mn-cs"/>
                          </a:rPr>
                          <m:t>+1</m:t>
                        </m:r>
                      </m:e>
                    </m:d>
                  </m:oMath>
                </a14:m>
                <a:r>
                  <a:rPr lang="en-US" sz="1200" kern="1200" dirty="0">
                    <a:solidFill>
                      <a:schemeClr val="tx1"/>
                    </a:solidFill>
                    <a:effectLst/>
                    <a:latin typeface="+mn-lt"/>
                    <a:ea typeface="+mn-ea"/>
                    <a:cs typeface="+mn-cs"/>
                  </a:rPr>
                  <a:t>. Khi đó, ta có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mn-lt"/>
                        <a:ea typeface="+mn-ea"/>
                        <a:cs typeface="+mn-cs"/>
                      </a:rPr>
                      <m:t>𝑓</m:t>
                    </m:r>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𝑥</m:t>
                    </m:r>
                    <m:r>
                      <a:rPr lang="en-US" sz="1200" i="1" kern="1200">
                        <a:solidFill>
                          <a:schemeClr val="tx1"/>
                        </a:solidFill>
                        <a:effectLst/>
                        <a:latin typeface="+mn-lt"/>
                        <a:ea typeface="+mn-ea"/>
                        <a:cs typeface="+mn-cs"/>
                      </a:rPr>
                      <m:t>)</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với.</a:t>
                </a:r>
              </a:p>
            </p:txBody>
          </p:sp>
        </mc:Choice>
        <mc:Fallback>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vậy,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NTT/INTT của Kyber </a:t>
                </a:r>
                <a:r>
                  <a:rPr lang="en-US" sz="1200" b="1" kern="1200" dirty="0" err="1">
                    <a:solidFill>
                      <a:schemeClr val="tx1"/>
                    </a:solidFill>
                    <a:effectLst/>
                    <a:latin typeface="+mn-lt"/>
                    <a:ea typeface="+mn-ea"/>
                    <a:cs typeface="+mn-cs"/>
                  </a:rPr>
                  <a:t>vẫn</a:t>
                </a:r>
                <a:r>
                  <a:rPr lang="en-US" sz="1200" b="1" kern="1200" dirty="0">
                    <a:solidFill>
                      <a:schemeClr val="tx1"/>
                    </a:solidFill>
                    <a:effectLst/>
                    <a:latin typeface="+mn-lt"/>
                    <a:ea typeface="+mn-ea"/>
                    <a:cs typeface="+mn-cs"/>
                  </a:rPr>
                  <a:t> có </a:t>
                </a:r>
                <a:r>
                  <a:rPr lang="en-US" sz="1200" b="1" kern="1200" dirty="0" err="1">
                    <a:solidFill>
                      <a:schemeClr val="tx1"/>
                    </a:solidFill>
                    <a:effectLst/>
                    <a:latin typeface="+mn-lt"/>
                    <a:ea typeface="+mn-ea"/>
                    <a:cs typeface="+mn-cs"/>
                  </a:rPr>
                  <a:t>thể</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được</a:t>
                </a:r>
                <a:r>
                  <a:rPr lang="en-US" sz="1200" b="1" kern="1200" dirty="0">
                    <a:solidFill>
                      <a:schemeClr val="tx1"/>
                    </a:solidFill>
                    <a:effectLst/>
                    <a:latin typeface="+mn-lt"/>
                    <a:ea typeface="+mn-ea"/>
                    <a:cs typeface="+mn-cs"/>
                  </a:rPr>
                  <a:t> 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âm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2 của định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2 (NWC). Ta có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bậc</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như </a:t>
                </a:r>
                <a:r>
                  <a:rPr lang="en-US" sz="1200" i="0" kern="1200">
                    <a:solidFill>
                      <a:schemeClr val="tx1"/>
                    </a:solidFill>
                    <a:effectLst/>
                    <a:latin typeface="+mn-lt"/>
                    <a:ea typeface="+mn-ea"/>
                    <a:cs typeface="+mn-cs"/>
                  </a:rPr>
                  <a:t>𝑓∈𝑍_𝑞 [𝑋]\/(𝑋^𝑛+1)</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coefficient representation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bậc</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𝑛\/2</a:t>
                </a:r>
                <a:r>
                  <a:rPr lang="en-US" sz="1200" kern="1200" dirty="0">
                    <a:solidFill>
                      <a:schemeClr val="tx1"/>
                    </a:solidFill>
                    <a:effectLst/>
                    <a:latin typeface="+mn-lt"/>
                    <a:ea typeface="+mn-ea"/>
                    <a:cs typeface="+mn-cs"/>
                  </a:rPr>
                  <a:t> là </a:t>
                </a:r>
                <a:r>
                  <a:rPr lang="en-US" sz="1200" i="0" kern="1200">
                    <a:solidFill>
                      <a:schemeClr val="tx1"/>
                    </a:solidFill>
                    <a:effectLst/>
                    <a:latin typeface="+mn-lt"/>
                    <a:ea typeface="+mn-ea"/>
                    <a:cs typeface="+mn-cs"/>
                  </a:rPr>
                  <a:t>𝑓_𝑒𝑣𝑒𝑛 (𝑥^2</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𝑓_𝑜𝑑𝑑 (𝑥^2</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với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chẵn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𝑓_𝑒𝑣𝑒𝑛, 𝑓_𝑜𝑑𝑑  ∈𝑍_𝑞 [𝑥^2 ]\/(〖〖(𝑥〗^2)〗^(𝑛/2)+1)</a:t>
                </a:r>
                <a:r>
                  <a:rPr lang="en-US" sz="1200" kern="1200" dirty="0">
                    <a:solidFill>
                      <a:schemeClr val="tx1"/>
                    </a:solidFill>
                    <a:effectLst/>
                    <a:latin typeface="+mn-lt"/>
                    <a:ea typeface="+mn-ea"/>
                    <a:cs typeface="+mn-cs"/>
                  </a:rPr>
                  <a:t>. Khi đó, ta có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phục</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𝑓(𝑥)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với.</a:t>
                </a:r>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44</a:t>
            </a:fld>
            <a:endParaRPr lang="en-US"/>
          </a:p>
        </p:txBody>
      </p:sp>
    </p:spTree>
    <p:extLst>
      <p:ext uri="{BB962C8B-B14F-4D97-AF65-F5344CB8AC3E}">
        <p14:creationId xmlns:p14="http://schemas.microsoft.com/office/powerpoint/2010/main" val="181579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Phần</a:t>
            </a:r>
            <a:r>
              <a:rPr lang="en-US" dirty="0"/>
              <a:t> </a:t>
            </a:r>
            <a:r>
              <a:rPr lang="en-US" dirty="0" err="1"/>
              <a:t>thuyết</a:t>
            </a:r>
            <a:r>
              <a:rPr lang="en-US" dirty="0"/>
              <a:t> </a:t>
            </a:r>
            <a:r>
              <a:rPr lang="en-US" dirty="0" err="1"/>
              <a:t>trình</a:t>
            </a:r>
            <a:r>
              <a:rPr lang="en-US" dirty="0"/>
              <a:t> của </a:t>
            </a:r>
            <a:r>
              <a:rPr lang="en-US" dirty="0" err="1"/>
              <a:t>em</a:t>
            </a:r>
            <a:r>
              <a:rPr lang="en-US" dirty="0"/>
              <a:t> </a:t>
            </a:r>
            <a:r>
              <a:rPr lang="en-US" dirty="0" err="1"/>
              <a:t>gồm</a:t>
            </a:r>
            <a:r>
              <a:rPr lang="en-US" dirty="0"/>
              <a:t> 6 </a:t>
            </a:r>
            <a:r>
              <a:rPr lang="en-US" dirty="0" err="1"/>
              <a:t>phần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Phần</a:t>
            </a:r>
            <a:r>
              <a:rPr lang="en-US" dirty="0"/>
              <a:t> 1 </a:t>
            </a:r>
            <a:r>
              <a:rPr lang="en-US" dirty="0" err="1"/>
              <a:t>Tổng</a:t>
            </a:r>
            <a:r>
              <a:rPr lang="en-US" dirty="0"/>
              <a:t> Quan </a:t>
            </a:r>
            <a:r>
              <a:rPr lang="en-US" dirty="0" err="1"/>
              <a:t>trình</a:t>
            </a:r>
            <a:r>
              <a:rPr lang="en-US" dirty="0"/>
              <a:t> </a:t>
            </a:r>
            <a:r>
              <a:rPr lang="en-US" dirty="0" err="1"/>
              <a:t>bày</a:t>
            </a:r>
            <a:r>
              <a:rPr lang="en-US" dirty="0"/>
              <a:t> </a:t>
            </a:r>
            <a:r>
              <a:rPr lang="en-US" cap="none" dirty="0" err="1">
                <a:latin typeface="Roboto" panose="02000000000000000000" pitchFamily="2" charset="0"/>
                <a:ea typeface="Roboto" panose="02000000000000000000" pitchFamily="2" charset="0"/>
              </a:rPr>
              <a:t>Trình</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bày</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tổng</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quan</a:t>
            </a:r>
            <a:r>
              <a:rPr lang="en-US" cap="none" dirty="0">
                <a:latin typeface="Roboto" panose="02000000000000000000" pitchFamily="2" charset="0"/>
                <a:ea typeface="Roboto" panose="02000000000000000000" pitchFamily="2" charset="0"/>
              </a:rPr>
              <a:t> về </a:t>
            </a:r>
            <a:r>
              <a:rPr lang="en-US" cap="none" dirty="0" err="1">
                <a:latin typeface="Roboto" panose="02000000000000000000" pitchFamily="2" charset="0"/>
                <a:ea typeface="Roboto" panose="02000000000000000000" pitchFamily="2" charset="0"/>
              </a:rPr>
              <a:t>đề</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tài</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nghiên</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và</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tình</a:t>
            </a:r>
            <a:r>
              <a:rPr lang="en-US" cap="none" dirty="0">
                <a:latin typeface="Roboto" panose="02000000000000000000" pitchFamily="2" charset="0"/>
                <a:ea typeface="Roboto" panose="02000000000000000000" pitchFamily="2" charset="0"/>
              </a:rPr>
              <a:t> hình </a:t>
            </a:r>
            <a:r>
              <a:rPr lang="en-US" cap="none" dirty="0" err="1">
                <a:latin typeface="Roboto" panose="02000000000000000000" pitchFamily="2" charset="0"/>
                <a:ea typeface="Roboto" panose="02000000000000000000" pitchFamily="2" charset="0"/>
              </a:rPr>
              <a:t>nghiên</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cứu</a:t>
            </a:r>
            <a:endParaRPr lang="en-US" cap="none" dirty="0">
              <a:latin typeface="Roboto" panose="02000000000000000000" pitchFamily="2" charset="0"/>
              <a:ea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cap="none" dirty="0" err="1">
                <a:latin typeface="Roboto" panose="02000000000000000000" pitchFamily="2" charset="0"/>
                <a:ea typeface="Roboto" panose="02000000000000000000" pitchFamily="2" charset="0"/>
              </a:rPr>
              <a:t>Phần</a:t>
            </a:r>
            <a:r>
              <a:rPr lang="en-US" cap="none" dirty="0">
                <a:latin typeface="Roboto" panose="02000000000000000000" pitchFamily="2" charset="0"/>
                <a:ea typeface="Roboto" panose="02000000000000000000" pitchFamily="2" charset="0"/>
              </a:rPr>
              <a:t> 2 CSLT </a:t>
            </a:r>
            <a:r>
              <a:rPr lang="en-US" cap="none" dirty="0" err="1">
                <a:latin typeface="Roboto" panose="02000000000000000000" pitchFamily="2" charset="0"/>
                <a:ea typeface="Roboto" panose="02000000000000000000" pitchFamily="2" charset="0"/>
              </a:rPr>
              <a:t>trình</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bày</a:t>
            </a:r>
            <a:r>
              <a:rPr lang="en-US" cap="none" dirty="0">
                <a:latin typeface="Roboto" panose="02000000000000000000" pitchFamily="2" charset="0"/>
                <a:ea typeface="Roboto" panose="02000000000000000000" pitchFamily="2" charset="0"/>
              </a:rPr>
              <a:t> </a:t>
            </a:r>
            <a:r>
              <a:rPr lang="vi-VN" cap="none" dirty="0">
                <a:latin typeface="Roboto" panose="02000000000000000000" pitchFamily="2" charset="0"/>
                <a:ea typeface="Roboto" panose="02000000000000000000" pitchFamily="2" charset="0"/>
              </a:rPr>
              <a:t>Các nghiên cứu lý thuyết đi từ mã hóa lượng tử CRYSTALS-Kyber, Number Theoretic Transform (NTT) đến các giải thuật chuyên sâu để tối ưu trên phần cứng tốt hơn.</a:t>
            </a:r>
            <a:endParaRPr lang="en-US" cap="none" dirty="0">
              <a:latin typeface="Roboto" panose="02000000000000000000" pitchFamily="2" charset="0"/>
              <a:ea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cap="none" dirty="0" err="1">
                <a:latin typeface="Roboto" panose="02000000000000000000" pitchFamily="2" charset="0"/>
                <a:ea typeface="Roboto" panose="02000000000000000000" pitchFamily="2" charset="0"/>
              </a:rPr>
              <a:t>Phần</a:t>
            </a:r>
            <a:r>
              <a:rPr lang="en-US" cap="none" dirty="0">
                <a:latin typeface="Roboto" panose="02000000000000000000" pitchFamily="2" charset="0"/>
                <a:ea typeface="Roboto" panose="02000000000000000000" pitchFamily="2" charset="0"/>
              </a:rPr>
              <a:t> 3 TKPC M</a:t>
            </a:r>
            <a:r>
              <a:rPr lang="vi-VN" cap="none" dirty="0">
                <a:latin typeface="Roboto" panose="02000000000000000000" pitchFamily="2" charset="0"/>
                <a:ea typeface="Roboto" panose="02000000000000000000" pitchFamily="2" charset="0"/>
              </a:rPr>
              <a:t>ô tả thiết kế phần cứng xử lý NTT và INTT cho mã hóa lượng tử CRYSTALS-Kyber</a:t>
            </a:r>
            <a:r>
              <a:rPr lang="en-US" cap="none" dirty="0">
                <a:latin typeface="Roboto" panose="02000000000000000000" pitchFamily="2" charset="0"/>
                <a:ea typeface="Roboto" panose="02000000000000000000" pitchFamily="2" charset="0"/>
              </a:rPr>
              <a:t>.</a:t>
            </a:r>
          </a:p>
          <a:p>
            <a:r>
              <a:rPr lang="en-US" cap="none" dirty="0" err="1">
                <a:latin typeface="Roboto" panose="02000000000000000000" pitchFamily="2" charset="0"/>
                <a:ea typeface="Roboto" panose="02000000000000000000" pitchFamily="2" charset="0"/>
              </a:rPr>
              <a:t>Phần</a:t>
            </a:r>
            <a:r>
              <a:rPr lang="en-US" cap="none" dirty="0">
                <a:latin typeface="Roboto" panose="02000000000000000000" pitchFamily="2" charset="0"/>
                <a:ea typeface="Roboto" panose="02000000000000000000" pitchFamily="2" charset="0"/>
              </a:rPr>
              <a:t> 4 </a:t>
            </a:r>
            <a:r>
              <a:rPr lang="vi-VN" sz="1200" cap="none" dirty="0">
                <a:latin typeface="Roboto" panose="02000000000000000000" pitchFamily="2" charset="0"/>
                <a:ea typeface="Roboto" panose="02000000000000000000" pitchFamily="2" charset="0"/>
              </a:rPr>
              <a:t>Kết quả mô phỏng mạch và kiểm tra với Testbench </a:t>
            </a:r>
            <a:r>
              <a:rPr lang="en-US" sz="1200" cap="none" dirty="0">
                <a:latin typeface="Roboto" panose="02000000000000000000" pitchFamily="2" charset="0"/>
                <a:ea typeface="Roboto" panose="02000000000000000000" pitchFamily="2" charset="0"/>
              </a:rPr>
              <a:t>đ</a:t>
            </a:r>
            <a:r>
              <a:rPr lang="vi-VN" sz="1200" cap="none" dirty="0">
                <a:latin typeface="Roboto" panose="02000000000000000000" pitchFamily="2" charset="0"/>
                <a:ea typeface="Roboto" panose="02000000000000000000" pitchFamily="2" charset="0"/>
              </a:rPr>
              <a:t>ược thực hiện trên phần mềm ModelSim</a:t>
            </a:r>
            <a:endParaRPr lang="en-US" sz="1200" cap="none" dirty="0">
              <a:latin typeface="Roboto" panose="02000000000000000000" pitchFamily="2" charset="0"/>
              <a:ea typeface="Roboto" panose="02000000000000000000" pitchFamily="2" charset="0"/>
            </a:endParaRPr>
          </a:p>
          <a:p>
            <a:r>
              <a:rPr lang="vi-VN" sz="1200" cap="none" dirty="0">
                <a:latin typeface="Roboto" panose="02000000000000000000" pitchFamily="2" charset="0"/>
                <a:ea typeface="Roboto" panose="02000000000000000000" pitchFamily="2" charset="0"/>
              </a:rPr>
              <a:t>Kết quả tổng hợp mạch sử dụng hai phần mềm là Quartus Prime Standard Edition 21.1 (Hỗ trợ Cyclone V) </a:t>
            </a:r>
            <a:endParaRPr lang="en-US" sz="1200" cap="none" dirty="0">
              <a:latin typeface="Roboto" panose="02000000000000000000" pitchFamily="2" charset="0"/>
              <a:ea typeface="Roboto" panose="02000000000000000000" pitchFamily="2" charset="0"/>
            </a:endParaRPr>
          </a:p>
          <a:p>
            <a:r>
              <a:rPr lang="en-US" sz="1200" cap="none" dirty="0" err="1">
                <a:latin typeface="Roboto" panose="02000000000000000000" pitchFamily="2" charset="0"/>
                <a:ea typeface="Roboto" panose="02000000000000000000" pitchFamily="2" charset="0"/>
              </a:rPr>
              <a:t>Phần</a:t>
            </a:r>
            <a:r>
              <a:rPr lang="en-US" sz="1200" cap="none" dirty="0">
                <a:latin typeface="Roboto" panose="02000000000000000000" pitchFamily="2" charset="0"/>
                <a:ea typeface="Roboto" panose="02000000000000000000" pitchFamily="2" charset="0"/>
              </a:rPr>
              <a:t> 5 </a:t>
            </a:r>
            <a:r>
              <a:rPr lang="en-US" cap="none" dirty="0">
                <a:latin typeface="Roboto" panose="02000000000000000000" pitchFamily="2" charset="0"/>
                <a:ea typeface="Roboto" panose="02000000000000000000" pitchFamily="2" charset="0"/>
              </a:rPr>
              <a:t>Đánh giá </a:t>
            </a:r>
            <a:r>
              <a:rPr lang="en-US" cap="none" dirty="0" err="1">
                <a:latin typeface="Roboto" panose="02000000000000000000" pitchFamily="2" charset="0"/>
                <a:ea typeface="Roboto" panose="02000000000000000000" pitchFamily="2" charset="0"/>
              </a:rPr>
              <a:t>và</a:t>
            </a:r>
            <a:r>
              <a:rPr lang="en-US" cap="none" dirty="0">
                <a:latin typeface="Roboto" panose="02000000000000000000" pitchFamily="2" charset="0"/>
                <a:ea typeface="Roboto" panose="02000000000000000000" pitchFamily="2" charset="0"/>
              </a:rPr>
              <a:t> so </a:t>
            </a:r>
            <a:r>
              <a:rPr lang="en-US" cap="none" dirty="0" err="1">
                <a:latin typeface="Roboto" panose="02000000000000000000" pitchFamily="2" charset="0"/>
                <a:ea typeface="Roboto" panose="02000000000000000000" pitchFamily="2" charset="0"/>
              </a:rPr>
              <a:t>sánh</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kết</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quả</a:t>
            </a:r>
            <a:r>
              <a:rPr lang="en-US" cap="none" dirty="0">
                <a:latin typeface="Roboto" panose="02000000000000000000" pitchFamily="2" charset="0"/>
                <a:ea typeface="Roboto" panose="02000000000000000000" pitchFamily="2" charset="0"/>
              </a:rPr>
              <a:t> với </a:t>
            </a:r>
            <a:r>
              <a:rPr lang="en-US" cap="none" dirty="0" err="1">
                <a:latin typeface="Roboto" panose="02000000000000000000" pitchFamily="2" charset="0"/>
                <a:ea typeface="Roboto" panose="02000000000000000000" pitchFamily="2" charset="0"/>
              </a:rPr>
              <a:t>các</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nghiên</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cứu</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trước</a:t>
            </a:r>
            <a:endParaRPr lang="en-US" cap="none" dirty="0">
              <a:latin typeface="Roboto" panose="02000000000000000000" pitchFamily="2" charset="0"/>
              <a:ea typeface="Roboto" panose="02000000000000000000" pitchFamily="2" charset="0"/>
            </a:endParaRPr>
          </a:p>
          <a:p>
            <a:r>
              <a:rPr lang="en-US" cap="none" dirty="0" err="1">
                <a:latin typeface="Roboto" panose="02000000000000000000" pitchFamily="2" charset="0"/>
                <a:ea typeface="Roboto" panose="02000000000000000000" pitchFamily="2" charset="0"/>
              </a:rPr>
              <a:t>Kiến</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nghị</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những</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hướng</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nghiên</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cứu</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tiếp</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theo</a:t>
            </a:r>
            <a:endParaRPr lang="en-US" cap="none" dirty="0">
              <a:latin typeface="Roboto" panose="02000000000000000000" pitchFamily="2" charset="0"/>
              <a:ea typeface="Roboto" panose="02000000000000000000" pitchFamily="2" charset="0"/>
            </a:endParaRPr>
          </a:p>
          <a:p>
            <a:r>
              <a:rPr lang="en-US" sz="1200" cap="none" dirty="0" err="1">
                <a:latin typeface="Roboto" panose="02000000000000000000" pitchFamily="2" charset="0"/>
                <a:ea typeface="Roboto" panose="02000000000000000000" pitchFamily="2" charset="0"/>
              </a:rPr>
              <a:t>PhầN</a:t>
            </a:r>
            <a:r>
              <a:rPr lang="en-US" sz="1200" cap="none" dirty="0">
                <a:latin typeface="Roboto" panose="02000000000000000000" pitchFamily="2" charset="0"/>
                <a:ea typeface="Roboto" panose="02000000000000000000" pitchFamily="2" charset="0"/>
              </a:rPr>
              <a:t> 6 </a:t>
            </a:r>
            <a:r>
              <a:rPr lang="en-US" sz="1200" cap="none" dirty="0" err="1">
                <a:latin typeface="Roboto" panose="02000000000000000000" pitchFamily="2" charset="0"/>
                <a:ea typeface="Roboto" panose="02000000000000000000" pitchFamily="2" charset="0"/>
              </a:rPr>
              <a:t>Kết</a:t>
            </a:r>
            <a:r>
              <a:rPr lang="en-US" sz="1200" cap="none" dirty="0">
                <a:latin typeface="Roboto" panose="02000000000000000000" pitchFamily="2" charset="0"/>
                <a:ea typeface="Roboto" panose="02000000000000000000" pitchFamily="2" charset="0"/>
              </a:rPr>
              <a:t> </a:t>
            </a:r>
            <a:r>
              <a:rPr lang="en-US" sz="1200" cap="none" dirty="0" err="1">
                <a:latin typeface="Roboto" panose="02000000000000000000" pitchFamily="2" charset="0"/>
                <a:ea typeface="Roboto" panose="02000000000000000000" pitchFamily="2" charset="0"/>
              </a:rPr>
              <a:t>luận</a:t>
            </a:r>
            <a:endParaRPr lang="en-US" sz="1200" cap="none" dirty="0">
              <a:latin typeface="Roboto" panose="02000000000000000000" pitchFamily="2" charset="0"/>
              <a:ea typeface="Roboto" panose="02000000000000000000" pitchFamily="2" charset="0"/>
            </a:endParaRPr>
          </a:p>
          <a:p>
            <a:endParaRPr lang="en-US" sz="1200" cap="none" dirty="0">
              <a:latin typeface="Roboto" panose="02000000000000000000" pitchFamily="2" charset="0"/>
              <a:ea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cap="none" dirty="0">
              <a:latin typeface="Roboto" panose="02000000000000000000" pitchFamily="2" charset="0"/>
              <a:ea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cap="none" dirty="0">
              <a:latin typeface="Roboto" panose="02000000000000000000" pitchFamily="2" charset="0"/>
              <a:ea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3</a:t>
            </a:fld>
            <a:endParaRPr lang="en-US"/>
          </a:p>
        </p:txBody>
      </p:sp>
    </p:spTree>
    <p:extLst>
      <p:ext uri="{BB962C8B-B14F-4D97-AF65-F5344CB8AC3E}">
        <p14:creationId xmlns:p14="http://schemas.microsoft.com/office/powerpoint/2010/main" val="685353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Như vậy,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lúc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này ta 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thể</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NTT/INTT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bằng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NWC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hai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𝑓</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𝑒𝑣𝑒𝑛</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𝑓</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𝑜𝑑𝑑</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/2=256/2=128</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đây, ta định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nghĩa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=128.</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Khi tính 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Kyber, ta tính với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𝑁𝑇𝑇</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𝑓</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𝑥</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𝑁𝑇𝑇</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𝑓</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𝑒𝑣𝑒𝑛</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𝑁𝑇𝑇</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𝑓</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𝑜𝑑𝑑</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Khi tính 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Kyber, ta tính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𝐼𝑁𝑇𝑇</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𝑓</m:t>
                        </m:r>
                      </m:e>
                    </m:acc>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𝑥</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𝐼𝑁𝑇𝑇</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𝑓</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𝑒𝑣𝑒𝑛</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𝐼𝑁𝑇𝑇</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𝑓</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𝑜𝑑𝑑</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oMath>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Như vậy,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lúc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này ta 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thể</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NTT/INTT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bằng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NWC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hai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𝑓_𝑒𝑣𝑒𝑛, 𝑓_𝑜𝑑𝑑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𝑛′=𝑛/2=256/2=128</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đây, ta định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nghĩa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𝑛=128.</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Khi tính 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Kyber, ta tính với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𝑁𝑇𝑇(𝑓(𝑥))=(𝑁𝑇𝑇(𝑓_𝑒𝑣𝑒𝑛),𝑁𝑇𝑇(𝑓_𝑜𝑑𝑑)).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Khi tính 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Kyber, ta tính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𝐼𝑁𝑇𝑇(𝑓 ̂(𝑥))=(𝐼𝑁𝑇𝑇(𝑓 ̂_𝑒𝑣𝑒𝑛),𝐼𝑁𝑇𝑇(𝑓 ̂_𝑜𝑑𝑑)).</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45</a:t>
            </a:fld>
            <a:endParaRPr lang="en-US"/>
          </a:p>
        </p:txBody>
      </p:sp>
    </p:spTree>
    <p:extLst>
      <p:ext uri="{BB962C8B-B14F-4D97-AF65-F5344CB8AC3E}">
        <p14:creationId xmlns:p14="http://schemas.microsoft.com/office/powerpoint/2010/main" val="1211864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Khi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thỏa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r>
                      <a:rPr lang="en-US" sz="1800" i="1">
                        <a:effectLst/>
                        <a:latin typeface="Cambria Math" panose="02040503050406030204" pitchFamily="18" charset="0"/>
                        <a:ea typeface="Calibri" panose="020F0502020204030204" pitchFamily="34" charset="0"/>
                        <a:cs typeface="Times New Roman" panose="02020603050405020304" pitchFamily="18" charset="0"/>
                      </a:rPr>
                      <m:t> ≡1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 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với Kyber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thuộc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𝑅</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m:rPr>
                        <m:lit/>
                      </m:rP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=3329;</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=128)</m:t>
                    </m:r>
                  </m:oMath>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Khi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𝑞</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thỏa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𝑞 ≡1 𝑚𝑜𝑑 2𝑛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với Kyber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thuộc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𝑅_𝑞</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𝑍_𝑞 [𝑋]\/(𝑋^𝑛+1)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𝑞=3329;𝑛=128)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46</a:t>
            </a:fld>
            <a:endParaRPr lang="en-US"/>
          </a:p>
        </p:txBody>
      </p:sp>
    </p:spTree>
    <p:extLst>
      <p:ext uri="{BB962C8B-B14F-4D97-AF65-F5344CB8AC3E}">
        <p14:creationId xmlns:p14="http://schemas.microsoft.com/office/powerpoint/2010/main" val="3882526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NWC,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p>
                  </m:oMath>
                </a14:m>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11. Qua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bỏ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bài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trở</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về lại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𝑑</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𝑁𝑇𝑇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𝜔</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𝑁𝑇</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𝜔</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𝑁𝑇</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𝜔</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𝑏</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NWC,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𝛾^(−1)</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11. Qua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bỏ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bài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trở</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về lại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𝑑=</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𝑁𝑇𝑇〗_𝜔^(−1) (𝑁𝑇𝑇_𝜔  (𝑎) ◦𝑁𝑇𝑇_𝜔 (𝑏))</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47</a:t>
            </a:fld>
            <a:endParaRPr lang="en-US"/>
          </a:p>
        </p:txBody>
      </p:sp>
    </p:spTree>
    <p:extLst>
      <p:ext uri="{BB962C8B-B14F-4D97-AF65-F5344CB8AC3E}">
        <p14:creationId xmlns:p14="http://schemas.microsoft.com/office/powerpoint/2010/main" val="4812418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 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cổ</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NWC là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skw"/>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d>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type m:val="skw"/>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ban đầu với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radPr>
                      <m:deg/>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rad>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[32]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50000"/>
                  </a:lnSpc>
                  <a:spcBef>
                    <a:spcPts val="600"/>
                  </a:spcBef>
                  <a:spcAft>
                    <a:spcPts val="10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sub>
                        <m:sup>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m:rPr>
                              <m:lit/>
                            </m:rP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p>
                      </m:sSub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3</m:t>
                          </m:r>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 , ...,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=0, 1, ...,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r>
                        <a:rPr lang="en-US" sz="1800" i="1">
                          <a:effectLst/>
                          <a:latin typeface="Cambria Math" panose="02040503050406030204" pitchFamily="18" charset="0"/>
                          <a:ea typeface="Calibri" panose="020F0502020204030204" pitchFamily="34" charset="0"/>
                          <a:cs typeface="Times New Roman" panose="02020603050405020304" pitchFamily="18" charset="0"/>
                        </a:rPr>
                        <m:t>/2 − 1</m:t>
                      </m:r>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 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cổ</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NWC là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𝑂</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  log⁡𝑁+𝑁)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 </a:t>
                </a:r>
                <a:r>
                  <a:rPr lang="en-US" sz="1800" i="0">
                    <a:effectLst/>
                    <a:latin typeface="Cambria Math" panose="02040503050406030204" pitchFamily="18"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log⁡𝑁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ban đầu với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𝛾_2𝑛= </a:t>
                </a:r>
                <a:r>
                  <a:rPr lang="en-US" sz="1800" i="0">
                    <a:effectLst/>
                    <a:latin typeface="Cambria Math" panose="02040503050406030204" pitchFamily="18" charset="0"/>
                    <a:cs typeface="Times New Roman" panose="02020603050405020304" pitchFamily="18" charset="0"/>
                  </a:rPr>
                  <a:t>√(</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[32]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50000"/>
                  </a:lnSpc>
                  <a:spcBef>
                    <a:spcPts val="600"/>
                  </a:spcBef>
                  <a:spcAft>
                    <a:spcPts val="1000"/>
                  </a:spcAft>
                </a:pP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 〖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 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𝑚^𝑗 𝛾〗_2𝑚≡𝛾_2𝑚^(2𝑗+1)≡𝛾_2𝑁^((2𝑗+1)𝑁\/𝑚)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i="0">
                    <a:effectLst/>
                    <a:latin typeface="Cambria Math" panose="02040503050406030204" pitchFamily="18" charset="0"/>
                    <a:ea typeface="Calibri" panose="020F0502020204030204" pitchFamily="34" charset="0"/>
                    <a:cs typeface="Times New Roman" panose="02020603050405020304" pitchFamily="18" charset="0"/>
                  </a:rPr>
                  <a:t>𝑚=2^1,2^2  , ..., 𝑁; 𝑗=0, 1, ..., 𝑚/2 − 1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49</a:t>
            </a:fld>
            <a:endParaRPr lang="en-US"/>
          </a:p>
        </p:txBody>
      </p:sp>
    </p:spTree>
    <p:extLst>
      <p:ext uri="{BB962C8B-B14F-4D97-AF65-F5344CB8AC3E}">
        <p14:creationId xmlns:p14="http://schemas.microsoft.com/office/powerpoint/2010/main" val="4612827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Với INTT,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loại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bỏ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bước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hậu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kỳ</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nhân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cứu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[32] cũng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đề</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xuất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chia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nửa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BU GS, qua đó bỏ qua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hậu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kỳ</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INTT còn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skw"/>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BU của Gentleman-Sande</a:t>
                </a:r>
              </a:p>
              <a:p>
                <a:pPr marL="0" marR="0" indent="457200" algn="just">
                  <a:lnSpc>
                    <a:spcPct val="150000"/>
                  </a:lnSpc>
                  <a:spcBef>
                    <a:spcPts val="600"/>
                  </a:spcBef>
                  <a:spcAft>
                    <a:spcPts val="0"/>
                  </a:spcAft>
                  <a:tabLst>
                    <a:tab pos="270510" algn="l"/>
                  </a:tabLs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p>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p>
                      </m:sSubSup>
                      <m:nary>
                        <m:naryPr>
                          <m:chr m:val="∑"/>
                          <m:limLoc m:val="undOv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naryPr>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/2−1</m:t>
                          </m:r>
                        </m:sup>
                        <m:e>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p>
                          </m:sSubSup>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𝜔</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𝑖𝑗</m:t>
                              </m:r>
                            </m:sup>
                          </m:sSub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e>
                      </m:nary>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m:rPr>
                                  <m:lit/>
                                </m:rP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d>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p>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p>
                      </m:sSubSup>
                      <m:nary>
                        <m:naryPr>
                          <m:chr m:val="∑"/>
                          <m:limLoc m:val="undOv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naryPr>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r>
                            <m:rPr>
                              <m:lit/>
                            </m:rP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2−1</m:t>
                          </m:r>
                        </m:sup>
                        <m:e>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b>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bSup>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𝜔</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r>
                                <m:rPr>
                                  <m:lit/>
                                </m:rP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𝑖𝑗</m:t>
                              </m:r>
                            </m:sup>
                          </m:sSub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e>
                      </m:nary>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(4)</m:t>
                      </m:r>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Với </a:t>
                </a:r>
                <a14:m>
                  <m:oMath xmlns:m="http://schemas.openxmlformats.org/officeDocument/2006/math">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p>
                    </m:sSub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sub>
                        </m:sSub>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b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sub>
                        </m:sSub>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𝜔</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p>
                    </m:sSubSup>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bSup>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thấy đây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tự NWC INTT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nhưng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xuống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N/2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điểm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thay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vì</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điểm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[32]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thể</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minh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lại (4) đơn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hơn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gốc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NTT, 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Cooley-Tuckey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𝑙</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14:m>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𝑙</m:t>
                        </m:r>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cuối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cũng ta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có:</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bước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đảo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 này, ta có </a:t>
                </a:r>
                <a14:m>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p>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tìm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cộng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hai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hai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đạt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=2</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p>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=2</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p>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b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p>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100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Như vậy,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𝑙</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14:m>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𝑙</m:t>
                        </m:r>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việc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chia 2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rút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gốc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đảo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 (INTT)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𝑙</m:t>
                        </m:r>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Thay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vì</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cùng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chia 2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BU GS.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Bỏ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hậu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tại của INTT là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skw"/>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như NTT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tại của INTT là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skw"/>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 cũng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a:lnSpc>
                    <a:spcPct val="150000"/>
                  </a:lnSpc>
                  <a:spcBef>
                    <a:spcPts val="600"/>
                  </a:spcBef>
                  <a:spcAft>
                    <a:spcPts val="1000"/>
                  </a:spcAft>
                </a:pP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m:rPr>
                              <m:lit/>
                            </m:rP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p>
                      </m:sSub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5</m:t>
                          </m:r>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 , ...,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=0, 1, ...,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r>
                        <a:rPr lang="en-US" sz="1800" i="1">
                          <a:effectLst/>
                          <a:latin typeface="Cambria Math" panose="02040503050406030204" pitchFamily="18" charset="0"/>
                          <a:ea typeface="Calibri" panose="020F0502020204030204" pitchFamily="34" charset="0"/>
                          <a:cs typeface="Times New Roman" panose="02020603050405020304" pitchFamily="18" charset="0"/>
                        </a:rPr>
                        <m:t>/2 − 1</m:t>
                      </m:r>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cũng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hậu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p>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đó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INTT còn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skw"/>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e>
                    </m: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Với INTT,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loại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bỏ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bước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hậu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kỳ</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nhân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cứu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[32] cũng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đề</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xuất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chia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nửa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BU GS, qua đó bỏ qua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hậu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kỳ</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INTT còn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𝑂</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  log⁡𝑁+𝑁)</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BU của Gentleman-Sande</a:t>
                </a:r>
              </a:p>
              <a:p>
                <a:pPr marL="0" marR="0" indent="457200" algn="just">
                  <a:lnSpc>
                    <a:spcPct val="150000"/>
                  </a:lnSpc>
                  <a:spcBef>
                    <a:spcPts val="600"/>
                  </a:spcBef>
                  <a:spcAft>
                    <a:spcPts val="0"/>
                  </a:spcAft>
                  <a:tabLst>
                    <a:tab pos="270510" algn="l"/>
                  </a:tabLst>
                </a:pPr>
                <a:r>
                  <a:rPr lang="en-US" sz="1800" i="0">
                    <a:effectLst/>
                    <a:latin typeface="Cambria Math" panose="02040503050406030204" pitchFamily="18" charset="0"/>
                    <a:ea typeface="Calibri" panose="020F0502020204030204" pitchFamily="34" charset="0"/>
                    <a:cs typeface="Times New Roman" panose="02020603050405020304" pitchFamily="18" charset="0"/>
                  </a:rPr>
                  <a:t>𝑎_2𝑖=</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(𝑁/2)〗^(−1) 𝛾_2𝑁^(−𝑖)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∑1_(𝑗=0)^(𝑁/2−1)▒〖𝑏 ̂_𝑗^((0)) 𝜔_(𝑁/2)^(−𝑖𝑗)   𝑚𝑜𝑑 𝑞〗</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Calibri" panose="020F0502020204030204" pitchFamily="34" charset="0"/>
                    <a:cs typeface="Times New Roman" panose="02020603050405020304" pitchFamily="18" charset="0"/>
                  </a:rPr>
                  <a:t>𝑎_(2𝑖+1)=</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𝑁\/2)^(−1) 𝛾_2𝑁^(−𝑖)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∑1_(𝑗=0)^(𝑁\/2−1)▒〖𝑏 ̂_𝑗^((1) ) 𝜔_(𝑁\/2)^(−𝑖𝑗)   𝑚𝑜𝑑 𝑞〗  (4)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Với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̂_𝑗^((0))=(𝑎 ̂_𝑗+𝑎 ̂_((𝑗+𝑁/2)))/2 𝑚𝑜𝑑 𝑞</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̂_𝑗^((1))=(𝑎 ̂_𝑗−𝑎 ̂_((𝑗+𝑁/2)))/2 𝜔_𝑁^(−𝑗)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𝛾_2𝑁^(−1)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thấy đây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tự NWC INTT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nhưng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xuống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N/2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điểm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thay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vì</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điểm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[32]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thể</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minh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lại (4) đơn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hơn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gốc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NTT, 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Cooley-Tuckey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2^𝑙=𝑛,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cuối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cũng ta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có:</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̂^((0) )=𝑎_0+𝛾_64 𝑎_64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̂^((1))=𝑎_0−𝛾_64 𝑎_64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bước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đảo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 này, ta có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̂^((0)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tìm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𝑎_0</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𝑎_64</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cộng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hai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hai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đạt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̂^((0) )+𝑏 ̂^((1) )=𝑎_0+𝛾_64 𝑎_64+𝑎_0−𝛾_64 𝑎_64</a:t>
                </a:r>
                <a:br>
                  <a:rPr lang="en-US" sz="1800" i="1" dirty="0">
                    <a:effectLst/>
                    <a:latin typeface="Cambria Math" panose="02040503050406030204" pitchFamily="18" charset="0"/>
                    <a:ea typeface="Malgun Gothic" panose="020B0503020000020004" pitchFamily="34" charset="-127"/>
                    <a:cs typeface="Times New Roman" panose="02020603050405020304" pitchFamily="18" charset="0"/>
                  </a:rPr>
                </a:b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                     =2𝑎_0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 𝑎_0=2^(−1) (𝑏 ̂^((0) )+𝑏 ̂^((1) )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̂^((0) )−𝑏 ̂^((1) )=𝑎_0+𝛾_64 𝑎_64−𝑎_0+𝛾_64 𝑎_64</a:t>
                </a:r>
                <a:br>
                  <a:rPr lang="en-US" sz="1800" i="1" dirty="0">
                    <a:effectLst/>
                    <a:latin typeface="Cambria Math" panose="02040503050406030204" pitchFamily="18" charset="0"/>
                    <a:ea typeface="Malgun Gothic" panose="020B0503020000020004" pitchFamily="34" charset="-127"/>
                    <a:cs typeface="Times New Roman" panose="02020603050405020304" pitchFamily="18" charset="0"/>
                  </a:rPr>
                </a:b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                     =2𝛾_64 𝑎_64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 𝑎_64=2^(−1) 𝛾_64^(−1) (𝑏 ̂^((0) )−𝑏 ̂^((1) )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100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Như vậy,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2^𝑙=𝑛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việc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chia 2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rút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gốc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đảo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 (INTT)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2^(−𝑙)=1/𝑛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Thay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vì</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1/𝑛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cùng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chia 2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BU GS.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Bỏ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hậu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1/𝑛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tại của INTT là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𝑂</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  log⁡𝑁+𝑁)</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như NTT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tại của INTT là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𝑂</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  log⁡𝑁+𝑁)</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 cũng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a:lnSpc>
                    <a:spcPct val="150000"/>
                  </a:lnSpc>
                  <a:spcBef>
                    <a:spcPts val="600"/>
                  </a:spcBef>
                  <a:spcAft>
                    <a:spcPts val="1000"/>
                  </a:spcAft>
                </a:pP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 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𝑚^𝑗 𝛾〗_2𝑚^(−1)≡𝛾_2𝑚^(−(2𝑗+1))≡𝛾_2𝑁^(−(2𝑗+1)𝑁\/𝑚)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i="0">
                    <a:effectLst/>
                    <a:latin typeface="Cambria Math" panose="02040503050406030204" pitchFamily="18" charset="0"/>
                    <a:ea typeface="Calibri" panose="020F0502020204030204" pitchFamily="34" charset="0"/>
                    <a:cs typeface="Times New Roman" panose="02020603050405020304" pitchFamily="18" charset="0"/>
                  </a:rPr>
                  <a:t>𝑚=2^1,2^2  , ..., 𝑁; 𝑗=0, 1, ..., 𝑚/2 − 1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cũng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hậu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đó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INTT còn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𝑂</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  log⁡𝑁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50</a:t>
            </a:fld>
            <a:endParaRPr lang="en-US"/>
          </a:p>
        </p:txBody>
      </p:sp>
    </p:spTree>
    <p:extLst>
      <p:ext uri="{BB962C8B-B14F-4D97-AF65-F5344CB8AC3E}">
        <p14:creationId xmlns:p14="http://schemas.microsoft.com/office/powerpoint/2010/main" val="2031677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Với INTT,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loại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bỏ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bước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hậu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kỳ</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nhân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cứu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[32] cũng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đề</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xuất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chia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nửa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BU GS, qua đó bỏ qua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hậu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kỳ</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INTT còn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skw"/>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BU của Gentleman-Sande</a:t>
                </a:r>
              </a:p>
              <a:p>
                <a:pPr marL="0" marR="0" indent="457200" algn="just">
                  <a:lnSpc>
                    <a:spcPct val="150000"/>
                  </a:lnSpc>
                  <a:spcBef>
                    <a:spcPts val="600"/>
                  </a:spcBef>
                  <a:spcAft>
                    <a:spcPts val="0"/>
                  </a:spcAft>
                  <a:tabLst>
                    <a:tab pos="270510" algn="l"/>
                  </a:tabLs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p>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p>
                      </m:sSubSup>
                      <m:nary>
                        <m:naryPr>
                          <m:chr m:val="∑"/>
                          <m:limLoc m:val="undOv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naryPr>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/2−1</m:t>
                          </m:r>
                        </m:sup>
                        <m:e>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p>
                          </m:sSubSup>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𝜔</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𝑖𝑗</m:t>
                              </m:r>
                            </m:sup>
                          </m:sSub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e>
                      </m:nary>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m:rPr>
                                  <m:lit/>
                                </m:rP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d>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p>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p>
                      </m:sSubSup>
                      <m:nary>
                        <m:naryPr>
                          <m:chr m:val="∑"/>
                          <m:limLoc m:val="undOv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naryPr>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r>
                            <m:rPr>
                              <m:lit/>
                            </m:rP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2−1</m:t>
                          </m:r>
                        </m:sup>
                        <m:e>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b>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bSup>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𝜔</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r>
                                <m:rPr>
                                  <m:lit/>
                                </m:rP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𝑖𝑗</m:t>
                              </m:r>
                            </m:sup>
                          </m:sSub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e>
                      </m:nary>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(4)</m:t>
                      </m:r>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Với </a:t>
                </a:r>
                <a14:m>
                  <m:oMath xmlns:m="http://schemas.openxmlformats.org/officeDocument/2006/math">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p>
                    </m:sSub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sub>
                        </m:sSub>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b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acc>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sub>
                        </m:sSub>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𝜔</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𝑁</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𝑗</m:t>
                        </m:r>
                      </m:sup>
                    </m:sSubSup>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bSup>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thấy đây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tự NWC INTT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nhưng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xuống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N/2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điểm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thay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vì</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điểm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[32]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thể</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minh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lại (4) đơn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hơn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gốc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NTT, 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Cooley-Tuckey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𝑙</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14:m>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𝑙</m:t>
                        </m:r>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cuối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cũng ta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có:</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bước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đảo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 này, ta có </a:t>
                </a:r>
                <a14:m>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p>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tìm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cộng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hai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hai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đạt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=2</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p>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=2</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p>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b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p>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100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Như vậy,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𝑙</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14:m>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𝑙</m:t>
                        </m:r>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việc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chia 2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rút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gốc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đảo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 (INTT)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𝑙</m:t>
                        </m:r>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Thay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vì</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cùng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chia 2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BU GS.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Bỏ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hậu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tại của INTT là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skw"/>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như NTT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tại của INTT là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skw"/>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 cũng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a:lnSpc>
                    <a:spcPct val="150000"/>
                  </a:lnSpc>
                  <a:spcBef>
                    <a:spcPts val="600"/>
                  </a:spcBef>
                  <a:spcAft>
                    <a:spcPts val="1000"/>
                  </a:spcAft>
                </a:pPr>
                <a14:m>
                  <m:oMathPara xmlns:m="http://schemas.openxmlformats.org/officeDocument/2006/math">
                    <m:oMathParaPr>
                      <m:jc m:val="centerGroup"/>
                    </m:oMathParaPr>
                    <m:oMath xmlns:m="http://schemas.openxmlformats.org/officeDocument/2006/math">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m:rPr>
                              <m:lit/>
                            </m:rP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p>
                      </m:sSub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5</m:t>
                          </m:r>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 , ...,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=0, 1, ...,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r>
                        <a:rPr lang="en-US" sz="1800" i="1">
                          <a:effectLst/>
                          <a:latin typeface="Cambria Math" panose="02040503050406030204" pitchFamily="18" charset="0"/>
                          <a:ea typeface="Calibri" panose="020F0502020204030204" pitchFamily="34" charset="0"/>
                          <a:cs typeface="Times New Roman" panose="02020603050405020304" pitchFamily="18" charset="0"/>
                        </a:rPr>
                        <m:t>/2 − 1</m:t>
                      </m:r>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cũng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hậu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p>
                    </m:sSup>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đó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INTT còn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skw"/>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e>
                    </m: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Với INTT,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loại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bỏ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bước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hậu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kỳ</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nhân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cứu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[32] cũng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đề</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xuất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chia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nửa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BU GS, qua đó bỏ qua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hậu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kỳ</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INTT còn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𝑂</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  log⁡𝑁+𝑁)</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BU của Gentleman-Sande</a:t>
                </a:r>
              </a:p>
              <a:p>
                <a:pPr marL="0" marR="0" indent="457200" algn="just">
                  <a:lnSpc>
                    <a:spcPct val="150000"/>
                  </a:lnSpc>
                  <a:spcBef>
                    <a:spcPts val="600"/>
                  </a:spcBef>
                  <a:spcAft>
                    <a:spcPts val="0"/>
                  </a:spcAft>
                  <a:tabLst>
                    <a:tab pos="270510" algn="l"/>
                  </a:tabLst>
                </a:pPr>
                <a:r>
                  <a:rPr lang="en-US" sz="1800" i="0">
                    <a:effectLst/>
                    <a:latin typeface="Cambria Math" panose="02040503050406030204" pitchFamily="18" charset="0"/>
                    <a:ea typeface="Calibri" panose="020F0502020204030204" pitchFamily="34" charset="0"/>
                    <a:cs typeface="Times New Roman" panose="02020603050405020304" pitchFamily="18" charset="0"/>
                  </a:rPr>
                  <a:t>𝑎_2𝑖=</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(𝑁/2)〗^(−1) 𝛾_2𝑁^(−𝑖)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∑1_(𝑗=0)^(𝑁/2−1)▒〖𝑏 ̂_𝑗^((0)) 𝜔_(𝑁/2)^(−𝑖𝑗)   𝑚𝑜𝑑 𝑞〗</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Calibri" panose="020F0502020204030204" pitchFamily="34" charset="0"/>
                    <a:cs typeface="Times New Roman" panose="02020603050405020304" pitchFamily="18" charset="0"/>
                  </a:rPr>
                  <a:t>𝑎_(2𝑖+1)=</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𝑁\/2)^(−1) 𝛾_2𝑁^(−𝑖)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∑1_(𝑗=0)^(𝑁\/2−1)▒〖𝑏 ̂_𝑗^((1) ) 𝜔_(𝑁\/2)^(−𝑖𝑗)   𝑚𝑜𝑑 𝑞〗  (4)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Với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̂_𝑗^((0))=(𝑎 ̂_𝑗+𝑎 ̂_((𝑗+𝑁/2)))/2 𝑚𝑜𝑑 𝑞</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̂_𝑗^((1))=(𝑎 ̂_𝑗−𝑎 ̂_((𝑗+𝑁/2)))/2 𝜔_𝑁^(−𝑗)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𝛾_2𝑁^(−1)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thấy đây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tự NWC INTT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nhưng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xuống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N/2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điểm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thay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vì</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điểm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[32]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thể</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minh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lại (4) đơn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hơn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gốc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NTT, 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Cooley-Tuckey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2^𝑙=𝑛,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cuối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cũng ta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có:</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̂^((0) )=𝑎_0+𝛾_64 𝑎_64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̂^((1))=𝑎_0−𝛾_64 𝑎_64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bước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đảo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 này, ta có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̂^((0)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tìm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𝑎_0</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𝑎_64</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cộng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hai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hai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nhau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đạt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̂^((0) )+𝑏 ̂^((1) )=𝑎_0+𝛾_64 𝑎_64+𝑎_0−𝛾_64 𝑎_64</a:t>
                </a:r>
                <a:br>
                  <a:rPr lang="en-US" sz="1800" i="1" dirty="0">
                    <a:effectLst/>
                    <a:latin typeface="Cambria Math" panose="02040503050406030204" pitchFamily="18" charset="0"/>
                    <a:ea typeface="Malgun Gothic" panose="020B0503020000020004" pitchFamily="34" charset="-127"/>
                    <a:cs typeface="Times New Roman" panose="02020603050405020304" pitchFamily="18" charset="0"/>
                  </a:rPr>
                </a:b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                     =2𝑎_0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 𝑎_0=2^(−1) (𝑏 ̂^((0) )+𝑏 ̂^((1) )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𝑏 ̂^((0) )−𝑏 ̂^((1) )=𝑎_0+𝛾_64 𝑎_64−𝑎_0+𝛾_64 𝑎_64</a:t>
                </a:r>
                <a:br>
                  <a:rPr lang="en-US" sz="1800" i="1" dirty="0">
                    <a:effectLst/>
                    <a:latin typeface="Cambria Math" panose="02040503050406030204" pitchFamily="18" charset="0"/>
                    <a:ea typeface="Malgun Gothic" panose="020B0503020000020004" pitchFamily="34" charset="-127"/>
                    <a:cs typeface="Times New Roman" panose="02020603050405020304" pitchFamily="18" charset="0"/>
                  </a:rPr>
                </a:b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                     =2𝛾_64 𝑎_64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tabLst>
                    <a:tab pos="270510" algn="l"/>
                  </a:tabLs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 𝑎_64=2^(−1) 𝛾_64^(−1) (𝑏 ̂^((0) )−𝑏 ̂^((1) )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1000"/>
                  </a:spcAft>
                  <a:tabLst>
                    <a:tab pos="270510" algn="l"/>
                  </a:tabLst>
                </a:pP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Như vậy,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2^𝑙=𝑛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việc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chia 2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rút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gốc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nghịch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đảo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 (INTT)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thành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2^(−𝑙)=1/𝑛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Thay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vì</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1/𝑛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cùng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chia 2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BU GS.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Bỏ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hậu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1/𝑛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tại của INTT là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𝑂</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  log⁡𝑁+𝑁)</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như NTT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tại của INTT là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𝑂</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  log⁡𝑁+𝑁)</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 cũng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a:lnSpc>
                    <a:spcPct val="150000"/>
                  </a:lnSpc>
                  <a:spcBef>
                    <a:spcPts val="600"/>
                  </a:spcBef>
                  <a:spcAft>
                    <a:spcPts val="1000"/>
                  </a:spcAft>
                </a:pP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 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𝑚^𝑗 𝛾〗_2𝑚^(−1)≡𝛾_2𝑚^(−(2𝑗+1))≡𝛾_2𝑁^(−(2𝑗+1)𝑁\/𝑚)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i="0">
                    <a:effectLst/>
                    <a:latin typeface="Cambria Math" panose="02040503050406030204" pitchFamily="18" charset="0"/>
                    <a:ea typeface="Calibri" panose="020F0502020204030204" pitchFamily="34" charset="0"/>
                    <a:cs typeface="Times New Roman" panose="02020603050405020304" pitchFamily="18" charset="0"/>
                  </a:rPr>
                  <a:t>𝑚=2^1,2^2  , ..., 𝑁; 𝑗=0, 1, ..., 𝑚/2 − 1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cũng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hậu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đó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phức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tạp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INTT còn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𝑂</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𝑁⁄2  log⁡𝑁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51</a:t>
            </a:fld>
            <a:endParaRPr lang="en-US"/>
          </a:p>
        </p:txBody>
      </p:sp>
    </p:spTree>
    <p:extLst>
      <p:ext uri="{BB962C8B-B14F-4D97-AF65-F5344CB8AC3E}">
        <p14:creationId xmlns:p14="http://schemas.microsoft.com/office/powerpoint/2010/main" val="37039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52</a:t>
            </a:fld>
            <a:endParaRPr lang="en-US"/>
          </a:p>
        </p:txBody>
      </p:sp>
    </p:spTree>
    <p:extLst>
      <p:ext uri="{BB962C8B-B14F-4D97-AF65-F5344CB8AC3E}">
        <p14:creationId xmlns:p14="http://schemas.microsoft.com/office/powerpoint/2010/main" val="1433164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Đây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[19] [32].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Cooley - Tukey.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bit bit-reverse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Gentleman – Sande.</a:t>
            </a:r>
          </a:p>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53</a:t>
            </a:fld>
            <a:endParaRPr lang="en-US"/>
          </a:p>
        </p:txBody>
      </p:sp>
    </p:spTree>
    <p:extLst>
      <p:ext uri="{BB962C8B-B14F-4D97-AF65-F5344CB8AC3E}">
        <p14:creationId xmlns:p14="http://schemas.microsoft.com/office/powerpoint/2010/main" val="2027988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Đây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[19] [32].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Cooley - Tukey.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bit bit-reverse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Gentleman – Sande.</a:t>
            </a:r>
          </a:p>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54</a:t>
            </a:fld>
            <a:endParaRPr lang="en-US"/>
          </a:p>
        </p:txBody>
      </p:sp>
    </p:spTree>
    <p:extLst>
      <p:ext uri="{BB962C8B-B14F-4D97-AF65-F5344CB8AC3E}">
        <p14:creationId xmlns:p14="http://schemas.microsoft.com/office/powerpoint/2010/main" val="1289132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457200" algn="just">
                  <a:lnSpc>
                    <a:spcPct val="150000"/>
                  </a:lnSpc>
                  <a:spcBef>
                    <a:spcPts val="600"/>
                  </a:spcBef>
                  <a:spcAft>
                    <a:spcPts val="0"/>
                  </a:spcAft>
                  <a:tabLst>
                    <a:tab pos="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một phiên bản cải tiến từ thiết kế KRED, K-RED-2x [23] và 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[13], được gọi là Exact-KRED. KRED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là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tùy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Montgomery nhưng được thiết kế để hoạt động cho một dạng m</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odulus</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đặc biệt được mô tả trong phương trình sau:</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1000"/>
                  </a:spcAft>
                  <a:tabLst>
                    <a:tab pos="0" algn="l"/>
                  </a:tabLst>
                </a:pPr>
                <a14:m>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𝑚𝑜𝑑𝑢𝑙𝑢𝑠</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𝑞</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m:t>
                        </m:r>
                      </m:sup>
                    </m:sSup>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oMath>
                </a14:m>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Với Kyber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có</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modulus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nguyên tố q = 3329</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thỏa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k = 13 và m = 8. Sử dụng KRED, K-RED-2x trên một số đầu vào C cho kết quả là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𝐶</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𝑞</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Sử dụng 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tạo ra kết quả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𝐶</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𝑞</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13</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thấy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tiết kiệm bộ nhớ hơn và phù hợp với mô-đun 12-bit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𝑞</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hơn so với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K-RED-2x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[23]</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Đơn vị mô-đun được thực hiện sau bước nhân trong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trong kết quả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xử lý trước</a:t>
                </a:r>
                <a:r>
                  <a:rPr lang="vi-V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p>
                        <m:r>
                          <a:rPr lang="id-ID"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𝑞</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Thuật toán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thuật toán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Exact-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KRED cho 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i="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zero-extend</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signed-extend</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là chức năng mở rộng theo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Chiều dài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bit của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phần mở rộng được ghi chú sau hàm. Trong [20],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KRED</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nói rằng có những trường hợp kết 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bị</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tràn với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giá trị nhất định. Trong quá trình triển khai 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kết quả tràn khi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lớn hơn modulus </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q</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do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lúc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đó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âm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hiển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dưới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một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không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dấu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công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12</m:t>
                        </m:r>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&gt;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một phép cộng có điều kiện cho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thêm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vào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dòng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6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3.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indent="457200" algn="just">
                  <a:lnSpc>
                    <a:spcPct val="150000"/>
                  </a:lnSpc>
                  <a:spcBef>
                    <a:spcPts val="600"/>
                  </a:spcBef>
                  <a:spcAft>
                    <a:spcPts val="0"/>
                  </a:spcAft>
                  <a:tabLst>
                    <a:tab pos="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một phiên bản cải tiến từ thiết kế KRED, K-RED-2x [23] và 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[13], được gọi là Exact-KRED. KRED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là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tùy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Montgomery nhưng được thiết kế để hoạt động cho một dạng m</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odulus</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đặc biệt được mô tả trong phương trình sau:</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1000"/>
                  </a:spcAft>
                  <a:tabLst>
                    <a:tab pos="0" algn="l"/>
                  </a:tabLst>
                </a:pP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𝑚𝑜𝑑𝑢𝑙𝑢𝑠 𝑞= 𝑘∗2^𝑚+1</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Với Kyber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có</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modulus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nguyên tố q = 3329</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thỏa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k = 13 và m = 8. Sử dụng KRED, K-RED-2x trên một số đầu vào C cho kết quả là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𝑘</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∙𝐶 𝑚𝑜𝑑 𝑞</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Sử dụng 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tạo ra kết quả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𝑘^2</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∙𝐶 𝑚𝑜𝑑 𝑞</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13</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thấy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tiết kiệm bộ nhớ hơn và phù hợp với mô-đun 12-bit </a:t>
                </a:r>
                <a:r>
                  <a:rPr lang="vi-VN" sz="1800" i="0">
                    <a:effectLst/>
                    <a:latin typeface="Cambria Math" panose="02040503050406030204" pitchFamily="18" charset="0"/>
                    <a:ea typeface="Calibri" panose="020F0502020204030204" pitchFamily="34" charset="0"/>
                    <a:cs typeface="Times New Roman" panose="02020603050405020304" pitchFamily="18" charset="0"/>
                  </a:rPr>
                  <a:t>𝑞</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hơn so với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K-RED-2x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[23]</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Đơn vị mô-đun được thực hiện sau bước nhân trong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𝑘^2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trong kết quả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𝐶^′′</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xử lý trước</a:t>
                </a:r>
                <a:r>
                  <a:rPr lang="vi-V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a:t>
                </a:r>
                <a:r>
                  <a:rPr lang="id-ID"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(𝑘〗^(−2)∙</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 𝑚𝑜𝑑 𝑞</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Thuật toán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thuật toán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Exact-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KRED cho 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i="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zero-extend</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signed-extend</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là chức năng mở rộng theo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Chiều dài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bit của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phần mở rộng được ghi chú sau hàm. Trong [20],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KRED</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nói rằng có những trường hợp kết 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bị</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tràn với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giá trị nhất định. Trong quá trình triển khai 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kết quả tràn khi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𝐶^′′</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lớn hơn modulus </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q</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do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𝐶^′′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lúc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đó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âm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hiển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dưới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một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không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dấu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công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2^12&gt;𝑞.</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một phép cộng có điều kiện cho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𝐶^′′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thêm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vào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dòng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6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3.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55</a:t>
            </a:fld>
            <a:endParaRPr lang="en-US"/>
          </a:p>
        </p:txBody>
      </p:sp>
    </p:spTree>
    <p:extLst>
      <p:ext uri="{BB962C8B-B14F-4D97-AF65-F5344CB8AC3E}">
        <p14:creationId xmlns:p14="http://schemas.microsoft.com/office/powerpoint/2010/main" val="1932922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 đây </a:t>
            </a:r>
            <a:r>
              <a:rPr lang="en-US" dirty="0" err="1"/>
              <a:t>em</a:t>
            </a:r>
            <a:r>
              <a:rPr lang="en-US" dirty="0"/>
              <a:t> </a:t>
            </a:r>
            <a:r>
              <a:rPr lang="en-US" dirty="0" err="1"/>
              <a:t>xin</a:t>
            </a:r>
            <a:r>
              <a:rPr lang="en-US" dirty="0"/>
              <a:t> </a:t>
            </a:r>
            <a:r>
              <a:rPr lang="en-US" dirty="0" err="1"/>
              <a:t>trình</a:t>
            </a:r>
            <a:r>
              <a:rPr lang="en-US" dirty="0"/>
              <a:t> </a:t>
            </a:r>
            <a:r>
              <a:rPr lang="en-US" dirty="0" err="1"/>
              <a:t>bày</a:t>
            </a:r>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4</a:t>
            </a:fld>
            <a:endParaRPr lang="en-US"/>
          </a:p>
        </p:txBody>
      </p:sp>
    </p:spTree>
    <p:extLst>
      <p:ext uri="{BB962C8B-B14F-4D97-AF65-F5344CB8AC3E}">
        <p14:creationId xmlns:p14="http://schemas.microsoft.com/office/powerpoint/2010/main" val="14351803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457200" algn="just">
                  <a:lnSpc>
                    <a:spcPct val="150000"/>
                  </a:lnSpc>
                  <a:spcBef>
                    <a:spcPts val="600"/>
                  </a:spcBef>
                  <a:spcAft>
                    <a:spcPts val="0"/>
                  </a:spcAft>
                  <a:tabLst>
                    <a:tab pos="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một phiên bản cải tiến từ thiết kế KRED, K-RED-2x [23] và 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[13], được gọi là Exact-KRED. KRED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là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tùy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Montgomery nhưng được thiết kế để hoạt động cho một dạng m</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odulus</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đặc biệt được mô tả trong phương trình sau:</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1000"/>
                  </a:spcAft>
                  <a:tabLst>
                    <a:tab pos="0" algn="l"/>
                  </a:tabLst>
                </a:pPr>
                <a14:m>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𝑚𝑜𝑑𝑢𝑙𝑢𝑠</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𝑞</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m:t>
                        </m:r>
                      </m:sup>
                    </m:sSup>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oMath>
                </a14:m>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Với Kyber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có</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modulus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nguyên tố q = 3329</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thỏa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k = 13 và m = 8. Sử dụng KRED, K-RED-2x trên một số đầu vào C cho kết quả là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𝐶</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𝑞</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Sử dụng 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tạo ra kết quả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𝐶</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𝑞</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13</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thấy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tiết kiệm bộ nhớ hơn và phù hợp với mô-đun 12-bit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𝑞</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hơn so với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K-RED-2x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[23]</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Đơn vị mô-đun được thực hiện sau bước nhân trong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trong kết quả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xử lý trước</a:t>
                </a:r>
                <a:r>
                  <a:rPr lang="vi-V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p>
                        <m:r>
                          <a:rPr lang="id-ID"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𝑞</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Thuật toán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thuật toán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Exact-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KRED cho 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i="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zero-extend</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signed-extend</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là chức năng mở rộng theo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Chiều dài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bit của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phần mở rộng được ghi chú sau hàm. Trong [20],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KRED</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nói rằng có những trường hợp kết 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bị</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tràn với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giá trị nhất định. Trong quá trình triển khai 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kết quả tràn khi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lớn hơn modulus </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q</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do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lúc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đó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âm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hiển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dưới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một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không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dấu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công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12</m:t>
                        </m:r>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&gt;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một phép cộng có điều kiện cho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thêm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vào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dòng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6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3.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indent="457200" algn="just">
                  <a:lnSpc>
                    <a:spcPct val="150000"/>
                  </a:lnSpc>
                  <a:spcBef>
                    <a:spcPts val="600"/>
                  </a:spcBef>
                  <a:spcAft>
                    <a:spcPts val="0"/>
                  </a:spcAft>
                  <a:tabLst>
                    <a:tab pos="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một phiên bản cải tiến từ thiết kế KRED, K-RED-2x [23] và 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[13], được gọi là Exact-KRED. KRED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là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tùy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Montgomery nhưng được thiết kế để hoạt động cho một dạng m</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odulus</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đặc biệt được mô tả trong phương trình sau:</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1000"/>
                  </a:spcAft>
                  <a:tabLst>
                    <a:tab pos="0" algn="l"/>
                  </a:tabLst>
                </a:pP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𝑚𝑜𝑑𝑢𝑙𝑢𝑠 𝑞= 𝑘∗2^𝑚+1</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Với Kyber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có</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modulus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nguyên tố q = 3329</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thỏa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k = 13 và m = 8. Sử dụng KRED, K-RED-2x trên một số đầu vào C cho kết quả là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𝑘</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∙𝐶 𝑚𝑜𝑑 𝑞</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Sử dụng 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tạo ra kết quả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𝑘^2</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∙𝐶 𝑚𝑜𝑑 𝑞</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13</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thấy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tiết kiệm bộ nhớ hơn và phù hợp với mô-đun 12-bit </a:t>
                </a:r>
                <a:r>
                  <a:rPr lang="vi-VN" sz="1800" i="0">
                    <a:effectLst/>
                    <a:latin typeface="Cambria Math" panose="02040503050406030204" pitchFamily="18" charset="0"/>
                    <a:ea typeface="Calibri" panose="020F0502020204030204" pitchFamily="34" charset="0"/>
                    <a:cs typeface="Times New Roman" panose="02020603050405020304" pitchFamily="18" charset="0"/>
                  </a:rPr>
                  <a:t>𝑞</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hơn so với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K-RED-2x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[23]</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Đơn vị mô-đun được thực hiện sau bước nhân trong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𝑘^2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trong kết quả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𝐶^′′</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xử lý trước</a:t>
                </a:r>
                <a:r>
                  <a:rPr lang="vi-V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a:t>
                </a:r>
                <a:r>
                  <a:rPr lang="id-ID"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(𝑘〗^(−2)∙</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 𝑚𝑜𝑑 𝑞</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Thuật toán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thuật toán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Exact-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KRED cho Kyber.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i="1"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zero-extend</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signed-extend</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là chức năng mở rộng theo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Chiều dài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bit của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phần mở rộng được ghi chú sau hàm. Trong [20],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KRED</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nói rằng có những trường hợp kết 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bị</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tràn với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giá trị nhất định. Trong quá trình triển khai K</a:t>
                </a:r>
                <a:r>
                  <a:rPr lang="vi-VN"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-RED, kết quả tràn khi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𝐶^′′</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lớn hơn modulus </a:t>
                </a:r>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q</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do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𝐶^′′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lúc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đó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âm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hiển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dưới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một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không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dấu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công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2^12&gt;𝑞.</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một phép cộng có điều kiện cho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𝐶^′′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thêm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vào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dòng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6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3.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56</a:t>
            </a:fld>
            <a:endParaRPr lang="en-US"/>
          </a:p>
        </p:txBody>
      </p:sp>
    </p:spTree>
    <p:extLst>
      <p:ext uri="{BB962C8B-B14F-4D97-AF65-F5344CB8AC3E}">
        <p14:creationId xmlns:p14="http://schemas.microsoft.com/office/powerpoint/2010/main" val="3475810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BRAM M10K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FPGA Cyclone V [28]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nhiều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Simple Dual Port tới True Dual Port.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nhắm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BU 2x2 với 2 đầu vào 24-bit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Simple Dual Port là đủ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ý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[29] nói về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BRAM M10K, quá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tạo BRAM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tạo 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Quartus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phải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BRAM.</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[29].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đủ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Quartus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tốt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nhiều hơn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thấy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 quá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logic của chip,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57</a:t>
            </a:fld>
            <a:endParaRPr lang="en-US"/>
          </a:p>
        </p:txBody>
      </p:sp>
    </p:spTree>
    <p:extLst>
      <p:ext uri="{BB962C8B-B14F-4D97-AF65-F5344CB8AC3E}">
        <p14:creationId xmlns:p14="http://schemas.microsoft.com/office/powerpoint/2010/main" val="18160256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Microsoft Excel.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60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giá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Wolfram)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radPr>
                      <m:deg/>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ra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p>
                        <m:r>
                          <a:rPr lang="id-ID"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𝑞</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1 BU sang 2 x 2 BU</a:t>
                </a:r>
              </a:p>
              <a:p>
                <a:pPr marL="342900" marR="0" lvl="0" indent="-342900" algn="just">
                  <a:lnSpc>
                    <a:spcPct val="150000"/>
                  </a:lnSpc>
                  <a:spcBef>
                    <a:spcPts val="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9144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=128</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thiết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đánh giá,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33</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128</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 3329=1</m:t>
                      </m:r>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NWC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Euler,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tồn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tại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radPr>
                      <m:deg/>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ra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Excel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ra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như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Microsoft Excel.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60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giá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Wolfram)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𝛾_2𝑛= </a:t>
                </a:r>
                <a:r>
                  <a:rPr lang="en-US" sz="1800" i="0">
                    <a:effectLst/>
                    <a:latin typeface="Cambria Math" panose="02040503050406030204" pitchFamily="18" charset="0"/>
                    <a:cs typeface="Times New Roman" panose="02020603050405020304" pitchFamily="18" charset="0"/>
                  </a:rPr>
                  <a:t>√(</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a:t>
                </a:r>
                <a:r>
                  <a:rPr lang="id-ID"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(𝑘〗^(−2)∙</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 𝑚𝑜𝑑 𝑞</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1 BU sang 2 x 2 BU</a:t>
                </a:r>
              </a:p>
              <a:p>
                <a:pPr marL="342900" marR="0" lvl="0" indent="-342900" algn="just">
                  <a:lnSpc>
                    <a:spcPct val="150000"/>
                  </a:lnSpc>
                  <a:spcBef>
                    <a:spcPts val="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9144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𝑛=128</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thiết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đánh giá,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0"/>
                  </a:spcAft>
                </a:pP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𝑛=33^128 𝑚𝑜𝑑 3329=1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NWC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Euler,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𝛾_2𝑛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tồn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tại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𝛾_2𝑛= </a:t>
                </a:r>
                <a:r>
                  <a:rPr lang="en-US" sz="1800" i="0">
                    <a:effectLst/>
                    <a:latin typeface="Cambria Math" panose="02040503050406030204" pitchFamily="18" charset="0"/>
                    <a:cs typeface="Times New Roman" panose="02020603050405020304" pitchFamily="18" charset="0"/>
                  </a:rPr>
                  <a:t>√(</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Excel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ra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như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58</a:t>
            </a:fld>
            <a:endParaRPr lang="en-US"/>
          </a:p>
        </p:txBody>
      </p:sp>
    </p:spTree>
    <p:extLst>
      <p:ext uri="{BB962C8B-B14F-4D97-AF65-F5344CB8AC3E}">
        <p14:creationId xmlns:p14="http://schemas.microsoft.com/office/powerpoint/2010/main" val="38893977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Microsoft Excel.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60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giá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Wolfram)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radPr>
                      <m:deg/>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ra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p>
                        <m:r>
                          <a:rPr lang="id-ID"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𝑞</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1 BU sang 2 x 2 BU</a:t>
                </a:r>
              </a:p>
              <a:p>
                <a:pPr marL="342900" marR="0" lvl="0" indent="-342900" algn="just">
                  <a:lnSpc>
                    <a:spcPct val="150000"/>
                  </a:lnSpc>
                  <a:spcBef>
                    <a:spcPts val="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9144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=128</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thiết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đánh giá,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33</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128</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 3329=1</m:t>
                      </m:r>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NWC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Euler,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tồn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tại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radPr>
                      <m:deg/>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ra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Excel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ra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như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Microsoft Excel.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60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giá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Wolfram)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𝛾_2𝑛= </a:t>
                </a:r>
                <a:r>
                  <a:rPr lang="en-US" sz="1800" i="0">
                    <a:effectLst/>
                    <a:latin typeface="Cambria Math" panose="02040503050406030204" pitchFamily="18" charset="0"/>
                    <a:cs typeface="Times New Roman" panose="02020603050405020304" pitchFamily="18" charset="0"/>
                  </a:rPr>
                  <a:t>√(</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a:t>
                </a:r>
                <a:r>
                  <a:rPr lang="id-ID"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(𝑘〗^(−2)∙</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 𝑚𝑜𝑑 𝑞</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1 BU sang 2 x 2 BU</a:t>
                </a:r>
              </a:p>
              <a:p>
                <a:pPr marL="342900" marR="0" lvl="0" indent="-342900" algn="just">
                  <a:lnSpc>
                    <a:spcPct val="150000"/>
                  </a:lnSpc>
                  <a:spcBef>
                    <a:spcPts val="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9144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𝑛=128</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thiết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đánh giá,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0"/>
                  </a:spcAft>
                </a:pP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𝑛=33^128 𝑚𝑜𝑑 3329=1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NWC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Euler,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𝛾_2𝑛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tồn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tại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𝛾_2𝑛= </a:t>
                </a:r>
                <a:r>
                  <a:rPr lang="en-US" sz="1800" i="0">
                    <a:effectLst/>
                    <a:latin typeface="Cambria Math" panose="02040503050406030204" pitchFamily="18" charset="0"/>
                    <a:cs typeface="Times New Roman" panose="02020603050405020304" pitchFamily="18" charset="0"/>
                  </a:rPr>
                  <a:t>√(</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Excel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ra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như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59</a:t>
            </a:fld>
            <a:endParaRPr lang="en-US"/>
          </a:p>
        </p:txBody>
      </p:sp>
    </p:spTree>
    <p:extLst>
      <p:ext uri="{BB962C8B-B14F-4D97-AF65-F5344CB8AC3E}">
        <p14:creationId xmlns:p14="http://schemas.microsoft.com/office/powerpoint/2010/main" val="1353258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Microsoft Excel.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60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giá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Wolfram)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radPr>
                      <m:deg/>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ra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p>
                        <m:r>
                          <a:rPr lang="id-ID"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𝑞</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1 BU sang 2 x 2 BU</a:t>
                </a:r>
              </a:p>
              <a:p>
                <a:pPr marL="342900" marR="0" lvl="0" indent="-342900" algn="just">
                  <a:lnSpc>
                    <a:spcPct val="150000"/>
                  </a:lnSpc>
                  <a:spcBef>
                    <a:spcPts val="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9144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=128</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thiết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đánh giá,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33</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128</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𝑚𝑜𝑑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 3329=1</m:t>
                      </m:r>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NWC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Euler,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tồn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tại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radPr>
                      <m:deg/>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rad>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Excel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ra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như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Microsoft Excel.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60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giá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Wolfram)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𝛾_2𝑛= </a:t>
                </a:r>
                <a:r>
                  <a:rPr lang="en-US" sz="1800" i="0">
                    <a:effectLst/>
                    <a:latin typeface="Cambria Math" panose="02040503050406030204" pitchFamily="18" charset="0"/>
                    <a:cs typeface="Times New Roman" panose="02020603050405020304" pitchFamily="18" charset="0"/>
                  </a:rPr>
                  <a:t>√(</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a:t>
                </a:r>
                <a:r>
                  <a:rPr lang="id-ID"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(𝑘〗^(−2)∙</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 𝑚𝑜𝑑 𝑞</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1 BU sang 2 x 2 BU</a:t>
                </a:r>
              </a:p>
              <a:p>
                <a:pPr marL="342900" marR="0" lvl="0" indent="-342900" algn="just">
                  <a:lnSpc>
                    <a:spcPct val="150000"/>
                  </a:lnSpc>
                  <a:spcBef>
                    <a:spcPts val="0"/>
                  </a:spcBef>
                  <a:spcAft>
                    <a:spcPts val="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91440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𝑛=128</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thiết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đánh giá,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0"/>
                  </a:spcAft>
                </a:pP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𝑛=33^128 𝑚𝑜𝑑 3329=1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gn="just">
                  <a:lnSpc>
                    <a:spcPct val="150000"/>
                  </a:lnSpc>
                  <a:spcBef>
                    <a:spcPts val="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NWC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Euler,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𝛾_2𝑛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có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tồn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tại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𝛾_2𝑛= </a:t>
                </a:r>
                <a:r>
                  <a:rPr lang="en-US" sz="1800" i="0">
                    <a:effectLst/>
                    <a:latin typeface="Cambria Math" panose="02040503050406030204" pitchFamily="18" charset="0"/>
                    <a:cs typeface="Times New Roman" panose="02020603050405020304" pitchFamily="18" charset="0"/>
                  </a:rPr>
                  <a:t>√(</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𝑛 )</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bảng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Excel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ra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như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60</a:t>
            </a:fld>
            <a:endParaRPr lang="en-US"/>
          </a:p>
        </p:txBody>
      </p:sp>
    </p:spTree>
    <p:extLst>
      <p:ext uri="{BB962C8B-B14F-4D97-AF65-F5344CB8AC3E}">
        <p14:creationId xmlns:p14="http://schemas.microsoft.com/office/powerpoint/2010/main" val="13168614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457200">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(modulus q)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q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chẵn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chỉ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phải để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nSpc>
                    <a:spcPct val="150000"/>
                  </a:lnSpc>
                  <a:spcBef>
                    <a:spcPts val="600"/>
                  </a:spcBef>
                  <a:spcAft>
                    <a:spcPts val="1000"/>
                  </a:spcAft>
                </a:pPr>
                <a14:m>
                  <m:oMathPara xmlns:m="http://schemas.openxmlformats.org/officeDocument/2006/math">
                    <m:oMathParaPr>
                      <m:jc m:val="centerGroup"/>
                    </m:oMathParaPr>
                    <m:oMath xmlns:m="http://schemas.openxmlformats.org/officeDocument/2006/math">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𝑥</m:t>
                          </m:r>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d>
                        <m:dPr>
                          <m:begChr m:val="⌊"/>
                          <m:end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𝑥</m:t>
                              </m:r>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e>
                      </m:d>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d>
                        <m:dPr>
                          <m:begChr m:val="⌊"/>
                          <m:end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𝑥</m:t>
                              </m:r>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e>
                      </m:d>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m:t>
                          </m:r>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Vì</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nếu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rút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gọn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tiếp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tục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½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không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phải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lợi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q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nguyên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 3329</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Kyber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hằng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1665.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14:m>
                  <m:oMathPara xmlns:m="http://schemas.openxmlformats.org/officeDocument/2006/math">
                    <m:oMathParaPr>
                      <m:jc m:val="centerGroup"/>
                    </m:oMathParaPr>
                    <m:oMath xmlns:m="http://schemas.openxmlformats.org/officeDocument/2006/math">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𝑥</m:t>
                          </m:r>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d>
                        <m:dPr>
                          <m:begChr m:val="{"/>
                          <m:end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eqArr>
                            <m:eqArr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eqArrPr>
                            <m:e>
                              <m:d>
                                <m:dPr>
                                  <m:begChr m:val="⌊"/>
                                  <m:end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𝑥</m:t>
                                      </m:r>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e>
                              </m:d>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𝑖𝑓</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𝑥</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𝑖𝑠</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𝑒𝑣𝑒𝑛</m:t>
                              </m:r>
                            </m:e>
                            <m:e>
                              <m:d>
                                <m:dPr>
                                  <m:begChr m:val="⌊"/>
                                  <m:end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𝑥</m:t>
                                      </m:r>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e>
                              </m:d>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𝑞</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𝑖𝑓</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𝑥</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𝑖𝑠</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𝑜𝑑𝑑</m:t>
                              </m:r>
                            </m:e>
                          </m:eqArr>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rút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gọn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modulo chia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nửa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chỉ bao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gồm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một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mux, một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cộng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một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phải 1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vì</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d>
                      <m:dPr>
                        <m:begChr m:val="⌊"/>
                        <m:end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f>
                          <m:f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fPr>
                          <m:num>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𝑥</m:t>
                            </m:r>
                          </m:num>
                          <m:den>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den>
                        </m:f>
                      </m:e>
                    </m:d>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𝑥</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này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pipeline 2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tầng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tăng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tốc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mạch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Notes Placeholder 2"/>
              <p:cNvSpPr>
                <a:spLocks noGrp="1"/>
              </p:cNvSpPr>
              <p:nvPr>
                <p:ph type="body" idx="1"/>
              </p:nvPr>
            </p:nvSpPr>
            <p:spPr/>
            <p:txBody>
              <a:bodyPr/>
              <a:lstStyle/>
              <a:p>
                <a:pPr marL="0" marR="0" indent="457200">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(modulus q)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q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chẵn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chỉ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phải để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nSpc>
                    <a:spcPct val="150000"/>
                  </a:lnSpc>
                  <a:spcBef>
                    <a:spcPts val="600"/>
                  </a:spcBef>
                  <a:spcAft>
                    <a:spcPts val="1000"/>
                  </a:spcAf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𝑥/2 𝑚𝑜𝑑 𝑞≡⌊𝑥/2⌋+1/2 𝑚𝑜𝑑 𝑞 ≡⌊𝑥/2⌋+(𝑞+1)/2 𝑚𝑜𝑑 𝑞 (6)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Vì</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nếu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rút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gọn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tiếp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tục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½ 𝑚𝑜𝑑 𝑞</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không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phải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lợi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xử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q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nguyên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(𝑞+1)/2</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𝑞 = 3329</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Kyber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là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hằng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1665.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𝑥/2 𝑚𝑜𝑑 𝑞={█(⌊𝑥/2⌋  𝑖𝑓 𝑥 𝑖𝑠 𝑒𝑣𝑒𝑛@⌊𝑥/2⌋+(𝑞+1)/2 𝑚𝑜𝑑 𝑞 𝑖𝑓 𝑥 𝑖𝑠 𝑜𝑑𝑑)┤</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rút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gọn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modulo chia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nửa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chỉ bao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gồm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một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mux, một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cộng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một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phải 1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vì</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⌊𝑥/2⌋=(𝑥</a:t>
                </a:r>
                <a:r>
                  <a:rPr lang="en-US"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này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pipeline 2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tầng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tăng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tốc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mạch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63</a:t>
            </a:fld>
            <a:endParaRPr lang="en-US"/>
          </a:p>
        </p:txBody>
      </p:sp>
    </p:spTree>
    <p:extLst>
      <p:ext uri="{BB962C8B-B14F-4D97-AF65-F5344CB8AC3E}">
        <p14:creationId xmlns:p14="http://schemas.microsoft.com/office/powerpoint/2010/main" val="23284793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còn lại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12-bit.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pipeline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12-bit sang 24-bit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đơn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DSP của FPGA.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mux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11,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tôi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này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DSP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Exact-KRED,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Exact-KRED.</a:t>
            </a:r>
          </a:p>
          <a:p>
            <a:pPr marL="0" marR="0" indent="457200" algn="just">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Hình 14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bị.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DSP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Exact-KRED có 7 chu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chặn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CT / GS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bị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13 chu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đầu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pipeline.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 12-bit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mux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11 clock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clock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GS. </a:t>
            </a:r>
          </a:p>
          <a:p>
            <a:r>
              <a:rPr lang="en-US" sz="1800" dirty="0" err="1">
                <a:effectLst/>
                <a:latin typeface="Times New Roman" panose="02020603050405020304" pitchFamily="18" charset="0"/>
                <a:ea typeface="Calibri" panose="020F0502020204030204" pitchFamily="34" charset="0"/>
              </a:rPr>
              <a:t>Đối</a:t>
            </a:r>
            <a:r>
              <a:rPr lang="en-US" sz="1800" dirty="0">
                <a:effectLst/>
                <a:latin typeface="Times New Roman" panose="02020603050405020304" pitchFamily="18" charset="0"/>
                <a:ea typeface="Calibri" panose="020F0502020204030204" pitchFamily="34" charset="0"/>
              </a:rPr>
              <a:t> với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thuật</a:t>
            </a:r>
            <a:r>
              <a:rPr lang="en-US" sz="1800" dirty="0">
                <a:effectLst/>
                <a:latin typeface="Times New Roman" panose="02020603050405020304" pitchFamily="18" charset="0"/>
                <a:ea typeface="Calibri" panose="020F0502020204030204" pitchFamily="34" charset="0"/>
              </a:rPr>
              <a:t> GS, </a:t>
            </a:r>
            <a:r>
              <a:rPr lang="en-US" sz="1800" dirty="0" err="1">
                <a:effectLst/>
                <a:latin typeface="Times New Roman" panose="02020603050405020304" pitchFamily="18" charset="0"/>
                <a:ea typeface="Calibri" panose="020F0502020204030204" pitchFamily="34" charset="0"/>
              </a:rPr>
              <a:t>đường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dẫn</a:t>
            </a:r>
            <a:r>
              <a:rPr lang="en-US" sz="1800" dirty="0">
                <a:effectLst/>
                <a:latin typeface="Times New Roman" panose="02020603050405020304" pitchFamily="18" charset="0"/>
                <a:ea typeface="Calibri" panose="020F0502020204030204" pitchFamily="34" charset="0"/>
              </a:rPr>
              <a:t> bên </a:t>
            </a:r>
            <a:r>
              <a:rPr lang="en-US" sz="1800" dirty="0" err="1">
                <a:effectLst/>
                <a:latin typeface="Times New Roman" panose="02020603050405020304" pitchFamily="18" charset="0"/>
                <a:ea typeface="Calibri" panose="020F0502020204030204" pitchFamily="34" charset="0"/>
              </a:rPr>
              <a:t>dưới</a:t>
            </a:r>
            <a:r>
              <a:rPr lang="en-US" sz="1800" dirty="0">
                <a:effectLst/>
                <a:latin typeface="Times New Roman" panose="02020603050405020304" pitchFamily="18" charset="0"/>
                <a:ea typeface="Calibri" panose="020F0502020204030204" pitchFamily="34" charset="0"/>
              </a:rPr>
              <a:t> của mux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Bộ</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rút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gọn</a:t>
            </a:r>
            <a:r>
              <a:rPr lang="en-US" sz="1800" dirty="0">
                <a:effectLst/>
                <a:latin typeface="Times New Roman" panose="02020603050405020304" pitchFamily="18" charset="0"/>
                <a:ea typeface="Calibri" panose="020F0502020204030204" pitchFamily="34" charset="0"/>
              </a:rPr>
              <a:t> modulo chia </a:t>
            </a:r>
            <a:r>
              <a:rPr lang="en-US" sz="1800" dirty="0" err="1">
                <a:effectLst/>
                <a:latin typeface="Times New Roman" panose="02020603050405020304" pitchFamily="18" charset="0"/>
                <a:ea typeface="Calibri" panose="020F0502020204030204" pitchFamily="34" charset="0"/>
              </a:rPr>
              <a:t>nửa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thuật</a:t>
            </a:r>
            <a:r>
              <a:rPr lang="en-US" sz="1800" dirty="0">
                <a:effectLst/>
                <a:latin typeface="Times New Roman" panose="02020603050405020304" pitchFamily="18" charset="0"/>
                <a:ea typeface="Calibri" panose="020F0502020204030204" pitchFamily="34" charset="0"/>
              </a:rPr>
              <a:t> GS </a:t>
            </a:r>
            <a:r>
              <a:rPr lang="en-US" sz="1800" dirty="0" err="1">
                <a:effectLst/>
                <a:latin typeface="Times New Roman" panose="02020603050405020304" pitchFamily="18" charset="0"/>
                <a:ea typeface="Calibri" panose="020F0502020204030204" pitchFamily="34" charset="0"/>
              </a:rPr>
              <a:t>tốn</a:t>
            </a:r>
            <a:r>
              <a:rPr lang="en-US" sz="1800" dirty="0">
                <a:effectLst/>
                <a:latin typeface="Times New Roman" panose="02020603050405020304" pitchFamily="18" charset="0"/>
                <a:ea typeface="Calibri" panose="020F0502020204030204" pitchFamily="34" charset="0"/>
              </a:rPr>
              <a:t> 2 clock. </a:t>
            </a:r>
            <a:r>
              <a:rPr lang="en-US" sz="1800" dirty="0" err="1">
                <a:effectLst/>
                <a:latin typeface="Times New Roman" panose="02020603050405020304" pitchFamily="18" charset="0"/>
                <a:ea typeface="Calibri" panose="020F0502020204030204" pitchFamily="34" charset="0"/>
              </a:rPr>
              <a:t>Tổng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độ</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trễ</a:t>
            </a:r>
            <a:r>
              <a:rPr lang="en-US" sz="1800" dirty="0">
                <a:effectLst/>
                <a:latin typeface="Times New Roman" panose="02020603050405020304" pitchFamily="18" charset="0"/>
                <a:ea typeface="Calibri" panose="020F0502020204030204" pitchFamily="34" charset="0"/>
              </a:rPr>
              <a:t> khi </a:t>
            </a:r>
            <a:r>
              <a:rPr lang="en-US" sz="1800" dirty="0" err="1">
                <a:effectLst/>
                <a:latin typeface="Times New Roman" panose="02020603050405020304" pitchFamily="18" charset="0"/>
                <a:ea typeface="Calibri" panose="020F0502020204030204" pitchFamily="34" charset="0"/>
              </a:rPr>
              <a:t>bộ</a:t>
            </a:r>
            <a:r>
              <a:rPr lang="en-US" sz="1800" dirty="0">
                <a:effectLst/>
                <a:latin typeface="Times New Roman" panose="02020603050405020304" pitchFamily="18" charset="0"/>
                <a:ea typeface="Calibri" panose="020F0502020204030204" pitchFamily="34" charset="0"/>
              </a:rPr>
              <a:t> BU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hoạt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động</a:t>
            </a:r>
            <a:r>
              <a:rPr lang="en-US" sz="1800" dirty="0">
                <a:effectLst/>
                <a:latin typeface="Times New Roman" panose="02020603050405020304" pitchFamily="18" charset="0"/>
                <a:ea typeface="Calibri" panose="020F0502020204030204" pitchFamily="34" charset="0"/>
              </a:rPr>
              <a:t> GS là 13 clock.</a:t>
            </a:r>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64</a:t>
            </a:fld>
            <a:endParaRPr lang="en-US"/>
          </a:p>
        </p:txBody>
      </p:sp>
    </p:spTree>
    <p:extLst>
      <p:ext uri="{BB962C8B-B14F-4D97-AF65-F5344CB8AC3E}">
        <p14:creationId xmlns:p14="http://schemas.microsoft.com/office/powerpoint/2010/main" val="39773485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còn lại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12-bit.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pipeline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12-bit sang 24-bit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đơn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DSP của FPGA.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mux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11,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tôi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này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DSP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Exact-KRED,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Exact-KRED.</a:t>
            </a:r>
          </a:p>
          <a:p>
            <a:pPr marL="0" marR="0" indent="457200" algn="just">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Hình 14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bị.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DSP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Exact-KRED có 7 chu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chặn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CT / GS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bị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13 chu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đầu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pipeline.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 12-bit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mux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11 clock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clock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GS. </a:t>
            </a:r>
          </a:p>
          <a:p>
            <a:r>
              <a:rPr lang="en-US" sz="1800" dirty="0" err="1">
                <a:effectLst/>
                <a:latin typeface="Times New Roman" panose="02020603050405020304" pitchFamily="18" charset="0"/>
                <a:ea typeface="Calibri" panose="020F0502020204030204" pitchFamily="34" charset="0"/>
              </a:rPr>
              <a:t>Đối</a:t>
            </a:r>
            <a:r>
              <a:rPr lang="en-US" sz="1800" dirty="0">
                <a:effectLst/>
                <a:latin typeface="Times New Roman" panose="02020603050405020304" pitchFamily="18" charset="0"/>
                <a:ea typeface="Calibri" panose="020F0502020204030204" pitchFamily="34" charset="0"/>
              </a:rPr>
              <a:t> với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thuật</a:t>
            </a:r>
            <a:r>
              <a:rPr lang="en-US" sz="1800" dirty="0">
                <a:effectLst/>
                <a:latin typeface="Times New Roman" panose="02020603050405020304" pitchFamily="18" charset="0"/>
                <a:ea typeface="Calibri" panose="020F0502020204030204" pitchFamily="34" charset="0"/>
              </a:rPr>
              <a:t> GS, </a:t>
            </a:r>
            <a:r>
              <a:rPr lang="en-US" sz="1800" dirty="0" err="1">
                <a:effectLst/>
                <a:latin typeface="Times New Roman" panose="02020603050405020304" pitchFamily="18" charset="0"/>
                <a:ea typeface="Calibri" panose="020F0502020204030204" pitchFamily="34" charset="0"/>
              </a:rPr>
              <a:t>đường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dẫn</a:t>
            </a:r>
            <a:r>
              <a:rPr lang="en-US" sz="1800" dirty="0">
                <a:effectLst/>
                <a:latin typeface="Times New Roman" panose="02020603050405020304" pitchFamily="18" charset="0"/>
                <a:ea typeface="Calibri" panose="020F0502020204030204" pitchFamily="34" charset="0"/>
              </a:rPr>
              <a:t> bên </a:t>
            </a:r>
            <a:r>
              <a:rPr lang="en-US" sz="1800" dirty="0" err="1">
                <a:effectLst/>
                <a:latin typeface="Times New Roman" panose="02020603050405020304" pitchFamily="18" charset="0"/>
                <a:ea typeface="Calibri" panose="020F0502020204030204" pitchFamily="34" charset="0"/>
              </a:rPr>
              <a:t>dưới</a:t>
            </a:r>
            <a:r>
              <a:rPr lang="en-US" sz="1800" dirty="0">
                <a:effectLst/>
                <a:latin typeface="Times New Roman" panose="02020603050405020304" pitchFamily="18" charset="0"/>
                <a:ea typeface="Calibri" panose="020F0502020204030204" pitchFamily="34" charset="0"/>
              </a:rPr>
              <a:t> của mux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Bộ</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rút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gọn</a:t>
            </a:r>
            <a:r>
              <a:rPr lang="en-US" sz="1800" dirty="0">
                <a:effectLst/>
                <a:latin typeface="Times New Roman" panose="02020603050405020304" pitchFamily="18" charset="0"/>
                <a:ea typeface="Calibri" panose="020F0502020204030204" pitchFamily="34" charset="0"/>
              </a:rPr>
              <a:t> modulo chia </a:t>
            </a:r>
            <a:r>
              <a:rPr lang="en-US" sz="1800" dirty="0" err="1">
                <a:effectLst/>
                <a:latin typeface="Times New Roman" panose="02020603050405020304" pitchFamily="18" charset="0"/>
                <a:ea typeface="Calibri" panose="020F0502020204030204" pitchFamily="34" charset="0"/>
              </a:rPr>
              <a:t>nửa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thuật</a:t>
            </a:r>
            <a:r>
              <a:rPr lang="en-US" sz="1800" dirty="0">
                <a:effectLst/>
                <a:latin typeface="Times New Roman" panose="02020603050405020304" pitchFamily="18" charset="0"/>
                <a:ea typeface="Calibri" panose="020F0502020204030204" pitchFamily="34" charset="0"/>
              </a:rPr>
              <a:t> GS </a:t>
            </a:r>
            <a:r>
              <a:rPr lang="en-US" sz="1800" dirty="0" err="1">
                <a:effectLst/>
                <a:latin typeface="Times New Roman" panose="02020603050405020304" pitchFamily="18" charset="0"/>
                <a:ea typeface="Calibri" panose="020F0502020204030204" pitchFamily="34" charset="0"/>
              </a:rPr>
              <a:t>tốn</a:t>
            </a:r>
            <a:r>
              <a:rPr lang="en-US" sz="1800" dirty="0">
                <a:effectLst/>
                <a:latin typeface="Times New Roman" panose="02020603050405020304" pitchFamily="18" charset="0"/>
                <a:ea typeface="Calibri" panose="020F0502020204030204" pitchFamily="34" charset="0"/>
              </a:rPr>
              <a:t> 2 clock. </a:t>
            </a:r>
            <a:r>
              <a:rPr lang="en-US" sz="1800" dirty="0" err="1">
                <a:effectLst/>
                <a:latin typeface="Times New Roman" panose="02020603050405020304" pitchFamily="18" charset="0"/>
                <a:ea typeface="Calibri" panose="020F0502020204030204" pitchFamily="34" charset="0"/>
              </a:rPr>
              <a:t>Tổng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độ</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trễ</a:t>
            </a:r>
            <a:r>
              <a:rPr lang="en-US" sz="1800" dirty="0">
                <a:effectLst/>
                <a:latin typeface="Times New Roman" panose="02020603050405020304" pitchFamily="18" charset="0"/>
                <a:ea typeface="Calibri" panose="020F0502020204030204" pitchFamily="34" charset="0"/>
              </a:rPr>
              <a:t> khi </a:t>
            </a:r>
            <a:r>
              <a:rPr lang="en-US" sz="1800" dirty="0" err="1">
                <a:effectLst/>
                <a:latin typeface="Times New Roman" panose="02020603050405020304" pitchFamily="18" charset="0"/>
                <a:ea typeface="Calibri" panose="020F0502020204030204" pitchFamily="34" charset="0"/>
              </a:rPr>
              <a:t>bộ</a:t>
            </a:r>
            <a:r>
              <a:rPr lang="en-US" sz="1800" dirty="0">
                <a:effectLst/>
                <a:latin typeface="Times New Roman" panose="02020603050405020304" pitchFamily="18" charset="0"/>
                <a:ea typeface="Calibri" panose="020F0502020204030204" pitchFamily="34" charset="0"/>
              </a:rPr>
              <a:t> BU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hoạt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động</a:t>
            </a:r>
            <a:r>
              <a:rPr lang="en-US" sz="1800" dirty="0">
                <a:effectLst/>
                <a:latin typeface="Times New Roman" panose="02020603050405020304" pitchFamily="18" charset="0"/>
                <a:ea typeface="Calibri" panose="020F0502020204030204" pitchFamily="34" charset="0"/>
              </a:rPr>
              <a:t> GS là 13 clock.</a:t>
            </a:r>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65</a:t>
            </a:fld>
            <a:endParaRPr lang="en-US"/>
          </a:p>
        </p:txBody>
      </p:sp>
    </p:spTree>
    <p:extLst>
      <p:ext uri="{BB962C8B-B14F-4D97-AF65-F5344CB8AC3E}">
        <p14:creationId xmlns:p14="http://schemas.microsoft.com/office/powerpoint/2010/main" val="6222921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Hình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16</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cho thấy cấu trúc chung của bộ gia tốc NTT / INTT cho Kyber. Đối với kiến ​​trúc tổng thể, bộ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tốc NTT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phần cứng của sử dụng hai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bộ nhớ. Một RAM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NTT / INTT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 ROM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RAM sử dụng Intel Cyclone V M10K ở chế độ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simple dual-port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cho phép truy 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đồng thời vào hai địa chỉ bộ nhớ khác nhau.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2 x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này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𝑙𝑜𝑔</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chẵn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rất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tốt. Với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𝑙𝑜𝑔</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lẻ</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tầng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đầu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bypass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thẳng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(BU 3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BU4)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data bus 48-bit,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song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bus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00</m:t>
                        </m:r>
                      </m:sub>
                    </m:sSub>
                  </m:oMath>
                </a14:m>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là 12 bit đầu,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01</m:t>
                        </m:r>
                      </m:sub>
                    </m:sSub>
                  </m:oMath>
                </a14:m>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12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00</m:t>
                        </m:r>
                      </m:sub>
                    </m:sSub>
                  </m:oMath>
                </a14:m>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12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01</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12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Dữ liệu tính toán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của 2 BU hàng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12-bit sang song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48-bit (SIPO)</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Sau 4 chu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48-bit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20</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20</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21</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21</m:t>
                        </m:r>
                      </m:sub>
                    </m:sSub>
                  </m:oMath>
                </a14:m>
                <a:r>
                  <a:rPr lang="en-US" sz="1800" i="1"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trở</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lại vào RAM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thanh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đầu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Mỗi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kỳ</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hết 4 clock,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đó 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vào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tiếp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theo.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thanh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sipo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20</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21</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21</m:t>
                        </m:r>
                      </m:sub>
                    </m:sSub>
                  </m:oMath>
                </a14:m>
                <a:r>
                  <a:rPr lang="en-US" sz="1800" i="1"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dời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thêm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 2, 3 clock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theo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trễ</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Hình 17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bày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quá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dữ</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liệu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vào SIPO Writeback.</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Các ROM cũng cung cấp cho các đơn vị cánh bướm với hệ 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tương ứng cho mỗi hoạt động. Giá trị </a:t>
                </a:r>
                <a14:m>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được tính 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BU 2x2,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cycle,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cycle chỉ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chỉ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ROM. Một ROM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cycle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twiddle factor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00</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10</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thứ</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tự này đi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địa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chỉ của 3 ROM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chứa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twiddle factor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Mỗi phép tính NTT / INTT tốn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30</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xung nhịp cho đến khi dữ liệu được ghi trở lại 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chỉ chưa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2 BU là 26 clock, 2 clock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clock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 này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cũng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được sử dụng trong chế độ Cooley - Tuckey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𝐶𝑇</m:t>
                    </m:r>
                    <m:r>
                      <a:rPr lang="vi-VN" sz="1800" i="1">
                        <a:effectLst/>
                        <a:latin typeface="Cambria Math" panose="02040503050406030204" pitchFamily="18" charset="0"/>
                        <a:ea typeface="Calibri" panose="020F0502020204030204" pitchFamily="34" charset="0"/>
                        <a:cs typeface="Times New Roman" panose="02020603050405020304" pitchFamily="18" charset="0"/>
                      </a:rPr>
                      <m:t>_</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𝑚𝑜𝑑𝑒</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Gentleman – Sande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𝐺𝑆</m:t>
                    </m:r>
                    <m:r>
                      <a:rPr lang="vi-VN" sz="1800" i="1">
                        <a:effectLst/>
                        <a:latin typeface="Cambria Math" panose="02040503050406030204" pitchFamily="18" charset="0"/>
                        <a:ea typeface="Calibri" panose="020F0502020204030204" pitchFamily="34" charset="0"/>
                        <a:cs typeface="Times New Roman" panose="02020603050405020304" pitchFamily="18" charset="0"/>
                      </a:rPr>
                      <m:t>_</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𝑚𝑜𝑑𝑒</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mũ</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14:m>
                  <m:oMath xmlns:m="http://schemas.openxmlformats.org/officeDocument/2006/math">
                    <m:sSub>
                      <m:sSubPr>
                        <m:ctrlP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vi-V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r>
                          <a:rPr lang="vi-V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Sup>
                      <m:sSubSupPr>
                        <m:ctrlP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vi-V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r>
                          <a:rPr lang="vi-V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sub>
                      <m:sup>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p>
                    </m:sSubSup>
                  </m:oMath>
                </a14:m>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cùng</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việc</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nhân</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với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bù</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dư</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trong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Exact-KRED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trước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thống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ROM.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5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đầy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đủ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𝑙𝑜𝑔</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chẵn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trường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hợp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lẻ</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=128</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đầu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cấu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hình 2 x 2 BU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bỏ qua,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dữ</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liệu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thẳng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Hình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16</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cho thấy cấu trúc chung của bộ gia tốc NTT / INTT cho Kyber. Đối với kiến ​​trúc tổng thể, bộ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tốc NTT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phần cứng của sử dụng hai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bộ nhớ. Một RAM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NTT / INTT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 ROM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RAM sử dụng Intel Cyclone V M10K ở chế độ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simple dual-port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cho phép truy 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đồng thời vào hai địa chỉ bộ nhớ khác nhau.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2 x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này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𝑙𝑜𝑔(𝑛)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chẵn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rất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tốt. Với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𝑙𝑜𝑔(𝑛)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lẻ</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tầng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đầu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bypass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thẳng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(BU 3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BU4)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data bus 48-bit,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song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bus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𝑢_00</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là 12 bit đầu,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𝑢_01</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12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𝑡_00</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12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𝑡_01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12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Dữ liệu tính toán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của 2 BU hàng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12-bit sang song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48-bit (SIPO)</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Sau 4 chu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48-bit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𝑢_20</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𝑡_20</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𝑢_21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𝑡_21</a:t>
                </a:r>
                <a:r>
                  <a:rPr lang="en-US" sz="1800" i="1"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trở</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lại vào RAM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thanh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đầu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Mỗi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kỳ</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hết 4 clock,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đó 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vào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tiếp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theo.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thanh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sipo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𝑡_20</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𝑢_21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𝑡_21</a:t>
                </a:r>
                <a:r>
                  <a:rPr lang="en-US" sz="1800" i="1"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dời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thêm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 2, 3 clock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theo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trễ</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Hình 17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bày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quá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dữ</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liệu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vào SIPO Writeback.</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Các ROM cũng cung cấp cho các đơn vị cánh bướm với hệ 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tương ứng cho mỗi hoạt động. Giá trị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được tính 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BU 2x2,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cycle,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cycle chỉ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chỉ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ROM. Một ROM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cycle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twiddle factor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00,</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10,</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11.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thứ</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tự này đi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địa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chỉ của 3 ROM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chứa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twiddle factor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Mỗi phép tính NTT / INTT tốn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30</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xung nhịp cho đến khi dữ liệu được ghi trở lại 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chỉ chưa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2 BU là 26 clock, 2 clock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clock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 này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cũng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được sử dụng trong chế độ Cooley - Tuckey (</a:t>
                </a:r>
                <a:r>
                  <a:rPr lang="vi-VN" sz="1800" i="0">
                    <a:effectLst/>
                    <a:latin typeface="Cambria Math" panose="02040503050406030204" pitchFamily="18" charset="0"/>
                    <a:ea typeface="Calibri" panose="020F0502020204030204" pitchFamily="34" charset="0"/>
                    <a:cs typeface="Times New Roman" panose="02020603050405020304" pitchFamily="18" charset="0"/>
                  </a:rPr>
                  <a:t>𝐶𝑇_𝑚𝑜𝑑𝑒</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Gentleman – Sande (</a:t>
                </a:r>
                <a:r>
                  <a:rPr lang="vi-VN" sz="1800" i="0">
                    <a:effectLst/>
                    <a:latin typeface="Cambria Math" panose="02040503050406030204" pitchFamily="18" charset="0"/>
                    <a:ea typeface="Calibri" panose="020F0502020204030204" pitchFamily="34" charset="0"/>
                    <a:cs typeface="Times New Roman" panose="02020603050405020304" pitchFamily="18" charset="0"/>
                  </a:rPr>
                  <a:t>𝐺𝑆_𝑚𝑜𝑑𝑒)</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mũ</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_</a:t>
                </a:r>
                <a:r>
                  <a:rPr lang="vi-VN"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2𝑛</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_</a:t>
                </a:r>
                <a:r>
                  <a:rPr lang="vi-VN"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2𝑛^</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(−1)</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cùng</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việc</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nhân</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𝑘^(−2)</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bù</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dư</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trong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Exact-KRED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trước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thống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ROM.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5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đầy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đủ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𝑙𝑜𝑔(𝑛)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chẵn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trường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hợp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lẻ</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𝑛=128</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đầu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cấu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hình 2 x 2 BU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bỏ qua,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dữ</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liệu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thẳng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66</a:t>
            </a:fld>
            <a:endParaRPr lang="en-US"/>
          </a:p>
        </p:txBody>
      </p:sp>
    </p:spTree>
    <p:extLst>
      <p:ext uri="{BB962C8B-B14F-4D97-AF65-F5344CB8AC3E}">
        <p14:creationId xmlns:p14="http://schemas.microsoft.com/office/powerpoint/2010/main" val="25964706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Hình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16</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cho thấy cấu trúc chung của bộ gia tốc NTT / INTT cho Kyber. Đối với kiến ​​trúc tổng thể, bộ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tốc NTT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phần cứng của sử dụng hai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bộ nhớ. Một RAM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NTT / INTT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 ROM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RAM sử dụng Intel Cyclone V M10K ở chế độ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simple dual-port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cho phép truy 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đồng thời vào hai địa chỉ bộ nhớ khác nhau.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2 x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này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𝑙𝑜𝑔</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chẵn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rất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tốt. Với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𝑙𝑜𝑔</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lẻ</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tầng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đầu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bypass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thẳng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(BU 3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BU4)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data bus 48-bit,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song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bus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00</m:t>
                        </m:r>
                      </m:sub>
                    </m:sSub>
                  </m:oMath>
                </a14:m>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là 12 bit đầu,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01</m:t>
                        </m:r>
                      </m:sub>
                    </m:sSub>
                  </m:oMath>
                </a14:m>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12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00</m:t>
                        </m:r>
                      </m:sub>
                    </m:sSub>
                  </m:oMath>
                </a14:m>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12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01</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12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Dữ liệu tính toán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của 2 BU hàng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12-bit sang song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48-bit (SIPO)</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Sau 4 chu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48-bit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20</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20</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21</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21</m:t>
                        </m:r>
                      </m:sub>
                    </m:sSub>
                  </m:oMath>
                </a14:m>
                <a:r>
                  <a:rPr lang="en-US" sz="1800" i="1"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trở</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lại vào RAM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thanh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đầu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Mỗi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kỳ</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hết 4 clock,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đó 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vào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tiếp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theo.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thanh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sipo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20</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21</m:t>
                        </m:r>
                      </m:sub>
                    </m:sSub>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21</m:t>
                        </m:r>
                      </m:sub>
                    </m:sSub>
                  </m:oMath>
                </a14:m>
                <a:r>
                  <a:rPr lang="en-US" sz="1800" i="1"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dời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thêm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 2, 3 clock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theo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trễ</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Hình 17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bày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quá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dữ</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liệu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vào SIPO Writeback.</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Các ROM cũng cung cấp cho các đơn vị cánh bướm với hệ 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tương ứng cho mỗi hoạt động. Giá trị </a:t>
                </a:r>
                <a14:m>
                  <m:oMath xmlns:m="http://schemas.openxmlformats.org/officeDocument/2006/math">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được tính 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BU 2x2,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cycle,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cycle chỉ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chỉ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ROM. Một ROM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cycle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twiddle factor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00</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10</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thứ</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tự này đi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địa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chỉ của 3 ROM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chứa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twiddle factor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Mỗi phép tính NTT / INTT tốn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30</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xung nhịp cho đến khi dữ liệu được ghi trở lại 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chỉ chưa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2 BU là 26 clock, 2 clock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clock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 này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cũng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được sử dụng trong chế độ Cooley - Tuckey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𝐶𝑇</m:t>
                    </m:r>
                    <m:r>
                      <a:rPr lang="vi-VN" sz="1800" i="1">
                        <a:effectLst/>
                        <a:latin typeface="Cambria Math" panose="02040503050406030204" pitchFamily="18" charset="0"/>
                        <a:ea typeface="Calibri" panose="020F0502020204030204" pitchFamily="34" charset="0"/>
                        <a:cs typeface="Times New Roman" panose="02020603050405020304" pitchFamily="18" charset="0"/>
                      </a:rPr>
                      <m:t>_</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𝑚𝑜𝑑𝑒</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Gentleman – Sande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𝐺𝑆</m:t>
                    </m:r>
                    <m:r>
                      <a:rPr lang="vi-VN" sz="1800" i="1">
                        <a:effectLst/>
                        <a:latin typeface="Cambria Math" panose="02040503050406030204" pitchFamily="18" charset="0"/>
                        <a:ea typeface="Calibri" panose="020F0502020204030204" pitchFamily="34" charset="0"/>
                        <a:cs typeface="Times New Roman" panose="02020603050405020304" pitchFamily="18" charset="0"/>
                      </a:rPr>
                      <m:t>_</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𝑚𝑜𝑑𝑒</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mũ</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14:m>
                  <m:oMath xmlns:m="http://schemas.openxmlformats.org/officeDocument/2006/math">
                    <m:sSub>
                      <m:sSubPr>
                        <m:ctrlP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vi-V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r>
                          <a:rPr lang="vi-V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sSubSup>
                      <m:sSubSupPr>
                        <m:ctrlP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vi-V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r>
                          <a:rPr lang="vi-V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sub>
                      <m:sup>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p>
                    </m:sSubSup>
                  </m:oMath>
                </a14:m>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cùng</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việc</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nhân</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với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bù</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dư</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trong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Exact-KRED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trước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thống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ROM.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5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đầy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đủ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𝑙𝑜𝑔</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chẵn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trường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hợp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lẻ</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𝑛</m:t>
                    </m:r>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=128</m:t>
                    </m:r>
                  </m:oMath>
                </a14:m>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đầu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cấu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hình 2 x 2 BU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bỏ qua,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dữ</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liệu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thẳng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Hình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16</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cho thấy cấu trúc chung của bộ gia tốc NTT / INTT cho Kyber. Đối với kiến ​​trúc tổng thể, bộ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tốc NTT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phần cứng của sử dụng hai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bộ nhớ. Một RAM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NTT / INTT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 ROM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RAM sử dụng Intel Cyclone V M10K ở chế độ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simple dual-port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cho phép truy 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đồng thời vào hai địa chỉ bộ nhớ khác nhau.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2 x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này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𝑙𝑜𝑔(𝑛)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chẵn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rất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tốt. Với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𝑙𝑜𝑔(𝑛)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lẻ</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tầng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đầu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bypass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thẳng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(BU 3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BU4)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data bus 48-bit,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song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 bus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𝑢_00</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là 12 bit đầu,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𝑢_01</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12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𝑡_00</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12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𝑡_01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12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Dữ liệu tính toán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của 2 BU hàng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12-bit sang song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48-bit (SIPO)</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Sau 4 chu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48-bit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đầu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𝑢_20</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𝑡_20</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𝑢_21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𝑡_21</a:t>
                </a:r>
                <a:r>
                  <a:rPr lang="en-US" sz="1800" i="1"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sẽ</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lượt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trở</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lại vào RAM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từ</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thanh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đầu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Mỗi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kỳ</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hết 4 clock,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đó 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kết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quả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mới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đã</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vào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tiếp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theo.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thanh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ghi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sipo ở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trí</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𝑡_20</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𝑢_21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𝑡_21</a:t>
                </a:r>
                <a:r>
                  <a:rPr lang="en-US" sz="1800" i="1"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dời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thêm</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1, 2, 3 clock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theo</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độ</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trễ</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Hình 17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bày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quá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trình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dữ</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liệu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dịch</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vào SIPO Writeback.</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Các ROM cũng cung cấp cho các đơn vị cánh bướm với hệ 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tương ứng cho mỗi hoạt động. Giá trị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được tính 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BU 2x2,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cycle,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cycle chỉ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chỉ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ROM. Một ROM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đổi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cycle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twiddle factor </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00,</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10,</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𝜔_</a:t>
                </a:r>
                <a:r>
                  <a:rPr lang="en-US" sz="1800" i="0">
                    <a:effectLst/>
                    <a:latin typeface="Cambria Math" panose="02040503050406030204" pitchFamily="18" charset="0"/>
                    <a:ea typeface="Calibri" panose="020F0502020204030204" pitchFamily="34" charset="0"/>
                    <a:cs typeface="Times New Roman" panose="02020603050405020304" pitchFamily="18" charset="0"/>
                  </a:rPr>
                  <a:t>11.</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thứ</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tự này đi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địa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chỉ của 3 ROM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chứa</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twiddle factor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Mỗi phép tính NTT / INTT tốn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30</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xung nhịp cho đến khi dữ liệu được ghi trở lại 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chỉ chưa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2 BU là 26 clock, 2 clock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clock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INTT này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cũng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được sử dụng trong chế độ Cooley - Tuckey (</a:t>
                </a:r>
                <a:r>
                  <a:rPr lang="vi-VN" sz="1800" i="0">
                    <a:effectLst/>
                    <a:latin typeface="Cambria Math" panose="02040503050406030204" pitchFamily="18" charset="0"/>
                    <a:ea typeface="Calibri" panose="020F0502020204030204" pitchFamily="34" charset="0"/>
                    <a:cs typeface="Times New Roman" panose="02020603050405020304" pitchFamily="18" charset="0"/>
                  </a:rPr>
                  <a:t>𝐶𝑇_𝑚𝑜𝑑𝑒</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Gentleman – Sande (</a:t>
                </a:r>
                <a:r>
                  <a:rPr lang="vi-VN" sz="1800" i="0">
                    <a:effectLst/>
                    <a:latin typeface="Cambria Math" panose="02040503050406030204" pitchFamily="18" charset="0"/>
                    <a:ea typeface="Calibri" panose="020F0502020204030204" pitchFamily="34" charset="0"/>
                    <a:cs typeface="Times New Roman" panose="02020603050405020304" pitchFamily="18" charset="0"/>
                  </a:rPr>
                  <a:t>𝐺𝑆_𝑚𝑜𝑑𝑒)</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tương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ứng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Các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giá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trị</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mũ</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_</a:t>
                </a:r>
                <a:r>
                  <a:rPr lang="vi-VN"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2𝑛</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𝛾</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_</a:t>
                </a:r>
                <a:r>
                  <a:rPr lang="vi-VN"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2𝑛^</a:t>
                </a:r>
                <a:r>
                  <a:rPr lang="en-US" sz="1800" i="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(−1)</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cùng</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việc</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nhân</a:t>
                </a:r>
                <a:r>
                  <a:rPr lang="en-US" sz="18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𝑘^(−2)</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để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bù</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dư</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trong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giải</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Exact-KRED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tính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trước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lưu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hệ</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thống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ROM.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Thuật</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4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và</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thuận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toán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5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thực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hiện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đầy</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đủ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𝑙𝑜𝑔(𝑛)</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chẵn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Với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trường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hợp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NTT/INTT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trên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số</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lớp</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lẻ</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i="0">
                    <a:effectLst/>
                    <a:latin typeface="Cambria Math" panose="02040503050406030204" pitchFamily="18" charset="0"/>
                    <a:ea typeface="Malgun Gothic" panose="020B0503020000020004" pitchFamily="34" charset="-127"/>
                    <a:cs typeface="Times New Roman" panose="02020603050405020304" pitchFamily="18" charset="0"/>
                  </a:rPr>
                  <a:t>𝑛=128</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phần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đầu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tiên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của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cấu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hình 2 x 2 BU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được</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bỏ qua,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dữ</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liệu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đi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thẳng</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đến</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 2 BU </a:t>
                </a:r>
                <a:r>
                  <a:rPr lang="en-US" sz="1800" dirty="0" err="1">
                    <a:effectLst/>
                    <a:latin typeface="Times New Roman" panose="02020603050405020304" pitchFamily="18" charset="0"/>
                    <a:ea typeface="Malgun Gothic" panose="020B0503020000020004" pitchFamily="34" charset="-127"/>
                    <a:cs typeface="Times New Roman" panose="02020603050405020304" pitchFamily="18" charset="0"/>
                  </a:rPr>
                  <a:t>sau</a:t>
                </a:r>
                <a:r>
                  <a:rPr lang="en-US" sz="18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C22AA9AC-E593-4F3D-83CB-A3FCA7A13F90}" type="slidenum">
              <a:rPr lang="en-US" smtClean="0"/>
              <a:t>67</a:t>
            </a:fld>
            <a:endParaRPr lang="en-US"/>
          </a:p>
        </p:txBody>
      </p:sp>
    </p:spTree>
    <p:extLst>
      <p:ext uri="{BB962C8B-B14F-4D97-AF65-F5344CB8AC3E}">
        <p14:creationId xmlns:p14="http://schemas.microsoft.com/office/powerpoint/2010/main" val="330437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Mã</a:t>
            </a:r>
            <a:r>
              <a:rPr lang="en-US" dirty="0"/>
              <a:t> </a:t>
            </a:r>
            <a:r>
              <a:rPr lang="en-US" dirty="0" err="1"/>
              <a:t>hóa</a:t>
            </a:r>
            <a:r>
              <a:rPr lang="en-US" dirty="0"/>
              <a:t> là </a:t>
            </a:r>
            <a:r>
              <a:rPr lang="en-US" dirty="0" err="1"/>
              <a:t>nhằm</a:t>
            </a:r>
            <a:r>
              <a:rPr lang="en-US" dirty="0"/>
              <a:t> </a:t>
            </a:r>
            <a:r>
              <a:rPr lang="en-US" dirty="0" err="1"/>
              <a:t>chuyển</a:t>
            </a:r>
            <a:r>
              <a:rPr lang="en-US" dirty="0"/>
              <a:t> đổi </a:t>
            </a:r>
            <a:r>
              <a:rPr lang="en-US" dirty="0" err="1"/>
              <a:t>những</a:t>
            </a:r>
            <a:r>
              <a:rPr lang="en-US" dirty="0"/>
              <a:t> </a:t>
            </a:r>
            <a:r>
              <a:rPr lang="en-US" dirty="0" err="1"/>
              <a:t>thông</a:t>
            </a:r>
            <a:r>
              <a:rPr lang="en-US" dirty="0"/>
              <a:t> tin </a:t>
            </a:r>
            <a:r>
              <a:rPr lang="vi-VN" b="0" i="0" dirty="0">
                <a:solidFill>
                  <a:srgbClr val="202122"/>
                </a:solidFill>
                <a:effectLst/>
                <a:latin typeface="Arial" panose="020B0604020202020204" pitchFamily="34" charset="0"/>
              </a:rPr>
              <a:t>từ định dạng bình thường sang dạng </a:t>
            </a:r>
            <a:r>
              <a:rPr lang="vi-VN" b="0" i="0" u="none" strike="noStrike" dirty="0">
                <a:solidFill>
                  <a:srgbClr val="0645AD"/>
                </a:solidFill>
                <a:effectLst/>
                <a:latin typeface="Arial" panose="020B0604020202020204" pitchFamily="34" charset="0"/>
                <a:hlinkClick r:id="rId3" tooltip="Thông tin"/>
              </a:rPr>
              <a:t>thông tin</a:t>
            </a:r>
            <a:r>
              <a:rPr lang="vi-VN" b="0" i="0" dirty="0">
                <a:solidFill>
                  <a:srgbClr val="202122"/>
                </a:solidFill>
                <a:effectLst/>
                <a:latin typeface="Arial" panose="020B0604020202020204" pitchFamily="34" charset="0"/>
              </a:rPr>
              <a:t> không thể hiểu được nếu không có phương tiện </a:t>
            </a:r>
            <a:r>
              <a:rPr lang="vi-VN" b="1" i="0" dirty="0">
                <a:solidFill>
                  <a:srgbClr val="202122"/>
                </a:solidFill>
                <a:effectLst/>
                <a:latin typeface="Arial" panose="020B0604020202020204" pitchFamily="34" charset="0"/>
              </a:rPr>
              <a:t>giải mã</a:t>
            </a:r>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5</a:t>
            </a:fld>
            <a:endParaRPr lang="en-US"/>
          </a:p>
        </p:txBody>
      </p:sp>
    </p:spTree>
    <p:extLst>
      <p:ext uri="{BB962C8B-B14F-4D97-AF65-F5344CB8AC3E}">
        <p14:creationId xmlns:p14="http://schemas.microsoft.com/office/powerpoint/2010/main" val="20635822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84</a:t>
            </a:fld>
            <a:endParaRPr lang="en-US"/>
          </a:p>
        </p:txBody>
      </p:sp>
    </p:spTree>
    <p:extLst>
      <p:ext uri="{BB962C8B-B14F-4D97-AF65-F5344CB8AC3E}">
        <p14:creationId xmlns:p14="http://schemas.microsoft.com/office/powerpoint/2010/main" val="20629678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86</a:t>
            </a:fld>
            <a:endParaRPr lang="en-US"/>
          </a:p>
        </p:txBody>
      </p:sp>
    </p:spTree>
    <p:extLst>
      <p:ext uri="{BB962C8B-B14F-4D97-AF65-F5344CB8AC3E}">
        <p14:creationId xmlns:p14="http://schemas.microsoft.com/office/powerpoint/2010/main" val="34685961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spcBef>
                <a:spcPts val="0"/>
              </a:spcBef>
              <a:spcAft>
                <a:spcPts val="1000"/>
              </a:spcAft>
            </a:pPr>
            <a:r>
              <a:rPr lang="en-US" sz="18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Chuyển đổi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cycles với n = 512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spcBef>
                <a:spcPts val="0"/>
              </a:spcBef>
              <a:spcAft>
                <a:spcPts val="1000"/>
              </a:spcAft>
            </a:pPr>
            <a:r>
              <a:rPr lang="en-US" sz="18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Sử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Xilinx Artix-7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Sử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Xilinx Virtex-7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spcBef>
                <a:spcPts val="0"/>
              </a:spcBef>
              <a:spcAft>
                <a:spcPts val="1000"/>
              </a:spcAft>
            </a:pPr>
            <a:r>
              <a:rPr lang="en-US" sz="18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chu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để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tiền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hậu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lý</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spcBef>
                <a:spcPts val="0"/>
              </a:spcBef>
              <a:spcAft>
                <a:spcPts val="1000"/>
              </a:spcAft>
            </a:pPr>
            <a:r>
              <a:rPr lang="en-US" sz="18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5</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ALMs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báo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của Quartus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6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vậy, có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ý về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FPGA Intel, Quartus chỉ trả về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ALUTs.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thấy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FPGA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ALUTs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hơn nhiều so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LUTs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FPGA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Xillinx do 2 ALUT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ALM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mà chỉ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ALUT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ALM.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ALM còn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nhiều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khác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Quartus để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FPGA Xillinx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phổ</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6,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LUTs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báo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Speed Ratio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khác. Area x Speed ratio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LUT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hay còn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ctr">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Hình 29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tỷ</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Karatsuba cũng như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modulo Barret Reduction.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 Cycles [31]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2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nhiều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nhiều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với [31],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1.7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tốt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NewHope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thay đổi NTT/INTT, bỏ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hậu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2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với [32],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NTT/INTT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hơn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0.7.</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RISC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ASIC.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chưa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tốt 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pipeline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chưa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module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pipeline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về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logic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Nếu [33] cũng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hơn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8.9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hình 2x2 BU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tốt hơn so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cũng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hơn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nhiều.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-RED có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bị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đây là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với Exact-KRED. </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[15] còn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Twiddle Factor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 INTT 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Twiddle Factor với NTT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tự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BU GS.  </a:t>
            </a:r>
          </a:p>
          <a:p>
            <a:pPr marL="0" marR="0" indent="457200" algn="just">
              <a:lnSpc>
                <a:spcPct val="150000"/>
              </a:lnSpc>
              <a:spcBef>
                <a:spcPts val="60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FPGA Xillinx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để có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dễ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hơn với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khác. Một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khác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87</a:t>
            </a:fld>
            <a:endParaRPr lang="en-US"/>
          </a:p>
        </p:txBody>
      </p:sp>
    </p:spTree>
    <p:extLst>
      <p:ext uri="{BB962C8B-B14F-4D97-AF65-F5344CB8AC3E}">
        <p14:creationId xmlns:p14="http://schemas.microsoft.com/office/powerpoint/2010/main" val="2198666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NTT speed tốt</a:t>
            </a:r>
          </a:p>
        </p:txBody>
      </p:sp>
      <p:sp>
        <p:nvSpPr>
          <p:cNvPr id="4" name="Slide Number Placeholder 3"/>
          <p:cNvSpPr>
            <a:spLocks noGrp="1"/>
          </p:cNvSpPr>
          <p:nvPr>
            <p:ph type="sldNum" sz="quarter" idx="5"/>
          </p:nvPr>
        </p:nvSpPr>
        <p:spPr/>
        <p:txBody>
          <a:bodyPr/>
          <a:lstStyle/>
          <a:p>
            <a:fld id="{C22AA9AC-E593-4F3D-83CB-A3FCA7A13F90}" type="slidenum">
              <a:rPr lang="en-US" smtClean="0"/>
              <a:t>88</a:t>
            </a:fld>
            <a:endParaRPr lang="en-US"/>
          </a:p>
        </p:txBody>
      </p:sp>
    </p:spTree>
    <p:extLst>
      <p:ext uri="{BB962C8B-B14F-4D97-AF65-F5344CB8AC3E}">
        <p14:creationId xmlns:p14="http://schemas.microsoft.com/office/powerpoint/2010/main" val="15369886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Sau khi so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với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tự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đây,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này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khá</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rút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gọn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modulo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NTT/INTT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tại.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Tuy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vậy,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có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thụ</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của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Twiddle Factor, đây là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có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khắc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thay đổi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áp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lên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mang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nhiều yếu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tổ</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hơn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89</a:t>
            </a:fld>
            <a:endParaRPr lang="en-US"/>
          </a:p>
        </p:txBody>
      </p:sp>
    </p:spTree>
    <p:extLst>
      <p:ext uri="{BB962C8B-B14F-4D97-AF65-F5344CB8AC3E}">
        <p14:creationId xmlns:p14="http://schemas.microsoft.com/office/powerpoint/2010/main" val="30263612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Một </a:t>
            </a:r>
            <a:r>
              <a:rPr lang="en-US" dirty="0" err="1"/>
              <a:t>hướng</a:t>
            </a:r>
            <a:r>
              <a:rPr lang="en-US" dirty="0"/>
              <a:t> </a:t>
            </a:r>
            <a:r>
              <a:rPr lang="en-US" dirty="0" err="1"/>
              <a:t>phát</a:t>
            </a:r>
            <a:r>
              <a:rPr lang="en-US" dirty="0"/>
              <a:t> </a:t>
            </a:r>
            <a:r>
              <a:rPr lang="en-US" dirty="0" err="1"/>
              <a:t>triển</a:t>
            </a:r>
            <a:r>
              <a:rPr lang="en-US" dirty="0"/>
              <a:t> nữa </a:t>
            </a:r>
            <a:r>
              <a:rPr lang="en-US" dirty="0" err="1"/>
              <a:t>cho</a:t>
            </a:r>
            <a:r>
              <a:rPr lang="en-US" dirty="0"/>
              <a:t> </a:t>
            </a:r>
            <a:r>
              <a:rPr lang="en-US" dirty="0" err="1"/>
              <a:t>dòng</a:t>
            </a:r>
            <a:r>
              <a:rPr lang="en-US" dirty="0"/>
              <a:t> </a:t>
            </a:r>
            <a:r>
              <a:rPr lang="en-US" dirty="0" err="1"/>
              <a:t>mã</a:t>
            </a:r>
            <a:r>
              <a:rPr lang="en-US" dirty="0"/>
              <a:t> </a:t>
            </a:r>
            <a:r>
              <a:rPr lang="en-US" dirty="0" err="1"/>
              <a:t>hóa</a:t>
            </a:r>
            <a:r>
              <a:rPr lang="en-US" dirty="0"/>
              <a:t> Lattice Based là homomorphic encryption một </a:t>
            </a:r>
            <a:r>
              <a:rPr lang="en-US" dirty="0" err="1"/>
              <a:t>hướng</a:t>
            </a:r>
            <a:r>
              <a:rPr lang="en-US" dirty="0"/>
              <a:t> </a:t>
            </a:r>
            <a:r>
              <a:rPr lang="en-US" dirty="0" err="1"/>
              <a:t>khá</a:t>
            </a:r>
            <a:r>
              <a:rPr lang="en-US" dirty="0"/>
              <a:t> mới</a:t>
            </a:r>
          </a:p>
          <a:p>
            <a:r>
              <a:rPr lang="en-US" dirty="0"/>
              <a:t>Đây là </a:t>
            </a:r>
            <a:r>
              <a:rPr lang="en-US" dirty="0" err="1"/>
              <a:t>dạng</a:t>
            </a:r>
            <a:r>
              <a:rPr lang="en-US" dirty="0"/>
              <a:t> </a:t>
            </a:r>
            <a:r>
              <a:rPr lang="en-US" dirty="0" err="1"/>
              <a:t>mã</a:t>
            </a:r>
            <a:r>
              <a:rPr lang="en-US" dirty="0"/>
              <a:t> </a:t>
            </a:r>
            <a:r>
              <a:rPr lang="en-US" dirty="0" err="1"/>
              <a:t>hóa</a:t>
            </a:r>
            <a:r>
              <a:rPr lang="en-US" dirty="0"/>
              <a:t> mà bên </a:t>
            </a:r>
            <a:r>
              <a:rPr lang="en-US" dirty="0" err="1"/>
              <a:t>nhận</a:t>
            </a:r>
            <a:r>
              <a:rPr lang="en-US" dirty="0"/>
              <a:t> </a:t>
            </a:r>
            <a:r>
              <a:rPr lang="en-US" dirty="0" err="1"/>
              <a:t>dữ</a:t>
            </a:r>
            <a:r>
              <a:rPr lang="en-US" dirty="0"/>
              <a:t> </a:t>
            </a:r>
            <a:r>
              <a:rPr lang="en-US" dirty="0" err="1"/>
              <a:t>liệu</a:t>
            </a:r>
            <a:r>
              <a:rPr lang="en-US" dirty="0"/>
              <a:t> </a:t>
            </a:r>
            <a:r>
              <a:rPr lang="en-US" dirty="0" err="1"/>
              <a:t>đã</a:t>
            </a:r>
            <a:r>
              <a:rPr lang="en-US" dirty="0"/>
              <a:t> </a:t>
            </a:r>
            <a:r>
              <a:rPr lang="en-US" dirty="0" err="1"/>
              <a:t>mã</a:t>
            </a:r>
            <a:r>
              <a:rPr lang="en-US" dirty="0"/>
              <a:t> </a:t>
            </a:r>
            <a:r>
              <a:rPr lang="en-US" dirty="0" err="1"/>
              <a:t>hóa</a:t>
            </a:r>
            <a:r>
              <a:rPr lang="en-US" dirty="0"/>
              <a:t> có </a:t>
            </a:r>
            <a:r>
              <a:rPr lang="en-US" dirty="0" err="1"/>
              <a:t>thể</a:t>
            </a:r>
            <a:r>
              <a:rPr lang="en-US" dirty="0"/>
              <a:t> </a:t>
            </a:r>
            <a:r>
              <a:rPr lang="en-US" dirty="0" err="1"/>
              <a:t>xử</a:t>
            </a:r>
            <a:r>
              <a:rPr lang="en-US" dirty="0"/>
              <a:t> </a:t>
            </a:r>
            <a:r>
              <a:rPr lang="en-US" dirty="0" err="1"/>
              <a:t>lý</a:t>
            </a:r>
            <a:r>
              <a:rPr lang="en-US" dirty="0"/>
              <a:t> </a:t>
            </a:r>
            <a:r>
              <a:rPr lang="en-US" dirty="0" err="1"/>
              <a:t>dự</a:t>
            </a:r>
            <a:r>
              <a:rPr lang="en-US" dirty="0"/>
              <a:t> </a:t>
            </a:r>
            <a:r>
              <a:rPr lang="en-US" dirty="0" err="1"/>
              <a:t>liệu</a:t>
            </a:r>
            <a:r>
              <a:rPr lang="en-US" dirty="0"/>
              <a:t> đó mà ko </a:t>
            </a:r>
            <a:r>
              <a:rPr lang="en-US" dirty="0" err="1"/>
              <a:t>cần</a:t>
            </a:r>
            <a:r>
              <a:rPr lang="en-US" dirty="0"/>
              <a:t> </a:t>
            </a:r>
            <a:r>
              <a:rPr lang="en-US" dirty="0" err="1"/>
              <a:t>giải</a:t>
            </a:r>
            <a:r>
              <a:rPr lang="en-US" dirty="0"/>
              <a:t> </a:t>
            </a:r>
            <a:r>
              <a:rPr lang="en-US" dirty="0" err="1"/>
              <a:t>mã</a:t>
            </a:r>
            <a:endParaRPr lang="en-US" dirty="0"/>
          </a:p>
          <a:p>
            <a:r>
              <a:rPr lang="en-US" dirty="0" err="1"/>
              <a:t>Hướng</a:t>
            </a:r>
            <a:r>
              <a:rPr lang="en-US" dirty="0"/>
              <a:t> </a:t>
            </a:r>
            <a:r>
              <a:rPr lang="en-US" dirty="0" err="1"/>
              <a:t>xây</a:t>
            </a:r>
            <a:r>
              <a:rPr lang="en-US" dirty="0"/>
              <a:t> </a:t>
            </a:r>
            <a:r>
              <a:rPr lang="en-US" dirty="0" err="1"/>
              <a:t>dựng</a:t>
            </a:r>
            <a:r>
              <a:rPr lang="en-US" dirty="0"/>
              <a:t> </a:t>
            </a:r>
            <a:r>
              <a:rPr lang="en-US" dirty="0" err="1"/>
              <a:t>dạng</a:t>
            </a:r>
            <a:r>
              <a:rPr lang="en-US" dirty="0"/>
              <a:t> </a:t>
            </a:r>
            <a:r>
              <a:rPr lang="en-US" dirty="0" err="1"/>
              <a:t>mã</a:t>
            </a:r>
            <a:r>
              <a:rPr lang="en-US" dirty="0"/>
              <a:t> </a:t>
            </a:r>
            <a:r>
              <a:rPr lang="en-US" dirty="0" err="1"/>
              <a:t>hóa</a:t>
            </a:r>
            <a:r>
              <a:rPr lang="en-US" dirty="0"/>
              <a:t> này cũng </a:t>
            </a:r>
            <a:r>
              <a:rPr lang="en-US" dirty="0" err="1"/>
              <a:t>từ</a:t>
            </a:r>
            <a:r>
              <a:rPr lang="en-US" dirty="0"/>
              <a:t> </a:t>
            </a:r>
            <a:r>
              <a:rPr lang="en-US" dirty="0" err="1"/>
              <a:t>xử</a:t>
            </a:r>
            <a:r>
              <a:rPr lang="en-US" dirty="0"/>
              <a:t> </a:t>
            </a:r>
            <a:r>
              <a:rPr lang="en-US" dirty="0" err="1"/>
              <a:t>lý</a:t>
            </a:r>
            <a:r>
              <a:rPr lang="en-US" dirty="0"/>
              <a:t> Lattice</a:t>
            </a:r>
          </a:p>
          <a:p>
            <a:r>
              <a:rPr lang="en-US" dirty="0" err="1"/>
              <a:t>Dạng</a:t>
            </a:r>
            <a:r>
              <a:rPr lang="en-US" dirty="0"/>
              <a:t> </a:t>
            </a:r>
            <a:r>
              <a:rPr lang="en-US" dirty="0" err="1"/>
              <a:t>mã</a:t>
            </a:r>
            <a:r>
              <a:rPr lang="en-US" dirty="0"/>
              <a:t> </a:t>
            </a:r>
            <a:r>
              <a:rPr lang="en-US" dirty="0" err="1"/>
              <a:t>hóa</a:t>
            </a:r>
            <a:r>
              <a:rPr lang="en-US" dirty="0"/>
              <a:t> này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có </a:t>
            </a:r>
            <a:r>
              <a:rPr lang="en-US" dirty="0" err="1"/>
              <a:t>thể</a:t>
            </a:r>
            <a:r>
              <a:rPr lang="en-US" dirty="0"/>
              <a:t> </a:t>
            </a:r>
            <a:r>
              <a:rPr lang="en-US" dirty="0" err="1"/>
              <a:t>cung</a:t>
            </a:r>
            <a:r>
              <a:rPr lang="en-US" dirty="0"/>
              <a:t> </a:t>
            </a:r>
            <a:r>
              <a:rPr lang="en-US" dirty="0" err="1"/>
              <a:t>cấp</a:t>
            </a:r>
            <a:r>
              <a:rPr lang="en-US" dirty="0"/>
              <a:t> </a:t>
            </a:r>
            <a:r>
              <a:rPr lang="en-US" dirty="0" err="1"/>
              <a:t>dữ</a:t>
            </a:r>
            <a:r>
              <a:rPr lang="en-US" dirty="0"/>
              <a:t> </a:t>
            </a:r>
            <a:r>
              <a:rPr lang="en-US" dirty="0" err="1"/>
              <a:t>liệu</a:t>
            </a:r>
            <a:r>
              <a:rPr lang="en-US" dirty="0"/>
              <a:t> machine learning </a:t>
            </a:r>
            <a:r>
              <a:rPr lang="en-US" dirty="0" err="1"/>
              <a:t>hiệu</a:t>
            </a:r>
            <a:r>
              <a:rPr lang="en-US" dirty="0"/>
              <a:t> </a:t>
            </a:r>
            <a:r>
              <a:rPr lang="en-US" dirty="0" err="1"/>
              <a:t>quả</a:t>
            </a:r>
            <a:r>
              <a:rPr lang="en-US" dirty="0"/>
              <a:t> hơn mà </a:t>
            </a:r>
            <a:r>
              <a:rPr lang="en-US" dirty="0" err="1"/>
              <a:t>không</a:t>
            </a:r>
            <a:r>
              <a:rPr lang="en-US" dirty="0"/>
              <a:t> </a:t>
            </a:r>
            <a:r>
              <a:rPr lang="en-US" dirty="0" err="1"/>
              <a:t>sợ</a:t>
            </a:r>
            <a:r>
              <a:rPr lang="en-US" dirty="0"/>
              <a:t> </a:t>
            </a:r>
            <a:r>
              <a:rPr lang="en-US" dirty="0" err="1"/>
              <a:t>lộ</a:t>
            </a:r>
            <a:r>
              <a:rPr lang="en-US" dirty="0"/>
              <a:t> </a:t>
            </a:r>
            <a:r>
              <a:rPr lang="en-US" dirty="0" err="1"/>
              <a:t>thông</a:t>
            </a:r>
            <a:r>
              <a:rPr lang="en-US" dirty="0"/>
              <a:t> tin</a:t>
            </a:r>
          </a:p>
          <a:p>
            <a:r>
              <a:rPr lang="en-US" dirty="0" err="1"/>
              <a:t>Ngoài</a:t>
            </a:r>
            <a:r>
              <a:rPr lang="en-US" dirty="0"/>
              <a:t> ra, với </a:t>
            </a:r>
            <a:r>
              <a:rPr lang="en-US" dirty="0" err="1"/>
              <a:t>tương</a:t>
            </a:r>
            <a:r>
              <a:rPr lang="en-US" dirty="0"/>
              <a:t> </a:t>
            </a:r>
            <a:r>
              <a:rPr lang="en-US" dirty="0" err="1"/>
              <a:t>lai</a:t>
            </a:r>
            <a:r>
              <a:rPr lang="en-US" dirty="0"/>
              <a:t> </a:t>
            </a:r>
            <a:r>
              <a:rPr lang="en-US" dirty="0" err="1"/>
              <a:t>xe</a:t>
            </a:r>
            <a:r>
              <a:rPr lang="en-US" dirty="0"/>
              <a:t> tự </a:t>
            </a:r>
            <a:r>
              <a:rPr lang="en-US" dirty="0" err="1"/>
              <a:t>hành</a:t>
            </a:r>
            <a:r>
              <a:rPr lang="en-US" dirty="0"/>
              <a:t>. </a:t>
            </a:r>
            <a:r>
              <a:rPr lang="en-US" dirty="0" err="1"/>
              <a:t>Người</a:t>
            </a:r>
            <a:r>
              <a:rPr lang="en-US" dirty="0"/>
              <a:t> </a:t>
            </a:r>
            <a:r>
              <a:rPr lang="en-US" dirty="0" err="1"/>
              <a:t>dùng</a:t>
            </a:r>
            <a:r>
              <a:rPr lang="en-US" dirty="0"/>
              <a:t> có </a:t>
            </a:r>
            <a:r>
              <a:rPr lang="en-US" dirty="0" err="1"/>
              <a:t>thể</a:t>
            </a:r>
            <a:r>
              <a:rPr lang="en-US" dirty="0"/>
              <a:t> </a:t>
            </a:r>
            <a:r>
              <a:rPr lang="en-US" dirty="0" err="1"/>
              <a:t>cung</a:t>
            </a:r>
            <a:r>
              <a:rPr lang="en-US" dirty="0"/>
              <a:t> </a:t>
            </a:r>
            <a:r>
              <a:rPr lang="en-US" dirty="0" err="1"/>
              <a:t>cấp</a:t>
            </a:r>
            <a:r>
              <a:rPr lang="en-US" dirty="0"/>
              <a:t> </a:t>
            </a:r>
            <a:r>
              <a:rPr lang="en-US" dirty="0" err="1"/>
              <a:t>thông</a:t>
            </a:r>
            <a:r>
              <a:rPr lang="en-US" dirty="0"/>
              <a:t> tin </a:t>
            </a:r>
            <a:r>
              <a:rPr lang="en-US" dirty="0" err="1"/>
              <a:t>lộ</a:t>
            </a:r>
            <a:r>
              <a:rPr lang="en-US" dirty="0"/>
              <a:t> </a:t>
            </a:r>
            <a:r>
              <a:rPr lang="en-US" dirty="0" err="1"/>
              <a:t>trình</a:t>
            </a:r>
            <a:r>
              <a:rPr lang="en-US" dirty="0"/>
              <a:t> </a:t>
            </a:r>
            <a:r>
              <a:rPr lang="en-US" dirty="0" err="1"/>
              <a:t>đường</a:t>
            </a:r>
            <a:r>
              <a:rPr lang="en-US" dirty="0"/>
              <a:t> đi </a:t>
            </a:r>
            <a:r>
              <a:rPr lang="en-US" dirty="0" err="1"/>
              <a:t>cho</a:t>
            </a:r>
            <a:r>
              <a:rPr lang="en-US" dirty="0"/>
              <a:t> </a:t>
            </a:r>
            <a:r>
              <a:rPr lang="en-US" dirty="0" err="1"/>
              <a:t>hệ</a:t>
            </a:r>
            <a:r>
              <a:rPr lang="en-US" dirty="0"/>
              <a:t> </a:t>
            </a:r>
            <a:r>
              <a:rPr lang="en-US" dirty="0" err="1"/>
              <a:t>thống</a:t>
            </a:r>
            <a:r>
              <a:rPr lang="en-US" dirty="0"/>
              <a:t> </a:t>
            </a:r>
            <a:r>
              <a:rPr lang="en-US" dirty="0" err="1"/>
              <a:t>máy</a:t>
            </a:r>
            <a:r>
              <a:rPr lang="en-US" dirty="0"/>
              <a:t> chủ </a:t>
            </a:r>
            <a:r>
              <a:rPr lang="en-US" dirty="0" err="1"/>
              <a:t>xử</a:t>
            </a:r>
            <a:r>
              <a:rPr lang="en-US" dirty="0"/>
              <a:t> </a:t>
            </a:r>
            <a:r>
              <a:rPr lang="en-US" dirty="0" err="1"/>
              <a:t>lý</a:t>
            </a:r>
            <a:r>
              <a:rPr lang="en-US" dirty="0"/>
              <a:t> </a:t>
            </a:r>
            <a:r>
              <a:rPr lang="en-US" dirty="0" err="1"/>
              <a:t>tập</a:t>
            </a:r>
            <a:r>
              <a:rPr lang="en-US" dirty="0"/>
              <a:t> </a:t>
            </a:r>
            <a:r>
              <a:rPr lang="en-US" dirty="0" err="1"/>
              <a:t>trung</a:t>
            </a:r>
            <a:r>
              <a:rPr lang="en-US" dirty="0"/>
              <a:t> </a:t>
            </a:r>
          </a:p>
          <a:p>
            <a:r>
              <a:rPr lang="en-US" dirty="0" err="1"/>
              <a:t>Không</a:t>
            </a:r>
            <a:r>
              <a:rPr lang="en-US" dirty="0"/>
              <a:t> </a:t>
            </a:r>
            <a:r>
              <a:rPr lang="en-US" dirty="0" err="1"/>
              <a:t>sợ</a:t>
            </a:r>
            <a:r>
              <a:rPr lang="en-US" dirty="0"/>
              <a:t> </a:t>
            </a:r>
            <a:r>
              <a:rPr lang="en-US" dirty="0" err="1"/>
              <a:t>máy</a:t>
            </a:r>
            <a:r>
              <a:rPr lang="en-US" dirty="0"/>
              <a:t> chủ này bị </a:t>
            </a:r>
            <a:r>
              <a:rPr lang="en-US" dirty="0" err="1"/>
              <a:t>tấn</a:t>
            </a:r>
            <a:r>
              <a:rPr lang="en-US" dirty="0"/>
              <a:t> </a:t>
            </a:r>
            <a:r>
              <a:rPr lang="en-US" dirty="0" err="1"/>
              <a:t>công</a:t>
            </a:r>
            <a:r>
              <a:rPr lang="en-US" dirty="0"/>
              <a:t> </a:t>
            </a:r>
            <a:r>
              <a:rPr lang="en-US" dirty="0" err="1"/>
              <a:t>vì</a:t>
            </a:r>
            <a:r>
              <a:rPr lang="en-US" dirty="0"/>
              <a:t> </a:t>
            </a:r>
            <a:r>
              <a:rPr lang="en-US" dirty="0" err="1"/>
              <a:t>thông</a:t>
            </a:r>
            <a:r>
              <a:rPr lang="en-US" dirty="0"/>
              <a:t> tin </a:t>
            </a:r>
            <a:r>
              <a:rPr lang="en-US" dirty="0" err="1"/>
              <a:t>vẫn</a:t>
            </a:r>
            <a:r>
              <a:rPr lang="en-US" dirty="0"/>
              <a:t> đang </a:t>
            </a:r>
            <a:r>
              <a:rPr lang="en-US" dirty="0" err="1"/>
              <a:t>được</a:t>
            </a:r>
            <a:r>
              <a:rPr lang="en-US" dirty="0"/>
              <a:t> </a:t>
            </a:r>
            <a:r>
              <a:rPr lang="en-US" dirty="0" err="1"/>
              <a:t>mã</a:t>
            </a:r>
            <a:r>
              <a:rPr lang="en-US" dirty="0"/>
              <a:t> </a:t>
            </a:r>
            <a:r>
              <a:rPr lang="en-US" dirty="0" err="1"/>
              <a:t>hóa</a:t>
            </a:r>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92</a:t>
            </a:fld>
            <a:endParaRPr lang="en-US"/>
          </a:p>
        </p:txBody>
      </p:sp>
    </p:spTree>
    <p:extLst>
      <p:ext uri="{BB962C8B-B14F-4D97-AF65-F5344CB8AC3E}">
        <p14:creationId xmlns:p14="http://schemas.microsoft.com/office/powerpoint/2010/main" val="3975047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Mật</a:t>
            </a:r>
            <a:r>
              <a:rPr lang="en-US" dirty="0"/>
              <a:t> </a:t>
            </a:r>
            <a:r>
              <a:rPr lang="en-US" dirty="0" err="1"/>
              <a:t>mã</a:t>
            </a:r>
            <a:r>
              <a:rPr lang="en-US" dirty="0"/>
              <a:t> </a:t>
            </a:r>
            <a:r>
              <a:rPr lang="en-US" dirty="0" err="1"/>
              <a:t>học</a:t>
            </a:r>
            <a:r>
              <a:rPr lang="en-US" dirty="0"/>
              <a:t> </a:t>
            </a:r>
            <a:r>
              <a:rPr lang="en-US" dirty="0" err="1"/>
              <a:t>cổ</a:t>
            </a:r>
            <a:r>
              <a:rPr lang="en-US" dirty="0"/>
              <a:t> </a:t>
            </a:r>
            <a:r>
              <a:rPr lang="en-US" dirty="0" err="1"/>
              <a:t>điển</a:t>
            </a:r>
            <a:r>
              <a:rPr lang="en-US" dirty="0"/>
              <a:t> là </a:t>
            </a:r>
            <a:r>
              <a:rPr lang="en-US" dirty="0" err="1"/>
              <a:t>những</a:t>
            </a:r>
            <a:r>
              <a:rPr lang="en-US" dirty="0"/>
              <a:t> </a:t>
            </a:r>
            <a:r>
              <a:rPr lang="en-US" dirty="0" err="1"/>
              <a:t>dạng</a:t>
            </a:r>
            <a:r>
              <a:rPr lang="en-US" dirty="0"/>
              <a:t> </a:t>
            </a:r>
            <a:r>
              <a:rPr lang="en-US" dirty="0" err="1"/>
              <a:t>mật</a:t>
            </a:r>
            <a:r>
              <a:rPr lang="en-US" dirty="0"/>
              <a:t> </a:t>
            </a:r>
            <a:r>
              <a:rPr lang="en-US" dirty="0" err="1"/>
              <a:t>mã</a:t>
            </a:r>
            <a:r>
              <a:rPr lang="en-US" dirty="0"/>
              <a:t> </a:t>
            </a:r>
            <a:r>
              <a:rPr lang="en-US" dirty="0" err="1"/>
              <a:t>đã</a:t>
            </a:r>
            <a:r>
              <a:rPr lang="en-US" dirty="0"/>
              <a:t> </a:t>
            </a:r>
            <a:r>
              <a:rPr lang="en-US" dirty="0" err="1"/>
              <a:t>lạc</a:t>
            </a:r>
            <a:r>
              <a:rPr lang="en-US" dirty="0"/>
              <a:t> </a:t>
            </a:r>
            <a:r>
              <a:rPr lang="en-US" dirty="0" err="1"/>
              <a:t>hậu</a:t>
            </a:r>
            <a:endParaRPr lang="en-US" dirty="0"/>
          </a:p>
          <a:p>
            <a:r>
              <a:rPr lang="vi-VN" b="0" i="0" dirty="0">
                <a:solidFill>
                  <a:srgbClr val="202122"/>
                </a:solidFill>
                <a:effectLst/>
                <a:latin typeface="Arial" panose="020B0604020202020204" pitchFamily="34" charset="0"/>
              </a:rPr>
              <a:t>Gậy mật mã của người Hy Lạp là một trong những dụng cụ đầu tiên trong ngành mật mã hoá</a:t>
            </a:r>
            <a:endParaRPr lang="en-US" b="0" i="0" dirty="0">
              <a:solidFill>
                <a:srgbClr val="202122"/>
              </a:solidFill>
              <a:effectLst/>
              <a:latin typeface="Arial" panose="020B0604020202020204" pitchFamily="34" charset="0"/>
            </a:endParaRPr>
          </a:p>
          <a:p>
            <a:r>
              <a:rPr lang="vi-VN" b="1" i="0" dirty="0">
                <a:solidFill>
                  <a:srgbClr val="202122"/>
                </a:solidFill>
                <a:effectLst/>
                <a:latin typeface="Arial" panose="020B0604020202020204" pitchFamily="34" charset="0"/>
              </a:rPr>
              <a:t>Máy Enigma</a:t>
            </a:r>
            <a:r>
              <a:rPr lang="vi-VN" b="0" i="0" dirty="0">
                <a:solidFill>
                  <a:srgbClr val="202122"/>
                </a:solidFill>
                <a:effectLst/>
                <a:latin typeface="Arial" panose="020B0604020202020204" pitchFamily="34" charset="0"/>
              </a:rPr>
              <a:t> là một loại máy có hệ thống đĩa quay dùng để tạo mật mã và giải mã các thông tin cơ mật. Máy Enigma đầu tiên do kỹ sư </a:t>
            </a:r>
            <a:r>
              <a:rPr lang="vi-VN" b="0" i="0" u="none" strike="noStrike" dirty="0">
                <a:solidFill>
                  <a:srgbClr val="0645AD"/>
                </a:solidFill>
                <a:effectLst/>
                <a:latin typeface="Arial" panose="020B0604020202020204" pitchFamily="34" charset="0"/>
                <a:hlinkClick r:id="rId3" tooltip="Đức"/>
              </a:rPr>
              <a:t>Đức</a:t>
            </a:r>
            <a:r>
              <a:rPr lang="vi-VN" b="0" i="0" dirty="0">
                <a:solidFill>
                  <a:srgbClr val="202122"/>
                </a:solidFill>
                <a:effectLst/>
                <a:latin typeface="Arial" panose="020B0604020202020204" pitchFamily="34" charset="0"/>
              </a:rPr>
              <a:t> </a:t>
            </a:r>
            <a:r>
              <a:rPr lang="vi-VN" b="0" i="0" u="none" strike="noStrike" dirty="0">
                <a:solidFill>
                  <a:srgbClr val="BA0000"/>
                </a:solidFill>
                <a:effectLst/>
                <a:latin typeface="Arial" panose="020B0604020202020204" pitchFamily="34" charset="0"/>
                <a:hlinkClick r:id="rId4" tooltip="Arthur Scherbius (trang không tồn tại)"/>
              </a:rPr>
              <a:t>Arthur Scherbius</a:t>
            </a:r>
            <a:r>
              <a:rPr lang="vi-VN" b="0" i="0" dirty="0">
                <a:solidFill>
                  <a:srgbClr val="202122"/>
                </a:solidFill>
                <a:effectLst/>
                <a:latin typeface="Arial" panose="020B0604020202020204" pitchFamily="34" charset="0"/>
              </a:rPr>
              <a:t> phát minh vào giai đoạn cuối của </a:t>
            </a:r>
            <a:r>
              <a:rPr lang="vi-VN" b="0" i="0" u="none" strike="noStrike" dirty="0">
                <a:solidFill>
                  <a:srgbClr val="0645AD"/>
                </a:solidFill>
                <a:effectLst/>
                <a:latin typeface="Arial" panose="020B0604020202020204" pitchFamily="34" charset="0"/>
                <a:hlinkClick r:id="rId5" tooltip="Chiến tranh thế giới thứ nhất"/>
              </a:rPr>
              <a:t>Chiến tranh thế giới thứ nhất</a:t>
            </a:r>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6</a:t>
            </a:fld>
            <a:endParaRPr lang="en-US"/>
          </a:p>
        </p:txBody>
      </p:sp>
    </p:spTree>
    <p:extLst>
      <p:ext uri="{BB962C8B-B14F-4D97-AF65-F5344CB8AC3E}">
        <p14:creationId xmlns:p14="http://schemas.microsoft.com/office/powerpoint/2010/main" val="1298452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Mã</a:t>
            </a:r>
            <a:r>
              <a:rPr lang="en-US" dirty="0"/>
              <a:t> </a:t>
            </a:r>
            <a:r>
              <a:rPr lang="en-US" dirty="0" err="1"/>
              <a:t>hóa</a:t>
            </a:r>
            <a:r>
              <a:rPr lang="en-US" dirty="0"/>
              <a:t> </a:t>
            </a:r>
            <a:r>
              <a:rPr lang="en-US" dirty="0" err="1"/>
              <a:t>điện</a:t>
            </a:r>
            <a:r>
              <a:rPr lang="en-US" dirty="0"/>
              <a:t> </a:t>
            </a:r>
            <a:r>
              <a:rPr lang="en-US" dirty="0" err="1"/>
              <a:t>tử</a:t>
            </a:r>
            <a:r>
              <a:rPr lang="en-US" dirty="0"/>
              <a:t> </a:t>
            </a:r>
            <a:r>
              <a:rPr lang="en-US" dirty="0" err="1"/>
              <a:t>được</a:t>
            </a:r>
            <a:r>
              <a:rPr lang="en-US" dirty="0"/>
              <a:t> </a:t>
            </a:r>
            <a:r>
              <a:rPr lang="en-US" dirty="0" err="1"/>
              <a:t>sử</a:t>
            </a:r>
            <a:r>
              <a:rPr lang="en-US" dirty="0"/>
              <a:t> </a:t>
            </a:r>
            <a:r>
              <a:rPr lang="en-US" dirty="0" err="1"/>
              <a:t>dụng</a:t>
            </a:r>
            <a:r>
              <a:rPr lang="en-US" dirty="0"/>
              <a:t> ngày nay </a:t>
            </a:r>
            <a:r>
              <a:rPr lang="en-US" dirty="0" err="1"/>
              <a:t>trong</a:t>
            </a:r>
            <a:r>
              <a:rPr lang="en-US" dirty="0"/>
              <a:t> </a:t>
            </a:r>
            <a:r>
              <a:rPr lang="en-US" dirty="0" err="1"/>
              <a:t>hầu</a:t>
            </a:r>
            <a:r>
              <a:rPr lang="en-US" dirty="0"/>
              <a:t> hết </a:t>
            </a:r>
            <a:r>
              <a:rPr lang="en-US" dirty="0" err="1"/>
              <a:t>các</a:t>
            </a:r>
            <a:r>
              <a:rPr lang="en-US" dirty="0"/>
              <a:t> </a:t>
            </a:r>
            <a:r>
              <a:rPr lang="en-US" dirty="0" err="1"/>
              <a:t>mặt</a:t>
            </a:r>
            <a:r>
              <a:rPr lang="en-US" dirty="0"/>
              <a:t> của </a:t>
            </a:r>
            <a:r>
              <a:rPr lang="en-US" dirty="0" err="1"/>
              <a:t>đời</a:t>
            </a:r>
            <a:r>
              <a:rPr lang="en-US" dirty="0"/>
              <a:t> </a:t>
            </a:r>
            <a:r>
              <a:rPr lang="en-US" dirty="0" err="1"/>
              <a:t>sống</a:t>
            </a:r>
            <a:endParaRPr lang="en-US" dirty="0"/>
          </a:p>
          <a:p>
            <a:r>
              <a:rPr lang="en-US" dirty="0" err="1"/>
              <a:t>Đặc</a:t>
            </a:r>
            <a:r>
              <a:rPr lang="en-US" dirty="0"/>
              <a:t> </a:t>
            </a:r>
            <a:r>
              <a:rPr lang="en-US" dirty="0" err="1"/>
              <a:t>biệt</a:t>
            </a:r>
            <a:r>
              <a:rPr lang="en-US" dirty="0"/>
              <a:t> là </a:t>
            </a:r>
            <a:r>
              <a:rPr lang="en-US" dirty="0" err="1"/>
              <a:t>trên</a:t>
            </a:r>
            <a:r>
              <a:rPr lang="en-US" dirty="0"/>
              <a:t> Internet</a:t>
            </a:r>
          </a:p>
          <a:p>
            <a:r>
              <a:rPr lang="en-US" dirty="0"/>
              <a:t>Có </a:t>
            </a:r>
            <a:r>
              <a:rPr lang="en-US" dirty="0" err="1"/>
              <a:t>thể</a:t>
            </a:r>
            <a:r>
              <a:rPr lang="en-US" dirty="0"/>
              <a:t> thấy </a:t>
            </a:r>
            <a:r>
              <a:rPr lang="en-US" dirty="0" err="1"/>
              <a:t>từ</a:t>
            </a:r>
            <a:r>
              <a:rPr lang="en-US" dirty="0"/>
              <a:t> …</a:t>
            </a:r>
          </a:p>
          <a:p>
            <a:endParaRPr lang="en-US" dirty="0"/>
          </a:p>
        </p:txBody>
      </p:sp>
      <p:sp>
        <p:nvSpPr>
          <p:cNvPr id="4" name="Slide Number Placeholder 3"/>
          <p:cNvSpPr>
            <a:spLocks noGrp="1"/>
          </p:cNvSpPr>
          <p:nvPr>
            <p:ph type="sldNum" sz="quarter" idx="5"/>
          </p:nvPr>
        </p:nvSpPr>
        <p:spPr/>
        <p:txBody>
          <a:bodyPr/>
          <a:lstStyle/>
          <a:p>
            <a:fld id="{C22AA9AC-E593-4F3D-83CB-A3FCA7A13F90}" type="slidenum">
              <a:rPr lang="en-US" smtClean="0"/>
              <a:t>7</a:t>
            </a:fld>
            <a:endParaRPr lang="en-US"/>
          </a:p>
        </p:txBody>
      </p:sp>
    </p:spTree>
    <p:extLst>
      <p:ext uri="{BB962C8B-B14F-4D97-AF65-F5344CB8AC3E}">
        <p14:creationId xmlns:p14="http://schemas.microsoft.com/office/powerpoint/2010/main" val="3784259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Mã</a:t>
            </a:r>
            <a:r>
              <a:rPr lang="en-US" dirty="0"/>
              <a:t> </a:t>
            </a:r>
            <a:r>
              <a:rPr lang="en-US" dirty="0" err="1"/>
              <a:t>hóa</a:t>
            </a:r>
            <a:r>
              <a:rPr lang="en-US" dirty="0"/>
              <a:t> </a:t>
            </a:r>
            <a:r>
              <a:rPr lang="en-US" dirty="0" err="1"/>
              <a:t>đối</a:t>
            </a:r>
            <a:r>
              <a:rPr lang="en-US" dirty="0"/>
              <a:t> </a:t>
            </a:r>
            <a:r>
              <a:rPr lang="en-US" dirty="0" err="1"/>
              <a:t>xứng</a:t>
            </a:r>
            <a:r>
              <a:rPr lang="en-US" dirty="0"/>
              <a:t> </a:t>
            </a:r>
            <a:r>
              <a:rPr lang="en-US" dirty="0" err="1"/>
              <a:t>sử</a:t>
            </a:r>
            <a:r>
              <a:rPr lang="en-US" dirty="0"/>
              <a:t> </a:t>
            </a:r>
            <a:r>
              <a:rPr lang="en-US" dirty="0" err="1"/>
              <a:t>dụng</a:t>
            </a:r>
            <a:r>
              <a:rPr lang="en-US" dirty="0"/>
              <a:t> 1 </a:t>
            </a:r>
            <a:r>
              <a:rPr lang="en-US" dirty="0" err="1"/>
              <a:t>chìa</a:t>
            </a:r>
            <a:r>
              <a:rPr lang="en-US" dirty="0"/>
              <a:t> </a:t>
            </a:r>
            <a:r>
              <a:rPr lang="en-US" dirty="0" err="1"/>
              <a:t>khóa</a:t>
            </a:r>
            <a:r>
              <a:rPr lang="en-US" dirty="0"/>
              <a:t> </a:t>
            </a:r>
            <a:r>
              <a:rPr lang="en-US" dirty="0" err="1"/>
              <a:t>cho</a:t>
            </a:r>
            <a:r>
              <a:rPr lang="en-US" dirty="0"/>
              <a:t> </a:t>
            </a:r>
            <a:r>
              <a:rPr lang="en-US" dirty="0" err="1"/>
              <a:t>hai</a:t>
            </a:r>
            <a:r>
              <a:rPr lang="en-US" dirty="0"/>
              <a:t> bên AB</a:t>
            </a:r>
          </a:p>
        </p:txBody>
      </p:sp>
      <p:sp>
        <p:nvSpPr>
          <p:cNvPr id="4" name="Slide Number Placeholder 3"/>
          <p:cNvSpPr>
            <a:spLocks noGrp="1"/>
          </p:cNvSpPr>
          <p:nvPr>
            <p:ph type="sldNum" sz="quarter" idx="5"/>
          </p:nvPr>
        </p:nvSpPr>
        <p:spPr/>
        <p:txBody>
          <a:bodyPr/>
          <a:lstStyle/>
          <a:p>
            <a:fld id="{C22AA9AC-E593-4F3D-83CB-A3FCA7A13F90}" type="slidenum">
              <a:rPr lang="en-US" smtClean="0"/>
              <a:t>8</a:t>
            </a:fld>
            <a:endParaRPr lang="en-US"/>
          </a:p>
        </p:txBody>
      </p:sp>
    </p:spTree>
    <p:extLst>
      <p:ext uri="{BB962C8B-B14F-4D97-AF65-F5344CB8AC3E}">
        <p14:creationId xmlns:p14="http://schemas.microsoft.com/office/powerpoint/2010/main" val="371928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Nhưng</a:t>
            </a:r>
            <a:r>
              <a:rPr lang="en-US" dirty="0"/>
              <a:t> làm </a:t>
            </a:r>
            <a:r>
              <a:rPr lang="en-US" dirty="0" err="1"/>
              <a:t>sao</a:t>
            </a:r>
            <a:r>
              <a:rPr lang="en-US" dirty="0"/>
              <a:t> để chia </a:t>
            </a:r>
            <a:r>
              <a:rPr lang="en-US" dirty="0" err="1"/>
              <a:t>sẻ</a:t>
            </a:r>
            <a:r>
              <a:rPr lang="en-US" dirty="0"/>
              <a:t> </a:t>
            </a:r>
            <a:r>
              <a:rPr lang="en-US" dirty="0" err="1"/>
              <a:t>chìa</a:t>
            </a:r>
            <a:r>
              <a:rPr lang="en-US" dirty="0"/>
              <a:t> </a:t>
            </a:r>
            <a:r>
              <a:rPr lang="en-US" dirty="0" err="1"/>
              <a:t>khóa</a:t>
            </a:r>
            <a:r>
              <a:rPr lang="en-US" dirty="0"/>
              <a:t> đó dễ </a:t>
            </a:r>
            <a:r>
              <a:rPr lang="en-US" dirty="0" err="1"/>
              <a:t>dàng</a:t>
            </a:r>
            <a:r>
              <a:rPr lang="en-US" dirty="0"/>
              <a:t> qua một </a:t>
            </a:r>
            <a:r>
              <a:rPr lang="en-US" dirty="0" err="1"/>
              <a:t>kênh</a:t>
            </a:r>
            <a:r>
              <a:rPr lang="en-US" dirty="0"/>
              <a:t> </a:t>
            </a:r>
            <a:r>
              <a:rPr lang="en-US" dirty="0" err="1"/>
              <a:t>không</a:t>
            </a:r>
            <a:r>
              <a:rPr lang="en-US" dirty="0"/>
              <a:t> an </a:t>
            </a:r>
            <a:r>
              <a:rPr lang="en-US" dirty="0" err="1"/>
              <a:t>toàn</a:t>
            </a:r>
            <a:r>
              <a:rPr lang="en-US" dirty="0"/>
              <a:t> như Internet</a:t>
            </a:r>
          </a:p>
        </p:txBody>
      </p:sp>
      <p:sp>
        <p:nvSpPr>
          <p:cNvPr id="4" name="Slide Number Placeholder 3"/>
          <p:cNvSpPr>
            <a:spLocks noGrp="1"/>
          </p:cNvSpPr>
          <p:nvPr>
            <p:ph type="sldNum" sz="quarter" idx="5"/>
          </p:nvPr>
        </p:nvSpPr>
        <p:spPr/>
        <p:txBody>
          <a:bodyPr/>
          <a:lstStyle/>
          <a:p>
            <a:fld id="{C22AA9AC-E593-4F3D-83CB-A3FCA7A13F90}" type="slidenum">
              <a:rPr lang="en-US" smtClean="0"/>
              <a:t>9</a:t>
            </a:fld>
            <a:endParaRPr lang="en-US"/>
          </a:p>
        </p:txBody>
      </p:sp>
    </p:spTree>
    <p:extLst>
      <p:ext uri="{BB962C8B-B14F-4D97-AF65-F5344CB8AC3E}">
        <p14:creationId xmlns:p14="http://schemas.microsoft.com/office/powerpoint/2010/main" val="1370686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D2B498-8EED-4B8A-9D63-CC60E3968C56}"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BEFAA-6C17-4626-B03A-CD22F898A3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5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2B498-8EED-4B8A-9D63-CC60E3968C56}"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BEFAA-6C17-4626-B03A-CD22F898A30B}" type="slidenum">
              <a:rPr lang="en-US" smtClean="0"/>
              <a:t>‹#›</a:t>
            </a:fld>
            <a:endParaRPr lang="en-US"/>
          </a:p>
        </p:txBody>
      </p:sp>
    </p:spTree>
    <p:extLst>
      <p:ext uri="{BB962C8B-B14F-4D97-AF65-F5344CB8AC3E}">
        <p14:creationId xmlns:p14="http://schemas.microsoft.com/office/powerpoint/2010/main" val="375061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2B498-8EED-4B8A-9D63-CC60E3968C56}"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BEFAA-6C17-4626-B03A-CD22F898A30B}" type="slidenum">
              <a:rPr lang="en-US" smtClean="0"/>
              <a:t>‹#›</a:t>
            </a:fld>
            <a:endParaRPr lang="en-US"/>
          </a:p>
        </p:txBody>
      </p:sp>
    </p:spTree>
    <p:extLst>
      <p:ext uri="{BB962C8B-B14F-4D97-AF65-F5344CB8AC3E}">
        <p14:creationId xmlns:p14="http://schemas.microsoft.com/office/powerpoint/2010/main" val="299298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2B498-8EED-4B8A-9D63-CC60E3968C56}"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BEFAA-6C17-4626-B03A-CD22F898A30B}" type="slidenum">
              <a:rPr lang="en-US" smtClean="0"/>
              <a:t>‹#›</a:t>
            </a:fld>
            <a:endParaRPr lang="en-US"/>
          </a:p>
        </p:txBody>
      </p:sp>
    </p:spTree>
    <p:extLst>
      <p:ext uri="{BB962C8B-B14F-4D97-AF65-F5344CB8AC3E}">
        <p14:creationId xmlns:p14="http://schemas.microsoft.com/office/powerpoint/2010/main" val="168124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2B498-8EED-4B8A-9D63-CC60E3968C56}"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BEFAA-6C17-4626-B03A-CD22F898A3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30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D2B498-8EED-4B8A-9D63-CC60E3968C56}"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BEFAA-6C17-4626-B03A-CD22F898A30B}" type="slidenum">
              <a:rPr lang="en-US" smtClean="0"/>
              <a:t>‹#›</a:t>
            </a:fld>
            <a:endParaRPr lang="en-US"/>
          </a:p>
        </p:txBody>
      </p:sp>
    </p:spTree>
    <p:extLst>
      <p:ext uri="{BB962C8B-B14F-4D97-AF65-F5344CB8AC3E}">
        <p14:creationId xmlns:p14="http://schemas.microsoft.com/office/powerpoint/2010/main" val="352344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D2B498-8EED-4B8A-9D63-CC60E3968C56}"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BEFAA-6C17-4626-B03A-CD22F898A30B}" type="slidenum">
              <a:rPr lang="en-US" smtClean="0"/>
              <a:t>‹#›</a:t>
            </a:fld>
            <a:endParaRPr lang="en-US"/>
          </a:p>
        </p:txBody>
      </p:sp>
    </p:spTree>
    <p:extLst>
      <p:ext uri="{BB962C8B-B14F-4D97-AF65-F5344CB8AC3E}">
        <p14:creationId xmlns:p14="http://schemas.microsoft.com/office/powerpoint/2010/main" val="107194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D2B498-8EED-4B8A-9D63-CC60E3968C56}"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BEFAA-6C17-4626-B03A-CD22F898A30B}" type="slidenum">
              <a:rPr lang="en-US" smtClean="0"/>
              <a:t>‹#›</a:t>
            </a:fld>
            <a:endParaRPr lang="en-US"/>
          </a:p>
        </p:txBody>
      </p:sp>
    </p:spTree>
    <p:extLst>
      <p:ext uri="{BB962C8B-B14F-4D97-AF65-F5344CB8AC3E}">
        <p14:creationId xmlns:p14="http://schemas.microsoft.com/office/powerpoint/2010/main" val="1583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0D2B498-8EED-4B8A-9D63-CC60E3968C56}" type="datetimeFigureOut">
              <a:rPr lang="en-US" smtClean="0"/>
              <a:t>1/15/2022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EABEFAA-6C17-4626-B03A-CD22F898A30B}" type="slidenum">
              <a:rPr lang="en-US" smtClean="0"/>
              <a:t>‹#›</a:t>
            </a:fld>
            <a:endParaRPr lang="en-US"/>
          </a:p>
        </p:txBody>
      </p:sp>
    </p:spTree>
    <p:extLst>
      <p:ext uri="{BB962C8B-B14F-4D97-AF65-F5344CB8AC3E}">
        <p14:creationId xmlns:p14="http://schemas.microsoft.com/office/powerpoint/2010/main" val="3801622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0D2B498-8EED-4B8A-9D63-CC60E3968C56}" type="datetimeFigureOut">
              <a:rPr lang="en-US" smtClean="0"/>
              <a:t>1/15/2022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ABEFAA-6C17-4626-B03A-CD22F898A30B}" type="slidenum">
              <a:rPr lang="en-US" smtClean="0"/>
              <a:t>‹#›</a:t>
            </a:fld>
            <a:endParaRPr lang="en-US"/>
          </a:p>
        </p:txBody>
      </p:sp>
    </p:spTree>
    <p:extLst>
      <p:ext uri="{BB962C8B-B14F-4D97-AF65-F5344CB8AC3E}">
        <p14:creationId xmlns:p14="http://schemas.microsoft.com/office/powerpoint/2010/main" val="281956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2B498-8EED-4B8A-9D63-CC60E3968C56}"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BEFAA-6C17-4626-B03A-CD22F898A30B}" type="slidenum">
              <a:rPr lang="en-US" smtClean="0"/>
              <a:t>‹#›</a:t>
            </a:fld>
            <a:endParaRPr lang="en-US"/>
          </a:p>
        </p:txBody>
      </p:sp>
    </p:spTree>
    <p:extLst>
      <p:ext uri="{BB962C8B-B14F-4D97-AF65-F5344CB8AC3E}">
        <p14:creationId xmlns:p14="http://schemas.microsoft.com/office/powerpoint/2010/main" val="258914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0D2B498-8EED-4B8A-9D63-CC60E3968C56}" type="datetimeFigureOut">
              <a:rPr lang="en-US" smtClean="0"/>
              <a:t>1/15/2022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EABEFAA-6C17-4626-B03A-CD22F898A30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7214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10.xml"/><Relationship Id="rId5" Type="http://schemas.openxmlformats.org/officeDocument/2006/relationships/diagramQuickStyle" Target="../diagrams/quickStyle1.xml"/><Relationship Id="rId10" Type="http://schemas.openxmlformats.org/officeDocument/2006/relationships/diagramQuickStyle" Target="../diagrams/quickStyle10.xml"/><Relationship Id="rId4" Type="http://schemas.openxmlformats.org/officeDocument/2006/relationships/diagramLayout" Target="../diagrams/layout1.xml"/><Relationship Id="rId9" Type="http://schemas.openxmlformats.org/officeDocument/2006/relationships/diagramLayout" Target="../diagrams/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diagramLayout" Target="../diagrams/layout4.xml"/><Relationship Id="rId7" Type="http://schemas.openxmlformats.org/officeDocument/2006/relationships/image" Target="../media/image5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5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5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6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6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7.svg"/><Relationship Id="rId9" Type="http://schemas.openxmlformats.org/officeDocument/2006/relationships/image" Target="../media/image14.png"/></Relationships>
</file>

<file path=ppt/slides/_rels/slide8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3.svg"/></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2.xml.rels><?xml version="1.0" encoding="UTF-8" standalone="yes"?>
<Relationships xmlns="http://schemas.openxmlformats.org/package/2006/relationships"><Relationship Id="rId3" Type="http://schemas.openxmlformats.org/officeDocument/2006/relationships/image" Target="../media/image11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15.svg"/><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17.svg"/><Relationship Id="rId2" Type="http://schemas.openxmlformats.org/officeDocument/2006/relationships/image" Target="../media/image116.png"/><Relationship Id="rId1" Type="http://schemas.openxmlformats.org/officeDocument/2006/relationships/slideLayout" Target="../slideLayouts/slideLayout7.xml"/><Relationship Id="rId5" Type="http://schemas.openxmlformats.org/officeDocument/2006/relationships/image" Target="../media/image119.svg"/><Relationship Id="rId4" Type="http://schemas.openxmlformats.org/officeDocument/2006/relationships/image" Target="../media/image11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123.svg"/><Relationship Id="rId2" Type="http://schemas.openxmlformats.org/officeDocument/2006/relationships/image" Target="../media/image1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AA5B-5E76-4782-B03E-994686E74DA1}"/>
              </a:ext>
            </a:extLst>
          </p:cNvPr>
          <p:cNvSpPr>
            <a:spLocks noGrp="1"/>
          </p:cNvSpPr>
          <p:nvPr>
            <p:ph type="ctrTitle"/>
          </p:nvPr>
        </p:nvSpPr>
        <p:spPr>
          <a:xfrm>
            <a:off x="694988" y="1649467"/>
            <a:ext cx="7673850" cy="2177047"/>
          </a:xfrm>
        </p:spPr>
        <p:txBody>
          <a:bodyPr>
            <a:noAutofit/>
          </a:bodyPr>
          <a:lstStyle/>
          <a:p>
            <a:pPr algn="ctr"/>
            <a:r>
              <a:rPr lang="vi-VN" sz="3600" b="0" i="0" u="none" strike="noStrike" dirty="0">
                <a:solidFill>
                  <a:schemeClr val="bg2">
                    <a:lumMod val="25000"/>
                  </a:schemeClr>
                </a:solidFill>
                <a:effectLst/>
                <a:latin typeface="Roboto" panose="02000000000000000000" pitchFamily="2" charset="0"/>
                <a:ea typeface="Roboto" panose="02000000000000000000" pitchFamily="2" charset="0"/>
              </a:rPr>
              <a:t>THIẾT KẾ PHẦN CỨNG XỬ LÝ NTT VÀ INTT CHO MÃ HOÁ LƯỢNG TỬ CRYSTALS-KYBER</a:t>
            </a:r>
            <a:endParaRPr lang="en-US" sz="17900" dirty="0">
              <a:solidFill>
                <a:schemeClr val="bg2">
                  <a:lumMod val="25000"/>
                </a:schemeClr>
              </a:solidFill>
              <a:latin typeface="Roboto" panose="02000000000000000000" pitchFamily="2" charset="0"/>
              <a:ea typeface="Roboto" panose="02000000000000000000" pitchFamily="2" charset="0"/>
            </a:endParaRPr>
          </a:p>
        </p:txBody>
      </p:sp>
      <p:sp>
        <p:nvSpPr>
          <p:cNvPr id="3" name="Subtitle 2">
            <a:extLst>
              <a:ext uri="{FF2B5EF4-FFF2-40B4-BE49-F238E27FC236}">
                <a16:creationId xmlns:a16="http://schemas.microsoft.com/office/drawing/2014/main" id="{11D51605-C1C7-44E2-AB8F-BB216CC1E6D9}"/>
              </a:ext>
            </a:extLst>
          </p:cNvPr>
          <p:cNvSpPr>
            <a:spLocks noGrp="1"/>
          </p:cNvSpPr>
          <p:nvPr>
            <p:ph type="subTitle" idx="1"/>
          </p:nvPr>
        </p:nvSpPr>
        <p:spPr/>
        <p:txBody>
          <a:bodyPr/>
          <a:lstStyle/>
          <a:p>
            <a:pPr algn="ctr"/>
            <a:r>
              <a:rPr lang="en-US" dirty="0" err="1">
                <a:latin typeface="Roboto" panose="02000000000000000000" pitchFamily="2" charset="0"/>
                <a:ea typeface="Roboto" panose="02000000000000000000" pitchFamily="2" charset="0"/>
                <a:cs typeface="Arial" panose="020B0604020202020204" pitchFamily="34" charset="0"/>
              </a:rPr>
              <a:t>Nguyễn</a:t>
            </a:r>
            <a:r>
              <a:rPr lang="en-US" dirty="0">
                <a:latin typeface="Roboto" panose="02000000000000000000" pitchFamily="2" charset="0"/>
                <a:ea typeface="Roboto" panose="02000000000000000000" pitchFamily="2" charset="0"/>
                <a:cs typeface="Arial" panose="020B0604020202020204" pitchFamily="34" charset="0"/>
              </a:rPr>
              <a:t> </a:t>
            </a:r>
            <a:r>
              <a:rPr lang="en-US" dirty="0" err="1">
                <a:latin typeface="Roboto" panose="02000000000000000000" pitchFamily="2" charset="0"/>
                <a:ea typeface="Roboto" panose="02000000000000000000" pitchFamily="2" charset="0"/>
                <a:cs typeface="Arial" panose="020B0604020202020204" pitchFamily="34" charset="0"/>
              </a:rPr>
              <a:t>tuấn</a:t>
            </a:r>
            <a:r>
              <a:rPr lang="en-US" dirty="0">
                <a:latin typeface="Roboto" panose="02000000000000000000" pitchFamily="2" charset="0"/>
                <a:ea typeface="Roboto" panose="02000000000000000000" pitchFamily="2" charset="0"/>
                <a:cs typeface="Arial" panose="020B0604020202020204" pitchFamily="34" charset="0"/>
              </a:rPr>
              <a:t> </a:t>
            </a:r>
            <a:r>
              <a:rPr lang="en-US" dirty="0" err="1">
                <a:latin typeface="Roboto" panose="02000000000000000000" pitchFamily="2" charset="0"/>
                <a:ea typeface="Roboto" panose="02000000000000000000" pitchFamily="2" charset="0"/>
                <a:cs typeface="Arial" panose="020B0604020202020204" pitchFamily="34" charset="0"/>
              </a:rPr>
              <a:t>hùng</a:t>
            </a:r>
            <a:endParaRPr lang="en-US" dirty="0">
              <a:latin typeface="Roboto" panose="02000000000000000000" pitchFamily="2" charset="0"/>
              <a:ea typeface="Roboto" panose="02000000000000000000" pitchFamily="2" charset="0"/>
              <a:cs typeface="Arial" panose="020B0604020202020204" pitchFamily="34" charset="0"/>
            </a:endParaRPr>
          </a:p>
          <a:p>
            <a:pPr algn="ctr"/>
            <a:r>
              <a:rPr lang="en-US" dirty="0" err="1">
                <a:latin typeface="Roboto" panose="02000000000000000000" pitchFamily="2" charset="0"/>
                <a:ea typeface="Roboto" panose="02000000000000000000" pitchFamily="2" charset="0"/>
                <a:cs typeface="Arial" panose="020B0604020202020204" pitchFamily="34" charset="0"/>
              </a:rPr>
              <a:t>Chuyên</a:t>
            </a:r>
            <a:r>
              <a:rPr lang="en-US" dirty="0">
                <a:latin typeface="Roboto" panose="02000000000000000000" pitchFamily="2" charset="0"/>
                <a:ea typeface="Roboto" panose="02000000000000000000" pitchFamily="2" charset="0"/>
                <a:cs typeface="Arial" panose="020B0604020202020204" pitchFamily="34" charset="0"/>
              </a:rPr>
              <a:t> </a:t>
            </a:r>
            <a:r>
              <a:rPr lang="en-US" dirty="0" err="1">
                <a:latin typeface="Roboto" panose="02000000000000000000" pitchFamily="2" charset="0"/>
                <a:ea typeface="Roboto" panose="02000000000000000000" pitchFamily="2" charset="0"/>
                <a:cs typeface="Arial" panose="020B0604020202020204" pitchFamily="34" charset="0"/>
              </a:rPr>
              <a:t>ngành</a:t>
            </a:r>
            <a:r>
              <a:rPr lang="en-US" dirty="0">
                <a:latin typeface="Roboto" panose="02000000000000000000" pitchFamily="2" charset="0"/>
                <a:ea typeface="Roboto" panose="02000000000000000000" pitchFamily="2" charset="0"/>
                <a:cs typeface="Arial" panose="020B0604020202020204" pitchFamily="34" charset="0"/>
              </a:rPr>
              <a:t>: </a:t>
            </a:r>
            <a:r>
              <a:rPr lang="en-US" dirty="0" err="1">
                <a:latin typeface="Roboto" panose="02000000000000000000" pitchFamily="2" charset="0"/>
                <a:ea typeface="Roboto" panose="02000000000000000000" pitchFamily="2" charset="0"/>
                <a:cs typeface="Arial" panose="020B0604020202020204" pitchFamily="34" charset="0"/>
              </a:rPr>
              <a:t>Điện</a:t>
            </a:r>
            <a:r>
              <a:rPr lang="en-US" dirty="0">
                <a:latin typeface="Roboto" panose="02000000000000000000" pitchFamily="2" charset="0"/>
                <a:ea typeface="Roboto" panose="02000000000000000000" pitchFamily="2" charset="0"/>
                <a:cs typeface="Arial" panose="020B0604020202020204" pitchFamily="34" charset="0"/>
              </a:rPr>
              <a:t> </a:t>
            </a:r>
            <a:r>
              <a:rPr lang="en-US" dirty="0" err="1">
                <a:latin typeface="Roboto" panose="02000000000000000000" pitchFamily="2" charset="0"/>
                <a:ea typeface="Roboto" panose="02000000000000000000" pitchFamily="2" charset="0"/>
                <a:cs typeface="Arial" panose="020B0604020202020204" pitchFamily="34" charset="0"/>
              </a:rPr>
              <a:t>tử</a:t>
            </a:r>
            <a:endParaRPr lang="en-US" dirty="0">
              <a:latin typeface="Roboto" panose="02000000000000000000" pitchFamily="2" charset="0"/>
              <a:ea typeface="Roboto" panose="02000000000000000000" pitchFamily="2"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p:txBody>
      </p:sp>
      <p:pic>
        <p:nvPicPr>
          <p:cNvPr id="12" name="Picture 2">
            <a:extLst>
              <a:ext uri="{FF2B5EF4-FFF2-40B4-BE49-F238E27FC236}">
                <a16:creationId xmlns:a16="http://schemas.microsoft.com/office/drawing/2014/main" id="{2DB7F2B5-BD92-45A3-9186-CF4523A02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45"/>
            <a:ext cx="769120" cy="96473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F86D154-EB30-431D-8149-487C214E1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579" y="-616"/>
            <a:ext cx="769120" cy="1008670"/>
          </a:xfrm>
          <a:prstGeom prst="rect">
            <a:avLst/>
          </a:prstGeom>
        </p:spPr>
      </p:pic>
      <p:sp>
        <p:nvSpPr>
          <p:cNvPr id="16" name="TextBox 15">
            <a:extLst>
              <a:ext uri="{FF2B5EF4-FFF2-40B4-BE49-F238E27FC236}">
                <a16:creationId xmlns:a16="http://schemas.microsoft.com/office/drawing/2014/main" id="{E0A6F879-8AA0-4015-9000-FBB0A32DD9D6}"/>
              </a:ext>
            </a:extLst>
          </p:cNvPr>
          <p:cNvSpPr txBox="1"/>
          <p:nvPr/>
        </p:nvSpPr>
        <p:spPr>
          <a:xfrm>
            <a:off x="1891156" y="189363"/>
            <a:ext cx="7252844" cy="830997"/>
          </a:xfrm>
          <a:prstGeom prst="rect">
            <a:avLst/>
          </a:prstGeom>
          <a:noFill/>
        </p:spPr>
        <p:txBody>
          <a:bodyPr wrap="square">
            <a:spAutoFit/>
          </a:bodyPr>
          <a:lstStyle/>
          <a:p>
            <a:pPr algn="just"/>
            <a:r>
              <a:rPr lang="en-US" sz="1600" b="0" i="0" dirty="0">
                <a:solidFill>
                  <a:srgbClr val="1488DB"/>
                </a:solidFill>
                <a:effectLst/>
                <a:latin typeface="Roboto" panose="02000000000000000000" pitchFamily="2" charset="0"/>
                <a:ea typeface="Roboto" panose="02000000000000000000" pitchFamily="2" charset="0"/>
              </a:rPr>
              <a:t>Vietnam National University, Ho Chi Minh City, </a:t>
            </a:r>
            <a:r>
              <a:rPr lang="en-US" sz="1600" dirty="0">
                <a:solidFill>
                  <a:srgbClr val="1488DB"/>
                </a:solidFill>
                <a:latin typeface="Roboto" panose="02000000000000000000" pitchFamily="2" charset="0"/>
                <a:ea typeface="Roboto" panose="02000000000000000000" pitchFamily="2" charset="0"/>
              </a:rPr>
              <a:t>Ho Chi Minh City University of Technology</a:t>
            </a:r>
          </a:p>
          <a:p>
            <a:pPr algn="just"/>
            <a:r>
              <a:rPr lang="en-US" sz="1600" dirty="0">
                <a:solidFill>
                  <a:srgbClr val="1488DB"/>
                </a:solidFill>
                <a:latin typeface="Roboto" panose="02000000000000000000" pitchFamily="2" charset="0"/>
                <a:ea typeface="Roboto" panose="02000000000000000000" pitchFamily="2" charset="0"/>
              </a:rPr>
              <a:t>Department of Electrical Electronic, Division of Electronic</a:t>
            </a:r>
          </a:p>
        </p:txBody>
      </p:sp>
      <p:sp>
        <p:nvSpPr>
          <p:cNvPr id="18" name="Subtitle 2">
            <a:extLst>
              <a:ext uri="{FF2B5EF4-FFF2-40B4-BE49-F238E27FC236}">
                <a16:creationId xmlns:a16="http://schemas.microsoft.com/office/drawing/2014/main" id="{CD013541-7996-4FC1-9128-7A47E6862F0F}"/>
              </a:ext>
            </a:extLst>
          </p:cNvPr>
          <p:cNvSpPr txBox="1">
            <a:spLocks/>
          </p:cNvSpPr>
          <p:nvPr/>
        </p:nvSpPr>
        <p:spPr>
          <a:xfrm>
            <a:off x="2085513" y="1259379"/>
            <a:ext cx="5022849" cy="57777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dirty="0" err="1">
                <a:latin typeface="Roboto" panose="02000000000000000000" pitchFamily="2" charset="0"/>
                <a:ea typeface="Roboto" panose="02000000000000000000" pitchFamily="2" charset="0"/>
                <a:cs typeface="Arial" panose="020B0604020202020204" pitchFamily="34" charset="0"/>
              </a:rPr>
              <a:t>Luận</a:t>
            </a:r>
            <a:r>
              <a:rPr lang="en-US" dirty="0">
                <a:latin typeface="Roboto" panose="02000000000000000000" pitchFamily="2" charset="0"/>
                <a:ea typeface="Roboto" panose="02000000000000000000" pitchFamily="2" charset="0"/>
                <a:cs typeface="Arial" panose="020B0604020202020204" pitchFamily="34" charset="0"/>
              </a:rPr>
              <a:t> </a:t>
            </a:r>
            <a:r>
              <a:rPr lang="en-US" dirty="0" err="1">
                <a:latin typeface="Roboto" panose="02000000000000000000" pitchFamily="2" charset="0"/>
                <a:ea typeface="Roboto" panose="02000000000000000000" pitchFamily="2" charset="0"/>
                <a:cs typeface="Arial" panose="020B0604020202020204" pitchFamily="34" charset="0"/>
              </a:rPr>
              <a:t>văn</a:t>
            </a:r>
            <a:r>
              <a:rPr lang="en-US" dirty="0">
                <a:latin typeface="Roboto" panose="02000000000000000000" pitchFamily="2" charset="0"/>
                <a:ea typeface="Roboto" panose="02000000000000000000" pitchFamily="2" charset="0"/>
                <a:cs typeface="Arial" panose="020B0604020202020204" pitchFamily="34" charset="0"/>
              </a:rPr>
              <a:t> </a:t>
            </a:r>
            <a:r>
              <a:rPr lang="en-US" dirty="0" err="1">
                <a:latin typeface="Roboto" panose="02000000000000000000" pitchFamily="2" charset="0"/>
                <a:ea typeface="Roboto" panose="02000000000000000000" pitchFamily="2" charset="0"/>
                <a:cs typeface="Arial" panose="020B0604020202020204" pitchFamily="34" charset="0"/>
              </a:rPr>
              <a:t>thạc</a:t>
            </a:r>
            <a:r>
              <a:rPr lang="en-US" dirty="0">
                <a:latin typeface="Roboto" panose="02000000000000000000" pitchFamily="2" charset="0"/>
                <a:ea typeface="Roboto" panose="02000000000000000000" pitchFamily="2" charset="0"/>
                <a:cs typeface="Arial" panose="020B0604020202020204" pitchFamily="34" charset="0"/>
              </a:rPr>
              <a:t> </a:t>
            </a:r>
            <a:r>
              <a:rPr lang="en-US" dirty="0" err="1">
                <a:latin typeface="Roboto" panose="02000000000000000000" pitchFamily="2" charset="0"/>
                <a:ea typeface="Roboto" panose="02000000000000000000" pitchFamily="2" charset="0"/>
                <a:cs typeface="Arial" panose="020B0604020202020204" pitchFamily="34" charset="0"/>
              </a:rPr>
              <a:t>sĩ</a:t>
            </a:r>
            <a:r>
              <a:rPr lang="en-US" dirty="0">
                <a:latin typeface="Roboto" panose="02000000000000000000" pitchFamily="2" charset="0"/>
                <a:ea typeface="Roboto" panose="02000000000000000000" pitchFamily="2" charset="0"/>
                <a:cs typeface="Arial" panose="020B0604020202020204" pitchFamily="34" charset="0"/>
              </a:rPr>
              <a:t> </a:t>
            </a:r>
          </a:p>
          <a:p>
            <a:endParaRPr lang="en-US" dirty="0">
              <a:latin typeface="Roboto" panose="02000000000000000000" pitchFamily="2"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7998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6AA7-D87F-4648-B806-4FCEF2E6CD04}"/>
              </a:ext>
            </a:extLst>
          </p:cNvPr>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MÃ HÓA BẤT ĐỐI XỨNG</a:t>
            </a:r>
          </a:p>
        </p:txBody>
      </p:sp>
      <p:sp>
        <p:nvSpPr>
          <p:cNvPr id="21" name="TextBox 20">
            <a:extLst>
              <a:ext uri="{FF2B5EF4-FFF2-40B4-BE49-F238E27FC236}">
                <a16:creationId xmlns:a16="http://schemas.microsoft.com/office/drawing/2014/main" id="{71AB1B1D-4631-457D-ADDB-183A0971F2FC}"/>
              </a:ext>
            </a:extLst>
          </p:cNvPr>
          <p:cNvSpPr txBox="1"/>
          <p:nvPr/>
        </p:nvSpPr>
        <p:spPr>
          <a:xfrm>
            <a:off x="1378730" y="2627082"/>
            <a:ext cx="3691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Roboto" panose="02000000000000000000" pitchFamily="2" charset="0"/>
                <a:ea typeface="Roboto" panose="02000000000000000000" pitchFamily="2" charset="0"/>
              </a:rPr>
              <a:t>A</a:t>
            </a:r>
          </a:p>
        </p:txBody>
      </p:sp>
      <p:sp>
        <p:nvSpPr>
          <p:cNvPr id="28" name="TextBox 27">
            <a:extLst>
              <a:ext uri="{FF2B5EF4-FFF2-40B4-BE49-F238E27FC236}">
                <a16:creationId xmlns:a16="http://schemas.microsoft.com/office/drawing/2014/main" id="{77337FB9-A87B-4EF7-99D4-DCC495A12E7C}"/>
              </a:ext>
            </a:extLst>
          </p:cNvPr>
          <p:cNvSpPr txBox="1"/>
          <p:nvPr/>
        </p:nvSpPr>
        <p:spPr>
          <a:xfrm>
            <a:off x="1378730" y="4261046"/>
            <a:ext cx="3691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Roboto" panose="02000000000000000000" pitchFamily="2" charset="0"/>
                <a:ea typeface="Roboto" panose="02000000000000000000" pitchFamily="2" charset="0"/>
              </a:rPr>
              <a:t>B</a:t>
            </a:r>
          </a:p>
        </p:txBody>
      </p:sp>
      <p:pic>
        <p:nvPicPr>
          <p:cNvPr id="8" name="Graphic 7" descr="Key outline">
            <a:extLst>
              <a:ext uri="{FF2B5EF4-FFF2-40B4-BE49-F238E27FC236}">
                <a16:creationId xmlns:a16="http://schemas.microsoft.com/office/drawing/2014/main" id="{5398F566-52B8-4A90-A1E5-C94B5FF319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8520" y="2291497"/>
            <a:ext cx="602329" cy="602329"/>
          </a:xfrm>
          <a:prstGeom prst="rect">
            <a:avLst/>
          </a:prstGeom>
        </p:spPr>
      </p:pic>
      <p:sp>
        <p:nvSpPr>
          <p:cNvPr id="29" name="Arrow: Right 28">
            <a:extLst>
              <a:ext uri="{FF2B5EF4-FFF2-40B4-BE49-F238E27FC236}">
                <a16:creationId xmlns:a16="http://schemas.microsoft.com/office/drawing/2014/main" id="{731A572B-8452-4E48-A95E-1C705E93A0FF}"/>
              </a:ext>
            </a:extLst>
          </p:cNvPr>
          <p:cNvSpPr/>
          <p:nvPr/>
        </p:nvSpPr>
        <p:spPr>
          <a:xfrm>
            <a:off x="2021723" y="2673356"/>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0" name="TextBox 29">
            <a:extLst>
              <a:ext uri="{FF2B5EF4-FFF2-40B4-BE49-F238E27FC236}">
                <a16:creationId xmlns:a16="http://schemas.microsoft.com/office/drawing/2014/main" id="{6D87B8AE-CB17-4DA0-ACFB-8BEC632D833A}"/>
              </a:ext>
            </a:extLst>
          </p:cNvPr>
          <p:cNvSpPr txBox="1"/>
          <p:nvPr/>
        </p:nvSpPr>
        <p:spPr>
          <a:xfrm>
            <a:off x="2622154" y="2534747"/>
            <a:ext cx="169205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Asymmetric Cryptography</a:t>
            </a:r>
          </a:p>
        </p:txBody>
      </p:sp>
      <p:sp>
        <p:nvSpPr>
          <p:cNvPr id="31" name="Arrow: Right 30">
            <a:extLst>
              <a:ext uri="{FF2B5EF4-FFF2-40B4-BE49-F238E27FC236}">
                <a16:creationId xmlns:a16="http://schemas.microsoft.com/office/drawing/2014/main" id="{C3C242E7-C14A-4B01-9C62-C6DD50A9F730}"/>
              </a:ext>
            </a:extLst>
          </p:cNvPr>
          <p:cNvSpPr/>
          <p:nvPr/>
        </p:nvSpPr>
        <p:spPr>
          <a:xfrm>
            <a:off x="4442095" y="2408105"/>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2" name="Arrow: Right 31">
            <a:extLst>
              <a:ext uri="{FF2B5EF4-FFF2-40B4-BE49-F238E27FC236}">
                <a16:creationId xmlns:a16="http://schemas.microsoft.com/office/drawing/2014/main" id="{9CCE0818-1F92-45A3-A632-BBD2879E0200}"/>
              </a:ext>
            </a:extLst>
          </p:cNvPr>
          <p:cNvSpPr/>
          <p:nvPr/>
        </p:nvSpPr>
        <p:spPr>
          <a:xfrm>
            <a:off x="4442095" y="2996520"/>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pic>
        <p:nvPicPr>
          <p:cNvPr id="33" name="Graphic 32" descr="Key with solid fill">
            <a:extLst>
              <a:ext uri="{FF2B5EF4-FFF2-40B4-BE49-F238E27FC236}">
                <a16:creationId xmlns:a16="http://schemas.microsoft.com/office/drawing/2014/main" id="{C8C269EE-266C-4CBB-8C2D-7FA9CBCB5B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8520" y="2879912"/>
            <a:ext cx="602330" cy="602330"/>
          </a:xfrm>
          <a:prstGeom prst="rect">
            <a:avLst/>
          </a:prstGeom>
        </p:spPr>
      </p:pic>
      <p:sp>
        <p:nvSpPr>
          <p:cNvPr id="34" name="TextBox 33">
            <a:extLst>
              <a:ext uri="{FF2B5EF4-FFF2-40B4-BE49-F238E27FC236}">
                <a16:creationId xmlns:a16="http://schemas.microsoft.com/office/drawing/2014/main" id="{C356D335-5C1B-4D76-96E1-7248B0C5239E}"/>
              </a:ext>
            </a:extLst>
          </p:cNvPr>
          <p:cNvSpPr txBox="1"/>
          <p:nvPr/>
        </p:nvSpPr>
        <p:spPr>
          <a:xfrm>
            <a:off x="5928082" y="2397315"/>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A’s Public key</a:t>
            </a:r>
          </a:p>
        </p:txBody>
      </p:sp>
      <p:sp>
        <p:nvSpPr>
          <p:cNvPr id="35" name="TextBox 34">
            <a:extLst>
              <a:ext uri="{FF2B5EF4-FFF2-40B4-BE49-F238E27FC236}">
                <a16:creationId xmlns:a16="http://schemas.microsoft.com/office/drawing/2014/main" id="{72EB45DF-DF58-4BAD-8ECC-6095094F046D}"/>
              </a:ext>
            </a:extLst>
          </p:cNvPr>
          <p:cNvSpPr txBox="1"/>
          <p:nvPr/>
        </p:nvSpPr>
        <p:spPr>
          <a:xfrm>
            <a:off x="5928082" y="2996520"/>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A’s Private key</a:t>
            </a:r>
          </a:p>
        </p:txBody>
      </p:sp>
      <p:sp>
        <p:nvSpPr>
          <p:cNvPr id="36" name="TextBox 35">
            <a:extLst>
              <a:ext uri="{FF2B5EF4-FFF2-40B4-BE49-F238E27FC236}">
                <a16:creationId xmlns:a16="http://schemas.microsoft.com/office/drawing/2014/main" id="{58CCDB58-F126-4A4E-BB17-570501D9A386}"/>
              </a:ext>
            </a:extLst>
          </p:cNvPr>
          <p:cNvSpPr txBox="1"/>
          <p:nvPr/>
        </p:nvSpPr>
        <p:spPr>
          <a:xfrm>
            <a:off x="1378730" y="4265480"/>
            <a:ext cx="3691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Roboto" panose="02000000000000000000" pitchFamily="2" charset="0"/>
                <a:ea typeface="Roboto" panose="02000000000000000000" pitchFamily="2" charset="0"/>
              </a:rPr>
              <a:t>B</a:t>
            </a:r>
          </a:p>
        </p:txBody>
      </p:sp>
      <p:pic>
        <p:nvPicPr>
          <p:cNvPr id="37" name="Graphic 36" descr="Key outline">
            <a:extLst>
              <a:ext uri="{FF2B5EF4-FFF2-40B4-BE49-F238E27FC236}">
                <a16:creationId xmlns:a16="http://schemas.microsoft.com/office/drawing/2014/main" id="{3ABCECE9-A312-43D7-B133-44CA163E2D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8520" y="3929895"/>
            <a:ext cx="602329" cy="602329"/>
          </a:xfrm>
          <a:prstGeom prst="rect">
            <a:avLst/>
          </a:prstGeom>
        </p:spPr>
      </p:pic>
      <p:sp>
        <p:nvSpPr>
          <p:cNvPr id="38" name="Arrow: Right 37">
            <a:extLst>
              <a:ext uri="{FF2B5EF4-FFF2-40B4-BE49-F238E27FC236}">
                <a16:creationId xmlns:a16="http://schemas.microsoft.com/office/drawing/2014/main" id="{15F9C0CF-CE22-4D8A-B7ED-E957B40551EE}"/>
              </a:ext>
            </a:extLst>
          </p:cNvPr>
          <p:cNvSpPr/>
          <p:nvPr/>
        </p:nvSpPr>
        <p:spPr>
          <a:xfrm>
            <a:off x="2021723" y="4311754"/>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9" name="TextBox 38">
            <a:extLst>
              <a:ext uri="{FF2B5EF4-FFF2-40B4-BE49-F238E27FC236}">
                <a16:creationId xmlns:a16="http://schemas.microsoft.com/office/drawing/2014/main" id="{A82770EB-50F1-4694-ABBD-F5BA246C529E}"/>
              </a:ext>
            </a:extLst>
          </p:cNvPr>
          <p:cNvSpPr txBox="1"/>
          <p:nvPr/>
        </p:nvSpPr>
        <p:spPr>
          <a:xfrm>
            <a:off x="2622154" y="4173145"/>
            <a:ext cx="169205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Asymmetric Cryptography</a:t>
            </a:r>
          </a:p>
        </p:txBody>
      </p:sp>
      <p:sp>
        <p:nvSpPr>
          <p:cNvPr id="40" name="Arrow: Right 39">
            <a:extLst>
              <a:ext uri="{FF2B5EF4-FFF2-40B4-BE49-F238E27FC236}">
                <a16:creationId xmlns:a16="http://schemas.microsoft.com/office/drawing/2014/main" id="{F35A828C-64AC-4FFE-934B-60995B1836DE}"/>
              </a:ext>
            </a:extLst>
          </p:cNvPr>
          <p:cNvSpPr/>
          <p:nvPr/>
        </p:nvSpPr>
        <p:spPr>
          <a:xfrm>
            <a:off x="4442095" y="4046503"/>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1" name="Arrow: Right 40">
            <a:extLst>
              <a:ext uri="{FF2B5EF4-FFF2-40B4-BE49-F238E27FC236}">
                <a16:creationId xmlns:a16="http://schemas.microsoft.com/office/drawing/2014/main" id="{A5D912F1-DD88-4560-BBC5-DAA2274FAE9B}"/>
              </a:ext>
            </a:extLst>
          </p:cNvPr>
          <p:cNvSpPr/>
          <p:nvPr/>
        </p:nvSpPr>
        <p:spPr>
          <a:xfrm>
            <a:off x="4442095" y="4634918"/>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pic>
        <p:nvPicPr>
          <p:cNvPr id="42" name="Graphic 41" descr="Key with solid fill">
            <a:extLst>
              <a:ext uri="{FF2B5EF4-FFF2-40B4-BE49-F238E27FC236}">
                <a16:creationId xmlns:a16="http://schemas.microsoft.com/office/drawing/2014/main" id="{2C0F6263-BB01-43BE-BCBB-9149302357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8520" y="4518310"/>
            <a:ext cx="602330" cy="602330"/>
          </a:xfrm>
          <a:prstGeom prst="rect">
            <a:avLst/>
          </a:prstGeom>
        </p:spPr>
      </p:pic>
      <p:sp>
        <p:nvSpPr>
          <p:cNvPr id="43" name="TextBox 42">
            <a:extLst>
              <a:ext uri="{FF2B5EF4-FFF2-40B4-BE49-F238E27FC236}">
                <a16:creationId xmlns:a16="http://schemas.microsoft.com/office/drawing/2014/main" id="{68BBDAA9-5FA6-4AA3-801A-A4A703E6E914}"/>
              </a:ext>
            </a:extLst>
          </p:cNvPr>
          <p:cNvSpPr txBox="1"/>
          <p:nvPr/>
        </p:nvSpPr>
        <p:spPr>
          <a:xfrm>
            <a:off x="5928082" y="4035713"/>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B’s Public key</a:t>
            </a:r>
          </a:p>
        </p:txBody>
      </p:sp>
      <p:sp>
        <p:nvSpPr>
          <p:cNvPr id="44" name="TextBox 43">
            <a:extLst>
              <a:ext uri="{FF2B5EF4-FFF2-40B4-BE49-F238E27FC236}">
                <a16:creationId xmlns:a16="http://schemas.microsoft.com/office/drawing/2014/main" id="{F3757679-5FEE-4DFD-9C9B-C74DDE440EED}"/>
              </a:ext>
            </a:extLst>
          </p:cNvPr>
          <p:cNvSpPr txBox="1"/>
          <p:nvPr/>
        </p:nvSpPr>
        <p:spPr>
          <a:xfrm>
            <a:off x="5928082" y="4634918"/>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B’s Private key</a:t>
            </a:r>
          </a:p>
        </p:txBody>
      </p:sp>
    </p:spTree>
    <p:extLst>
      <p:ext uri="{BB962C8B-B14F-4D97-AF65-F5344CB8AC3E}">
        <p14:creationId xmlns:p14="http://schemas.microsoft.com/office/powerpoint/2010/main" val="278197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0E67DA-D1E0-493C-84BC-9CDFC52C88DA}"/>
              </a:ext>
            </a:extLst>
          </p:cNvPr>
          <p:cNvSpPr txBox="1">
            <a:spLocks/>
          </p:cNvSpPr>
          <p:nvPr/>
        </p:nvSpPr>
        <p:spPr>
          <a:xfrm>
            <a:off x="822959" y="263527"/>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latin typeface="Roboto" panose="02000000000000000000" pitchFamily="2" charset="0"/>
                <a:ea typeface="Roboto" panose="02000000000000000000" pitchFamily="2" charset="0"/>
              </a:rPr>
              <a:t>MÃ HÓA BẤT ĐỐI XỨNG</a:t>
            </a:r>
          </a:p>
        </p:txBody>
      </p:sp>
      <p:sp>
        <p:nvSpPr>
          <p:cNvPr id="6" name="TextBox 5">
            <a:extLst>
              <a:ext uri="{FF2B5EF4-FFF2-40B4-BE49-F238E27FC236}">
                <a16:creationId xmlns:a16="http://schemas.microsoft.com/office/drawing/2014/main" id="{FB81B2F6-35D6-4474-B1D1-4B4BB20F54B1}"/>
              </a:ext>
            </a:extLst>
          </p:cNvPr>
          <p:cNvSpPr txBox="1"/>
          <p:nvPr/>
        </p:nvSpPr>
        <p:spPr>
          <a:xfrm>
            <a:off x="2369890" y="1935648"/>
            <a:ext cx="3691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Roboto" panose="02000000000000000000" pitchFamily="2" charset="0"/>
                <a:ea typeface="Roboto" panose="02000000000000000000" pitchFamily="2" charset="0"/>
              </a:rPr>
              <a:t>A</a:t>
            </a:r>
          </a:p>
        </p:txBody>
      </p:sp>
      <p:sp>
        <p:nvSpPr>
          <p:cNvPr id="7" name="TextBox 6">
            <a:extLst>
              <a:ext uri="{FF2B5EF4-FFF2-40B4-BE49-F238E27FC236}">
                <a16:creationId xmlns:a16="http://schemas.microsoft.com/office/drawing/2014/main" id="{4731FBC9-6EB8-4B9D-A215-027D8452DE88}"/>
              </a:ext>
            </a:extLst>
          </p:cNvPr>
          <p:cNvSpPr txBox="1"/>
          <p:nvPr/>
        </p:nvSpPr>
        <p:spPr>
          <a:xfrm>
            <a:off x="6774111" y="2589438"/>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A’s Public key</a:t>
            </a:r>
          </a:p>
        </p:txBody>
      </p:sp>
      <p:sp>
        <p:nvSpPr>
          <p:cNvPr id="8" name="TextBox 7">
            <a:extLst>
              <a:ext uri="{FF2B5EF4-FFF2-40B4-BE49-F238E27FC236}">
                <a16:creationId xmlns:a16="http://schemas.microsoft.com/office/drawing/2014/main" id="{247CE0A5-B897-41D6-B8AD-8B5FAA4E7C3B}"/>
              </a:ext>
            </a:extLst>
          </p:cNvPr>
          <p:cNvSpPr txBox="1"/>
          <p:nvPr/>
        </p:nvSpPr>
        <p:spPr>
          <a:xfrm>
            <a:off x="665248" y="2589438"/>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A’s Private key</a:t>
            </a:r>
          </a:p>
        </p:txBody>
      </p:sp>
      <p:sp>
        <p:nvSpPr>
          <p:cNvPr id="9" name="TextBox 8">
            <a:extLst>
              <a:ext uri="{FF2B5EF4-FFF2-40B4-BE49-F238E27FC236}">
                <a16:creationId xmlns:a16="http://schemas.microsoft.com/office/drawing/2014/main" id="{1890E092-F61F-4745-A495-FFC0094C9C60}"/>
              </a:ext>
            </a:extLst>
          </p:cNvPr>
          <p:cNvSpPr txBox="1"/>
          <p:nvPr/>
        </p:nvSpPr>
        <p:spPr>
          <a:xfrm>
            <a:off x="6404995" y="1935649"/>
            <a:ext cx="3691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Roboto" panose="02000000000000000000" pitchFamily="2" charset="0"/>
                <a:ea typeface="Roboto" panose="02000000000000000000" pitchFamily="2" charset="0"/>
              </a:rPr>
              <a:t>B</a:t>
            </a:r>
          </a:p>
        </p:txBody>
      </p:sp>
      <p:sp>
        <p:nvSpPr>
          <p:cNvPr id="10" name="TextBox 9">
            <a:extLst>
              <a:ext uri="{FF2B5EF4-FFF2-40B4-BE49-F238E27FC236}">
                <a16:creationId xmlns:a16="http://schemas.microsoft.com/office/drawing/2014/main" id="{FD51CA4D-5925-4CA6-B6F5-94A67A16FC5A}"/>
              </a:ext>
            </a:extLst>
          </p:cNvPr>
          <p:cNvSpPr txBox="1"/>
          <p:nvPr/>
        </p:nvSpPr>
        <p:spPr>
          <a:xfrm>
            <a:off x="2739006" y="2589438"/>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B’s Public key</a:t>
            </a:r>
          </a:p>
        </p:txBody>
      </p:sp>
      <p:sp>
        <p:nvSpPr>
          <p:cNvPr id="11" name="TextBox 10">
            <a:extLst>
              <a:ext uri="{FF2B5EF4-FFF2-40B4-BE49-F238E27FC236}">
                <a16:creationId xmlns:a16="http://schemas.microsoft.com/office/drawing/2014/main" id="{491E2EC3-6CEA-429B-A0AE-85649FAB26B1}"/>
              </a:ext>
            </a:extLst>
          </p:cNvPr>
          <p:cNvSpPr txBox="1"/>
          <p:nvPr/>
        </p:nvSpPr>
        <p:spPr>
          <a:xfrm>
            <a:off x="4700353" y="2589438"/>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B’s Private key</a:t>
            </a:r>
          </a:p>
        </p:txBody>
      </p:sp>
      <p:sp>
        <p:nvSpPr>
          <p:cNvPr id="12" name="Arrow: Right 11">
            <a:extLst>
              <a:ext uri="{FF2B5EF4-FFF2-40B4-BE49-F238E27FC236}">
                <a16:creationId xmlns:a16="http://schemas.microsoft.com/office/drawing/2014/main" id="{5493F851-D2D5-478B-8300-A9FAB7352819}"/>
              </a:ext>
            </a:extLst>
          </p:cNvPr>
          <p:cNvSpPr/>
          <p:nvPr/>
        </p:nvSpPr>
        <p:spPr>
          <a:xfrm rot="3600000">
            <a:off x="1543176" y="3244441"/>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3" name="Arrow: Right 12">
            <a:extLst>
              <a:ext uri="{FF2B5EF4-FFF2-40B4-BE49-F238E27FC236}">
                <a16:creationId xmlns:a16="http://schemas.microsoft.com/office/drawing/2014/main" id="{03AED055-691F-475C-8437-7B59003095BB}"/>
              </a:ext>
            </a:extLst>
          </p:cNvPr>
          <p:cNvSpPr/>
          <p:nvPr/>
        </p:nvSpPr>
        <p:spPr>
          <a:xfrm rot="7200000">
            <a:off x="3041407" y="3244440"/>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4" name="Arrow: Right 13">
            <a:extLst>
              <a:ext uri="{FF2B5EF4-FFF2-40B4-BE49-F238E27FC236}">
                <a16:creationId xmlns:a16="http://schemas.microsoft.com/office/drawing/2014/main" id="{BED318BC-4D35-48D5-A228-9A12EA05BDCC}"/>
              </a:ext>
            </a:extLst>
          </p:cNvPr>
          <p:cNvSpPr/>
          <p:nvPr/>
        </p:nvSpPr>
        <p:spPr>
          <a:xfrm rot="3600000">
            <a:off x="5504177" y="3244438"/>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5" name="Arrow: Right 14">
            <a:extLst>
              <a:ext uri="{FF2B5EF4-FFF2-40B4-BE49-F238E27FC236}">
                <a16:creationId xmlns:a16="http://schemas.microsoft.com/office/drawing/2014/main" id="{B2A5C1BC-B549-4921-B6F5-055A08FFFAC4}"/>
              </a:ext>
            </a:extLst>
          </p:cNvPr>
          <p:cNvSpPr/>
          <p:nvPr/>
        </p:nvSpPr>
        <p:spPr>
          <a:xfrm rot="7200000">
            <a:off x="7002408" y="3244437"/>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20385D6B-AEBF-43D4-8594-6E091248B533}"/>
              </a:ext>
            </a:extLst>
          </p:cNvPr>
          <p:cNvSpPr txBox="1"/>
          <p:nvPr/>
        </p:nvSpPr>
        <p:spPr>
          <a:xfrm>
            <a:off x="1708419" y="3742858"/>
            <a:ext cx="169205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Asymmetric Cryptography</a:t>
            </a:r>
          </a:p>
        </p:txBody>
      </p:sp>
      <p:sp>
        <p:nvSpPr>
          <p:cNvPr id="17" name="TextBox 16">
            <a:extLst>
              <a:ext uri="{FF2B5EF4-FFF2-40B4-BE49-F238E27FC236}">
                <a16:creationId xmlns:a16="http://schemas.microsoft.com/office/drawing/2014/main" id="{26043951-0BCC-425E-9EE0-5F7E0EB5ABC8}"/>
              </a:ext>
            </a:extLst>
          </p:cNvPr>
          <p:cNvSpPr txBox="1"/>
          <p:nvPr/>
        </p:nvSpPr>
        <p:spPr>
          <a:xfrm>
            <a:off x="5743523" y="3741202"/>
            <a:ext cx="169205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Asymmetric Cryptography</a:t>
            </a:r>
          </a:p>
        </p:txBody>
      </p:sp>
      <p:cxnSp>
        <p:nvCxnSpPr>
          <p:cNvPr id="19" name="Straight Connector 18">
            <a:extLst>
              <a:ext uri="{FF2B5EF4-FFF2-40B4-BE49-F238E27FC236}">
                <a16:creationId xmlns:a16="http://schemas.microsoft.com/office/drawing/2014/main" id="{340101CC-76EC-4034-B94F-F1A0C969ACF8}"/>
              </a:ext>
            </a:extLst>
          </p:cNvPr>
          <p:cNvCxnSpPr/>
          <p:nvPr/>
        </p:nvCxnSpPr>
        <p:spPr>
          <a:xfrm>
            <a:off x="4572000" y="1828800"/>
            <a:ext cx="0" cy="2558733"/>
          </a:xfrm>
          <a:prstGeom prst="line">
            <a:avLst/>
          </a:prstGeom>
        </p:spPr>
        <p:style>
          <a:lnRef idx="1">
            <a:schemeClr val="dk1"/>
          </a:lnRef>
          <a:fillRef idx="0">
            <a:schemeClr val="dk1"/>
          </a:fillRef>
          <a:effectRef idx="0">
            <a:schemeClr val="dk1"/>
          </a:effectRef>
          <a:fontRef idx="minor">
            <a:schemeClr val="tx1"/>
          </a:fontRef>
        </p:style>
      </p:cxnSp>
      <p:sp>
        <p:nvSpPr>
          <p:cNvPr id="20" name="Arrow: Right 19">
            <a:extLst>
              <a:ext uri="{FF2B5EF4-FFF2-40B4-BE49-F238E27FC236}">
                <a16:creationId xmlns:a16="http://schemas.microsoft.com/office/drawing/2014/main" id="{7BB6097F-F30E-42C8-B183-D03086A15D4E}"/>
              </a:ext>
            </a:extLst>
          </p:cNvPr>
          <p:cNvSpPr/>
          <p:nvPr/>
        </p:nvSpPr>
        <p:spPr>
          <a:xfrm rot="3600000">
            <a:off x="3213983" y="4589985"/>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1" name="Arrow: Right 20">
            <a:extLst>
              <a:ext uri="{FF2B5EF4-FFF2-40B4-BE49-F238E27FC236}">
                <a16:creationId xmlns:a16="http://schemas.microsoft.com/office/drawing/2014/main" id="{7F69E7E2-2FBD-4BD2-8669-3A0B0A411FCB}"/>
              </a:ext>
            </a:extLst>
          </p:cNvPr>
          <p:cNvSpPr/>
          <p:nvPr/>
        </p:nvSpPr>
        <p:spPr>
          <a:xfrm rot="7200000">
            <a:off x="5216415" y="4588326"/>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pic>
        <p:nvPicPr>
          <p:cNvPr id="22" name="Graphic 21" descr="Key with solid fill">
            <a:extLst>
              <a:ext uri="{FF2B5EF4-FFF2-40B4-BE49-F238E27FC236}">
                <a16:creationId xmlns:a16="http://schemas.microsoft.com/office/drawing/2014/main" id="{C8A8D7E4-4E6D-4089-B39C-6847BFE6EF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46804" y="4969660"/>
            <a:ext cx="914400" cy="914400"/>
          </a:xfrm>
          <a:prstGeom prst="rect">
            <a:avLst/>
          </a:prstGeom>
        </p:spPr>
      </p:pic>
      <p:sp>
        <p:nvSpPr>
          <p:cNvPr id="23" name="TextBox 22">
            <a:extLst>
              <a:ext uri="{FF2B5EF4-FFF2-40B4-BE49-F238E27FC236}">
                <a16:creationId xmlns:a16="http://schemas.microsoft.com/office/drawing/2014/main" id="{A0D211B7-84CA-4F9C-9A96-41C102EFA5CE}"/>
              </a:ext>
            </a:extLst>
          </p:cNvPr>
          <p:cNvSpPr txBox="1"/>
          <p:nvPr/>
        </p:nvSpPr>
        <p:spPr>
          <a:xfrm>
            <a:off x="4018326" y="5103694"/>
            <a:ext cx="211402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Same Symmetric Cryptography Key</a:t>
            </a:r>
          </a:p>
        </p:txBody>
      </p:sp>
      <p:sp>
        <p:nvSpPr>
          <p:cNvPr id="24" name="TextBox 23">
            <a:extLst>
              <a:ext uri="{FF2B5EF4-FFF2-40B4-BE49-F238E27FC236}">
                <a16:creationId xmlns:a16="http://schemas.microsoft.com/office/drawing/2014/main" id="{303BA8D9-B2AE-4CD9-991E-F62906699B11}"/>
              </a:ext>
            </a:extLst>
          </p:cNvPr>
          <p:cNvSpPr txBox="1"/>
          <p:nvPr/>
        </p:nvSpPr>
        <p:spPr>
          <a:xfrm>
            <a:off x="94165" y="5891098"/>
            <a:ext cx="90013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Diffie-Hellman Key Exchange, Elliptic Curve Diffie-Hellman Key Exchange</a:t>
            </a:r>
          </a:p>
        </p:txBody>
      </p:sp>
    </p:spTree>
    <p:extLst>
      <p:ext uri="{BB962C8B-B14F-4D97-AF65-F5344CB8AC3E}">
        <p14:creationId xmlns:p14="http://schemas.microsoft.com/office/powerpoint/2010/main" val="175546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AA85-4CA3-400B-A4E7-7CD3A845AC9F}"/>
              </a:ext>
            </a:extLst>
          </p:cNvPr>
          <p:cNvSpPr>
            <a:spLocks noGrp="1"/>
          </p:cNvSpPr>
          <p:nvPr>
            <p:ph type="title"/>
          </p:nvPr>
        </p:nvSpPr>
        <p:spPr/>
        <p:txBody>
          <a:bodyPr/>
          <a:lstStyle/>
          <a:p>
            <a:r>
              <a:rPr lang="en-US" dirty="0">
                <a:latin typeface="Roboto" panose="02000000000000000000" pitchFamily="2" charset="0"/>
                <a:ea typeface="Roboto" panose="02000000000000000000" pitchFamily="2" charset="0"/>
              </a:rPr>
              <a:t>MÃ HÓA BẤT ĐỐI XỨNG</a:t>
            </a:r>
          </a:p>
        </p:txBody>
      </p:sp>
      <p:sp>
        <p:nvSpPr>
          <p:cNvPr id="4" name="TextBox 3">
            <a:extLst>
              <a:ext uri="{FF2B5EF4-FFF2-40B4-BE49-F238E27FC236}">
                <a16:creationId xmlns:a16="http://schemas.microsoft.com/office/drawing/2014/main" id="{235A4A1B-282D-414F-AC28-0A76DDFCF619}"/>
              </a:ext>
            </a:extLst>
          </p:cNvPr>
          <p:cNvSpPr txBox="1"/>
          <p:nvPr/>
        </p:nvSpPr>
        <p:spPr>
          <a:xfrm>
            <a:off x="354572" y="2359726"/>
            <a:ext cx="3691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Roboto" panose="02000000000000000000" pitchFamily="2" charset="0"/>
                <a:ea typeface="Roboto" panose="02000000000000000000" pitchFamily="2" charset="0"/>
              </a:rPr>
              <a:t>A</a:t>
            </a:r>
          </a:p>
        </p:txBody>
      </p:sp>
      <p:sp>
        <p:nvSpPr>
          <p:cNvPr id="5" name="TextBox 4">
            <a:extLst>
              <a:ext uri="{FF2B5EF4-FFF2-40B4-BE49-F238E27FC236}">
                <a16:creationId xmlns:a16="http://schemas.microsoft.com/office/drawing/2014/main" id="{9EB2D98F-B1CA-499F-8C50-D2943044C223}"/>
              </a:ext>
            </a:extLst>
          </p:cNvPr>
          <p:cNvSpPr txBox="1"/>
          <p:nvPr/>
        </p:nvSpPr>
        <p:spPr>
          <a:xfrm>
            <a:off x="1015857" y="4908651"/>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A’s Public key</a:t>
            </a:r>
          </a:p>
        </p:txBody>
      </p:sp>
      <p:sp>
        <p:nvSpPr>
          <p:cNvPr id="6" name="TextBox 5">
            <a:extLst>
              <a:ext uri="{FF2B5EF4-FFF2-40B4-BE49-F238E27FC236}">
                <a16:creationId xmlns:a16="http://schemas.microsoft.com/office/drawing/2014/main" id="{D3C21477-F2AF-4237-92CB-30487606D9B1}"/>
              </a:ext>
            </a:extLst>
          </p:cNvPr>
          <p:cNvSpPr txBox="1"/>
          <p:nvPr/>
        </p:nvSpPr>
        <p:spPr>
          <a:xfrm>
            <a:off x="1015857" y="2427710"/>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A’s Private key</a:t>
            </a:r>
          </a:p>
        </p:txBody>
      </p:sp>
      <p:sp>
        <p:nvSpPr>
          <p:cNvPr id="7" name="TextBox 6">
            <a:extLst>
              <a:ext uri="{FF2B5EF4-FFF2-40B4-BE49-F238E27FC236}">
                <a16:creationId xmlns:a16="http://schemas.microsoft.com/office/drawing/2014/main" id="{76B693AB-0B21-4458-BB28-9E4627B10A81}"/>
              </a:ext>
            </a:extLst>
          </p:cNvPr>
          <p:cNvSpPr txBox="1"/>
          <p:nvPr/>
        </p:nvSpPr>
        <p:spPr>
          <a:xfrm>
            <a:off x="330898" y="4862375"/>
            <a:ext cx="3691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Roboto" panose="02000000000000000000" pitchFamily="2" charset="0"/>
                <a:ea typeface="Roboto" panose="02000000000000000000" pitchFamily="2" charset="0"/>
              </a:rPr>
              <a:t>B</a:t>
            </a:r>
          </a:p>
        </p:txBody>
      </p:sp>
      <p:pic>
        <p:nvPicPr>
          <p:cNvPr id="9" name="Graphic 8" descr="Chat bubble with solid fill">
            <a:extLst>
              <a:ext uri="{FF2B5EF4-FFF2-40B4-BE49-F238E27FC236}">
                <a16:creationId xmlns:a16="http://schemas.microsoft.com/office/drawing/2014/main" id="{5F2EFE39-7444-4C1D-8BF8-4D6A223ABA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8589" y="2212083"/>
            <a:ext cx="914400" cy="914400"/>
          </a:xfrm>
          <a:prstGeom prst="rect">
            <a:avLst/>
          </a:prstGeom>
        </p:spPr>
      </p:pic>
      <p:sp>
        <p:nvSpPr>
          <p:cNvPr id="10" name="TextBox 9">
            <a:extLst>
              <a:ext uri="{FF2B5EF4-FFF2-40B4-BE49-F238E27FC236}">
                <a16:creationId xmlns:a16="http://schemas.microsoft.com/office/drawing/2014/main" id="{AA110E9D-9413-470C-96FE-0DBAD6D968DA}"/>
              </a:ext>
            </a:extLst>
          </p:cNvPr>
          <p:cNvSpPr txBox="1"/>
          <p:nvPr/>
        </p:nvSpPr>
        <p:spPr>
          <a:xfrm>
            <a:off x="3748831" y="2359726"/>
            <a:ext cx="169205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Asymmetric Cryptography</a:t>
            </a:r>
          </a:p>
        </p:txBody>
      </p:sp>
      <p:sp>
        <p:nvSpPr>
          <p:cNvPr id="11" name="TextBox 10">
            <a:extLst>
              <a:ext uri="{FF2B5EF4-FFF2-40B4-BE49-F238E27FC236}">
                <a16:creationId xmlns:a16="http://schemas.microsoft.com/office/drawing/2014/main" id="{C370231E-C44E-46CD-AB36-A76666B1EC6F}"/>
              </a:ext>
            </a:extLst>
          </p:cNvPr>
          <p:cNvSpPr txBox="1"/>
          <p:nvPr/>
        </p:nvSpPr>
        <p:spPr>
          <a:xfrm>
            <a:off x="3748831" y="4770045"/>
            <a:ext cx="169205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Asymmetric Cryptography</a:t>
            </a:r>
          </a:p>
        </p:txBody>
      </p:sp>
      <p:pic>
        <p:nvPicPr>
          <p:cNvPr id="12" name="Graphic 11" descr="Chat bubble with solid fill">
            <a:extLst>
              <a:ext uri="{FF2B5EF4-FFF2-40B4-BE49-F238E27FC236}">
                <a16:creationId xmlns:a16="http://schemas.microsoft.com/office/drawing/2014/main" id="{13E9619B-02B1-4A3D-B4FD-DE6DC8D9EA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6438" y="4636010"/>
            <a:ext cx="914400" cy="914400"/>
          </a:xfrm>
          <a:prstGeom prst="rect">
            <a:avLst/>
          </a:prstGeom>
        </p:spPr>
      </p:pic>
      <p:sp>
        <p:nvSpPr>
          <p:cNvPr id="13" name="Arrow: Right 12">
            <a:extLst>
              <a:ext uri="{FF2B5EF4-FFF2-40B4-BE49-F238E27FC236}">
                <a16:creationId xmlns:a16="http://schemas.microsoft.com/office/drawing/2014/main" id="{0BC79CEF-8F64-49A9-B652-C6170964414C}"/>
              </a:ext>
            </a:extLst>
          </p:cNvPr>
          <p:cNvSpPr/>
          <p:nvPr/>
        </p:nvSpPr>
        <p:spPr>
          <a:xfrm>
            <a:off x="2958957" y="2427819"/>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4" name="Arrow: Right 13">
            <a:extLst>
              <a:ext uri="{FF2B5EF4-FFF2-40B4-BE49-F238E27FC236}">
                <a16:creationId xmlns:a16="http://schemas.microsoft.com/office/drawing/2014/main" id="{CBF25FCA-CBE4-4684-B611-E5B60F58A15B}"/>
              </a:ext>
            </a:extLst>
          </p:cNvPr>
          <p:cNvSpPr/>
          <p:nvPr/>
        </p:nvSpPr>
        <p:spPr>
          <a:xfrm rot="10800000">
            <a:off x="5738385" y="2452276"/>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5" name="Arrow: Right 14">
            <a:extLst>
              <a:ext uri="{FF2B5EF4-FFF2-40B4-BE49-F238E27FC236}">
                <a16:creationId xmlns:a16="http://schemas.microsoft.com/office/drawing/2014/main" id="{C5AAB0E3-8A0F-4442-9928-F60171158AF7}"/>
              </a:ext>
            </a:extLst>
          </p:cNvPr>
          <p:cNvSpPr/>
          <p:nvPr/>
        </p:nvSpPr>
        <p:spPr>
          <a:xfrm>
            <a:off x="2988840" y="4908651"/>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6" name="Arrow: Right 15">
            <a:extLst>
              <a:ext uri="{FF2B5EF4-FFF2-40B4-BE49-F238E27FC236}">
                <a16:creationId xmlns:a16="http://schemas.microsoft.com/office/drawing/2014/main" id="{23B19951-0C70-4192-BED5-D93ACADA9800}"/>
              </a:ext>
            </a:extLst>
          </p:cNvPr>
          <p:cNvSpPr/>
          <p:nvPr/>
        </p:nvSpPr>
        <p:spPr>
          <a:xfrm>
            <a:off x="5830664" y="4862377"/>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7" name="Arrow: Right 16">
            <a:extLst>
              <a:ext uri="{FF2B5EF4-FFF2-40B4-BE49-F238E27FC236}">
                <a16:creationId xmlns:a16="http://schemas.microsoft.com/office/drawing/2014/main" id="{B322D79E-9570-4F1B-982E-B3E389E9FD73}"/>
              </a:ext>
            </a:extLst>
          </p:cNvPr>
          <p:cNvSpPr/>
          <p:nvPr/>
        </p:nvSpPr>
        <p:spPr>
          <a:xfrm rot="5400000">
            <a:off x="4385515" y="3127810"/>
            <a:ext cx="418689" cy="3020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pic>
        <p:nvPicPr>
          <p:cNvPr id="18" name="Content Placeholder 8" descr="Qr Code outline">
            <a:extLst>
              <a:ext uri="{FF2B5EF4-FFF2-40B4-BE49-F238E27FC236}">
                <a16:creationId xmlns:a16="http://schemas.microsoft.com/office/drawing/2014/main" id="{72D5DC7B-352A-4C31-8E89-6844AC7D8DF4}"/>
              </a:ext>
            </a:extLst>
          </p:cNvPr>
          <p:cNvPicPr>
            <a:picLocks noGrp="1"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69992" y="3551568"/>
            <a:ext cx="603553" cy="603553"/>
          </a:xfrm>
        </p:spPr>
      </p:pic>
      <p:sp>
        <p:nvSpPr>
          <p:cNvPr id="19" name="Arrow: Right 18">
            <a:extLst>
              <a:ext uri="{FF2B5EF4-FFF2-40B4-BE49-F238E27FC236}">
                <a16:creationId xmlns:a16="http://schemas.microsoft.com/office/drawing/2014/main" id="{F59B342A-3003-4A41-8B1E-A579460D3734}"/>
              </a:ext>
            </a:extLst>
          </p:cNvPr>
          <p:cNvSpPr/>
          <p:nvPr/>
        </p:nvSpPr>
        <p:spPr>
          <a:xfrm rot="5400000">
            <a:off x="4362425" y="4301187"/>
            <a:ext cx="418689" cy="3020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0" name="TextBox 19">
            <a:extLst>
              <a:ext uri="{FF2B5EF4-FFF2-40B4-BE49-F238E27FC236}">
                <a16:creationId xmlns:a16="http://schemas.microsoft.com/office/drawing/2014/main" id="{6DE4963B-C124-4AF2-968F-BAD2FCAF41E4}"/>
              </a:ext>
            </a:extLst>
          </p:cNvPr>
          <p:cNvSpPr txBox="1"/>
          <p:nvPr/>
        </p:nvSpPr>
        <p:spPr>
          <a:xfrm>
            <a:off x="94165" y="5891098"/>
            <a:ext cx="90013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Digital Signature Algorithm, Elliptic Curve Digital Signature Algorithm</a:t>
            </a:r>
          </a:p>
        </p:txBody>
      </p:sp>
    </p:spTree>
    <p:extLst>
      <p:ext uri="{BB962C8B-B14F-4D97-AF65-F5344CB8AC3E}">
        <p14:creationId xmlns:p14="http://schemas.microsoft.com/office/powerpoint/2010/main" val="7693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AA85-4CA3-400B-A4E7-7CD3A845AC9F}"/>
              </a:ext>
            </a:extLst>
          </p:cNvPr>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MÃ HÓA LƯỢNG TỬ</a:t>
            </a:r>
          </a:p>
        </p:txBody>
      </p:sp>
      <p:sp>
        <p:nvSpPr>
          <p:cNvPr id="23" name="TextBox 22">
            <a:extLst>
              <a:ext uri="{FF2B5EF4-FFF2-40B4-BE49-F238E27FC236}">
                <a16:creationId xmlns:a16="http://schemas.microsoft.com/office/drawing/2014/main" id="{70EE134F-575E-41F1-A38B-61BA948FA15B}"/>
              </a:ext>
            </a:extLst>
          </p:cNvPr>
          <p:cNvSpPr txBox="1"/>
          <p:nvPr/>
        </p:nvSpPr>
        <p:spPr>
          <a:xfrm>
            <a:off x="3363461" y="4052705"/>
            <a:ext cx="228285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Current Asymmetric Cryptography</a:t>
            </a:r>
          </a:p>
        </p:txBody>
      </p:sp>
      <p:sp>
        <p:nvSpPr>
          <p:cNvPr id="24" name="TextBox 23">
            <a:extLst>
              <a:ext uri="{FF2B5EF4-FFF2-40B4-BE49-F238E27FC236}">
                <a16:creationId xmlns:a16="http://schemas.microsoft.com/office/drawing/2014/main" id="{C2BEB1CE-7C05-4168-A0E1-F00C70CFD731}"/>
              </a:ext>
            </a:extLst>
          </p:cNvPr>
          <p:cNvSpPr txBox="1"/>
          <p:nvPr/>
        </p:nvSpPr>
        <p:spPr>
          <a:xfrm>
            <a:off x="1147719" y="2104938"/>
            <a:ext cx="228285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Quantum Computers from 2026 [a]</a:t>
            </a:r>
          </a:p>
        </p:txBody>
      </p:sp>
      <p:sp>
        <p:nvSpPr>
          <p:cNvPr id="25" name="TextBox 24">
            <a:extLst>
              <a:ext uri="{FF2B5EF4-FFF2-40B4-BE49-F238E27FC236}">
                <a16:creationId xmlns:a16="http://schemas.microsoft.com/office/drawing/2014/main" id="{DF070FF1-9904-47E2-9E6B-DDA4E652D548}"/>
              </a:ext>
            </a:extLst>
          </p:cNvPr>
          <p:cNvSpPr txBox="1"/>
          <p:nvPr/>
        </p:nvSpPr>
        <p:spPr>
          <a:xfrm>
            <a:off x="5546171" y="2104938"/>
            <a:ext cx="259115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Shor’s Discrete logarithms and factoring Algorithm [b]</a:t>
            </a:r>
          </a:p>
        </p:txBody>
      </p:sp>
      <p:sp>
        <p:nvSpPr>
          <p:cNvPr id="22" name="Plus Sign 21">
            <a:extLst>
              <a:ext uri="{FF2B5EF4-FFF2-40B4-BE49-F238E27FC236}">
                <a16:creationId xmlns:a16="http://schemas.microsoft.com/office/drawing/2014/main" id="{2FAB0A8F-2B17-4D8C-B3DF-3AD8AC699B6E}"/>
              </a:ext>
            </a:extLst>
          </p:cNvPr>
          <p:cNvSpPr/>
          <p:nvPr/>
        </p:nvSpPr>
        <p:spPr>
          <a:xfrm>
            <a:off x="4202884" y="2197217"/>
            <a:ext cx="604008" cy="646331"/>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FADA449-8AAF-4756-B39D-49C9035BA8C1}"/>
              </a:ext>
            </a:extLst>
          </p:cNvPr>
          <p:cNvSpPr txBox="1"/>
          <p:nvPr/>
        </p:nvSpPr>
        <p:spPr>
          <a:xfrm>
            <a:off x="222308" y="5723474"/>
            <a:ext cx="8699383" cy="600164"/>
          </a:xfrm>
          <a:prstGeom prst="rect">
            <a:avLst/>
          </a:prstGeom>
          <a:noFill/>
        </p:spPr>
        <p:txBody>
          <a:bodyPr wrap="square">
            <a:spAutoFit/>
          </a:bodyPr>
          <a:lstStyle/>
          <a:p>
            <a:r>
              <a:rPr lang="en-US" sz="1100" b="0" i="1" dirty="0">
                <a:solidFill>
                  <a:srgbClr val="000000"/>
                </a:solidFill>
                <a:effectLst/>
                <a:latin typeface="Roboto" panose="02000000000000000000" pitchFamily="2" charset="0"/>
                <a:ea typeface="Roboto" panose="02000000000000000000" pitchFamily="2" charset="0"/>
              </a:rPr>
              <a:t>[a] </a:t>
            </a:r>
            <a:r>
              <a:rPr lang="en-US" sz="1100" b="0" i="0" dirty="0" err="1">
                <a:solidFill>
                  <a:srgbClr val="222222"/>
                </a:solidFill>
                <a:effectLst/>
                <a:latin typeface="Roboto" panose="02000000000000000000" pitchFamily="2" charset="0"/>
                <a:ea typeface="Roboto" panose="02000000000000000000" pitchFamily="2" charset="0"/>
              </a:rPr>
              <a:t>Mosca</a:t>
            </a:r>
            <a:r>
              <a:rPr lang="en-US" sz="1100" b="0" i="0" dirty="0">
                <a:solidFill>
                  <a:srgbClr val="222222"/>
                </a:solidFill>
                <a:effectLst/>
                <a:latin typeface="Roboto" panose="02000000000000000000" pitchFamily="2" charset="0"/>
                <a:ea typeface="Roboto" panose="02000000000000000000" pitchFamily="2" charset="0"/>
              </a:rPr>
              <a:t>, Michele. "Cybersecurity in an era with quantum computers: Will we be ready?." </a:t>
            </a:r>
            <a:r>
              <a:rPr lang="en-US" sz="1100" b="0" i="1" dirty="0">
                <a:solidFill>
                  <a:srgbClr val="222222"/>
                </a:solidFill>
                <a:effectLst/>
                <a:latin typeface="Roboto" panose="02000000000000000000" pitchFamily="2" charset="0"/>
                <a:ea typeface="Roboto" panose="02000000000000000000" pitchFamily="2" charset="0"/>
              </a:rPr>
              <a:t>IEEE Security &amp; Privacy</a:t>
            </a:r>
            <a:r>
              <a:rPr lang="en-US" sz="1100" b="0" i="0" dirty="0">
                <a:solidFill>
                  <a:srgbClr val="222222"/>
                </a:solidFill>
                <a:effectLst/>
                <a:latin typeface="Roboto" panose="02000000000000000000" pitchFamily="2" charset="0"/>
                <a:ea typeface="Roboto" panose="02000000000000000000" pitchFamily="2" charset="0"/>
              </a:rPr>
              <a:t> 16, no. 5 (2018): 38-41.</a:t>
            </a:r>
            <a:endParaRPr lang="en-US" sz="1100" b="0" i="1" dirty="0">
              <a:solidFill>
                <a:srgbClr val="000000"/>
              </a:solidFill>
              <a:effectLst/>
              <a:latin typeface="Roboto" panose="02000000000000000000" pitchFamily="2" charset="0"/>
              <a:ea typeface="Roboto" panose="02000000000000000000" pitchFamily="2" charset="0"/>
            </a:endParaRPr>
          </a:p>
          <a:p>
            <a:r>
              <a:rPr lang="en-US" sz="1100" b="0" i="1" dirty="0">
                <a:solidFill>
                  <a:srgbClr val="000000"/>
                </a:solidFill>
                <a:effectLst/>
                <a:latin typeface="Roboto" panose="02000000000000000000" pitchFamily="2" charset="0"/>
                <a:ea typeface="Roboto" panose="02000000000000000000" pitchFamily="2" charset="0"/>
              </a:rPr>
              <a:t>[b] P. W. Shor, Algorithms for quantum computation: Discrete logarithms and factoring, Proc. 35th Annual Symposium on Foundations of Computer Science (</a:t>
            </a:r>
            <a:r>
              <a:rPr lang="en-US" sz="1100" b="0" i="1" dirty="0" err="1">
                <a:solidFill>
                  <a:srgbClr val="000000"/>
                </a:solidFill>
                <a:effectLst/>
                <a:latin typeface="Roboto" panose="02000000000000000000" pitchFamily="2" charset="0"/>
                <a:ea typeface="Roboto" panose="02000000000000000000" pitchFamily="2" charset="0"/>
              </a:rPr>
              <a:t>Shafi</a:t>
            </a:r>
            <a:r>
              <a:rPr lang="en-US" sz="1100" b="0" i="1" dirty="0">
                <a:solidFill>
                  <a:srgbClr val="000000"/>
                </a:solidFill>
                <a:effectLst/>
                <a:latin typeface="Roboto" panose="02000000000000000000" pitchFamily="2" charset="0"/>
                <a:ea typeface="Roboto" panose="02000000000000000000" pitchFamily="2" charset="0"/>
              </a:rPr>
              <a:t> Goldwasser, ed.), IEEE Computer Society Press (1994), pp. 124-134.</a:t>
            </a:r>
            <a:endParaRPr lang="en-US" sz="1100" dirty="0">
              <a:latin typeface="Roboto" panose="02000000000000000000" pitchFamily="2" charset="0"/>
              <a:ea typeface="Roboto" panose="02000000000000000000" pitchFamily="2" charset="0"/>
            </a:endParaRPr>
          </a:p>
        </p:txBody>
      </p:sp>
      <p:sp>
        <p:nvSpPr>
          <p:cNvPr id="32" name="Arrow: Right 31">
            <a:extLst>
              <a:ext uri="{FF2B5EF4-FFF2-40B4-BE49-F238E27FC236}">
                <a16:creationId xmlns:a16="http://schemas.microsoft.com/office/drawing/2014/main" id="{61652BCB-E0A8-4DC2-BA57-5AEF41434516}"/>
              </a:ext>
            </a:extLst>
          </p:cNvPr>
          <p:cNvSpPr/>
          <p:nvPr/>
        </p:nvSpPr>
        <p:spPr>
          <a:xfrm rot="5400000">
            <a:off x="4295543" y="3297124"/>
            <a:ext cx="418689" cy="3020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0" name="TextBox 29">
            <a:extLst>
              <a:ext uri="{FF2B5EF4-FFF2-40B4-BE49-F238E27FC236}">
                <a16:creationId xmlns:a16="http://schemas.microsoft.com/office/drawing/2014/main" id="{8BBA5721-55FB-4B85-B513-99432D549550}"/>
              </a:ext>
            </a:extLst>
          </p:cNvPr>
          <p:cNvSpPr txBox="1"/>
          <p:nvPr/>
        </p:nvSpPr>
        <p:spPr>
          <a:xfrm>
            <a:off x="4706223" y="3184679"/>
            <a:ext cx="1459685" cy="369332"/>
          </a:xfrm>
          <a:prstGeom prst="rect">
            <a:avLst/>
          </a:prstGeom>
          <a:noFill/>
        </p:spPr>
        <p:txBody>
          <a:bodyPr wrap="square" rtlCol="0">
            <a:spAutoFit/>
          </a:bodyPr>
          <a:lstStyle/>
          <a:p>
            <a:r>
              <a:rPr lang="en-US" dirty="0"/>
              <a:t>Break</a:t>
            </a:r>
          </a:p>
        </p:txBody>
      </p:sp>
    </p:spTree>
    <p:extLst>
      <p:ext uri="{BB962C8B-B14F-4D97-AF65-F5344CB8AC3E}">
        <p14:creationId xmlns:p14="http://schemas.microsoft.com/office/powerpoint/2010/main" val="91541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AA85-4CA3-400B-A4E7-7CD3A845AC9F}"/>
              </a:ext>
            </a:extLst>
          </p:cNvPr>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MÃ HÓA LƯỢNG TỬ</a:t>
            </a:r>
          </a:p>
        </p:txBody>
      </p:sp>
      <p:pic>
        <p:nvPicPr>
          <p:cNvPr id="3076" name="Picture 4" descr="NIST Helps U.S. Organizations Prepare for the Coming Quantum Era">
            <a:extLst>
              <a:ext uri="{FF2B5EF4-FFF2-40B4-BE49-F238E27FC236}">
                <a16:creationId xmlns:a16="http://schemas.microsoft.com/office/drawing/2014/main" id="{523E4946-1BA9-4A91-BFAE-FEC73342C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74" y="2077272"/>
            <a:ext cx="3171039" cy="16570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F1BCAFB-9166-4C01-B889-15076EB3FA41}"/>
              </a:ext>
            </a:extLst>
          </p:cNvPr>
          <p:cNvSpPr txBox="1"/>
          <p:nvPr/>
        </p:nvSpPr>
        <p:spPr>
          <a:xfrm>
            <a:off x="1111540" y="4074270"/>
            <a:ext cx="6555997" cy="1477328"/>
          </a:xfrm>
          <a:prstGeom prst="rect">
            <a:avLst/>
          </a:prstGeom>
          <a:noFill/>
        </p:spPr>
        <p:txBody>
          <a:bodyPr wrap="square">
            <a:spAutoFit/>
          </a:bodyPr>
          <a:lstStyle/>
          <a:p>
            <a:pPr algn="just"/>
            <a:r>
              <a:rPr lang="en-US" b="0" i="1" dirty="0">
                <a:solidFill>
                  <a:srgbClr val="333333"/>
                </a:solidFill>
                <a:effectLst/>
                <a:latin typeface="Roboto" panose="02000000000000000000" pitchFamily="2" charset="0"/>
                <a:ea typeface="Roboto" panose="02000000000000000000" pitchFamily="2" charset="0"/>
              </a:rPr>
              <a:t>“The goal of post-quantum cryptography (also called quantum-resistant cryptography) is to develop cryptographic systems that are secure against both quantum and classical computers, and can interoperate with existing communications protocols and networks. ”</a:t>
            </a:r>
            <a:endParaRPr lang="en-US" i="1" dirty="0">
              <a:latin typeface="Roboto" panose="02000000000000000000" pitchFamily="2" charset="0"/>
              <a:ea typeface="Roboto" panose="02000000000000000000" pitchFamily="2" charset="0"/>
            </a:endParaRPr>
          </a:p>
        </p:txBody>
      </p:sp>
      <p:sp>
        <p:nvSpPr>
          <p:cNvPr id="15" name="TextBox 14">
            <a:extLst>
              <a:ext uri="{FF2B5EF4-FFF2-40B4-BE49-F238E27FC236}">
                <a16:creationId xmlns:a16="http://schemas.microsoft.com/office/drawing/2014/main" id="{8683C519-2EEA-4416-AFF1-249767293ED1}"/>
              </a:ext>
            </a:extLst>
          </p:cNvPr>
          <p:cNvSpPr txBox="1"/>
          <p:nvPr/>
        </p:nvSpPr>
        <p:spPr>
          <a:xfrm>
            <a:off x="3800213" y="2582650"/>
            <a:ext cx="4572000" cy="646331"/>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ea typeface="Roboto" panose="02000000000000000000" pitchFamily="2" charset="0"/>
              </a:rPr>
              <a:t>Post-Quantum Cryptography Standardization</a:t>
            </a:r>
          </a:p>
        </p:txBody>
      </p:sp>
    </p:spTree>
    <p:extLst>
      <p:ext uri="{BB962C8B-B14F-4D97-AF65-F5344CB8AC3E}">
        <p14:creationId xmlns:p14="http://schemas.microsoft.com/office/powerpoint/2010/main" val="2792760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AA85-4CA3-400B-A4E7-7CD3A845AC9F}"/>
              </a:ext>
            </a:extLst>
          </p:cNvPr>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MÃ HÓA LƯỢNG TỬ</a:t>
            </a:r>
          </a:p>
        </p:txBody>
      </p:sp>
      <p:pic>
        <p:nvPicPr>
          <p:cNvPr id="4" name="Picture 3">
            <a:extLst>
              <a:ext uri="{FF2B5EF4-FFF2-40B4-BE49-F238E27FC236}">
                <a16:creationId xmlns:a16="http://schemas.microsoft.com/office/drawing/2014/main" id="{BBCC06F1-4D4E-4517-ADA5-510FCF830B8A}"/>
              </a:ext>
            </a:extLst>
          </p:cNvPr>
          <p:cNvPicPr>
            <a:picLocks noChangeAspect="1"/>
          </p:cNvPicPr>
          <p:nvPr/>
        </p:nvPicPr>
        <p:blipFill>
          <a:blip r:embed="rId3"/>
          <a:stretch>
            <a:fillRect/>
          </a:stretch>
        </p:blipFill>
        <p:spPr>
          <a:xfrm>
            <a:off x="2152312" y="2379172"/>
            <a:ext cx="4839375" cy="2248214"/>
          </a:xfrm>
          <a:prstGeom prst="rect">
            <a:avLst/>
          </a:prstGeom>
        </p:spPr>
      </p:pic>
      <p:sp>
        <p:nvSpPr>
          <p:cNvPr id="9" name="TextBox 8">
            <a:extLst>
              <a:ext uri="{FF2B5EF4-FFF2-40B4-BE49-F238E27FC236}">
                <a16:creationId xmlns:a16="http://schemas.microsoft.com/office/drawing/2014/main" id="{E2901DE2-060B-4479-A2DC-4FCF3109DCA1}"/>
              </a:ext>
            </a:extLst>
          </p:cNvPr>
          <p:cNvSpPr txBox="1"/>
          <p:nvPr/>
        </p:nvSpPr>
        <p:spPr>
          <a:xfrm>
            <a:off x="1044429" y="1935561"/>
            <a:ext cx="4572000"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Roboto" panose="02000000000000000000" pitchFamily="2" charset="0"/>
                <a:ea typeface="Roboto" panose="02000000000000000000" pitchFamily="2" charset="0"/>
              </a:rPr>
              <a:t>Các</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ứng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cử</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viên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vòng</a:t>
            </a:r>
            <a:r>
              <a:rPr lang="en-US" dirty="0">
                <a:latin typeface="Roboto" panose="02000000000000000000" pitchFamily="2" charset="0"/>
                <a:ea typeface="Roboto" panose="02000000000000000000" pitchFamily="2" charset="0"/>
              </a:rPr>
              <a:t> 3 của NIST [1]</a:t>
            </a:r>
          </a:p>
        </p:txBody>
      </p:sp>
      <p:sp>
        <p:nvSpPr>
          <p:cNvPr id="6" name="TextBox 5">
            <a:extLst>
              <a:ext uri="{FF2B5EF4-FFF2-40B4-BE49-F238E27FC236}">
                <a16:creationId xmlns:a16="http://schemas.microsoft.com/office/drawing/2014/main" id="{C4D1636B-B77D-4D30-B45F-79CF15782C0E}"/>
              </a:ext>
            </a:extLst>
          </p:cNvPr>
          <p:cNvSpPr txBox="1"/>
          <p:nvPr/>
        </p:nvSpPr>
        <p:spPr>
          <a:xfrm>
            <a:off x="1044428" y="4916874"/>
            <a:ext cx="7322331" cy="646331"/>
          </a:xfrm>
          <a:prstGeom prst="rect">
            <a:avLst/>
          </a:prstGeom>
          <a:noFill/>
        </p:spPr>
        <p:txBody>
          <a:bodyPr wrap="square">
            <a:spAutoFit/>
          </a:bodyPr>
          <a:lstStyle/>
          <a:p>
            <a:pPr marL="285750" indent="-285750">
              <a:buFont typeface="Arial" panose="020B0604020202020204" pitchFamily="34" charset="0"/>
              <a:buChar char="•"/>
            </a:pPr>
            <a:r>
              <a:rPr lang="vi-VN" sz="1800" dirty="0">
                <a:effectLst/>
                <a:latin typeface="Roboto" panose="02000000000000000000" pitchFamily="2" charset="0"/>
                <a:ea typeface="Roboto" panose="02000000000000000000" pitchFamily="2" charset="0"/>
              </a:rPr>
              <a:t>Trong đó bao gồm 4 ứng cử viên thuộc dòng mã hoá</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lưới</a:t>
            </a:r>
            <a:r>
              <a:rPr lang="en-US" sz="1800" dirty="0">
                <a:effectLst/>
                <a:latin typeface="Roboto" panose="02000000000000000000" pitchFamily="2" charset="0"/>
                <a:ea typeface="Roboto" panose="02000000000000000000" pitchFamily="2" charset="0"/>
              </a:rPr>
              <a:t> (</a:t>
            </a:r>
            <a:r>
              <a:rPr lang="vi-VN" sz="1800" dirty="0">
                <a:effectLst/>
                <a:latin typeface="Roboto" panose="02000000000000000000" pitchFamily="2" charset="0"/>
                <a:ea typeface="Roboto" panose="02000000000000000000" pitchFamily="2" charset="0"/>
              </a:rPr>
              <a:t>lattice-based</a:t>
            </a:r>
            <a:r>
              <a:rPr lang="en-US" sz="1800" dirty="0">
                <a:effectLst/>
                <a:latin typeface="Roboto" panose="02000000000000000000" pitchFamily="2" charset="0"/>
                <a:ea typeface="Roboto" panose="02000000000000000000" pitchFamily="2" charset="0"/>
              </a:rPr>
              <a:t>)</a:t>
            </a:r>
            <a:r>
              <a:rPr lang="vi-VN" sz="1800" dirty="0">
                <a:effectLst/>
                <a:latin typeface="Roboto" panose="02000000000000000000" pitchFamily="2" charset="0"/>
                <a:ea typeface="Roboto" panose="02000000000000000000" pitchFamily="2" charset="0"/>
              </a:rPr>
              <a:t> và 1 ứng cử viên thuộc dòng mã hoá code-based</a:t>
            </a:r>
            <a:endParaRPr lang="en-US" dirty="0">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AE49D38B-FDA5-48D3-8FE0-F68D7727776A}"/>
              </a:ext>
            </a:extLst>
          </p:cNvPr>
          <p:cNvSpPr txBox="1"/>
          <p:nvPr/>
        </p:nvSpPr>
        <p:spPr>
          <a:xfrm>
            <a:off x="284595" y="6040984"/>
            <a:ext cx="8859405" cy="261290"/>
          </a:xfrm>
          <a:prstGeom prst="rect">
            <a:avLst/>
          </a:prstGeom>
          <a:noFill/>
        </p:spPr>
        <p:txBody>
          <a:bodyPr wrap="square">
            <a:spAutoFit/>
          </a:bodyPr>
          <a:lstStyle/>
          <a:p>
            <a:pPr marR="0" lvl="0" algn="just">
              <a:lnSpc>
                <a:spcPct val="107000"/>
              </a:lnSpc>
              <a:spcBef>
                <a:spcPts val="0"/>
              </a:spcBef>
              <a:spcAft>
                <a:spcPts val="800"/>
              </a:spcAft>
            </a:pPr>
            <a:r>
              <a:rPr lang="en-US" sz="1100" dirty="0">
                <a:solidFill>
                  <a:srgbClr val="000000"/>
                </a:solidFill>
                <a:effectLst/>
                <a:latin typeface="Roboto" panose="02000000000000000000" pitchFamily="2" charset="0"/>
                <a:ea typeface="Roboto" panose="02000000000000000000" pitchFamily="2" charset="0"/>
                <a:cs typeface="Times New Roman" panose="02020603050405020304" pitchFamily="18" charset="0"/>
              </a:rPr>
              <a:t>[1] NIST, “Post-Quantum Cryptography Standardization”, csrc.nist.gov, https://csrc.nist.gov/Projects/post-quantum-cryptography.</a:t>
            </a:r>
            <a:endParaRPr lang="en-US" sz="1100" dirty="0">
              <a:effectLst/>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515637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RYSTALS-Kyber">
            <a:extLst>
              <a:ext uri="{FF2B5EF4-FFF2-40B4-BE49-F238E27FC236}">
                <a16:creationId xmlns:a16="http://schemas.microsoft.com/office/drawing/2014/main" id="{04B72437-4A5B-4729-8A05-7C17B3B0B2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5499" y="898414"/>
            <a:ext cx="8193826" cy="3047291"/>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554906"/>
            <a:ext cx="9141714" cy="2303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D4AA85-4CA3-400B-A4E7-7CD3A845AC9F}"/>
              </a:ext>
            </a:extLst>
          </p:cNvPr>
          <p:cNvSpPr>
            <a:spLocks noGrp="1"/>
          </p:cNvSpPr>
          <p:nvPr>
            <p:ph type="title"/>
          </p:nvPr>
        </p:nvSpPr>
        <p:spPr>
          <a:xfrm>
            <a:off x="475498" y="4905301"/>
            <a:ext cx="3741659" cy="1554485"/>
          </a:xfrm>
        </p:spPr>
        <p:txBody>
          <a:bodyPr vert="horz" lIns="91440" tIns="45720" rIns="91440" bIns="45720" rtlCol="0" anchor="ctr">
            <a:normAutofit/>
          </a:bodyPr>
          <a:lstStyle/>
          <a:p>
            <a:pPr algn="r"/>
            <a:r>
              <a:rPr lang="en-US" sz="3500">
                <a:solidFill>
                  <a:srgbClr val="FFFFFF"/>
                </a:solidFill>
              </a:rPr>
              <a:t>CRYSTALS-Kyber</a:t>
            </a:r>
          </a:p>
        </p:txBody>
      </p:sp>
      <p:sp>
        <p:nvSpPr>
          <p:cNvPr id="75" name="Rectangle 74">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554906"/>
            <a:ext cx="9141714" cy="64008"/>
          </a:xfrm>
          <a:prstGeom prst="rect">
            <a:avLst/>
          </a:prstGeom>
          <a:solidFill>
            <a:srgbClr val="0094BA"/>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5577" y="5247564"/>
            <a:ext cx="0" cy="873457"/>
          </a:xfrm>
          <a:prstGeom prst="line">
            <a:avLst/>
          </a:prstGeom>
          <a:ln w="15875">
            <a:solidFill>
              <a:srgbClr val="0094BA"/>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EC29AFF-A15C-4F69-B7BD-74356234C507}"/>
              </a:ext>
            </a:extLst>
          </p:cNvPr>
          <p:cNvSpPr txBox="1"/>
          <p:nvPr/>
        </p:nvSpPr>
        <p:spPr>
          <a:xfrm>
            <a:off x="4548225" y="4905300"/>
            <a:ext cx="4120275" cy="1554485"/>
          </a:xfrm>
          <a:prstGeom prst="rect">
            <a:avLst/>
          </a:prstGeom>
        </p:spPr>
        <p:txBody>
          <a:bodyPr vert="horz" lIns="0" tIns="45720" rIns="0" bIns="45720" rtlCol="0" anchor="ctr">
            <a:normAutofit/>
          </a:bodyPr>
          <a:lstStyle/>
          <a:p>
            <a:pPr marR="0" algn="just" defTabSz="914400">
              <a:lnSpc>
                <a:spcPct val="90000"/>
              </a:lnSpc>
              <a:spcBef>
                <a:spcPts val="600"/>
              </a:spcBef>
              <a:spcAft>
                <a:spcPts val="1000"/>
              </a:spcAft>
              <a:buClr>
                <a:schemeClr val="accent1"/>
              </a:buClr>
            </a:pPr>
            <a:r>
              <a:rPr lang="en-US" dirty="0" err="1">
                <a:solidFill>
                  <a:srgbClr val="FFFFFF"/>
                </a:solidFill>
                <a:effectLst/>
              </a:rPr>
              <a:t>Trong</a:t>
            </a:r>
            <a:r>
              <a:rPr lang="en-US" dirty="0">
                <a:solidFill>
                  <a:srgbClr val="FFFFFF"/>
                </a:solidFill>
                <a:effectLst/>
              </a:rPr>
              <a:t> 4 </a:t>
            </a:r>
            <a:r>
              <a:rPr lang="en-US" dirty="0" err="1">
                <a:solidFill>
                  <a:srgbClr val="FFFFFF"/>
                </a:solidFill>
                <a:effectLst/>
              </a:rPr>
              <a:t>ứng</a:t>
            </a:r>
            <a:r>
              <a:rPr lang="en-US" dirty="0">
                <a:solidFill>
                  <a:srgbClr val="FFFFFF"/>
                </a:solidFill>
                <a:effectLst/>
              </a:rPr>
              <a:t> </a:t>
            </a:r>
            <a:r>
              <a:rPr lang="en-US" dirty="0" err="1">
                <a:solidFill>
                  <a:srgbClr val="FFFFFF"/>
                </a:solidFill>
                <a:effectLst/>
              </a:rPr>
              <a:t>cử</a:t>
            </a:r>
            <a:r>
              <a:rPr lang="en-US" dirty="0">
                <a:solidFill>
                  <a:srgbClr val="FFFFFF"/>
                </a:solidFill>
                <a:effectLst/>
              </a:rPr>
              <a:t> </a:t>
            </a:r>
            <a:r>
              <a:rPr lang="en-US" dirty="0" err="1">
                <a:solidFill>
                  <a:srgbClr val="FFFFFF"/>
                </a:solidFill>
                <a:effectLst/>
              </a:rPr>
              <a:t>viên</a:t>
            </a:r>
            <a:r>
              <a:rPr lang="en-US" dirty="0">
                <a:solidFill>
                  <a:srgbClr val="FFFFFF"/>
                </a:solidFill>
                <a:effectLst/>
              </a:rPr>
              <a:t> </a:t>
            </a:r>
            <a:r>
              <a:rPr lang="en-US" dirty="0" err="1">
                <a:solidFill>
                  <a:srgbClr val="FFFFFF"/>
                </a:solidFill>
                <a:effectLst/>
              </a:rPr>
              <a:t>mã</a:t>
            </a:r>
            <a:r>
              <a:rPr lang="en-US" dirty="0">
                <a:solidFill>
                  <a:srgbClr val="FFFFFF"/>
                </a:solidFill>
                <a:effectLst/>
              </a:rPr>
              <a:t> </a:t>
            </a:r>
            <a:r>
              <a:rPr lang="en-US" dirty="0" err="1">
                <a:solidFill>
                  <a:srgbClr val="FFFFFF"/>
                </a:solidFill>
                <a:effectLst/>
              </a:rPr>
              <a:t>hoá</a:t>
            </a:r>
            <a:r>
              <a:rPr lang="en-US" dirty="0">
                <a:solidFill>
                  <a:srgbClr val="FFFFFF"/>
                </a:solidFill>
                <a:effectLst/>
              </a:rPr>
              <a:t> lattice-based, CRYSTALS-Kyber hay Kyber là </a:t>
            </a:r>
            <a:r>
              <a:rPr lang="en-US" dirty="0" err="1">
                <a:solidFill>
                  <a:srgbClr val="FFFFFF"/>
                </a:solidFill>
                <a:effectLst/>
              </a:rPr>
              <a:t>ứng</a:t>
            </a:r>
            <a:r>
              <a:rPr lang="en-US" dirty="0">
                <a:solidFill>
                  <a:srgbClr val="FFFFFF"/>
                </a:solidFill>
                <a:effectLst/>
              </a:rPr>
              <a:t> </a:t>
            </a:r>
            <a:r>
              <a:rPr lang="en-US" dirty="0" err="1">
                <a:solidFill>
                  <a:srgbClr val="FFFFFF"/>
                </a:solidFill>
                <a:effectLst/>
              </a:rPr>
              <a:t>cử</a:t>
            </a:r>
            <a:r>
              <a:rPr lang="en-US" dirty="0">
                <a:solidFill>
                  <a:srgbClr val="FFFFFF"/>
                </a:solidFill>
                <a:effectLst/>
              </a:rPr>
              <a:t> </a:t>
            </a:r>
            <a:r>
              <a:rPr lang="en-US" dirty="0" err="1">
                <a:solidFill>
                  <a:srgbClr val="FFFFFF"/>
                </a:solidFill>
                <a:effectLst/>
              </a:rPr>
              <a:t>viên</a:t>
            </a:r>
            <a:r>
              <a:rPr lang="en-US" dirty="0">
                <a:solidFill>
                  <a:srgbClr val="FFFFFF"/>
                </a:solidFill>
                <a:effectLst/>
              </a:rPr>
              <a:t> đầu </a:t>
            </a:r>
            <a:r>
              <a:rPr lang="en-US" dirty="0" err="1">
                <a:solidFill>
                  <a:srgbClr val="FFFFFF"/>
                </a:solidFill>
                <a:effectLst/>
              </a:rPr>
              <a:t>tiên</a:t>
            </a:r>
            <a:r>
              <a:rPr lang="en-US" dirty="0">
                <a:solidFill>
                  <a:srgbClr val="FFFFFF"/>
                </a:solidFill>
                <a:effectLst/>
              </a:rPr>
              <a:t> </a:t>
            </a:r>
            <a:r>
              <a:rPr lang="en-US" dirty="0" err="1">
                <a:solidFill>
                  <a:srgbClr val="FFFFFF"/>
                </a:solidFill>
                <a:effectLst/>
              </a:rPr>
              <a:t>và</a:t>
            </a:r>
            <a:r>
              <a:rPr lang="en-US" dirty="0">
                <a:solidFill>
                  <a:srgbClr val="FFFFFF"/>
                </a:solidFill>
                <a:effectLst/>
              </a:rPr>
              <a:t> </a:t>
            </a:r>
            <a:r>
              <a:rPr lang="en-US" dirty="0" err="1">
                <a:solidFill>
                  <a:srgbClr val="FFFFFF"/>
                </a:solidFill>
                <a:effectLst/>
              </a:rPr>
              <a:t>được</a:t>
            </a:r>
            <a:r>
              <a:rPr lang="en-US" dirty="0">
                <a:solidFill>
                  <a:srgbClr val="FFFFFF"/>
                </a:solidFill>
                <a:effectLst/>
              </a:rPr>
              <a:t> đánh giá </a:t>
            </a:r>
            <a:r>
              <a:rPr lang="en-US" dirty="0" err="1">
                <a:solidFill>
                  <a:srgbClr val="FFFFFF"/>
                </a:solidFill>
                <a:effectLst/>
              </a:rPr>
              <a:t>rất</a:t>
            </a:r>
            <a:r>
              <a:rPr lang="en-US" dirty="0">
                <a:solidFill>
                  <a:srgbClr val="FFFFFF"/>
                </a:solidFill>
                <a:effectLst/>
              </a:rPr>
              <a:t> </a:t>
            </a:r>
            <a:r>
              <a:rPr lang="en-US" dirty="0" err="1">
                <a:solidFill>
                  <a:srgbClr val="FFFFFF"/>
                </a:solidFill>
                <a:effectLst/>
              </a:rPr>
              <a:t>triển</a:t>
            </a:r>
            <a:r>
              <a:rPr lang="en-US" dirty="0">
                <a:solidFill>
                  <a:srgbClr val="FFFFFF"/>
                </a:solidFill>
                <a:effectLst/>
              </a:rPr>
              <a:t> </a:t>
            </a:r>
            <a:r>
              <a:rPr lang="en-US" dirty="0" err="1">
                <a:solidFill>
                  <a:srgbClr val="FFFFFF"/>
                </a:solidFill>
                <a:effectLst/>
              </a:rPr>
              <a:t>vọng</a:t>
            </a:r>
            <a:r>
              <a:rPr lang="en-US" dirty="0">
                <a:solidFill>
                  <a:srgbClr val="FFFFFF"/>
                </a:solidFill>
                <a:effectLst/>
              </a:rPr>
              <a:t> để </a:t>
            </a:r>
            <a:r>
              <a:rPr lang="en-US" dirty="0" err="1">
                <a:solidFill>
                  <a:srgbClr val="FFFFFF"/>
                </a:solidFill>
                <a:effectLst/>
              </a:rPr>
              <a:t>được</a:t>
            </a:r>
            <a:r>
              <a:rPr lang="en-US" dirty="0">
                <a:solidFill>
                  <a:srgbClr val="FFFFFF"/>
                </a:solidFill>
                <a:effectLst/>
              </a:rPr>
              <a:t> </a:t>
            </a:r>
            <a:r>
              <a:rPr lang="en-US" dirty="0" err="1">
                <a:solidFill>
                  <a:srgbClr val="FFFFFF"/>
                </a:solidFill>
                <a:effectLst/>
              </a:rPr>
              <a:t>chuẩn</a:t>
            </a:r>
            <a:r>
              <a:rPr lang="en-US" dirty="0">
                <a:solidFill>
                  <a:srgbClr val="FFFFFF"/>
                </a:solidFill>
                <a:effectLst/>
              </a:rPr>
              <a:t> </a:t>
            </a:r>
            <a:r>
              <a:rPr lang="en-US" dirty="0" err="1">
                <a:solidFill>
                  <a:srgbClr val="FFFFFF"/>
                </a:solidFill>
                <a:effectLst/>
              </a:rPr>
              <a:t>hoá</a:t>
            </a:r>
            <a:r>
              <a:rPr lang="en-US" dirty="0">
                <a:solidFill>
                  <a:srgbClr val="FFFFFF"/>
                </a:solidFill>
                <a:effectLst/>
              </a:rPr>
              <a:t> </a:t>
            </a:r>
            <a:r>
              <a:rPr lang="en-US" dirty="0" err="1">
                <a:solidFill>
                  <a:srgbClr val="FFFFFF"/>
                </a:solidFill>
                <a:effectLst/>
              </a:rPr>
              <a:t>trong</a:t>
            </a:r>
            <a:r>
              <a:rPr lang="en-US" dirty="0">
                <a:solidFill>
                  <a:srgbClr val="FFFFFF"/>
                </a:solidFill>
                <a:effectLst/>
              </a:rPr>
              <a:t> </a:t>
            </a:r>
            <a:r>
              <a:rPr lang="en-US" dirty="0" err="1">
                <a:solidFill>
                  <a:srgbClr val="FFFFFF"/>
                </a:solidFill>
                <a:effectLst/>
              </a:rPr>
              <a:t>tương</a:t>
            </a:r>
            <a:r>
              <a:rPr lang="en-US" dirty="0">
                <a:solidFill>
                  <a:srgbClr val="FFFFFF"/>
                </a:solidFill>
                <a:effectLst/>
              </a:rPr>
              <a:t> </a:t>
            </a:r>
            <a:r>
              <a:rPr lang="en-US" dirty="0" err="1">
                <a:solidFill>
                  <a:srgbClr val="FFFFFF"/>
                </a:solidFill>
                <a:effectLst/>
              </a:rPr>
              <a:t>lai</a:t>
            </a:r>
            <a:r>
              <a:rPr lang="en-US" dirty="0">
                <a:solidFill>
                  <a:srgbClr val="FFFFFF"/>
                </a:solidFill>
                <a:effectLst/>
              </a:rPr>
              <a:t>.</a:t>
            </a:r>
          </a:p>
        </p:txBody>
      </p:sp>
    </p:spTree>
    <p:extLst>
      <p:ext uri="{BB962C8B-B14F-4D97-AF65-F5344CB8AC3E}">
        <p14:creationId xmlns:p14="http://schemas.microsoft.com/office/powerpoint/2010/main" val="2462572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AA85-4CA3-400B-A4E7-7CD3A845AC9F}"/>
              </a:ext>
            </a:extLst>
          </p:cNvPr>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CRYSTALS-Kyber</a:t>
            </a:r>
          </a:p>
        </p:txBody>
      </p:sp>
      <p:sp>
        <p:nvSpPr>
          <p:cNvPr id="7" name="TextBox 6">
            <a:extLst>
              <a:ext uri="{FF2B5EF4-FFF2-40B4-BE49-F238E27FC236}">
                <a16:creationId xmlns:a16="http://schemas.microsoft.com/office/drawing/2014/main" id="{1EC29AFF-A15C-4F69-B7BD-74356234C507}"/>
              </a:ext>
            </a:extLst>
          </p:cNvPr>
          <p:cNvSpPr txBox="1"/>
          <p:nvPr/>
        </p:nvSpPr>
        <p:spPr>
          <a:xfrm>
            <a:off x="822960" y="2163314"/>
            <a:ext cx="7543800" cy="3365024"/>
          </a:xfrm>
          <a:prstGeom prst="rect">
            <a:avLst/>
          </a:prstGeom>
          <a:noFill/>
        </p:spPr>
        <p:txBody>
          <a:bodyPr wrap="square">
            <a:spAutoFit/>
          </a:bodyPr>
          <a:lstStyle/>
          <a:p>
            <a:pPr marL="285750" marR="0" indent="-285750" algn="just">
              <a:lnSpc>
                <a:spcPct val="150000"/>
              </a:lnSpc>
              <a:spcBef>
                <a:spcPts val="600"/>
              </a:spcBef>
              <a:spcAft>
                <a:spcPts val="1000"/>
              </a:spcAft>
              <a:buFont typeface="Arial" panose="020B0604020202020204" pitchFamily="34" charset="0"/>
              <a:buChar char="•"/>
            </a:pPr>
            <a:r>
              <a:rPr lang="en-US" sz="1800" dirty="0">
                <a:effectLst/>
                <a:latin typeface="Roboto" panose="02000000000000000000" pitchFamily="2" charset="0"/>
                <a:ea typeface="Roboto" panose="02000000000000000000" pitchFamily="2" charset="0"/>
              </a:rPr>
              <a:t> </a:t>
            </a:r>
            <a:r>
              <a:rPr lang="vi-VN" sz="1800" dirty="0">
                <a:effectLst/>
                <a:latin typeface="Roboto" panose="02000000000000000000" pitchFamily="2" charset="0"/>
                <a:ea typeface="Roboto" panose="02000000000000000000" pitchFamily="2" charset="0"/>
              </a:rPr>
              <a:t>Kyber đòi hỏi nỗ lực tính toán nghiêm túc, chủ yếu là phép nhân các đa thức trên một vành đa thức </a:t>
            </a:r>
            <a:r>
              <a:rPr lang="en-US" sz="1800" dirty="0" err="1">
                <a:effectLst/>
                <a:latin typeface="Roboto" panose="02000000000000000000" pitchFamily="2" charset="0"/>
                <a:ea typeface="Roboto" panose="02000000000000000000" pitchFamily="2" charset="0"/>
              </a:rPr>
              <a:t>giới</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hạn</a:t>
            </a:r>
            <a:r>
              <a:rPr lang="vi-VN" sz="1800" dirty="0">
                <a:effectLst/>
                <a:latin typeface="Roboto" panose="02000000000000000000" pitchFamily="2" charset="0"/>
                <a:ea typeface="Roboto" panose="02000000000000000000" pitchFamily="2" charset="0"/>
              </a:rPr>
              <a:t>. </a:t>
            </a:r>
            <a:endParaRPr lang="en-US" sz="1800" dirty="0">
              <a:effectLst/>
              <a:latin typeface="Roboto" panose="02000000000000000000" pitchFamily="2" charset="0"/>
              <a:ea typeface="Roboto" panose="02000000000000000000" pitchFamily="2" charset="0"/>
            </a:endParaRPr>
          </a:p>
          <a:p>
            <a:pPr marL="285750" marR="0" indent="-285750" algn="just">
              <a:lnSpc>
                <a:spcPct val="150000"/>
              </a:lnSpc>
              <a:spcBef>
                <a:spcPts val="600"/>
              </a:spcBef>
              <a:spcAft>
                <a:spcPts val="1000"/>
              </a:spcAft>
              <a:buFont typeface="Arial" panose="020B0604020202020204" pitchFamily="34" charset="0"/>
              <a:buChar char="•"/>
            </a:pPr>
            <a:r>
              <a:rPr lang="vi-VN" sz="1800" dirty="0">
                <a:effectLst/>
                <a:latin typeface="Roboto" panose="02000000000000000000" pitchFamily="2" charset="0"/>
                <a:ea typeface="Roboto" panose="02000000000000000000" pitchFamily="2" charset="0"/>
              </a:rPr>
              <a:t>Kyber sử dụng một kỹ thuật hỗ trợ tốc độ phép t</a:t>
            </a:r>
            <a:r>
              <a:rPr lang="en-US" sz="1800" dirty="0">
                <a:effectLst/>
                <a:latin typeface="Roboto" panose="02000000000000000000" pitchFamily="2" charset="0"/>
                <a:ea typeface="Roboto" panose="02000000000000000000" pitchFamily="2" charset="0"/>
              </a:rPr>
              <a:t>í</a:t>
            </a:r>
            <a:r>
              <a:rPr lang="vi-VN" sz="1800" dirty="0">
                <a:effectLst/>
                <a:latin typeface="Roboto" panose="02000000000000000000" pitchFamily="2" charset="0"/>
                <a:ea typeface="Roboto" panose="02000000000000000000" pitchFamily="2" charset="0"/>
              </a:rPr>
              <a:t>nh nhân có tên là Number-Theoretic Transform (NTT) và chọn các tham số để hỗ trợ kỹ thuật này. </a:t>
            </a:r>
            <a:endParaRPr lang="en-US" dirty="0">
              <a:latin typeface="Roboto" panose="02000000000000000000" pitchFamily="2" charset="0"/>
              <a:ea typeface="Roboto" panose="02000000000000000000" pitchFamily="2" charset="0"/>
            </a:endParaRPr>
          </a:p>
          <a:p>
            <a:pPr marL="742950" lvl="1" indent="-285750" algn="just">
              <a:lnSpc>
                <a:spcPct val="150000"/>
              </a:lnSpc>
              <a:spcBef>
                <a:spcPts val="600"/>
              </a:spcBef>
              <a:spcAft>
                <a:spcPts val="1000"/>
              </a:spcAft>
              <a:buFont typeface="Wingdings" panose="05000000000000000000" pitchFamily="2" charset="2"/>
              <a:buChar char="Ø"/>
            </a:pPr>
            <a:r>
              <a:rPr lang="vi-VN" dirty="0">
                <a:effectLst/>
                <a:latin typeface="Roboto" panose="02000000000000000000" pitchFamily="2" charset="0"/>
                <a:ea typeface="Roboto" panose="02000000000000000000" pitchFamily="2" charset="0"/>
              </a:rPr>
              <a:t>Để triển khai Kyber một cách hiệu quả, việc tối ưu hóa NTT và NTT nghịch đảo (INTT) là rất quan trọng. </a:t>
            </a:r>
            <a:endParaRPr lang="en-US" dirty="0">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9175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AA85-4CA3-400B-A4E7-7CD3A845AC9F}"/>
              </a:ext>
            </a:extLst>
          </p:cNvPr>
          <p:cNvSpPr>
            <a:spLocks noGrp="1"/>
          </p:cNvSpPr>
          <p:nvPr>
            <p:ph type="title"/>
          </p:nvPr>
        </p:nvSpPr>
        <p:spPr>
          <a:xfrm>
            <a:off x="822960" y="286604"/>
            <a:ext cx="7809312" cy="1450757"/>
          </a:xfrm>
        </p:spPr>
        <p:txBody>
          <a:bodyPr/>
          <a:lstStyle/>
          <a:p>
            <a:pPr algn="ctr"/>
            <a:r>
              <a:rPr lang="en-US" dirty="0">
                <a:latin typeface="Roboto" panose="02000000000000000000" pitchFamily="2" charset="0"/>
                <a:ea typeface="Roboto" panose="02000000000000000000" pitchFamily="2" charset="0"/>
              </a:rPr>
              <a:t>MÃ HÓA TRÊN PHẦN CỨNG</a:t>
            </a:r>
          </a:p>
        </p:txBody>
      </p:sp>
      <p:sp>
        <p:nvSpPr>
          <p:cNvPr id="5" name="TextBox 4">
            <a:extLst>
              <a:ext uri="{FF2B5EF4-FFF2-40B4-BE49-F238E27FC236}">
                <a16:creationId xmlns:a16="http://schemas.microsoft.com/office/drawing/2014/main" id="{4BF7672E-A5FA-44EC-9FF1-D8CC41094028}"/>
              </a:ext>
            </a:extLst>
          </p:cNvPr>
          <p:cNvSpPr txBox="1"/>
          <p:nvPr/>
        </p:nvSpPr>
        <p:spPr>
          <a:xfrm>
            <a:off x="1687324" y="1936849"/>
            <a:ext cx="187965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latin typeface="Roboto" panose="02000000000000000000" pitchFamily="2" charset="0"/>
                <a:ea typeface="Roboto" panose="02000000000000000000" pitchFamily="2" charset="0"/>
              </a:rPr>
              <a:t>Thuật</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Toán</a:t>
            </a:r>
            <a:endParaRPr lang="en-US"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6FB05478-8F5A-4128-A3D8-E384DFC247D3}"/>
              </a:ext>
            </a:extLst>
          </p:cNvPr>
          <p:cNvSpPr txBox="1"/>
          <p:nvPr/>
        </p:nvSpPr>
        <p:spPr>
          <a:xfrm>
            <a:off x="1687324" y="2707221"/>
            <a:ext cx="18796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AES-NI </a:t>
            </a:r>
          </a:p>
        </p:txBody>
      </p:sp>
      <p:sp>
        <p:nvSpPr>
          <p:cNvPr id="8" name="TextBox 7">
            <a:extLst>
              <a:ext uri="{FF2B5EF4-FFF2-40B4-BE49-F238E27FC236}">
                <a16:creationId xmlns:a16="http://schemas.microsoft.com/office/drawing/2014/main" id="{AC86D402-3221-4B91-858F-9214B2085575}"/>
              </a:ext>
            </a:extLst>
          </p:cNvPr>
          <p:cNvSpPr txBox="1"/>
          <p:nvPr/>
        </p:nvSpPr>
        <p:spPr>
          <a:xfrm>
            <a:off x="1687324" y="3429000"/>
            <a:ext cx="18796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RSA </a:t>
            </a:r>
          </a:p>
        </p:txBody>
      </p:sp>
      <p:sp>
        <p:nvSpPr>
          <p:cNvPr id="9" name="TextBox 8">
            <a:extLst>
              <a:ext uri="{FF2B5EF4-FFF2-40B4-BE49-F238E27FC236}">
                <a16:creationId xmlns:a16="http://schemas.microsoft.com/office/drawing/2014/main" id="{0853A12E-F402-40E7-907A-3ADCCF185310}"/>
              </a:ext>
            </a:extLst>
          </p:cNvPr>
          <p:cNvSpPr txBox="1"/>
          <p:nvPr/>
        </p:nvSpPr>
        <p:spPr>
          <a:xfrm>
            <a:off x="1687324" y="4150779"/>
            <a:ext cx="18796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ECC </a:t>
            </a:r>
          </a:p>
        </p:txBody>
      </p:sp>
      <p:sp>
        <p:nvSpPr>
          <p:cNvPr id="10" name="TextBox 9">
            <a:extLst>
              <a:ext uri="{FF2B5EF4-FFF2-40B4-BE49-F238E27FC236}">
                <a16:creationId xmlns:a16="http://schemas.microsoft.com/office/drawing/2014/main" id="{4F4177CB-F2F4-4B31-8294-CC74EB9278B2}"/>
              </a:ext>
            </a:extLst>
          </p:cNvPr>
          <p:cNvSpPr txBox="1"/>
          <p:nvPr/>
        </p:nvSpPr>
        <p:spPr>
          <a:xfrm>
            <a:off x="1687324" y="4872558"/>
            <a:ext cx="18796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PQCs </a:t>
            </a:r>
          </a:p>
        </p:txBody>
      </p:sp>
      <p:sp>
        <p:nvSpPr>
          <p:cNvPr id="11" name="TextBox 10">
            <a:extLst>
              <a:ext uri="{FF2B5EF4-FFF2-40B4-BE49-F238E27FC236}">
                <a16:creationId xmlns:a16="http://schemas.microsoft.com/office/drawing/2014/main" id="{68FEF30F-7887-4501-886C-424BB0F0D92D}"/>
              </a:ext>
            </a:extLst>
          </p:cNvPr>
          <p:cNvSpPr txBox="1"/>
          <p:nvPr/>
        </p:nvSpPr>
        <p:spPr>
          <a:xfrm>
            <a:off x="5577018" y="1936849"/>
            <a:ext cx="187965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latin typeface="Roboto" panose="02000000000000000000" pitchFamily="2" charset="0"/>
                <a:ea typeface="Roboto" panose="02000000000000000000" pitchFamily="2" charset="0"/>
              </a:rPr>
              <a:t>Nền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Tảng</a:t>
            </a:r>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AEF445AD-BDBA-457F-821F-F5CB9A01D660}"/>
              </a:ext>
            </a:extLst>
          </p:cNvPr>
          <p:cNvSpPr txBox="1"/>
          <p:nvPr/>
        </p:nvSpPr>
        <p:spPr>
          <a:xfrm>
            <a:off x="5577018" y="2875002"/>
            <a:ext cx="18796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FPGA </a:t>
            </a:r>
          </a:p>
        </p:txBody>
      </p:sp>
      <p:sp>
        <p:nvSpPr>
          <p:cNvPr id="13" name="TextBox 12">
            <a:extLst>
              <a:ext uri="{FF2B5EF4-FFF2-40B4-BE49-F238E27FC236}">
                <a16:creationId xmlns:a16="http://schemas.microsoft.com/office/drawing/2014/main" id="{D61E6A34-698B-491F-9674-B0CD91401DC4}"/>
              </a:ext>
            </a:extLst>
          </p:cNvPr>
          <p:cNvSpPr txBox="1"/>
          <p:nvPr/>
        </p:nvSpPr>
        <p:spPr>
          <a:xfrm>
            <a:off x="5577018" y="3596781"/>
            <a:ext cx="18796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ASIC </a:t>
            </a:r>
          </a:p>
        </p:txBody>
      </p:sp>
      <p:sp>
        <p:nvSpPr>
          <p:cNvPr id="14" name="TextBox 13">
            <a:extLst>
              <a:ext uri="{FF2B5EF4-FFF2-40B4-BE49-F238E27FC236}">
                <a16:creationId xmlns:a16="http://schemas.microsoft.com/office/drawing/2014/main" id="{25757934-C17A-429A-90D4-26F80735DCB6}"/>
              </a:ext>
            </a:extLst>
          </p:cNvPr>
          <p:cNvSpPr txBox="1"/>
          <p:nvPr/>
        </p:nvSpPr>
        <p:spPr>
          <a:xfrm>
            <a:off x="5577018" y="4318560"/>
            <a:ext cx="187965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latin typeface="Roboto" panose="02000000000000000000" pitchFamily="2" charset="0"/>
                <a:ea typeface="Roboto" panose="02000000000000000000" pitchFamily="2" charset="0"/>
              </a:rPr>
              <a:t>Tích</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hợp</a:t>
            </a:r>
            <a:r>
              <a:rPr lang="en-US" dirty="0">
                <a:latin typeface="Roboto" panose="02000000000000000000" pitchFamily="2" charset="0"/>
                <a:ea typeface="Roboto" panose="02000000000000000000" pitchFamily="2" charset="0"/>
              </a:rPr>
              <a:t> làm vi </a:t>
            </a:r>
            <a:r>
              <a:rPr lang="en-US" dirty="0" err="1">
                <a:latin typeface="Roboto" panose="02000000000000000000" pitchFamily="2" charset="0"/>
                <a:ea typeface="Roboto" panose="02000000000000000000" pitchFamily="2" charset="0"/>
              </a:rPr>
              <a:t>xử</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lý</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phụ</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cho</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các</a:t>
            </a:r>
            <a:r>
              <a:rPr lang="en-US" dirty="0">
                <a:latin typeface="Roboto" panose="02000000000000000000" pitchFamily="2" charset="0"/>
                <a:ea typeface="Roboto" panose="02000000000000000000" pitchFamily="2" charset="0"/>
              </a:rPr>
              <a:t> CPU </a:t>
            </a:r>
          </a:p>
        </p:txBody>
      </p:sp>
      <p:sp>
        <p:nvSpPr>
          <p:cNvPr id="16" name="TextBox 15">
            <a:extLst>
              <a:ext uri="{FF2B5EF4-FFF2-40B4-BE49-F238E27FC236}">
                <a16:creationId xmlns:a16="http://schemas.microsoft.com/office/drawing/2014/main" id="{22C431EE-898D-4C1C-B6C4-8CC63E3659DC}"/>
              </a:ext>
            </a:extLst>
          </p:cNvPr>
          <p:cNvSpPr txBox="1"/>
          <p:nvPr/>
        </p:nvSpPr>
        <p:spPr>
          <a:xfrm>
            <a:off x="822960" y="5376114"/>
            <a:ext cx="7311006" cy="877163"/>
          </a:xfrm>
          <a:prstGeom prst="rect">
            <a:avLst/>
          </a:prstGeom>
          <a:noFill/>
        </p:spPr>
        <p:txBody>
          <a:bodyPr wrap="square">
            <a:spAutoFit/>
          </a:bodyPr>
          <a:lstStyle/>
          <a:p>
            <a:pPr marL="742950" lvl="1" indent="-285750" algn="just">
              <a:lnSpc>
                <a:spcPct val="150000"/>
              </a:lnSpc>
              <a:spcBef>
                <a:spcPts val="600"/>
              </a:spcBef>
              <a:spcAft>
                <a:spcPts val="1000"/>
              </a:spcAft>
              <a:buFont typeface="Wingdings" panose="05000000000000000000" pitchFamily="2" charset="2"/>
              <a:buChar char="Ø"/>
            </a:pPr>
            <a:r>
              <a:rPr lang="en-US" dirty="0">
                <a:latin typeface="Roboto" panose="02000000000000000000" pitchFamily="2" charset="0"/>
                <a:ea typeface="Roboto" panose="02000000000000000000" pitchFamily="2" charset="0"/>
              </a:rPr>
              <a:t>FPGA là </a:t>
            </a:r>
            <a:r>
              <a:rPr lang="en-US" dirty="0" err="1">
                <a:latin typeface="Roboto" panose="02000000000000000000" pitchFamily="2" charset="0"/>
                <a:ea typeface="Roboto" panose="02000000000000000000" pitchFamily="2" charset="0"/>
              </a:rPr>
              <a:t>nền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tảng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thích</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hợp</a:t>
            </a:r>
            <a:r>
              <a:rPr lang="en-US" dirty="0">
                <a:latin typeface="Roboto" panose="02000000000000000000" pitchFamily="2" charset="0"/>
                <a:ea typeface="Roboto" panose="02000000000000000000" pitchFamily="2" charset="0"/>
              </a:rPr>
              <a:t> để </a:t>
            </a:r>
            <a:r>
              <a:rPr lang="en-US" dirty="0" err="1">
                <a:latin typeface="Roboto" panose="02000000000000000000" pitchFamily="2" charset="0"/>
                <a:ea typeface="Roboto" panose="02000000000000000000" pitchFamily="2" charset="0"/>
              </a:rPr>
              <a:t>thực</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hiện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nghiên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cứu</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mã</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hóa</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trên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phần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cứng</a:t>
            </a:r>
            <a:r>
              <a:rPr lang="vi-VN" dirty="0">
                <a:effectLst/>
                <a:latin typeface="Roboto" panose="02000000000000000000" pitchFamily="2" charset="0"/>
                <a:ea typeface="Roboto" panose="02000000000000000000" pitchFamily="2" charset="0"/>
              </a:rPr>
              <a:t> </a:t>
            </a:r>
            <a:endParaRPr lang="en-US" dirty="0">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74456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A913F90-4522-4E66-98B7-DC02FD8BB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4AA85-4CA3-400B-A4E7-7CD3A845AC9F}"/>
              </a:ext>
            </a:extLst>
          </p:cNvPr>
          <p:cNvSpPr>
            <a:spLocks noGrp="1"/>
          </p:cNvSpPr>
          <p:nvPr>
            <p:ph type="title"/>
          </p:nvPr>
        </p:nvSpPr>
        <p:spPr>
          <a:xfrm>
            <a:off x="723902" y="4198289"/>
            <a:ext cx="3606801" cy="2033446"/>
          </a:xfrm>
        </p:spPr>
        <p:txBody>
          <a:bodyPr vert="horz" lIns="91440" tIns="45720" rIns="91440" bIns="45720" rtlCol="0" anchor="t">
            <a:normAutofit/>
          </a:bodyPr>
          <a:lstStyle/>
          <a:p>
            <a:r>
              <a:rPr lang="en-US" dirty="0">
                <a:solidFill>
                  <a:schemeClr val="tx1"/>
                </a:solidFill>
                <a:latin typeface="Roboto" panose="02000000000000000000" pitchFamily="2" charset="0"/>
                <a:ea typeface="Roboto" panose="02000000000000000000" pitchFamily="2" charset="0"/>
              </a:rPr>
              <a:t>THIẾT KẾ PHẦN CỨNG</a:t>
            </a:r>
          </a:p>
        </p:txBody>
      </p:sp>
      <p:pic>
        <p:nvPicPr>
          <p:cNvPr id="7" name="Graphic 6" descr="Web design with solid fill">
            <a:extLst>
              <a:ext uri="{FF2B5EF4-FFF2-40B4-BE49-F238E27FC236}">
                <a16:creationId xmlns:a16="http://schemas.microsoft.com/office/drawing/2014/main" id="{2F87121C-7979-41FA-A1AF-68A44E3550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9733" y="762625"/>
            <a:ext cx="2404533" cy="2404533"/>
          </a:xfrm>
          <a:prstGeom prst="rect">
            <a:avLst/>
          </a:prstGeom>
        </p:spPr>
      </p:pic>
      <p:pic>
        <p:nvPicPr>
          <p:cNvPr id="17" name="Graphic 16" descr="Processor with solid fill">
            <a:extLst>
              <a:ext uri="{FF2B5EF4-FFF2-40B4-BE49-F238E27FC236}">
                <a16:creationId xmlns:a16="http://schemas.microsoft.com/office/drawing/2014/main" id="{B9016F14-DD60-4DB4-B912-94F7F0A1C7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52168" y="719570"/>
            <a:ext cx="2404531" cy="2404531"/>
          </a:xfrm>
          <a:prstGeom prst="rect">
            <a:avLst/>
          </a:prstGeom>
        </p:spPr>
      </p:pic>
      <p:pic>
        <p:nvPicPr>
          <p:cNvPr id="19" name="Graphic 18" descr="Books with solid fill">
            <a:extLst>
              <a:ext uri="{FF2B5EF4-FFF2-40B4-BE49-F238E27FC236}">
                <a16:creationId xmlns:a16="http://schemas.microsoft.com/office/drawing/2014/main" id="{BA9EDACF-BDE0-4EE6-9B04-AD39AB3971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2600" y="795867"/>
            <a:ext cx="2404533" cy="2404533"/>
          </a:xfrm>
          <a:prstGeom prst="rect">
            <a:avLst/>
          </a:prstGeom>
        </p:spPr>
      </p:pic>
      <p:cxnSp>
        <p:nvCxnSpPr>
          <p:cNvPr id="39" name="Straight Connector 38">
            <a:extLst>
              <a:ext uri="{FF2B5EF4-FFF2-40B4-BE49-F238E27FC236}">
                <a16:creationId xmlns:a16="http://schemas.microsoft.com/office/drawing/2014/main" id="{74E369E2-CE06-4376-B557-4B5FE5B41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3843670"/>
            <a:ext cx="0" cy="2025423"/>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FED44BE-A570-45A5-923B-1764C20A2F62}"/>
              </a:ext>
            </a:extLst>
          </p:cNvPr>
          <p:cNvSpPr txBox="1"/>
          <p:nvPr/>
        </p:nvSpPr>
        <p:spPr>
          <a:xfrm>
            <a:off x="4813300" y="3948073"/>
            <a:ext cx="3606798" cy="2025423"/>
          </a:xfrm>
          <a:prstGeom prst="rect">
            <a:avLst/>
          </a:prstGeom>
        </p:spPr>
        <p:txBody>
          <a:bodyPr vert="horz" lIns="0" tIns="45720" rIns="0" bIns="45720" rtlCol="0">
            <a:normAutofit/>
          </a:bodyPr>
          <a:lstStyle/>
          <a:p>
            <a:pPr marL="285750" indent="-285750" algn="just" defTabSz="914400">
              <a:lnSpc>
                <a:spcPct val="90000"/>
              </a:lnSpc>
              <a:spcAft>
                <a:spcPts val="600"/>
              </a:spcAft>
              <a:buClr>
                <a:schemeClr val="accent1"/>
              </a:buClr>
              <a:buFont typeface="Arial" panose="020B0604020202020204" pitchFamily="34" charset="0"/>
              <a:buChar char="•"/>
            </a:pPr>
            <a:r>
              <a:rPr lang="en-US" sz="1600" dirty="0" err="1">
                <a:latin typeface="Roboto" panose="02000000000000000000" pitchFamily="2" charset="0"/>
                <a:ea typeface="Roboto" panose="02000000000000000000" pitchFamily="2" charset="0"/>
              </a:rPr>
              <a:t>Ngôn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ngữ</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mô</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tả</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phần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cứng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được</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sử</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dụng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trong</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nghiên</a:t>
            </a:r>
            <a:r>
              <a:rPr lang="en-US" sz="1600" dirty="0">
                <a:latin typeface="Roboto" panose="02000000000000000000" pitchFamily="2" charset="0"/>
                <a:ea typeface="Roboto" panose="02000000000000000000" pitchFamily="2" charset="0"/>
              </a:rPr>
              <a:t> </a:t>
            </a:r>
            <a:r>
              <a:rPr lang="en-US" sz="1600" dirty="0" err="1">
                <a:latin typeface="Roboto" panose="02000000000000000000" pitchFamily="2" charset="0"/>
                <a:ea typeface="Roboto" panose="02000000000000000000" pitchFamily="2" charset="0"/>
              </a:rPr>
              <a:t>cứu</a:t>
            </a:r>
            <a:r>
              <a:rPr lang="en-US" sz="1600" dirty="0">
                <a:latin typeface="Roboto" panose="02000000000000000000" pitchFamily="2" charset="0"/>
                <a:ea typeface="Roboto" panose="02000000000000000000" pitchFamily="2" charset="0"/>
              </a:rPr>
              <a:t> là Verilog 2005 (IEEE 1364-2005)</a:t>
            </a:r>
          </a:p>
        </p:txBody>
      </p:sp>
      <p:sp>
        <p:nvSpPr>
          <p:cNvPr id="41" name="Rectangle 40">
            <a:extLst>
              <a:ext uri="{FF2B5EF4-FFF2-40B4-BE49-F238E27FC236}">
                <a16:creationId xmlns:a16="http://schemas.microsoft.com/office/drawing/2014/main" id="{18BE9FB2-E84F-4594-93B7-BB203A20E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449A5B82-3ED2-4FE6-86BD-BA88CC541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TextBox 28">
            <a:extLst>
              <a:ext uri="{FF2B5EF4-FFF2-40B4-BE49-F238E27FC236}">
                <a16:creationId xmlns:a16="http://schemas.microsoft.com/office/drawing/2014/main" id="{41133C67-4B12-490A-95C5-5754FB47BE96}"/>
              </a:ext>
            </a:extLst>
          </p:cNvPr>
          <p:cNvSpPr txBox="1"/>
          <p:nvPr/>
        </p:nvSpPr>
        <p:spPr>
          <a:xfrm>
            <a:off x="647642" y="3082218"/>
            <a:ext cx="187965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Verilog</a:t>
            </a:r>
          </a:p>
        </p:txBody>
      </p:sp>
      <p:sp>
        <p:nvSpPr>
          <p:cNvPr id="31" name="TextBox 30">
            <a:extLst>
              <a:ext uri="{FF2B5EF4-FFF2-40B4-BE49-F238E27FC236}">
                <a16:creationId xmlns:a16="http://schemas.microsoft.com/office/drawing/2014/main" id="{0D34A647-27B4-4EBF-8A48-70095C4B9C5A}"/>
              </a:ext>
            </a:extLst>
          </p:cNvPr>
          <p:cNvSpPr txBox="1"/>
          <p:nvPr/>
        </p:nvSpPr>
        <p:spPr>
          <a:xfrm>
            <a:off x="3685209" y="3085903"/>
            <a:ext cx="187965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Synthesizer</a:t>
            </a:r>
          </a:p>
        </p:txBody>
      </p:sp>
      <p:sp>
        <p:nvSpPr>
          <p:cNvPr id="33" name="TextBox 32">
            <a:extLst>
              <a:ext uri="{FF2B5EF4-FFF2-40B4-BE49-F238E27FC236}">
                <a16:creationId xmlns:a16="http://schemas.microsoft.com/office/drawing/2014/main" id="{7D818416-D205-487C-A4A8-A49B1FAB2D79}"/>
              </a:ext>
            </a:extLst>
          </p:cNvPr>
          <p:cNvSpPr txBox="1"/>
          <p:nvPr/>
        </p:nvSpPr>
        <p:spPr>
          <a:xfrm>
            <a:off x="6362943" y="3082218"/>
            <a:ext cx="187965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FPGAs</a:t>
            </a:r>
          </a:p>
        </p:txBody>
      </p:sp>
      <p:sp>
        <p:nvSpPr>
          <p:cNvPr id="34" name="Arrow: Right 33">
            <a:extLst>
              <a:ext uri="{FF2B5EF4-FFF2-40B4-BE49-F238E27FC236}">
                <a16:creationId xmlns:a16="http://schemas.microsoft.com/office/drawing/2014/main" id="{72E27178-3C10-4F50-AA22-94A8C11AE191}"/>
              </a:ext>
            </a:extLst>
          </p:cNvPr>
          <p:cNvSpPr/>
          <p:nvPr/>
        </p:nvSpPr>
        <p:spPr>
          <a:xfrm>
            <a:off x="2924918" y="1813575"/>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5" name="Arrow: Right 34">
            <a:extLst>
              <a:ext uri="{FF2B5EF4-FFF2-40B4-BE49-F238E27FC236}">
                <a16:creationId xmlns:a16="http://schemas.microsoft.com/office/drawing/2014/main" id="{2832343D-F898-4057-8379-14AD74E4EE41}"/>
              </a:ext>
            </a:extLst>
          </p:cNvPr>
          <p:cNvSpPr/>
          <p:nvPr/>
        </p:nvSpPr>
        <p:spPr>
          <a:xfrm>
            <a:off x="5707353" y="1813575"/>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2126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A03E-1B5E-401C-A7F6-D17657672410}"/>
              </a:ext>
            </a:extLst>
          </p:cNvPr>
          <p:cNvSpPr>
            <a:spLocks noGrp="1"/>
          </p:cNvSpPr>
          <p:nvPr>
            <p:ph type="title"/>
          </p:nvPr>
        </p:nvSpPr>
        <p:spPr/>
        <p:txBody>
          <a:bodyPr/>
          <a:lstStyle/>
          <a:p>
            <a:pPr algn="ctr"/>
            <a:r>
              <a:rPr lang="en-US" dirty="0" err="1">
                <a:latin typeface="Roboto" panose="02000000000000000000" pitchFamily="2" charset="0"/>
                <a:ea typeface="Roboto" panose="02000000000000000000" pitchFamily="2" charset="0"/>
                <a:cs typeface="Arial" panose="020B0604020202020204" pitchFamily="34" charset="0"/>
              </a:rPr>
              <a:t>Tóm</a:t>
            </a:r>
            <a:r>
              <a:rPr lang="en-US" dirty="0">
                <a:latin typeface="Roboto" panose="02000000000000000000" pitchFamily="2" charset="0"/>
                <a:ea typeface="Roboto" panose="02000000000000000000" pitchFamily="2" charset="0"/>
                <a:cs typeface="Arial" panose="020B0604020202020204" pitchFamily="34" charset="0"/>
              </a:rPr>
              <a:t> </a:t>
            </a:r>
            <a:r>
              <a:rPr lang="en-US" dirty="0" err="1">
                <a:latin typeface="Roboto" panose="02000000000000000000" pitchFamily="2" charset="0"/>
                <a:ea typeface="Roboto" panose="02000000000000000000" pitchFamily="2" charset="0"/>
                <a:cs typeface="Arial" panose="020B0604020202020204" pitchFamily="34" charset="0"/>
              </a:rPr>
              <a:t>tắt</a:t>
            </a:r>
            <a:r>
              <a:rPr lang="en-US" dirty="0">
                <a:latin typeface="Roboto" panose="02000000000000000000" pitchFamily="2" charset="0"/>
                <a:ea typeface="Roboto" panose="02000000000000000000" pitchFamily="2" charset="0"/>
                <a:cs typeface="Arial" panose="020B0604020202020204" pitchFamily="34" charset="0"/>
              </a:rPr>
              <a:t> </a:t>
            </a:r>
            <a:r>
              <a:rPr lang="en-US" dirty="0" err="1">
                <a:latin typeface="Roboto" panose="02000000000000000000" pitchFamily="2" charset="0"/>
                <a:ea typeface="Roboto" panose="02000000000000000000" pitchFamily="2" charset="0"/>
                <a:cs typeface="Arial" panose="020B0604020202020204" pitchFamily="34" charset="0"/>
              </a:rPr>
              <a:t>Luận</a:t>
            </a:r>
            <a:r>
              <a:rPr lang="en-US" dirty="0">
                <a:latin typeface="Roboto" panose="02000000000000000000" pitchFamily="2" charset="0"/>
                <a:ea typeface="Roboto" panose="02000000000000000000" pitchFamily="2" charset="0"/>
                <a:cs typeface="Arial" panose="020B0604020202020204" pitchFamily="34" charset="0"/>
              </a:rPr>
              <a:t> </a:t>
            </a:r>
            <a:r>
              <a:rPr lang="en-US" dirty="0" err="1">
                <a:latin typeface="Roboto" panose="02000000000000000000" pitchFamily="2" charset="0"/>
                <a:ea typeface="Roboto" panose="02000000000000000000" pitchFamily="2" charset="0"/>
                <a:cs typeface="Arial" panose="020B0604020202020204" pitchFamily="34" charset="0"/>
              </a:rPr>
              <a:t>văn</a:t>
            </a:r>
            <a:endParaRPr lang="en-US" dirty="0">
              <a:latin typeface="Roboto" panose="02000000000000000000" pitchFamily="2" charset="0"/>
              <a:ea typeface="Roboto" panose="02000000000000000000" pitchFamily="2" charset="0"/>
              <a:cs typeface="Arial" panose="020B0604020202020204" pitchFamily="34" charset="0"/>
            </a:endParaRPr>
          </a:p>
        </p:txBody>
      </p:sp>
      <p:sp>
        <p:nvSpPr>
          <p:cNvPr id="3" name="Content Placeholder 2">
            <a:extLst>
              <a:ext uri="{FF2B5EF4-FFF2-40B4-BE49-F238E27FC236}">
                <a16:creationId xmlns:a16="http://schemas.microsoft.com/office/drawing/2014/main" id="{83C09584-4010-44B7-981C-55652AED56A8}"/>
              </a:ext>
            </a:extLst>
          </p:cNvPr>
          <p:cNvSpPr>
            <a:spLocks noGrp="1"/>
          </p:cNvSpPr>
          <p:nvPr>
            <p:ph idx="1"/>
          </p:nvPr>
        </p:nvSpPr>
        <p:spPr/>
        <p:txBody>
          <a:bodyPr/>
          <a:lstStyle/>
          <a:p>
            <a:pPr algn="just"/>
            <a:r>
              <a:rPr lang="en-US" sz="1800" dirty="0">
                <a:effectLst/>
                <a:latin typeface="Roboto" panose="02000000000000000000" pitchFamily="2" charset="0"/>
                <a:ea typeface="Roboto" panose="02000000000000000000" pitchFamily="2" charset="0"/>
                <a:cs typeface="Times New Roman" panose="02020603050405020304" pitchFamily="18" charset="0"/>
              </a:rPr>
              <a:t>Tại </a:t>
            </a:r>
            <a:r>
              <a:rPr lang="en-US" sz="1800" dirty="0" err="1">
                <a:effectLst/>
                <a:latin typeface="Roboto" panose="02000000000000000000" pitchFamily="2" charset="0"/>
                <a:ea typeface="Roboto" panose="02000000000000000000" pitchFamily="2" charset="0"/>
                <a:cs typeface="Times New Roman" panose="02020603050405020304" pitchFamily="18" charset="0"/>
              </a:rPr>
              <a:t>phiên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thứ</a:t>
            </a:r>
            <a:r>
              <a:rPr lang="en-US" sz="1800" dirty="0">
                <a:effectLst/>
                <a:latin typeface="Roboto" panose="02000000000000000000" pitchFamily="2" charset="0"/>
                <a:ea typeface="Roboto" panose="02000000000000000000" pitchFamily="2" charset="0"/>
                <a:cs typeface="Times New Roman" panose="02020603050405020304" pitchFamily="18" charset="0"/>
              </a:rPr>
              <a:t> 3 của quá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trình</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tiêu</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chuẩn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hóa</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mật</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mã</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lượng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tử</a:t>
            </a:r>
            <a:r>
              <a:rPr lang="en-US" sz="1800" dirty="0">
                <a:effectLst/>
                <a:latin typeface="Roboto" panose="02000000000000000000" pitchFamily="2" charset="0"/>
                <a:ea typeface="Roboto" panose="02000000000000000000" pitchFamily="2" charset="0"/>
                <a:cs typeface="Times New Roman" panose="02020603050405020304" pitchFamily="18" charset="0"/>
              </a:rPr>
              <a:t>, NIST </a:t>
            </a:r>
            <a:r>
              <a:rPr lang="en-US" sz="1800" dirty="0" err="1">
                <a:effectLst/>
                <a:latin typeface="Roboto" panose="02000000000000000000" pitchFamily="2" charset="0"/>
                <a:ea typeface="Roboto" panose="02000000000000000000" pitchFamily="2" charset="0"/>
                <a:cs typeface="Times New Roman" panose="02020603050405020304" pitchFamily="18" charset="0"/>
              </a:rPr>
              <a:t>đã</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công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bố</a:t>
            </a:r>
            <a:r>
              <a:rPr lang="en-US" sz="1800" dirty="0">
                <a:effectLst/>
                <a:latin typeface="Roboto" panose="02000000000000000000" pitchFamily="2" charset="0"/>
                <a:ea typeface="Roboto" panose="02000000000000000000" pitchFamily="2" charset="0"/>
                <a:cs typeface="Times New Roman" panose="02020603050405020304" pitchFamily="18" charset="0"/>
              </a:rPr>
              <a:t> CRYSTALS-Kyber là một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trong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những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ứng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viên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sáng</a:t>
            </a:r>
            <a:r>
              <a:rPr lang="en-US" sz="1800" dirty="0">
                <a:effectLst/>
                <a:latin typeface="Roboto" panose="02000000000000000000" pitchFamily="2" charset="0"/>
                <a:ea typeface="Roboto" panose="02000000000000000000" pitchFamily="2" charset="0"/>
                <a:cs typeface="Times New Roman" panose="02020603050405020304" pitchFamily="18" charset="0"/>
              </a:rPr>
              <a:t> giá </a:t>
            </a:r>
            <a:r>
              <a:rPr lang="en-US" sz="1800" dirty="0" err="1">
                <a:effectLst/>
                <a:latin typeface="Roboto" panose="02000000000000000000" pitchFamily="2" charset="0"/>
                <a:ea typeface="Roboto" panose="02000000000000000000" pitchFamily="2" charset="0"/>
                <a:cs typeface="Times New Roman" panose="02020603050405020304" pitchFamily="18" charset="0"/>
              </a:rPr>
              <a:t>nhất</a:t>
            </a:r>
            <a:r>
              <a:rPr lang="en-US" sz="1800" dirty="0">
                <a:effectLst/>
                <a:latin typeface="Roboto" panose="02000000000000000000" pitchFamily="2" charset="0"/>
                <a:ea typeface="Roboto" panose="02000000000000000000" pitchFamily="2" charset="0"/>
                <a:cs typeface="Times New Roman" panose="02020603050405020304" pitchFamily="18" charset="0"/>
              </a:rPr>
              <a:t>. Là một </a:t>
            </a:r>
            <a:r>
              <a:rPr lang="en-US" sz="1800" dirty="0" err="1">
                <a:effectLst/>
                <a:latin typeface="Roboto" panose="02000000000000000000" pitchFamily="2" charset="0"/>
                <a:ea typeface="Roboto" panose="02000000000000000000" pitchFamily="2" charset="0"/>
                <a:cs typeface="Times New Roman" panose="02020603050405020304" pitchFamily="18" charset="0"/>
              </a:rPr>
              <a:t>dạng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mã</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hóa</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dựa</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trên</a:t>
            </a:r>
            <a:r>
              <a:rPr lang="en-US" sz="1800" dirty="0">
                <a:effectLst/>
                <a:latin typeface="Roboto" panose="02000000000000000000" pitchFamily="2" charset="0"/>
                <a:ea typeface="Roboto" panose="02000000000000000000" pitchFamily="2" charset="0"/>
                <a:cs typeface="Times New Roman" panose="02020603050405020304" pitchFamily="18" charset="0"/>
              </a:rPr>
              <a:t> Lattice, CRYSTALS-Kyber </a:t>
            </a:r>
            <a:r>
              <a:rPr lang="en-US" sz="1800" dirty="0" err="1">
                <a:effectLst/>
                <a:latin typeface="Roboto" panose="02000000000000000000" pitchFamily="2" charset="0"/>
                <a:ea typeface="Roboto" panose="02000000000000000000" pitchFamily="2" charset="0"/>
                <a:cs typeface="Times New Roman" panose="02020603050405020304" pitchFamily="18" charset="0"/>
              </a:rPr>
              <a:t>đặt</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nặng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yêu</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cầu</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xử</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lý</a:t>
            </a:r>
            <a:r>
              <a:rPr lang="en-US" sz="1800" dirty="0">
                <a:effectLst/>
                <a:latin typeface="Roboto" panose="02000000000000000000" pitchFamily="2" charset="0"/>
                <a:ea typeface="Roboto" panose="02000000000000000000" pitchFamily="2" charset="0"/>
                <a:cs typeface="Times New Roman" panose="02020603050405020304" pitchFamily="18" charset="0"/>
              </a:rPr>
              <a:t> vào NTT </a:t>
            </a:r>
            <a:r>
              <a:rPr lang="en-US" sz="1800" dirty="0" err="1">
                <a:effectLst/>
                <a:latin typeface="Roboto" panose="02000000000000000000" pitchFamily="2" charset="0"/>
                <a:ea typeface="Roboto" panose="02000000000000000000" pitchFamily="2" charset="0"/>
                <a:cs typeface="Times New Roman" panose="02020603050405020304" pitchFamily="18" charset="0"/>
              </a:rPr>
              <a:t>và</a:t>
            </a:r>
            <a:r>
              <a:rPr lang="en-US" sz="1800" dirty="0">
                <a:effectLst/>
                <a:latin typeface="Roboto" panose="02000000000000000000" pitchFamily="2" charset="0"/>
                <a:ea typeface="Roboto" panose="02000000000000000000" pitchFamily="2" charset="0"/>
                <a:cs typeface="Times New Roman" panose="02020603050405020304" pitchFamily="18" charset="0"/>
              </a:rPr>
              <a:t> INTT để </a:t>
            </a:r>
            <a:r>
              <a:rPr lang="en-US" sz="1800" dirty="0" err="1">
                <a:effectLst/>
                <a:latin typeface="Roboto" panose="02000000000000000000" pitchFamily="2" charset="0"/>
                <a:ea typeface="Roboto" panose="02000000000000000000" pitchFamily="2" charset="0"/>
                <a:cs typeface="Times New Roman" panose="02020603050405020304" pitchFamily="18" charset="0"/>
              </a:rPr>
              <a:t>nhân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đa</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thức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p>
          <a:p>
            <a:pPr algn="just"/>
            <a:r>
              <a:rPr lang="en-US" sz="1800" dirty="0" err="1">
                <a:effectLst/>
                <a:latin typeface="Roboto" panose="02000000000000000000" pitchFamily="2" charset="0"/>
                <a:ea typeface="Roboto" panose="02000000000000000000" pitchFamily="2" charset="0"/>
                <a:cs typeface="Times New Roman" panose="02020603050405020304" pitchFamily="18" charset="0"/>
              </a:rPr>
              <a:t>Luận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văn</a:t>
            </a:r>
            <a:r>
              <a:rPr lang="en-US" sz="1800" dirty="0">
                <a:effectLst/>
                <a:latin typeface="Roboto" panose="02000000000000000000" pitchFamily="2" charset="0"/>
                <a:ea typeface="Roboto" panose="02000000000000000000" pitchFamily="2" charset="0"/>
                <a:cs typeface="Times New Roman" panose="02020603050405020304" pitchFamily="18" charset="0"/>
              </a:rPr>
              <a:t> này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trình</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bày</a:t>
            </a:r>
            <a:r>
              <a:rPr lang="en-US" sz="1800" dirty="0">
                <a:effectLst/>
                <a:latin typeface="Roboto" panose="02000000000000000000" pitchFamily="2" charset="0"/>
                <a:ea typeface="Roboto" panose="02000000000000000000" pitchFamily="2" charset="0"/>
                <a:cs typeface="Times New Roman" panose="02020603050405020304" pitchFamily="18" charset="0"/>
              </a:rPr>
              <a:t> một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thiết</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kế</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phần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cứng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xử</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lý</a:t>
            </a:r>
            <a:r>
              <a:rPr lang="en-US" sz="1800" dirty="0">
                <a:effectLst/>
                <a:latin typeface="Roboto" panose="02000000000000000000" pitchFamily="2" charset="0"/>
                <a:ea typeface="Roboto" panose="02000000000000000000" pitchFamily="2" charset="0"/>
                <a:cs typeface="Times New Roman" panose="02020603050405020304" pitchFamily="18" charset="0"/>
              </a:rPr>
              <a:t> NTT </a:t>
            </a:r>
            <a:r>
              <a:rPr lang="en-US" sz="1800" dirty="0" err="1">
                <a:effectLst/>
                <a:latin typeface="Roboto" panose="02000000000000000000" pitchFamily="2" charset="0"/>
                <a:ea typeface="Roboto" panose="02000000000000000000" pitchFamily="2" charset="0"/>
                <a:cs typeface="Times New Roman" panose="02020603050405020304" pitchFamily="18" charset="0"/>
              </a:rPr>
              <a:t>và</a:t>
            </a:r>
            <a:r>
              <a:rPr lang="en-US" sz="1800" dirty="0">
                <a:effectLst/>
                <a:latin typeface="Roboto" panose="02000000000000000000" pitchFamily="2" charset="0"/>
                <a:ea typeface="Roboto" panose="02000000000000000000" pitchFamily="2" charset="0"/>
                <a:cs typeface="Times New Roman" panose="02020603050405020304" pitchFamily="18" charset="0"/>
              </a:rPr>
              <a:t> INTT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cho</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mã</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hoá</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lượng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tử</a:t>
            </a:r>
            <a:r>
              <a:rPr lang="en-US" sz="1800" dirty="0">
                <a:effectLst/>
                <a:latin typeface="Roboto" panose="02000000000000000000" pitchFamily="2" charset="0"/>
                <a:ea typeface="Roboto" panose="02000000000000000000" pitchFamily="2" charset="0"/>
                <a:cs typeface="Times New Roman" panose="02020603050405020304" pitchFamily="18" charset="0"/>
              </a:rPr>
              <a:t> CRYSTALS-Kyber.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Trong</a:t>
            </a:r>
            <a:r>
              <a:rPr lang="en-US" sz="1800" dirty="0">
                <a:effectLst/>
                <a:latin typeface="Roboto" panose="02000000000000000000" pitchFamily="2" charset="0"/>
                <a:ea typeface="Roboto" panose="02000000000000000000" pitchFamily="2" charset="0"/>
                <a:cs typeface="Times New Roman" panose="02020603050405020304" pitchFamily="18" charset="0"/>
              </a:rPr>
              <a:t> đó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tập</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trung</a:t>
            </a:r>
            <a:r>
              <a:rPr lang="en-US" sz="1800" dirty="0">
                <a:effectLst/>
                <a:latin typeface="Roboto" panose="02000000000000000000" pitchFamily="2" charset="0"/>
                <a:ea typeface="Roboto" panose="02000000000000000000" pitchFamily="2" charset="0"/>
                <a:cs typeface="Times New Roman" panose="02020603050405020304" pitchFamily="18" charset="0"/>
              </a:rPr>
              <a:t> vào </a:t>
            </a:r>
            <a:r>
              <a:rPr lang="en-US" sz="1800" dirty="0" err="1">
                <a:effectLst/>
                <a:latin typeface="Roboto" panose="02000000000000000000" pitchFamily="2" charset="0"/>
                <a:ea typeface="Roboto" panose="02000000000000000000" pitchFamily="2" charset="0"/>
                <a:cs typeface="Times New Roman" panose="02020603050405020304" pitchFamily="18" charset="0"/>
              </a:rPr>
              <a:t>việc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thiết</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kế</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và</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tối</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ưu</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hóa</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kiến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trúc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bộ</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tăng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tốc</a:t>
            </a:r>
            <a:r>
              <a:rPr lang="en-US" sz="1800" dirty="0">
                <a:effectLst/>
                <a:latin typeface="Roboto" panose="02000000000000000000" pitchFamily="2" charset="0"/>
                <a:ea typeface="Roboto" panose="02000000000000000000" pitchFamily="2" charset="0"/>
                <a:cs typeface="Times New Roman" panose="02020603050405020304" pitchFamily="18" charset="0"/>
              </a:rPr>
              <a:t> NTT với </a:t>
            </a:r>
            <a:r>
              <a:rPr lang="en-US" sz="1800" dirty="0" err="1">
                <a:effectLst/>
                <a:latin typeface="Roboto" panose="02000000000000000000" pitchFamily="2" charset="0"/>
                <a:ea typeface="Roboto" panose="02000000000000000000" pitchFamily="2" charset="0"/>
                <a:cs typeface="Times New Roman" panose="02020603050405020304" pitchFamily="18" charset="0"/>
              </a:rPr>
              <a:t>các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thông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số</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phù</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hợp</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cho</a:t>
            </a:r>
            <a:r>
              <a:rPr lang="en-US" sz="1800" dirty="0">
                <a:effectLst/>
                <a:latin typeface="Roboto" panose="02000000000000000000" pitchFamily="2" charset="0"/>
                <a:ea typeface="Roboto" panose="02000000000000000000" pitchFamily="2" charset="0"/>
                <a:cs typeface="Times New Roman" panose="02020603050405020304" pitchFamily="18" charset="0"/>
              </a:rPr>
              <a:t> CRYSTALS-Kyber.</a:t>
            </a:r>
          </a:p>
          <a:p>
            <a:pPr algn="just"/>
            <a:r>
              <a:rPr lang="en-US" sz="1800" dirty="0" err="1">
                <a:effectLst/>
                <a:latin typeface="Roboto" panose="02000000000000000000" pitchFamily="2" charset="0"/>
                <a:ea typeface="Roboto" panose="02000000000000000000" pitchFamily="2" charset="0"/>
                <a:cs typeface="Times New Roman" panose="02020603050405020304" pitchFamily="18" charset="0"/>
              </a:rPr>
              <a:t>Nghiên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cứu</a:t>
            </a:r>
            <a:r>
              <a:rPr lang="en-US" sz="1800" dirty="0">
                <a:effectLst/>
                <a:latin typeface="Roboto" panose="02000000000000000000" pitchFamily="2" charset="0"/>
                <a:ea typeface="Roboto" panose="02000000000000000000" pitchFamily="2" charset="0"/>
                <a:cs typeface="Times New Roman" panose="02020603050405020304" pitchFamily="18" charset="0"/>
              </a:rPr>
              <a:t> bao </a:t>
            </a:r>
            <a:r>
              <a:rPr lang="en-US" sz="1800" dirty="0" err="1">
                <a:effectLst/>
                <a:latin typeface="Roboto" panose="02000000000000000000" pitchFamily="2" charset="0"/>
                <a:ea typeface="Roboto" panose="02000000000000000000" pitchFamily="2" charset="0"/>
                <a:cs typeface="Times New Roman" panose="02020603050405020304" pitchFamily="18" charset="0"/>
              </a:rPr>
              <a:t>gồm</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việc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sửa</a:t>
            </a:r>
            <a:r>
              <a:rPr lang="en-US" sz="1800" dirty="0">
                <a:effectLst/>
                <a:latin typeface="Roboto" panose="02000000000000000000" pitchFamily="2" charset="0"/>
                <a:ea typeface="Roboto" panose="02000000000000000000" pitchFamily="2" charset="0"/>
                <a:cs typeface="Times New Roman" panose="02020603050405020304" pitchFamily="18" charset="0"/>
              </a:rPr>
              <a:t> đổi </a:t>
            </a:r>
            <a:r>
              <a:rPr lang="en-US" sz="1800" dirty="0" err="1">
                <a:effectLst/>
                <a:latin typeface="Roboto" panose="02000000000000000000" pitchFamily="2" charset="0"/>
                <a:ea typeface="Roboto" panose="02000000000000000000" pitchFamily="2" charset="0"/>
                <a:cs typeface="Times New Roman" panose="02020603050405020304" pitchFamily="18" charset="0"/>
              </a:rPr>
              <a:t>các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mô-đun</a:t>
            </a:r>
            <a:r>
              <a:rPr lang="en-US" sz="1800" dirty="0">
                <a:effectLst/>
                <a:latin typeface="Roboto" panose="02000000000000000000" pitchFamily="2" charset="0"/>
                <a:ea typeface="Roboto" panose="02000000000000000000" pitchFamily="2" charset="0"/>
                <a:cs typeface="Times New Roman" panose="02020603050405020304" pitchFamily="18" charset="0"/>
              </a:rPr>
              <a:t> tính </a:t>
            </a:r>
            <a:r>
              <a:rPr lang="en-US" sz="1800" dirty="0" err="1">
                <a:effectLst/>
                <a:latin typeface="Roboto" panose="02000000000000000000" pitchFamily="2" charset="0"/>
                <a:ea typeface="Roboto" panose="02000000000000000000" pitchFamily="2" charset="0"/>
                <a:cs typeface="Times New Roman" panose="02020603050405020304" pitchFamily="18" charset="0"/>
              </a:rPr>
              <a:t>toán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và</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các</a:t>
            </a:r>
            <a:r>
              <a:rPr lang="en-US" sz="1800" dirty="0">
                <a:effectLst/>
                <a:latin typeface="Roboto" panose="02000000000000000000" pitchFamily="2" charset="0"/>
                <a:ea typeface="Roboto" panose="02000000000000000000" pitchFamily="2" charset="0"/>
                <a:cs typeface="Times New Roman" panose="02020603050405020304" pitchFamily="18" charset="0"/>
              </a:rPr>
              <a:t> Butterfly Unit </a:t>
            </a:r>
            <a:r>
              <a:rPr lang="en-US" sz="1800" dirty="0" err="1">
                <a:effectLst/>
                <a:latin typeface="Roboto" panose="02000000000000000000" pitchFamily="2" charset="0"/>
                <a:ea typeface="Roboto" panose="02000000000000000000" pitchFamily="2" charset="0"/>
                <a:cs typeface="Times New Roman" panose="02020603050405020304" pitchFamily="18" charset="0"/>
              </a:rPr>
              <a:t>nhằm</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giảm</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độ</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phức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tạp</a:t>
            </a:r>
            <a:r>
              <a:rPr lang="en-US" sz="1800" dirty="0">
                <a:effectLst/>
                <a:latin typeface="Roboto" panose="02000000000000000000" pitchFamily="2" charset="0"/>
                <a:ea typeface="Roboto" panose="02000000000000000000" pitchFamily="2" charset="0"/>
                <a:cs typeface="Times New Roman" panose="02020603050405020304" pitchFamily="18" charset="0"/>
              </a:rPr>
              <a:t> tính </a:t>
            </a:r>
            <a:r>
              <a:rPr lang="en-US" sz="1800" dirty="0" err="1">
                <a:effectLst/>
                <a:latin typeface="Roboto" panose="02000000000000000000" pitchFamily="2" charset="0"/>
                <a:ea typeface="Roboto" panose="02000000000000000000" pitchFamily="2" charset="0"/>
                <a:cs typeface="Times New Roman" panose="02020603050405020304" pitchFamily="18" charset="0"/>
              </a:rPr>
              <a:t>toán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Kết</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quả</a:t>
            </a:r>
            <a:r>
              <a:rPr lang="en-US" sz="1800" dirty="0">
                <a:effectLst/>
                <a:latin typeface="Roboto" panose="02000000000000000000" pitchFamily="2" charset="0"/>
                <a:ea typeface="Roboto" panose="02000000000000000000" pitchFamily="2" charset="0"/>
                <a:cs typeface="Times New Roman" panose="02020603050405020304" pitchFamily="18" charset="0"/>
              </a:rPr>
              <a:t> là </a:t>
            </a:r>
            <a:r>
              <a:rPr lang="en-US" sz="1800" dirty="0" err="1">
                <a:effectLst/>
                <a:latin typeface="Roboto" panose="02000000000000000000" pitchFamily="2" charset="0"/>
                <a:ea typeface="Roboto" panose="02000000000000000000" pitchFamily="2" charset="0"/>
                <a:cs typeface="Times New Roman" panose="02020603050405020304" pitchFamily="18" charset="0"/>
              </a:rPr>
              <a:t>thiết</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kế</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đạt</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được</a:t>
            </a:r>
            <a:r>
              <a:rPr lang="en-US" sz="1800" dirty="0">
                <a:effectLst/>
                <a:latin typeface="Roboto" panose="02000000000000000000" pitchFamily="2" charset="0"/>
                <a:ea typeface="Roboto" panose="02000000000000000000" pitchFamily="2" charset="0"/>
                <a:cs typeface="Times New Roman" panose="02020603050405020304" pitchFamily="18" charset="0"/>
              </a:rPr>
              <a:t> 237 MHz </a:t>
            </a:r>
            <a:r>
              <a:rPr lang="en-US" sz="1800" i="1" dirty="0">
                <a:effectLst/>
                <a:latin typeface="Roboto" panose="02000000000000000000" pitchFamily="2" charset="0"/>
                <a:ea typeface="Roboto" panose="02000000000000000000" pitchFamily="2" charset="0"/>
                <a:cs typeface="Times New Roman" panose="02020603050405020304" pitchFamily="18" charset="0"/>
              </a:rPr>
              <a:t>f</a:t>
            </a:r>
            <a:r>
              <a:rPr lang="en-US" sz="1800" dirty="0">
                <a:effectLst/>
                <a:latin typeface="Roboto" panose="02000000000000000000" pitchFamily="2" charset="0"/>
                <a:ea typeface="Roboto" panose="02000000000000000000" pitchFamily="2" charset="0"/>
                <a:cs typeface="Times New Roman" panose="02020603050405020304" pitchFamily="18" charset="0"/>
              </a:rPr>
              <a:t>max khi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tổng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hợp</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trên</a:t>
            </a:r>
            <a:r>
              <a:rPr lang="en-US" sz="1800" dirty="0">
                <a:effectLst/>
                <a:latin typeface="Roboto" panose="02000000000000000000" pitchFamily="2" charset="0"/>
                <a:ea typeface="Roboto" panose="02000000000000000000" pitchFamily="2" charset="0"/>
                <a:cs typeface="Times New Roman" panose="02020603050405020304" pitchFamily="18" charset="0"/>
              </a:rPr>
              <a:t> Intel FPGA Cyclone V với Quartus. </a:t>
            </a:r>
            <a:r>
              <a:rPr lang="en-US" sz="1800" dirty="0" err="1">
                <a:effectLst/>
                <a:latin typeface="Roboto" panose="02000000000000000000" pitchFamily="2" charset="0"/>
                <a:ea typeface="Roboto" panose="02000000000000000000" pitchFamily="2" charset="0"/>
                <a:cs typeface="Times New Roman" panose="02020603050405020304" pitchFamily="18" charset="0"/>
              </a:rPr>
              <a:t>Việc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cân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bằng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thanh</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ghi</a:t>
            </a:r>
            <a:r>
              <a:rPr lang="en-US" sz="1800" dirty="0">
                <a:effectLst/>
                <a:latin typeface="Roboto" panose="02000000000000000000" pitchFamily="2" charset="0"/>
                <a:ea typeface="Roboto" panose="02000000000000000000" pitchFamily="2" charset="0"/>
                <a:cs typeface="Times New Roman" panose="02020603050405020304" pitchFamily="18" charset="0"/>
              </a:rPr>
              <a:t> giữa </a:t>
            </a:r>
            <a:r>
              <a:rPr lang="en-US" sz="1800" dirty="0" err="1">
                <a:effectLst/>
                <a:latin typeface="Roboto" panose="02000000000000000000" pitchFamily="2" charset="0"/>
                <a:ea typeface="Roboto" panose="02000000000000000000" pitchFamily="2" charset="0"/>
                <a:cs typeface="Times New Roman" panose="02020603050405020304" pitchFamily="18" charset="0"/>
              </a:rPr>
              <a:t>các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mạch</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tổ</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hợp</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cho</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phép</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thiết</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kế</a:t>
            </a:r>
            <a:r>
              <a:rPr lang="en-US" sz="1800" dirty="0">
                <a:effectLst/>
                <a:latin typeface="Roboto" panose="02000000000000000000" pitchFamily="2" charset="0"/>
                <a:ea typeface="Roboto" panose="02000000000000000000" pitchFamily="2" charset="0"/>
                <a:cs typeface="Times New Roman" panose="02020603050405020304" pitchFamily="18" charset="0"/>
              </a:rPr>
              <a:t> pipeline </a:t>
            </a:r>
            <a:r>
              <a:rPr lang="en-US" sz="1800" dirty="0" err="1">
                <a:effectLst/>
                <a:latin typeface="Roboto" panose="02000000000000000000" pitchFamily="2" charset="0"/>
                <a:ea typeface="Roboto" panose="02000000000000000000" pitchFamily="2" charset="0"/>
                <a:cs typeface="Times New Roman" panose="02020603050405020304" pitchFamily="18" charset="0"/>
              </a:rPr>
              <a:t>đạt</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được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tốc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độ</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mạch</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tối</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ưu</a:t>
            </a:r>
            <a:r>
              <a:rPr lang="en-US" sz="1800" dirty="0">
                <a:effectLst/>
                <a:latin typeface="Roboto" panose="02000000000000000000" pitchFamily="2" charset="0"/>
                <a:ea typeface="Roboto" panose="02000000000000000000" pitchFamily="2"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155868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AA85-4CA3-400B-A4E7-7CD3A845AC9F}"/>
              </a:ext>
            </a:extLst>
          </p:cNvPr>
          <p:cNvSpPr>
            <a:spLocks noGrp="1"/>
          </p:cNvSpPr>
          <p:nvPr>
            <p:ph type="title"/>
          </p:nvPr>
        </p:nvSpPr>
        <p:spPr>
          <a:xfrm>
            <a:off x="-779337" y="270865"/>
            <a:ext cx="7809312" cy="1450757"/>
          </a:xfrm>
        </p:spPr>
        <p:txBody>
          <a:bodyPr>
            <a:normAutofit/>
          </a:bodyPr>
          <a:lstStyle/>
          <a:p>
            <a:pPr algn="ctr"/>
            <a:r>
              <a:rPr lang="en-US" sz="2800" dirty="0">
                <a:latin typeface="Roboto" panose="02000000000000000000" pitchFamily="2" charset="0"/>
                <a:ea typeface="Roboto" panose="02000000000000000000" pitchFamily="2" charset="0"/>
              </a:rPr>
              <a:t>NHỮNG NGHIÊN CỨU TRƯỚC</a:t>
            </a:r>
          </a:p>
        </p:txBody>
      </p:sp>
      <p:cxnSp>
        <p:nvCxnSpPr>
          <p:cNvPr id="4" name="Straight Arrow Connector 3">
            <a:extLst>
              <a:ext uri="{FF2B5EF4-FFF2-40B4-BE49-F238E27FC236}">
                <a16:creationId xmlns:a16="http://schemas.microsoft.com/office/drawing/2014/main" id="{96FF3473-61CB-43FA-B7B3-3E49C84028E8}"/>
              </a:ext>
            </a:extLst>
          </p:cNvPr>
          <p:cNvCxnSpPr>
            <a:cxnSpLocks/>
          </p:cNvCxnSpPr>
          <p:nvPr/>
        </p:nvCxnSpPr>
        <p:spPr>
          <a:xfrm>
            <a:off x="1157681" y="1912690"/>
            <a:ext cx="0" cy="4060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74F12D7-EE4B-4F08-8EB6-DD24AE01D9D5}"/>
              </a:ext>
            </a:extLst>
          </p:cNvPr>
          <p:cNvSpPr txBox="1"/>
          <p:nvPr/>
        </p:nvSpPr>
        <p:spPr>
          <a:xfrm>
            <a:off x="1482754" y="2130532"/>
            <a:ext cx="6033782" cy="369332"/>
          </a:xfrm>
          <a:prstGeom prst="rect">
            <a:avLst/>
          </a:prstGeom>
          <a:noFill/>
        </p:spPr>
        <p:txBody>
          <a:bodyPr wrap="square">
            <a:spAutoFit/>
          </a:bodyPr>
          <a:lstStyle/>
          <a:p>
            <a:r>
              <a:rPr lang="en-US" sz="1800" dirty="0">
                <a:solidFill>
                  <a:srgbClr val="000000"/>
                </a:solidFill>
                <a:effectLst/>
                <a:latin typeface="Roboto" panose="02000000000000000000" pitchFamily="2" charset="0"/>
                <a:ea typeface="Roboto" panose="02000000000000000000" pitchFamily="2" charset="0"/>
              </a:rPr>
              <a:t>Full Hardware Implementation of Round5 [5]</a:t>
            </a:r>
            <a:endParaRPr lang="en-US" dirty="0">
              <a:latin typeface="Roboto" panose="02000000000000000000" pitchFamily="2" charset="0"/>
              <a:ea typeface="Roboto" panose="02000000000000000000" pitchFamily="2" charset="0"/>
            </a:endParaRPr>
          </a:p>
        </p:txBody>
      </p:sp>
      <p:sp>
        <p:nvSpPr>
          <p:cNvPr id="19" name="TextBox 18">
            <a:extLst>
              <a:ext uri="{FF2B5EF4-FFF2-40B4-BE49-F238E27FC236}">
                <a16:creationId xmlns:a16="http://schemas.microsoft.com/office/drawing/2014/main" id="{0208258D-308F-449A-B8DE-428FB4791F9F}"/>
              </a:ext>
            </a:extLst>
          </p:cNvPr>
          <p:cNvSpPr txBox="1"/>
          <p:nvPr/>
        </p:nvSpPr>
        <p:spPr>
          <a:xfrm>
            <a:off x="1482753" y="2731999"/>
            <a:ext cx="6503566" cy="369332"/>
          </a:xfrm>
          <a:prstGeom prst="rect">
            <a:avLst/>
          </a:prstGeom>
          <a:noFill/>
        </p:spPr>
        <p:txBody>
          <a:bodyPr wrap="square">
            <a:spAutoFit/>
          </a:bodyPr>
          <a:lstStyle/>
          <a:p>
            <a:r>
              <a:rPr lang="en-US" dirty="0">
                <a:solidFill>
                  <a:srgbClr val="000000"/>
                </a:solidFill>
                <a:latin typeface="Roboto" panose="02000000000000000000" pitchFamily="2" charset="0"/>
                <a:ea typeface="Roboto" panose="02000000000000000000" pitchFamily="2" charset="0"/>
              </a:rPr>
              <a:t>Full Hardware R</a:t>
            </a:r>
            <a:r>
              <a:rPr lang="en-US" sz="1800" dirty="0">
                <a:solidFill>
                  <a:srgbClr val="000000"/>
                </a:solidFill>
                <a:effectLst/>
                <a:latin typeface="Roboto" panose="02000000000000000000" pitchFamily="2" charset="0"/>
                <a:ea typeface="Roboto" panose="02000000000000000000" pitchFamily="2" charset="0"/>
              </a:rPr>
              <a:t>esource reuse CRYSTALS-Kyber [6] </a:t>
            </a:r>
            <a:endParaRPr lang="en-US" dirty="0">
              <a:latin typeface="Roboto" panose="02000000000000000000" pitchFamily="2" charset="0"/>
              <a:ea typeface="Roboto" panose="02000000000000000000" pitchFamily="2" charset="0"/>
            </a:endParaRPr>
          </a:p>
        </p:txBody>
      </p:sp>
      <p:sp>
        <p:nvSpPr>
          <p:cNvPr id="21" name="TextBox 20">
            <a:extLst>
              <a:ext uri="{FF2B5EF4-FFF2-40B4-BE49-F238E27FC236}">
                <a16:creationId xmlns:a16="http://schemas.microsoft.com/office/drawing/2014/main" id="{1FBC265F-42E8-47B2-9F8D-7FEECD48C2E7}"/>
              </a:ext>
            </a:extLst>
          </p:cNvPr>
          <p:cNvSpPr txBox="1"/>
          <p:nvPr/>
        </p:nvSpPr>
        <p:spPr>
          <a:xfrm>
            <a:off x="1482753" y="5199667"/>
            <a:ext cx="6402898" cy="369332"/>
          </a:xfrm>
          <a:prstGeom prst="rect">
            <a:avLst/>
          </a:prstGeom>
          <a:noFill/>
        </p:spPr>
        <p:txBody>
          <a:bodyPr wrap="square">
            <a:spAutoFit/>
          </a:bodyPr>
          <a:lstStyle/>
          <a:p>
            <a:r>
              <a:rPr lang="en-US" sz="1800" dirty="0">
                <a:solidFill>
                  <a:srgbClr val="000000"/>
                </a:solidFill>
                <a:effectLst/>
                <a:latin typeface="Roboto" panose="02000000000000000000" pitchFamily="2" charset="0"/>
                <a:ea typeface="Roboto" panose="02000000000000000000" pitchFamily="2" charset="0"/>
              </a:rPr>
              <a:t>High-Speed NTT Accelerator for CRYSTALS-Kyber [15] </a:t>
            </a:r>
            <a:endParaRPr lang="en-US" dirty="0">
              <a:latin typeface="Roboto" panose="02000000000000000000" pitchFamily="2" charset="0"/>
              <a:ea typeface="Roboto" panose="02000000000000000000" pitchFamily="2" charset="0"/>
            </a:endParaRPr>
          </a:p>
        </p:txBody>
      </p:sp>
      <p:sp>
        <p:nvSpPr>
          <p:cNvPr id="23" name="TextBox 22">
            <a:extLst>
              <a:ext uri="{FF2B5EF4-FFF2-40B4-BE49-F238E27FC236}">
                <a16:creationId xmlns:a16="http://schemas.microsoft.com/office/drawing/2014/main" id="{D5AD5F6F-4BA9-4DBD-92FB-565F77113AD6}"/>
              </a:ext>
            </a:extLst>
          </p:cNvPr>
          <p:cNvSpPr txBox="1"/>
          <p:nvPr/>
        </p:nvSpPr>
        <p:spPr>
          <a:xfrm>
            <a:off x="1482753" y="3942825"/>
            <a:ext cx="5782111" cy="369332"/>
          </a:xfrm>
          <a:prstGeom prst="rect">
            <a:avLst/>
          </a:prstGeom>
          <a:noFill/>
        </p:spPr>
        <p:txBody>
          <a:bodyPr wrap="square">
            <a:spAutoFit/>
          </a:bodyPr>
          <a:lstStyle/>
          <a:p>
            <a:r>
              <a:rPr lang="en-US" sz="1800" dirty="0">
                <a:solidFill>
                  <a:srgbClr val="000000"/>
                </a:solidFill>
                <a:effectLst/>
                <a:latin typeface="Roboto" panose="02000000000000000000" pitchFamily="2" charset="0"/>
                <a:ea typeface="Roboto" panose="02000000000000000000" pitchFamily="2" charset="0"/>
              </a:rPr>
              <a:t>A compact hardware CRYSTALS-Kyber [31]</a:t>
            </a:r>
            <a:endParaRPr lang="en-US" dirty="0">
              <a:latin typeface="Roboto" panose="02000000000000000000" pitchFamily="2" charset="0"/>
              <a:ea typeface="Roboto" panose="02000000000000000000" pitchFamily="2" charset="0"/>
            </a:endParaRPr>
          </a:p>
        </p:txBody>
      </p:sp>
      <p:sp>
        <p:nvSpPr>
          <p:cNvPr id="24" name="TextBox 23">
            <a:extLst>
              <a:ext uri="{FF2B5EF4-FFF2-40B4-BE49-F238E27FC236}">
                <a16:creationId xmlns:a16="http://schemas.microsoft.com/office/drawing/2014/main" id="{3FEA07A8-73B6-48E5-92F8-9F6DF716E8C6}"/>
              </a:ext>
            </a:extLst>
          </p:cNvPr>
          <p:cNvSpPr txBox="1"/>
          <p:nvPr/>
        </p:nvSpPr>
        <p:spPr>
          <a:xfrm>
            <a:off x="1482753" y="4567966"/>
            <a:ext cx="5782111" cy="369332"/>
          </a:xfrm>
          <a:prstGeom prst="rect">
            <a:avLst/>
          </a:prstGeom>
          <a:noFill/>
        </p:spPr>
        <p:txBody>
          <a:bodyPr wrap="square">
            <a:spAutoFit/>
          </a:bodyPr>
          <a:lstStyle/>
          <a:p>
            <a:r>
              <a:rPr lang="en-US" dirty="0">
                <a:solidFill>
                  <a:srgbClr val="000000"/>
                </a:solidFill>
                <a:latin typeface="Roboto" panose="02000000000000000000" pitchFamily="2" charset="0"/>
                <a:ea typeface="Roboto" panose="02000000000000000000" pitchFamily="2" charset="0"/>
              </a:rPr>
              <a:t>Low complexity NTT/INTT for </a:t>
            </a:r>
            <a:r>
              <a:rPr lang="en-US" dirty="0" err="1">
                <a:solidFill>
                  <a:srgbClr val="000000"/>
                </a:solidFill>
                <a:latin typeface="Roboto" panose="02000000000000000000" pitchFamily="2" charset="0"/>
                <a:ea typeface="Roboto" panose="02000000000000000000" pitchFamily="2" charset="0"/>
              </a:rPr>
              <a:t>NewHope</a:t>
            </a:r>
            <a:r>
              <a:rPr lang="en-US" dirty="0">
                <a:solidFill>
                  <a:srgbClr val="000000"/>
                </a:solidFill>
                <a:latin typeface="Roboto" panose="02000000000000000000" pitchFamily="2" charset="0"/>
                <a:ea typeface="Roboto" panose="02000000000000000000" pitchFamily="2" charset="0"/>
              </a:rPr>
              <a:t> </a:t>
            </a:r>
            <a:r>
              <a:rPr lang="en-US" sz="1800" dirty="0">
                <a:solidFill>
                  <a:srgbClr val="000000"/>
                </a:solidFill>
                <a:effectLst/>
                <a:latin typeface="Roboto" panose="02000000000000000000" pitchFamily="2" charset="0"/>
                <a:ea typeface="Roboto" panose="02000000000000000000" pitchFamily="2" charset="0"/>
              </a:rPr>
              <a:t>[32]</a:t>
            </a:r>
            <a:endParaRPr lang="en-US" dirty="0">
              <a:latin typeface="Roboto" panose="02000000000000000000" pitchFamily="2" charset="0"/>
              <a:ea typeface="Roboto" panose="02000000000000000000" pitchFamily="2" charset="0"/>
            </a:endParaRPr>
          </a:p>
        </p:txBody>
      </p:sp>
      <p:sp>
        <p:nvSpPr>
          <p:cNvPr id="25" name="TextBox 24">
            <a:extLst>
              <a:ext uri="{FF2B5EF4-FFF2-40B4-BE49-F238E27FC236}">
                <a16:creationId xmlns:a16="http://schemas.microsoft.com/office/drawing/2014/main" id="{9322137A-4A51-4302-8216-112ED063834B}"/>
              </a:ext>
            </a:extLst>
          </p:cNvPr>
          <p:cNvSpPr txBox="1"/>
          <p:nvPr/>
        </p:nvSpPr>
        <p:spPr>
          <a:xfrm>
            <a:off x="1482753" y="3333466"/>
            <a:ext cx="5782111" cy="369332"/>
          </a:xfrm>
          <a:prstGeom prst="rect">
            <a:avLst/>
          </a:prstGeom>
          <a:noFill/>
        </p:spPr>
        <p:txBody>
          <a:bodyPr wrap="square">
            <a:spAutoFit/>
          </a:bodyPr>
          <a:lstStyle/>
          <a:p>
            <a:r>
              <a:rPr lang="en-US" sz="1800" dirty="0">
                <a:solidFill>
                  <a:srgbClr val="000000"/>
                </a:solidFill>
                <a:effectLst/>
                <a:latin typeface="Roboto" panose="02000000000000000000" pitchFamily="2" charset="0"/>
                <a:ea typeface="Roboto" panose="02000000000000000000" pitchFamily="2" charset="0"/>
              </a:rPr>
              <a:t>RISQ</a:t>
            </a:r>
            <a:r>
              <a:rPr lang="en-US" dirty="0">
                <a:solidFill>
                  <a:srgbClr val="000000"/>
                </a:solidFill>
                <a:latin typeface="Roboto" panose="02000000000000000000" pitchFamily="2" charset="0"/>
                <a:ea typeface="Roboto" panose="02000000000000000000" pitchFamily="2" charset="0"/>
              </a:rPr>
              <a:t>-V: PQCs accelerator for RISC-V </a:t>
            </a:r>
            <a:r>
              <a:rPr lang="en-US" sz="1800" dirty="0">
                <a:solidFill>
                  <a:srgbClr val="000000"/>
                </a:solidFill>
                <a:effectLst/>
                <a:latin typeface="Roboto" panose="02000000000000000000" pitchFamily="2" charset="0"/>
                <a:ea typeface="Roboto" panose="02000000000000000000" pitchFamily="2" charset="0"/>
              </a:rPr>
              <a:t>[33]</a:t>
            </a:r>
            <a:endParaRPr lang="en-US" dirty="0">
              <a:latin typeface="Roboto" panose="02000000000000000000" pitchFamily="2" charset="0"/>
              <a:ea typeface="Roboto" panose="02000000000000000000" pitchFamily="2" charset="0"/>
            </a:endParaRPr>
          </a:p>
        </p:txBody>
      </p:sp>
      <p:cxnSp>
        <p:nvCxnSpPr>
          <p:cNvPr id="27" name="Straight Connector 26">
            <a:extLst>
              <a:ext uri="{FF2B5EF4-FFF2-40B4-BE49-F238E27FC236}">
                <a16:creationId xmlns:a16="http://schemas.microsoft.com/office/drawing/2014/main" id="{1FB05DCE-182C-4C1B-B10A-22FD912FE0FD}"/>
              </a:ext>
            </a:extLst>
          </p:cNvPr>
          <p:cNvCxnSpPr/>
          <p:nvPr/>
        </p:nvCxnSpPr>
        <p:spPr>
          <a:xfrm>
            <a:off x="1015068" y="2315198"/>
            <a:ext cx="2684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058EC5-0FBE-4B24-A81F-BDEDD3A7F436}"/>
              </a:ext>
            </a:extLst>
          </p:cNvPr>
          <p:cNvCxnSpPr/>
          <p:nvPr/>
        </p:nvCxnSpPr>
        <p:spPr>
          <a:xfrm>
            <a:off x="1015068" y="3243835"/>
            <a:ext cx="2684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FB83BD-13EB-42CB-8057-FA89E14D5530}"/>
              </a:ext>
            </a:extLst>
          </p:cNvPr>
          <p:cNvCxnSpPr/>
          <p:nvPr/>
        </p:nvCxnSpPr>
        <p:spPr>
          <a:xfrm>
            <a:off x="1008077" y="4776493"/>
            <a:ext cx="26844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Flowchart: Process 31">
            <a:extLst>
              <a:ext uri="{FF2B5EF4-FFF2-40B4-BE49-F238E27FC236}">
                <a16:creationId xmlns:a16="http://schemas.microsoft.com/office/drawing/2014/main" id="{8B5E6950-5619-457F-846A-D4E33392AD9F}"/>
              </a:ext>
            </a:extLst>
          </p:cNvPr>
          <p:cNvSpPr/>
          <p:nvPr/>
        </p:nvSpPr>
        <p:spPr>
          <a:xfrm>
            <a:off x="962358" y="1964675"/>
            <a:ext cx="45719" cy="76058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Process 32">
            <a:extLst>
              <a:ext uri="{FF2B5EF4-FFF2-40B4-BE49-F238E27FC236}">
                <a16:creationId xmlns:a16="http://schemas.microsoft.com/office/drawing/2014/main" id="{8FA1947D-2265-4A19-BE69-C73D2D8D5E10}"/>
              </a:ext>
            </a:extLst>
          </p:cNvPr>
          <p:cNvSpPr/>
          <p:nvPr/>
        </p:nvSpPr>
        <p:spPr>
          <a:xfrm>
            <a:off x="972286" y="2819442"/>
            <a:ext cx="45719" cy="76058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Process 33">
            <a:extLst>
              <a:ext uri="{FF2B5EF4-FFF2-40B4-BE49-F238E27FC236}">
                <a16:creationId xmlns:a16="http://schemas.microsoft.com/office/drawing/2014/main" id="{A09B5475-B9B4-4527-B345-02541117B020}"/>
              </a:ext>
            </a:extLst>
          </p:cNvPr>
          <p:cNvSpPr/>
          <p:nvPr/>
        </p:nvSpPr>
        <p:spPr>
          <a:xfrm>
            <a:off x="969910" y="4004419"/>
            <a:ext cx="45719" cy="14903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F8DD980-3959-454E-B88D-C24198893D6F}"/>
              </a:ext>
            </a:extLst>
          </p:cNvPr>
          <p:cNvSpPr txBox="1"/>
          <p:nvPr/>
        </p:nvSpPr>
        <p:spPr>
          <a:xfrm>
            <a:off x="222029" y="2136999"/>
            <a:ext cx="1476462" cy="36933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2019</a:t>
            </a:r>
          </a:p>
        </p:txBody>
      </p:sp>
      <p:sp>
        <p:nvSpPr>
          <p:cNvPr id="36" name="TextBox 35">
            <a:extLst>
              <a:ext uri="{FF2B5EF4-FFF2-40B4-BE49-F238E27FC236}">
                <a16:creationId xmlns:a16="http://schemas.microsoft.com/office/drawing/2014/main" id="{68D5A550-CA7B-454D-BB82-21F9508E62C6}"/>
              </a:ext>
            </a:extLst>
          </p:cNvPr>
          <p:cNvSpPr txBox="1"/>
          <p:nvPr/>
        </p:nvSpPr>
        <p:spPr>
          <a:xfrm>
            <a:off x="222029" y="3068985"/>
            <a:ext cx="1476462" cy="36933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2020</a:t>
            </a:r>
          </a:p>
        </p:txBody>
      </p:sp>
      <p:sp>
        <p:nvSpPr>
          <p:cNvPr id="37" name="TextBox 36">
            <a:extLst>
              <a:ext uri="{FF2B5EF4-FFF2-40B4-BE49-F238E27FC236}">
                <a16:creationId xmlns:a16="http://schemas.microsoft.com/office/drawing/2014/main" id="{C2C5B70A-DA96-4DD9-9082-4BA8E5E15EB4}"/>
              </a:ext>
            </a:extLst>
          </p:cNvPr>
          <p:cNvSpPr txBox="1"/>
          <p:nvPr/>
        </p:nvSpPr>
        <p:spPr>
          <a:xfrm>
            <a:off x="222029" y="4604667"/>
            <a:ext cx="1476462" cy="36933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2021</a:t>
            </a:r>
          </a:p>
        </p:txBody>
      </p:sp>
    </p:spTree>
    <p:extLst>
      <p:ext uri="{BB962C8B-B14F-4D97-AF65-F5344CB8AC3E}">
        <p14:creationId xmlns:p14="http://schemas.microsoft.com/office/powerpoint/2010/main" val="304663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66A059-5F4D-40C8-93DD-7AE1BC3261EC}"/>
              </a:ext>
            </a:extLst>
          </p:cNvPr>
          <p:cNvSpPr txBox="1"/>
          <p:nvPr/>
        </p:nvSpPr>
        <p:spPr>
          <a:xfrm>
            <a:off x="636515" y="2611201"/>
            <a:ext cx="8129980" cy="1291892"/>
          </a:xfrm>
          <a:prstGeom prst="rect">
            <a:avLst/>
          </a:prstGeom>
          <a:noFill/>
        </p:spPr>
        <p:txBody>
          <a:bodyPr wrap="square">
            <a:spAutoFit/>
          </a:bodyPr>
          <a:lstStyle/>
          <a:p>
            <a:pPr marL="0" marR="0" indent="450215" algn="ctr">
              <a:lnSpc>
                <a:spcPct val="150000"/>
              </a:lnSpc>
              <a:spcBef>
                <a:spcPts val="600"/>
              </a:spcBef>
              <a:spcAft>
                <a:spcPts val="1000"/>
              </a:spcAft>
            </a:pPr>
            <a:r>
              <a:rPr lang="en-US" sz="1800" dirty="0" err="1">
                <a:effectLst/>
                <a:latin typeface="Roboto" panose="02000000000000000000" pitchFamily="2" charset="0"/>
                <a:ea typeface="Roboto" panose="02000000000000000000" pitchFamily="2" charset="0"/>
                <a:cs typeface="Times New Roman" panose="02020603050405020304" pitchFamily="18" charset="0"/>
              </a:rPr>
              <a:t>Nghiên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cứu</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trình</a:t>
            </a:r>
            <a:r>
              <a:rPr lang="en-US" sz="1800" dirty="0">
                <a:effectLst/>
                <a:latin typeface="Roboto" panose="02000000000000000000" pitchFamily="2" charset="0"/>
                <a:ea typeface="Roboto" panose="02000000000000000000" pitchFamily="2" charset="0"/>
                <a:cs typeface="Times New Roman" panose="02020603050405020304" pitchFamily="18" charset="0"/>
              </a:rPr>
              <a:t> ngày </a:t>
            </a:r>
            <a:r>
              <a:rPr lang="en-US" dirty="0" err="1">
                <a:latin typeface="Roboto" panose="02000000000000000000" pitchFamily="2" charset="0"/>
                <a:ea typeface="Roboto" panose="02000000000000000000" pitchFamily="2" charset="0"/>
                <a:cs typeface="Times New Roman" panose="02020603050405020304" pitchFamily="18" charset="0"/>
              </a:rPr>
              <a:t>t</a:t>
            </a:r>
            <a:r>
              <a:rPr lang="en-US" sz="1800" dirty="0" err="1">
                <a:effectLst/>
                <a:latin typeface="Roboto" panose="02000000000000000000" pitchFamily="2" charset="0"/>
                <a:ea typeface="Roboto" panose="02000000000000000000" pitchFamily="2" charset="0"/>
                <a:cs typeface="Times New Roman" panose="02020603050405020304" pitchFamily="18" charset="0"/>
              </a:rPr>
              <a:t>hiết</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kế</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cấu</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trúc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phần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cứng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xử</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lý</a:t>
            </a:r>
            <a:r>
              <a:rPr lang="en-US" sz="1800" dirty="0">
                <a:effectLst/>
                <a:latin typeface="Roboto" panose="02000000000000000000" pitchFamily="2" charset="0"/>
                <a:ea typeface="Roboto" panose="02000000000000000000" pitchFamily="2" charset="0"/>
                <a:cs typeface="Times New Roman" panose="02020603050405020304" pitchFamily="18" charset="0"/>
              </a:rPr>
              <a:t> NTT </a:t>
            </a:r>
            <a:r>
              <a:rPr lang="en-US" sz="1800" dirty="0" err="1">
                <a:effectLst/>
                <a:latin typeface="Roboto" panose="02000000000000000000" pitchFamily="2" charset="0"/>
                <a:ea typeface="Roboto" panose="02000000000000000000" pitchFamily="2" charset="0"/>
                <a:cs typeface="Times New Roman" panose="02020603050405020304" pitchFamily="18" charset="0"/>
              </a:rPr>
              <a:t>và</a:t>
            </a:r>
            <a:r>
              <a:rPr lang="en-US" sz="1800" dirty="0">
                <a:effectLst/>
                <a:latin typeface="Roboto" panose="02000000000000000000" pitchFamily="2" charset="0"/>
                <a:ea typeface="Roboto" panose="02000000000000000000" pitchFamily="2" charset="0"/>
                <a:cs typeface="Times New Roman" panose="02020603050405020304" pitchFamily="18" charset="0"/>
              </a:rPr>
              <a:t> INTT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trên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nền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tảng</a:t>
            </a:r>
            <a:r>
              <a:rPr lang="en-US" sz="1800" dirty="0">
                <a:effectLst/>
                <a:latin typeface="Roboto" panose="02000000000000000000" pitchFamily="2" charset="0"/>
                <a:ea typeface="Roboto" panose="02000000000000000000" pitchFamily="2" charset="0"/>
                <a:cs typeface="Times New Roman" panose="02020603050405020304" pitchFamily="18" charset="0"/>
              </a:rPr>
              <a:t> FPGA, </a:t>
            </a:r>
            <a:r>
              <a:rPr lang="en-US" sz="1800" dirty="0" err="1">
                <a:effectLst/>
                <a:latin typeface="Roboto" panose="02000000000000000000" pitchFamily="2" charset="0"/>
                <a:ea typeface="Roboto" panose="02000000000000000000" pitchFamily="2" charset="0"/>
                <a:cs typeface="Times New Roman" panose="02020603050405020304" pitchFamily="18" charset="0"/>
              </a:rPr>
              <a:t>bằng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ngôn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ngữ</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mô</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tả</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phần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cứng</a:t>
            </a:r>
            <a:r>
              <a:rPr lang="en-US" sz="1800" dirty="0">
                <a:effectLst/>
                <a:latin typeface="Roboto" panose="02000000000000000000" pitchFamily="2" charset="0"/>
                <a:ea typeface="Roboto" panose="02000000000000000000" pitchFamily="2" charset="0"/>
                <a:cs typeface="Times New Roman" panose="02020603050405020304" pitchFamily="18" charset="0"/>
              </a:rPr>
              <a:t> Verilog, </a:t>
            </a:r>
            <a:r>
              <a:rPr lang="en-US" sz="1800" dirty="0" err="1">
                <a:effectLst/>
                <a:latin typeface="Roboto" panose="02000000000000000000" pitchFamily="2" charset="0"/>
                <a:ea typeface="Roboto" panose="02000000000000000000" pitchFamily="2" charset="0"/>
                <a:cs typeface="Times New Roman" panose="02020603050405020304" pitchFamily="18" charset="0"/>
              </a:rPr>
              <a:t>cho</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mã</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hóa</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lượng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tử</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b="1" dirty="0">
                <a:effectLst/>
                <a:latin typeface="Roboto" panose="02000000000000000000" pitchFamily="2" charset="0"/>
                <a:ea typeface="Roboto" panose="02000000000000000000" pitchFamily="2" charset="0"/>
                <a:cs typeface="Times New Roman" panose="02020603050405020304" pitchFamily="18" charset="0"/>
              </a:rPr>
              <a:t>CRYSTALS-Kyber</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F50763C9-4932-43CE-80FE-61466A32BE84}"/>
              </a:ext>
            </a:extLst>
          </p:cNvPr>
          <p:cNvCxnSpPr/>
          <p:nvPr/>
        </p:nvCxnSpPr>
        <p:spPr>
          <a:xfrm>
            <a:off x="226503" y="3917659"/>
            <a:ext cx="865743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E8A4F30F-19DE-43A8-BFEF-297650E438DE}"/>
              </a:ext>
            </a:extLst>
          </p:cNvPr>
          <p:cNvCxnSpPr/>
          <p:nvPr/>
        </p:nvCxnSpPr>
        <p:spPr>
          <a:xfrm>
            <a:off x="243281" y="2484539"/>
            <a:ext cx="8657438"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38298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6D08-82B2-4B9D-B254-6D04B2238F73}"/>
              </a:ext>
            </a:extLst>
          </p:cNvPr>
          <p:cNvSpPr>
            <a:spLocks noGrp="1"/>
          </p:cNvSpPr>
          <p:nvPr>
            <p:ph type="title"/>
          </p:nvPr>
        </p:nvSpPr>
        <p:spPr/>
        <p:txBody>
          <a:bodyPr>
            <a:normAutofit/>
          </a:bodyPr>
          <a:lstStyle/>
          <a:p>
            <a:pPr algn="ctr"/>
            <a:r>
              <a:rPr lang="en-US" sz="6600" dirty="0">
                <a:latin typeface="Roboto" panose="02000000000000000000" pitchFamily="2" charset="0"/>
                <a:ea typeface="Roboto" panose="02000000000000000000" pitchFamily="2" charset="0"/>
              </a:rPr>
              <a:t>CƠ SỞ LÝ THUYẾT</a:t>
            </a:r>
          </a:p>
        </p:txBody>
      </p:sp>
      <p:sp>
        <p:nvSpPr>
          <p:cNvPr id="5" name="Text Placeholder 4">
            <a:extLst>
              <a:ext uri="{FF2B5EF4-FFF2-40B4-BE49-F238E27FC236}">
                <a16:creationId xmlns:a16="http://schemas.microsoft.com/office/drawing/2014/main" id="{A8E5E693-DAA8-42F9-89CD-45BE70E5F239}"/>
              </a:ext>
            </a:extLst>
          </p:cNvPr>
          <p:cNvSpPr>
            <a:spLocks noGrp="1"/>
          </p:cNvSpPr>
          <p:nvPr>
            <p:ph type="body" idx="1"/>
          </p:nvPr>
        </p:nvSpPr>
        <p:spPr/>
        <p:txBody>
          <a:bodyPr>
            <a:normAutofit fontScale="70000" lnSpcReduction="20000"/>
          </a:bodyPr>
          <a:lstStyle/>
          <a:p>
            <a:pPr algn="just">
              <a:lnSpc>
                <a:spcPct val="120000"/>
              </a:lnSpc>
            </a:pPr>
            <a:r>
              <a:rPr lang="vi-VN" cap="none" dirty="0">
                <a:latin typeface="Roboto" panose="02000000000000000000" pitchFamily="2" charset="0"/>
                <a:ea typeface="Roboto" panose="02000000000000000000" pitchFamily="2" charset="0"/>
              </a:rPr>
              <a:t>Các nghiên cứu lý thuyết đi từ mã hóa lượng tử CRYSTALS-Kyber, Number Theoretic Transform (NTT) đến các giải thuật chuyên sâu để tối ưu trên phần cứng tốt hơn.</a:t>
            </a:r>
            <a:endParaRPr lang="en-US" cap="none"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0375BF57-A675-4D42-9633-E0821BDD930D}"/>
              </a:ext>
            </a:extLst>
          </p:cNvPr>
          <p:cNvSpPr txBox="1"/>
          <p:nvPr/>
        </p:nvSpPr>
        <p:spPr>
          <a:xfrm>
            <a:off x="4054189" y="1478651"/>
            <a:ext cx="1081341"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8000" dirty="0">
                <a:latin typeface="Roboto" panose="02000000000000000000" pitchFamily="2" charset="0"/>
                <a:ea typeface="Roboto" panose="02000000000000000000" pitchFamily="2" charset="0"/>
              </a:rPr>
              <a:t>2</a:t>
            </a:r>
          </a:p>
        </p:txBody>
      </p:sp>
    </p:spTree>
    <p:extLst>
      <p:ext uri="{BB962C8B-B14F-4D97-AF65-F5344CB8AC3E}">
        <p14:creationId xmlns:p14="http://schemas.microsoft.com/office/powerpoint/2010/main" val="3962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AA85-4CA3-400B-A4E7-7CD3A845AC9F}"/>
              </a:ext>
            </a:extLst>
          </p:cNvPr>
          <p:cNvSpPr>
            <a:spLocks noGrp="1"/>
          </p:cNvSpPr>
          <p:nvPr>
            <p:ph type="title"/>
          </p:nvPr>
        </p:nvSpPr>
        <p:spPr>
          <a:xfrm>
            <a:off x="822960" y="286603"/>
            <a:ext cx="7543800" cy="1450757"/>
          </a:xfrm>
        </p:spPr>
        <p:txBody>
          <a:bodyPr vert="horz" lIns="91440" tIns="45720" rIns="91440" bIns="45720" rtlCol="0" anchor="b">
            <a:normAutofit/>
          </a:bodyPr>
          <a:lstStyle/>
          <a:p>
            <a:r>
              <a:rPr lang="en-US"/>
              <a:t>Lý thuyết về CRYTALS-Kyber</a:t>
            </a:r>
          </a:p>
        </p:txBody>
      </p:sp>
      <mc:AlternateContent xmlns:mc="http://schemas.openxmlformats.org/markup-compatibility/2006" xmlns:a14="http://schemas.microsoft.com/office/drawing/2010/main">
        <mc:Choice Requires="a14">
          <p:graphicFrame>
            <p:nvGraphicFramePr>
              <p:cNvPr id="9" name="TextBox 6">
                <a:extLst>
                  <a:ext uri="{FF2B5EF4-FFF2-40B4-BE49-F238E27FC236}">
                    <a16:creationId xmlns:a16="http://schemas.microsoft.com/office/drawing/2014/main" id="{465CFA1F-91C9-4482-BBB8-6F3D75641E0B}"/>
                  </a:ext>
                </a:extLst>
              </p:cNvPr>
              <p:cNvGraphicFramePr/>
              <p:nvPr>
                <p:extLst>
                  <p:ext uri="{D42A27DB-BD31-4B8C-83A1-F6EECF244321}">
                    <p14:modId xmlns:p14="http://schemas.microsoft.com/office/powerpoint/2010/main" val="1319595416"/>
                  </p:ext>
                </p:extLst>
              </p:nvPr>
            </p:nvGraphicFramePr>
            <p:xfrm>
              <a:off x="822960" y="1852503"/>
              <a:ext cx="7543800" cy="3152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TextBox 6">
                <a:extLst>
                  <a:ext uri="{FF2B5EF4-FFF2-40B4-BE49-F238E27FC236}">
                    <a16:creationId xmlns:a16="http://schemas.microsoft.com/office/drawing/2014/main" id="{465CFA1F-91C9-4482-BBB8-6F3D75641E0B}"/>
                  </a:ext>
                </a:extLst>
              </p:cNvPr>
              <p:cNvGraphicFramePr/>
              <p:nvPr>
                <p:extLst>
                  <p:ext uri="{D42A27DB-BD31-4B8C-83A1-F6EECF244321}">
                    <p14:modId xmlns:p14="http://schemas.microsoft.com/office/powerpoint/2010/main" val="1319595416"/>
                  </p:ext>
                </p:extLst>
              </p:nvPr>
            </p:nvGraphicFramePr>
            <p:xfrm>
              <a:off x="822960" y="1852503"/>
              <a:ext cx="7543800" cy="31529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283706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259#yIS1">
            <a:extLst>
              <a:ext uri="{FF2B5EF4-FFF2-40B4-BE49-F238E27FC236}">
                <a16:creationId xmlns:a16="http://schemas.microsoft.com/office/drawing/2014/main" id="{8FE502A4-70F1-454A-B81F-88F61A169E8A}"/>
              </a:ext>
            </a:extLst>
          </p:cNvPr>
          <p:cNvPicPr>
            <a:picLocks noChangeAspect="1"/>
          </p:cNvPicPr>
          <p:nvPr/>
        </p:nvPicPr>
        <p:blipFill>
          <a:blip r:embed="rId3"/>
          <a:stretch>
            <a:fillRect/>
          </a:stretch>
        </p:blipFill>
        <p:spPr>
          <a:xfrm>
            <a:off x="475498" y="736979"/>
            <a:ext cx="8193826" cy="2478632"/>
          </a:xfrm>
          <a:prstGeom prst="rect">
            <a:avLst/>
          </a:prstGeom>
        </p:spPr>
      </p:pic>
      <p:sp>
        <p:nvSpPr>
          <p:cNvPr id="13" name="Rectangle 1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554906"/>
            <a:ext cx="9141714" cy="2303094"/>
          </a:xfrm>
          <a:prstGeom prst="rect">
            <a:avLst/>
          </a:prstGeom>
          <a:solidFill>
            <a:srgbClr val="3E5D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D4AA85-4CA3-400B-A4E7-7CD3A845AC9F}"/>
              </a:ext>
            </a:extLst>
          </p:cNvPr>
          <p:cNvSpPr>
            <a:spLocks noGrp="1"/>
          </p:cNvSpPr>
          <p:nvPr>
            <p:ph type="title"/>
          </p:nvPr>
        </p:nvSpPr>
        <p:spPr>
          <a:xfrm>
            <a:off x="475498" y="4905301"/>
            <a:ext cx="3741659" cy="1554485"/>
          </a:xfrm>
        </p:spPr>
        <p:txBody>
          <a:bodyPr vert="horz" lIns="91440" tIns="45720" rIns="91440" bIns="45720" rtlCol="0" anchor="ctr">
            <a:normAutofit/>
          </a:bodyPr>
          <a:lstStyle/>
          <a:p>
            <a:pPr algn="r"/>
            <a:r>
              <a:rPr lang="en-US" sz="3500" dirty="0" err="1">
                <a:solidFill>
                  <a:srgbClr val="FFFFFF"/>
                </a:solidFill>
                <a:latin typeface="Roboto" panose="02000000000000000000" pitchFamily="2" charset="0"/>
                <a:ea typeface="Roboto" panose="02000000000000000000" pitchFamily="2" charset="0"/>
              </a:rPr>
              <a:t>Lý</a:t>
            </a:r>
            <a:r>
              <a:rPr lang="en-US" sz="3500" dirty="0">
                <a:solidFill>
                  <a:srgbClr val="FFFFFF"/>
                </a:solidFill>
                <a:latin typeface="Roboto" panose="02000000000000000000" pitchFamily="2" charset="0"/>
                <a:ea typeface="Roboto" panose="02000000000000000000" pitchFamily="2" charset="0"/>
              </a:rPr>
              <a:t> </a:t>
            </a:r>
            <a:r>
              <a:rPr lang="en-US" sz="3500" dirty="0" err="1">
                <a:solidFill>
                  <a:srgbClr val="FFFFFF"/>
                </a:solidFill>
                <a:latin typeface="Roboto" panose="02000000000000000000" pitchFamily="2" charset="0"/>
                <a:ea typeface="Roboto" panose="02000000000000000000" pitchFamily="2" charset="0"/>
              </a:rPr>
              <a:t>thuyết</a:t>
            </a:r>
            <a:r>
              <a:rPr lang="en-US" sz="3500" dirty="0">
                <a:solidFill>
                  <a:srgbClr val="FFFFFF"/>
                </a:solidFill>
                <a:latin typeface="Roboto" panose="02000000000000000000" pitchFamily="2" charset="0"/>
                <a:ea typeface="Roboto" panose="02000000000000000000" pitchFamily="2" charset="0"/>
              </a:rPr>
              <a:t> về CRYTALS-Kyber</a:t>
            </a:r>
          </a:p>
        </p:txBody>
      </p:sp>
      <p:sp>
        <p:nvSpPr>
          <p:cNvPr id="15" name="Rectangle 14">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554906"/>
            <a:ext cx="9141714" cy="64008"/>
          </a:xfrm>
          <a:prstGeom prst="rect">
            <a:avLst/>
          </a:prstGeom>
          <a:solidFill>
            <a:srgbClr val="FF9B0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5577" y="5247564"/>
            <a:ext cx="0" cy="873457"/>
          </a:xfrm>
          <a:prstGeom prst="line">
            <a:avLst/>
          </a:prstGeom>
          <a:ln w="15875">
            <a:solidFill>
              <a:srgbClr val="FF9B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09CFE99-EF45-432B-930F-2E019D7E783C}"/>
                  </a:ext>
                </a:extLst>
              </p:cNvPr>
              <p:cNvSpPr txBox="1"/>
              <p:nvPr/>
            </p:nvSpPr>
            <p:spPr>
              <a:xfrm>
                <a:off x="4548225" y="4905300"/>
                <a:ext cx="4120275" cy="1554485"/>
              </a:xfrm>
              <a:prstGeom prst="rect">
                <a:avLst/>
              </a:prstGeom>
            </p:spPr>
            <p:txBody>
              <a:bodyPr vert="horz" lIns="0" tIns="45720" rIns="0" bIns="45720" rtlCol="0" anchor="ctr">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dirty="0">
                    <a:solidFill>
                      <a:srgbClr val="FFFFFF"/>
                    </a:solidFill>
                    <a:effectLst/>
                  </a:rPr>
                  <a:t>Bài </a:t>
                </a:r>
                <a:r>
                  <a:rPr lang="en-US" dirty="0" err="1">
                    <a:solidFill>
                      <a:srgbClr val="FFFFFF"/>
                    </a:solidFill>
                    <a:effectLst/>
                  </a:rPr>
                  <a:t>toán</a:t>
                </a:r>
                <a:r>
                  <a:rPr lang="en-US" dirty="0">
                    <a:solidFill>
                      <a:srgbClr val="FFFFFF"/>
                    </a:solidFill>
                    <a:effectLst/>
                  </a:rPr>
                  <a:t> </a:t>
                </a:r>
                <a:r>
                  <a:rPr lang="en-US" dirty="0" err="1">
                    <a:solidFill>
                      <a:srgbClr val="FFFFFF"/>
                    </a:solidFill>
                    <a:effectLst/>
                  </a:rPr>
                  <a:t>cho</a:t>
                </a:r>
                <a:r>
                  <a:rPr lang="en-US" dirty="0">
                    <a:solidFill>
                      <a:srgbClr val="FFFFFF"/>
                    </a:solidFill>
                    <a:effectLst/>
                  </a:rPr>
                  <a:t> ma </a:t>
                </a:r>
                <a:r>
                  <a:rPr lang="en-US" dirty="0" err="1">
                    <a:solidFill>
                      <a:srgbClr val="FFFFFF"/>
                    </a:solidFill>
                    <a:effectLst/>
                  </a:rPr>
                  <a:t>trận</a:t>
                </a:r>
                <a:r>
                  <a:rPr lang="en-US" dirty="0">
                    <a:solidFill>
                      <a:srgbClr val="FFFFFF"/>
                    </a:solidFill>
                    <a:effectLst/>
                  </a:rPr>
                  <a:t> A </a:t>
                </a:r>
                <a:r>
                  <a:rPr lang="en-US" dirty="0" err="1">
                    <a:solidFill>
                      <a:srgbClr val="FFFFFF"/>
                    </a:solidFill>
                    <a:effectLst/>
                  </a:rPr>
                  <a:t>thuộc</a:t>
                </a:r>
                <a:r>
                  <a:rPr lang="en-US" dirty="0">
                    <a:solidFill>
                      <a:srgbClr val="FFFFFF"/>
                    </a:solidFill>
                    <a:effectLst/>
                  </a:rPr>
                  <a:t> </a:t>
                </a:r>
                <a:r>
                  <a:rPr lang="en-US" dirty="0" err="1">
                    <a:solidFill>
                      <a:srgbClr val="FFFFFF"/>
                    </a:solidFill>
                    <a:effectLst/>
                  </a:rPr>
                  <a:t>miền</a:t>
                </a:r>
                <a:r>
                  <a:rPr lang="en-US" dirty="0">
                    <a:solidFill>
                      <a:srgbClr val="FFFFFF"/>
                    </a:solidFill>
                    <a:effectLst/>
                  </a:rPr>
                  <a:t> </a:t>
                </a:r>
                <a:r>
                  <a:rPr lang="en-US" dirty="0" err="1">
                    <a:solidFill>
                      <a:srgbClr val="FFFFFF"/>
                    </a:solidFill>
                    <a:effectLst/>
                  </a:rPr>
                  <a:t>giới</a:t>
                </a:r>
                <a:r>
                  <a:rPr lang="en-US" dirty="0">
                    <a:solidFill>
                      <a:srgbClr val="FFFFFF"/>
                    </a:solidFill>
                    <a:effectLst/>
                  </a:rPr>
                  <a:t> </a:t>
                </a:r>
                <a:r>
                  <a:rPr lang="en-US" dirty="0" err="1">
                    <a:solidFill>
                      <a:srgbClr val="FFFFFF"/>
                    </a:solidFill>
                    <a:effectLst/>
                  </a:rPr>
                  <a:t>hạn</a:t>
                </a:r>
                <a:r>
                  <a:rPr lang="en-US" dirty="0">
                    <a:solidFill>
                      <a:srgbClr val="FFFFFF"/>
                    </a:solidFill>
                    <a:effectLst/>
                  </a:rPr>
                  <a:t> </a:t>
                </a:r>
                <a14:m>
                  <m:oMath xmlns:m="http://schemas.openxmlformats.org/officeDocument/2006/math">
                    <m:sSub>
                      <m:sSubPr>
                        <m:ctrlPr>
                          <a:rPr lang="en-US" i="1">
                            <a:solidFill>
                              <a:srgbClr val="FFFFFF"/>
                            </a:solidFill>
                            <a:effectLst/>
                            <a:latin typeface="Cambria Math" panose="02040503050406030204" pitchFamily="18" charset="0"/>
                          </a:rPr>
                        </m:ctrlPr>
                      </m:sSubPr>
                      <m:e>
                        <m:r>
                          <a:rPr lang="en-US" i="1">
                            <a:solidFill>
                              <a:srgbClr val="FFFFFF"/>
                            </a:solidFill>
                            <a:effectLst/>
                            <a:latin typeface="Cambria Math" panose="02040503050406030204" pitchFamily="18" charset="0"/>
                          </a:rPr>
                          <m:t>𝑍</m:t>
                        </m:r>
                      </m:e>
                      <m:sub>
                        <m:r>
                          <a:rPr lang="en-US" i="1">
                            <a:solidFill>
                              <a:srgbClr val="FFFFFF"/>
                            </a:solidFill>
                            <a:effectLst/>
                            <a:latin typeface="Cambria Math" panose="02040503050406030204" pitchFamily="18" charset="0"/>
                          </a:rPr>
                          <m:t>𝑞</m:t>
                        </m:r>
                      </m:sub>
                    </m:sSub>
                  </m:oMath>
                </a14:m>
                <a:r>
                  <a:rPr lang="en-US" dirty="0">
                    <a:solidFill>
                      <a:srgbClr val="FFFFFF"/>
                    </a:solidFill>
                    <a:effectLst/>
                  </a:rPr>
                  <a:t>, </a:t>
                </a:r>
                <a:r>
                  <a:rPr lang="en-US" dirty="0" err="1">
                    <a:solidFill>
                      <a:srgbClr val="FFFFFF"/>
                    </a:solidFill>
                    <a:effectLst/>
                  </a:rPr>
                  <a:t>nhiễu</a:t>
                </a:r>
                <a:r>
                  <a:rPr lang="en-US" dirty="0">
                    <a:solidFill>
                      <a:srgbClr val="FFFFFF"/>
                    </a:solidFill>
                    <a:effectLst/>
                  </a:rPr>
                  <a:t> </a:t>
                </a:r>
                <a14:m>
                  <m:oMath xmlns:m="http://schemas.openxmlformats.org/officeDocument/2006/math">
                    <m:r>
                      <a:rPr lang="en-US" i="1">
                        <a:solidFill>
                          <a:srgbClr val="FFFFFF"/>
                        </a:solidFill>
                        <a:effectLst/>
                        <a:latin typeface="Cambria Math" panose="02040503050406030204" pitchFamily="18" charset="0"/>
                      </a:rPr>
                      <m:t>𝑒</m:t>
                    </m:r>
                  </m:oMath>
                </a14:m>
                <a:r>
                  <a:rPr lang="en-US" dirty="0">
                    <a:solidFill>
                      <a:srgbClr val="FFFFFF"/>
                    </a:solidFill>
                    <a:effectLst/>
                  </a:rPr>
                  <a:t> </a:t>
                </a:r>
                <a:r>
                  <a:rPr lang="en-US" dirty="0" err="1">
                    <a:solidFill>
                      <a:srgbClr val="FFFFFF"/>
                    </a:solidFill>
                    <a:effectLst/>
                  </a:rPr>
                  <a:t>thuộc</a:t>
                </a:r>
                <a:r>
                  <a:rPr lang="en-US" dirty="0">
                    <a:solidFill>
                      <a:srgbClr val="FFFFFF"/>
                    </a:solidFill>
                    <a:effectLst/>
                  </a:rPr>
                  <a:t> </a:t>
                </a:r>
                <a:r>
                  <a:rPr lang="en-US" dirty="0" err="1">
                    <a:solidFill>
                      <a:srgbClr val="FFFFFF"/>
                    </a:solidFill>
                    <a:effectLst/>
                  </a:rPr>
                  <a:t>phân</a:t>
                </a:r>
                <a:r>
                  <a:rPr lang="en-US" dirty="0">
                    <a:solidFill>
                      <a:srgbClr val="FFFFFF"/>
                    </a:solidFill>
                    <a:effectLst/>
                  </a:rPr>
                  <a:t> </a:t>
                </a:r>
                <a:r>
                  <a:rPr lang="en-US" dirty="0" err="1">
                    <a:solidFill>
                      <a:srgbClr val="FFFFFF"/>
                    </a:solidFill>
                    <a:effectLst/>
                  </a:rPr>
                  <a:t>phối</a:t>
                </a:r>
                <a:r>
                  <a:rPr lang="en-US" dirty="0">
                    <a:solidFill>
                      <a:srgbClr val="FFFFFF"/>
                    </a:solidFill>
                    <a:effectLst/>
                  </a:rPr>
                  <a:t> </a:t>
                </a:r>
                <a:r>
                  <a:rPr lang="en-US" dirty="0" err="1">
                    <a:solidFill>
                      <a:srgbClr val="FFFFFF"/>
                    </a:solidFill>
                    <a:effectLst/>
                  </a:rPr>
                  <a:t>nhiễu</a:t>
                </a:r>
                <a:r>
                  <a:rPr lang="en-US" dirty="0">
                    <a:solidFill>
                      <a:srgbClr val="FFFFFF"/>
                    </a:solidFill>
                    <a:effectLst/>
                  </a:rPr>
                  <a:t> </a:t>
                </a:r>
                <a14:m>
                  <m:oMath xmlns:m="http://schemas.openxmlformats.org/officeDocument/2006/math">
                    <m:r>
                      <a:rPr lang="en-US" i="1">
                        <a:solidFill>
                          <a:srgbClr val="FFFFFF"/>
                        </a:solidFill>
                        <a:effectLst/>
                        <a:latin typeface="Cambria Math" panose="02040503050406030204" pitchFamily="18" charset="0"/>
                      </a:rPr>
                      <m:t>𝑋</m:t>
                    </m:r>
                  </m:oMath>
                </a14:m>
                <a:r>
                  <a:rPr lang="en-US" dirty="0">
                    <a:solidFill>
                      <a:srgbClr val="FFFFFF"/>
                    </a:solidFill>
                    <a:effectLst/>
                  </a:rPr>
                  <a:t> </a:t>
                </a:r>
                <a:r>
                  <a:rPr lang="en-US" dirty="0" err="1">
                    <a:solidFill>
                      <a:srgbClr val="FFFFFF"/>
                    </a:solidFill>
                    <a:effectLst/>
                  </a:rPr>
                  <a:t>và</a:t>
                </a:r>
                <a:r>
                  <a:rPr lang="en-US" dirty="0">
                    <a:solidFill>
                      <a:srgbClr val="FFFFFF"/>
                    </a:solidFill>
                    <a:effectLst/>
                  </a:rPr>
                  <a:t> </a:t>
                </a:r>
                <a14:m>
                  <m:oMath xmlns:m="http://schemas.openxmlformats.org/officeDocument/2006/math">
                    <m:r>
                      <a:rPr lang="en-US" i="1">
                        <a:solidFill>
                          <a:srgbClr val="FFFFFF"/>
                        </a:solidFill>
                        <a:effectLst/>
                        <a:latin typeface="Cambria Math" panose="02040503050406030204" pitchFamily="18" charset="0"/>
                      </a:rPr>
                      <m:t>𝑡</m:t>
                    </m:r>
                  </m:oMath>
                </a14:m>
                <a:r>
                  <a:rPr lang="en-US" dirty="0">
                    <a:solidFill>
                      <a:srgbClr val="FFFFFF"/>
                    </a:solidFill>
                    <a:effectLst/>
                  </a:rPr>
                  <a:t>, </a:t>
                </a:r>
                <a:r>
                  <a:rPr lang="en-US" dirty="0" err="1">
                    <a:solidFill>
                      <a:srgbClr val="FFFFFF"/>
                    </a:solidFill>
                    <a:effectLst/>
                  </a:rPr>
                  <a:t>tìm</a:t>
                </a:r>
                <a:r>
                  <a:rPr lang="en-US" dirty="0">
                    <a:solidFill>
                      <a:srgbClr val="FFFFFF"/>
                    </a:solidFill>
                    <a:effectLst/>
                  </a:rPr>
                  <a:t> </a:t>
                </a:r>
                <a14:m>
                  <m:oMath xmlns:m="http://schemas.openxmlformats.org/officeDocument/2006/math">
                    <m:r>
                      <a:rPr lang="en-US" i="1">
                        <a:solidFill>
                          <a:srgbClr val="FFFFFF"/>
                        </a:solidFill>
                        <a:effectLst/>
                        <a:latin typeface="Cambria Math" panose="02040503050406030204" pitchFamily="18" charset="0"/>
                      </a:rPr>
                      <m:t>𝑠</m:t>
                    </m:r>
                  </m:oMath>
                </a14:m>
                <a:r>
                  <a:rPr lang="en-US" dirty="0">
                    <a:solidFill>
                      <a:srgbClr val="FFFFFF"/>
                    </a:solidFill>
                    <a:effectLst/>
                  </a:rPr>
                  <a:t>. </a:t>
                </a:r>
                <a:endParaRPr lang="en-US" dirty="0">
                  <a:solidFill>
                    <a:srgbClr val="FFFFFF"/>
                  </a:solidFill>
                </a:endParaRPr>
              </a:p>
            </p:txBody>
          </p:sp>
        </mc:Choice>
        <mc:Fallback xmlns="">
          <p:sp>
            <p:nvSpPr>
              <p:cNvPr id="5" name="TextBox 4">
                <a:extLst>
                  <a:ext uri="{FF2B5EF4-FFF2-40B4-BE49-F238E27FC236}">
                    <a16:creationId xmlns:a16="http://schemas.microsoft.com/office/drawing/2014/main" id="{409CFE99-EF45-432B-930F-2E019D7E783C}"/>
                  </a:ext>
                </a:extLst>
              </p:cNvPr>
              <p:cNvSpPr txBox="1">
                <a:spLocks noRot="1" noChangeAspect="1" noMove="1" noResize="1" noEditPoints="1" noAdjustHandles="1" noChangeArrowheads="1" noChangeShapeType="1" noTextEdit="1"/>
              </p:cNvSpPr>
              <p:nvPr/>
            </p:nvSpPr>
            <p:spPr>
              <a:xfrm>
                <a:off x="4548225" y="4905300"/>
                <a:ext cx="4120275" cy="1554485"/>
              </a:xfrm>
              <a:prstGeom prst="rect">
                <a:avLst/>
              </a:prstGeom>
              <a:blipFill>
                <a:blip r:embed="rId4"/>
                <a:stretch>
                  <a:fillRect l="-3402" r="-162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F59D2A7-05CE-40F8-92EC-2AD9EA72248F}"/>
              </a:ext>
            </a:extLst>
          </p:cNvPr>
          <p:cNvSpPr txBox="1"/>
          <p:nvPr/>
        </p:nvSpPr>
        <p:spPr>
          <a:xfrm>
            <a:off x="1097543" y="3781156"/>
            <a:ext cx="6948887"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Minh </a:t>
            </a:r>
            <a:r>
              <a:rPr lang="en-US" sz="1800" dirty="0" err="1">
                <a:effectLst/>
                <a:latin typeface="Times New Roman" panose="02020603050405020304" pitchFamily="18" charset="0"/>
                <a:ea typeface="Calibri" panose="020F0502020204030204" pitchFamily="34" charset="0"/>
              </a:rPr>
              <a:t>họa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gốc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toán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học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tạp</a:t>
            </a:r>
            <a:r>
              <a:rPr lang="en-US" sz="1800" dirty="0">
                <a:effectLst/>
                <a:latin typeface="Times New Roman" panose="02020603050405020304" pitchFamily="18" charset="0"/>
                <a:ea typeface="Calibri" panose="020F0502020204030204" pitchFamily="34" charset="0"/>
              </a:rPr>
              <a:t> của </a:t>
            </a:r>
            <a:r>
              <a:rPr lang="en-US" sz="1800" dirty="0" err="1">
                <a:effectLst/>
                <a:latin typeface="Times New Roman" panose="02020603050405020304" pitchFamily="18" charset="0"/>
                <a:ea typeface="Calibri" panose="020F0502020204030204" pitchFamily="34" charset="0"/>
              </a:rPr>
              <a:t>phép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toán</a:t>
            </a:r>
            <a:r>
              <a:rPr lang="en-US" sz="1800" dirty="0">
                <a:effectLst/>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lattice</a:t>
            </a:r>
            <a:r>
              <a:rPr lang="en-US" sz="1800" dirty="0">
                <a:effectLst/>
                <a:latin typeface="Times New Roman" panose="02020603050405020304" pitchFamily="18" charset="0"/>
                <a:ea typeface="Calibri" panose="020F0502020204030204" pitchFamily="34" charset="0"/>
              </a:rPr>
              <a:t> mà Kyber </a:t>
            </a:r>
            <a:r>
              <a:rPr lang="en-US" sz="1800" dirty="0" err="1">
                <a:effectLst/>
                <a:latin typeface="Times New Roman" panose="02020603050405020304" pitchFamily="18" charset="0"/>
                <a:ea typeface="Calibri" panose="020F0502020204030204" pitchFamily="34" charset="0"/>
              </a:rPr>
              <a:t>dựa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endParaRPr lang="en-US" dirty="0"/>
          </a:p>
        </p:txBody>
      </p:sp>
    </p:spTree>
    <p:extLst>
      <p:ext uri="{BB962C8B-B14F-4D97-AF65-F5344CB8AC3E}">
        <p14:creationId xmlns:p14="http://schemas.microsoft.com/office/powerpoint/2010/main" val="3767460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P268#yIS1">
            <a:extLst>
              <a:ext uri="{FF2B5EF4-FFF2-40B4-BE49-F238E27FC236}">
                <a16:creationId xmlns:a16="http://schemas.microsoft.com/office/drawing/2014/main" id="{0D528C25-9CCD-40D0-9A27-C17C3D1749F8}"/>
              </a:ext>
            </a:extLst>
          </p:cNvPr>
          <p:cNvPicPr>
            <a:picLocks noChangeAspect="1"/>
          </p:cNvPicPr>
          <p:nvPr/>
        </p:nvPicPr>
        <p:blipFill>
          <a:blip r:embed="rId3"/>
          <a:stretch>
            <a:fillRect/>
          </a:stretch>
        </p:blipFill>
        <p:spPr>
          <a:xfrm>
            <a:off x="1111468" y="369213"/>
            <a:ext cx="6873514" cy="3557043"/>
          </a:xfrm>
          <a:prstGeom prst="rect">
            <a:avLst/>
          </a:prstGeom>
        </p:spPr>
      </p:pic>
      <p:sp>
        <p:nvSpPr>
          <p:cNvPr id="24" name="Rectangle 23">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554906"/>
            <a:ext cx="9141714" cy="2303094"/>
          </a:xfrm>
          <a:prstGeom prst="rect">
            <a:avLst/>
          </a:prstGeom>
          <a:solidFill>
            <a:srgbClr val="475A5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D4AA85-4CA3-400B-A4E7-7CD3A845AC9F}"/>
              </a:ext>
            </a:extLst>
          </p:cNvPr>
          <p:cNvSpPr>
            <a:spLocks noGrp="1"/>
          </p:cNvSpPr>
          <p:nvPr>
            <p:ph type="title"/>
          </p:nvPr>
        </p:nvSpPr>
        <p:spPr>
          <a:xfrm>
            <a:off x="475498" y="4905301"/>
            <a:ext cx="3741659" cy="1554485"/>
          </a:xfrm>
        </p:spPr>
        <p:txBody>
          <a:bodyPr vert="horz" lIns="91440" tIns="45720" rIns="91440" bIns="45720" rtlCol="0" anchor="ctr">
            <a:normAutofit/>
          </a:bodyPr>
          <a:lstStyle/>
          <a:p>
            <a:pPr algn="r"/>
            <a:r>
              <a:rPr lang="en-US" sz="3500" dirty="0" err="1">
                <a:solidFill>
                  <a:srgbClr val="FFFFFF"/>
                </a:solidFill>
                <a:latin typeface="Roboto" panose="02000000000000000000" pitchFamily="2" charset="0"/>
                <a:ea typeface="Roboto" panose="02000000000000000000" pitchFamily="2" charset="0"/>
              </a:rPr>
              <a:t>Lý</a:t>
            </a:r>
            <a:r>
              <a:rPr lang="en-US" sz="3500" dirty="0">
                <a:solidFill>
                  <a:srgbClr val="FFFFFF"/>
                </a:solidFill>
                <a:latin typeface="Roboto" panose="02000000000000000000" pitchFamily="2" charset="0"/>
                <a:ea typeface="Roboto" panose="02000000000000000000" pitchFamily="2" charset="0"/>
              </a:rPr>
              <a:t> </a:t>
            </a:r>
            <a:r>
              <a:rPr lang="en-US" sz="3500" dirty="0" err="1">
                <a:solidFill>
                  <a:srgbClr val="FFFFFF"/>
                </a:solidFill>
                <a:latin typeface="Roboto" panose="02000000000000000000" pitchFamily="2" charset="0"/>
                <a:ea typeface="Roboto" panose="02000000000000000000" pitchFamily="2" charset="0"/>
              </a:rPr>
              <a:t>thuyết</a:t>
            </a:r>
            <a:r>
              <a:rPr lang="en-US" sz="3500" dirty="0">
                <a:solidFill>
                  <a:srgbClr val="FFFFFF"/>
                </a:solidFill>
                <a:latin typeface="Roboto" panose="02000000000000000000" pitchFamily="2" charset="0"/>
                <a:ea typeface="Roboto" panose="02000000000000000000" pitchFamily="2" charset="0"/>
              </a:rPr>
              <a:t> về CRYTALS-Kyber</a:t>
            </a:r>
          </a:p>
        </p:txBody>
      </p:sp>
      <p:sp>
        <p:nvSpPr>
          <p:cNvPr id="26" name="Rectangle 25">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554906"/>
            <a:ext cx="9141714" cy="64008"/>
          </a:xfrm>
          <a:prstGeom prst="rect">
            <a:avLst/>
          </a:prstGeom>
          <a:solidFill>
            <a:srgbClr val="FF350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5577" y="5247564"/>
            <a:ext cx="0" cy="873457"/>
          </a:xfrm>
          <a:prstGeom prst="line">
            <a:avLst/>
          </a:prstGeom>
          <a:ln w="15875">
            <a:solidFill>
              <a:srgbClr val="FF35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09CFE99-EF45-432B-930F-2E019D7E783C}"/>
                  </a:ext>
                </a:extLst>
              </p:cNvPr>
              <p:cNvSpPr txBox="1"/>
              <p:nvPr/>
            </p:nvSpPr>
            <p:spPr>
              <a:xfrm>
                <a:off x="4548225" y="4905300"/>
                <a:ext cx="4120275" cy="1554485"/>
              </a:xfrm>
              <a:prstGeom prst="rect">
                <a:avLst/>
              </a:prstGeom>
            </p:spPr>
            <p:txBody>
              <a:bodyPr vert="horz" lIns="0" tIns="45720" rIns="0" bIns="45720" rtlCol="0" anchor="ctr">
                <a:noAutofit/>
              </a:bodyPr>
              <a:lstStyle/>
              <a:p>
                <a:pPr marL="285750" indent="-285750" algn="just">
                  <a:buFont typeface="Arial" panose="020B0604020202020204" pitchFamily="34" charset="0"/>
                  <a:buChar char="•"/>
                </a:pPr>
                <a:r>
                  <a:rPr lang="vi-VN" sz="1400" dirty="0">
                    <a:solidFill>
                      <a:schemeClr val="bg1"/>
                    </a:solidFill>
                    <a:latin typeface="Roboto" panose="02000000000000000000" pitchFamily="2" charset="0"/>
                    <a:ea typeface="Roboto" panose="02000000000000000000" pitchFamily="2" charset="0"/>
                  </a:rPr>
                  <a:t>Alice tạo</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chìa</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khóa</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mã</a:t>
                </a:r>
                <a:r>
                  <a:rPr lang="en-US" sz="1400" dirty="0">
                    <a:solidFill>
                      <a:schemeClr val="bg1"/>
                    </a:solidFill>
                    <a:latin typeface="Roboto" panose="02000000000000000000" pitchFamily="2" charset="0"/>
                    <a:ea typeface="Roboto" panose="02000000000000000000" pitchFamily="2" charset="0"/>
                  </a:rPr>
                  <a:t>.</a:t>
                </a:r>
              </a:p>
              <a:p>
                <a:pPr marL="285750" indent="-285750" algn="just">
                  <a:buFont typeface="Arial" panose="020B0604020202020204" pitchFamily="34" charset="0"/>
                  <a:buChar char="•"/>
                </a:pPr>
                <a:r>
                  <a:rPr lang="en-US" sz="1400" dirty="0">
                    <a:solidFill>
                      <a:schemeClr val="bg1"/>
                    </a:solidFill>
                    <a:latin typeface="Roboto" panose="02000000000000000000" pitchFamily="2" charset="0"/>
                    <a:ea typeface="Roboto" panose="02000000000000000000" pitchFamily="2" charset="0"/>
                  </a:rPr>
                  <a:t>Bob </a:t>
                </a:r>
                <a:r>
                  <a:rPr lang="en-US" sz="1400" dirty="0" err="1">
                    <a:solidFill>
                      <a:schemeClr val="bg1"/>
                    </a:solidFill>
                    <a:latin typeface="Roboto" panose="02000000000000000000" pitchFamily="2" charset="0"/>
                    <a:ea typeface="Roboto" panose="02000000000000000000" pitchFamily="2" charset="0"/>
                  </a:rPr>
                  <a:t>sử</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dụng</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chìa</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khóa</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công</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khai</a:t>
                </a:r>
                <a:r>
                  <a:rPr lang="en-US" sz="1400" dirty="0">
                    <a:solidFill>
                      <a:schemeClr val="bg1"/>
                    </a:solidFill>
                    <a:latin typeface="Roboto" panose="02000000000000000000" pitchFamily="2" charset="0"/>
                    <a:ea typeface="Roboto" panose="02000000000000000000" pitchFamily="2" charset="0"/>
                  </a:rPr>
                  <a:t> để </a:t>
                </a:r>
                <a:r>
                  <a:rPr lang="en-US" sz="1400" dirty="0" err="1">
                    <a:solidFill>
                      <a:schemeClr val="bg1"/>
                    </a:solidFill>
                    <a:latin typeface="Roboto" panose="02000000000000000000" pitchFamily="2" charset="0"/>
                    <a:ea typeface="Roboto" panose="02000000000000000000" pitchFamily="2" charset="0"/>
                  </a:rPr>
                  <a:t>mã</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hóa</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văn</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bản</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gốc</a:t>
                </a:r>
                <a:r>
                  <a:rPr lang="en-US" sz="1400" dirty="0">
                    <a:solidFill>
                      <a:schemeClr val="bg1"/>
                    </a:solidFill>
                    <a:latin typeface="Roboto" panose="02000000000000000000" pitchFamily="2" charset="0"/>
                    <a:ea typeface="Roboto" panose="02000000000000000000" pitchFamily="2" charset="0"/>
                  </a:rPr>
                  <a:t> m. </a:t>
                </a:r>
              </a:p>
              <a:p>
                <a:pPr marL="285750" indent="-285750" algn="just">
                  <a:buFont typeface="Arial" panose="020B0604020202020204" pitchFamily="34" charset="0"/>
                  <a:buChar char="•"/>
                </a:pPr>
                <a:r>
                  <a:rPr lang="en-US" sz="1400" dirty="0">
                    <a:solidFill>
                      <a:schemeClr val="bg1"/>
                    </a:solidFill>
                    <a:latin typeface="Roboto" panose="02000000000000000000" pitchFamily="2" charset="0"/>
                    <a:ea typeface="Roboto" panose="02000000000000000000" pitchFamily="2" charset="0"/>
                  </a:rPr>
                  <a:t>Alice </a:t>
                </a:r>
                <a:r>
                  <a:rPr lang="en-US" sz="1400" dirty="0" err="1">
                    <a:solidFill>
                      <a:schemeClr val="bg1"/>
                    </a:solidFill>
                    <a:latin typeface="Roboto" panose="02000000000000000000" pitchFamily="2" charset="0"/>
                    <a:ea typeface="Roboto" panose="02000000000000000000" pitchFamily="2" charset="0"/>
                  </a:rPr>
                  <a:t>giải</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mã</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từ</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mật</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mã</a:t>
                </a:r>
                <a:r>
                  <a:rPr lang="en-US" sz="1400" dirty="0">
                    <a:solidFill>
                      <a:schemeClr val="bg1"/>
                    </a:solidFill>
                    <a:latin typeface="Roboto" panose="02000000000000000000" pitchFamily="2" charset="0"/>
                    <a:ea typeface="Roboto" panose="02000000000000000000" pitchFamily="2" charset="0"/>
                  </a:rPr>
                  <a:t> </a:t>
                </a:r>
                <a14:m>
                  <m:oMath xmlns:m="http://schemas.openxmlformats.org/officeDocument/2006/math">
                    <m:r>
                      <a:rPr lang="en-US" sz="1400" i="1">
                        <a:solidFill>
                          <a:schemeClr val="bg1"/>
                        </a:solidFill>
                        <a:latin typeface="Cambria Math" panose="02040503050406030204" pitchFamily="18" charset="0"/>
                      </a:rPr>
                      <m:t>𝑢</m:t>
                    </m:r>
                    <m:r>
                      <a:rPr lang="en-US" sz="1400" i="1">
                        <a:solidFill>
                          <a:schemeClr val="bg1"/>
                        </a:solidFill>
                        <a:latin typeface="Cambria Math" panose="02040503050406030204" pitchFamily="18" charset="0"/>
                      </a:rPr>
                      <m:t>,</m:t>
                    </m:r>
                    <m:r>
                      <a:rPr lang="en-US" sz="1400" i="1">
                        <a:solidFill>
                          <a:schemeClr val="bg1"/>
                        </a:solidFill>
                        <a:latin typeface="Cambria Math" panose="02040503050406030204" pitchFamily="18" charset="0"/>
                      </a:rPr>
                      <m:t>𝑣</m:t>
                    </m:r>
                  </m:oMath>
                </a14:m>
                <a:r>
                  <a:rPr lang="en-US" sz="1400" dirty="0">
                    <a:solidFill>
                      <a:schemeClr val="bg1"/>
                    </a:solidFill>
                    <a:latin typeface="Roboto" panose="02000000000000000000" pitchFamily="2" charset="0"/>
                    <a:ea typeface="Roboto" panose="02000000000000000000" pitchFamily="2" charset="0"/>
                  </a:rPr>
                  <a:t> về lại m </a:t>
                </a:r>
                <a:r>
                  <a:rPr lang="en-US" sz="1400" dirty="0" err="1">
                    <a:solidFill>
                      <a:schemeClr val="bg1"/>
                    </a:solidFill>
                    <a:latin typeface="Roboto" panose="02000000000000000000" pitchFamily="2" charset="0"/>
                    <a:ea typeface="Roboto" panose="02000000000000000000" pitchFamily="2" charset="0"/>
                  </a:rPr>
                  <a:t>từ</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chìa</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khóa</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riêng</a:t>
                </a:r>
                <a:r>
                  <a:rPr lang="en-US" sz="1400" dirty="0">
                    <a:solidFill>
                      <a:schemeClr val="bg1"/>
                    </a:solidFill>
                    <a:latin typeface="Roboto" panose="02000000000000000000" pitchFamily="2" charset="0"/>
                    <a:ea typeface="Roboto" panose="02000000000000000000" pitchFamily="2" charset="0"/>
                  </a:rPr>
                  <a:t> </a:t>
                </a:r>
                <a:r>
                  <a:rPr lang="en-US" sz="1400" dirty="0" err="1">
                    <a:solidFill>
                      <a:schemeClr val="bg1"/>
                    </a:solidFill>
                    <a:latin typeface="Roboto" panose="02000000000000000000" pitchFamily="2" charset="0"/>
                    <a:ea typeface="Roboto" panose="02000000000000000000" pitchFamily="2" charset="0"/>
                  </a:rPr>
                  <a:t>tư</a:t>
                </a:r>
                <a:r>
                  <a:rPr lang="en-US" sz="1400" dirty="0">
                    <a:solidFill>
                      <a:schemeClr val="bg1"/>
                    </a:solidFill>
                    <a:latin typeface="Roboto" panose="02000000000000000000" pitchFamily="2" charset="0"/>
                    <a:ea typeface="Roboto" panose="02000000000000000000" pitchFamily="2" charset="0"/>
                  </a:rPr>
                  <a:t> </a:t>
                </a:r>
                <a14:m>
                  <m:oMath xmlns:m="http://schemas.openxmlformats.org/officeDocument/2006/math">
                    <m:r>
                      <a:rPr lang="en-US" sz="1400" i="1">
                        <a:solidFill>
                          <a:schemeClr val="bg1"/>
                        </a:solidFill>
                        <a:latin typeface="Cambria Math" panose="02040503050406030204" pitchFamily="18" charset="0"/>
                      </a:rPr>
                      <m:t>𝑠</m:t>
                    </m:r>
                  </m:oMath>
                </a14:m>
                <a:r>
                  <a:rPr lang="en-US" sz="1400" dirty="0">
                    <a:solidFill>
                      <a:schemeClr val="bg1"/>
                    </a:solidFill>
                    <a:latin typeface="Roboto" panose="02000000000000000000" pitchFamily="2" charset="0"/>
                    <a:ea typeface="Roboto" panose="02000000000000000000" pitchFamily="2" charset="0"/>
                  </a:rPr>
                  <a:t>.</a:t>
                </a:r>
              </a:p>
            </p:txBody>
          </p:sp>
        </mc:Choice>
        <mc:Fallback xmlns="">
          <p:sp>
            <p:nvSpPr>
              <p:cNvPr id="5" name="TextBox 4">
                <a:extLst>
                  <a:ext uri="{FF2B5EF4-FFF2-40B4-BE49-F238E27FC236}">
                    <a16:creationId xmlns:a16="http://schemas.microsoft.com/office/drawing/2014/main" id="{409CFE99-EF45-432B-930F-2E019D7E783C}"/>
                  </a:ext>
                </a:extLst>
              </p:cNvPr>
              <p:cNvSpPr txBox="1">
                <a:spLocks noRot="1" noChangeAspect="1" noMove="1" noResize="1" noEditPoints="1" noAdjustHandles="1" noChangeArrowheads="1" noChangeShapeType="1" noTextEdit="1"/>
              </p:cNvSpPr>
              <p:nvPr/>
            </p:nvSpPr>
            <p:spPr>
              <a:xfrm>
                <a:off x="4548225" y="4905300"/>
                <a:ext cx="4120275" cy="1554485"/>
              </a:xfrm>
              <a:prstGeom prst="rect">
                <a:avLst/>
              </a:prstGeom>
              <a:blipFill>
                <a:blip r:embed="rId4"/>
                <a:stretch>
                  <a:fillRect l="-2367" r="-2663"/>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91D0F444-38DD-41AE-A092-00B51632EDFC}"/>
              </a:ext>
            </a:extLst>
          </p:cNvPr>
          <p:cNvSpPr txBox="1"/>
          <p:nvPr/>
        </p:nvSpPr>
        <p:spPr>
          <a:xfrm>
            <a:off x="1492781" y="4083853"/>
            <a:ext cx="6158412" cy="369332"/>
          </a:xfrm>
          <a:prstGeom prst="rect">
            <a:avLst/>
          </a:prstGeom>
          <a:noFill/>
        </p:spPr>
        <p:txBody>
          <a:bodyPr wrap="square">
            <a:spAutoFit/>
          </a:bodyPr>
          <a:lstStyle/>
          <a:p>
            <a:r>
              <a:rPr lang="en-US" sz="1800" dirty="0" err="1">
                <a:effectLst/>
                <a:latin typeface="Times New Roman" panose="02020603050405020304" pitchFamily="18" charset="0"/>
                <a:ea typeface="Calibri" panose="020F0502020204030204" pitchFamily="34" charset="0"/>
              </a:rPr>
              <a:t>Quy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trình</a:t>
            </a:r>
            <a:r>
              <a:rPr lang="en-US" sz="1800" dirty="0">
                <a:effectLst/>
                <a:latin typeface="Times New Roman" panose="02020603050405020304" pitchFamily="18" charset="0"/>
                <a:ea typeface="Calibri" panose="020F0502020204030204" pitchFamily="34" charset="0"/>
              </a:rPr>
              <a:t> tạo </a:t>
            </a:r>
            <a:r>
              <a:rPr lang="en-US" sz="1800" dirty="0" err="1">
                <a:effectLst/>
                <a:latin typeface="Times New Roman" panose="02020603050405020304" pitchFamily="18" charset="0"/>
                <a:ea typeface="Calibri" panose="020F0502020204030204" pitchFamily="34" charset="0"/>
              </a:rPr>
              <a:t>khóa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mã</a:t>
            </a:r>
            <a:r>
              <a:rPr lang="en-US" sz="1800" dirty="0">
                <a:effectLst/>
                <a:latin typeface="Times New Roman" panose="02020603050405020304" pitchFamily="18" charset="0"/>
                <a:ea typeface="Calibri" panose="020F0502020204030204" pitchFamily="34" charset="0"/>
              </a:rPr>
              <a:t> của </a:t>
            </a:r>
            <a:r>
              <a:rPr lang="en-US" sz="1800" dirty="0" err="1">
                <a:effectLst/>
                <a:latin typeface="Times New Roman" panose="02020603050405020304" pitchFamily="18" charset="0"/>
                <a:ea typeface="Calibri" panose="020F0502020204030204" pitchFamily="34" charset="0"/>
              </a:rPr>
              <a:t>dạng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Lattice</a:t>
            </a:r>
            <a:endParaRPr lang="en-US" dirty="0"/>
          </a:p>
        </p:txBody>
      </p:sp>
    </p:spTree>
    <p:extLst>
      <p:ext uri="{BB962C8B-B14F-4D97-AF65-F5344CB8AC3E}">
        <p14:creationId xmlns:p14="http://schemas.microsoft.com/office/powerpoint/2010/main" val="3992746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B0BD-16B3-4AD7-B27B-AAA076CE8265}"/>
              </a:ext>
            </a:extLst>
          </p:cNvPr>
          <p:cNvSpPr>
            <a:spLocks noGrp="1"/>
          </p:cNvSpPr>
          <p:nvPr>
            <p:ph type="title"/>
          </p:nvPr>
        </p:nvSpPr>
        <p:spPr/>
        <p:txBody>
          <a:bodyPr>
            <a:normAutofit/>
          </a:bodyPr>
          <a:lstStyle/>
          <a:p>
            <a:r>
              <a:rPr lang="en-US" sz="4000" dirty="0">
                <a:solidFill>
                  <a:schemeClr val="tx1">
                    <a:lumMod val="85000"/>
                    <a:lumOff val="15000"/>
                  </a:schemeClr>
                </a:solidFill>
                <a:effectLst/>
                <a:latin typeface="Roboto" panose="02000000000000000000" pitchFamily="2" charset="0"/>
                <a:ea typeface="Roboto" panose="02000000000000000000" pitchFamily="2" charset="0"/>
              </a:rPr>
              <a:t>Ring-learning with errors (RLWE)</a:t>
            </a:r>
            <a:endParaRPr lang="en-US" sz="4000" dirty="0">
              <a:latin typeface="Roboto" panose="02000000000000000000" pitchFamily="2" charset="0"/>
              <a:ea typeface="Roboto" panose="02000000000000000000" pitchFamily="2" charset="0"/>
            </a:endParaRPr>
          </a:p>
        </p:txBody>
      </p:sp>
      <p:pic>
        <p:nvPicPr>
          <p:cNvPr id="8" name="Picture 7" descr="P262#yIS1">
            <a:extLst>
              <a:ext uri="{FF2B5EF4-FFF2-40B4-BE49-F238E27FC236}">
                <a16:creationId xmlns:a16="http://schemas.microsoft.com/office/drawing/2014/main" id="{993F1EFB-489B-4087-A4ED-FEE9F63DA67A}"/>
              </a:ext>
            </a:extLst>
          </p:cNvPr>
          <p:cNvPicPr>
            <a:picLocks noChangeAspect="1"/>
          </p:cNvPicPr>
          <p:nvPr/>
        </p:nvPicPr>
        <p:blipFill>
          <a:blip r:embed="rId3"/>
          <a:stretch>
            <a:fillRect/>
          </a:stretch>
        </p:blipFill>
        <p:spPr>
          <a:xfrm>
            <a:off x="780268" y="2216136"/>
            <a:ext cx="7583466" cy="2748019"/>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06CB012-08A7-4979-BDB4-1FAA88190145}"/>
                  </a:ext>
                </a:extLst>
              </p:cNvPr>
              <p:cNvSpPr txBox="1"/>
              <p:nvPr/>
            </p:nvSpPr>
            <p:spPr>
              <a:xfrm>
                <a:off x="481097" y="5120640"/>
                <a:ext cx="8181805"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rPr>
                  <a:t>M</a:t>
                </a:r>
                <a:r>
                  <a:rPr lang="vi-VN" sz="1800" dirty="0">
                    <a:effectLst/>
                    <a:latin typeface="Roboto" panose="02000000000000000000" pitchFamily="2" charset="0"/>
                    <a:ea typeface="Roboto" panose="02000000000000000000" pitchFamily="2" charset="0"/>
                  </a:rPr>
                  <a:t>ột cách để giảm lưu trữ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𝑛</m:t>
                    </m:r>
                    <m:r>
                      <a:rPr lang="vi-VN" sz="1800" i="1">
                        <a:effectLst/>
                        <a:latin typeface="Cambria Math" panose="02040503050406030204" pitchFamily="18" charset="0"/>
                        <a:ea typeface="Calibri" panose="020F0502020204030204" pitchFamily="34" charset="0"/>
                        <a:cs typeface="Times New Roman" panose="02020603050405020304" pitchFamily="18" charset="0"/>
                      </a:rPr>
                      <m:t>^2</m:t>
                    </m:r>
                  </m:oMath>
                </a14:m>
                <a:r>
                  <a:rPr lang="vi-VN" sz="1800" dirty="0">
                    <a:effectLst/>
                    <a:latin typeface="Roboto" panose="02000000000000000000" pitchFamily="2" charset="0"/>
                    <a:ea typeface="Roboto" panose="02000000000000000000" pitchFamily="2" charset="0"/>
                  </a:rPr>
                  <a:t> phần tử ma trận </a:t>
                </a:r>
                <a:r>
                  <a:rPr lang="en-US" sz="1800" dirty="0" err="1">
                    <a:effectLst/>
                    <a:latin typeface="Roboto" panose="02000000000000000000" pitchFamily="2" charset="0"/>
                    <a:ea typeface="Roboto" panose="02000000000000000000" pitchFamily="2" charset="0"/>
                  </a:rPr>
                  <a:t>xuống</a:t>
                </a:r>
                <a:r>
                  <a:rPr lang="en-US" sz="1800" dirty="0">
                    <a:effectLst/>
                    <a:latin typeface="Roboto" panose="02000000000000000000" pitchFamily="2" charset="0"/>
                    <a:ea typeface="Roboto" panose="02000000000000000000" pitchFamily="2" charset="0"/>
                  </a:rPr>
                  <a:t> còn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phần</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tử</a:t>
                </a:r>
                <a:r>
                  <a:rPr lang="en-US" sz="1800" dirty="0">
                    <a:effectLst/>
                    <a:latin typeface="Roboto" panose="02000000000000000000" pitchFamily="2" charset="0"/>
                    <a:ea typeface="Roboto" panose="02000000000000000000" pitchFamily="2" charset="0"/>
                  </a:rPr>
                  <a:t> ma </a:t>
                </a:r>
                <a:r>
                  <a:rPr lang="en-US" sz="1800" dirty="0" err="1">
                    <a:effectLst/>
                    <a:latin typeface="Roboto" panose="02000000000000000000" pitchFamily="2" charset="0"/>
                    <a:ea typeface="Roboto" panose="02000000000000000000" pitchFamily="2" charset="0"/>
                  </a:rPr>
                  <a:t>trận</a:t>
                </a:r>
                <a:endParaRPr lang="en-US" dirty="0">
                  <a:latin typeface="Roboto" panose="02000000000000000000" pitchFamily="2" charset="0"/>
                  <a:ea typeface="Roboto" panose="02000000000000000000" pitchFamily="2" charset="0"/>
                </a:endParaRPr>
              </a:p>
            </p:txBody>
          </p:sp>
        </mc:Choice>
        <mc:Fallback xmlns="">
          <p:sp>
            <p:nvSpPr>
              <p:cNvPr id="9" name="TextBox 8">
                <a:extLst>
                  <a:ext uri="{FF2B5EF4-FFF2-40B4-BE49-F238E27FC236}">
                    <a16:creationId xmlns:a16="http://schemas.microsoft.com/office/drawing/2014/main" id="{F06CB012-08A7-4979-BDB4-1FAA88190145}"/>
                  </a:ext>
                </a:extLst>
              </p:cNvPr>
              <p:cNvSpPr txBox="1">
                <a:spLocks noRot="1" noChangeAspect="1" noMove="1" noResize="1" noEditPoints="1" noAdjustHandles="1" noChangeArrowheads="1" noChangeShapeType="1" noTextEdit="1"/>
              </p:cNvSpPr>
              <p:nvPr/>
            </p:nvSpPr>
            <p:spPr>
              <a:xfrm>
                <a:off x="481097" y="5120640"/>
                <a:ext cx="8181805" cy="369332"/>
              </a:xfrm>
              <a:prstGeom prst="rect">
                <a:avLst/>
              </a:prstGeom>
              <a:blipFill>
                <a:blip r:embed="rId4"/>
                <a:stretch>
                  <a:fillRect l="-522" t="-6557" r="-75" b="-26230"/>
                </a:stretch>
              </a:blipFill>
            </p:spPr>
            <p:txBody>
              <a:bodyPr/>
              <a:lstStyle/>
              <a:p>
                <a:r>
                  <a:rPr lang="en-US">
                    <a:noFill/>
                  </a:rPr>
                  <a:t> </a:t>
                </a:r>
              </a:p>
            </p:txBody>
          </p:sp>
        </mc:Fallback>
      </mc:AlternateContent>
    </p:spTree>
    <p:extLst>
      <p:ext uri="{BB962C8B-B14F-4D97-AF65-F5344CB8AC3E}">
        <p14:creationId xmlns:p14="http://schemas.microsoft.com/office/powerpoint/2010/main" val="3388351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B0BD-16B3-4AD7-B27B-AAA076CE8265}"/>
              </a:ext>
            </a:extLst>
          </p:cNvPr>
          <p:cNvSpPr>
            <a:spLocks noGrp="1"/>
          </p:cNvSpPr>
          <p:nvPr>
            <p:ph type="title"/>
          </p:nvPr>
        </p:nvSpPr>
        <p:spPr>
          <a:xfrm>
            <a:off x="822960" y="286604"/>
            <a:ext cx="8181804" cy="1450757"/>
          </a:xfrm>
        </p:spPr>
        <p:txBody>
          <a:bodyPr>
            <a:normAutofit/>
          </a:bodyPr>
          <a:lstStyle/>
          <a:p>
            <a:r>
              <a:rPr lang="vi-VN" sz="4000" dirty="0">
                <a:effectLst/>
                <a:latin typeface="Roboto" panose="02000000000000000000" pitchFamily="2" charset="0"/>
                <a:ea typeface="Roboto" panose="02000000000000000000" pitchFamily="2" charset="0"/>
              </a:rPr>
              <a:t>Module-learning with errors</a:t>
            </a:r>
            <a:r>
              <a:rPr lang="en-US" sz="4000" dirty="0">
                <a:effectLst/>
                <a:latin typeface="Roboto" panose="02000000000000000000" pitchFamily="2" charset="0"/>
                <a:ea typeface="Roboto" panose="02000000000000000000" pitchFamily="2" charset="0"/>
              </a:rPr>
              <a:t> (MLWE) </a:t>
            </a:r>
            <a:endParaRPr lang="en-US" sz="4000" dirty="0">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F06CB012-08A7-4979-BDB4-1FAA88190145}"/>
              </a:ext>
            </a:extLst>
          </p:cNvPr>
          <p:cNvSpPr txBox="1"/>
          <p:nvPr/>
        </p:nvSpPr>
        <p:spPr>
          <a:xfrm>
            <a:off x="481096" y="4357242"/>
            <a:ext cx="8181805" cy="646331"/>
          </a:xfrm>
          <a:prstGeom prst="rect">
            <a:avLst/>
          </a:prstGeom>
          <a:noFill/>
        </p:spPr>
        <p:txBody>
          <a:bodyPr wrap="square">
            <a:spAutoFit/>
          </a:bodyPr>
          <a:lstStyle/>
          <a:p>
            <a:pPr marL="285750" indent="-285750">
              <a:buFont typeface="Arial" panose="020B0604020202020204" pitchFamily="34" charset="0"/>
              <a:buChar char="•"/>
            </a:pPr>
            <a:r>
              <a:rPr lang="vi-VN" dirty="0">
                <a:latin typeface="Roboto" panose="02000000000000000000" pitchFamily="2" charset="0"/>
                <a:ea typeface="Roboto" panose="02000000000000000000" pitchFamily="2" charset="0"/>
              </a:rPr>
              <a:t>Kyber dùng thông số k để nâng độ phức tạp của ma trận A, tăng tính linh hoạt cho giải thuật</a:t>
            </a:r>
            <a:endParaRPr lang="en-US" dirty="0">
              <a:latin typeface="Roboto" panose="02000000000000000000" pitchFamily="2" charset="0"/>
              <a:ea typeface="Roboto" panose="02000000000000000000" pitchFamily="2" charset="0"/>
            </a:endParaRPr>
          </a:p>
        </p:txBody>
      </p:sp>
      <p:pic>
        <p:nvPicPr>
          <p:cNvPr id="5" name="Picture 4" descr="P265#yIS1">
            <a:extLst>
              <a:ext uri="{FF2B5EF4-FFF2-40B4-BE49-F238E27FC236}">
                <a16:creationId xmlns:a16="http://schemas.microsoft.com/office/drawing/2014/main" id="{B15AC62E-2C65-4EAD-BB1E-CE85CE2A87AA}"/>
              </a:ext>
            </a:extLst>
          </p:cNvPr>
          <p:cNvPicPr>
            <a:picLocks noChangeAspect="1"/>
          </p:cNvPicPr>
          <p:nvPr/>
        </p:nvPicPr>
        <p:blipFill>
          <a:blip r:embed="rId3"/>
          <a:stretch>
            <a:fillRect/>
          </a:stretch>
        </p:blipFill>
        <p:spPr>
          <a:xfrm>
            <a:off x="1227886" y="2834821"/>
            <a:ext cx="6688227" cy="1188358"/>
          </a:xfrm>
          <a:prstGeom prst="rect">
            <a:avLst/>
          </a:prstGeom>
        </p:spPr>
      </p:pic>
    </p:spTree>
    <p:extLst>
      <p:ext uri="{BB962C8B-B14F-4D97-AF65-F5344CB8AC3E}">
        <p14:creationId xmlns:p14="http://schemas.microsoft.com/office/powerpoint/2010/main" val="152616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B0BD-16B3-4AD7-B27B-AAA076CE8265}"/>
              </a:ext>
            </a:extLst>
          </p:cNvPr>
          <p:cNvSpPr>
            <a:spLocks noGrp="1"/>
          </p:cNvSpPr>
          <p:nvPr>
            <p:ph type="title"/>
          </p:nvPr>
        </p:nvSpPr>
        <p:spPr>
          <a:xfrm>
            <a:off x="822960" y="286604"/>
            <a:ext cx="8181804" cy="1450757"/>
          </a:xfrm>
        </p:spPr>
        <p:txBody>
          <a:bodyPr>
            <a:normAutofit/>
          </a:bodyPr>
          <a:lstStyle/>
          <a:p>
            <a:r>
              <a:rPr lang="en-US" sz="4000" dirty="0" err="1">
                <a:solidFill>
                  <a:schemeClr val="tx1"/>
                </a:solidFill>
                <a:latin typeface="Roboto" panose="02000000000000000000" pitchFamily="2" charset="0"/>
                <a:ea typeface="Roboto" panose="02000000000000000000" pitchFamily="2" charset="0"/>
              </a:rPr>
              <a:t>Lý</a:t>
            </a:r>
            <a:r>
              <a:rPr lang="en-US" sz="4000" dirty="0">
                <a:solidFill>
                  <a:schemeClr val="tx1"/>
                </a:solidFill>
                <a:latin typeface="Roboto" panose="02000000000000000000" pitchFamily="2" charset="0"/>
                <a:ea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rPr>
              <a:t>thuyết</a:t>
            </a:r>
            <a:r>
              <a:rPr lang="en-US" sz="4000" dirty="0">
                <a:solidFill>
                  <a:schemeClr val="tx1"/>
                </a:solidFill>
                <a:latin typeface="Roboto" panose="02000000000000000000" pitchFamily="2" charset="0"/>
                <a:ea typeface="Roboto" panose="02000000000000000000" pitchFamily="2" charset="0"/>
              </a:rPr>
              <a:t> về CRYTALS-Kyber</a:t>
            </a:r>
          </a:p>
        </p:txBody>
      </p:sp>
      <p:pic>
        <p:nvPicPr>
          <p:cNvPr id="6" name="Picture 5" descr="P271#yIS1">
            <a:extLst>
              <a:ext uri="{FF2B5EF4-FFF2-40B4-BE49-F238E27FC236}">
                <a16:creationId xmlns:a16="http://schemas.microsoft.com/office/drawing/2014/main" id="{A3712DDC-A5FB-42CB-8C76-793ADE0075F8}"/>
              </a:ext>
            </a:extLst>
          </p:cNvPr>
          <p:cNvPicPr>
            <a:picLocks noChangeAspect="1"/>
          </p:cNvPicPr>
          <p:nvPr/>
        </p:nvPicPr>
        <p:blipFill>
          <a:blip r:embed="rId3"/>
          <a:stretch>
            <a:fillRect/>
          </a:stretch>
        </p:blipFill>
        <p:spPr>
          <a:xfrm>
            <a:off x="1502943" y="2347200"/>
            <a:ext cx="6138113" cy="2163600"/>
          </a:xfrm>
          <a:prstGeom prst="rect">
            <a:avLst/>
          </a:prstGeom>
        </p:spPr>
      </p:pic>
      <p:sp>
        <p:nvSpPr>
          <p:cNvPr id="7" name="TextBox 6">
            <a:extLst>
              <a:ext uri="{FF2B5EF4-FFF2-40B4-BE49-F238E27FC236}">
                <a16:creationId xmlns:a16="http://schemas.microsoft.com/office/drawing/2014/main" id="{F650915E-CDE5-4341-B9EA-E299CFD26F32}"/>
              </a:ext>
            </a:extLst>
          </p:cNvPr>
          <p:cNvSpPr txBox="1"/>
          <p:nvPr/>
        </p:nvSpPr>
        <p:spPr>
          <a:xfrm>
            <a:off x="1763784" y="4510800"/>
            <a:ext cx="5616429" cy="369332"/>
          </a:xfrm>
          <a:prstGeom prst="rect">
            <a:avLst/>
          </a:prstGeom>
          <a:noFill/>
        </p:spPr>
        <p:txBody>
          <a:bodyPr wrap="square">
            <a:spAutoFit/>
          </a:bodyPr>
          <a:lstStyle/>
          <a:p>
            <a:pPr marL="0" marR="0" algn="ctr">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của Kyber [2]</a:t>
            </a:r>
          </a:p>
        </p:txBody>
      </p:sp>
      <p:sp>
        <p:nvSpPr>
          <p:cNvPr id="10" name="TextBox 9">
            <a:extLst>
              <a:ext uri="{FF2B5EF4-FFF2-40B4-BE49-F238E27FC236}">
                <a16:creationId xmlns:a16="http://schemas.microsoft.com/office/drawing/2014/main" id="{62EE6820-A240-4BA8-B115-8328372B5285}"/>
              </a:ext>
            </a:extLst>
          </p:cNvPr>
          <p:cNvSpPr txBox="1"/>
          <p:nvPr/>
        </p:nvSpPr>
        <p:spPr>
          <a:xfrm>
            <a:off x="2285998" y="4935973"/>
            <a:ext cx="4572000" cy="923330"/>
          </a:xfrm>
          <a:prstGeom prst="rect">
            <a:avLst/>
          </a:prstGeom>
          <a:noFill/>
        </p:spPr>
        <p:txBody>
          <a:bodyPr wrap="square">
            <a:spAutoFit/>
          </a:bodyPr>
          <a:lstStyle/>
          <a:p>
            <a:pPr marL="285750" indent="-28575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Kyber </a:t>
            </a:r>
            <a:r>
              <a:rPr lang="en-US" dirty="0" err="1">
                <a:latin typeface="Times New Roman" panose="02020603050405020304" pitchFamily="18" charset="0"/>
                <a:ea typeface="Calibri" panose="020F0502020204030204" pitchFamily="34" charset="0"/>
              </a:rPr>
              <a:t>sử</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rất</a:t>
            </a:r>
            <a:r>
              <a:rPr lang="en-US" sz="1800" dirty="0">
                <a:effectLst/>
                <a:latin typeface="Times New Roman" panose="02020603050405020304" pitchFamily="18" charset="0"/>
                <a:ea typeface="Calibri" panose="020F0502020204030204" pitchFamily="34" charset="0"/>
              </a:rPr>
              <a:t> nhiều </a:t>
            </a:r>
            <a:r>
              <a:rPr lang="en-US" sz="1800" dirty="0" err="1">
                <a:effectLst/>
                <a:latin typeface="Times New Roman" panose="02020603050405020304" pitchFamily="18" charset="0"/>
                <a:ea typeface="Calibri" panose="020F0502020204030204" pitchFamily="34" charset="0"/>
              </a:rPr>
              <a:t>phép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nhân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thức</a:t>
            </a:r>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US" dirty="0">
                <a:latin typeface="Times New Roman" panose="02020603050405020304" pitchFamily="18" charset="0"/>
              </a:rPr>
              <a:t>Kyber </a:t>
            </a:r>
            <a:r>
              <a:rPr lang="en-US" dirty="0" err="1">
                <a:latin typeface="Times New Roman" panose="02020603050405020304" pitchFamily="18" charset="0"/>
              </a:rPr>
              <a:t>sử</a:t>
            </a:r>
            <a:r>
              <a:rPr lang="en-US" dirty="0">
                <a:latin typeface="Times New Roman" panose="02020603050405020304" pitchFamily="18" charset="0"/>
              </a:rPr>
              <a:t> </a:t>
            </a:r>
            <a:r>
              <a:rPr lang="en-US" dirty="0" err="1">
                <a:latin typeface="Times New Roman" panose="02020603050405020304" pitchFamily="18" charset="0"/>
              </a:rPr>
              <a:t>dụng</a:t>
            </a:r>
            <a:r>
              <a:rPr lang="en-US" dirty="0">
                <a:latin typeface="Times New Roman" panose="02020603050405020304" pitchFamily="18" charset="0"/>
              </a:rPr>
              <a:t> NTT/INTT để </a:t>
            </a:r>
            <a:r>
              <a:rPr lang="en-US" dirty="0" err="1">
                <a:latin typeface="Times New Roman" panose="02020603050405020304" pitchFamily="18" charset="0"/>
              </a:rPr>
              <a:t>tăng</a:t>
            </a:r>
            <a:r>
              <a:rPr lang="en-US" dirty="0">
                <a:latin typeface="Times New Roman" panose="02020603050405020304" pitchFamily="18" charset="0"/>
              </a:rPr>
              <a:t> </a:t>
            </a:r>
            <a:r>
              <a:rPr lang="en-US" dirty="0" err="1">
                <a:latin typeface="Times New Roman" panose="02020603050405020304" pitchFamily="18" charset="0"/>
              </a:rPr>
              <a:t>tốc</a:t>
            </a:r>
            <a:r>
              <a:rPr lang="en-US" dirty="0">
                <a:latin typeface="Times New Roman" panose="02020603050405020304" pitchFamily="18" charset="0"/>
              </a:rPr>
              <a:t> </a:t>
            </a:r>
            <a:r>
              <a:rPr lang="en-US" dirty="0" err="1">
                <a:latin typeface="Times New Roman" panose="02020603050405020304" pitchFamily="18" charset="0"/>
              </a:rPr>
              <a:t>độ</a:t>
            </a:r>
            <a:r>
              <a:rPr lang="en-US" dirty="0">
                <a:latin typeface="Times New Roman" panose="02020603050405020304" pitchFamily="18" charset="0"/>
              </a:rPr>
              <a:t> </a:t>
            </a:r>
            <a:r>
              <a:rPr lang="en-US" dirty="0" err="1">
                <a:latin typeface="Times New Roman" panose="02020603050405020304" pitchFamily="18" charset="0"/>
              </a:rPr>
              <a:t>xử</a:t>
            </a:r>
            <a:r>
              <a:rPr lang="en-US" dirty="0">
                <a:latin typeface="Times New Roman" panose="02020603050405020304" pitchFamily="18" charset="0"/>
              </a:rPr>
              <a:t> </a:t>
            </a:r>
            <a:r>
              <a:rPr lang="en-US" dirty="0" err="1">
                <a:latin typeface="Times New Roman" panose="02020603050405020304" pitchFamily="18" charset="0"/>
              </a:rPr>
              <a:t>lý</a:t>
            </a:r>
            <a:r>
              <a:rPr lang="en-US" dirty="0">
                <a:latin typeface="Times New Roman" panose="02020603050405020304" pitchFamily="18" charset="0"/>
              </a:rPr>
              <a:t> </a:t>
            </a:r>
            <a:r>
              <a:rPr lang="en-US" dirty="0" err="1">
                <a:latin typeface="Times New Roman" panose="02020603050405020304" pitchFamily="18" charset="0"/>
              </a:rPr>
              <a:t>các</a:t>
            </a:r>
            <a:r>
              <a:rPr lang="en-US" dirty="0">
                <a:latin typeface="Times New Roman" panose="02020603050405020304" pitchFamily="18" charset="0"/>
              </a:rPr>
              <a:t> </a:t>
            </a:r>
            <a:r>
              <a:rPr lang="en-US" dirty="0" err="1">
                <a:latin typeface="Times New Roman" panose="02020603050405020304" pitchFamily="18" charset="0"/>
              </a:rPr>
              <a:t>phép</a:t>
            </a:r>
            <a:r>
              <a:rPr lang="en-US" dirty="0">
                <a:latin typeface="Times New Roman" panose="02020603050405020304" pitchFamily="18" charset="0"/>
              </a:rPr>
              <a:t> </a:t>
            </a:r>
            <a:r>
              <a:rPr lang="en-US" dirty="0" err="1">
                <a:latin typeface="Times New Roman" panose="02020603050405020304" pitchFamily="18" charset="0"/>
              </a:rPr>
              <a:t>nhân</a:t>
            </a:r>
            <a:r>
              <a:rPr lang="en-US" dirty="0">
                <a:latin typeface="Times New Roman" panose="02020603050405020304" pitchFamily="18" charset="0"/>
              </a:rPr>
              <a:t> này</a:t>
            </a:r>
          </a:p>
        </p:txBody>
      </p:sp>
    </p:spTree>
    <p:extLst>
      <p:ext uri="{BB962C8B-B14F-4D97-AF65-F5344CB8AC3E}">
        <p14:creationId xmlns:p14="http://schemas.microsoft.com/office/powerpoint/2010/main" val="998295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B0BD-16B3-4AD7-B27B-AAA076CE8265}"/>
              </a:ext>
            </a:extLst>
          </p:cNvPr>
          <p:cNvSpPr>
            <a:spLocks noGrp="1"/>
          </p:cNvSpPr>
          <p:nvPr>
            <p:ph type="title"/>
          </p:nvPr>
        </p:nvSpPr>
        <p:spPr>
          <a:xfrm>
            <a:off x="822960" y="286604"/>
            <a:ext cx="8181804" cy="1450757"/>
          </a:xfrm>
        </p:spPr>
        <p:txBody>
          <a:bodyPr>
            <a:normAutofit/>
          </a:bodyPr>
          <a:lstStyle/>
          <a:p>
            <a:r>
              <a:rPr lang="en-US" sz="4000">
                <a:solidFill>
                  <a:schemeClr val="tx1"/>
                </a:solidFill>
                <a:latin typeface="Roboto" panose="02000000000000000000" pitchFamily="2" charset="0"/>
                <a:ea typeface="Roboto" panose="02000000000000000000" pitchFamily="2" charset="0"/>
              </a:rPr>
              <a:t>Lý thuyết về CRYTALS-Kyber</a:t>
            </a:r>
            <a:endParaRPr lang="en-US" sz="4000" dirty="0">
              <a:solidFill>
                <a:schemeClr val="tx1"/>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62EE6820-A240-4BA8-B115-8328372B5285}"/>
              </a:ext>
            </a:extLst>
          </p:cNvPr>
          <p:cNvSpPr txBox="1"/>
          <p:nvPr/>
        </p:nvSpPr>
        <p:spPr>
          <a:xfrm>
            <a:off x="0" y="5523202"/>
            <a:ext cx="9004764" cy="646331"/>
          </a:xfrm>
          <a:prstGeom prst="rect">
            <a:avLst/>
          </a:prstGeom>
          <a:noFill/>
        </p:spPr>
        <p:txBody>
          <a:bodyPr wrap="square">
            <a:spAutoFit/>
          </a:bodyPr>
          <a:lstStyle/>
          <a:p>
            <a:pPr marL="285750" indent="-28575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NTT/INTT </a:t>
            </a:r>
            <a:r>
              <a:rPr lang="en-US" sz="1800" dirty="0" err="1">
                <a:effectLst/>
                <a:latin typeface="Times New Roman" panose="02020603050405020304" pitchFamily="18" charset="0"/>
                <a:ea typeface="Calibri" panose="020F0502020204030204" pitchFamily="34" charset="0"/>
              </a:rPr>
              <a:t>xuất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thuật</a:t>
            </a:r>
            <a:r>
              <a:rPr lang="en-US" sz="1800" dirty="0">
                <a:effectLst/>
                <a:latin typeface="Times New Roman" panose="02020603050405020304" pitchFamily="18" charset="0"/>
                <a:ea typeface="Calibri" panose="020F0502020204030204" pitchFamily="34" charset="0"/>
              </a:rPr>
              <a:t> tạo </a:t>
            </a:r>
            <a:r>
              <a:rPr lang="en-US" sz="1800" dirty="0" err="1">
                <a:effectLst/>
                <a:latin typeface="Times New Roman" panose="02020603050405020304" pitchFamily="18" charset="0"/>
                <a:ea typeface="Calibri" panose="020F0502020204030204" pitchFamily="34" charset="0"/>
              </a:rPr>
              <a:t>khóa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mã</a:t>
            </a:r>
            <a:r>
              <a:rPr lang="en-US" sz="1800" dirty="0">
                <a:effectLst/>
                <a:latin typeface="Times New Roman" panose="02020603050405020304" pitchFamily="18" charset="0"/>
                <a:ea typeface="Calibri" panose="020F0502020204030204" pitchFamily="34" charset="0"/>
              </a:rPr>
              <a:t> chi </a:t>
            </a:r>
            <a:r>
              <a:rPr lang="en-US" sz="1800" dirty="0" err="1">
                <a:effectLst/>
                <a:latin typeface="Times New Roman" panose="02020603050405020304" pitchFamily="18" charset="0"/>
                <a:ea typeface="Calibri" panose="020F0502020204030204" pitchFamily="34" charset="0"/>
              </a:rPr>
              <a:t>tiết</a:t>
            </a:r>
            <a:r>
              <a:rPr lang="en-US" sz="1800" dirty="0">
                <a:effectLst/>
                <a:latin typeface="Times New Roman" panose="02020603050405020304" pitchFamily="18" charset="0"/>
                <a:ea typeface="Calibri" panose="020F0502020204030204" pitchFamily="34" charset="0"/>
              </a:rPr>
              <a:t> của Kyber. </a:t>
            </a:r>
            <a:r>
              <a:rPr lang="en-US" sz="1800" dirty="0" err="1">
                <a:effectLst/>
                <a:latin typeface="Times New Roman" panose="02020603050405020304" pitchFamily="18" charset="0"/>
                <a:ea typeface="Calibri" panose="020F0502020204030204" pitchFamily="34" charset="0"/>
              </a:rPr>
              <a:t>Đóng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trò</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trọng</a:t>
            </a:r>
            <a:r>
              <a:rPr lang="en-US" sz="1800" dirty="0">
                <a:effectLst/>
                <a:latin typeface="Times New Roman" panose="02020603050405020304" pitchFamily="18" charset="0"/>
                <a:ea typeface="Calibri" panose="020F0502020204030204" pitchFamily="34" charset="0"/>
              </a:rPr>
              <a:t> [2]</a:t>
            </a:r>
            <a:endParaRPr lang="en-US" dirty="0">
              <a:latin typeface="Times New Roman" panose="02020603050405020304" pitchFamily="18" charset="0"/>
            </a:endParaRPr>
          </a:p>
        </p:txBody>
      </p:sp>
      <p:pic>
        <p:nvPicPr>
          <p:cNvPr id="8" name="Picture 7" descr="P274#yIS1">
            <a:extLst>
              <a:ext uri="{FF2B5EF4-FFF2-40B4-BE49-F238E27FC236}">
                <a16:creationId xmlns:a16="http://schemas.microsoft.com/office/drawing/2014/main" id="{559E2E95-A7F5-4A7C-A402-AF0A6E784714}"/>
              </a:ext>
            </a:extLst>
          </p:cNvPr>
          <p:cNvPicPr>
            <a:picLocks noChangeAspect="1"/>
          </p:cNvPicPr>
          <p:nvPr/>
        </p:nvPicPr>
        <p:blipFill>
          <a:blip r:embed="rId2"/>
          <a:stretch>
            <a:fillRect/>
          </a:stretch>
        </p:blipFill>
        <p:spPr>
          <a:xfrm>
            <a:off x="2023427" y="1948166"/>
            <a:ext cx="5097145" cy="3364230"/>
          </a:xfrm>
          <a:prstGeom prst="rect">
            <a:avLst/>
          </a:prstGeom>
        </p:spPr>
      </p:pic>
    </p:spTree>
    <p:extLst>
      <p:ext uri="{BB962C8B-B14F-4D97-AF65-F5344CB8AC3E}">
        <p14:creationId xmlns:p14="http://schemas.microsoft.com/office/powerpoint/2010/main" val="210669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89B1-5AA6-4A15-8CA3-173A4FC86350}"/>
              </a:ext>
            </a:extLst>
          </p:cNvPr>
          <p:cNvSpPr>
            <a:spLocks noGrp="1"/>
          </p:cNvSpPr>
          <p:nvPr>
            <p:ph type="title"/>
          </p:nvPr>
        </p:nvSpPr>
        <p:spPr/>
        <p:txBody>
          <a:bodyPr/>
          <a:lstStyle/>
          <a:p>
            <a:pPr algn="ctr"/>
            <a:r>
              <a:rPr lang="en-US" dirty="0">
                <a:solidFill>
                  <a:schemeClr val="tx2">
                    <a:lumMod val="75000"/>
                  </a:schemeClr>
                </a:solidFill>
                <a:latin typeface="Roboto" panose="02000000000000000000" pitchFamily="2" charset="0"/>
                <a:ea typeface="Roboto" panose="02000000000000000000" pitchFamily="2" charset="0"/>
                <a:cs typeface="Arial" panose="020B0604020202020204" pitchFamily="34" charset="0"/>
              </a:rPr>
              <a:t>MỤC LỤC</a:t>
            </a:r>
          </a:p>
        </p:txBody>
      </p:sp>
      <p:sp>
        <p:nvSpPr>
          <p:cNvPr id="3" name="Content Placeholder 2">
            <a:extLst>
              <a:ext uri="{FF2B5EF4-FFF2-40B4-BE49-F238E27FC236}">
                <a16:creationId xmlns:a16="http://schemas.microsoft.com/office/drawing/2014/main" id="{412E3A73-76AF-47EE-A497-55CB6F7752F8}"/>
              </a:ext>
            </a:extLst>
          </p:cNvPr>
          <p:cNvSpPr>
            <a:spLocks noGrp="1"/>
          </p:cNvSpPr>
          <p:nvPr>
            <p:ph idx="1"/>
          </p:nvPr>
        </p:nvSpPr>
        <p:spPr>
          <a:xfrm>
            <a:off x="822960" y="2281962"/>
            <a:ext cx="3312813" cy="4023360"/>
          </a:xfrm>
        </p:spPr>
        <p:txBody>
          <a:bodyPr/>
          <a:lstStyle/>
          <a:p>
            <a:pPr marL="457200" indent="-457200">
              <a:lnSpc>
                <a:spcPct val="250000"/>
              </a:lnSpc>
              <a:buSzPct val="200000"/>
              <a:buFont typeface="+mj-lt"/>
              <a:buAutoNum type="arabicPeriod"/>
            </a:pPr>
            <a:r>
              <a:rPr lang="en-US" dirty="0">
                <a:latin typeface="Roboto" panose="02000000000000000000" pitchFamily="2" charset="0"/>
                <a:ea typeface="Roboto" panose="02000000000000000000" pitchFamily="2" charset="0"/>
                <a:cs typeface="Arial" panose="020B0604020202020204" pitchFamily="34" charset="0"/>
              </a:rPr>
              <a:t>TỔNG QUAN</a:t>
            </a:r>
          </a:p>
          <a:p>
            <a:pPr marL="457200" indent="-457200">
              <a:lnSpc>
                <a:spcPct val="250000"/>
              </a:lnSpc>
              <a:buSzPct val="200000"/>
              <a:buFont typeface="+mj-lt"/>
              <a:buAutoNum type="arabicPeriod"/>
            </a:pPr>
            <a:r>
              <a:rPr lang="en-US" dirty="0">
                <a:latin typeface="Roboto" panose="02000000000000000000" pitchFamily="2" charset="0"/>
                <a:ea typeface="Roboto" panose="02000000000000000000" pitchFamily="2" charset="0"/>
                <a:cs typeface="Arial" panose="020B0604020202020204" pitchFamily="34" charset="0"/>
              </a:rPr>
              <a:t>CƠ SỞ LÝ THUYẾT</a:t>
            </a:r>
          </a:p>
          <a:p>
            <a:pPr marL="457200" indent="-457200">
              <a:lnSpc>
                <a:spcPct val="250000"/>
              </a:lnSpc>
              <a:buSzPct val="200000"/>
              <a:buFont typeface="+mj-lt"/>
              <a:buAutoNum type="arabicPeriod"/>
            </a:pPr>
            <a:r>
              <a:rPr lang="en-US" dirty="0">
                <a:latin typeface="Roboto" panose="02000000000000000000" pitchFamily="2" charset="0"/>
                <a:ea typeface="Roboto" panose="02000000000000000000" pitchFamily="2" charset="0"/>
                <a:cs typeface="Arial" panose="020B0604020202020204" pitchFamily="34" charset="0"/>
              </a:rPr>
              <a:t>THIẾT KẾ PHẦN CỨNG</a:t>
            </a:r>
          </a:p>
          <a:p>
            <a:pPr marL="0" indent="0">
              <a:buNone/>
            </a:pPr>
            <a:endParaRPr lang="en-US"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537F069E-B88B-4146-805A-FAE098C5E372}"/>
              </a:ext>
            </a:extLst>
          </p:cNvPr>
          <p:cNvSpPr txBox="1">
            <a:spLocks/>
          </p:cNvSpPr>
          <p:nvPr/>
        </p:nvSpPr>
        <p:spPr>
          <a:xfrm>
            <a:off x="5008230" y="2281962"/>
            <a:ext cx="362404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SzPct val="200000"/>
              <a:buFont typeface="+mj-lt"/>
              <a:buAutoNum type="arabicPeriod" startAt="4"/>
            </a:pPr>
            <a:r>
              <a:rPr lang="en-US" dirty="0">
                <a:latin typeface="Roboto" panose="02000000000000000000" pitchFamily="2" charset="0"/>
                <a:ea typeface="Roboto" panose="02000000000000000000" pitchFamily="2" charset="0"/>
                <a:cs typeface="Arial" panose="020B0604020202020204" pitchFamily="34" charset="0"/>
              </a:rPr>
              <a:t>TỔNG HỢP VÀ MÔ PHỎNG</a:t>
            </a:r>
          </a:p>
          <a:p>
            <a:pPr marL="457200" indent="-457200">
              <a:lnSpc>
                <a:spcPct val="250000"/>
              </a:lnSpc>
              <a:buSzPct val="200000"/>
              <a:buFont typeface="+mj-lt"/>
              <a:buAutoNum type="arabicPeriod" startAt="4"/>
            </a:pPr>
            <a:r>
              <a:rPr lang="en-US" dirty="0">
                <a:latin typeface="Roboto" panose="02000000000000000000" pitchFamily="2" charset="0"/>
                <a:ea typeface="Roboto" panose="02000000000000000000" pitchFamily="2" charset="0"/>
                <a:cs typeface="Arial" panose="020B0604020202020204" pitchFamily="34" charset="0"/>
              </a:rPr>
              <a:t>SO SÁNH VÀ ĐÁNH GIÁ</a:t>
            </a:r>
          </a:p>
          <a:p>
            <a:pPr marL="457200" indent="-457200">
              <a:lnSpc>
                <a:spcPct val="250000"/>
              </a:lnSpc>
              <a:buSzPct val="200000"/>
              <a:buFont typeface="+mj-lt"/>
              <a:buAutoNum type="arabicPeriod" startAt="4"/>
            </a:pPr>
            <a:r>
              <a:rPr lang="en-US" dirty="0">
                <a:latin typeface="Roboto" panose="02000000000000000000" pitchFamily="2" charset="0"/>
                <a:ea typeface="Roboto" panose="02000000000000000000" pitchFamily="2" charset="0"/>
                <a:cs typeface="Arial" panose="020B0604020202020204" pitchFamily="34" charset="0"/>
              </a:rPr>
              <a:t>KẾT LUẬN</a:t>
            </a:r>
          </a:p>
          <a:p>
            <a:pPr marL="0" indent="0">
              <a:buFont typeface="Calibri" panose="020F0502020204030204" pitchFamily="34" charse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2544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B0BD-16B3-4AD7-B27B-AAA076CE8265}"/>
              </a:ext>
            </a:extLst>
          </p:cNvPr>
          <p:cNvSpPr>
            <a:spLocks noGrp="1"/>
          </p:cNvSpPr>
          <p:nvPr>
            <p:ph type="title"/>
          </p:nvPr>
        </p:nvSpPr>
        <p:spPr>
          <a:xfrm>
            <a:off x="822960" y="286604"/>
            <a:ext cx="8181804" cy="1450757"/>
          </a:xfrm>
        </p:spPr>
        <p:txBody>
          <a:bodyPr>
            <a:normAutofit/>
          </a:bodyPr>
          <a:lstStyle/>
          <a:p>
            <a:r>
              <a:rPr lang="en-US" sz="4000">
                <a:solidFill>
                  <a:schemeClr val="tx1"/>
                </a:solidFill>
                <a:latin typeface="Roboto" panose="02000000000000000000" pitchFamily="2" charset="0"/>
                <a:ea typeface="Roboto" panose="02000000000000000000" pitchFamily="2" charset="0"/>
              </a:rPr>
              <a:t>Lý thuyết về CRYTALS-Kyber</a:t>
            </a:r>
            <a:endParaRPr lang="en-US" sz="4000" dirty="0">
              <a:solidFill>
                <a:schemeClr val="tx1"/>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62EE6820-A240-4BA8-B115-8328372B5285}"/>
              </a:ext>
            </a:extLst>
          </p:cNvPr>
          <p:cNvSpPr txBox="1"/>
          <p:nvPr/>
        </p:nvSpPr>
        <p:spPr>
          <a:xfrm>
            <a:off x="0" y="5523202"/>
            <a:ext cx="9004764" cy="646331"/>
          </a:xfrm>
          <a:prstGeom prst="rect">
            <a:avLst/>
          </a:prstGeom>
          <a:noFill/>
        </p:spPr>
        <p:txBody>
          <a:bodyPr wrap="square">
            <a:spAutoFit/>
          </a:bodyPr>
          <a:lstStyle/>
          <a:p>
            <a:pPr marL="285750" indent="-28575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NTT/INTT </a:t>
            </a:r>
            <a:r>
              <a:rPr lang="en-US" sz="1800" dirty="0" err="1">
                <a:effectLst/>
                <a:latin typeface="Times New Roman" panose="02020603050405020304" pitchFamily="18" charset="0"/>
                <a:ea typeface="Calibri" panose="020F0502020204030204" pitchFamily="34" charset="0"/>
              </a:rPr>
              <a:t>xuất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thuật</a:t>
            </a:r>
            <a:r>
              <a:rPr lang="en-US" sz="1800" dirty="0">
                <a:effectLst/>
                <a:latin typeface="Times New Roman" panose="02020603050405020304" pitchFamily="18" charset="0"/>
                <a:ea typeface="Calibri" panose="020F0502020204030204" pitchFamily="34" charset="0"/>
              </a:rPr>
              <a:t> tạo </a:t>
            </a:r>
            <a:r>
              <a:rPr lang="en-US" sz="1800" dirty="0" err="1">
                <a:effectLst/>
                <a:latin typeface="Times New Roman" panose="02020603050405020304" pitchFamily="18" charset="0"/>
                <a:ea typeface="Calibri" panose="020F0502020204030204" pitchFamily="34" charset="0"/>
              </a:rPr>
              <a:t>khóa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mã</a:t>
            </a:r>
            <a:r>
              <a:rPr lang="en-US" sz="1800" dirty="0">
                <a:effectLst/>
                <a:latin typeface="Times New Roman" panose="02020603050405020304" pitchFamily="18" charset="0"/>
                <a:ea typeface="Calibri" panose="020F0502020204030204" pitchFamily="34" charset="0"/>
              </a:rPr>
              <a:t> chi </a:t>
            </a:r>
            <a:r>
              <a:rPr lang="en-US" sz="1800" dirty="0" err="1">
                <a:effectLst/>
                <a:latin typeface="Times New Roman" panose="02020603050405020304" pitchFamily="18" charset="0"/>
                <a:ea typeface="Calibri" panose="020F0502020204030204" pitchFamily="34" charset="0"/>
              </a:rPr>
              <a:t>tiết</a:t>
            </a:r>
            <a:r>
              <a:rPr lang="en-US" sz="1800" dirty="0">
                <a:effectLst/>
                <a:latin typeface="Times New Roman" panose="02020603050405020304" pitchFamily="18" charset="0"/>
                <a:ea typeface="Calibri" panose="020F0502020204030204" pitchFamily="34" charset="0"/>
              </a:rPr>
              <a:t> của Kyber. </a:t>
            </a:r>
            <a:r>
              <a:rPr lang="en-US" sz="1800" dirty="0" err="1">
                <a:effectLst/>
                <a:latin typeface="Times New Roman" panose="02020603050405020304" pitchFamily="18" charset="0"/>
                <a:ea typeface="Calibri" panose="020F0502020204030204" pitchFamily="34" charset="0"/>
              </a:rPr>
              <a:t>Đóng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trò</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trọng</a:t>
            </a:r>
            <a:r>
              <a:rPr lang="en-US" sz="1800" dirty="0">
                <a:effectLst/>
                <a:latin typeface="Times New Roman" panose="02020603050405020304" pitchFamily="18" charset="0"/>
                <a:ea typeface="Calibri" panose="020F0502020204030204" pitchFamily="34" charset="0"/>
              </a:rPr>
              <a:t> [2]</a:t>
            </a:r>
            <a:endParaRPr lang="en-US" dirty="0">
              <a:latin typeface="Times New Roman" panose="02020603050405020304" pitchFamily="18" charset="0"/>
            </a:endParaRPr>
          </a:p>
        </p:txBody>
      </p:sp>
      <p:pic>
        <p:nvPicPr>
          <p:cNvPr id="5" name="Picture 4" descr="P276#yIS1">
            <a:extLst>
              <a:ext uri="{FF2B5EF4-FFF2-40B4-BE49-F238E27FC236}">
                <a16:creationId xmlns:a16="http://schemas.microsoft.com/office/drawing/2014/main" id="{7B2CDD2D-6FB3-481E-AB51-84032E58B4A0}"/>
              </a:ext>
            </a:extLst>
          </p:cNvPr>
          <p:cNvPicPr>
            <a:picLocks noChangeAspect="1"/>
          </p:cNvPicPr>
          <p:nvPr/>
        </p:nvPicPr>
        <p:blipFill>
          <a:blip r:embed="rId2"/>
          <a:stretch>
            <a:fillRect/>
          </a:stretch>
        </p:blipFill>
        <p:spPr>
          <a:xfrm>
            <a:off x="2144077" y="1830056"/>
            <a:ext cx="4855845" cy="3600450"/>
          </a:xfrm>
          <a:prstGeom prst="rect">
            <a:avLst/>
          </a:prstGeom>
        </p:spPr>
      </p:pic>
    </p:spTree>
    <p:extLst>
      <p:ext uri="{BB962C8B-B14F-4D97-AF65-F5344CB8AC3E}">
        <p14:creationId xmlns:p14="http://schemas.microsoft.com/office/powerpoint/2010/main" val="1676926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B0BD-16B3-4AD7-B27B-AAA076CE8265}"/>
              </a:ext>
            </a:extLst>
          </p:cNvPr>
          <p:cNvSpPr>
            <a:spLocks noGrp="1"/>
          </p:cNvSpPr>
          <p:nvPr>
            <p:ph type="title"/>
          </p:nvPr>
        </p:nvSpPr>
        <p:spPr>
          <a:xfrm>
            <a:off x="822960" y="286604"/>
            <a:ext cx="8181804" cy="1450757"/>
          </a:xfrm>
        </p:spPr>
        <p:txBody>
          <a:bodyPr>
            <a:normAutofit/>
          </a:bodyPr>
          <a:lstStyle/>
          <a:p>
            <a:r>
              <a:rPr lang="en-US" sz="4000">
                <a:solidFill>
                  <a:schemeClr val="tx1"/>
                </a:solidFill>
                <a:latin typeface="Roboto" panose="02000000000000000000" pitchFamily="2" charset="0"/>
                <a:ea typeface="Roboto" panose="02000000000000000000" pitchFamily="2" charset="0"/>
              </a:rPr>
              <a:t>Lý thuyết về CRYTALS-Kyber</a:t>
            </a:r>
            <a:endParaRPr lang="en-US" sz="4000" dirty="0">
              <a:solidFill>
                <a:schemeClr val="tx1"/>
              </a:solidFill>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62EE6820-A240-4BA8-B115-8328372B5285}"/>
              </a:ext>
            </a:extLst>
          </p:cNvPr>
          <p:cNvSpPr txBox="1"/>
          <p:nvPr/>
        </p:nvSpPr>
        <p:spPr>
          <a:xfrm>
            <a:off x="0" y="5523202"/>
            <a:ext cx="9004764" cy="646331"/>
          </a:xfrm>
          <a:prstGeom prst="rect">
            <a:avLst/>
          </a:prstGeom>
          <a:noFill/>
        </p:spPr>
        <p:txBody>
          <a:bodyPr wrap="square">
            <a:spAutoFit/>
          </a:bodyPr>
          <a:lstStyle/>
          <a:p>
            <a:pPr marL="285750" indent="-28575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NTT/INTT </a:t>
            </a:r>
            <a:r>
              <a:rPr lang="en-US" sz="1800" dirty="0" err="1">
                <a:effectLst/>
                <a:latin typeface="Times New Roman" panose="02020603050405020304" pitchFamily="18" charset="0"/>
                <a:ea typeface="Calibri" panose="020F0502020204030204" pitchFamily="34" charset="0"/>
              </a:rPr>
              <a:t>xuất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thuật</a:t>
            </a:r>
            <a:r>
              <a:rPr lang="en-US" sz="1800" dirty="0">
                <a:effectLst/>
                <a:latin typeface="Times New Roman" panose="02020603050405020304" pitchFamily="18" charset="0"/>
                <a:ea typeface="Calibri" panose="020F0502020204030204" pitchFamily="34" charset="0"/>
              </a:rPr>
              <a:t> tạo </a:t>
            </a:r>
            <a:r>
              <a:rPr lang="en-US" sz="1800" dirty="0" err="1">
                <a:effectLst/>
                <a:latin typeface="Times New Roman" panose="02020603050405020304" pitchFamily="18" charset="0"/>
                <a:ea typeface="Calibri" panose="020F0502020204030204" pitchFamily="34" charset="0"/>
              </a:rPr>
              <a:t>khóa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mã</a:t>
            </a:r>
            <a:r>
              <a:rPr lang="en-US" sz="1800" dirty="0">
                <a:effectLst/>
                <a:latin typeface="Times New Roman" panose="02020603050405020304" pitchFamily="18" charset="0"/>
                <a:ea typeface="Calibri" panose="020F0502020204030204" pitchFamily="34" charset="0"/>
              </a:rPr>
              <a:t> chi </a:t>
            </a:r>
            <a:r>
              <a:rPr lang="en-US" sz="1800" dirty="0" err="1">
                <a:effectLst/>
                <a:latin typeface="Times New Roman" panose="02020603050405020304" pitchFamily="18" charset="0"/>
                <a:ea typeface="Calibri" panose="020F0502020204030204" pitchFamily="34" charset="0"/>
              </a:rPr>
              <a:t>tiết</a:t>
            </a:r>
            <a:r>
              <a:rPr lang="en-US" sz="1800" dirty="0">
                <a:effectLst/>
                <a:latin typeface="Times New Roman" panose="02020603050405020304" pitchFamily="18" charset="0"/>
                <a:ea typeface="Calibri" panose="020F0502020204030204" pitchFamily="34" charset="0"/>
              </a:rPr>
              <a:t> của Kyber. </a:t>
            </a:r>
            <a:r>
              <a:rPr lang="en-US" sz="1800" dirty="0" err="1">
                <a:effectLst/>
                <a:latin typeface="Times New Roman" panose="02020603050405020304" pitchFamily="18" charset="0"/>
                <a:ea typeface="Calibri" panose="020F0502020204030204" pitchFamily="34" charset="0"/>
              </a:rPr>
              <a:t>Đóng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trò</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trọng</a:t>
            </a:r>
            <a:r>
              <a:rPr lang="en-US" sz="1800" dirty="0">
                <a:effectLst/>
                <a:latin typeface="Times New Roman" panose="02020603050405020304" pitchFamily="18" charset="0"/>
                <a:ea typeface="Calibri" panose="020F0502020204030204" pitchFamily="34" charset="0"/>
              </a:rPr>
              <a:t> [2]</a:t>
            </a:r>
            <a:endParaRPr lang="en-US" dirty="0">
              <a:latin typeface="Times New Roman" panose="02020603050405020304" pitchFamily="18" charset="0"/>
            </a:endParaRPr>
          </a:p>
        </p:txBody>
      </p:sp>
      <p:pic>
        <p:nvPicPr>
          <p:cNvPr id="6" name="Picture 5" descr="P278#yIS1">
            <a:extLst>
              <a:ext uri="{FF2B5EF4-FFF2-40B4-BE49-F238E27FC236}">
                <a16:creationId xmlns:a16="http://schemas.microsoft.com/office/drawing/2014/main" id="{C5500FD8-C37B-4F9B-81CA-626FFC220ED8}"/>
              </a:ext>
            </a:extLst>
          </p:cNvPr>
          <p:cNvPicPr>
            <a:picLocks noChangeAspect="1"/>
          </p:cNvPicPr>
          <p:nvPr/>
        </p:nvPicPr>
        <p:blipFill>
          <a:blip r:embed="rId3"/>
          <a:stretch>
            <a:fillRect/>
          </a:stretch>
        </p:blipFill>
        <p:spPr>
          <a:xfrm>
            <a:off x="1705927" y="2497772"/>
            <a:ext cx="5732145" cy="1862455"/>
          </a:xfrm>
          <a:prstGeom prst="rect">
            <a:avLst/>
          </a:prstGeom>
        </p:spPr>
      </p:pic>
    </p:spTree>
    <p:extLst>
      <p:ext uri="{BB962C8B-B14F-4D97-AF65-F5344CB8AC3E}">
        <p14:creationId xmlns:p14="http://schemas.microsoft.com/office/powerpoint/2010/main" val="2453240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B0BD-16B3-4AD7-B27B-AAA076CE8265}"/>
              </a:ext>
            </a:extLst>
          </p:cNvPr>
          <p:cNvSpPr>
            <a:spLocks noGrp="1"/>
          </p:cNvSpPr>
          <p:nvPr>
            <p:ph type="title"/>
          </p:nvPr>
        </p:nvSpPr>
        <p:spPr>
          <a:xfrm>
            <a:off x="822960" y="286604"/>
            <a:ext cx="8181804" cy="1450757"/>
          </a:xfrm>
        </p:spPr>
        <p:txBody>
          <a:bodyPr>
            <a:normAutofit/>
          </a:bodyPr>
          <a:lstStyle/>
          <a:p>
            <a:r>
              <a:rPr lang="en-US" sz="4000" dirty="0" err="1">
                <a:solidFill>
                  <a:schemeClr val="tx1"/>
                </a:solidFill>
                <a:latin typeface="Roboto" panose="02000000000000000000" pitchFamily="2" charset="0"/>
                <a:ea typeface="Roboto" panose="02000000000000000000" pitchFamily="2" charset="0"/>
              </a:rPr>
              <a:t>Lý</a:t>
            </a:r>
            <a:r>
              <a:rPr lang="en-US" sz="4000" dirty="0">
                <a:solidFill>
                  <a:schemeClr val="tx1"/>
                </a:solidFill>
                <a:latin typeface="Roboto" panose="02000000000000000000" pitchFamily="2" charset="0"/>
                <a:ea typeface="Roboto" panose="02000000000000000000" pitchFamily="2" charset="0"/>
              </a:rPr>
              <a:t> </a:t>
            </a:r>
            <a:r>
              <a:rPr lang="en-US" sz="4000" dirty="0" err="1">
                <a:solidFill>
                  <a:schemeClr val="tx1"/>
                </a:solidFill>
                <a:latin typeface="Roboto" panose="02000000000000000000" pitchFamily="2" charset="0"/>
                <a:ea typeface="Roboto" panose="02000000000000000000" pitchFamily="2" charset="0"/>
              </a:rPr>
              <a:t>thuyết</a:t>
            </a:r>
            <a:r>
              <a:rPr lang="en-US" sz="4000" dirty="0">
                <a:solidFill>
                  <a:schemeClr val="tx1"/>
                </a:solidFill>
                <a:latin typeface="Roboto" panose="02000000000000000000" pitchFamily="2" charset="0"/>
                <a:ea typeface="Roboto" panose="02000000000000000000" pitchFamily="2" charset="0"/>
              </a:rPr>
              <a:t> về CRYTALS-Kyber</a:t>
            </a:r>
          </a:p>
        </p:txBody>
      </p:sp>
      <p:graphicFrame>
        <p:nvGraphicFramePr>
          <p:cNvPr id="3" name="Table 2">
            <a:extLst>
              <a:ext uri="{FF2B5EF4-FFF2-40B4-BE49-F238E27FC236}">
                <a16:creationId xmlns:a16="http://schemas.microsoft.com/office/drawing/2014/main" id="{C4E93E4D-4F05-471E-96DE-FBF96F13D1EC}"/>
              </a:ext>
            </a:extLst>
          </p:cNvPr>
          <p:cNvGraphicFramePr>
            <a:graphicFrameLocks noGrp="1"/>
          </p:cNvGraphicFramePr>
          <p:nvPr>
            <p:extLst>
              <p:ext uri="{D42A27DB-BD31-4B8C-83A1-F6EECF244321}">
                <p14:modId xmlns:p14="http://schemas.microsoft.com/office/powerpoint/2010/main" val="2203194285"/>
              </p:ext>
            </p:extLst>
          </p:nvPr>
        </p:nvGraphicFramePr>
        <p:xfrm>
          <a:off x="1293423" y="2720492"/>
          <a:ext cx="6557153" cy="2805413"/>
        </p:xfrm>
        <a:graphic>
          <a:graphicData uri="http://schemas.openxmlformats.org/drawingml/2006/table">
            <a:tbl>
              <a:tblPr firstRow="1" firstCol="1" bandRow="1">
                <a:tableStyleId>{5C22544A-7EE6-4342-B048-85BDC9FD1C3A}</a:tableStyleId>
              </a:tblPr>
              <a:tblGrid>
                <a:gridCol w="1314473">
                  <a:extLst>
                    <a:ext uri="{9D8B030D-6E8A-4147-A177-3AD203B41FA5}">
                      <a16:colId xmlns:a16="http://schemas.microsoft.com/office/drawing/2014/main" val="1634102309"/>
                    </a:ext>
                  </a:extLst>
                </a:gridCol>
                <a:gridCol w="635937">
                  <a:extLst>
                    <a:ext uri="{9D8B030D-6E8A-4147-A177-3AD203B41FA5}">
                      <a16:colId xmlns:a16="http://schemas.microsoft.com/office/drawing/2014/main" val="1632803463"/>
                    </a:ext>
                  </a:extLst>
                </a:gridCol>
                <a:gridCol w="628838">
                  <a:extLst>
                    <a:ext uri="{9D8B030D-6E8A-4147-A177-3AD203B41FA5}">
                      <a16:colId xmlns:a16="http://schemas.microsoft.com/office/drawing/2014/main" val="1882377367"/>
                    </a:ext>
                  </a:extLst>
                </a:gridCol>
                <a:gridCol w="705921">
                  <a:extLst>
                    <a:ext uri="{9D8B030D-6E8A-4147-A177-3AD203B41FA5}">
                      <a16:colId xmlns:a16="http://schemas.microsoft.com/office/drawing/2014/main" val="1451134453"/>
                    </a:ext>
                  </a:extLst>
                </a:gridCol>
                <a:gridCol w="632894">
                  <a:extLst>
                    <a:ext uri="{9D8B030D-6E8A-4147-A177-3AD203B41FA5}">
                      <a16:colId xmlns:a16="http://schemas.microsoft.com/office/drawing/2014/main" val="2429002762"/>
                    </a:ext>
                  </a:extLst>
                </a:gridCol>
                <a:gridCol w="631881">
                  <a:extLst>
                    <a:ext uri="{9D8B030D-6E8A-4147-A177-3AD203B41FA5}">
                      <a16:colId xmlns:a16="http://schemas.microsoft.com/office/drawing/2014/main" val="125433423"/>
                    </a:ext>
                  </a:extLst>
                </a:gridCol>
                <a:gridCol w="1003097">
                  <a:extLst>
                    <a:ext uri="{9D8B030D-6E8A-4147-A177-3AD203B41FA5}">
                      <a16:colId xmlns:a16="http://schemas.microsoft.com/office/drawing/2014/main" val="832328055"/>
                    </a:ext>
                  </a:extLst>
                </a:gridCol>
                <a:gridCol w="1004112">
                  <a:extLst>
                    <a:ext uri="{9D8B030D-6E8A-4147-A177-3AD203B41FA5}">
                      <a16:colId xmlns:a16="http://schemas.microsoft.com/office/drawing/2014/main" val="2749066891"/>
                    </a:ext>
                  </a:extLst>
                </a:gridCol>
              </a:tblGrid>
              <a:tr h="381254">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Version</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n</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k</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q</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η­</a:t>
                      </a:r>
                      <a:r>
                        <a:rPr lang="en-US" sz="1400" baseline="-25000">
                          <a:effectLst/>
                          <a:latin typeface="Roboto" panose="02000000000000000000" pitchFamily="2" charset="0"/>
                          <a:ea typeface="Roboto" panose="02000000000000000000" pitchFamily="2" charset="0"/>
                        </a:rPr>
                        <a:t>1</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η</a:t>
                      </a:r>
                      <a:r>
                        <a:rPr lang="en-US" sz="1400" baseline="-25000">
                          <a:effectLst/>
                          <a:latin typeface="Roboto" panose="02000000000000000000" pitchFamily="2" charset="0"/>
                          <a:ea typeface="Roboto" panose="02000000000000000000" pitchFamily="2" charset="0"/>
                        </a:rPr>
                        <a:t>2</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(d</a:t>
                      </a:r>
                      <a:r>
                        <a:rPr lang="en-US" sz="1400" baseline="-25000">
                          <a:effectLst/>
                          <a:latin typeface="Roboto" panose="02000000000000000000" pitchFamily="2" charset="0"/>
                          <a:ea typeface="Roboto" panose="02000000000000000000" pitchFamily="2" charset="0"/>
                        </a:rPr>
                        <a:t>u</a:t>
                      </a:r>
                      <a:r>
                        <a:rPr lang="en-US" sz="1400">
                          <a:effectLst/>
                          <a:latin typeface="Roboto" panose="02000000000000000000" pitchFamily="2" charset="0"/>
                          <a:ea typeface="Roboto" panose="02000000000000000000" pitchFamily="2" charset="0"/>
                        </a:rPr>
                        <a:t>,d</a:t>
                      </a:r>
                      <a:r>
                        <a:rPr lang="en-US" sz="1400" baseline="-25000">
                          <a:effectLst/>
                          <a:latin typeface="Roboto" panose="02000000000000000000" pitchFamily="2" charset="0"/>
                          <a:ea typeface="Roboto" panose="02000000000000000000" pitchFamily="2" charset="0"/>
                        </a:rPr>
                        <a:t>v</a:t>
                      </a:r>
                      <a:r>
                        <a:rPr lang="en-US" sz="1400">
                          <a:effectLst/>
                          <a:latin typeface="Roboto" panose="02000000000000000000" pitchFamily="2" charset="0"/>
                          <a:ea typeface="Roboto" panose="02000000000000000000" pitchFamily="2" charset="0"/>
                        </a:rPr>
                        <a:t>)</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δ</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extLst>
                  <a:ext uri="{0D108BD9-81ED-4DB2-BD59-A6C34878D82A}">
                    <a16:rowId xmlns:a16="http://schemas.microsoft.com/office/drawing/2014/main" val="519263274"/>
                  </a:ext>
                </a:extLst>
              </a:tr>
              <a:tr h="808053">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Kyber512</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256</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2</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3329</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3</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2</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(10,4)</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2</a:t>
                      </a:r>
                      <a:r>
                        <a:rPr lang="en-US" sz="1400" baseline="30000">
                          <a:effectLst/>
                          <a:latin typeface="Roboto" panose="02000000000000000000" pitchFamily="2" charset="0"/>
                          <a:ea typeface="Roboto" panose="02000000000000000000" pitchFamily="2" charset="0"/>
                        </a:rPr>
                        <a:t>-139</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extLst>
                  <a:ext uri="{0D108BD9-81ED-4DB2-BD59-A6C34878D82A}">
                    <a16:rowId xmlns:a16="http://schemas.microsoft.com/office/drawing/2014/main" val="1648046668"/>
                  </a:ext>
                </a:extLst>
              </a:tr>
              <a:tr h="808053">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Kyber768</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256</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3</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3329</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2</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2</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(10,4)</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2</a:t>
                      </a:r>
                      <a:r>
                        <a:rPr lang="en-US" sz="1400" baseline="30000">
                          <a:effectLst/>
                          <a:latin typeface="Roboto" panose="02000000000000000000" pitchFamily="2" charset="0"/>
                          <a:ea typeface="Roboto" panose="02000000000000000000" pitchFamily="2" charset="0"/>
                        </a:rPr>
                        <a:t>-164</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extLst>
                  <a:ext uri="{0D108BD9-81ED-4DB2-BD59-A6C34878D82A}">
                    <a16:rowId xmlns:a16="http://schemas.microsoft.com/office/drawing/2014/main" val="3734816803"/>
                  </a:ext>
                </a:extLst>
              </a:tr>
              <a:tr h="808053">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Kyber1024</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256</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4</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3329</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2</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2</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Roboto" panose="02000000000000000000" pitchFamily="2" charset="0"/>
                          <a:ea typeface="Roboto" panose="02000000000000000000" pitchFamily="2" charset="0"/>
                        </a:rPr>
                        <a:t>(11,5)</a:t>
                      </a:r>
                      <a:endParaRPr lang="en-US" sz="14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Roboto" panose="02000000000000000000" pitchFamily="2" charset="0"/>
                          <a:ea typeface="Roboto" panose="02000000000000000000" pitchFamily="2" charset="0"/>
                        </a:rPr>
                        <a:t>2</a:t>
                      </a:r>
                      <a:r>
                        <a:rPr lang="en-US" sz="1400" baseline="30000" dirty="0">
                          <a:effectLst/>
                          <a:latin typeface="Roboto" panose="02000000000000000000" pitchFamily="2" charset="0"/>
                          <a:ea typeface="Roboto" panose="02000000000000000000" pitchFamily="2" charset="0"/>
                        </a:rPr>
                        <a:t>-174</a:t>
                      </a:r>
                      <a:endParaRPr lang="en-US" sz="1400" dirty="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extLst>
                  <a:ext uri="{0D108BD9-81ED-4DB2-BD59-A6C34878D82A}">
                    <a16:rowId xmlns:a16="http://schemas.microsoft.com/office/drawing/2014/main" val="1185116382"/>
                  </a:ext>
                </a:extLst>
              </a:tr>
            </a:tbl>
          </a:graphicData>
        </a:graphic>
      </p:graphicFrame>
      <p:sp>
        <p:nvSpPr>
          <p:cNvPr id="4" name="Rectangle 1">
            <a:extLst>
              <a:ext uri="{FF2B5EF4-FFF2-40B4-BE49-F238E27FC236}">
                <a16:creationId xmlns:a16="http://schemas.microsoft.com/office/drawing/2014/main" id="{62ED6660-06CA-49C0-A66A-F9A18B231ADC}"/>
              </a:ext>
            </a:extLst>
          </p:cNvPr>
          <p:cNvSpPr>
            <a:spLocks noChangeArrowheads="1"/>
          </p:cNvSpPr>
          <p:nvPr/>
        </p:nvSpPr>
        <p:spPr bwMode="auto">
          <a:xfrm>
            <a:off x="2646697" y="2135717"/>
            <a:ext cx="45343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B</a:t>
            </a:r>
            <a:r>
              <a:rPr kumimoji="0" lang="en-US" altLang="en-US" sz="1600" b="0" i="0" u="none" strike="noStrike" cap="none" normalizeH="0" baseline="0" dirty="0" err="1" bmk="">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ảng</a:t>
            </a:r>
            <a:r>
              <a:rPr kumimoji="0" lang="en-US" altLang="en-US" sz="1600" b="0" i="0" u="none" strike="noStrike" cap="none" normalizeH="0" baseline="0" dirty="0" bmk="">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kumimoji="0" lang="en-US" altLang="en-US" sz="1600" b="0" i="0" u="none" strike="noStrike" cap="none" normalizeH="0" baseline="0" dirty="0" bmk="_Toc92393175">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1 T</a:t>
            </a:r>
            <a:r>
              <a:rPr kumimoji="0" lang="vi-VN" altLang="en-US" sz="1600" b="0" i="0" u="none" strike="noStrike" cap="none" normalizeH="0" baseline="0" dirty="0" bmk="_Toc92393175">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hông số của từng phiên bản Kyber</a:t>
            </a:r>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53790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44B0BD-16B3-4AD7-B27B-AAA076CE8265}"/>
              </a:ext>
            </a:extLst>
          </p:cNvPr>
          <p:cNvSpPr>
            <a:spLocks noGrp="1"/>
          </p:cNvSpPr>
          <p:nvPr>
            <p:ph type="title"/>
          </p:nvPr>
        </p:nvSpPr>
        <p:spPr>
          <a:xfrm>
            <a:off x="6132909" y="634946"/>
            <a:ext cx="2529396" cy="5055904"/>
          </a:xfrm>
        </p:spPr>
        <p:txBody>
          <a:bodyPr vert="horz" lIns="91440" tIns="45720" rIns="91440" bIns="45720" rtlCol="0" anchor="ctr">
            <a:normAutofit/>
          </a:bodyPr>
          <a:lstStyle/>
          <a:p>
            <a:r>
              <a:rPr lang="en-US" dirty="0" err="1"/>
              <a:t>Lý</a:t>
            </a:r>
            <a:r>
              <a:rPr lang="en-US" dirty="0"/>
              <a:t> </a:t>
            </a:r>
            <a:r>
              <a:rPr lang="en-US" dirty="0" err="1"/>
              <a:t>thuyết</a:t>
            </a:r>
            <a:r>
              <a:rPr lang="en-US" dirty="0"/>
              <a:t> về CRYTALS-Kyber</a:t>
            </a:r>
          </a:p>
        </p:txBody>
      </p:sp>
      <p:cxnSp>
        <p:nvCxnSpPr>
          <p:cNvPr id="14" name="Straight Connector 13">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92733"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TextBox 5">
            <a:extLst>
              <a:ext uri="{FF2B5EF4-FFF2-40B4-BE49-F238E27FC236}">
                <a16:creationId xmlns:a16="http://schemas.microsoft.com/office/drawing/2014/main" id="{3165A817-F64E-4327-B02C-E52AF63BD03D}"/>
              </a:ext>
            </a:extLst>
          </p:cNvPr>
          <p:cNvGraphicFramePr/>
          <p:nvPr>
            <p:extLst>
              <p:ext uri="{D42A27DB-BD31-4B8C-83A1-F6EECF244321}">
                <p14:modId xmlns:p14="http://schemas.microsoft.com/office/powerpoint/2010/main" val="568456582"/>
              </p:ext>
            </p:extLst>
          </p:nvPr>
        </p:nvGraphicFramePr>
        <p:xfrm>
          <a:off x="475059" y="639763"/>
          <a:ext cx="5182791"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6EA9DE79-1CF6-4FB5-9BE4-E886BAA91B91}"/>
              </a:ext>
            </a:extLst>
          </p:cNvPr>
          <p:cNvSpPr txBox="1"/>
          <p:nvPr/>
        </p:nvSpPr>
        <p:spPr>
          <a:xfrm>
            <a:off x="666925" y="1388188"/>
            <a:ext cx="4572000" cy="646331"/>
          </a:xfrm>
          <a:prstGeom prst="rect">
            <a:avLst/>
          </a:prstGeom>
          <a:noFill/>
        </p:spPr>
        <p:txBody>
          <a:bodyPr wrap="square">
            <a:spAutoFit/>
          </a:bodyPr>
          <a:lstStyle/>
          <a:p>
            <a:pPr lvl="0"/>
            <a:r>
              <a:rPr lang="en-US" dirty="0" err="1">
                <a:solidFill>
                  <a:schemeClr val="bg1"/>
                </a:solidFill>
              </a:rPr>
              <a:t>Phiên</a:t>
            </a:r>
            <a:r>
              <a:rPr lang="en-US" dirty="0">
                <a:solidFill>
                  <a:schemeClr val="bg1"/>
                </a:solidFill>
              </a:rPr>
              <a:t> </a:t>
            </a:r>
            <a:r>
              <a:rPr lang="en-US" dirty="0" err="1">
                <a:solidFill>
                  <a:schemeClr val="bg1"/>
                </a:solidFill>
              </a:rPr>
              <a:t>bản</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chú</a:t>
            </a:r>
            <a:r>
              <a:rPr lang="en-US" dirty="0">
                <a:solidFill>
                  <a:schemeClr val="bg1"/>
                </a:solidFill>
              </a:rPr>
              <a:t> </a:t>
            </a:r>
            <a:r>
              <a:rPr lang="en-US" dirty="0" err="1">
                <a:solidFill>
                  <a:schemeClr val="bg1"/>
                </a:solidFill>
              </a:rPr>
              <a:t>trọng</a:t>
            </a:r>
            <a:r>
              <a:rPr lang="en-US" dirty="0">
                <a:solidFill>
                  <a:schemeClr val="bg1"/>
                </a:solidFill>
              </a:rPr>
              <a:t> </a:t>
            </a:r>
            <a:r>
              <a:rPr lang="en-US" dirty="0" err="1">
                <a:solidFill>
                  <a:schemeClr val="bg1"/>
                </a:solidFill>
              </a:rPr>
              <a:t>nghiên</a:t>
            </a:r>
            <a:r>
              <a:rPr lang="en-US" dirty="0">
                <a:solidFill>
                  <a:schemeClr val="bg1"/>
                </a:solidFill>
              </a:rPr>
              <a:t> </a:t>
            </a:r>
            <a:r>
              <a:rPr lang="en-US" dirty="0" err="1">
                <a:solidFill>
                  <a:schemeClr val="bg1"/>
                </a:solidFill>
              </a:rPr>
              <a:t>cứu</a:t>
            </a:r>
            <a:r>
              <a:rPr lang="en-US" dirty="0">
                <a:solidFill>
                  <a:schemeClr val="bg1"/>
                </a:solidFill>
              </a:rPr>
              <a:t> </a:t>
            </a:r>
            <a:r>
              <a:rPr lang="en-US" dirty="0" err="1">
                <a:solidFill>
                  <a:schemeClr val="bg1"/>
                </a:solidFill>
              </a:rPr>
              <a:t>tập</a:t>
            </a:r>
            <a:r>
              <a:rPr lang="en-US" dirty="0">
                <a:solidFill>
                  <a:schemeClr val="bg1"/>
                </a:solidFill>
              </a:rPr>
              <a:t> </a:t>
            </a:r>
            <a:r>
              <a:rPr lang="en-US" dirty="0" err="1">
                <a:solidFill>
                  <a:schemeClr val="bg1"/>
                </a:solidFill>
              </a:rPr>
              <a:t>trung</a:t>
            </a:r>
            <a:r>
              <a:rPr lang="en-US" dirty="0">
                <a:solidFill>
                  <a:schemeClr val="bg1"/>
                </a:solidFill>
              </a:rPr>
              <a:t> </a:t>
            </a:r>
            <a:r>
              <a:rPr lang="en-US" dirty="0" err="1">
                <a:solidFill>
                  <a:schemeClr val="bg1"/>
                </a:solidFill>
              </a:rPr>
              <a:t>cho</a:t>
            </a:r>
            <a:r>
              <a:rPr lang="en-US" dirty="0">
                <a:solidFill>
                  <a:schemeClr val="bg1"/>
                </a:solidFill>
              </a:rPr>
              <a:t> </a:t>
            </a:r>
            <a:r>
              <a:rPr lang="en-US" dirty="0" err="1">
                <a:solidFill>
                  <a:schemeClr val="bg1"/>
                </a:solidFill>
              </a:rPr>
              <a:t>thông</a:t>
            </a:r>
            <a:r>
              <a:rPr lang="en-US" dirty="0">
                <a:solidFill>
                  <a:schemeClr val="bg1"/>
                </a:solidFill>
              </a:rPr>
              <a:t> </a:t>
            </a:r>
            <a:r>
              <a:rPr lang="en-US" dirty="0" err="1">
                <a:solidFill>
                  <a:schemeClr val="bg1"/>
                </a:solidFill>
              </a:rPr>
              <a:t>số</a:t>
            </a:r>
            <a:r>
              <a:rPr lang="en-US" dirty="0">
                <a:solidFill>
                  <a:schemeClr val="bg1"/>
                </a:solidFill>
              </a:rPr>
              <a:t> n = 256 của Kyber.</a:t>
            </a:r>
          </a:p>
        </p:txBody>
      </p:sp>
      <p:sp>
        <p:nvSpPr>
          <p:cNvPr id="17" name="TextBox 16">
            <a:extLst>
              <a:ext uri="{FF2B5EF4-FFF2-40B4-BE49-F238E27FC236}">
                <a16:creationId xmlns:a16="http://schemas.microsoft.com/office/drawing/2014/main" id="{A9BCB6AF-6FE7-486F-A36A-A806433F00ED}"/>
              </a:ext>
            </a:extLst>
          </p:cNvPr>
          <p:cNvSpPr txBox="1"/>
          <p:nvPr/>
        </p:nvSpPr>
        <p:spPr>
          <a:xfrm>
            <a:off x="1337515" y="4005407"/>
            <a:ext cx="4207746" cy="1200329"/>
          </a:xfrm>
          <a:prstGeom prst="rect">
            <a:avLst/>
          </a:prstGeom>
          <a:noFill/>
        </p:spPr>
        <p:txBody>
          <a:bodyPr wrap="square">
            <a:spAutoFit/>
          </a:bodyPr>
          <a:lstStyle/>
          <a:p>
            <a:pPr lvl="0" algn="just"/>
            <a:r>
              <a:rPr lang="en-US" dirty="0" err="1">
                <a:solidFill>
                  <a:schemeClr val="bg1"/>
                </a:solidFill>
              </a:rPr>
              <a:t>Hướng</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thiết</a:t>
            </a:r>
            <a:r>
              <a:rPr lang="en-US" dirty="0">
                <a:solidFill>
                  <a:schemeClr val="bg1"/>
                </a:solidFill>
              </a:rPr>
              <a:t> </a:t>
            </a:r>
            <a:r>
              <a:rPr lang="en-US" dirty="0" err="1">
                <a:solidFill>
                  <a:schemeClr val="bg1"/>
                </a:solidFill>
              </a:rPr>
              <a:t>kế</a:t>
            </a:r>
            <a:r>
              <a:rPr lang="en-US" dirty="0">
                <a:solidFill>
                  <a:schemeClr val="bg1"/>
                </a:solidFill>
              </a:rPr>
              <a:t> </a:t>
            </a:r>
            <a:r>
              <a:rPr lang="en-US" dirty="0" err="1">
                <a:solidFill>
                  <a:schemeClr val="bg1"/>
                </a:solidFill>
              </a:rPr>
              <a:t>sử</a:t>
            </a:r>
            <a:r>
              <a:rPr lang="en-US" dirty="0">
                <a:solidFill>
                  <a:schemeClr val="bg1"/>
                </a:solidFill>
              </a:rPr>
              <a:t> </a:t>
            </a:r>
            <a:r>
              <a:rPr lang="en-US" dirty="0" err="1">
                <a:solidFill>
                  <a:schemeClr val="bg1"/>
                </a:solidFill>
              </a:rPr>
              <a:t>dụng</a:t>
            </a:r>
            <a:r>
              <a:rPr lang="en-US" dirty="0">
                <a:solidFill>
                  <a:schemeClr val="bg1"/>
                </a:solidFill>
              </a:rPr>
              <a:t> NTT/INTT để </a:t>
            </a:r>
            <a:r>
              <a:rPr lang="en-US" dirty="0" err="1">
                <a:solidFill>
                  <a:schemeClr val="bg1"/>
                </a:solidFill>
              </a:rPr>
              <a:t>chuyển</a:t>
            </a:r>
            <a:r>
              <a:rPr lang="en-US" dirty="0">
                <a:solidFill>
                  <a:schemeClr val="bg1"/>
                </a:solidFill>
              </a:rPr>
              <a:t> </a:t>
            </a:r>
            <a:r>
              <a:rPr lang="en-US" dirty="0" err="1">
                <a:solidFill>
                  <a:schemeClr val="bg1"/>
                </a:solidFill>
              </a:rPr>
              <a:t>hóa</a:t>
            </a:r>
            <a:r>
              <a:rPr lang="en-US" dirty="0">
                <a:solidFill>
                  <a:schemeClr val="bg1"/>
                </a:solidFill>
              </a:rPr>
              <a:t> </a:t>
            </a:r>
            <a:r>
              <a:rPr lang="en-US" dirty="0" err="1">
                <a:solidFill>
                  <a:schemeClr val="bg1"/>
                </a:solidFill>
              </a:rPr>
              <a:t>hai</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a:solidFill>
                  <a:schemeClr val="bg1"/>
                </a:solidFill>
              </a:rPr>
              <a:t>trình</a:t>
            </a:r>
            <a:r>
              <a:rPr lang="en-US" dirty="0">
                <a:solidFill>
                  <a:schemeClr val="bg1"/>
                </a:solidFill>
              </a:rPr>
              <a:t> 128 </a:t>
            </a:r>
            <a:r>
              <a:rPr lang="en-US" dirty="0" err="1">
                <a:solidFill>
                  <a:schemeClr val="bg1"/>
                </a:solidFill>
              </a:rPr>
              <a:t>phần</a:t>
            </a:r>
            <a:r>
              <a:rPr lang="en-US" dirty="0">
                <a:solidFill>
                  <a:schemeClr val="bg1"/>
                </a:solidFill>
              </a:rPr>
              <a:t> </a:t>
            </a:r>
            <a:r>
              <a:rPr lang="en-US" dirty="0" err="1">
                <a:solidFill>
                  <a:schemeClr val="bg1"/>
                </a:solidFill>
              </a:rPr>
              <a:t>tử</a:t>
            </a:r>
            <a:r>
              <a:rPr lang="en-US" dirty="0">
                <a:solidFill>
                  <a:schemeClr val="bg1"/>
                </a:solidFill>
              </a:rPr>
              <a:t> của </a:t>
            </a:r>
            <a:r>
              <a:rPr lang="en-US" dirty="0" err="1">
                <a:solidFill>
                  <a:schemeClr val="bg1"/>
                </a:solidFill>
              </a:rPr>
              <a:t>phép</a:t>
            </a:r>
            <a:r>
              <a:rPr lang="en-US" dirty="0">
                <a:solidFill>
                  <a:schemeClr val="bg1"/>
                </a:solidFill>
              </a:rPr>
              <a:t> </a:t>
            </a:r>
            <a:r>
              <a:rPr lang="en-US" dirty="0" err="1">
                <a:solidFill>
                  <a:schemeClr val="bg1"/>
                </a:solidFill>
              </a:rPr>
              <a:t>nhân</a:t>
            </a:r>
            <a:r>
              <a:rPr lang="en-US" dirty="0">
                <a:solidFill>
                  <a:schemeClr val="bg1"/>
                </a:solidFill>
              </a:rPr>
              <a:t> Kyber sang </a:t>
            </a:r>
            <a:r>
              <a:rPr lang="en-US" dirty="0" err="1">
                <a:solidFill>
                  <a:schemeClr val="bg1"/>
                </a:solidFill>
              </a:rPr>
              <a:t>miền</a:t>
            </a:r>
            <a:r>
              <a:rPr lang="en-US" dirty="0">
                <a:solidFill>
                  <a:schemeClr val="bg1"/>
                </a:solidFill>
              </a:rPr>
              <a:t> NTT </a:t>
            </a:r>
            <a:r>
              <a:rPr lang="en-US" dirty="0" err="1">
                <a:solidFill>
                  <a:schemeClr val="bg1"/>
                </a:solidFill>
              </a:rPr>
              <a:t>và</a:t>
            </a:r>
            <a:r>
              <a:rPr lang="en-US" dirty="0">
                <a:solidFill>
                  <a:schemeClr val="bg1"/>
                </a:solidFill>
              </a:rPr>
              <a:t> </a:t>
            </a:r>
            <a:r>
              <a:rPr lang="en-US" dirty="0" err="1">
                <a:solidFill>
                  <a:schemeClr val="bg1"/>
                </a:solidFill>
              </a:rPr>
              <a:t>ngược</a:t>
            </a:r>
            <a:r>
              <a:rPr lang="en-US" dirty="0">
                <a:solidFill>
                  <a:schemeClr val="bg1"/>
                </a:solidFill>
              </a:rPr>
              <a:t> lại.</a:t>
            </a:r>
          </a:p>
        </p:txBody>
      </p:sp>
    </p:spTree>
    <p:extLst>
      <p:ext uri="{BB962C8B-B14F-4D97-AF65-F5344CB8AC3E}">
        <p14:creationId xmlns:p14="http://schemas.microsoft.com/office/powerpoint/2010/main" val="644520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82DEB0-A14C-4282-BF74-65BC353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t>/</a:t>
            </a:r>
          </a:p>
        </p:txBody>
      </p:sp>
      <p:sp>
        <p:nvSpPr>
          <p:cNvPr id="2" name="Title 1">
            <a:extLst>
              <a:ext uri="{FF2B5EF4-FFF2-40B4-BE49-F238E27FC236}">
                <a16:creationId xmlns:a16="http://schemas.microsoft.com/office/drawing/2014/main" id="{E881C321-A463-41CA-80F1-C9E90CEF97D6}"/>
              </a:ext>
            </a:extLst>
          </p:cNvPr>
          <p:cNvSpPr>
            <a:spLocks noGrp="1"/>
          </p:cNvSpPr>
          <p:nvPr>
            <p:ph type="title"/>
          </p:nvPr>
        </p:nvSpPr>
        <p:spPr>
          <a:xfrm>
            <a:off x="822960" y="4844374"/>
            <a:ext cx="7543800" cy="1188995"/>
          </a:xfrm>
        </p:spPr>
        <p:txBody>
          <a:bodyPr anchor="ctr">
            <a:normAutofit/>
          </a:bodyPr>
          <a:lstStyle/>
          <a:p>
            <a:pPr algn="ctr"/>
            <a:r>
              <a:rPr lang="en-US" sz="4000" dirty="0" err="1">
                <a:latin typeface="Roboto" panose="02000000000000000000" pitchFamily="2" charset="0"/>
                <a:ea typeface="Roboto" panose="02000000000000000000" pitchFamily="2" charset="0"/>
              </a:rPr>
              <a:t>Lý</a:t>
            </a:r>
            <a:r>
              <a:rPr lang="en-US" sz="4000" dirty="0">
                <a:latin typeface="Roboto" panose="02000000000000000000" pitchFamily="2" charset="0"/>
                <a:ea typeface="Roboto" panose="02000000000000000000" pitchFamily="2" charset="0"/>
              </a:rPr>
              <a:t> </a:t>
            </a:r>
            <a:r>
              <a:rPr lang="en-US" sz="4000" dirty="0" err="1">
                <a:latin typeface="Roboto" panose="02000000000000000000" pitchFamily="2" charset="0"/>
                <a:ea typeface="Roboto" panose="02000000000000000000" pitchFamily="2" charset="0"/>
              </a:rPr>
              <a:t>thuyết</a:t>
            </a:r>
            <a:r>
              <a:rPr lang="en-US" sz="4000" dirty="0">
                <a:latin typeface="Roboto" panose="02000000000000000000" pitchFamily="2" charset="0"/>
                <a:ea typeface="Roboto" panose="02000000000000000000" pitchFamily="2" charset="0"/>
              </a:rPr>
              <a:t> về Number Theoretic Transform (NTT)</a:t>
            </a:r>
          </a:p>
        </p:txBody>
      </p:sp>
      <p:graphicFrame>
        <p:nvGraphicFramePr>
          <p:cNvPr id="5" name="Content Placeholder 2">
            <a:extLst>
              <a:ext uri="{FF2B5EF4-FFF2-40B4-BE49-F238E27FC236}">
                <a16:creationId xmlns:a16="http://schemas.microsoft.com/office/drawing/2014/main" id="{DD79D0E1-52C5-40FA-80F8-C45867AA0BEB}"/>
              </a:ext>
            </a:extLst>
          </p:cNvPr>
          <p:cNvGraphicFramePr>
            <a:graphicFrameLocks noGrp="1"/>
          </p:cNvGraphicFramePr>
          <p:nvPr>
            <p:ph idx="1"/>
            <p:extLst>
              <p:ext uri="{D42A27DB-BD31-4B8C-83A1-F6EECF244321}">
                <p14:modId xmlns:p14="http://schemas.microsoft.com/office/powerpoint/2010/main" val="3004753817"/>
              </p:ext>
            </p:extLst>
          </p:nvPr>
        </p:nvGraphicFramePr>
        <p:xfrm>
          <a:off x="777239" y="680936"/>
          <a:ext cx="7589521" cy="3765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9334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49D2-FC02-4E42-9191-D656F803649B}"/>
              </a:ext>
            </a:extLst>
          </p:cNvPr>
          <p:cNvSpPr>
            <a:spLocks noGrp="1"/>
          </p:cNvSpPr>
          <p:nvPr>
            <p:ph type="title"/>
          </p:nvPr>
        </p:nvSpPr>
        <p:spPr/>
        <p:txBody>
          <a:bodyPr>
            <a:normAutofit/>
          </a:bodyPr>
          <a:lstStyle/>
          <a:p>
            <a:pPr algn="ct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NTT/INTT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cổ</a:t>
            </a: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điển</a:t>
            </a:r>
            <a:endParaRPr lang="en-US" sz="4000" dirty="0">
              <a:solidFill>
                <a:schemeClr val="tx1"/>
              </a:solidFill>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468C6C-3325-459E-BCAF-C5D04A7B59BE}"/>
                  </a:ext>
                </a:extLst>
              </p:cNvPr>
              <p:cNvSpPr txBox="1"/>
              <p:nvPr/>
            </p:nvSpPr>
            <p:spPr>
              <a:xfrm>
                <a:off x="239086" y="2239753"/>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m:t>
                      </m:r>
                      <m:r>
                        <a:rPr lang="en-US" i="0">
                          <a:latin typeface="Cambria Math" panose="02040503050406030204" pitchFamily="18" charset="0"/>
                        </a:rPr>
                        <m:t>=2+3</m:t>
                      </m:r>
                      <m:r>
                        <a:rPr lang="en-US" i="1">
                          <a:latin typeface="Cambria Math" panose="02040503050406030204" pitchFamily="18" charset="0"/>
                        </a:rPr>
                        <m:t>𝑥</m:t>
                      </m:r>
                      <m:r>
                        <a:rPr lang="en-US" i="0">
                          <a:latin typeface="Cambria Math" panose="02040503050406030204" pitchFamily="18" charset="0"/>
                        </a:rPr>
                        <m:t>+4</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2</m:t>
                          </m:r>
                        </m:sup>
                      </m:sSup>
                      <m:r>
                        <a:rPr lang="en-US" i="0">
                          <a:latin typeface="Cambria Math" panose="02040503050406030204" pitchFamily="18" charset="0"/>
                        </a:rPr>
                        <m:t>→</m:t>
                      </m:r>
                      <m:r>
                        <a:rPr lang="en-US" i="1">
                          <a:latin typeface="Cambria Math" panose="02040503050406030204" pitchFamily="18" charset="0"/>
                        </a:rPr>
                        <m:t>𝐶</m:t>
                      </m:r>
                      <m:r>
                        <a:rPr lang="en-US" i="0">
                          <a:latin typeface="Cambria Math" panose="02040503050406030204" pitchFamily="18" charset="0"/>
                        </a:rPr>
                        <m:t>=</m:t>
                      </m:r>
                      <m:r>
                        <a:rPr lang="en-US" b="0" i="0" smtClean="0">
                          <a:latin typeface="Cambria Math" panose="02040503050406030204" pitchFamily="18" charset="0"/>
                        </a:rPr>
                        <m:t>[2,3,4]</m:t>
                      </m:r>
                    </m:oMath>
                  </m:oMathPara>
                </a14:m>
                <a:endParaRPr lang="en-US" dirty="0"/>
              </a:p>
            </p:txBody>
          </p:sp>
        </mc:Choice>
        <mc:Fallback xmlns="">
          <p:sp>
            <p:nvSpPr>
              <p:cNvPr id="5" name="TextBox 4">
                <a:extLst>
                  <a:ext uri="{FF2B5EF4-FFF2-40B4-BE49-F238E27FC236}">
                    <a16:creationId xmlns:a16="http://schemas.microsoft.com/office/drawing/2014/main" id="{E5468C6C-3325-459E-BCAF-C5D04A7B59BE}"/>
                  </a:ext>
                </a:extLst>
              </p:cNvPr>
              <p:cNvSpPr txBox="1">
                <a:spLocks noRot="1" noChangeAspect="1" noMove="1" noResize="1" noEditPoints="1" noAdjustHandles="1" noChangeArrowheads="1" noChangeShapeType="1" noTextEdit="1"/>
              </p:cNvSpPr>
              <p:nvPr/>
            </p:nvSpPr>
            <p:spPr>
              <a:xfrm>
                <a:off x="239086" y="2239753"/>
                <a:ext cx="4572000" cy="369332"/>
              </a:xfrm>
              <a:prstGeom prst="rect">
                <a:avLst/>
              </a:prstGeom>
              <a:blipFill>
                <a:blip r:embed="rId3"/>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3BFCAA-A18B-4241-9741-E7DC8400F3C2}"/>
                  </a:ext>
                </a:extLst>
              </p:cNvPr>
              <p:cNvSpPr txBox="1"/>
              <p:nvPr/>
            </p:nvSpPr>
            <p:spPr>
              <a:xfrm>
                <a:off x="440421" y="4935974"/>
                <a:ext cx="53899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m:t>
                      </m:r>
                      <m:r>
                        <a:rPr lang="en-US" i="0">
                          <a:latin typeface="Cambria Math" panose="02040503050406030204" pitchFamily="18" charset="0"/>
                        </a:rPr>
                        <m:t>=2+3</m:t>
                      </m:r>
                      <m:r>
                        <a:rPr lang="en-US" i="1">
                          <a:latin typeface="Cambria Math" panose="02040503050406030204" pitchFamily="18" charset="0"/>
                        </a:rPr>
                        <m:t>𝑥</m:t>
                      </m:r>
                      <m:r>
                        <a:rPr lang="en-US" i="0">
                          <a:latin typeface="Cambria Math" panose="02040503050406030204" pitchFamily="18" charset="0"/>
                        </a:rPr>
                        <m:t>+4</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2</m:t>
                          </m:r>
                        </m:sup>
                      </m:sSup>
                      <m:r>
                        <a:rPr lang="en-US" i="0">
                          <a:latin typeface="Cambria Math" panose="02040503050406030204" pitchFamily="18" charset="0"/>
                        </a:rPr>
                        <m:t>→</m:t>
                      </m:r>
                      <m:r>
                        <a:rPr lang="en-US" i="1">
                          <a:latin typeface="Cambria Math" panose="02040503050406030204" pitchFamily="18" charset="0"/>
                        </a:rPr>
                        <m:t>𝐶</m:t>
                      </m:r>
                      <m:r>
                        <a:rPr lang="en-US" i="0">
                          <a:latin typeface="Cambria Math" panose="02040503050406030204" pitchFamily="18" charset="0"/>
                        </a:rPr>
                        <m:t>=</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0" smtClean="0">
                              <a:latin typeface="Cambria Math" panose="02040503050406030204" pitchFamily="18" charset="0"/>
                            </a:rPr>
                            <m:t>0;2</m:t>
                          </m:r>
                        </m:e>
                      </m:d>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0" smtClean="0">
                              <a:latin typeface="Cambria Math" panose="02040503050406030204" pitchFamily="18" charset="0"/>
                            </a:rPr>
                            <m:t>1;9</m:t>
                          </m:r>
                        </m:e>
                      </m:d>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0" smtClean="0">
                              <a:latin typeface="Cambria Math" panose="02040503050406030204" pitchFamily="18" charset="0"/>
                            </a:rPr>
                            <m:t>2,24</m:t>
                          </m:r>
                        </m:e>
                      </m:d>
                      <m:r>
                        <a:rPr lang="en-US" b="0" i="0"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AD3BFCAA-A18B-4241-9741-E7DC8400F3C2}"/>
                  </a:ext>
                </a:extLst>
              </p:cNvPr>
              <p:cNvSpPr txBox="1">
                <a:spLocks noRot="1" noChangeAspect="1" noMove="1" noResize="1" noEditPoints="1" noAdjustHandles="1" noChangeArrowheads="1" noChangeShapeType="1" noTextEdit="1"/>
              </p:cNvSpPr>
              <p:nvPr/>
            </p:nvSpPr>
            <p:spPr>
              <a:xfrm>
                <a:off x="440421" y="4935974"/>
                <a:ext cx="5389927" cy="369332"/>
              </a:xfrm>
              <a:prstGeom prst="rect">
                <a:avLst/>
              </a:prstGeom>
              <a:blipFill>
                <a:blip r:embed="rId4"/>
                <a:stretch>
                  <a:fillRect b="-16667"/>
                </a:stretch>
              </a:blipFill>
            </p:spPr>
            <p:txBody>
              <a:bodyPr/>
              <a:lstStyle/>
              <a:p>
                <a:r>
                  <a:rPr lang="en-US">
                    <a:noFill/>
                  </a:rPr>
                  <a:t> </a:t>
                </a:r>
              </a:p>
            </p:txBody>
          </p:sp>
        </mc:Fallback>
      </mc:AlternateContent>
      <p:sp>
        <p:nvSpPr>
          <p:cNvPr id="7" name="Arrow: Right 6">
            <a:extLst>
              <a:ext uri="{FF2B5EF4-FFF2-40B4-BE49-F238E27FC236}">
                <a16:creationId xmlns:a16="http://schemas.microsoft.com/office/drawing/2014/main" id="{542E022B-1109-4360-BA99-893A01C9B69D}"/>
              </a:ext>
            </a:extLst>
          </p:cNvPr>
          <p:cNvSpPr/>
          <p:nvPr/>
        </p:nvSpPr>
        <p:spPr>
          <a:xfrm>
            <a:off x="5595457" y="4994806"/>
            <a:ext cx="369115" cy="2803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C5C31B84-2423-481D-8342-892E31C558BA}"/>
              </a:ext>
            </a:extLst>
          </p:cNvPr>
          <p:cNvSpPr/>
          <p:nvPr/>
        </p:nvSpPr>
        <p:spPr>
          <a:xfrm>
            <a:off x="5595457" y="2284269"/>
            <a:ext cx="369115" cy="2803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9EE80C-8A9F-4392-A688-1B61DB3BDF85}"/>
              </a:ext>
            </a:extLst>
          </p:cNvPr>
          <p:cNvSpPr txBox="1"/>
          <p:nvPr/>
        </p:nvSpPr>
        <p:spPr>
          <a:xfrm>
            <a:off x="6300131" y="2101253"/>
            <a:ext cx="1719743" cy="646331"/>
          </a:xfrm>
          <a:prstGeom prst="rect">
            <a:avLst/>
          </a:prstGeom>
          <a:noFill/>
        </p:spPr>
        <p:txBody>
          <a:bodyPr wrap="square" rtlCol="0">
            <a:spAutoFit/>
          </a:bodyPr>
          <a:lstStyle/>
          <a:p>
            <a:pPr algn="ctr"/>
            <a:r>
              <a:rPr lang="en-US" dirty="0"/>
              <a:t>Coefficient Representation</a:t>
            </a:r>
          </a:p>
        </p:txBody>
      </p:sp>
      <p:sp>
        <p:nvSpPr>
          <p:cNvPr id="10" name="TextBox 9">
            <a:extLst>
              <a:ext uri="{FF2B5EF4-FFF2-40B4-BE49-F238E27FC236}">
                <a16:creationId xmlns:a16="http://schemas.microsoft.com/office/drawing/2014/main" id="{039867B2-FDA3-459B-8EB4-EB9397BEF687}"/>
              </a:ext>
            </a:extLst>
          </p:cNvPr>
          <p:cNvSpPr txBox="1"/>
          <p:nvPr/>
        </p:nvSpPr>
        <p:spPr>
          <a:xfrm>
            <a:off x="6300131" y="4811790"/>
            <a:ext cx="1719743" cy="646331"/>
          </a:xfrm>
          <a:prstGeom prst="rect">
            <a:avLst/>
          </a:prstGeom>
          <a:noFill/>
        </p:spPr>
        <p:txBody>
          <a:bodyPr wrap="square" rtlCol="0">
            <a:spAutoFit/>
          </a:bodyPr>
          <a:lstStyle/>
          <a:p>
            <a:pPr algn="ctr"/>
            <a:r>
              <a:rPr lang="en-US" dirty="0"/>
              <a:t>Value Representation</a:t>
            </a:r>
          </a:p>
        </p:txBody>
      </p:sp>
      <p:sp>
        <p:nvSpPr>
          <p:cNvPr id="11" name="Arrow: Curved Left 10">
            <a:extLst>
              <a:ext uri="{FF2B5EF4-FFF2-40B4-BE49-F238E27FC236}">
                <a16:creationId xmlns:a16="http://schemas.microsoft.com/office/drawing/2014/main" id="{5739B588-648F-41A6-860C-2E46FBC43ADB}"/>
              </a:ext>
            </a:extLst>
          </p:cNvPr>
          <p:cNvSpPr/>
          <p:nvPr/>
        </p:nvSpPr>
        <p:spPr>
          <a:xfrm rot="10800000">
            <a:off x="3871520" y="3111477"/>
            <a:ext cx="528506" cy="1254046"/>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2" name="Arrow: Curved Left 11">
            <a:extLst>
              <a:ext uri="{FF2B5EF4-FFF2-40B4-BE49-F238E27FC236}">
                <a16:creationId xmlns:a16="http://schemas.microsoft.com/office/drawing/2014/main" id="{7550A181-C493-4FB4-91C5-7AD5AF6BEFFB}"/>
              </a:ext>
            </a:extLst>
          </p:cNvPr>
          <p:cNvSpPr/>
          <p:nvPr/>
        </p:nvSpPr>
        <p:spPr>
          <a:xfrm>
            <a:off x="4743976" y="3111477"/>
            <a:ext cx="528506" cy="1254046"/>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8927281-4120-4623-9F73-903473B1D85B}"/>
              </a:ext>
            </a:extLst>
          </p:cNvPr>
          <p:cNvSpPr txBox="1"/>
          <p:nvPr/>
        </p:nvSpPr>
        <p:spPr>
          <a:xfrm>
            <a:off x="700482" y="3551467"/>
            <a:ext cx="3275900"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Fast Fourier Transform (FFT) [26] </a:t>
            </a:r>
            <a:endParaRPr lang="en-US" dirty="0"/>
          </a:p>
        </p:txBody>
      </p:sp>
      <p:sp>
        <p:nvSpPr>
          <p:cNvPr id="16" name="TextBox 15">
            <a:extLst>
              <a:ext uri="{FF2B5EF4-FFF2-40B4-BE49-F238E27FC236}">
                <a16:creationId xmlns:a16="http://schemas.microsoft.com/office/drawing/2014/main" id="{8C0B47F5-52D2-4283-9010-267486F95E59}"/>
              </a:ext>
            </a:extLst>
          </p:cNvPr>
          <p:cNvSpPr txBox="1"/>
          <p:nvPr/>
        </p:nvSpPr>
        <p:spPr>
          <a:xfrm>
            <a:off x="5595457" y="3551467"/>
            <a:ext cx="4572000"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Inverse FFT (IFFT) [26]</a:t>
            </a:r>
            <a:endParaRPr lang="en-US" dirty="0"/>
          </a:p>
        </p:txBody>
      </p:sp>
      <p:sp>
        <p:nvSpPr>
          <p:cNvPr id="18" name="TextBox 17">
            <a:extLst>
              <a:ext uri="{FF2B5EF4-FFF2-40B4-BE49-F238E27FC236}">
                <a16:creationId xmlns:a16="http://schemas.microsoft.com/office/drawing/2014/main" id="{EC907540-FFB7-48CC-8A6D-26E814CBF092}"/>
              </a:ext>
            </a:extLst>
          </p:cNvPr>
          <p:cNvSpPr txBox="1"/>
          <p:nvPr/>
        </p:nvSpPr>
        <p:spPr>
          <a:xfrm>
            <a:off x="2076274" y="5729708"/>
            <a:ext cx="5083728"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err="1">
                <a:latin typeface="Roboto" panose="02000000000000000000" pitchFamily="2" charset="0"/>
                <a:ea typeface="Roboto" panose="02000000000000000000" pitchFamily="2" charset="0"/>
              </a:rPr>
              <a:t>Trên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Miền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Số</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Phức</a:t>
            </a: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976506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49D2-FC02-4E42-9191-D656F803649B}"/>
              </a:ext>
            </a:extLst>
          </p:cNvPr>
          <p:cNvSpPr>
            <a:spLocks noGrp="1"/>
          </p:cNvSpPr>
          <p:nvPr>
            <p:ph type="title"/>
          </p:nvPr>
        </p:nvSpPr>
        <p:spPr/>
        <p:txBody>
          <a:bodyPr>
            <a:normAutofit/>
          </a:bodyPr>
          <a:lstStyle/>
          <a:p>
            <a:pPr algn="ct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NTT/INTT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cổ</a:t>
            </a: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điển</a:t>
            </a:r>
            <a:endParaRPr lang="en-US" sz="4000" dirty="0">
              <a:solidFill>
                <a:schemeClr val="tx1"/>
              </a:solidFill>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468C6C-3325-459E-BCAF-C5D04A7B59BE}"/>
                  </a:ext>
                </a:extLst>
              </p:cNvPr>
              <p:cNvSpPr txBox="1"/>
              <p:nvPr/>
            </p:nvSpPr>
            <p:spPr>
              <a:xfrm>
                <a:off x="239086" y="2239753"/>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m:t>
                      </m:r>
                      <m:r>
                        <a:rPr lang="en-US" i="0">
                          <a:latin typeface="Cambria Math" panose="02040503050406030204" pitchFamily="18" charset="0"/>
                        </a:rPr>
                        <m:t>=2+3</m:t>
                      </m:r>
                      <m:r>
                        <a:rPr lang="en-US" i="1">
                          <a:latin typeface="Cambria Math" panose="02040503050406030204" pitchFamily="18" charset="0"/>
                        </a:rPr>
                        <m:t>𝑥</m:t>
                      </m:r>
                      <m:r>
                        <a:rPr lang="en-US" i="0">
                          <a:latin typeface="Cambria Math" panose="02040503050406030204" pitchFamily="18" charset="0"/>
                        </a:rPr>
                        <m:t>+4</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2</m:t>
                          </m:r>
                        </m:sup>
                      </m:sSup>
                      <m:r>
                        <a:rPr lang="en-US" i="0">
                          <a:latin typeface="Cambria Math" panose="02040503050406030204" pitchFamily="18" charset="0"/>
                        </a:rPr>
                        <m:t>→</m:t>
                      </m:r>
                      <m:r>
                        <a:rPr lang="en-US" i="1">
                          <a:latin typeface="Cambria Math" panose="02040503050406030204" pitchFamily="18" charset="0"/>
                        </a:rPr>
                        <m:t>𝐶</m:t>
                      </m:r>
                      <m:r>
                        <a:rPr lang="en-US" i="0">
                          <a:latin typeface="Cambria Math" panose="02040503050406030204" pitchFamily="18" charset="0"/>
                        </a:rPr>
                        <m:t>=</m:t>
                      </m:r>
                      <m:r>
                        <a:rPr lang="en-US" b="0" i="0" smtClean="0">
                          <a:latin typeface="Cambria Math" panose="02040503050406030204" pitchFamily="18" charset="0"/>
                        </a:rPr>
                        <m:t>[2,3,4]</m:t>
                      </m:r>
                    </m:oMath>
                  </m:oMathPara>
                </a14:m>
                <a:endParaRPr lang="en-US" dirty="0"/>
              </a:p>
            </p:txBody>
          </p:sp>
        </mc:Choice>
        <mc:Fallback xmlns="">
          <p:sp>
            <p:nvSpPr>
              <p:cNvPr id="5" name="TextBox 4">
                <a:extLst>
                  <a:ext uri="{FF2B5EF4-FFF2-40B4-BE49-F238E27FC236}">
                    <a16:creationId xmlns:a16="http://schemas.microsoft.com/office/drawing/2014/main" id="{E5468C6C-3325-459E-BCAF-C5D04A7B59BE}"/>
                  </a:ext>
                </a:extLst>
              </p:cNvPr>
              <p:cNvSpPr txBox="1">
                <a:spLocks noRot="1" noChangeAspect="1" noMove="1" noResize="1" noEditPoints="1" noAdjustHandles="1" noChangeArrowheads="1" noChangeShapeType="1" noTextEdit="1"/>
              </p:cNvSpPr>
              <p:nvPr/>
            </p:nvSpPr>
            <p:spPr>
              <a:xfrm>
                <a:off x="239086" y="2239753"/>
                <a:ext cx="4572000" cy="369332"/>
              </a:xfrm>
              <a:prstGeom prst="rect">
                <a:avLst/>
              </a:prstGeom>
              <a:blipFill>
                <a:blip r:embed="rId3"/>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3BFCAA-A18B-4241-9741-E7DC8400F3C2}"/>
                  </a:ext>
                </a:extLst>
              </p:cNvPr>
              <p:cNvSpPr txBox="1"/>
              <p:nvPr/>
            </p:nvSpPr>
            <p:spPr>
              <a:xfrm>
                <a:off x="440421" y="4935974"/>
                <a:ext cx="53899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m:t>
                      </m:r>
                      <m:r>
                        <a:rPr lang="en-US" i="0">
                          <a:latin typeface="Cambria Math" panose="02040503050406030204" pitchFamily="18" charset="0"/>
                        </a:rPr>
                        <m:t>=2+3</m:t>
                      </m:r>
                      <m:r>
                        <a:rPr lang="en-US" i="1">
                          <a:latin typeface="Cambria Math" panose="02040503050406030204" pitchFamily="18" charset="0"/>
                        </a:rPr>
                        <m:t>𝑥</m:t>
                      </m:r>
                      <m:r>
                        <a:rPr lang="en-US" i="0">
                          <a:latin typeface="Cambria Math" panose="02040503050406030204" pitchFamily="18" charset="0"/>
                        </a:rPr>
                        <m:t>+4</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2</m:t>
                          </m:r>
                        </m:sup>
                      </m:sSup>
                      <m:r>
                        <a:rPr lang="en-US" i="0">
                          <a:latin typeface="Cambria Math" panose="02040503050406030204" pitchFamily="18" charset="0"/>
                        </a:rPr>
                        <m:t>→</m:t>
                      </m:r>
                      <m:r>
                        <a:rPr lang="en-US" i="1">
                          <a:latin typeface="Cambria Math" panose="02040503050406030204" pitchFamily="18" charset="0"/>
                        </a:rPr>
                        <m:t>𝐶</m:t>
                      </m:r>
                      <m:r>
                        <a:rPr lang="en-US" i="0">
                          <a:latin typeface="Cambria Math" panose="02040503050406030204" pitchFamily="18" charset="0"/>
                        </a:rPr>
                        <m:t>=</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0" smtClean="0">
                              <a:latin typeface="Cambria Math" panose="02040503050406030204" pitchFamily="18" charset="0"/>
                            </a:rPr>
                            <m:t>0;2</m:t>
                          </m:r>
                        </m:e>
                      </m:d>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0" smtClean="0">
                              <a:latin typeface="Cambria Math" panose="02040503050406030204" pitchFamily="18" charset="0"/>
                            </a:rPr>
                            <m:t>1;9</m:t>
                          </m:r>
                        </m:e>
                      </m:d>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0" smtClean="0">
                              <a:latin typeface="Cambria Math" panose="02040503050406030204" pitchFamily="18" charset="0"/>
                            </a:rPr>
                            <m:t>2,24</m:t>
                          </m:r>
                        </m:e>
                      </m:d>
                      <m:r>
                        <a:rPr lang="en-US" b="0" i="0"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AD3BFCAA-A18B-4241-9741-E7DC8400F3C2}"/>
                  </a:ext>
                </a:extLst>
              </p:cNvPr>
              <p:cNvSpPr txBox="1">
                <a:spLocks noRot="1" noChangeAspect="1" noMove="1" noResize="1" noEditPoints="1" noAdjustHandles="1" noChangeArrowheads="1" noChangeShapeType="1" noTextEdit="1"/>
              </p:cNvSpPr>
              <p:nvPr/>
            </p:nvSpPr>
            <p:spPr>
              <a:xfrm>
                <a:off x="440421" y="4935974"/>
                <a:ext cx="5389927" cy="369332"/>
              </a:xfrm>
              <a:prstGeom prst="rect">
                <a:avLst/>
              </a:prstGeom>
              <a:blipFill>
                <a:blip r:embed="rId4"/>
                <a:stretch>
                  <a:fillRect b="-16667"/>
                </a:stretch>
              </a:blipFill>
            </p:spPr>
            <p:txBody>
              <a:bodyPr/>
              <a:lstStyle/>
              <a:p>
                <a:r>
                  <a:rPr lang="en-US">
                    <a:noFill/>
                  </a:rPr>
                  <a:t> </a:t>
                </a:r>
              </a:p>
            </p:txBody>
          </p:sp>
        </mc:Fallback>
      </mc:AlternateContent>
      <p:sp>
        <p:nvSpPr>
          <p:cNvPr id="7" name="Arrow: Right 6">
            <a:extLst>
              <a:ext uri="{FF2B5EF4-FFF2-40B4-BE49-F238E27FC236}">
                <a16:creationId xmlns:a16="http://schemas.microsoft.com/office/drawing/2014/main" id="{542E022B-1109-4360-BA99-893A01C9B69D}"/>
              </a:ext>
            </a:extLst>
          </p:cNvPr>
          <p:cNvSpPr/>
          <p:nvPr/>
        </p:nvSpPr>
        <p:spPr>
          <a:xfrm>
            <a:off x="5595457" y="4994806"/>
            <a:ext cx="369115" cy="2803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C5C31B84-2423-481D-8342-892E31C558BA}"/>
              </a:ext>
            </a:extLst>
          </p:cNvPr>
          <p:cNvSpPr/>
          <p:nvPr/>
        </p:nvSpPr>
        <p:spPr>
          <a:xfrm>
            <a:off x="5595457" y="2284269"/>
            <a:ext cx="369115" cy="2803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9EE80C-8A9F-4392-A688-1B61DB3BDF85}"/>
              </a:ext>
            </a:extLst>
          </p:cNvPr>
          <p:cNvSpPr txBox="1"/>
          <p:nvPr/>
        </p:nvSpPr>
        <p:spPr>
          <a:xfrm>
            <a:off x="6300131" y="2101253"/>
            <a:ext cx="1719743" cy="646331"/>
          </a:xfrm>
          <a:prstGeom prst="rect">
            <a:avLst/>
          </a:prstGeom>
          <a:noFill/>
        </p:spPr>
        <p:txBody>
          <a:bodyPr wrap="square" rtlCol="0">
            <a:spAutoFit/>
          </a:bodyPr>
          <a:lstStyle/>
          <a:p>
            <a:pPr algn="ctr"/>
            <a:r>
              <a:rPr lang="en-US" dirty="0"/>
              <a:t>Coefficient Representation</a:t>
            </a:r>
          </a:p>
        </p:txBody>
      </p:sp>
      <p:sp>
        <p:nvSpPr>
          <p:cNvPr id="10" name="TextBox 9">
            <a:extLst>
              <a:ext uri="{FF2B5EF4-FFF2-40B4-BE49-F238E27FC236}">
                <a16:creationId xmlns:a16="http://schemas.microsoft.com/office/drawing/2014/main" id="{039867B2-FDA3-459B-8EB4-EB9397BEF687}"/>
              </a:ext>
            </a:extLst>
          </p:cNvPr>
          <p:cNvSpPr txBox="1"/>
          <p:nvPr/>
        </p:nvSpPr>
        <p:spPr>
          <a:xfrm>
            <a:off x="6300131" y="4811790"/>
            <a:ext cx="1719743" cy="646331"/>
          </a:xfrm>
          <a:prstGeom prst="rect">
            <a:avLst/>
          </a:prstGeom>
          <a:noFill/>
        </p:spPr>
        <p:txBody>
          <a:bodyPr wrap="square" rtlCol="0">
            <a:spAutoFit/>
          </a:bodyPr>
          <a:lstStyle/>
          <a:p>
            <a:pPr algn="ctr"/>
            <a:r>
              <a:rPr lang="en-US" dirty="0"/>
              <a:t>Value Representation</a:t>
            </a:r>
          </a:p>
        </p:txBody>
      </p:sp>
      <p:sp>
        <p:nvSpPr>
          <p:cNvPr id="11" name="Arrow: Curved Left 10">
            <a:extLst>
              <a:ext uri="{FF2B5EF4-FFF2-40B4-BE49-F238E27FC236}">
                <a16:creationId xmlns:a16="http://schemas.microsoft.com/office/drawing/2014/main" id="{5739B588-648F-41A6-860C-2E46FBC43ADB}"/>
              </a:ext>
            </a:extLst>
          </p:cNvPr>
          <p:cNvSpPr/>
          <p:nvPr/>
        </p:nvSpPr>
        <p:spPr>
          <a:xfrm rot="10800000">
            <a:off x="3871520" y="3111477"/>
            <a:ext cx="528506" cy="1254046"/>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2" name="Arrow: Curved Left 11">
            <a:extLst>
              <a:ext uri="{FF2B5EF4-FFF2-40B4-BE49-F238E27FC236}">
                <a16:creationId xmlns:a16="http://schemas.microsoft.com/office/drawing/2014/main" id="{7550A181-C493-4FB4-91C5-7AD5AF6BEFFB}"/>
              </a:ext>
            </a:extLst>
          </p:cNvPr>
          <p:cNvSpPr/>
          <p:nvPr/>
        </p:nvSpPr>
        <p:spPr>
          <a:xfrm>
            <a:off x="4743976" y="3111477"/>
            <a:ext cx="528506" cy="1254046"/>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8927281-4120-4623-9F73-903473B1D85B}"/>
              </a:ext>
            </a:extLst>
          </p:cNvPr>
          <p:cNvSpPr txBox="1"/>
          <p:nvPr/>
        </p:nvSpPr>
        <p:spPr>
          <a:xfrm>
            <a:off x="700482" y="3551467"/>
            <a:ext cx="3275900"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Number Theoretic Transform (NTT) [25] </a:t>
            </a:r>
            <a:endParaRPr lang="en-US" dirty="0"/>
          </a:p>
        </p:txBody>
      </p:sp>
      <p:sp>
        <p:nvSpPr>
          <p:cNvPr id="16" name="TextBox 15">
            <a:extLst>
              <a:ext uri="{FF2B5EF4-FFF2-40B4-BE49-F238E27FC236}">
                <a16:creationId xmlns:a16="http://schemas.microsoft.com/office/drawing/2014/main" id="{8C0B47F5-52D2-4283-9010-267486F95E59}"/>
              </a:ext>
            </a:extLst>
          </p:cNvPr>
          <p:cNvSpPr txBox="1"/>
          <p:nvPr/>
        </p:nvSpPr>
        <p:spPr>
          <a:xfrm>
            <a:off x="5595457" y="3551467"/>
            <a:ext cx="4572000"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Inverse </a:t>
            </a:r>
            <a:r>
              <a:rPr lang="en-US" dirty="0">
                <a:latin typeface="Times New Roman" panose="02020603050405020304" pitchFamily="18" charset="0"/>
                <a:ea typeface="Calibri" panose="020F0502020204030204" pitchFamily="34" charset="0"/>
              </a:rPr>
              <a:t>NT</a:t>
            </a:r>
            <a:r>
              <a:rPr lang="en-US" sz="1800" dirty="0">
                <a:effectLst/>
                <a:latin typeface="Times New Roman" panose="02020603050405020304" pitchFamily="18" charset="0"/>
                <a:ea typeface="Calibri" panose="020F0502020204030204" pitchFamily="34" charset="0"/>
              </a:rPr>
              <a:t>T (INTT) [25]</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C907540-FFB7-48CC-8A6D-26E814CBF092}"/>
                  </a:ext>
                </a:extLst>
              </p:cNvPr>
              <p:cNvSpPr txBox="1"/>
              <p:nvPr/>
            </p:nvSpPr>
            <p:spPr>
              <a:xfrm>
                <a:off x="2202112" y="5550239"/>
                <a:ext cx="5083728" cy="6677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err="1"/>
                  <a:t>Trên</a:t>
                </a:r>
                <a:r>
                  <a:rPr lang="en-US" dirty="0"/>
                  <a:t> </a:t>
                </a:r>
                <a:r>
                  <a:rPr lang="en-US" dirty="0" err="1"/>
                  <a:t>vành</a:t>
                </a:r>
                <a:r>
                  <a:rPr lang="en-US" dirty="0"/>
                  <a:t> </a:t>
                </a:r>
                <a:r>
                  <a:rPr lang="en-US" dirty="0" err="1"/>
                  <a:t>đa</a:t>
                </a:r>
                <a:r>
                  <a:rPr lang="en-US" dirty="0"/>
                  <a:t> </a:t>
                </a:r>
                <a:r>
                  <a:rPr lang="en-US" dirty="0" err="1"/>
                  <a:t>thức</a:t>
                </a:r>
                <a:r>
                  <a:rPr lang="en-US" dirty="0"/>
                  <a:t> </a:t>
                </a:r>
                <a:r>
                  <a:rPr lang="en-US" dirty="0" err="1"/>
                  <a:t>giới</a:t>
                </a:r>
                <a:r>
                  <a:rPr lang="en-US" dirty="0"/>
                  <a:t> </a:t>
                </a:r>
                <a:r>
                  <a:rPr lang="en-US" dirty="0" err="1"/>
                  <a:t>hạn</a:t>
                </a:r>
                <a:endParaRPr lang="en-US" dirty="0"/>
              </a:p>
              <a:p>
                <a:pPr algn="ctr"/>
                <a:r>
                  <a:rPr lang="en-US" dirty="0"/>
                  <a:t>Kyber: </a:t>
                </a:r>
                <a14:m>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Ζ</m:t>
                        </m:r>
                      </m:e>
                      <m:sub>
                        <m:r>
                          <a:rPr lang="en-US" b="0" i="1" smtClean="0">
                            <a:latin typeface="Cambria Math" panose="02040503050406030204" pitchFamily="18" charset="0"/>
                          </a:rPr>
                          <m:t>𝑞</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𝑛</m:t>
                        </m:r>
                      </m:sup>
                    </m:sSup>
                    <m:r>
                      <a:rPr lang="en-US" b="0" i="1" smtClean="0">
                        <a:latin typeface="Cambria Math" panose="02040503050406030204" pitchFamily="18" charset="0"/>
                      </a:rPr>
                      <m:t>+1)</m:t>
                    </m:r>
                  </m:oMath>
                </a14:m>
                <a:endParaRPr lang="en-US" dirty="0"/>
              </a:p>
            </p:txBody>
          </p:sp>
        </mc:Choice>
        <mc:Fallback xmlns="">
          <p:sp>
            <p:nvSpPr>
              <p:cNvPr id="18" name="TextBox 17">
                <a:extLst>
                  <a:ext uri="{FF2B5EF4-FFF2-40B4-BE49-F238E27FC236}">
                    <a16:creationId xmlns:a16="http://schemas.microsoft.com/office/drawing/2014/main" id="{EC907540-FFB7-48CC-8A6D-26E814CBF092}"/>
                  </a:ext>
                </a:extLst>
              </p:cNvPr>
              <p:cNvSpPr txBox="1">
                <a:spLocks noRot="1" noChangeAspect="1" noMove="1" noResize="1" noEditPoints="1" noAdjustHandles="1" noChangeArrowheads="1" noChangeShapeType="1" noTextEdit="1"/>
              </p:cNvSpPr>
              <p:nvPr/>
            </p:nvSpPr>
            <p:spPr>
              <a:xfrm>
                <a:off x="2202112" y="5550239"/>
                <a:ext cx="5083728" cy="667747"/>
              </a:xfrm>
              <a:prstGeom prst="rect">
                <a:avLst/>
              </a:prstGeom>
              <a:blipFill>
                <a:blip r:embed="rId5"/>
                <a:stretch>
                  <a:fillRect t="-3540" b="-8850"/>
                </a:stretch>
              </a:blipFill>
            </p:spPr>
            <p:txBody>
              <a:bodyPr/>
              <a:lstStyle/>
              <a:p>
                <a:r>
                  <a:rPr lang="en-US">
                    <a:noFill/>
                  </a:rPr>
                  <a:t> </a:t>
                </a:r>
              </a:p>
            </p:txBody>
          </p:sp>
        </mc:Fallback>
      </mc:AlternateContent>
    </p:spTree>
    <p:extLst>
      <p:ext uri="{BB962C8B-B14F-4D97-AF65-F5344CB8AC3E}">
        <p14:creationId xmlns:p14="http://schemas.microsoft.com/office/powerpoint/2010/main" val="1808878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NTT/INTT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cổ</a:t>
            </a: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điển</a:t>
            </a:r>
            <a:endParaRPr lang="en-US" sz="4000" dirty="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81241EC-793F-4461-BCFE-CEAF44073DF9}"/>
                  </a:ext>
                </a:extLst>
              </p:cNvPr>
              <p:cNvSpPr>
                <a:spLocks noGrp="1"/>
              </p:cNvSpPr>
              <p:nvPr>
                <p:ph idx="1"/>
              </p:nvPr>
            </p:nvSpPr>
            <p:spPr>
              <a:xfrm>
                <a:off x="800099" y="2978248"/>
                <a:ext cx="7543801" cy="4023360"/>
              </a:xfrm>
            </p:spPr>
            <p:txBody>
              <a:bodyPr>
                <a:noAutofit/>
              </a:bodyPr>
              <a:lstStyle/>
              <a:p>
                <a:pPr algn="just">
                  <a:lnSpc>
                    <a:spcPct val="150000"/>
                  </a:lnSpc>
                  <a:spcBef>
                    <a:spcPts val="600"/>
                  </a:spcBef>
                  <a:spcAft>
                    <a:spcPts val="1000"/>
                  </a:spcAft>
                  <a:buFont typeface="Arial" panose="020B0604020202020204" pitchFamily="34" charset="0"/>
                  <a:buChar char="•"/>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Kết quả nhân đa thức </a:t>
                </a:r>
                <a14:m>
                  <m:oMath xmlns:m="http://schemas.openxmlformats.org/officeDocument/2006/math">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h</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𝑓</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𝑔</m:t>
                    </m:r>
                  </m:oMath>
                </a14:m>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vi-VN"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có thể được tính</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với NTT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và</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INTT</a:t>
                </a:r>
                <a:r>
                  <a:rPr lang="vi-VN"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như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phương</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trình</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bên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dưới</a:t>
                </a:r>
                <a:r>
                  <a:rPr lang="vi-VN"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endPar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p>
                <a:pPr algn="ctr"/>
                <a14:m>
                  <m:oMath xmlns:m="http://schemas.openxmlformats.org/officeDocument/2006/math">
                    <m: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h</m:t>
                    </m:r>
                    <m: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400" i="1">
                            <a:solidFill>
                              <a:schemeClr val="tx1"/>
                            </a:solidFill>
                            <a:effectLst/>
                            <a:latin typeface="Cambria Math" panose="02040503050406030204" pitchFamily="18" charset="0"/>
                            <a:cs typeface="Times New Roman" panose="02020603050405020304" pitchFamily="18" charset="0"/>
                          </a:rPr>
                        </m:ctrlPr>
                      </m:sSupPr>
                      <m:e>
                        <m: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𝑁𝑇𝑇</m:t>
                        </m:r>
                      </m:e>
                      <m:sup>
                        <m: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𝑁𝑇𝑇</m:t>
                    </m:r>
                    <m:d>
                      <m:dPr>
                        <m:ctrlPr>
                          <a:rPr lang="en-US" sz="1400" i="1">
                            <a:solidFill>
                              <a:schemeClr val="tx1"/>
                            </a:solidFill>
                            <a:effectLst/>
                            <a:latin typeface="Cambria Math" panose="02040503050406030204" pitchFamily="18" charset="0"/>
                            <a:cs typeface="Times New Roman" panose="02020603050405020304" pitchFamily="18" charset="0"/>
                          </a:rPr>
                        </m:ctrlPr>
                      </m:dPr>
                      <m:e>
                        <m: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𝑓</m:t>
                        </m:r>
                      </m:e>
                    </m:d>
                    <m: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𝑁𝑇𝑇</m:t>
                    </m:r>
                    <m:d>
                      <m:dPr>
                        <m:ctrlPr>
                          <a:rPr lang="en-US" sz="1400" i="1">
                            <a:solidFill>
                              <a:schemeClr val="tx1"/>
                            </a:solidFill>
                            <a:effectLst/>
                            <a:latin typeface="Cambria Math" panose="02040503050406030204" pitchFamily="18" charset="0"/>
                            <a:cs typeface="Times New Roman" panose="02020603050405020304" pitchFamily="18" charset="0"/>
                          </a:rPr>
                        </m:ctrlPr>
                      </m:dPr>
                      <m:e>
                        <m: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𝑔</m:t>
                        </m:r>
                      </m:e>
                    </m:d>
                    <m: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400" dirty="0">
                    <a:solidFill>
                      <a:schemeClr val="tx1"/>
                    </a:solidFill>
                    <a:effectLst/>
                    <a:latin typeface="Roboto" panose="02000000000000000000" pitchFamily="2" charset="0"/>
                    <a:ea typeface="Roboto" panose="02000000000000000000" pitchFamily="2" charset="0"/>
                  </a:rPr>
                  <a:t>	</a:t>
                </a:r>
                <a:endParaRPr lang="en-US" sz="1400" dirty="0">
                  <a:solidFill>
                    <a:schemeClr val="tx1"/>
                  </a:solidFill>
                  <a:latin typeface="Roboto" panose="02000000000000000000" pitchFamily="2" charset="0"/>
                  <a:ea typeface="Roboto" panose="02000000000000000000" pitchFamily="2" charset="0"/>
                </a:endParaRPr>
              </a:p>
            </p:txBody>
          </p:sp>
        </mc:Choice>
        <mc:Fallback xmlns="">
          <p:sp>
            <p:nvSpPr>
              <p:cNvPr id="9" name="Content Placeholder 8">
                <a:extLst>
                  <a:ext uri="{FF2B5EF4-FFF2-40B4-BE49-F238E27FC236}">
                    <a16:creationId xmlns:a16="http://schemas.microsoft.com/office/drawing/2014/main" id="{B81241EC-793F-4461-BCFE-CEAF44073DF9}"/>
                  </a:ext>
                </a:extLst>
              </p:cNvPr>
              <p:cNvSpPr>
                <a:spLocks noGrp="1" noRot="1" noChangeAspect="1" noMove="1" noResize="1" noEditPoints="1" noAdjustHandles="1" noChangeArrowheads="1" noChangeShapeType="1" noTextEdit="1"/>
              </p:cNvSpPr>
              <p:nvPr>
                <p:ph idx="1"/>
              </p:nvPr>
            </p:nvSpPr>
            <p:spPr>
              <a:xfrm>
                <a:off x="800099" y="2978248"/>
                <a:ext cx="7543801" cy="4023360"/>
              </a:xfrm>
              <a:blipFill>
                <a:blip r:embed="rId2"/>
                <a:stretch>
                  <a:fillRect l="-1696" r="-1939"/>
                </a:stretch>
              </a:blipFill>
            </p:spPr>
            <p:txBody>
              <a:bodyPr/>
              <a:lstStyle/>
              <a:p>
                <a:r>
                  <a:rPr lang="en-US">
                    <a:noFill/>
                  </a:rPr>
                  <a:t> </a:t>
                </a:r>
              </a:p>
            </p:txBody>
          </p:sp>
        </mc:Fallback>
      </mc:AlternateContent>
    </p:spTree>
    <p:extLst>
      <p:ext uri="{BB962C8B-B14F-4D97-AF65-F5344CB8AC3E}">
        <p14:creationId xmlns:p14="http://schemas.microsoft.com/office/powerpoint/2010/main" val="1022593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NTT/INTT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cổ</a:t>
            </a: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điển</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F5AFDC-BE7A-47B5-B1B4-F24E1880A716}"/>
                  </a:ext>
                </a:extLst>
              </p:cNvPr>
              <p:cNvSpPr>
                <a:spLocks noGrp="1"/>
              </p:cNvSpPr>
              <p:nvPr>
                <p:ph idx="1"/>
              </p:nvPr>
            </p:nvSpPr>
            <p:spPr/>
            <p:txBody>
              <a:bodyPr>
                <a:normAutofit fontScale="92500"/>
              </a:bodyPr>
              <a:lstStyle/>
              <a:p>
                <a:pPr marR="0">
                  <a:lnSpc>
                    <a:spcPct val="150000"/>
                  </a:lnSpc>
                  <a:spcBef>
                    <a:spcPts val="600"/>
                  </a:spcBef>
                  <a:spcAft>
                    <a:spcPts val="0"/>
                  </a:spcAft>
                  <a:buFont typeface="Arial" panose="020B0604020202020204" pitchFamily="34" charset="0"/>
                  <a:buChar char="•"/>
                  <a:tabLst>
                    <a:tab pos="270510"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Phiên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cổ</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điển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của NTT là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như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[32]:</a:t>
                </a:r>
              </a:p>
              <a:p>
                <a:pPr marL="0" marR="0" indent="457200">
                  <a:lnSpc>
                    <a:spcPct val="150000"/>
                  </a:lnSpc>
                  <a:spcBef>
                    <a:spcPts val="0"/>
                  </a:spcBef>
                  <a:spcAft>
                    <a:spcPts val="1000"/>
                  </a:spcAft>
                  <a:tabLst>
                    <a:tab pos="270510" algn="l"/>
                  </a:tabLst>
                </a:pPr>
                <a14:m>
                  <m:oMath xmlns:m="http://schemas.openxmlformats.org/officeDocument/2006/math">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acc>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𝑁𝑇𝑇</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=0</m:t>
                        </m:r>
                      </m:sub>
                      <m:sup>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−1</m:t>
                        </m:r>
                      </m:sup>
                      <m:e>
                        <m:sSub>
                          <m:sSubPr>
                            <m:ctrlP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𝑗</m:t>
                            </m:r>
                          </m:sub>
                        </m:sSub>
                        <m:sSubSup>
                          <m:sSubSupPr>
                            <m:ctrlP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𝜔</m:t>
                            </m:r>
                          </m:e>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𝑁</m:t>
                            </m:r>
                          </m:sub>
                          <m:sup>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𝑖𝑗</m:t>
                            </m:r>
                          </m:sup>
                        </m:sSubSup>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𝑞</m:t>
                        </m:r>
                      </m:e>
                    </m:nary>
                  </m:oMath>
                </a14:m>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150000"/>
                  </a:lnSpc>
                  <a:spcBef>
                    <a:spcPts val="600"/>
                  </a:spcBef>
                  <a:spcAft>
                    <a:spcPts val="1000"/>
                  </a:spcAft>
                </a:pPr>
                <a14:m>
                  <m:oMath xmlns:m="http://schemas.openxmlformats.org/officeDocument/2006/math">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 ...,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− 1</m:t>
                    </m:r>
                  </m:oMath>
                </a14:m>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50000"/>
                  </a:lnSpc>
                  <a:spcBef>
                    <a:spcPts val="600"/>
                  </a:spcBef>
                  <a:spcAft>
                    <a:spcPts val="0"/>
                  </a:spcAft>
                  <a:buFont typeface="Arial" panose="020B0604020202020204" pitchFamily="34" charset="0"/>
                  <a:buChar char="•"/>
                  <a:tabLst>
                    <a:tab pos="270510" algn="l"/>
                  </a:tabLst>
                </a:pP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cổ</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điển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của INTT là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như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[32]:</a:t>
                </a:r>
              </a:p>
              <a:p>
                <a:pPr marL="0" marR="0" indent="457200">
                  <a:lnSpc>
                    <a:spcPct val="150000"/>
                  </a:lnSpc>
                  <a:spcBef>
                    <a:spcPts val="0"/>
                  </a:spcBef>
                  <a:spcAft>
                    <a:spcPts val="1000"/>
                  </a:spcAft>
                  <a:tabLst>
                    <a:tab pos="270510" algn="l"/>
                  </a:tabLst>
                </a:pPr>
                <a14:m>
                  <m:oMath xmlns:m="http://schemas.openxmlformats.org/officeDocument/2006/math">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𝐼</m:t>
                        </m:r>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𝑁𝑇𝑇</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acc>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p>
                    </m:sSup>
                    <m:nary>
                      <m:naryPr>
                        <m:chr m:val="∑"/>
                        <m:limLoc m:val="undOvr"/>
                        <m:ctrlP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=0</m:t>
                        </m:r>
                      </m:sub>
                      <m:sup>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−1</m:t>
                        </m:r>
                      </m:sup>
                      <m:e>
                        <m:sSub>
                          <m:sSubPr>
                            <m:ctrlP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acc>
                          </m:e>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𝑗</m:t>
                            </m:r>
                          </m:sub>
                        </m:sSub>
                        <m:sSubSup>
                          <m:sSubSupPr>
                            <m:ctrlP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𝜔</m:t>
                            </m:r>
                          </m:e>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𝑁</m:t>
                            </m:r>
                          </m:sub>
                          <m:sup>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𝑖𝑗</m:t>
                            </m:r>
                          </m:sup>
                        </m:sSubSup>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𝑞</m:t>
                        </m:r>
                      </m:e>
                    </m:nary>
                  </m:oMath>
                </a14:m>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150000"/>
                  </a:lnSpc>
                  <a:spcBef>
                    <a:spcPts val="600"/>
                  </a:spcBef>
                  <a:spcAft>
                    <a:spcPts val="1000"/>
                  </a:spcAft>
                </a:pPr>
                <a14:m>
                  <m:oMath xmlns:m="http://schemas.openxmlformats.org/officeDocument/2006/math">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 ...,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− 1</m:t>
                    </m:r>
                  </m:oMath>
                </a14:m>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50000"/>
                  </a:lnSpc>
                  <a:spcBef>
                    <a:spcPts val="600"/>
                  </a:spcBef>
                  <a:spcAft>
                    <a:spcPts val="1000"/>
                  </a:spcAft>
                  <a:buFont typeface="Arial" panose="020B0604020202020204" pitchFamily="34" charset="0"/>
                  <a:buChar char="•"/>
                  <a:tabLst>
                    <a:tab pos="270510" algn="l"/>
                  </a:tabLs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Với </a:t>
                </a:r>
                <a14:m>
                  <m:oMath xmlns:m="http://schemas.openxmlformats.org/officeDocument/2006/math">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ω</m:t>
                        </m:r>
                      </m:e>
                      <m:sub>
                        <m:r>
                          <m:rPr>
                            <m:sty m:val="p"/>
                          </m:rP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n</m:t>
                        </m:r>
                      </m:sub>
                    </m:sSub>
                  </m:oMath>
                </a14:m>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là primitive nth root of unity.</a:t>
                </a:r>
              </a:p>
              <a:p>
                <a:endParaRPr lang="en-US" dirty="0"/>
              </a:p>
            </p:txBody>
          </p:sp>
        </mc:Choice>
        <mc:Fallback xmlns="">
          <p:sp>
            <p:nvSpPr>
              <p:cNvPr id="3" name="Content Placeholder 2">
                <a:extLst>
                  <a:ext uri="{FF2B5EF4-FFF2-40B4-BE49-F238E27FC236}">
                    <a16:creationId xmlns:a16="http://schemas.microsoft.com/office/drawing/2014/main" id="{58F5AFDC-BE7A-47B5-B1B4-F24E1880A716}"/>
                  </a:ext>
                </a:extLst>
              </p:cNvPr>
              <p:cNvSpPr>
                <a:spLocks noGrp="1" noRot="1" noChangeAspect="1" noMove="1" noResize="1" noEditPoints="1" noAdjustHandles="1" noChangeArrowheads="1" noChangeShapeType="1" noTextEdit="1"/>
              </p:cNvSpPr>
              <p:nvPr>
                <p:ph idx="1"/>
              </p:nvPr>
            </p:nvSpPr>
            <p:spPr>
              <a:blipFill>
                <a:blip r:embed="rId2"/>
                <a:stretch>
                  <a:fillRect l="-1696"/>
                </a:stretch>
              </a:blipFill>
            </p:spPr>
            <p:txBody>
              <a:bodyPr/>
              <a:lstStyle/>
              <a:p>
                <a:r>
                  <a:rPr lang="en-US">
                    <a:noFill/>
                  </a:rPr>
                  <a:t> </a:t>
                </a:r>
              </a:p>
            </p:txBody>
          </p:sp>
        </mc:Fallback>
      </mc:AlternateContent>
    </p:spTree>
    <p:extLst>
      <p:ext uri="{BB962C8B-B14F-4D97-AF65-F5344CB8AC3E}">
        <p14:creationId xmlns:p14="http://schemas.microsoft.com/office/powerpoint/2010/main" val="1372668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479363" y="5089942"/>
            <a:ext cx="8181805" cy="1057655"/>
          </a:xfrm>
        </p:spPr>
        <p:txBody>
          <a:bodyPr vert="horz" lIns="91440" tIns="45720" rIns="91440" bIns="45720" rtlCol="0" anchor="b">
            <a:normAutofit fontScale="90000"/>
          </a:bodyPr>
          <a:lstStyle/>
          <a:p>
            <a:r>
              <a:rPr lang="en-US" sz="5200" dirty="0">
                <a:solidFill>
                  <a:schemeClr val="tx1">
                    <a:lumMod val="85000"/>
                    <a:lumOff val="15000"/>
                  </a:schemeClr>
                </a:solidFill>
                <a:latin typeface="Roboto" panose="02000000000000000000" pitchFamily="2" charset="0"/>
                <a:ea typeface="Roboto" panose="02000000000000000000" pitchFamily="2" charset="0"/>
              </a:rPr>
              <a:t>P</a:t>
            </a:r>
            <a:r>
              <a:rPr lang="en-US" sz="5200" dirty="0">
                <a:solidFill>
                  <a:schemeClr val="tx1">
                    <a:lumMod val="85000"/>
                    <a:lumOff val="15000"/>
                  </a:schemeClr>
                </a:solidFill>
                <a:effectLst/>
                <a:latin typeface="Roboto" panose="02000000000000000000" pitchFamily="2" charset="0"/>
                <a:ea typeface="Roboto" panose="02000000000000000000" pitchFamily="2" charset="0"/>
              </a:rPr>
              <a:t>rimitive n-</a:t>
            </a:r>
            <a:r>
              <a:rPr lang="en-US" sz="5200" dirty="0" err="1">
                <a:solidFill>
                  <a:schemeClr val="tx1">
                    <a:lumMod val="85000"/>
                    <a:lumOff val="15000"/>
                  </a:schemeClr>
                </a:solidFill>
                <a:effectLst/>
                <a:latin typeface="Roboto" panose="02000000000000000000" pitchFamily="2" charset="0"/>
                <a:ea typeface="Roboto" panose="02000000000000000000" pitchFamily="2" charset="0"/>
              </a:rPr>
              <a:t>th</a:t>
            </a:r>
            <a:r>
              <a:rPr lang="en-US" sz="5200" dirty="0">
                <a:solidFill>
                  <a:schemeClr val="tx1">
                    <a:lumMod val="85000"/>
                    <a:lumOff val="15000"/>
                  </a:schemeClr>
                </a:solidFill>
                <a:effectLst/>
                <a:latin typeface="Roboto" panose="02000000000000000000" pitchFamily="2" charset="0"/>
                <a:ea typeface="Roboto" panose="02000000000000000000" pitchFamily="2" charset="0"/>
              </a:rPr>
              <a:t> Root of Unity.</a:t>
            </a:r>
            <a:br>
              <a:rPr lang="en-US" sz="5200" dirty="0">
                <a:solidFill>
                  <a:schemeClr val="tx1">
                    <a:lumMod val="85000"/>
                    <a:lumOff val="15000"/>
                  </a:schemeClr>
                </a:solidFill>
                <a:effectLst/>
              </a:rPr>
            </a:br>
            <a:endParaRPr lang="en-US" sz="5200" dirty="0">
              <a:solidFill>
                <a:schemeClr val="tx1">
                  <a:lumMod val="85000"/>
                  <a:lumOff val="15000"/>
                </a:schemeClr>
              </a:solidFill>
            </a:endParaRPr>
          </a:p>
        </p:txBody>
      </p:sp>
      <p:cxnSp>
        <p:nvCxnSpPr>
          <p:cNvPr id="17" name="Straight Connector 16">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841E764-4629-49E0-994A-6F92FEFB9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95635077-9890-4CC8-9792-28743EBF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74F802A2-A764-4595-BFB8-AE881CC58610}"/>
                  </a:ext>
                </a:extLst>
              </p:cNvPr>
              <p:cNvGraphicFramePr>
                <a:graphicFrameLocks noGrp="1"/>
              </p:cNvGraphicFramePr>
              <p:nvPr>
                <p:ph idx="1"/>
                <p:extLst>
                  <p:ext uri="{D42A27DB-BD31-4B8C-83A1-F6EECF244321}">
                    <p14:modId xmlns:p14="http://schemas.microsoft.com/office/powerpoint/2010/main" val="3138136029"/>
                  </p:ext>
                </p:extLst>
              </p:nvPr>
            </p:nvGraphicFramePr>
            <p:xfrm>
              <a:off x="1237490" y="2016760"/>
              <a:ext cx="6743146" cy="1792335"/>
            </p:xfrm>
            <a:graphic>
              <a:graphicData uri="http://schemas.openxmlformats.org/drawingml/2006/table">
                <a:tbl>
                  <a:tblPr firstRow="1" firstCol="1" bandRow="1">
                    <a:tableStyleId>{9D7B26C5-4107-4FEC-AEDC-1716B250A1EF}</a:tableStyleId>
                  </a:tblPr>
                  <a:tblGrid>
                    <a:gridCol w="6743146">
                      <a:extLst>
                        <a:ext uri="{9D8B030D-6E8A-4147-A177-3AD203B41FA5}">
                          <a16:colId xmlns:a16="http://schemas.microsoft.com/office/drawing/2014/main" val="756777232"/>
                        </a:ext>
                      </a:extLst>
                    </a:gridCol>
                  </a:tblGrid>
                  <a:tr h="1792335">
                    <a:tc>
                      <a:txBody>
                        <a:bodyPr/>
                        <a:lstStyle/>
                        <a:p>
                          <a:pPr marL="0" marR="0" algn="just">
                            <a:lnSpc>
                              <a:spcPct val="150000"/>
                            </a:lnSpc>
                            <a:spcBef>
                              <a:spcPts val="0"/>
                            </a:spcBef>
                            <a:spcAft>
                              <a:spcPts val="0"/>
                            </a:spcAft>
                          </a:pPr>
                          <a:r>
                            <a:rPr lang="en-US" sz="2400" b="0" dirty="0" err="1">
                              <a:effectLst/>
                              <a:latin typeface="Roboto" panose="02000000000000000000" pitchFamily="2" charset="0"/>
                              <a:ea typeface="Roboto" panose="02000000000000000000" pitchFamily="2" charset="0"/>
                            </a:rPr>
                            <a:t>Gốc</a:t>
                          </a:r>
                          <a:r>
                            <a:rPr lang="en-US" sz="2400" b="0" dirty="0">
                              <a:effectLst/>
                              <a:latin typeface="Roboto" panose="02000000000000000000" pitchFamily="2" charset="0"/>
                              <a:ea typeface="Roboto" panose="02000000000000000000" pitchFamily="2" charset="0"/>
                            </a:rPr>
                            <a:t> </a:t>
                          </a:r>
                          <a:r>
                            <a:rPr lang="en-US" sz="2400" b="0" dirty="0" err="1">
                              <a:effectLst/>
                              <a:latin typeface="Roboto" panose="02000000000000000000" pitchFamily="2" charset="0"/>
                              <a:ea typeface="Roboto" panose="02000000000000000000" pitchFamily="2" charset="0"/>
                            </a:rPr>
                            <a:t>hội</a:t>
                          </a:r>
                          <a:r>
                            <a:rPr lang="en-US" sz="2400" b="0" dirty="0">
                              <a:effectLst/>
                              <a:latin typeface="Roboto" panose="02000000000000000000" pitchFamily="2" charset="0"/>
                              <a:ea typeface="Roboto" panose="02000000000000000000" pitchFamily="2" charset="0"/>
                            </a:rPr>
                            <a:t> </a:t>
                          </a:r>
                          <a:r>
                            <a:rPr lang="en-US" sz="2400" b="0" dirty="0" err="1">
                              <a:effectLst/>
                              <a:latin typeface="Roboto" panose="02000000000000000000" pitchFamily="2" charset="0"/>
                              <a:ea typeface="Roboto" panose="02000000000000000000" pitchFamily="2" charset="0"/>
                            </a:rPr>
                            <a:t>tụ</a:t>
                          </a:r>
                          <a:r>
                            <a:rPr lang="en-US" sz="2400" b="0" dirty="0">
                              <a:effectLst/>
                              <a:latin typeface="Roboto" panose="02000000000000000000" pitchFamily="2" charset="0"/>
                              <a:ea typeface="Roboto" panose="02000000000000000000" pitchFamily="2" charset="0"/>
                            </a:rPr>
                            <a:t> </a:t>
                          </a:r>
                          <a:r>
                            <a:rPr lang="en-US" sz="2400" b="0" dirty="0" err="1">
                              <a:effectLst/>
                              <a:latin typeface="Roboto" panose="02000000000000000000" pitchFamily="2" charset="0"/>
                              <a:ea typeface="Roboto" panose="02000000000000000000" pitchFamily="2" charset="0"/>
                            </a:rPr>
                            <a:t>nguyên</a:t>
                          </a:r>
                          <a:r>
                            <a:rPr lang="en-US" sz="2400" b="0" dirty="0">
                              <a:effectLst/>
                              <a:latin typeface="Roboto" panose="02000000000000000000" pitchFamily="2" charset="0"/>
                              <a:ea typeface="Roboto" panose="02000000000000000000" pitchFamily="2" charset="0"/>
                            </a:rPr>
                            <a:t> </a:t>
                          </a:r>
                          <a:r>
                            <a:rPr lang="en-US" sz="2400" b="0" dirty="0" err="1">
                              <a:effectLst/>
                              <a:latin typeface="Roboto" panose="02000000000000000000" pitchFamily="2" charset="0"/>
                              <a:ea typeface="Roboto" panose="02000000000000000000" pitchFamily="2" charset="0"/>
                            </a:rPr>
                            <a:t>thủy</a:t>
                          </a:r>
                          <a:r>
                            <a:rPr lang="en-US" sz="2400" b="0" dirty="0">
                              <a:effectLst/>
                              <a:latin typeface="Roboto" panose="02000000000000000000" pitchFamily="2" charset="0"/>
                              <a:ea typeface="Roboto" panose="02000000000000000000" pitchFamily="2" charset="0"/>
                            </a:rPr>
                            <a:t> </a:t>
                          </a:r>
                          <a:r>
                            <a:rPr lang="en-US" sz="2400" b="0" dirty="0" err="1">
                              <a:effectLst/>
                              <a:latin typeface="Roboto" panose="02000000000000000000" pitchFamily="2" charset="0"/>
                              <a:ea typeface="Roboto" panose="02000000000000000000" pitchFamily="2" charset="0"/>
                            </a:rPr>
                            <a:t>thứ</a:t>
                          </a:r>
                          <a:r>
                            <a:rPr lang="en-US" sz="2400" b="0" dirty="0">
                              <a:effectLst/>
                              <a:latin typeface="Roboto" panose="02000000000000000000" pitchFamily="2" charset="0"/>
                              <a:ea typeface="Roboto" panose="02000000000000000000" pitchFamily="2" charset="0"/>
                            </a:rPr>
                            <a:t> n hay n-</a:t>
                          </a:r>
                          <a:r>
                            <a:rPr lang="en-US" sz="2400" b="0" dirty="0" err="1">
                              <a:effectLst/>
                              <a:latin typeface="Roboto" panose="02000000000000000000" pitchFamily="2" charset="0"/>
                              <a:ea typeface="Roboto" panose="02000000000000000000" pitchFamily="2" charset="0"/>
                            </a:rPr>
                            <a:t>th</a:t>
                          </a:r>
                          <a:r>
                            <a:rPr lang="en-US" sz="2400" b="0" dirty="0">
                              <a:effectLst/>
                              <a:latin typeface="Roboto" panose="02000000000000000000" pitchFamily="2" charset="0"/>
                              <a:ea typeface="Roboto" panose="02000000000000000000" pitchFamily="2" charset="0"/>
                            </a:rPr>
                            <a:t> Primitive Root of Unity </a:t>
                          </a:r>
                          <a:r>
                            <a:rPr lang="en-US" sz="2400" b="0" dirty="0" err="1">
                              <a:effectLst/>
                              <a:latin typeface="Roboto" panose="02000000000000000000" pitchFamily="2" charset="0"/>
                              <a:ea typeface="Roboto" panose="02000000000000000000" pitchFamily="2" charset="0"/>
                            </a:rPr>
                            <a:t>trong</a:t>
                          </a:r>
                          <a:r>
                            <a:rPr lang="en-US" sz="2400" b="0" dirty="0">
                              <a:effectLst/>
                              <a:latin typeface="Roboto" panose="02000000000000000000" pitchFamily="2" charset="0"/>
                              <a:ea typeface="Roboto" panose="02000000000000000000" pitchFamily="2" charset="0"/>
                            </a:rPr>
                            <a:t> </a:t>
                          </a:r>
                          <a:r>
                            <a:rPr lang="en-US" sz="2400" b="0" dirty="0" err="1">
                              <a:effectLst/>
                              <a:latin typeface="Roboto" panose="02000000000000000000" pitchFamily="2" charset="0"/>
                              <a:ea typeface="Roboto" panose="02000000000000000000" pitchFamily="2" charset="0"/>
                            </a:rPr>
                            <a:t>miền</a:t>
                          </a:r>
                          <a:r>
                            <a:rPr lang="en-US" sz="2400" b="0" dirty="0">
                              <a:effectLst/>
                              <a:latin typeface="Roboto" panose="02000000000000000000" pitchFamily="2" charset="0"/>
                              <a:ea typeface="Roboto" panose="02000000000000000000" pitchFamily="2" charset="0"/>
                            </a:rPr>
                            <a:t> </a:t>
                          </a:r>
                          <a14:m>
                            <m:oMath xmlns:m="http://schemas.openxmlformats.org/officeDocument/2006/math">
                              <m:sSub>
                                <m:sSubPr>
                                  <m:ctrlPr>
                                    <a:rPr lang="en-US" sz="2400" b="0" i="1">
                                      <a:effectLst/>
                                      <a:latin typeface="Cambria Math" panose="02040503050406030204" pitchFamily="18" charset="0"/>
                                    </a:rPr>
                                  </m:ctrlPr>
                                </m:sSubPr>
                                <m:e>
                                  <m:r>
                                    <m:rPr>
                                      <m:sty m:val="p"/>
                                    </m:rPr>
                                    <a:rPr lang="en-US" sz="2400" b="0">
                                      <a:effectLst/>
                                      <a:latin typeface="Cambria Math" panose="02040503050406030204" pitchFamily="18" charset="0"/>
                                    </a:rPr>
                                    <m:t>Ζ</m:t>
                                  </m:r>
                                </m:e>
                                <m:sub>
                                  <m:r>
                                    <a:rPr lang="en-US" sz="2400" b="0" i="1">
                                      <a:effectLst/>
                                      <a:latin typeface="Cambria Math" panose="02040503050406030204" pitchFamily="18" charset="0"/>
                                    </a:rPr>
                                    <m:t>𝑞</m:t>
                                  </m:r>
                                </m:sub>
                              </m:sSub>
                            </m:oMath>
                          </a14:m>
                          <a:r>
                            <a:rPr lang="en-US" sz="2400" b="0" dirty="0">
                              <a:effectLst/>
                              <a:latin typeface="Roboto" panose="02000000000000000000" pitchFamily="2" charset="0"/>
                              <a:ea typeface="Roboto" panose="02000000000000000000" pitchFamily="2" charset="0"/>
                            </a:rPr>
                            <a:t> là một </a:t>
                          </a:r>
                          <a:r>
                            <a:rPr lang="en-US" sz="2400" b="0" dirty="0" err="1">
                              <a:effectLst/>
                              <a:latin typeface="Roboto" panose="02000000000000000000" pitchFamily="2" charset="0"/>
                              <a:ea typeface="Roboto" panose="02000000000000000000" pitchFamily="2" charset="0"/>
                            </a:rPr>
                            <a:t>số</a:t>
                          </a:r>
                          <a:r>
                            <a:rPr lang="en-US" sz="2400" b="0" dirty="0">
                              <a:effectLst/>
                              <a:latin typeface="Roboto" panose="02000000000000000000" pitchFamily="2" charset="0"/>
                              <a:ea typeface="Roboto" panose="02000000000000000000" pitchFamily="2" charset="0"/>
                            </a:rPr>
                            <a:t> </a:t>
                          </a:r>
                          <a14:m>
                            <m:oMath xmlns:m="http://schemas.openxmlformats.org/officeDocument/2006/math">
                              <m:r>
                                <m:rPr>
                                  <m:sty m:val="p"/>
                                </m:rPr>
                                <a:rPr lang="en-US" sz="2400" b="0" i="1">
                                  <a:effectLst/>
                                  <a:latin typeface="Cambria Math" panose="02040503050406030204" pitchFamily="18" charset="0"/>
                                </a:rPr>
                                <m:t>ω</m:t>
                              </m:r>
                            </m:oMath>
                          </a14:m>
                          <a:r>
                            <a:rPr lang="en-US" sz="2400" b="0" dirty="0">
                              <a:effectLst/>
                              <a:latin typeface="Roboto" panose="02000000000000000000" pitchFamily="2" charset="0"/>
                              <a:ea typeface="Roboto" panose="02000000000000000000" pitchFamily="2" charset="0"/>
                            </a:rPr>
                            <a:t> </a:t>
                          </a:r>
                          <a:r>
                            <a:rPr lang="en-US" sz="2400" b="0" dirty="0" err="1">
                              <a:effectLst/>
                              <a:latin typeface="Roboto" panose="02000000000000000000" pitchFamily="2" charset="0"/>
                              <a:ea typeface="Roboto" panose="02000000000000000000" pitchFamily="2" charset="0"/>
                            </a:rPr>
                            <a:t>sao</a:t>
                          </a:r>
                          <a:r>
                            <a:rPr lang="en-US" sz="2400" b="0" dirty="0">
                              <a:effectLst/>
                              <a:latin typeface="Roboto" panose="02000000000000000000" pitchFamily="2" charset="0"/>
                              <a:ea typeface="Roboto" panose="02000000000000000000" pitchFamily="2" charset="0"/>
                            </a:rPr>
                            <a:t> </a:t>
                          </a:r>
                          <a:r>
                            <a:rPr lang="en-US" sz="2400" b="0" dirty="0" err="1">
                              <a:effectLst/>
                              <a:latin typeface="Roboto" panose="02000000000000000000" pitchFamily="2" charset="0"/>
                              <a:ea typeface="Roboto" panose="02000000000000000000" pitchFamily="2" charset="0"/>
                            </a:rPr>
                            <a:t>cho</a:t>
                          </a:r>
                          <a:r>
                            <a:rPr lang="en-US" sz="2400" b="0" dirty="0">
                              <a:effectLst/>
                              <a:latin typeface="Roboto" panose="02000000000000000000" pitchFamily="2" charset="0"/>
                              <a:ea typeface="Roboto" panose="02000000000000000000" pitchFamily="2" charset="0"/>
                            </a:rPr>
                            <a:t> </a:t>
                          </a:r>
                          <a14:m>
                            <m:oMath xmlns:m="http://schemas.openxmlformats.org/officeDocument/2006/math">
                              <m:sSup>
                                <m:sSupPr>
                                  <m:ctrlPr>
                                    <a:rPr lang="en-US" sz="2400" b="0" i="1">
                                      <a:effectLst/>
                                      <a:latin typeface="Cambria Math" panose="02040503050406030204" pitchFamily="18" charset="0"/>
                                    </a:rPr>
                                  </m:ctrlPr>
                                </m:sSupPr>
                                <m:e>
                                  <m:r>
                                    <a:rPr lang="en-US" sz="2400" b="0" i="1">
                                      <a:effectLst/>
                                      <a:latin typeface="Cambria Math" panose="02040503050406030204" pitchFamily="18" charset="0"/>
                                    </a:rPr>
                                    <m:t>𝜔</m:t>
                                  </m:r>
                                </m:e>
                                <m:sup>
                                  <m:r>
                                    <a:rPr lang="en-US" sz="2400" b="0" i="1">
                                      <a:effectLst/>
                                      <a:latin typeface="Cambria Math" panose="02040503050406030204" pitchFamily="18" charset="0"/>
                                    </a:rPr>
                                    <m:t>𝑛</m:t>
                                  </m:r>
                                </m:sup>
                              </m:sSup>
                              <m:r>
                                <a:rPr lang="en-US" sz="2400" b="0">
                                  <a:effectLst/>
                                  <a:latin typeface="Cambria Math" panose="02040503050406030204" pitchFamily="18" charset="0"/>
                                </a:rPr>
                                <m:t>=1 </m:t>
                              </m:r>
                              <m:r>
                                <m:rPr>
                                  <m:sty m:val="p"/>
                                </m:rPr>
                                <a:rPr lang="en-US" sz="2400" b="0" i="1">
                                  <a:effectLst/>
                                  <a:latin typeface="Cambria Math" panose="02040503050406030204" pitchFamily="18" charset="0"/>
                                </a:rPr>
                                <m:t>mod</m:t>
                              </m:r>
                              <m:r>
                                <a:rPr lang="en-US" sz="2400" b="0">
                                  <a:effectLst/>
                                  <a:latin typeface="Cambria Math" panose="02040503050406030204" pitchFamily="18" charset="0"/>
                                </a:rPr>
                                <m:t> </m:t>
                              </m:r>
                              <m:r>
                                <m:rPr>
                                  <m:sty m:val="p"/>
                                </m:rPr>
                                <a:rPr lang="en-US" sz="2400" b="0" i="1">
                                  <a:effectLst/>
                                  <a:latin typeface="Cambria Math" panose="02040503050406030204" pitchFamily="18" charset="0"/>
                                </a:rPr>
                                <m:t>q</m:t>
                              </m:r>
                            </m:oMath>
                          </a14:m>
                          <a:r>
                            <a:rPr lang="en-US" sz="2400" b="0" dirty="0">
                              <a:effectLst/>
                              <a:latin typeface="Roboto" panose="02000000000000000000" pitchFamily="2" charset="0"/>
                              <a:ea typeface="Roboto" panose="02000000000000000000" pitchFamily="2" charset="0"/>
                            </a:rPr>
                            <a:t>.</a:t>
                          </a:r>
                          <a:endParaRPr lang="en-US" sz="2400" b="0" dirty="0">
                            <a:effectLst/>
                            <a:latin typeface="Roboto" panose="02000000000000000000" pitchFamily="2" charset="0"/>
                            <a:ea typeface="Roboto" panose="02000000000000000000" pitchFamily="2" charset="0"/>
                            <a:cs typeface="Times New Roman" panose="02020603050405020304" pitchFamily="18" charset="0"/>
                          </a:endParaRPr>
                        </a:p>
                      </a:txBody>
                      <a:tcPr marL="188595" marR="188595" marT="0" marB="0"/>
                    </a:tc>
                    <a:extLst>
                      <a:ext uri="{0D108BD9-81ED-4DB2-BD59-A6C34878D82A}">
                        <a16:rowId xmlns:a16="http://schemas.microsoft.com/office/drawing/2014/main" val="473202218"/>
                      </a:ext>
                    </a:extLst>
                  </a:tr>
                </a:tbl>
              </a:graphicData>
            </a:graphic>
          </p:graphicFrame>
        </mc:Choice>
        <mc:Fallback xmlns="">
          <p:graphicFrame>
            <p:nvGraphicFramePr>
              <p:cNvPr id="4" name="Content Placeholder 3">
                <a:extLst>
                  <a:ext uri="{FF2B5EF4-FFF2-40B4-BE49-F238E27FC236}">
                    <a16:creationId xmlns:a16="http://schemas.microsoft.com/office/drawing/2014/main" id="{74F802A2-A764-4595-BFB8-AE881CC58610}"/>
                  </a:ext>
                </a:extLst>
              </p:cNvPr>
              <p:cNvGraphicFramePr>
                <a:graphicFrameLocks noGrp="1"/>
              </p:cNvGraphicFramePr>
              <p:nvPr>
                <p:ph idx="1"/>
                <p:extLst>
                  <p:ext uri="{D42A27DB-BD31-4B8C-83A1-F6EECF244321}">
                    <p14:modId xmlns:p14="http://schemas.microsoft.com/office/powerpoint/2010/main" val="3138136029"/>
                  </p:ext>
                </p:extLst>
              </p:nvPr>
            </p:nvGraphicFramePr>
            <p:xfrm>
              <a:off x="1237490" y="2016760"/>
              <a:ext cx="6743146" cy="1792335"/>
            </p:xfrm>
            <a:graphic>
              <a:graphicData uri="http://schemas.openxmlformats.org/drawingml/2006/table">
                <a:tbl>
                  <a:tblPr firstRow="1" firstCol="1" bandRow="1">
                    <a:tableStyleId>{9D7B26C5-4107-4FEC-AEDC-1716B250A1EF}</a:tableStyleId>
                  </a:tblPr>
                  <a:tblGrid>
                    <a:gridCol w="6743146">
                      <a:extLst>
                        <a:ext uri="{9D8B030D-6E8A-4147-A177-3AD203B41FA5}">
                          <a16:colId xmlns:a16="http://schemas.microsoft.com/office/drawing/2014/main" val="756777232"/>
                        </a:ext>
                      </a:extLst>
                    </a:gridCol>
                  </a:tblGrid>
                  <a:tr h="1792335">
                    <a:tc>
                      <a:txBody>
                        <a:bodyPr/>
                        <a:lstStyle/>
                        <a:p>
                          <a:endParaRPr lang="en-US"/>
                        </a:p>
                      </a:txBody>
                      <a:tcPr marL="188595" marR="188595" marT="0" marB="0">
                        <a:blipFill>
                          <a:blip r:embed="rId2"/>
                          <a:stretch>
                            <a:fillRect t="-339" r="-90" b="-1017"/>
                          </a:stretch>
                        </a:blipFill>
                      </a:tcPr>
                    </a:tc>
                    <a:extLst>
                      <a:ext uri="{0D108BD9-81ED-4DB2-BD59-A6C34878D82A}">
                        <a16:rowId xmlns:a16="http://schemas.microsoft.com/office/drawing/2014/main" val="473202218"/>
                      </a:ext>
                    </a:extLst>
                  </a:tr>
                </a:tbl>
              </a:graphicData>
            </a:graphic>
          </p:graphicFrame>
        </mc:Fallback>
      </mc:AlternateContent>
    </p:spTree>
    <p:extLst>
      <p:ext uri="{BB962C8B-B14F-4D97-AF65-F5344CB8AC3E}">
        <p14:creationId xmlns:p14="http://schemas.microsoft.com/office/powerpoint/2010/main" val="252050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6D08-82B2-4B9D-B254-6D04B2238F73}"/>
              </a:ext>
            </a:extLst>
          </p:cNvPr>
          <p:cNvSpPr>
            <a:spLocks noGrp="1"/>
          </p:cNvSpPr>
          <p:nvPr>
            <p:ph type="title"/>
          </p:nvPr>
        </p:nvSpPr>
        <p:spPr/>
        <p:txBody>
          <a:bodyPr>
            <a:normAutofit/>
          </a:bodyPr>
          <a:lstStyle/>
          <a:p>
            <a:pPr algn="ctr"/>
            <a:r>
              <a:rPr lang="en-US" sz="6600" dirty="0">
                <a:latin typeface="Roboto" panose="02000000000000000000" pitchFamily="2" charset="0"/>
                <a:ea typeface="Roboto" panose="02000000000000000000" pitchFamily="2" charset="0"/>
              </a:rPr>
              <a:t>TỔNG QUAN</a:t>
            </a:r>
          </a:p>
        </p:txBody>
      </p:sp>
      <p:sp>
        <p:nvSpPr>
          <p:cNvPr id="5" name="Text Placeholder 4">
            <a:extLst>
              <a:ext uri="{FF2B5EF4-FFF2-40B4-BE49-F238E27FC236}">
                <a16:creationId xmlns:a16="http://schemas.microsoft.com/office/drawing/2014/main" id="{A8E5E693-DAA8-42F9-89CD-45BE70E5F239}"/>
              </a:ext>
            </a:extLst>
          </p:cNvPr>
          <p:cNvSpPr>
            <a:spLocks noGrp="1"/>
          </p:cNvSpPr>
          <p:nvPr>
            <p:ph type="body" idx="1"/>
          </p:nvPr>
        </p:nvSpPr>
        <p:spPr/>
        <p:txBody>
          <a:bodyPr/>
          <a:lstStyle/>
          <a:p>
            <a:r>
              <a:rPr lang="en-US" cap="none" dirty="0" err="1">
                <a:latin typeface="Roboto" panose="02000000000000000000" pitchFamily="2" charset="0"/>
                <a:ea typeface="Roboto" panose="02000000000000000000" pitchFamily="2" charset="0"/>
              </a:rPr>
              <a:t>Trình</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bày</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tổng</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quan</a:t>
            </a:r>
            <a:r>
              <a:rPr lang="en-US" cap="none" dirty="0">
                <a:latin typeface="Roboto" panose="02000000000000000000" pitchFamily="2" charset="0"/>
                <a:ea typeface="Roboto" panose="02000000000000000000" pitchFamily="2" charset="0"/>
              </a:rPr>
              <a:t> về </a:t>
            </a:r>
            <a:r>
              <a:rPr lang="en-US" cap="none" dirty="0" err="1">
                <a:latin typeface="Roboto" panose="02000000000000000000" pitchFamily="2" charset="0"/>
                <a:ea typeface="Roboto" panose="02000000000000000000" pitchFamily="2" charset="0"/>
              </a:rPr>
              <a:t>đề</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tài</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nghiên</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và</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tình</a:t>
            </a:r>
            <a:r>
              <a:rPr lang="en-US" cap="none" dirty="0">
                <a:latin typeface="Roboto" panose="02000000000000000000" pitchFamily="2" charset="0"/>
                <a:ea typeface="Roboto" panose="02000000000000000000" pitchFamily="2" charset="0"/>
              </a:rPr>
              <a:t> hình </a:t>
            </a:r>
            <a:r>
              <a:rPr lang="en-US" cap="none" dirty="0" err="1">
                <a:latin typeface="Roboto" panose="02000000000000000000" pitchFamily="2" charset="0"/>
                <a:ea typeface="Roboto" panose="02000000000000000000" pitchFamily="2" charset="0"/>
              </a:rPr>
              <a:t>nghiên</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cứu</a:t>
            </a:r>
            <a:endParaRPr lang="en-US" cap="none"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0375BF57-A675-4D42-9633-E0821BDD930D}"/>
              </a:ext>
            </a:extLst>
          </p:cNvPr>
          <p:cNvSpPr txBox="1"/>
          <p:nvPr/>
        </p:nvSpPr>
        <p:spPr>
          <a:xfrm>
            <a:off x="4054189" y="1478651"/>
            <a:ext cx="1081341"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8000" dirty="0">
                <a:latin typeface="Roboto" panose="02000000000000000000" pitchFamily="2" charset="0"/>
                <a:ea typeface="Roboto" panose="02000000000000000000" pitchFamily="2" charset="0"/>
              </a:rPr>
              <a:t>1</a:t>
            </a:r>
          </a:p>
        </p:txBody>
      </p:sp>
    </p:spTree>
    <p:extLst>
      <p:ext uri="{BB962C8B-B14F-4D97-AF65-F5344CB8AC3E}">
        <p14:creationId xmlns:p14="http://schemas.microsoft.com/office/powerpoint/2010/main" val="3962601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475499" y="4550229"/>
            <a:ext cx="8181805" cy="1057655"/>
          </a:xfrm>
        </p:spPr>
        <p:txBody>
          <a:bodyPr vert="horz" lIns="91440" tIns="45720" rIns="91440" bIns="45720" rtlCol="0" anchor="b">
            <a:normAutofit/>
          </a:bodyPr>
          <a:lstStyle/>
          <a:p>
            <a:r>
              <a:rPr lang="en-US" sz="5200">
                <a:solidFill>
                  <a:schemeClr val="tx1">
                    <a:lumMod val="85000"/>
                    <a:lumOff val="15000"/>
                  </a:schemeClr>
                </a:solidFill>
                <a:effectLst/>
              </a:rPr>
              <a:t>NTT/INTT cổ điển</a:t>
            </a:r>
            <a:endParaRPr lang="en-US" sz="5200">
              <a:solidFill>
                <a:schemeClr val="tx1">
                  <a:lumMod val="85000"/>
                  <a:lumOff val="15000"/>
                </a:schemeClr>
              </a:solidFill>
            </a:endParaRPr>
          </a:p>
        </p:txBody>
      </p:sp>
      <p:pic>
        <p:nvPicPr>
          <p:cNvPr id="7" name="Picture 6" descr="P354#yIS1">
            <a:extLst>
              <a:ext uri="{FF2B5EF4-FFF2-40B4-BE49-F238E27FC236}">
                <a16:creationId xmlns:a16="http://schemas.microsoft.com/office/drawing/2014/main" id="{2D0D5E2D-862C-47C8-AAF1-B319742E56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389" y="1185401"/>
            <a:ext cx="8187348" cy="1972598"/>
          </a:xfrm>
          <a:prstGeom prst="rect">
            <a:avLst/>
          </a:prstGeom>
        </p:spPr>
      </p:pic>
      <p:cxnSp>
        <p:nvCxnSpPr>
          <p:cNvPr id="20" name="Straight Connector 19">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841E764-4629-49E0-994A-6F92FEFB9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95635077-9890-4CC8-9792-28743EBF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a:extLst>
              <a:ext uri="{FF2B5EF4-FFF2-40B4-BE49-F238E27FC236}">
                <a16:creationId xmlns:a16="http://schemas.microsoft.com/office/drawing/2014/main" id="{50441314-E9C7-4478-A154-C52AC7D8C52B}"/>
              </a:ext>
            </a:extLst>
          </p:cNvPr>
          <p:cNvSpPr txBox="1"/>
          <p:nvPr/>
        </p:nvSpPr>
        <p:spPr>
          <a:xfrm>
            <a:off x="475499" y="3429000"/>
            <a:ext cx="8227237" cy="646331"/>
          </a:xfrm>
          <a:prstGeom prst="rect">
            <a:avLst/>
          </a:prstGeom>
          <a:noFill/>
        </p:spPr>
        <p:txBody>
          <a:bodyPr wrap="square">
            <a:spAutoFit/>
          </a:bodyPr>
          <a:lstStyle/>
          <a:p>
            <a:pPr marL="0" marR="0" algn="ctr">
              <a:spcBef>
                <a:spcPts val="0"/>
              </a:spcBef>
              <a:spcAft>
                <a:spcPts val="1000"/>
              </a:spcAft>
            </a:pPr>
            <a:r>
              <a:rPr lang="en-US" sz="1800" dirty="0" err="1">
                <a:effectLst/>
                <a:latin typeface="Roboto" panose="02000000000000000000" pitchFamily="2" charset="0"/>
                <a:ea typeface="Roboto" panose="02000000000000000000" pitchFamily="2" charset="0"/>
                <a:cs typeface="Times New Roman" panose="02020603050405020304" pitchFamily="18" charset="0"/>
              </a:rPr>
              <a:t>Mô</a:t>
            </a:r>
            <a:r>
              <a:rPr lang="en-US" sz="1800" dirty="0">
                <a:effectLst/>
                <a:latin typeface="Roboto" panose="02000000000000000000" pitchFamily="2" charset="0"/>
                <a:ea typeface="Roboto" panose="02000000000000000000" pitchFamily="2" charset="0"/>
                <a:cs typeface="Times New Roman" panose="02020603050405020304" pitchFamily="18" charset="0"/>
              </a:rPr>
              <a:t> hình của </a:t>
            </a:r>
            <a:r>
              <a:rPr lang="en-US" sz="1800" dirty="0" err="1">
                <a:effectLst/>
                <a:latin typeface="Roboto" panose="02000000000000000000" pitchFamily="2" charset="0"/>
                <a:ea typeface="Roboto" panose="02000000000000000000" pitchFamily="2" charset="0"/>
                <a:cs typeface="Times New Roman" panose="02020603050405020304" pitchFamily="18" charset="0"/>
              </a:rPr>
              <a:t>các</a:t>
            </a:r>
            <a:r>
              <a:rPr lang="en-US" sz="1800" dirty="0">
                <a:effectLst/>
                <a:latin typeface="Roboto" panose="02000000000000000000" pitchFamily="2" charset="0"/>
                <a:ea typeface="Roboto" panose="02000000000000000000" pitchFamily="2" charset="0"/>
                <a:cs typeface="Times New Roman" panose="02020603050405020304" pitchFamily="18" charset="0"/>
              </a:rPr>
              <a:t> Butterfly Unit (BU). (1) Cooley - Tukey Butterfly. (2) Gentleman - Sande Butterfly</a:t>
            </a:r>
            <a:endParaRPr lang="en-US" sz="1600" dirty="0">
              <a:effectLst/>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372082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822960" y="286603"/>
            <a:ext cx="7543800" cy="1450757"/>
          </a:xfrm>
        </p:spPr>
        <p:txBody>
          <a:bodyPr>
            <a:normAutofit/>
          </a:bodyPr>
          <a:lstStyle/>
          <a:p>
            <a:r>
              <a:rPr lang="en-US" sz="4000" kern="0" dirty="0">
                <a:effectLst/>
                <a:latin typeface="Roboto" panose="02000000000000000000" pitchFamily="2" charset="0"/>
                <a:ea typeface="Roboto" panose="02000000000000000000" pitchFamily="2" charset="0"/>
                <a:cs typeface="Times New Roman" panose="02020603050405020304" pitchFamily="18" charset="0"/>
              </a:rPr>
              <a:t>TỐI ƯU NTT/INTT CHO KYBER</a:t>
            </a:r>
            <a:endParaRPr lang="en-US" sz="4000" dirty="0"/>
          </a:p>
        </p:txBody>
      </p:sp>
      <p:graphicFrame>
        <p:nvGraphicFramePr>
          <p:cNvPr id="5" name="Content Placeholder 2">
            <a:extLst>
              <a:ext uri="{FF2B5EF4-FFF2-40B4-BE49-F238E27FC236}">
                <a16:creationId xmlns:a16="http://schemas.microsoft.com/office/drawing/2014/main" id="{A7A774C0-ABA8-4FE9-88A5-0B649A96DB3D}"/>
              </a:ext>
            </a:extLst>
          </p:cNvPr>
          <p:cNvGraphicFramePr>
            <a:graphicFrameLocks noGrp="1"/>
          </p:cNvGraphicFramePr>
          <p:nvPr>
            <p:ph idx="1"/>
            <p:extLst>
              <p:ext uri="{D42A27DB-BD31-4B8C-83A1-F6EECF244321}">
                <p14:modId xmlns:p14="http://schemas.microsoft.com/office/powerpoint/2010/main" val="1773088425"/>
              </p:ext>
            </p:extLst>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Mathematics outline">
            <a:extLst>
              <a:ext uri="{FF2B5EF4-FFF2-40B4-BE49-F238E27FC236}">
                <a16:creationId xmlns:a16="http://schemas.microsoft.com/office/drawing/2014/main" id="{42FB4022-1CDF-4F61-B211-074651AD01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040" y="2829187"/>
            <a:ext cx="914400" cy="914400"/>
          </a:xfrm>
          <a:prstGeom prst="rect">
            <a:avLst/>
          </a:prstGeom>
        </p:spPr>
      </p:pic>
      <p:pic>
        <p:nvPicPr>
          <p:cNvPr id="7" name="Graphic 6" descr="Mathematics outline">
            <a:extLst>
              <a:ext uri="{FF2B5EF4-FFF2-40B4-BE49-F238E27FC236}">
                <a16:creationId xmlns:a16="http://schemas.microsoft.com/office/drawing/2014/main" id="{7B951623-666F-42B4-9A85-9D307D3A623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040" y="4248325"/>
            <a:ext cx="914400" cy="914400"/>
          </a:xfrm>
          <a:prstGeom prst="rect">
            <a:avLst/>
          </a:prstGeom>
        </p:spPr>
      </p:pic>
    </p:spTree>
    <p:extLst>
      <p:ext uri="{BB962C8B-B14F-4D97-AF65-F5344CB8AC3E}">
        <p14:creationId xmlns:p14="http://schemas.microsoft.com/office/powerpoint/2010/main" val="1791254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NTT/INTT NWC</a:t>
            </a:r>
            <a:endParaRPr lang="en-US"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8F5AFDC-BE7A-47B5-B1B4-F24E1880A716}"/>
                  </a:ext>
                </a:extLst>
              </p:cNvPr>
              <p:cNvSpPr>
                <a:spLocks noGrp="1"/>
              </p:cNvSpPr>
              <p:nvPr>
                <p:ph idx="1"/>
              </p:nvPr>
            </p:nvSpPr>
            <p:spPr>
              <a:xfrm>
                <a:off x="822959" y="1845733"/>
                <a:ext cx="7415030" cy="4261451"/>
              </a:xfrm>
            </p:spPr>
            <p:txBody>
              <a:bodyPr>
                <a:normAutofit fontScale="25000" lnSpcReduction="20000"/>
              </a:bodyPr>
              <a:lstStyle/>
              <a:p>
                <a:pPr marR="0" algn="just">
                  <a:lnSpc>
                    <a:spcPct val="150000"/>
                  </a:lnSpc>
                  <a:spcBef>
                    <a:spcPts val="600"/>
                  </a:spcBef>
                  <a:spcAft>
                    <a:spcPts val="1000"/>
                  </a:spcAft>
                  <a:buFont typeface="Arial" panose="020B0604020202020204" pitchFamily="34" charset="0"/>
                  <a:buChar char="•"/>
                  <a:tabLst>
                    <a:tab pos="270510" algn="l"/>
                  </a:tabLst>
                </a:pP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Được</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trình</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bày</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bởi</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Poppelman</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và</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cộng</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sự</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trong</a:t>
                </a:r>
                <a:r>
                  <a:rPr lang="en-US" sz="6800" dirty="0">
                    <a:effectLst/>
                    <a:latin typeface="Roboto" panose="02000000000000000000" pitchFamily="2" charset="0"/>
                    <a:ea typeface="Roboto" panose="02000000000000000000" pitchFamily="2" charset="0"/>
                    <a:cs typeface="Times New Roman" panose="02020603050405020304" pitchFamily="18" charset="0"/>
                  </a:rPr>
                  <a:t> [19] </a:t>
                </a:r>
                <a:r>
                  <a:rPr lang="en-US" sz="6800" dirty="0" err="1">
                    <a:effectLst/>
                    <a:latin typeface="Roboto" panose="02000000000000000000" pitchFamily="2" charset="0"/>
                    <a:ea typeface="Roboto" panose="02000000000000000000" pitchFamily="2" charset="0"/>
                    <a:cs typeface="Times New Roman" panose="02020603050405020304" pitchFamily="18" charset="0"/>
                  </a:rPr>
                  <a:t>từ</a:t>
                </a:r>
                <a:r>
                  <a:rPr lang="en-US" sz="6800" dirty="0">
                    <a:effectLst/>
                    <a:latin typeface="Roboto" panose="02000000000000000000" pitchFamily="2" charset="0"/>
                    <a:ea typeface="Roboto" panose="02000000000000000000" pitchFamily="2" charset="0"/>
                    <a:cs typeface="Times New Roman" panose="02020603050405020304" pitchFamily="18" charset="0"/>
                  </a:rPr>
                  <a:t> định </a:t>
                </a:r>
                <a:r>
                  <a:rPr lang="en-US" sz="6800" dirty="0" err="1">
                    <a:effectLst/>
                    <a:latin typeface="Roboto" panose="02000000000000000000" pitchFamily="2" charset="0"/>
                    <a:ea typeface="Roboto" panose="02000000000000000000" pitchFamily="2" charset="0"/>
                    <a:cs typeface="Times New Roman" panose="02020603050405020304" pitchFamily="18" charset="0"/>
                  </a:rPr>
                  <a:t>lý</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toán</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học</a:t>
                </a:r>
                <a:r>
                  <a:rPr lang="en-US" sz="6800" dirty="0">
                    <a:effectLst/>
                    <a:latin typeface="Roboto" panose="02000000000000000000" pitchFamily="2" charset="0"/>
                    <a:ea typeface="Roboto" panose="02000000000000000000" pitchFamily="2" charset="0"/>
                    <a:cs typeface="Times New Roman" panose="02020603050405020304" pitchFamily="18" charset="0"/>
                  </a:rPr>
                  <a:t> 1 </a:t>
                </a:r>
                <a:r>
                  <a:rPr lang="en-US" sz="6800" dirty="0" err="1">
                    <a:effectLst/>
                    <a:latin typeface="Roboto" panose="02000000000000000000" pitchFamily="2" charset="0"/>
                    <a:ea typeface="Roboto" panose="02000000000000000000" pitchFamily="2" charset="0"/>
                    <a:cs typeface="Times New Roman" panose="02020603050405020304" pitchFamily="18" charset="0"/>
                  </a:rPr>
                  <a:t>và</a:t>
                </a:r>
                <a:r>
                  <a:rPr lang="en-US" sz="6800" dirty="0">
                    <a:effectLst/>
                    <a:latin typeface="Roboto" panose="02000000000000000000" pitchFamily="2" charset="0"/>
                    <a:ea typeface="Roboto" panose="02000000000000000000" pitchFamily="2" charset="0"/>
                    <a:cs typeface="Times New Roman" panose="02020603050405020304" pitchFamily="18" charset="0"/>
                  </a:rPr>
                  <a:t> 2 như </a:t>
                </a:r>
                <a:r>
                  <a:rPr lang="en-US" sz="6800" dirty="0" err="1">
                    <a:effectLst/>
                    <a:latin typeface="Roboto" panose="02000000000000000000" pitchFamily="2" charset="0"/>
                    <a:ea typeface="Roboto" panose="02000000000000000000" pitchFamily="2" charset="0"/>
                    <a:cs typeface="Times New Roman" panose="02020603050405020304" pitchFamily="18" charset="0"/>
                  </a:rPr>
                  <a:t>sau</a:t>
                </a:r>
                <a:r>
                  <a:rPr lang="en-US" sz="6800" dirty="0">
                    <a:effectLst/>
                    <a:latin typeface="Roboto" panose="02000000000000000000" pitchFamily="2" charset="0"/>
                    <a:ea typeface="Roboto" panose="02000000000000000000" pitchFamily="2" charset="0"/>
                    <a:cs typeface="Times New Roman" panose="02020603050405020304" pitchFamily="18" charset="0"/>
                  </a:rPr>
                  <a:t>.</a:t>
                </a:r>
              </a:p>
              <a:p>
                <a:pPr marR="0" algn="just">
                  <a:lnSpc>
                    <a:spcPct val="150000"/>
                  </a:lnSpc>
                  <a:spcBef>
                    <a:spcPts val="600"/>
                  </a:spcBef>
                  <a:spcAft>
                    <a:spcPts val="1000"/>
                  </a:spcAft>
                  <a:buFont typeface="Arial" panose="020B0604020202020204" pitchFamily="34" charset="0"/>
                  <a:buChar char="•"/>
                  <a:tabLst>
                    <a:tab pos="270510" algn="l"/>
                  </a:tabLst>
                </a:pPr>
                <a:r>
                  <a:rPr lang="en-US" sz="6800" u="sng" dirty="0">
                    <a:effectLst/>
                    <a:latin typeface="Roboto" panose="02000000000000000000" pitchFamily="2" charset="0"/>
                    <a:ea typeface="Roboto" panose="02000000000000000000" pitchFamily="2" charset="0"/>
                    <a:cs typeface="Times New Roman" panose="02020603050405020304" pitchFamily="18" charset="0"/>
                  </a:rPr>
                  <a:t> Định </a:t>
                </a:r>
                <a:r>
                  <a:rPr lang="en-US" sz="6800" u="sng" dirty="0" err="1">
                    <a:effectLst/>
                    <a:latin typeface="Roboto" panose="02000000000000000000" pitchFamily="2" charset="0"/>
                    <a:ea typeface="Roboto" panose="02000000000000000000" pitchFamily="2" charset="0"/>
                    <a:cs typeface="Times New Roman" panose="02020603050405020304" pitchFamily="18" charset="0"/>
                  </a:rPr>
                  <a:t>lý</a:t>
                </a:r>
                <a:r>
                  <a:rPr lang="en-US" sz="6800" u="sng" dirty="0">
                    <a:effectLst/>
                    <a:latin typeface="Roboto" panose="02000000000000000000" pitchFamily="2" charset="0"/>
                    <a:ea typeface="Roboto" panose="02000000000000000000" pitchFamily="2" charset="0"/>
                    <a:cs typeface="Times New Roman" panose="02020603050405020304" pitchFamily="18" charset="0"/>
                  </a:rPr>
                  <a:t> 1</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Gọi</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r>
                      <a:rPr lang="en-US" sz="6800" i="1">
                        <a:effectLst/>
                        <a:latin typeface="Cambria Math" panose="02040503050406030204" pitchFamily="18" charset="0"/>
                        <a:ea typeface="Calibri" panose="020F0502020204030204" pitchFamily="34" charset="0"/>
                        <a:cs typeface="Times New Roman" panose="02020603050405020304" pitchFamily="18" charset="0"/>
                      </a:rPr>
                      <m:t>𝜔</m:t>
                    </m:r>
                  </m:oMath>
                </a14:m>
                <a:r>
                  <a:rPr lang="en-US" sz="6800" dirty="0">
                    <a:effectLst/>
                    <a:latin typeface="Roboto" panose="02000000000000000000" pitchFamily="2" charset="0"/>
                    <a:ea typeface="Roboto" panose="02000000000000000000" pitchFamily="2" charset="0"/>
                    <a:cs typeface="Times New Roman" panose="02020603050405020304" pitchFamily="18" charset="0"/>
                  </a:rPr>
                  <a:t> là </a:t>
                </a:r>
                <a14:m>
                  <m:oMath xmlns:m="http://schemas.openxmlformats.org/officeDocument/2006/math">
                    <m:r>
                      <a:rPr lang="en-US" sz="6800" i="1">
                        <a:effectLst/>
                        <a:latin typeface="Cambria Math" panose="02040503050406030204" pitchFamily="18" charset="0"/>
                        <a:ea typeface="Calibri" panose="020F0502020204030204" pitchFamily="34" charset="0"/>
                        <a:cs typeface="Times New Roman" panose="02020603050405020304" pitchFamily="18" charset="0"/>
                      </a:rPr>
                      <m:t>2</m:t>
                    </m:r>
                    <m:r>
                      <a:rPr lang="en-US" sz="6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6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6800" dirty="0" err="1">
                    <a:effectLst/>
                    <a:latin typeface="Roboto" panose="02000000000000000000" pitchFamily="2" charset="0"/>
                    <a:ea typeface="Roboto" panose="02000000000000000000" pitchFamily="2" charset="0"/>
                    <a:cs typeface="Times New Roman" panose="02020603050405020304" pitchFamily="18" charset="0"/>
                  </a:rPr>
                  <a:t>th</a:t>
                </a:r>
                <a:r>
                  <a:rPr lang="en-US" sz="6800" dirty="0">
                    <a:effectLst/>
                    <a:latin typeface="Roboto" panose="02000000000000000000" pitchFamily="2" charset="0"/>
                    <a:ea typeface="Roboto" panose="02000000000000000000" pitchFamily="2" charset="0"/>
                    <a:cs typeface="Times New Roman" panose="02020603050405020304" pitchFamily="18" charset="0"/>
                  </a:rPr>
                  <a:t> primitive root of unity </a:t>
                </a:r>
                <a:r>
                  <a:rPr lang="en-US" sz="6800" dirty="0" err="1">
                    <a:effectLst/>
                    <a:latin typeface="Roboto" panose="02000000000000000000" pitchFamily="2" charset="0"/>
                    <a:ea typeface="Roboto" panose="02000000000000000000" pitchFamily="2" charset="0"/>
                    <a:cs typeface="Times New Roman" panose="02020603050405020304" pitchFamily="18" charset="0"/>
                  </a:rPr>
                  <a:t>thuộc</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tập</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hữu</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hạn</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r>
                      <a:rPr lang="en-US" sz="6800" i="1">
                        <a:effectLst/>
                        <a:latin typeface="Cambria Math" panose="02040503050406030204" pitchFamily="18" charset="0"/>
                        <a:ea typeface="Calibri" panose="020F0502020204030204" pitchFamily="34" charset="0"/>
                        <a:cs typeface="Times New Roman" panose="02020603050405020304" pitchFamily="18" charset="0"/>
                      </a:rPr>
                      <m:t>𝑍𝑝</m:t>
                    </m:r>
                  </m:oMath>
                </a14:m>
                <a:r>
                  <a:rPr lang="en-US" sz="6800" dirty="0">
                    <a:effectLst/>
                    <a:latin typeface="Roboto" panose="02000000000000000000" pitchFamily="2" charset="0"/>
                    <a:ea typeface="Roboto" panose="02000000000000000000" pitchFamily="2" charset="0"/>
                    <a:cs typeface="Times New Roman" panose="02020603050405020304" pitchFamily="18" charset="0"/>
                  </a:rPr>
                  <a:t>. Cho </a:t>
                </a:r>
                <a14:m>
                  <m:oMath xmlns:m="http://schemas.openxmlformats.org/officeDocument/2006/math">
                    <m:r>
                      <a:rPr lang="en-US" sz="6800" i="1">
                        <a:effectLst/>
                        <a:latin typeface="Cambria Math" panose="02040503050406030204" pitchFamily="18" charset="0"/>
                        <a:ea typeface="Calibri" panose="020F0502020204030204" pitchFamily="34" charset="0"/>
                        <a:cs typeface="Times New Roman" panose="02020603050405020304" pitchFamily="18" charset="0"/>
                      </a:rPr>
                      <m:t>𝑎</m:t>
                    </m:r>
                    <m:r>
                      <a:rPr lang="en-US" sz="6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6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6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𝑎</m:t>
                            </m:r>
                          </m:e>
                          <m:sub>
                            <m:d>
                              <m:d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6800" i="1">
                                    <a:effectLst/>
                                    <a:latin typeface="Cambria Math" panose="02040503050406030204" pitchFamily="18" charset="0"/>
                                    <a:ea typeface="Calibri" panose="020F0502020204030204" pitchFamily="34" charset="0"/>
                                    <a:cs typeface="Times New Roman" panose="02020603050405020304" pitchFamily="18" charset="0"/>
                                  </a:rPr>
                                  <m:t>−1</m:t>
                                </m:r>
                              </m:e>
                            </m:d>
                          </m:sub>
                        </m:sSub>
                      </m:e>
                    </m:d>
                  </m:oMath>
                </a14:m>
                <a:r>
                  <a:rPr lang="en-US" sz="6800" dirty="0" err="1">
                    <a:effectLst/>
                    <a:latin typeface="Roboto" panose="02000000000000000000" pitchFamily="2" charset="0"/>
                    <a:ea typeface="Roboto" panose="02000000000000000000" pitchFamily="2" charset="0"/>
                    <a:cs typeface="Times New Roman" panose="02020603050405020304" pitchFamily="18" charset="0"/>
                  </a:rPr>
                  <a:t>và</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r>
                      <a:rPr lang="en-US" sz="6800" i="1">
                        <a:effectLst/>
                        <a:latin typeface="Cambria Math" panose="02040503050406030204" pitchFamily="18" charset="0"/>
                        <a:ea typeface="Calibri" panose="020F0502020204030204" pitchFamily="34" charset="0"/>
                        <a:cs typeface="Times New Roman" panose="02020603050405020304" pitchFamily="18" charset="0"/>
                      </a:rPr>
                      <m:t>𝑏</m:t>
                    </m:r>
                    <m:r>
                      <a:rPr lang="en-US" sz="6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6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6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𝑏</m:t>
                            </m:r>
                          </m:e>
                          <m:sub>
                            <m:d>
                              <m:d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6800" i="1">
                                    <a:effectLst/>
                                    <a:latin typeface="Cambria Math" panose="02040503050406030204" pitchFamily="18" charset="0"/>
                                    <a:ea typeface="Calibri" panose="020F0502020204030204" pitchFamily="34" charset="0"/>
                                    <a:cs typeface="Times New Roman" panose="02020603050405020304" pitchFamily="18" charset="0"/>
                                  </a:rPr>
                                  <m:t>−1</m:t>
                                </m:r>
                              </m:e>
                            </m:d>
                          </m:sub>
                        </m:sSub>
                      </m:e>
                    </m:d>
                  </m:oMath>
                </a14:m>
                <a:r>
                  <a:rPr lang="en-US" sz="6800" dirty="0">
                    <a:effectLst/>
                    <a:latin typeface="Roboto" panose="02000000000000000000" pitchFamily="2" charset="0"/>
                    <a:ea typeface="Roboto" panose="02000000000000000000" pitchFamily="2" charset="0"/>
                    <a:cs typeface="Times New Roman" panose="02020603050405020304" pitchFamily="18" charset="0"/>
                  </a:rPr>
                  <a:t> là </a:t>
                </a:r>
                <a:r>
                  <a:rPr lang="en-US" sz="6800" dirty="0" err="1">
                    <a:effectLst/>
                    <a:latin typeface="Roboto" panose="02000000000000000000" pitchFamily="2" charset="0"/>
                    <a:ea typeface="Roboto" panose="02000000000000000000" pitchFamily="2" charset="0"/>
                    <a:cs typeface="Times New Roman" panose="02020603050405020304" pitchFamily="18" charset="0"/>
                  </a:rPr>
                  <a:t>các</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vectơ</a:t>
                </a:r>
                <a:r>
                  <a:rPr lang="en-US" sz="6800" dirty="0">
                    <a:effectLst/>
                    <a:latin typeface="Roboto" panose="02000000000000000000" pitchFamily="2" charset="0"/>
                    <a:ea typeface="Roboto" panose="02000000000000000000" pitchFamily="2" charset="0"/>
                    <a:cs typeface="Times New Roman" panose="02020603050405020304" pitchFamily="18" charset="0"/>
                  </a:rPr>
                  <a:t> có </a:t>
                </a:r>
                <a:r>
                  <a:rPr lang="en-US" sz="6800" dirty="0" err="1">
                    <a:effectLst/>
                    <a:latin typeface="Roboto" panose="02000000000000000000" pitchFamily="2" charset="0"/>
                    <a:ea typeface="Roboto" panose="02000000000000000000" pitchFamily="2" charset="0"/>
                    <a:cs typeface="Times New Roman" panose="02020603050405020304" pitchFamily="18" charset="0"/>
                  </a:rPr>
                  <a:t>độ</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dài</a:t>
                </a:r>
                <a:r>
                  <a:rPr lang="en-US" sz="6800" dirty="0">
                    <a:effectLst/>
                    <a:latin typeface="Roboto" panose="02000000000000000000" pitchFamily="2" charset="0"/>
                    <a:ea typeface="Roboto" panose="02000000000000000000" pitchFamily="2" charset="0"/>
                    <a:cs typeface="Times New Roman" panose="02020603050405020304" pitchFamily="18" charset="0"/>
                  </a:rPr>
                  <a:t> n với </a:t>
                </a:r>
                <a:r>
                  <a:rPr lang="en-US" sz="6800" dirty="0" err="1">
                    <a:effectLst/>
                    <a:latin typeface="Roboto" panose="02000000000000000000" pitchFamily="2" charset="0"/>
                    <a:ea typeface="Roboto" panose="02000000000000000000" pitchFamily="2" charset="0"/>
                    <a:cs typeface="Times New Roman" panose="02020603050405020304" pitchFamily="18" charset="0"/>
                  </a:rPr>
                  <a:t>các</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phần</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tử</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thuộc</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tập</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hữu</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hạn</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Zp</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và</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acc>
                      <m:accPr>
                        <m:chr m:val="̌"/>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𝑎</m:t>
                        </m:r>
                      </m:e>
                    </m:acc>
                    <m:r>
                      <a:rPr lang="en-US" sz="6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6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6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𝑎</m:t>
                            </m:r>
                          </m:e>
                          <m:sub>
                            <m:d>
                              <m:d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6800" i="1">
                                    <a:effectLst/>
                                    <a:latin typeface="Cambria Math" panose="02040503050406030204" pitchFamily="18" charset="0"/>
                                    <a:ea typeface="Calibri" panose="020F0502020204030204" pitchFamily="34" charset="0"/>
                                    <a:cs typeface="Times New Roman" panose="02020603050405020304" pitchFamily="18" charset="0"/>
                                  </a:rPr>
                                  <m:t>−1</m:t>
                                </m:r>
                              </m:e>
                            </m:d>
                          </m:sub>
                        </m:sSub>
                        <m:r>
                          <a:rPr lang="en-US" sz="6800" i="1">
                            <a:effectLst/>
                            <a:latin typeface="Cambria Math" panose="02040503050406030204" pitchFamily="18" charset="0"/>
                            <a:ea typeface="Calibri" panose="020F0502020204030204" pitchFamily="34" charset="0"/>
                            <a:cs typeface="Times New Roman" panose="02020603050405020304" pitchFamily="18" charset="0"/>
                          </a:rPr>
                          <m:t>,0,…,0</m:t>
                        </m:r>
                      </m:e>
                    </m:d>
                    <m:r>
                      <a:rPr lang="en-US" sz="6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𝑏</m:t>
                        </m:r>
                      </m:e>
                    </m:acc>
                    <m:r>
                      <a:rPr lang="en-US" sz="6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6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6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𝑏</m:t>
                            </m:r>
                          </m:e>
                          <m:sub>
                            <m:d>
                              <m:d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𝑛</m:t>
                                </m:r>
                                <m:r>
                                  <a:rPr lang="en-US" sz="6800" i="1">
                                    <a:effectLst/>
                                    <a:latin typeface="Cambria Math" panose="02040503050406030204" pitchFamily="18" charset="0"/>
                                    <a:ea typeface="Calibri" panose="020F0502020204030204" pitchFamily="34" charset="0"/>
                                    <a:cs typeface="Times New Roman" panose="02020603050405020304" pitchFamily="18" charset="0"/>
                                  </a:rPr>
                                  <m:t>−1</m:t>
                                </m:r>
                              </m:e>
                            </m:d>
                          </m:sub>
                        </m:sSub>
                        <m:r>
                          <a:rPr lang="en-US" sz="6800" i="1">
                            <a:effectLst/>
                            <a:latin typeface="Cambria Math" panose="02040503050406030204" pitchFamily="18" charset="0"/>
                            <a:ea typeface="Calibri" panose="020F0502020204030204" pitchFamily="34" charset="0"/>
                            <a:cs typeface="Times New Roman" panose="02020603050405020304" pitchFamily="18" charset="0"/>
                          </a:rPr>
                          <m:t>,0,…,0</m:t>
                        </m:r>
                      </m:e>
                    </m:d>
                  </m:oMath>
                </a14:m>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các</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vectơ</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tương</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ứng</a:t>
                </a:r>
                <a:r>
                  <a:rPr lang="en-US" sz="6800" dirty="0">
                    <a:effectLst/>
                    <a:latin typeface="Roboto" panose="02000000000000000000" pitchFamily="2" charset="0"/>
                    <a:ea typeface="Roboto" panose="02000000000000000000" pitchFamily="2" charset="0"/>
                    <a:cs typeface="Times New Roman" panose="02020603050405020304" pitchFamily="18" charset="0"/>
                  </a:rPr>
                  <a:t> có </a:t>
                </a:r>
                <a:r>
                  <a:rPr lang="en-US" sz="6800" dirty="0" err="1">
                    <a:effectLst/>
                    <a:latin typeface="Roboto" panose="02000000000000000000" pitchFamily="2" charset="0"/>
                    <a:ea typeface="Roboto" panose="02000000000000000000" pitchFamily="2" charset="0"/>
                    <a:cs typeface="Times New Roman" panose="02020603050405020304" pitchFamily="18" charset="0"/>
                  </a:rPr>
                  <a:t>độ</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dài</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r>
                      <a:rPr lang="en-US" sz="6800" i="1">
                        <a:effectLst/>
                        <a:latin typeface="Cambria Math" panose="02040503050406030204" pitchFamily="18" charset="0"/>
                        <a:ea typeface="Calibri" panose="020F0502020204030204" pitchFamily="34" charset="0"/>
                        <a:cs typeface="Times New Roman" panose="02020603050405020304" pitchFamily="18" charset="0"/>
                      </a:rPr>
                      <m:t>2</m:t>
                    </m:r>
                    <m:r>
                      <a:rPr lang="en-US" sz="6800" i="1">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trong</a:t>
                </a:r>
                <a:r>
                  <a:rPr lang="en-US" sz="6800" dirty="0">
                    <a:effectLst/>
                    <a:latin typeface="Roboto" panose="02000000000000000000" pitchFamily="2" charset="0"/>
                    <a:ea typeface="Roboto" panose="02000000000000000000" pitchFamily="2" charset="0"/>
                    <a:cs typeface="Times New Roman" panose="02020603050405020304" pitchFamily="18" charset="0"/>
                  </a:rPr>
                  <a:t> đó </a:t>
                </a:r>
                <a:r>
                  <a:rPr lang="en-US" sz="6800" dirty="0" err="1">
                    <a:effectLst/>
                    <a:latin typeface="Roboto" panose="02000000000000000000" pitchFamily="2" charset="0"/>
                    <a:ea typeface="Roboto" panose="02000000000000000000" pitchFamily="2" charset="0"/>
                    <a:cs typeface="Times New Roman" panose="02020603050405020304" pitchFamily="18" charset="0"/>
                  </a:rPr>
                  <a:t>các</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thành</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phần</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theo</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sau</a:t>
                </a:r>
                <a:r>
                  <a:rPr lang="en-US" sz="6800" dirty="0">
                    <a:effectLst/>
                    <a:latin typeface="Roboto" panose="02000000000000000000" pitchFamily="2" charset="0"/>
                    <a:ea typeface="Roboto" panose="02000000000000000000" pitchFamily="2" charset="0"/>
                    <a:cs typeface="Times New Roman" panose="02020603050405020304" pitchFamily="18" charset="0"/>
                  </a:rPr>
                  <a:t> là </a:t>
                </a:r>
                <a:r>
                  <a:rPr lang="en-US" sz="6800" dirty="0" err="1">
                    <a:effectLst/>
                    <a:latin typeface="Roboto" panose="02000000000000000000" pitchFamily="2" charset="0"/>
                    <a:ea typeface="Roboto" panose="02000000000000000000" pitchFamily="2" charset="0"/>
                    <a:cs typeface="Times New Roman" panose="02020603050405020304" pitchFamily="18" charset="0"/>
                  </a:rPr>
                  <a:t>chứa</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đầy</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các</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số</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không</a:t>
                </a:r>
                <a:r>
                  <a:rPr lang="en-US" sz="6800" dirty="0">
                    <a:effectLst/>
                    <a:latin typeface="Roboto" panose="02000000000000000000" pitchFamily="2" charset="0"/>
                    <a:ea typeface="Roboto" panose="02000000000000000000" pitchFamily="2" charset="0"/>
                    <a:cs typeface="Times New Roman" panose="02020603050405020304" pitchFamily="18" charset="0"/>
                  </a:rPr>
                  <a:t>. Với </a:t>
                </a:r>
                <a14:m>
                  <m:oMath xmlns:m="http://schemas.openxmlformats.org/officeDocument/2006/math">
                    <m:r>
                      <a:rPr lang="en-US" sz="6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6800" dirty="0">
                    <a:effectLst/>
                    <a:latin typeface="Roboto" panose="02000000000000000000" pitchFamily="2" charset="0"/>
                    <a:ea typeface="Roboto" panose="02000000000000000000" pitchFamily="2" charset="0"/>
                    <a:cs typeface="Times New Roman" panose="02020603050405020304" pitchFamily="18" charset="0"/>
                  </a:rPr>
                  <a:t> có </a:t>
                </a:r>
                <a:r>
                  <a:rPr lang="en-US" sz="6800" dirty="0" err="1">
                    <a:effectLst/>
                    <a:latin typeface="Roboto" panose="02000000000000000000" pitchFamily="2" charset="0"/>
                    <a:ea typeface="Roboto" panose="02000000000000000000" pitchFamily="2" charset="0"/>
                    <a:cs typeface="Times New Roman" panose="02020603050405020304" pitchFamily="18" charset="0"/>
                  </a:rPr>
                  <a:t>nghĩa</a:t>
                </a:r>
                <a:r>
                  <a:rPr lang="en-US" sz="6800" dirty="0">
                    <a:effectLst/>
                    <a:latin typeface="Roboto" panose="02000000000000000000" pitchFamily="2" charset="0"/>
                    <a:ea typeface="Roboto" panose="02000000000000000000" pitchFamily="2" charset="0"/>
                    <a:cs typeface="Times New Roman" panose="02020603050405020304" pitchFamily="18" charset="0"/>
                  </a:rPr>
                  <a:t> là </a:t>
                </a:r>
                <a:r>
                  <a:rPr lang="en-US" sz="6800" dirty="0" err="1">
                    <a:effectLst/>
                    <a:latin typeface="Roboto" panose="02000000000000000000" pitchFamily="2" charset="0"/>
                    <a:ea typeface="Roboto" panose="02000000000000000000" pitchFamily="2" charset="0"/>
                    <a:cs typeface="Times New Roman" panose="02020603050405020304" pitchFamily="18" charset="0"/>
                  </a:rPr>
                  <a:t>phép</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nhân</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thành</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phần</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hệ</a:t>
                </a:r>
                <a:r>
                  <a:rPr lang="en-US" sz="6800" dirty="0">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effectLst/>
                    <a:latin typeface="Roboto" panose="02000000000000000000" pitchFamily="2" charset="0"/>
                    <a:ea typeface="Roboto" panose="02000000000000000000" pitchFamily="2" charset="0"/>
                    <a:cs typeface="Times New Roman" panose="02020603050405020304" pitchFamily="18" charset="0"/>
                  </a:rPr>
                  <a:t>số</a:t>
                </a:r>
                <a:r>
                  <a:rPr lang="en-US" sz="6800" dirty="0">
                    <a:effectLst/>
                    <a:latin typeface="Roboto" panose="02000000000000000000" pitchFamily="2" charset="0"/>
                    <a:ea typeface="Roboto" panose="02000000000000000000" pitchFamily="2" charset="0"/>
                    <a:cs typeface="Times New Roman" panose="02020603050405020304" pitchFamily="18" charset="0"/>
                  </a:rPr>
                  <a:t> thì </a:t>
                </a:r>
                <a14:m>
                  <m:oMath xmlns:m="http://schemas.openxmlformats.org/officeDocument/2006/math">
                    <m:r>
                      <a:rPr lang="en-US" sz="6800" i="1">
                        <a:effectLst/>
                        <a:latin typeface="Cambria Math" panose="02040503050406030204" pitchFamily="18" charset="0"/>
                        <a:ea typeface="Calibri" panose="020F0502020204030204" pitchFamily="34" charset="0"/>
                        <a:cs typeface="Times New Roman" panose="02020603050405020304" pitchFamily="18" charset="0"/>
                      </a:rPr>
                      <m:t>𝑎</m:t>
                    </m:r>
                    <m:r>
                      <a:rPr lang="en-US" sz="6800" i="1">
                        <a:effectLst/>
                        <a:latin typeface="Cambria Math" panose="02040503050406030204" pitchFamily="18" charset="0"/>
                        <a:ea typeface="Calibri" panose="020F0502020204030204" pitchFamily="34" charset="0"/>
                        <a:cs typeface="Times New Roman" panose="02020603050405020304" pitchFamily="18" charset="0"/>
                      </a:rPr>
                      <m:t>·</m:t>
                    </m:r>
                    <m:r>
                      <a:rPr lang="en-US" sz="6800" i="1">
                        <a:effectLst/>
                        <a:latin typeface="Cambria Math" panose="02040503050406030204" pitchFamily="18" charset="0"/>
                        <a:ea typeface="Calibri" panose="020F0502020204030204" pitchFamily="34" charset="0"/>
                        <a:cs typeface="Times New Roman" panose="02020603050405020304" pitchFamily="18" charset="0"/>
                      </a:rPr>
                      <m:t>𝑏</m:t>
                    </m:r>
                    <m:r>
                      <a:rPr lang="en-US" sz="68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𝑁𝑇𝑇</m:t>
                        </m:r>
                      </m:e>
                      <m:sub>
                        <m:r>
                          <a:rPr lang="en-US" sz="6800" i="1">
                            <a:effectLst/>
                            <a:latin typeface="Cambria Math" panose="02040503050406030204" pitchFamily="18" charset="0"/>
                            <a:ea typeface="Calibri" panose="020F0502020204030204" pitchFamily="34" charset="0"/>
                            <a:cs typeface="Times New Roman" panose="02020603050405020304" pitchFamily="18" charset="0"/>
                          </a:rPr>
                          <m:t>𝜔</m:t>
                        </m:r>
                      </m:sub>
                      <m:sup>
                        <m:r>
                          <a:rPr lang="en-US" sz="6800"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6800" i="1">
                        <a:effectLst/>
                        <a:latin typeface="Cambria Math" panose="02040503050406030204" pitchFamily="18" charset="0"/>
                        <a:ea typeface="Calibri" panose="020F0502020204030204" pitchFamily="34" charset="0"/>
                        <a:cs typeface="Times New Roman" panose="02020603050405020304" pitchFamily="18" charset="0"/>
                      </a:rPr>
                      <m:t>(</m:t>
                    </m:r>
                    <m:r>
                      <a:rPr lang="en-US" sz="6800" i="1">
                        <a:effectLst/>
                        <a:latin typeface="Cambria Math" panose="02040503050406030204" pitchFamily="18" charset="0"/>
                        <a:ea typeface="Calibri" panose="020F0502020204030204" pitchFamily="34" charset="0"/>
                        <a:cs typeface="Times New Roman" panose="02020603050405020304" pitchFamily="18" charset="0"/>
                      </a:rPr>
                      <m:t>𝑁𝑇</m:t>
                    </m:r>
                    <m:sSub>
                      <m:sSub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6800" i="1">
                            <a:effectLst/>
                            <a:latin typeface="Cambria Math" panose="02040503050406030204" pitchFamily="18" charset="0"/>
                            <a:ea typeface="Calibri" panose="020F0502020204030204" pitchFamily="34" charset="0"/>
                            <a:cs typeface="Times New Roman" panose="02020603050405020304" pitchFamily="18" charset="0"/>
                          </a:rPr>
                          <m:t>𝜔</m:t>
                        </m:r>
                      </m:sub>
                    </m:sSub>
                    <m:r>
                      <a:rPr lang="en-US" sz="6800" i="1">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𝑎</m:t>
                        </m:r>
                      </m:e>
                    </m:acc>
                    <m:r>
                      <a:rPr lang="en-US" sz="6800" i="1">
                        <a:effectLst/>
                        <a:latin typeface="Cambria Math" panose="02040503050406030204" pitchFamily="18" charset="0"/>
                        <a:ea typeface="Calibri" panose="020F0502020204030204" pitchFamily="34" charset="0"/>
                        <a:cs typeface="Times New Roman" panose="02020603050405020304" pitchFamily="18" charset="0"/>
                      </a:rPr>
                      <m:t>) ◦</m:t>
                    </m:r>
                    <m:r>
                      <a:rPr lang="en-US" sz="6800" i="1">
                        <a:effectLst/>
                        <a:latin typeface="Cambria Math" panose="02040503050406030204" pitchFamily="18" charset="0"/>
                        <a:ea typeface="Calibri" panose="020F0502020204030204" pitchFamily="34" charset="0"/>
                        <a:cs typeface="Times New Roman" panose="02020603050405020304" pitchFamily="18" charset="0"/>
                      </a:rPr>
                      <m:t>𝑁𝑇</m:t>
                    </m:r>
                    <m:sSub>
                      <m:sSubPr>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6800" i="1">
                            <a:effectLst/>
                            <a:latin typeface="Cambria Math" panose="02040503050406030204" pitchFamily="18" charset="0"/>
                            <a:ea typeface="Calibri" panose="020F0502020204030204" pitchFamily="34" charset="0"/>
                            <a:cs typeface="Times New Roman" panose="02020603050405020304" pitchFamily="18" charset="0"/>
                          </a:rPr>
                          <m:t>𝜔</m:t>
                        </m:r>
                      </m:sub>
                    </m:sSub>
                    <m:r>
                      <a:rPr lang="en-US" sz="6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6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6800" i="1">
                            <a:effectLst/>
                            <a:latin typeface="Cambria Math" panose="02040503050406030204" pitchFamily="18" charset="0"/>
                            <a:ea typeface="Calibri" panose="020F0502020204030204" pitchFamily="34" charset="0"/>
                            <a:cs typeface="Times New Roman" panose="02020603050405020304" pitchFamily="18" charset="0"/>
                          </a:rPr>
                          <m:t>𝑏</m:t>
                        </m:r>
                      </m:e>
                    </m:acc>
                    <m:r>
                      <a:rPr lang="en-US" sz="6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6800" dirty="0">
                  <a:effectLst/>
                  <a:latin typeface="Roboto" panose="02000000000000000000" pitchFamily="2" charset="0"/>
                  <a:ea typeface="Roboto" panose="02000000000000000000" pitchFamily="2" charset="0"/>
                  <a:cs typeface="Times New Roman" panose="02020603050405020304" pitchFamily="18" charset="0"/>
                </a:endParaRPr>
              </a:p>
              <a:p>
                <a:endParaRPr lang="en-US" sz="2300" dirty="0"/>
              </a:p>
            </p:txBody>
          </p:sp>
        </mc:Choice>
        <mc:Fallback>
          <p:sp>
            <p:nvSpPr>
              <p:cNvPr id="3" name="Content Placeholder 2">
                <a:extLst>
                  <a:ext uri="{FF2B5EF4-FFF2-40B4-BE49-F238E27FC236}">
                    <a16:creationId xmlns:a16="http://schemas.microsoft.com/office/drawing/2014/main" id="{58F5AFDC-BE7A-47B5-B1B4-F24E1880A716}"/>
                  </a:ext>
                </a:extLst>
              </p:cNvPr>
              <p:cNvSpPr>
                <a:spLocks noGrp="1" noRot="1" noChangeAspect="1" noMove="1" noResize="1" noEditPoints="1" noAdjustHandles="1" noChangeArrowheads="1" noChangeShapeType="1" noTextEdit="1"/>
              </p:cNvSpPr>
              <p:nvPr>
                <p:ph idx="1"/>
              </p:nvPr>
            </p:nvSpPr>
            <p:spPr>
              <a:xfrm>
                <a:off x="822959" y="1845733"/>
                <a:ext cx="7415030" cy="4261451"/>
              </a:xfrm>
              <a:blipFill>
                <a:blip r:embed="rId3"/>
                <a:stretch>
                  <a:fillRect l="-1645" r="-1727"/>
                </a:stretch>
              </a:blipFill>
            </p:spPr>
            <p:txBody>
              <a:bodyPr/>
              <a:lstStyle/>
              <a:p>
                <a:r>
                  <a:rPr lang="en-US">
                    <a:noFill/>
                  </a:rPr>
                  <a:t> </a:t>
                </a:r>
              </a:p>
            </p:txBody>
          </p:sp>
        </mc:Fallback>
      </mc:AlternateContent>
    </p:spTree>
    <p:extLst>
      <p:ext uri="{BB962C8B-B14F-4D97-AF65-F5344CB8AC3E}">
        <p14:creationId xmlns:p14="http://schemas.microsoft.com/office/powerpoint/2010/main" val="3966401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NTT/INTT NWC</a:t>
            </a:r>
            <a:endParaRPr lang="en-US"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8F5AFDC-BE7A-47B5-B1B4-F24E1880A716}"/>
                  </a:ext>
                </a:extLst>
              </p:cNvPr>
              <p:cNvSpPr>
                <a:spLocks noGrp="1"/>
              </p:cNvSpPr>
              <p:nvPr>
                <p:ph idx="1"/>
              </p:nvPr>
            </p:nvSpPr>
            <p:spPr>
              <a:xfrm>
                <a:off x="822959" y="1845733"/>
                <a:ext cx="7415030" cy="4261451"/>
              </a:xfrm>
            </p:spPr>
            <p:txBody>
              <a:bodyPr>
                <a:normAutofit fontScale="25000" lnSpcReduction="20000"/>
              </a:bodyPr>
              <a:lstStyle/>
              <a:p>
                <a:pPr marR="0" algn="just">
                  <a:lnSpc>
                    <a:spcPct val="150000"/>
                  </a:lnSpc>
                  <a:spcBef>
                    <a:spcPts val="600"/>
                  </a:spcBef>
                  <a:spcAft>
                    <a:spcPts val="1000"/>
                  </a:spcAft>
                  <a:buFont typeface="Arial" panose="020B0604020202020204" pitchFamily="34" charset="0"/>
                  <a:buChar char="•"/>
                  <a:tabLst>
                    <a:tab pos="270510" algn="l"/>
                  </a:tabLst>
                </a:pP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Được</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latin typeface="Roboto" panose="02000000000000000000" pitchFamily="2" charset="0"/>
                    <a:ea typeface="Roboto" panose="02000000000000000000" pitchFamily="2" charset="0"/>
                    <a:cs typeface="Times New Roman" panose="02020603050405020304" pitchFamily="18" charset="0"/>
                  </a:rPr>
                  <a:t>trình</a:t>
                </a:r>
                <a:r>
                  <a:rPr lang="en-US" sz="68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latin typeface="Roboto" panose="02000000000000000000" pitchFamily="2" charset="0"/>
                    <a:ea typeface="Roboto" panose="02000000000000000000" pitchFamily="2" charset="0"/>
                    <a:cs typeface="Times New Roman" panose="02020603050405020304" pitchFamily="18" charset="0"/>
                  </a:rPr>
                  <a:t>bày</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bởi</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Poppelman</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và</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cộng</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sự</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trong</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[19]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từ</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định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lý</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toán</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học</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2 như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sau</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p>
              <a:p>
                <a:pPr marR="0" algn="just">
                  <a:lnSpc>
                    <a:spcPct val="150000"/>
                  </a:lnSpc>
                  <a:spcBef>
                    <a:spcPts val="600"/>
                  </a:spcBef>
                  <a:spcAft>
                    <a:spcPts val="1000"/>
                  </a:spcAft>
                  <a:buFont typeface="Arial" panose="020B0604020202020204" pitchFamily="34" charset="0"/>
                  <a:buChar char="•"/>
                  <a:tabLst>
                    <a:tab pos="270510" algn="l"/>
                  </a:tabLst>
                </a:pPr>
                <a:r>
                  <a:rPr lang="en-US" sz="6800" u="sng"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Định </a:t>
                </a:r>
                <a:r>
                  <a:rPr lang="en-US" sz="6800" u="sng"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lý</a:t>
                </a:r>
                <a:r>
                  <a:rPr lang="en-US" sz="6800" u="sng"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2: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Gọi</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𝜔</m:t>
                    </m:r>
                  </m:oMath>
                </a14:m>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là n-</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th</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Primitive Root of Unity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thuộc</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tập</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hữu</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hạn</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𝑍𝑝</m:t>
                    </m:r>
                  </m:oMath>
                </a14:m>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và</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sSup>
                      <m:sSup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𝛾</m:t>
                        </m:r>
                      </m:e>
                      <m:sup>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 </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𝜔</m:t>
                    </m:r>
                  </m:oMath>
                </a14:m>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Gọi</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e>
                            </m:d>
                          </m:sub>
                        </m:sSub>
                      </m:e>
                    </m:d>
                  </m:oMath>
                </a14:m>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và</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e>
                            </m:d>
                          </m:sub>
                        </m:sSub>
                      </m:e>
                    </m:d>
                  </m:oMath>
                </a14:m>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là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các</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vectơ</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có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độ</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dài</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với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các</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phần</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tử</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thuộc</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Zp</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p>
              <a:p>
                <a:pPr marR="0" algn="just">
                  <a:lnSpc>
                    <a:spcPct val="150000"/>
                  </a:lnSpc>
                  <a:spcBef>
                    <a:spcPts val="600"/>
                  </a:spcBef>
                  <a:spcAft>
                    <a:spcPts val="1000"/>
                  </a:spcAft>
                  <a:buFont typeface="Wingdings" panose="05000000000000000000" pitchFamily="2" charset="2"/>
                  <a:buChar char="q"/>
                  <a:tabLst>
                    <a:tab pos="270510" algn="l"/>
                  </a:tabLst>
                </a:pP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Tích</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từng</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thành</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phần</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hệ</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số</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bọc</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dương</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của </a:t>
                </a:r>
                <a14:m>
                  <m:oMath xmlns:m="http://schemas.openxmlformats.org/officeDocument/2006/math">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oMath>
                </a14:m>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và</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oMath>
                </a14:m>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là </a:t>
                </a:r>
                <a14:m>
                  <m:oMath xmlns:m="http://schemas.openxmlformats.org/officeDocument/2006/math">
                    <m:sSubSup>
                      <m:sSubSup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𝑁𝑇𝑇</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𝜔</m:t>
                        </m:r>
                      </m:sub>
                      <m:sup>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m:t>
                    </m:r>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𝜔</m:t>
                        </m:r>
                      </m:sub>
                    </m:s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m:t>
                    </m:r>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𝜔</m:t>
                        </m:r>
                      </m:sub>
                    </m:s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p>
              <a:p>
                <a:pPr marR="0" algn="just">
                  <a:lnSpc>
                    <a:spcPct val="150000"/>
                  </a:lnSpc>
                  <a:spcBef>
                    <a:spcPts val="600"/>
                  </a:spcBef>
                  <a:spcAft>
                    <a:spcPts val="1000"/>
                  </a:spcAft>
                  <a:buFont typeface="Wingdings" panose="05000000000000000000" pitchFamily="2" charset="2"/>
                  <a:buChar char="q"/>
                  <a:tabLst>
                    <a:tab pos="270510" algn="l"/>
                  </a:tabLst>
                </a:pP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Gọi</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m:t>
                            </m:r>
                          </m:e>
                          <m:sub>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e>
                            </m:d>
                          </m:sub>
                        </m:sSub>
                      </m:e>
                    </m:d>
                  </m:oMath>
                </a14:m>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là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tích</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hệ</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số</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bọc</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âm</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của </a:t>
                </a:r>
                <a14:m>
                  <m:oMath xmlns:m="http://schemas.openxmlformats.org/officeDocument/2006/math">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oMath>
                </a14:m>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và</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oMath>
                </a14:m>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Cho </a:t>
                </a:r>
                <a14:m>
                  <m:oMath xmlns:m="http://schemas.openxmlformats.org/officeDocument/2006/math">
                    <m:acc>
                      <m:accPr>
                        <m:chr m:val="̅"/>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acc>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acc>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à </m:t>
                    </m:r>
                    <m:acc>
                      <m:accPr>
                        <m:chr m:val="̅"/>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m:t>
                        </m:r>
                      </m:e>
                    </m:acc>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được</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xác</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định là </a:t>
                </a:r>
                <a14:m>
                  <m:oMath xmlns:m="http://schemas.openxmlformats.org/officeDocument/2006/math">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𝛾</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𝛾</m:t>
                            </m:r>
                          </m:e>
                          <m:sup>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6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n</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6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e>
                            </m:d>
                          </m:sup>
                        </m:sSup>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e>
                            </m:d>
                          </m:sub>
                        </m:sSub>
                      </m:e>
                    </m:d>
                  </m:oMath>
                </a14:m>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a:t>
                </a:r>
                <a14:m>
                  <m:oMath xmlns:m="http://schemas.openxmlformats.org/officeDocument/2006/math">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𝛾</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𝛾</m:t>
                            </m:r>
                          </m:e>
                          <m:sup>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6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n</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6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e>
                            </m:d>
                          </m:sup>
                        </m:sSup>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e>
                            </m:d>
                          </m:sub>
                        </m:sSub>
                      </m:e>
                    </m:d>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6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và</a:t>
                </a:r>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𝛾</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𝛾</m:t>
                            </m:r>
                          </m:e>
                          <m:sup>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6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n</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6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e>
                            </m:d>
                          </m:sup>
                        </m:sSup>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m:t>
                            </m:r>
                          </m:e>
                          <m:sub>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e>
                            </m:d>
                          </m:sub>
                        </m:sSub>
                      </m:e>
                    </m:d>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Khi đó </a:t>
                </a:r>
                <a14:m>
                  <m:oMath xmlns:m="http://schemas.openxmlformats.org/officeDocument/2006/math">
                    <m:acc>
                      <m:accPr>
                        <m:chr m:val="̅"/>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m:t>
                        </m:r>
                      </m:e>
                    </m:acc>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𝑁𝑇𝑇</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𝜔</m:t>
                        </m:r>
                      </m:sub>
                      <m:sup>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m:t>
                    </m:r>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𝜔</m:t>
                        </m:r>
                      </m:sub>
                    </m:s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acc>
                      </m:e>
                    </m:d>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m:t>
                    </m:r>
                    <m:sSub>
                      <m:sSubPr>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𝜔</m:t>
                        </m:r>
                      </m:sub>
                    </m:sSub>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acc>
                    <m:r>
                      <a:rPr lang="en-US" sz="6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6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p>
                <a:endParaRPr lang="en-US" sz="2300" dirty="0"/>
              </a:p>
            </p:txBody>
          </p:sp>
        </mc:Choice>
        <mc:Fallback>
          <p:sp>
            <p:nvSpPr>
              <p:cNvPr id="3" name="Content Placeholder 2">
                <a:extLst>
                  <a:ext uri="{FF2B5EF4-FFF2-40B4-BE49-F238E27FC236}">
                    <a16:creationId xmlns:a16="http://schemas.microsoft.com/office/drawing/2014/main" id="{58F5AFDC-BE7A-47B5-B1B4-F24E1880A716}"/>
                  </a:ext>
                </a:extLst>
              </p:cNvPr>
              <p:cNvSpPr>
                <a:spLocks noGrp="1" noRot="1" noChangeAspect="1" noMove="1" noResize="1" noEditPoints="1" noAdjustHandles="1" noChangeArrowheads="1" noChangeShapeType="1" noTextEdit="1"/>
              </p:cNvSpPr>
              <p:nvPr>
                <p:ph idx="1"/>
              </p:nvPr>
            </p:nvSpPr>
            <p:spPr>
              <a:xfrm>
                <a:off x="822959" y="1845733"/>
                <a:ext cx="7415030" cy="4261451"/>
              </a:xfrm>
              <a:blipFill>
                <a:blip r:embed="rId3"/>
                <a:stretch>
                  <a:fillRect l="-1645" r="-1727" b="-1288"/>
                </a:stretch>
              </a:blipFill>
            </p:spPr>
            <p:txBody>
              <a:bodyPr/>
              <a:lstStyle/>
              <a:p>
                <a:r>
                  <a:rPr lang="en-US">
                    <a:noFill/>
                  </a:rPr>
                  <a:t> </a:t>
                </a:r>
              </a:p>
            </p:txBody>
          </p:sp>
        </mc:Fallback>
      </mc:AlternateContent>
    </p:spTree>
    <p:extLst>
      <p:ext uri="{BB962C8B-B14F-4D97-AF65-F5344CB8AC3E}">
        <p14:creationId xmlns:p14="http://schemas.microsoft.com/office/powerpoint/2010/main" val="1032515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369277" y="605896"/>
            <a:ext cx="2313633" cy="5646208"/>
          </a:xfrm>
        </p:spPr>
        <p:txBody>
          <a:bodyPr anchor="ctr">
            <a:normAutofit/>
          </a:bodyPr>
          <a:lstStyle/>
          <a:p>
            <a:r>
              <a:rPr lang="en-US" sz="3100" kern="0">
                <a:solidFill>
                  <a:srgbClr val="FFFFFF"/>
                </a:solidFill>
                <a:effectLst/>
                <a:latin typeface="Roboto" panose="02000000000000000000" pitchFamily="2" charset="0"/>
                <a:ea typeface="Roboto" panose="02000000000000000000" pitchFamily="2" charset="0"/>
                <a:cs typeface="Times New Roman" panose="02020603050405020304" pitchFamily="18" charset="0"/>
              </a:rPr>
              <a:t>NTT/INTT NWC</a:t>
            </a:r>
            <a:endParaRPr lang="en-US" sz="3100">
              <a:solidFill>
                <a:srgbClr val="FFFFFF"/>
              </a:solidFill>
            </a:endParaRPr>
          </a:p>
        </p:txBody>
      </p:sp>
      <p:sp>
        <p:nvSpPr>
          <p:cNvPr id="28"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F5AFDC-BE7A-47B5-B1B4-F24E1880A716}"/>
                  </a:ext>
                </a:extLst>
              </p:cNvPr>
              <p:cNvSpPr>
                <a:spLocks noGrp="1"/>
              </p:cNvSpPr>
              <p:nvPr>
                <p:ph idx="1"/>
              </p:nvPr>
            </p:nvSpPr>
            <p:spPr>
              <a:xfrm>
                <a:off x="3556512" y="605896"/>
                <a:ext cx="4810247" cy="5646208"/>
              </a:xfrm>
            </p:spPr>
            <p:txBody>
              <a:bodyPr anchor="ctr">
                <a:normAutofit/>
              </a:bodyPr>
              <a:lstStyle/>
              <a:p>
                <a:pPr>
                  <a:buFont typeface="Arial" panose="020B0604020202020204" pitchFamily="34" charset="0"/>
                  <a:buChar char="•"/>
                </a:pPr>
                <a:r>
                  <a:rPr lang="en-US" dirty="0">
                    <a:latin typeface="Roboto" panose="02000000000000000000" pitchFamily="2" charset="0"/>
                    <a:ea typeface="Roboto" panose="02000000000000000000" pitchFamily="2" charset="0"/>
                  </a:rPr>
                  <a:t> Với </a:t>
                </a:r>
                <a:r>
                  <a:rPr lang="en-US" dirty="0" err="1">
                    <a:latin typeface="Roboto" panose="02000000000000000000" pitchFamily="2" charset="0"/>
                    <a:ea typeface="Roboto" panose="02000000000000000000" pitchFamily="2" charset="0"/>
                  </a:rPr>
                  <a:t>phép</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toán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trong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vành</a:t>
                </a:r>
                <a:r>
                  <a:rPr lang="en-US" dirty="0">
                    <a:latin typeface="Roboto" panose="02000000000000000000" pitchFamily="2" charset="0"/>
                    <a:ea typeface="Roboto" panose="02000000000000000000" pitchFamily="2" charset="0"/>
                  </a:rPr>
                  <a:t> </a:t>
                </a:r>
                <a14:m>
                  <m:oMath xmlns:m="http://schemas.openxmlformats.org/officeDocument/2006/math">
                    <m:sSub>
                      <m:sSubPr>
                        <m:ctrlPr>
                          <a:rPr lang="en-US"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𝑍</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𝑞</m:t>
                        </m:r>
                      </m:sub>
                    </m:sSub>
                    <m:d>
                      <m:dPr>
                        <m:begChr m:val="["/>
                        <m:endChr m:val="]"/>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𝑋</m:t>
                        </m:r>
                      </m:e>
                    </m:d>
                    <m:r>
                      <m:rPr>
                        <m:lit/>
                      </m:rPr>
                      <a:rPr lang="en-US"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𝑋</m:t>
                            </m:r>
                          </m:e>
                          <m:sup>
                            <m:r>
                              <a:rPr lang="en-US"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1</m:t>
                        </m:r>
                      </m:e>
                    </m:d>
                  </m:oMath>
                </a14:m>
                <a:r>
                  <a:rPr lang="en-US" dirty="0">
                    <a:latin typeface="Roboto" panose="02000000000000000000" pitchFamily="2" charset="0"/>
                    <a:ea typeface="Roboto" panose="02000000000000000000" pitchFamily="2" charset="0"/>
                  </a:rPr>
                  <a:t>, có </a:t>
                </a:r>
                <a:r>
                  <a:rPr lang="en-US" dirty="0" err="1">
                    <a:latin typeface="Roboto" panose="02000000000000000000" pitchFamily="2" charset="0"/>
                    <a:ea typeface="Roboto" panose="02000000000000000000" pitchFamily="2" charset="0"/>
                  </a:rPr>
                  <a:t>thể</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sử</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dụng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tích</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cs typeface="Times New Roman" panose="02020603050405020304" pitchFamily="18" charset="0"/>
                  </a:rPr>
                  <a:t>từng</a:t>
                </a:r>
                <a:r>
                  <a:rPr lang="en-US" dirty="0">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thành</a:t>
                </a:r>
                <a:r>
                  <a:rPr lang="en-US" dirty="0">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phần</a:t>
                </a:r>
                <a:r>
                  <a:rPr lang="en-US" dirty="0">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hệ</a:t>
                </a:r>
                <a:r>
                  <a:rPr lang="en-US" dirty="0">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số</a:t>
                </a:r>
                <a:r>
                  <a:rPr lang="en-US" dirty="0">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bọc</a:t>
                </a:r>
                <a:r>
                  <a:rPr lang="en-US" dirty="0">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dương</a:t>
                </a:r>
                <a:r>
                  <a:rPr lang="en-US" dirty="0">
                    <a:latin typeface="Roboto" panose="02000000000000000000" pitchFamily="2" charset="0"/>
                    <a:ea typeface="Roboto" panose="02000000000000000000" pitchFamily="2" charset="0"/>
                    <a:cs typeface="Times New Roman" panose="02020603050405020304" pitchFamily="18" charset="0"/>
                  </a:rPr>
                  <a:t> (PWC)</a:t>
                </a:r>
              </a:p>
              <a:p>
                <a:pPr>
                  <a:buFont typeface="Arial" panose="020B0604020202020204" pitchFamily="34" charset="0"/>
                  <a:buChar char="•"/>
                </a:pPr>
                <a:r>
                  <a:rPr lang="en-US" dirty="0">
                    <a:latin typeface="Roboto" panose="02000000000000000000" pitchFamily="2" charset="0"/>
                    <a:ea typeface="Roboto" panose="02000000000000000000" pitchFamily="2" charset="0"/>
                  </a:rPr>
                  <a:t> Với </a:t>
                </a:r>
                <a:r>
                  <a:rPr lang="en-US" dirty="0" err="1">
                    <a:latin typeface="Roboto" panose="02000000000000000000" pitchFamily="2" charset="0"/>
                    <a:ea typeface="Roboto" panose="02000000000000000000" pitchFamily="2" charset="0"/>
                  </a:rPr>
                  <a:t>phép</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toán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trong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vành</a:t>
                </a:r>
                <a:r>
                  <a:rPr lang="en-US" dirty="0">
                    <a:latin typeface="Roboto" panose="02000000000000000000" pitchFamily="2" charset="0"/>
                    <a:ea typeface="Roboto" panose="02000000000000000000" pitchFamily="2" charset="0"/>
                  </a:rPr>
                  <a:t> </a:t>
                </a:r>
                <a14:m>
                  <m:oMath xmlns:m="http://schemas.openxmlformats.org/officeDocument/2006/math">
                    <m:sSub>
                      <m:sSubPr>
                        <m:ctrlPr>
                          <a:rPr lang="en-US"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𝑍</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𝑞</m:t>
                        </m:r>
                      </m:sub>
                    </m:sSub>
                    <m:d>
                      <m:dPr>
                        <m:begChr m:val="["/>
                        <m:endChr m:val="]"/>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𝑋</m:t>
                        </m:r>
                      </m:e>
                    </m:d>
                    <m:r>
                      <m:rPr>
                        <m:lit/>
                      </m:rPr>
                      <a:rPr lang="en-US"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𝑋</m:t>
                            </m:r>
                          </m:e>
                          <m:sup>
                            <m:r>
                              <a:rPr lang="en-US"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1</m:t>
                        </m:r>
                      </m:e>
                    </m:d>
                  </m:oMath>
                </a14:m>
                <a:r>
                  <a:rPr lang="en-US" dirty="0">
                    <a:latin typeface="Roboto" panose="02000000000000000000" pitchFamily="2" charset="0"/>
                    <a:ea typeface="Roboto" panose="02000000000000000000" pitchFamily="2" charset="0"/>
                  </a:rPr>
                  <a:t>, có </a:t>
                </a:r>
                <a:r>
                  <a:rPr lang="en-US" dirty="0" err="1">
                    <a:latin typeface="Roboto" panose="02000000000000000000" pitchFamily="2" charset="0"/>
                    <a:ea typeface="Roboto" panose="02000000000000000000" pitchFamily="2" charset="0"/>
                  </a:rPr>
                  <a:t>thể</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sử</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dụng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tích</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cs typeface="Times New Roman" panose="02020603050405020304" pitchFamily="18" charset="0"/>
                  </a:rPr>
                  <a:t>từng</a:t>
                </a:r>
                <a:r>
                  <a:rPr lang="en-US" dirty="0">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thành</a:t>
                </a:r>
                <a:r>
                  <a:rPr lang="en-US" dirty="0">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phần</a:t>
                </a:r>
                <a:r>
                  <a:rPr lang="en-US" dirty="0">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hệ</a:t>
                </a:r>
                <a:r>
                  <a:rPr lang="en-US" dirty="0">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số</a:t>
                </a:r>
                <a:r>
                  <a:rPr lang="en-US" dirty="0">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bọc</a:t>
                </a:r>
                <a:r>
                  <a:rPr lang="en-US" dirty="0">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âm</a:t>
                </a:r>
                <a:r>
                  <a:rPr lang="en-US" dirty="0">
                    <a:latin typeface="Roboto" panose="02000000000000000000" pitchFamily="2" charset="0"/>
                    <a:ea typeface="Roboto" panose="02000000000000000000" pitchFamily="2" charset="0"/>
                    <a:cs typeface="Times New Roman" panose="02020603050405020304" pitchFamily="18" charset="0"/>
                  </a:rPr>
                  <a:t> (NWC)</a:t>
                </a:r>
              </a:p>
              <a:p>
                <a:endParaRPr lang="en-US" dirty="0"/>
              </a:p>
            </p:txBody>
          </p:sp>
        </mc:Choice>
        <mc:Fallback xmlns="">
          <p:sp>
            <p:nvSpPr>
              <p:cNvPr id="3" name="Content Placeholder 2">
                <a:extLst>
                  <a:ext uri="{FF2B5EF4-FFF2-40B4-BE49-F238E27FC236}">
                    <a16:creationId xmlns:a16="http://schemas.microsoft.com/office/drawing/2014/main" id="{58F5AFDC-BE7A-47B5-B1B4-F24E1880A716}"/>
                  </a:ext>
                </a:extLst>
              </p:cNvPr>
              <p:cNvSpPr>
                <a:spLocks noGrp="1" noRot="1" noChangeAspect="1" noMove="1" noResize="1" noEditPoints="1" noAdjustHandles="1" noChangeArrowheads="1" noChangeShapeType="1" noTextEdit="1"/>
              </p:cNvSpPr>
              <p:nvPr>
                <p:ph idx="1"/>
              </p:nvPr>
            </p:nvSpPr>
            <p:spPr>
              <a:xfrm>
                <a:off x="3556512" y="605896"/>
                <a:ext cx="4810247" cy="5646208"/>
              </a:xfrm>
              <a:blipFill>
                <a:blip r:embed="rId3"/>
                <a:stretch>
                  <a:fillRect l="-3042" r="-4436"/>
                </a:stretch>
              </a:blipFill>
            </p:spPr>
            <p:txBody>
              <a:bodyPr/>
              <a:lstStyle/>
              <a:p>
                <a:r>
                  <a:rPr lang="en-US">
                    <a:noFill/>
                  </a:rPr>
                  <a:t> </a:t>
                </a:r>
              </a:p>
            </p:txBody>
          </p:sp>
        </mc:Fallback>
      </mc:AlternateContent>
    </p:spTree>
    <p:extLst>
      <p:ext uri="{BB962C8B-B14F-4D97-AF65-F5344CB8AC3E}">
        <p14:creationId xmlns:p14="http://schemas.microsoft.com/office/powerpoint/2010/main" val="768159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NTT/INTT NWC</a:t>
            </a:r>
            <a:endParaRPr lang="en-US" sz="4000"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1A798025-D9BD-4E9A-9EFA-4AC491E0A0A2}"/>
                  </a:ext>
                </a:extLst>
              </p:cNvPr>
              <p:cNvSpPr>
                <a:spLocks noGrp="1"/>
              </p:cNvSpPr>
              <p:nvPr>
                <p:ph idx="1"/>
              </p:nvPr>
            </p:nvSpPr>
            <p:spPr>
              <a:xfrm>
                <a:off x="822959" y="1845734"/>
                <a:ext cx="7884813" cy="4023360"/>
              </a:xfrm>
            </p:spPr>
            <p:txBody>
              <a:bodyPr>
                <a:normAutofit fontScale="92500"/>
              </a:bodyPr>
              <a:lstStyle/>
              <a:p>
                <a:pPr marL="0" marR="0" indent="0" algn="ctr">
                  <a:lnSpc>
                    <a:spcPct val="250000"/>
                  </a:lnSpc>
                  <a:spcBef>
                    <a:spcPts val="600"/>
                  </a:spcBef>
                  <a:spcAft>
                    <a:spcPts val="1000"/>
                  </a:spcAft>
                  <a:buNone/>
                  <a:tabLst>
                    <a:tab pos="270510" algn="l"/>
                  </a:tabLst>
                </a:pPr>
                <a:r>
                  <a:rPr lang="en-US" sz="2400" dirty="0">
                    <a:latin typeface="Roboto" panose="02000000000000000000" pitchFamily="2" charset="0"/>
                    <a:ea typeface="Roboto" panose="02000000000000000000" pitchFamily="2" charset="0"/>
                    <a:cs typeface="Times New Roman" panose="02020603050405020304" pitchFamily="18" charset="0"/>
                  </a:rPr>
                  <a:t>[36] Với </a:t>
                </a:r>
                <a:r>
                  <a:rPr lang="en-US" sz="2400" dirty="0" err="1">
                    <a:latin typeface="Roboto" panose="02000000000000000000" pitchFamily="2" charset="0"/>
                    <a:ea typeface="Roboto" panose="02000000000000000000" pitchFamily="2" charset="0"/>
                    <a:cs typeface="Times New Roman" panose="02020603050405020304" pitchFamily="18" charset="0"/>
                  </a:rPr>
                  <a:t>p</a:t>
                </a:r>
                <a:r>
                  <a:rPr lang="en-US" sz="2400" dirty="0" err="1">
                    <a:effectLst/>
                    <a:latin typeface="Roboto" panose="02000000000000000000" pitchFamily="2" charset="0"/>
                    <a:ea typeface="Roboto" panose="02000000000000000000" pitchFamily="2" charset="0"/>
                    <a:cs typeface="Times New Roman" panose="02020603050405020304" pitchFamily="18" charset="0"/>
                  </a:rPr>
                  <a:t>hương</a:t>
                </a:r>
                <a:r>
                  <a:rPr lang="en-US" sz="2400" dirty="0">
                    <a:effectLst/>
                    <a:latin typeface="Roboto" panose="02000000000000000000" pitchFamily="2" charset="0"/>
                    <a:ea typeface="Roboto" panose="02000000000000000000" pitchFamily="2" charset="0"/>
                    <a:cs typeface="Times New Roman" panose="02020603050405020304" pitchFamily="18" charset="0"/>
                  </a:rPr>
                  <a:t> </a:t>
                </a:r>
                <a:r>
                  <a:rPr lang="en-US" sz="2400" dirty="0" err="1">
                    <a:effectLst/>
                    <a:latin typeface="Roboto" panose="02000000000000000000" pitchFamily="2" charset="0"/>
                    <a:ea typeface="Roboto" panose="02000000000000000000" pitchFamily="2" charset="0"/>
                    <a:cs typeface="Times New Roman" panose="02020603050405020304" pitchFamily="18" charset="0"/>
                  </a:rPr>
                  <a:t>trình</a:t>
                </a:r>
                <a:r>
                  <a:rPr lang="en-US" sz="2400" dirty="0">
                    <a:effectLst/>
                    <a:latin typeface="Roboto" panose="02000000000000000000" pitchFamily="2" charset="0"/>
                    <a:ea typeface="Roboto" panose="02000000000000000000" pitchFamily="2" charset="0"/>
                    <a:cs typeface="Times New Roman" panose="02020603050405020304" pitchFamily="18" charset="0"/>
                  </a:rPr>
                  <a:t> </a:t>
                </a:r>
                <a:r>
                  <a:rPr lang="en-US" sz="2400" dirty="0" err="1">
                    <a:effectLst/>
                    <a:latin typeface="Roboto" panose="02000000000000000000" pitchFamily="2" charset="0"/>
                    <a:ea typeface="Roboto" panose="02000000000000000000" pitchFamily="2" charset="0"/>
                    <a:cs typeface="Times New Roman" panose="02020603050405020304" pitchFamily="18" charset="0"/>
                  </a:rPr>
                  <a:t>bậc</a:t>
                </a:r>
                <a:r>
                  <a:rPr lang="en-US" sz="2400" dirty="0">
                    <a:effectLst/>
                    <a:latin typeface="Roboto" panose="02000000000000000000" pitchFamily="2" charset="0"/>
                    <a:ea typeface="Roboto" panose="02000000000000000000" pitchFamily="2" charset="0"/>
                    <a:cs typeface="Times New Roman" panose="02020603050405020304" pitchFamily="18" charset="0"/>
                  </a:rPr>
                  <a:t> </a:t>
                </a:r>
                <a:r>
                  <a:rPr lang="en-US" sz="2400" i="1" dirty="0">
                    <a:effectLst/>
                    <a:latin typeface="Roboto" panose="02000000000000000000" pitchFamily="2" charset="0"/>
                    <a:ea typeface="Roboto" panose="02000000000000000000" pitchFamily="2" charset="0"/>
                    <a:cs typeface="Times New Roman" panose="02020603050405020304" pitchFamily="18" charset="0"/>
                  </a:rPr>
                  <a:t>n</a:t>
                </a:r>
                <a:r>
                  <a:rPr lang="en-US" sz="2400" dirty="0">
                    <a:effectLst/>
                    <a:latin typeface="Roboto" panose="02000000000000000000" pitchFamily="2" charset="0"/>
                    <a:ea typeface="Roboto" panose="02000000000000000000" pitchFamily="2" charset="0"/>
                    <a:cs typeface="Times New Roman" panose="02020603050405020304" pitchFamily="18" charset="0"/>
                  </a:rPr>
                  <a:t> như </a:t>
                </a:r>
                <a14:m>
                  <m:oMath xmlns:m="http://schemas.openxmlformats.org/officeDocument/2006/math">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𝑓</m:t>
                    </m:r>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𝑞</m:t>
                        </m:r>
                      </m:sub>
                    </m:sSub>
                    <m:d>
                      <m:dPr>
                        <m:begChr m:val="["/>
                        <m:endChr m:val="]"/>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𝑋</m:t>
                        </m:r>
                      </m:e>
                    </m:d>
                    <m:r>
                      <m:rPr>
                        <m:lit/>
                      </m:rPr>
                      <a:rPr lang="en-US" sz="24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𝑋</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e>
                    </m:d>
                  </m:oMath>
                </a14:m>
                <a:r>
                  <a:rPr lang="en-US" sz="2400" dirty="0">
                    <a:effectLst/>
                    <a:latin typeface="Roboto" panose="02000000000000000000" pitchFamily="2" charset="0"/>
                    <a:ea typeface="Roboto" panose="02000000000000000000" pitchFamily="2" charset="0"/>
                    <a:cs typeface="Times New Roman" panose="02020603050405020304" pitchFamily="18" charset="0"/>
                  </a:rPr>
                  <a:t> </a:t>
                </a:r>
              </a:p>
              <a:p>
                <a:pPr marL="0" marR="0" indent="0" algn="ctr">
                  <a:lnSpc>
                    <a:spcPct val="250000"/>
                  </a:lnSpc>
                  <a:spcBef>
                    <a:spcPts val="600"/>
                  </a:spcBef>
                  <a:spcAft>
                    <a:spcPts val="1000"/>
                  </a:spcAft>
                  <a:buNone/>
                  <a:tabLst>
                    <a:tab pos="270510" algn="l"/>
                  </a:tabLst>
                </a:pPr>
                <a14:m>
                  <m:oMath xmlns:m="http://schemas.openxmlformats.org/officeDocument/2006/math">
                    <m:sSub>
                      <m:sSubPr>
                        <m:ctrlPr>
                          <a:rPr lang="en-US" sz="24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𝑓</m:t>
                        </m:r>
                      </m:e>
                      <m:sub>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𝑒𝑣𝑒𝑛</m:t>
                        </m:r>
                      </m:sub>
                    </m:sSub>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24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𝑥</m:t>
                        </m:r>
                      </m:e>
                      <m:sup>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2</m:t>
                        </m:r>
                      </m:sup>
                    </m:sSup>
                  </m:oMath>
                </a14:m>
                <a:r>
                  <a:rPr lang="en-US" sz="2400" dirty="0">
                    <a:effectLst/>
                    <a:latin typeface="Roboto" panose="02000000000000000000" pitchFamily="2" charset="0"/>
                    <a:ea typeface="Roboto" panose="02000000000000000000" pitchFamily="2" charset="0"/>
                    <a:cs typeface="Times New Roman" panose="02020603050405020304" pitchFamily="18" charset="0"/>
                  </a:rPr>
                  <a:t>) </a:t>
                </a:r>
                <a:r>
                  <a:rPr lang="en-US" sz="2400" dirty="0" err="1">
                    <a:latin typeface="Roboto" panose="02000000000000000000" pitchFamily="2" charset="0"/>
                    <a:ea typeface="Roboto" panose="02000000000000000000" pitchFamily="2" charset="0"/>
                    <a:cs typeface="Times New Roman" panose="02020603050405020304" pitchFamily="18" charset="0"/>
                  </a:rPr>
                  <a:t>và</a:t>
                </a:r>
                <a:r>
                  <a:rPr lang="en-US" sz="2400" dirty="0">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sSub>
                      <m:sSubPr>
                        <m:ctrlPr>
                          <a:rPr lang="en-US" sz="24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𝑓</m:t>
                        </m:r>
                      </m:e>
                      <m:sub>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𝑜𝑑𝑑</m:t>
                        </m:r>
                      </m:sub>
                    </m:sSub>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24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𝑥</m:t>
                        </m:r>
                      </m:e>
                      <m:sup>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2</m:t>
                        </m:r>
                      </m:sup>
                    </m:sSup>
                  </m:oMath>
                </a14:m>
                <a:r>
                  <a:rPr lang="en-US" sz="2400" dirty="0">
                    <a:effectLst/>
                    <a:latin typeface="Roboto" panose="02000000000000000000" pitchFamily="2" charset="0"/>
                    <a:ea typeface="Roboto" panose="02000000000000000000" pitchFamily="2" charset="0"/>
                    <a:cs typeface="Times New Roman" panose="02020603050405020304" pitchFamily="18" charset="0"/>
                  </a:rPr>
                  <a:t>) </a:t>
                </a:r>
                <a:r>
                  <a:rPr lang="en-US" sz="2400" dirty="0">
                    <a:latin typeface="Roboto" panose="02000000000000000000" pitchFamily="2" charset="0"/>
                    <a:ea typeface="Roboto" panose="02000000000000000000" pitchFamily="2" charset="0"/>
                    <a:cs typeface="Times New Roman" panose="02020603050405020304" pitchFamily="18" charset="0"/>
                  </a:rPr>
                  <a:t>với</a:t>
                </a:r>
                <a14:m>
                  <m:oMath xmlns:m="http://schemas.openxmlformats.org/officeDocument/2006/math">
                    <m:r>
                      <a:rPr lang="en-US" sz="2400" b="0" i="0" smtClean="0">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en-US" sz="24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𝑓</m:t>
                        </m:r>
                      </m:e>
                      <m:sub>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𝑒𝑣𝑒𝑛</m:t>
                        </m:r>
                      </m:sub>
                    </m:sSub>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en-US" sz="24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𝑓</m:t>
                        </m:r>
                      </m:e>
                      <m:sub>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𝑜𝑑𝑑</m:t>
                        </m:r>
                      </m:sub>
                    </m:sSub>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𝑞</m:t>
                        </m:r>
                      </m:sub>
                    </m:sSub>
                    <m:d>
                      <m:dPr>
                        <m:begChr m:val="["/>
                        <m:endChr m:val="]"/>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𝑥</m:t>
                            </m:r>
                          </m:e>
                          <m:sup>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2</m:t>
                            </m:r>
                          </m:sup>
                        </m:sSup>
                      </m:e>
                    </m:d>
                    <m:r>
                      <m:rPr>
                        <m:lit/>
                      </m:rPr>
                      <a:rPr lang="en-US" sz="24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sSup>
                              <m:sSupPr>
                                <m:ctrlPr>
                                  <a:rPr lang="en-US" sz="24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m:t>
                                </m:r>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𝑥</m:t>
                                </m:r>
                              </m:e>
                              <m:sup>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2</m:t>
                                </m:r>
                              </m:sup>
                            </m:sSup>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e>
                    </m:d>
                  </m:oMath>
                </a14:m>
                <a:endParaRPr lang="en-US" sz="2400" dirty="0">
                  <a:effectLst/>
                  <a:latin typeface="Roboto" panose="02000000000000000000" pitchFamily="2" charset="0"/>
                  <a:ea typeface="Roboto" panose="02000000000000000000" pitchFamily="2" charset="0"/>
                  <a:cs typeface="Times New Roman" panose="02020603050405020304" pitchFamily="18" charset="0"/>
                </a:endParaRPr>
              </a:p>
              <a:p>
                <a:pPr marL="0" marR="0" indent="0" algn="ctr">
                  <a:lnSpc>
                    <a:spcPct val="250000"/>
                  </a:lnSpc>
                  <a:spcBef>
                    <a:spcPts val="600"/>
                  </a:spcBef>
                  <a:spcAft>
                    <a:spcPts val="1000"/>
                  </a:spcAft>
                  <a:buNone/>
                  <a:tabLst>
                    <a:tab pos="270510" algn="l"/>
                  </a:tabLst>
                </a:pPr>
                <a14:m>
                  <m:oMath xmlns:m="http://schemas.openxmlformats.org/officeDocument/2006/math">
                    <m:r>
                      <a:rPr lang="en-US" sz="2400" i="1" smtClean="0">
                        <a:effectLst/>
                        <a:latin typeface="Cambria Math" panose="02040503050406030204" pitchFamily="18" charset="0"/>
                        <a:ea typeface="Malgun Gothic" panose="020B0503020000020004" pitchFamily="34" charset="-127"/>
                        <a:cs typeface="Times New Roman" panose="02020603050405020304" pitchFamily="18" charset="0"/>
                      </a:rPr>
                      <m:t>𝑓</m:t>
                    </m:r>
                    <m:r>
                      <a:rPr lang="en-US" sz="2400" i="1" smtClean="0">
                        <a:effectLst/>
                        <a:latin typeface="Cambria Math" panose="02040503050406030204" pitchFamily="18" charset="0"/>
                        <a:ea typeface="Malgun Gothic" panose="020B0503020000020004" pitchFamily="34" charset="-127"/>
                        <a:cs typeface="Times New Roman" panose="02020603050405020304" pitchFamily="18" charset="0"/>
                      </a:rPr>
                      <m:t>(</m:t>
                    </m:r>
                    <m:r>
                      <a:rPr lang="en-US" sz="2400" i="1" smtClean="0">
                        <a:effectLst/>
                        <a:latin typeface="Cambria Math" panose="02040503050406030204" pitchFamily="18" charset="0"/>
                        <a:ea typeface="Malgun Gothic" panose="020B0503020000020004" pitchFamily="34" charset="-127"/>
                        <a:cs typeface="Times New Roman" panose="02020603050405020304" pitchFamily="18" charset="0"/>
                      </a:rPr>
                      <m:t>𝑥</m:t>
                    </m:r>
                    <m:r>
                      <a:rPr lang="en-US" sz="2400" i="1" smtClean="0">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en-US" sz="24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𝑓</m:t>
                        </m:r>
                      </m:e>
                      <m:sub>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𝑒𝑣𝑒𝑛</m:t>
                        </m:r>
                      </m:sub>
                    </m:sSub>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24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𝑥</m:t>
                        </m:r>
                      </m:e>
                      <m:sup>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2</m:t>
                        </m:r>
                      </m:sup>
                    </m:sSup>
                  </m:oMath>
                </a14:m>
                <a:r>
                  <a:rPr lang="en-US" sz="2400" dirty="0">
                    <a:effectLst/>
                    <a:latin typeface="Roboto" panose="02000000000000000000" pitchFamily="2" charset="0"/>
                    <a:ea typeface="Roboto" panose="02000000000000000000" pitchFamily="2" charset="0"/>
                    <a:cs typeface="Times New Roman" panose="02020603050405020304" pitchFamily="18" charset="0"/>
                  </a:rPr>
                  <a:t>) +x* </a:t>
                </a:r>
                <a14:m>
                  <m:oMath xmlns:m="http://schemas.openxmlformats.org/officeDocument/2006/math">
                    <m:sSub>
                      <m:sSubPr>
                        <m:ctrlPr>
                          <a:rPr lang="en-US" sz="24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𝑓</m:t>
                        </m:r>
                      </m:e>
                      <m:sub>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𝑜𝑑𝑑</m:t>
                        </m:r>
                      </m:sub>
                    </m:sSub>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24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𝑥</m:t>
                        </m:r>
                      </m:e>
                      <m:sup>
                        <m:r>
                          <a:rPr lang="en-US" sz="2400" i="1">
                            <a:effectLst/>
                            <a:latin typeface="Cambria Math" panose="02040503050406030204" pitchFamily="18" charset="0"/>
                            <a:ea typeface="Malgun Gothic" panose="020B0503020000020004" pitchFamily="34" charset="-127"/>
                            <a:cs typeface="Times New Roman" panose="02020603050405020304" pitchFamily="18" charset="0"/>
                          </a:rPr>
                          <m:t>2</m:t>
                        </m:r>
                      </m:sup>
                    </m:sSup>
                  </m:oMath>
                </a14:m>
                <a:r>
                  <a:rPr lang="en-US" sz="2400" dirty="0">
                    <a:effectLst/>
                    <a:latin typeface="Roboto" panose="02000000000000000000" pitchFamily="2" charset="0"/>
                    <a:ea typeface="Roboto" panose="02000000000000000000" pitchFamily="2" charset="0"/>
                    <a:cs typeface="Times New Roman" panose="02020603050405020304" pitchFamily="18" charset="0"/>
                  </a:rPr>
                  <a:t>)</a:t>
                </a:r>
              </a:p>
              <a:p>
                <a:endParaRPr lang="en-US" dirty="0"/>
              </a:p>
            </p:txBody>
          </p:sp>
        </mc:Choice>
        <mc:Fallback>
          <p:sp>
            <p:nvSpPr>
              <p:cNvPr id="5" name="Content Placeholder 4">
                <a:extLst>
                  <a:ext uri="{FF2B5EF4-FFF2-40B4-BE49-F238E27FC236}">
                    <a16:creationId xmlns:a16="http://schemas.microsoft.com/office/drawing/2014/main" id="{1A798025-D9BD-4E9A-9EFA-4AC491E0A0A2}"/>
                  </a:ext>
                </a:extLst>
              </p:cNvPr>
              <p:cNvSpPr>
                <a:spLocks noGrp="1" noRot="1" noChangeAspect="1" noMove="1" noResize="1" noEditPoints="1" noAdjustHandles="1" noChangeArrowheads="1" noChangeShapeType="1" noTextEdit="1"/>
              </p:cNvSpPr>
              <p:nvPr>
                <p:ph idx="1"/>
              </p:nvPr>
            </p:nvSpPr>
            <p:spPr>
              <a:xfrm>
                <a:off x="822959" y="1845734"/>
                <a:ext cx="7884813" cy="4023360"/>
              </a:xfrm>
              <a:blipFill>
                <a:blip r:embed="rId3"/>
                <a:stretch>
                  <a:fillRect/>
                </a:stretch>
              </a:blipFill>
            </p:spPr>
            <p:txBody>
              <a:bodyPr/>
              <a:lstStyle/>
              <a:p>
                <a:r>
                  <a:rPr lang="en-US">
                    <a:noFill/>
                  </a:rPr>
                  <a:t> </a:t>
                </a:r>
              </a:p>
            </p:txBody>
          </p:sp>
        </mc:Fallback>
      </mc:AlternateContent>
      <p:sp>
        <p:nvSpPr>
          <p:cNvPr id="6" name="Arrow: Down 5">
            <a:extLst>
              <a:ext uri="{FF2B5EF4-FFF2-40B4-BE49-F238E27FC236}">
                <a16:creationId xmlns:a16="http://schemas.microsoft.com/office/drawing/2014/main" id="{AD197D9F-99EE-4D1B-A38E-01021243392D}"/>
              </a:ext>
            </a:extLst>
          </p:cNvPr>
          <p:cNvSpPr/>
          <p:nvPr/>
        </p:nvSpPr>
        <p:spPr>
          <a:xfrm>
            <a:off x="4572000" y="2835479"/>
            <a:ext cx="377505" cy="293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55A3A0A5-0BEC-46F4-8A36-003F9F7702E0}"/>
              </a:ext>
            </a:extLst>
          </p:cNvPr>
          <p:cNvSpPr/>
          <p:nvPr/>
        </p:nvSpPr>
        <p:spPr>
          <a:xfrm>
            <a:off x="4571999" y="4002791"/>
            <a:ext cx="377505" cy="293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90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D59581-E714-4A39-808E-48C1CDF26BD4}"/>
              </a:ext>
            </a:extLst>
          </p:cNvPr>
          <p:cNvSpPr/>
          <p:nvPr/>
        </p:nvSpPr>
        <p:spPr>
          <a:xfrm>
            <a:off x="2618201" y="3081744"/>
            <a:ext cx="4294326" cy="84194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361730-0F60-4968-ADCB-6E598509258D}"/>
              </a:ext>
            </a:extLst>
          </p:cNvPr>
          <p:cNvSpPr/>
          <p:nvPr/>
        </p:nvSpPr>
        <p:spPr>
          <a:xfrm>
            <a:off x="2618200" y="2191438"/>
            <a:ext cx="4294326" cy="84194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97DB1B-4728-4663-A358-EC88A518DB16}"/>
              </a:ext>
            </a:extLst>
          </p:cNvPr>
          <p:cNvSpPr/>
          <p:nvPr/>
        </p:nvSpPr>
        <p:spPr>
          <a:xfrm>
            <a:off x="2618201" y="4032061"/>
            <a:ext cx="4294326" cy="84194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NTT/INTT NWC</a:t>
            </a:r>
            <a:endParaRPr lang="en-US" sz="4000"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A798025-D9BD-4E9A-9EFA-4AC491E0A0A2}"/>
                  </a:ext>
                </a:extLst>
              </p:cNvPr>
              <p:cNvSpPr>
                <a:spLocks noGrp="1"/>
              </p:cNvSpPr>
              <p:nvPr>
                <p:ph idx="1"/>
              </p:nvPr>
            </p:nvSpPr>
            <p:spPr>
              <a:xfrm>
                <a:off x="822960" y="2122571"/>
                <a:ext cx="7884813" cy="4023360"/>
              </a:xfrm>
            </p:spPr>
            <p:txBody>
              <a:bodyPr>
                <a:normAutofit/>
              </a:bodyPr>
              <a:lstStyle/>
              <a:p>
                <a:pPr algn="ctr">
                  <a:lnSpc>
                    <a:spcPct val="250000"/>
                  </a:lnSpc>
                </a:pPr>
                <a:r>
                  <a:rPr lang="en-US" sz="1800" dirty="0">
                    <a:solidFill>
                      <a:schemeClr val="tx1"/>
                    </a:solidFill>
                    <a:latin typeface="Roboto" panose="02000000000000000000" pitchFamily="2" charset="0"/>
                    <a:ea typeface="Roboto" panose="02000000000000000000" pitchFamily="2" charset="0"/>
                  </a:rPr>
                  <a:t>Sử </a:t>
                </a:r>
                <a:r>
                  <a:rPr lang="en-US" sz="1800" dirty="0" err="1">
                    <a:solidFill>
                      <a:schemeClr val="tx1"/>
                    </a:solidFill>
                    <a:latin typeface="Roboto" panose="02000000000000000000" pitchFamily="2" charset="0"/>
                    <a:ea typeface="Roboto" panose="02000000000000000000" pitchFamily="2" charset="0"/>
                  </a:rPr>
                  <a:t>dụng</a:t>
                </a:r>
                <a:r>
                  <a:rPr lang="en-US" sz="1800" dirty="0">
                    <a:solidFill>
                      <a:schemeClr val="tx1"/>
                    </a:solidFill>
                    <a:latin typeface="Roboto" panose="02000000000000000000" pitchFamily="2" charset="0"/>
                    <a:ea typeface="Roboto" panose="02000000000000000000" pitchFamily="2" charset="0"/>
                  </a:rPr>
                  <a:t> </a:t>
                </a:r>
                <a14:m>
                  <m:oMath xmlns:m="http://schemas.openxmlformats.org/officeDocument/2006/math">
                    <m:r>
                      <a:rPr lang="en-US" sz="18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𝑛</m:t>
                    </m:r>
                    <m:r>
                      <a:rPr lang="en-US" sz="18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=128</m:t>
                    </m:r>
                  </m:oMath>
                </a14:m>
                <a:endParaRPr lang="en-US" sz="1800" dirty="0">
                  <a:solidFill>
                    <a:schemeClr val="tx1"/>
                  </a:solidFill>
                  <a:latin typeface="Roboto" panose="02000000000000000000" pitchFamily="2" charset="0"/>
                  <a:ea typeface="Roboto" panose="02000000000000000000" pitchFamily="2" charset="0"/>
                </a:endParaRPr>
              </a:p>
              <a:p>
                <a:pPr algn="ctr">
                  <a:lnSpc>
                    <a:spcPct val="250000"/>
                  </a:lnSpc>
                </a:pPr>
                <a14:m>
                  <m:oMath xmlns:m="http://schemas.openxmlformats.org/officeDocument/2006/math">
                    <m:r>
                      <a:rPr lang="en-US" sz="18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𝑁𝑇𝑇</m:t>
                    </m:r>
                    <m:r>
                      <a:rPr lang="en-US" sz="18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𝑓</m:t>
                    </m:r>
                    <m:r>
                      <a:rPr lang="en-US" sz="18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𝑥</m:t>
                    </m:r>
                    <m:r>
                      <a:rPr lang="en-US" sz="18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𝑁𝑇𝑇</m:t>
                    </m:r>
                    <m:r>
                      <a:rPr lang="en-US" sz="18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𝑓</m:t>
                        </m:r>
                      </m:e>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𝑒𝑣𝑒𝑛</m:t>
                        </m:r>
                      </m:sub>
                    </m:s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𝑁𝑇𝑇</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𝑓</m:t>
                        </m:r>
                      </m:e>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𝑜𝑑𝑑</m:t>
                        </m:r>
                      </m:sub>
                    </m:s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oMath>
                </a14:m>
                <a:endParaRPr lang="en-US" dirty="0">
                  <a:solidFill>
                    <a:schemeClr val="tx1"/>
                  </a:solidFill>
                  <a:latin typeface="Roboto" panose="02000000000000000000" pitchFamily="2" charset="0"/>
                  <a:ea typeface="Roboto" panose="02000000000000000000" pitchFamily="2" charset="0"/>
                </a:endParaRPr>
              </a:p>
              <a:p>
                <a:pPr algn="ctr">
                  <a:lnSpc>
                    <a:spcPct val="250000"/>
                  </a:lnSpc>
                </a:pPr>
                <a14:m>
                  <m:oMath xmlns:m="http://schemas.openxmlformats.org/officeDocument/2006/math">
                    <m:r>
                      <a:rPr lang="en-US" sz="18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𝐼𝑁𝑇𝑇</m:t>
                    </m:r>
                    <m:r>
                      <a:rPr lang="en-US" sz="1800" i="1"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acc>
                      <m:accPr>
                        <m:chr m:val="̂"/>
                        <m:ctrlPr>
                          <a:rPr lang="en-US"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𝑓</m:t>
                        </m:r>
                      </m:e>
                    </m:acc>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𝑥</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𝐼𝑁𝑇𝑇</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𝑓</m:t>
                            </m:r>
                          </m:e>
                        </m:acc>
                      </m:e>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𝑒𝑣𝑒𝑛</m:t>
                        </m:r>
                      </m:sub>
                    </m:s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𝐼𝑁𝑇𝑇</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𝑓</m:t>
                            </m:r>
                          </m:e>
                        </m:acc>
                      </m:e>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𝑜𝑑𝑑</m:t>
                        </m:r>
                      </m:sub>
                    </m:s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oMath>
                </a14:m>
                <a:endParaRPr lang="en-US" dirty="0">
                  <a:solidFill>
                    <a:schemeClr val="tx1"/>
                  </a:solidFill>
                  <a:latin typeface="Roboto" panose="02000000000000000000" pitchFamily="2" charset="0"/>
                  <a:ea typeface="Roboto" panose="02000000000000000000" pitchFamily="2" charset="0"/>
                </a:endParaRPr>
              </a:p>
            </p:txBody>
          </p:sp>
        </mc:Choice>
        <mc:Fallback xmlns="">
          <p:sp>
            <p:nvSpPr>
              <p:cNvPr id="5" name="Content Placeholder 4">
                <a:extLst>
                  <a:ext uri="{FF2B5EF4-FFF2-40B4-BE49-F238E27FC236}">
                    <a16:creationId xmlns:a16="http://schemas.microsoft.com/office/drawing/2014/main" id="{1A798025-D9BD-4E9A-9EFA-4AC491E0A0A2}"/>
                  </a:ext>
                </a:extLst>
              </p:cNvPr>
              <p:cNvSpPr>
                <a:spLocks noGrp="1" noRot="1" noChangeAspect="1" noMove="1" noResize="1" noEditPoints="1" noAdjustHandles="1" noChangeArrowheads="1" noChangeShapeType="1" noTextEdit="1"/>
              </p:cNvSpPr>
              <p:nvPr>
                <p:ph idx="1"/>
              </p:nvPr>
            </p:nvSpPr>
            <p:spPr>
              <a:xfrm>
                <a:off x="822960" y="2122571"/>
                <a:ext cx="7884813" cy="4023360"/>
              </a:xfrm>
              <a:blipFill>
                <a:blip r:embed="rId3"/>
                <a:stretch>
                  <a:fillRect/>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89A6EE76-E814-41DA-96F9-0D73818053E2}"/>
              </a:ext>
            </a:extLst>
          </p:cNvPr>
          <p:cNvSpPr/>
          <p:nvPr/>
        </p:nvSpPr>
        <p:spPr>
          <a:xfrm>
            <a:off x="1803633" y="2448824"/>
            <a:ext cx="562062" cy="32717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DE4B8F2-898E-4861-8F3F-7D9AAFE41FB8}"/>
              </a:ext>
            </a:extLst>
          </p:cNvPr>
          <p:cNvSpPr/>
          <p:nvPr/>
        </p:nvSpPr>
        <p:spPr>
          <a:xfrm>
            <a:off x="1803633" y="3339130"/>
            <a:ext cx="562062" cy="32717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5716BEA-DA65-4B99-AA9D-74482BA664F8}"/>
              </a:ext>
            </a:extLst>
          </p:cNvPr>
          <p:cNvSpPr/>
          <p:nvPr/>
        </p:nvSpPr>
        <p:spPr>
          <a:xfrm>
            <a:off x="1803633" y="4289447"/>
            <a:ext cx="562062" cy="32717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3352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2">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D0ADD745-4D76-46A9-8E6B-0971C34DEB9E}"/>
              </a:ext>
            </a:extLst>
          </p:cNvPr>
          <p:cNvPicPr>
            <a:picLocks noChangeAspect="1"/>
          </p:cNvPicPr>
          <p:nvPr/>
        </p:nvPicPr>
        <p:blipFill>
          <a:blip r:embed="rId3"/>
          <a:stretch>
            <a:fillRect/>
          </a:stretch>
        </p:blipFill>
        <p:spPr>
          <a:xfrm>
            <a:off x="475499" y="885718"/>
            <a:ext cx="8193826" cy="3072683"/>
          </a:xfrm>
          <a:prstGeom prst="rect">
            <a:avLst/>
          </a:prstGeom>
        </p:spPr>
      </p:pic>
      <p:sp>
        <p:nvSpPr>
          <p:cNvPr id="15" name="Rectangle 14">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554906"/>
            <a:ext cx="9141714" cy="2303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475498" y="4905301"/>
            <a:ext cx="3741659" cy="1554485"/>
          </a:xfrm>
        </p:spPr>
        <p:txBody>
          <a:bodyPr anchor="ctr">
            <a:normAutofit/>
          </a:bodyPr>
          <a:lstStyle/>
          <a:p>
            <a:pPr algn="r"/>
            <a:r>
              <a:rPr lang="en-US" sz="3500" kern="0">
                <a:solidFill>
                  <a:srgbClr val="FFFFFF"/>
                </a:solidFill>
                <a:effectLst/>
                <a:latin typeface="Roboto" panose="02000000000000000000" pitchFamily="2" charset="0"/>
                <a:ea typeface="Roboto" panose="02000000000000000000" pitchFamily="2" charset="0"/>
                <a:cs typeface="Times New Roman" panose="02020603050405020304" pitchFamily="18" charset="0"/>
              </a:rPr>
              <a:t>GIẢM ĐỘ PHỨC TẠP NWC</a:t>
            </a:r>
            <a:endParaRPr lang="en-US" sz="3500">
              <a:solidFill>
                <a:srgbClr val="FFFFFF"/>
              </a:solidFill>
            </a:endParaRPr>
          </a:p>
        </p:txBody>
      </p:sp>
      <p:sp>
        <p:nvSpPr>
          <p:cNvPr id="17" name="Rectangle 16">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55490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5577" y="5247564"/>
            <a:ext cx="0" cy="87345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ontent Placeholder 9">
                <a:extLst>
                  <a:ext uri="{FF2B5EF4-FFF2-40B4-BE49-F238E27FC236}">
                    <a16:creationId xmlns:a16="http://schemas.microsoft.com/office/drawing/2014/main" id="{D0C4BE65-C692-4944-88D7-0B824CC77A8F}"/>
                  </a:ext>
                </a:extLst>
              </p:cNvPr>
              <p:cNvSpPr>
                <a:spLocks noGrp="1"/>
              </p:cNvSpPr>
              <p:nvPr>
                <p:ph idx="1"/>
              </p:nvPr>
            </p:nvSpPr>
            <p:spPr>
              <a:xfrm>
                <a:off x="4548225" y="4905300"/>
                <a:ext cx="4120275" cy="1554485"/>
              </a:xfrm>
            </p:spPr>
            <p:txBody>
              <a:bodyPr anchor="ctr">
                <a:normAutofit/>
              </a:bodyPr>
              <a:lstStyle/>
              <a:p>
                <a:r>
                  <a:rPr lang="en-US" sz="1800" dirty="0">
                    <a:solidFill>
                      <a:schemeClr val="bg1"/>
                    </a:solidFill>
                    <a:effectLst/>
                    <a:latin typeface="Roboto" panose="02000000000000000000" pitchFamily="2" charset="0"/>
                    <a:ea typeface="Roboto" panose="02000000000000000000" pitchFamily="2" charset="0"/>
                  </a:rPr>
                  <a:t>Khi </a:t>
                </a:r>
                <a:r>
                  <a:rPr lang="en-US" sz="1800" dirty="0" err="1">
                    <a:solidFill>
                      <a:schemeClr val="bg1"/>
                    </a:solidFill>
                    <a:effectLst/>
                    <a:latin typeface="Roboto" panose="02000000000000000000" pitchFamily="2" charset="0"/>
                    <a:ea typeface="Roboto" panose="02000000000000000000" pitchFamily="2" charset="0"/>
                  </a:rPr>
                  <a:t>sử</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dụng</a:t>
                </a:r>
                <a:r>
                  <a:rPr lang="en-US" sz="1800" dirty="0">
                    <a:solidFill>
                      <a:schemeClr val="bg1"/>
                    </a:solidFill>
                    <a:effectLst/>
                    <a:latin typeface="Roboto" panose="02000000000000000000" pitchFamily="2" charset="0"/>
                    <a:ea typeface="Roboto" panose="02000000000000000000" pitchFamily="2" charset="0"/>
                  </a:rPr>
                  <a:t> NWC, ta </a:t>
                </a:r>
                <a:r>
                  <a:rPr lang="en-US" sz="1800" dirty="0" err="1">
                    <a:solidFill>
                      <a:schemeClr val="bg1"/>
                    </a:solidFill>
                    <a:effectLst/>
                    <a:latin typeface="Roboto" panose="02000000000000000000" pitchFamily="2" charset="0"/>
                    <a:ea typeface="Roboto" panose="02000000000000000000" pitchFamily="2" charset="0"/>
                  </a:rPr>
                  <a:t>cần</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áp</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dụng</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quy</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trình</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xử</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lý</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trước</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và</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xử</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lý</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sau</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cho</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các</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hệ</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số</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đa</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thức</a:t>
                </a:r>
                <a:r>
                  <a:rPr lang="en-US" sz="1800" dirty="0">
                    <a:solidFill>
                      <a:schemeClr val="bg1"/>
                    </a:solidFill>
                    <a:effectLst/>
                    <a:latin typeface="Roboto" panose="02000000000000000000" pitchFamily="2" charset="0"/>
                    <a:ea typeface="Roboto" panose="02000000000000000000" pitchFamily="2" charset="0"/>
                  </a:rPr>
                  <a:t> đầu vào </a:t>
                </a:r>
                <a:r>
                  <a:rPr lang="en-US" sz="1800" dirty="0" err="1">
                    <a:solidFill>
                      <a:schemeClr val="bg1"/>
                    </a:solidFill>
                    <a:effectLst/>
                    <a:latin typeface="Roboto" panose="02000000000000000000" pitchFamily="2" charset="0"/>
                    <a:ea typeface="Roboto" panose="02000000000000000000" pitchFamily="2" charset="0"/>
                  </a:rPr>
                  <a:t>và</a:t>
                </a:r>
                <a:r>
                  <a:rPr lang="en-US" sz="1800" dirty="0">
                    <a:solidFill>
                      <a:schemeClr val="bg1"/>
                    </a:solidFill>
                    <a:effectLst/>
                    <a:latin typeface="Roboto" panose="02000000000000000000" pitchFamily="2" charset="0"/>
                    <a:ea typeface="Roboto" panose="02000000000000000000" pitchFamily="2" charset="0"/>
                  </a:rPr>
                  <a:t> đầu ra, </a:t>
                </a:r>
                <a:r>
                  <a:rPr lang="en-US" sz="1800" dirty="0" err="1">
                    <a:solidFill>
                      <a:schemeClr val="bg1"/>
                    </a:solidFill>
                    <a:effectLst/>
                    <a:latin typeface="Roboto" panose="02000000000000000000" pitchFamily="2" charset="0"/>
                    <a:ea typeface="Roboto" panose="02000000000000000000" pitchFamily="2" charset="0"/>
                  </a:rPr>
                  <a:t>nhân</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chúng</a:t>
                </a:r>
                <a:r>
                  <a:rPr lang="en-US" sz="1800" dirty="0">
                    <a:solidFill>
                      <a:schemeClr val="bg1"/>
                    </a:solidFill>
                    <a:effectLst/>
                    <a:latin typeface="Roboto" panose="02000000000000000000" pitchFamily="2" charset="0"/>
                    <a:ea typeface="Roboto" panose="02000000000000000000" pitchFamily="2" charset="0"/>
                  </a:rPr>
                  <a:t> với </a:t>
                </a:r>
                <a14:m>
                  <m:oMath xmlns:m="http://schemas.openxmlformats.org/officeDocument/2006/math">
                    <m:r>
                      <a:rPr lang="en-US"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𝛾</m:t>
                    </m:r>
                  </m:oMath>
                </a14:m>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và</a:t>
                </a:r>
                <a:r>
                  <a:rPr lang="en-US" sz="1800" dirty="0">
                    <a:solidFill>
                      <a:schemeClr val="bg1"/>
                    </a:solidFill>
                    <a:effectLst/>
                    <a:latin typeface="Roboto" panose="02000000000000000000" pitchFamily="2" charset="0"/>
                    <a:ea typeface="Roboto" panose="02000000000000000000" pitchFamily="2" charset="0"/>
                  </a:rPr>
                  <a:t> </a:t>
                </a:r>
                <a14:m>
                  <m:oMath xmlns:m="http://schemas.openxmlformats.org/officeDocument/2006/math">
                    <m:sSup>
                      <m:sSupPr>
                        <m:ctrlPr>
                          <a:rPr lang="en-US" i="1">
                            <a:solidFill>
                              <a:schemeClr val="bg1"/>
                            </a:solidFill>
                            <a:effectLst/>
                            <a:latin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𝛾</m:t>
                        </m:r>
                      </m:e>
                      <m:sup>
                        <m:r>
                          <a:rPr lang="en-US" sz="18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sup>
                    </m:sSup>
                  </m:oMath>
                </a14:m>
                <a:r>
                  <a:rPr lang="en-US" sz="1800" dirty="0" err="1">
                    <a:solidFill>
                      <a:schemeClr val="bg1"/>
                    </a:solidFill>
                    <a:effectLst/>
                    <a:latin typeface="Roboto" panose="02000000000000000000" pitchFamily="2" charset="0"/>
                    <a:ea typeface="Roboto" panose="02000000000000000000" pitchFamily="2" charset="0"/>
                  </a:rPr>
                  <a:t>tương</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ứng</a:t>
                </a:r>
                <a:endParaRPr lang="en-US" dirty="0">
                  <a:solidFill>
                    <a:schemeClr val="bg1"/>
                  </a:solidFill>
                  <a:latin typeface="Roboto" panose="02000000000000000000" pitchFamily="2" charset="0"/>
                  <a:ea typeface="Roboto" panose="02000000000000000000" pitchFamily="2" charset="0"/>
                </a:endParaRPr>
              </a:p>
            </p:txBody>
          </p:sp>
        </mc:Choice>
        <mc:Fallback xmlns="">
          <p:sp>
            <p:nvSpPr>
              <p:cNvPr id="16" name="Content Placeholder 9">
                <a:extLst>
                  <a:ext uri="{FF2B5EF4-FFF2-40B4-BE49-F238E27FC236}">
                    <a16:creationId xmlns:a16="http://schemas.microsoft.com/office/drawing/2014/main" id="{D0C4BE65-C692-4944-88D7-0B824CC77A8F}"/>
                  </a:ext>
                </a:extLst>
              </p:cNvPr>
              <p:cNvSpPr>
                <a:spLocks noGrp="1" noRot="1" noChangeAspect="1" noMove="1" noResize="1" noEditPoints="1" noAdjustHandles="1" noChangeArrowheads="1" noChangeShapeType="1" noTextEdit="1"/>
              </p:cNvSpPr>
              <p:nvPr>
                <p:ph idx="1"/>
              </p:nvPr>
            </p:nvSpPr>
            <p:spPr>
              <a:xfrm>
                <a:off x="4548225" y="4905300"/>
                <a:ext cx="4120275" cy="1554485"/>
              </a:xfrm>
              <a:blipFill>
                <a:blip r:embed="rId4"/>
                <a:stretch>
                  <a:fillRect l="-1183" r="-2811"/>
                </a:stretch>
              </a:blipFill>
            </p:spPr>
            <p:txBody>
              <a:bodyPr/>
              <a:lstStyle/>
              <a:p>
                <a:r>
                  <a:rPr lang="en-US">
                    <a:noFill/>
                  </a:rPr>
                  <a:t> </a:t>
                </a:r>
              </a:p>
            </p:txBody>
          </p:sp>
        </mc:Fallback>
      </mc:AlternateContent>
    </p:spTree>
    <p:extLst>
      <p:ext uri="{BB962C8B-B14F-4D97-AF65-F5344CB8AC3E}">
        <p14:creationId xmlns:p14="http://schemas.microsoft.com/office/powerpoint/2010/main" val="3990911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NTT/INTT NWC</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F5AFDC-BE7A-47B5-B1B4-F24E1880A716}"/>
                  </a:ext>
                </a:extLst>
              </p:cNvPr>
              <p:cNvSpPr>
                <a:spLocks noGrp="1"/>
              </p:cNvSpPr>
              <p:nvPr>
                <p:ph idx="1"/>
              </p:nvPr>
            </p:nvSpPr>
            <p:spPr/>
            <p:txBody>
              <a:bodyPr>
                <a:normAutofit/>
              </a:bodyPr>
              <a:lstStyle/>
              <a:p>
                <a:pPr marR="0" algn="just">
                  <a:lnSpc>
                    <a:spcPct val="150000"/>
                  </a:lnSpc>
                  <a:spcBef>
                    <a:spcPts val="600"/>
                  </a:spcBef>
                  <a:spcAft>
                    <a:spcPts val="0"/>
                  </a:spcAft>
                  <a:buFont typeface="Arial" panose="020B0604020202020204" pitchFamily="34" charset="0"/>
                  <a:buChar char="•"/>
                  <a:tabLst>
                    <a:tab pos="270510" algn="l"/>
                  </a:tabLst>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Phiên</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bản</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NWC của NTT là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phương</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trình</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như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sau</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p>
              <a:p>
                <a:pPr marL="0" marR="0" indent="457200" algn="just">
                  <a:lnSpc>
                    <a:spcPct val="150000"/>
                  </a:lnSpc>
                  <a:spcBef>
                    <a:spcPts val="0"/>
                  </a:spcBef>
                  <a:spcAft>
                    <a:spcPts val="1000"/>
                  </a:spcAft>
                  <a:tabLst>
                    <a:tab pos="270510" algn="l"/>
                  </a:tabLst>
                </a:pPr>
                <a14:m>
                  <m:oMath xmlns:m="http://schemas.openxmlformats.org/officeDocument/2006/math">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acc>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𝑁𝑇𝑇</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=0</m:t>
                        </m:r>
                      </m:sub>
                      <m:sup>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−1</m:t>
                        </m:r>
                      </m:sup>
                      <m:e>
                        <m:sSub>
                          <m:sSubPr>
                            <m:ctrlP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𝑗</m:t>
                            </m:r>
                          </m:sub>
                        </m:sSub>
                        <m:sSubSup>
                          <m:sSubSupPr>
                            <m:ctrlP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𝜔</m:t>
                            </m:r>
                          </m:e>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𝑁</m:t>
                            </m:r>
                          </m:sub>
                          <m:sup>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𝑖𝑗</m:t>
                            </m:r>
                          </m:sup>
                        </m:sSubSup>
                        <m:sSubSup>
                          <m:sSubSup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sub>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p>
                        </m:sSubSup>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𝑞</m:t>
                        </m:r>
                      </m:e>
                    </m:nary>
                  </m:oMath>
                </a14:m>
                <a:endPar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p>
                <a:pPr marL="0" marR="0" indent="457200" algn="just">
                  <a:lnSpc>
                    <a:spcPct val="150000"/>
                  </a:lnSpc>
                  <a:spcBef>
                    <a:spcPts val="600"/>
                  </a:spcBef>
                  <a:spcAft>
                    <a:spcPts val="1000"/>
                  </a:spcAft>
                </a:pPr>
                <a14:m>
                  <m:oMath xmlns:m="http://schemas.openxmlformats.org/officeDocument/2006/math">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 ...,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− 1</m:t>
                    </m:r>
                  </m:oMath>
                </a14:m>
                <a:endPar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p>
                <a:pPr marR="0" algn="just">
                  <a:lnSpc>
                    <a:spcPct val="150000"/>
                  </a:lnSpc>
                  <a:spcBef>
                    <a:spcPts val="600"/>
                  </a:spcBef>
                  <a:spcAft>
                    <a:spcPts val="0"/>
                  </a:spcAft>
                  <a:buFont typeface="Arial" panose="020B0604020202020204" pitchFamily="34" charset="0"/>
                  <a:buChar char="•"/>
                  <a:tabLst>
                    <a:tab pos="270510" algn="l"/>
                  </a:tabLst>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Phiên</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bản</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NWC của INTT là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phương</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trình</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như </a:t>
                </a:r>
                <a:r>
                  <a:rPr lang="en-US" sz="180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sau</a:t>
                </a: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p>
              <a:p>
                <a:pPr marL="0" marR="0" indent="457200" algn="just">
                  <a:lnSpc>
                    <a:spcPct val="150000"/>
                  </a:lnSpc>
                  <a:spcBef>
                    <a:spcPts val="0"/>
                  </a:spcBef>
                  <a:spcAft>
                    <a:spcPts val="1000"/>
                  </a:spcAft>
                  <a:tabLst>
                    <a:tab pos="270510" algn="l"/>
                  </a:tabLst>
                </a:pPr>
                <a14:m>
                  <m:oMath xmlns:m="http://schemas.openxmlformats.org/officeDocument/2006/math">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𝐼</m:t>
                        </m:r>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𝑁𝑇𝑇</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acc>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p>
                    </m:sSup>
                    <m:sSubSup>
                      <m:sSubSup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sub>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p>
                    </m:sSubSup>
                    <m:nary>
                      <m:naryPr>
                        <m:chr m:val="∑"/>
                        <m:limLoc m:val="undOvr"/>
                        <m:ctrlP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naryPr>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=0</m:t>
                        </m:r>
                      </m:sub>
                      <m:sup>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−1</m:t>
                        </m:r>
                      </m:sup>
                      <m:e>
                        <m:sSub>
                          <m:sSubPr>
                            <m:ctrlP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acc>
                          </m:e>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𝑗</m:t>
                            </m:r>
                          </m:sub>
                        </m:sSub>
                        <m:sSubSup>
                          <m:sSubSupPr>
                            <m:ctrlP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𝜔</m:t>
                            </m:r>
                          </m:e>
                          <m:sub>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𝑁</m:t>
                            </m:r>
                          </m:sub>
                          <m:sup>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𝑖𝑗</m:t>
                            </m:r>
                          </m:sup>
                        </m:sSubSup>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 </m:t>
                        </m:r>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𝑞</m:t>
                        </m:r>
                      </m:e>
                    </m:nary>
                  </m:oMath>
                </a14:m>
                <a:endPar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p>
                <a:pPr marL="0" marR="0" indent="457200" algn="just">
                  <a:lnSpc>
                    <a:spcPct val="150000"/>
                  </a:lnSpc>
                  <a:spcBef>
                    <a:spcPts val="600"/>
                  </a:spcBef>
                  <a:spcAft>
                    <a:spcPts val="1000"/>
                  </a:spcAft>
                </a:pPr>
                <a14:m>
                  <m:oMath xmlns:m="http://schemas.openxmlformats.org/officeDocument/2006/math">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 ...,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− 1</m:t>
                    </m:r>
                  </m:oMath>
                </a14:m>
                <a:endPar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58F5AFDC-BE7A-47B5-B1B4-F24E1880A716}"/>
                  </a:ext>
                </a:extLst>
              </p:cNvPr>
              <p:cNvSpPr>
                <a:spLocks noGrp="1" noRot="1" noChangeAspect="1" noMove="1" noResize="1" noEditPoints="1" noAdjustHandles="1" noChangeArrowheads="1" noChangeShapeType="1" noTextEdit="1"/>
              </p:cNvSpPr>
              <p:nvPr>
                <p:ph idx="1"/>
              </p:nvPr>
            </p:nvSpPr>
            <p:spPr>
              <a:blipFill>
                <a:blip r:embed="rId2"/>
                <a:stretch>
                  <a:fillRect l="-1858"/>
                </a:stretch>
              </a:blipFill>
            </p:spPr>
            <p:txBody>
              <a:bodyPr/>
              <a:lstStyle/>
              <a:p>
                <a:r>
                  <a:rPr lang="en-US">
                    <a:noFill/>
                  </a:rPr>
                  <a:t> </a:t>
                </a:r>
              </a:p>
            </p:txBody>
          </p:sp>
        </mc:Fallback>
      </mc:AlternateContent>
    </p:spTree>
    <p:extLst>
      <p:ext uri="{BB962C8B-B14F-4D97-AF65-F5344CB8AC3E}">
        <p14:creationId xmlns:p14="http://schemas.microsoft.com/office/powerpoint/2010/main" val="2873423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41022-CAE6-41EA-820B-DB22A34DC98F}"/>
              </a:ext>
            </a:extLst>
          </p:cNvPr>
          <p:cNvSpPr/>
          <p:nvPr/>
        </p:nvSpPr>
        <p:spPr>
          <a:xfrm>
            <a:off x="2447697" y="3109272"/>
            <a:ext cx="4294326" cy="10600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B3132A-CEA6-4C5E-99CB-520441312720}"/>
              </a:ext>
            </a:extLst>
          </p:cNvPr>
          <p:cNvSpPr/>
          <p:nvPr/>
        </p:nvSpPr>
        <p:spPr>
          <a:xfrm>
            <a:off x="1526305" y="1940843"/>
            <a:ext cx="6233511" cy="10600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GIẢM ĐỘ PHỨC TẠP NTT</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F5AFDC-BE7A-47B5-B1B4-F24E1880A716}"/>
                  </a:ext>
                </a:extLst>
              </p:cNvPr>
              <p:cNvSpPr>
                <a:spLocks noGrp="1"/>
              </p:cNvSpPr>
              <p:nvPr>
                <p:ph idx="1"/>
              </p:nvPr>
            </p:nvSpPr>
            <p:spPr>
              <a:xfrm>
                <a:off x="822959" y="1845734"/>
                <a:ext cx="7624755" cy="4023360"/>
              </a:xfrm>
            </p:spPr>
            <p:txBody>
              <a:bodyPr>
                <a:normAutofit/>
              </a:bodyPr>
              <a:lstStyle/>
              <a:p>
                <a:endParaRPr lang="en-US" sz="18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algn="ctr"/>
                <a14:m>
                  <m:oMath xmlns:m="http://schemas.openxmlformats.org/officeDocument/2006/math">
                    <m:sSub>
                      <m:sSubPr>
                        <m:ctrlP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acc>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𝑁𝑇𝑇</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𝑁𝑇𝑇</m:t>
                            </m:r>
                          </m:e>
                          <m: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𝑁</m:t>
                            </m:r>
                          </m:sub>
                        </m:s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ctrlPr>
                      </m:naryPr>
                      <m:sub>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=0</m:t>
                        </m:r>
                      </m:sub>
                      <m:sup>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−1</m:t>
                        </m:r>
                      </m:sup>
                      <m:e>
                        <m:sSub>
                          <m:sSubPr>
                            <m:ctrlP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𝑗</m:t>
                            </m:r>
                          </m:sub>
                        </m:sSub>
                        <m:sSubSup>
                          <m:sSubSupPr>
                            <m:ctrlP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𝜔</m:t>
                            </m:r>
                          </m:e>
                          <m:sub>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𝑁</m:t>
                            </m:r>
                          </m:sub>
                          <m:sup>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𝑖𝑗</m:t>
                            </m:r>
                          </m:sup>
                        </m:sSubSup>
                        <m:sSubSup>
                          <m:sSubSup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𝑁</m:t>
                            </m:r>
                          </m:sub>
                          <m:sup>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𝑗</m:t>
                            </m:r>
                          </m:sup>
                        </m:sSubSup>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 </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 </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𝑞</m:t>
                        </m:r>
                      </m:e>
                    </m:nary>
                  </m:oMath>
                </a14:m>
                <a:endParaRPr lang="en-US" sz="1800" i="1" dirty="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endParaRPr>
              </a:p>
              <a:p>
                <a:pPr algn="ctr"/>
                <a:endParaRPr lang="en-US" sz="1800" i="1" dirty="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endParaRPr>
              </a:p>
              <a:p>
                <a:pPr algn="ctr"/>
                <a14:m>
                  <m:oMath xmlns:m="http://schemas.openxmlformats.org/officeDocument/2006/math">
                    <m:sSub>
                      <m:sSubPr>
                        <m:ctrlP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sSubSup>
                          <m:sSubSupPr>
                            <m:ctrlP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sub>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p>
                        </m:sSub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sub>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sub>
                      <m:sup>
                        <m:d>
                          <m:d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e>
                        </m:d>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r>
                          <m:rPr>
                            <m:lit/>
                          </m:r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sup>
                    </m:sSubSup>
                    <m:d>
                      <m:dPr>
                        <m:ctrlP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3</m:t>
                        </m:r>
                      </m:e>
                    </m:d>
                  </m:oMath>
                </a14:m>
                <a:endParaRPr lang="en-US" sz="1800" i="1" dirty="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endParaRPr>
              </a:p>
              <a:p>
                <a:pPr algn="ctr"/>
                <a14:m>
                  <m:oMath xmlns:m="http://schemas.openxmlformats.org/officeDocument/2006/math">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 ...,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 ...,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/2 − 1</m:t>
                    </m:r>
                  </m:oMath>
                </a14:m>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58F5AFDC-BE7A-47B5-B1B4-F24E1880A716}"/>
                  </a:ext>
                </a:extLst>
              </p:cNvPr>
              <p:cNvSpPr>
                <a:spLocks noGrp="1" noRot="1" noChangeAspect="1" noMove="1" noResize="1" noEditPoints="1" noAdjustHandles="1" noChangeArrowheads="1" noChangeShapeType="1" noTextEdit="1"/>
              </p:cNvSpPr>
              <p:nvPr>
                <p:ph idx="1"/>
              </p:nvPr>
            </p:nvSpPr>
            <p:spPr>
              <a:xfrm>
                <a:off x="822959" y="1845734"/>
                <a:ext cx="7624755" cy="4023360"/>
              </a:xfrm>
              <a:blipFill>
                <a:blip r:embed="rId3"/>
                <a:stretch>
                  <a:fillRect/>
                </a:stretch>
              </a:blipFill>
            </p:spPr>
            <p:txBody>
              <a:bodyPr/>
              <a:lstStyle/>
              <a:p>
                <a:r>
                  <a:rPr lang="en-US">
                    <a:noFill/>
                  </a:rPr>
                  <a:t> </a:t>
                </a:r>
              </a:p>
            </p:txBody>
          </p:sp>
        </mc:Fallback>
      </mc:AlternateContent>
      <p:sp>
        <p:nvSpPr>
          <p:cNvPr id="6" name="Plus Sign 5">
            <a:extLst>
              <a:ext uri="{FF2B5EF4-FFF2-40B4-BE49-F238E27FC236}">
                <a16:creationId xmlns:a16="http://schemas.microsoft.com/office/drawing/2014/main" id="{400A1335-93B0-4CBA-A5B3-C855DDB0A9EC}"/>
              </a:ext>
            </a:extLst>
          </p:cNvPr>
          <p:cNvSpPr/>
          <p:nvPr/>
        </p:nvSpPr>
        <p:spPr>
          <a:xfrm>
            <a:off x="1756549" y="3395707"/>
            <a:ext cx="536896" cy="461395"/>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0D5A310A-851E-4798-8AF5-C13F40E327AF}"/>
              </a:ext>
            </a:extLst>
          </p:cNvPr>
          <p:cNvSpPr/>
          <p:nvPr/>
        </p:nvSpPr>
        <p:spPr>
          <a:xfrm>
            <a:off x="1300294" y="4755874"/>
            <a:ext cx="955205" cy="4731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78AC1C-9695-4490-8D30-A1E4E9BD821A}"/>
                  </a:ext>
                </a:extLst>
              </p:cNvPr>
              <p:cNvSpPr txBox="1"/>
              <p:nvPr/>
            </p:nvSpPr>
            <p:spPr>
              <a:xfrm>
                <a:off x="5447705" y="4755874"/>
                <a:ext cx="2032024" cy="4506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i="1">
                              <a:effectLst/>
                              <a:latin typeface="Cambria Math" panose="02040503050406030204" pitchFamily="18" charset="0"/>
                              <a:cs typeface="Times New Roman" panose="02020603050405020304" pitchFamily="18" charset="0"/>
                            </a:rPr>
                          </m:ctrlPr>
                        </m:dPr>
                        <m:e>
                          <m:f>
                            <m:fPr>
                              <m:type m:val="skw"/>
                              <m:ctrlPr>
                                <a:rPr lang="en-US" i="1">
                                  <a:effectLst/>
                                  <a:latin typeface="Cambria Math"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i="1">
                                  <a:effectLst/>
                                  <a:latin typeface="Cambria Math" panose="02040503050406030204" pitchFamily="18"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e>
                      </m:d>
                    </m:oMath>
                  </m:oMathPara>
                </a14:m>
                <a:endParaRPr lang="en-US" dirty="0"/>
              </a:p>
            </p:txBody>
          </p:sp>
        </mc:Choice>
        <mc:Fallback xmlns="">
          <p:sp>
            <p:nvSpPr>
              <p:cNvPr id="10" name="TextBox 9">
                <a:extLst>
                  <a:ext uri="{FF2B5EF4-FFF2-40B4-BE49-F238E27FC236}">
                    <a16:creationId xmlns:a16="http://schemas.microsoft.com/office/drawing/2014/main" id="{A178AC1C-9695-4490-8D30-A1E4E9BD821A}"/>
                  </a:ext>
                </a:extLst>
              </p:cNvPr>
              <p:cNvSpPr txBox="1">
                <a:spLocks noRot="1" noChangeAspect="1" noMove="1" noResize="1" noEditPoints="1" noAdjustHandles="1" noChangeArrowheads="1" noChangeShapeType="1" noTextEdit="1"/>
              </p:cNvSpPr>
              <p:nvPr/>
            </p:nvSpPr>
            <p:spPr>
              <a:xfrm>
                <a:off x="5447705" y="4755874"/>
                <a:ext cx="2032024" cy="450636"/>
              </a:xfrm>
              <a:prstGeom prst="rect">
                <a:avLst/>
              </a:prstGeom>
              <a:blipFill>
                <a:blip r:embed="rId4"/>
                <a:stretch>
                  <a:fillRect t="-121622" b="-1864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4401B16-9693-4EE5-A92C-78FB1C679339}"/>
                  </a:ext>
                </a:extLst>
              </p:cNvPr>
              <p:cNvSpPr txBox="1"/>
              <p:nvPr/>
            </p:nvSpPr>
            <p:spPr>
              <a:xfrm>
                <a:off x="2303570" y="4755874"/>
                <a:ext cx="2032024" cy="4506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i="1">
                              <a:effectLst/>
                              <a:latin typeface="Cambria Math" panose="02040503050406030204" pitchFamily="18" charset="0"/>
                              <a:cs typeface="Times New Roman" panose="02020603050405020304" pitchFamily="18" charset="0"/>
                            </a:rPr>
                          </m:ctrlPr>
                        </m:dPr>
                        <m:e>
                          <m:f>
                            <m:fPr>
                              <m:type m:val="skw"/>
                              <m:ctrlPr>
                                <a:rPr lang="en-US" i="1">
                                  <a:effectLst/>
                                  <a:latin typeface="Cambria Math"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i="1">
                                  <a:effectLst/>
                                  <a:latin typeface="Cambria Math" panose="02040503050406030204" pitchFamily="18"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𝑁</m:t>
                          </m:r>
                        </m:e>
                      </m:d>
                    </m:oMath>
                  </m:oMathPara>
                </a14:m>
                <a:endParaRPr lang="en-US" dirty="0"/>
              </a:p>
            </p:txBody>
          </p:sp>
        </mc:Choice>
        <mc:Fallback xmlns="">
          <p:sp>
            <p:nvSpPr>
              <p:cNvPr id="11" name="TextBox 10">
                <a:extLst>
                  <a:ext uri="{FF2B5EF4-FFF2-40B4-BE49-F238E27FC236}">
                    <a16:creationId xmlns:a16="http://schemas.microsoft.com/office/drawing/2014/main" id="{74401B16-9693-4EE5-A92C-78FB1C679339}"/>
                  </a:ext>
                </a:extLst>
              </p:cNvPr>
              <p:cNvSpPr txBox="1">
                <a:spLocks noRot="1" noChangeAspect="1" noMove="1" noResize="1" noEditPoints="1" noAdjustHandles="1" noChangeArrowheads="1" noChangeShapeType="1" noTextEdit="1"/>
              </p:cNvSpPr>
              <p:nvPr/>
            </p:nvSpPr>
            <p:spPr>
              <a:xfrm>
                <a:off x="2303570" y="4755874"/>
                <a:ext cx="2032024" cy="450636"/>
              </a:xfrm>
              <a:prstGeom prst="rect">
                <a:avLst/>
              </a:prstGeom>
              <a:blipFill>
                <a:blip r:embed="rId5"/>
                <a:stretch>
                  <a:fillRect t="-121622" b="-186486"/>
                </a:stretch>
              </a:blipFill>
            </p:spPr>
            <p:txBody>
              <a:bodyPr/>
              <a:lstStyle/>
              <a:p>
                <a:r>
                  <a:rPr lang="en-US">
                    <a:noFill/>
                  </a:rPr>
                  <a:t> </a:t>
                </a:r>
              </a:p>
            </p:txBody>
          </p:sp>
        </mc:Fallback>
      </mc:AlternateContent>
      <p:sp>
        <p:nvSpPr>
          <p:cNvPr id="12" name="Arrow: Right 11">
            <a:extLst>
              <a:ext uri="{FF2B5EF4-FFF2-40B4-BE49-F238E27FC236}">
                <a16:creationId xmlns:a16="http://schemas.microsoft.com/office/drawing/2014/main" id="{CA975BD9-AFA1-4940-BDEC-1F07C3D7F893}"/>
              </a:ext>
            </a:extLst>
          </p:cNvPr>
          <p:cNvSpPr/>
          <p:nvPr/>
        </p:nvSpPr>
        <p:spPr>
          <a:xfrm>
            <a:off x="4414047" y="4744622"/>
            <a:ext cx="955205" cy="4731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932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6AA7-D87F-4648-B806-4FCEF2E6CD04}"/>
              </a:ext>
            </a:extLst>
          </p:cNvPr>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MÃ HÓA</a:t>
            </a:r>
          </a:p>
        </p:txBody>
      </p:sp>
      <p:pic>
        <p:nvPicPr>
          <p:cNvPr id="2050" name="Picture 2">
            <a:extLst>
              <a:ext uri="{FF2B5EF4-FFF2-40B4-BE49-F238E27FC236}">
                <a16:creationId xmlns:a16="http://schemas.microsoft.com/office/drawing/2014/main" id="{D60BC756-C7ED-493F-AFDF-428286A9D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744" y="2315269"/>
            <a:ext cx="7568511" cy="31969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6AED8D-8E4A-49DE-ACE4-8B4E8595D68A}"/>
              </a:ext>
            </a:extLst>
          </p:cNvPr>
          <p:cNvSpPr txBox="1"/>
          <p:nvPr/>
        </p:nvSpPr>
        <p:spPr>
          <a:xfrm>
            <a:off x="0" y="6014720"/>
            <a:ext cx="1402080" cy="369332"/>
          </a:xfrm>
          <a:prstGeom prst="rect">
            <a:avLst/>
          </a:prstGeom>
          <a:noFill/>
        </p:spPr>
        <p:txBody>
          <a:bodyPr wrap="square" rtlCol="0">
            <a:spAutoFit/>
          </a:bodyPr>
          <a:lstStyle/>
          <a:p>
            <a:r>
              <a:rPr lang="en-US" dirty="0"/>
              <a:t>Photo: Wiki</a:t>
            </a:r>
          </a:p>
        </p:txBody>
      </p:sp>
    </p:spTree>
    <p:extLst>
      <p:ext uri="{BB962C8B-B14F-4D97-AF65-F5344CB8AC3E}">
        <p14:creationId xmlns:p14="http://schemas.microsoft.com/office/powerpoint/2010/main" val="3543037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41022-CAE6-41EA-820B-DB22A34DC98F}"/>
              </a:ext>
            </a:extLst>
          </p:cNvPr>
          <p:cNvSpPr/>
          <p:nvPr/>
        </p:nvSpPr>
        <p:spPr>
          <a:xfrm>
            <a:off x="2498030" y="3126050"/>
            <a:ext cx="4498387" cy="119428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B3132A-CEA6-4C5E-99CB-520441312720}"/>
              </a:ext>
            </a:extLst>
          </p:cNvPr>
          <p:cNvSpPr/>
          <p:nvPr/>
        </p:nvSpPr>
        <p:spPr>
          <a:xfrm>
            <a:off x="1526305" y="1940843"/>
            <a:ext cx="6233511" cy="10600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GIẢM ĐỘ PHỨC TẠP INTT</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F5AFDC-BE7A-47B5-B1B4-F24E1880A716}"/>
                  </a:ext>
                </a:extLst>
              </p:cNvPr>
              <p:cNvSpPr>
                <a:spLocks noGrp="1"/>
              </p:cNvSpPr>
              <p:nvPr>
                <p:ph idx="1"/>
              </p:nvPr>
            </p:nvSpPr>
            <p:spPr>
              <a:xfrm>
                <a:off x="934845" y="1845422"/>
                <a:ext cx="7624755" cy="4023360"/>
              </a:xfrm>
            </p:spPr>
            <p:txBody>
              <a:bodyPr>
                <a:normAutofit/>
              </a:bodyPr>
              <a:lstStyle/>
              <a:p>
                <a:endParaRPr lang="en-US" sz="18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algn="ctr"/>
                <a14:m>
                  <m:oMath xmlns:m="http://schemas.openxmlformats.org/officeDocument/2006/math">
                    <m:sSub>
                      <m:sSub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𝐼</m:t>
                        </m:r>
                        <m:sSub>
                          <m:sSub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𝑁𝑇𝑇</m:t>
                            </m:r>
                          </m:e>
                          <m: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𝑁</m:t>
                            </m:r>
                          </m:sub>
                        </m:s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e>
                        </m:acc>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𝑁</m:t>
                        </m:r>
                      </m:e>
                      <m:sup>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p>
                    </m:sSup>
                    <m:sSubSup>
                      <m:sSubSup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𝑁</m:t>
                        </m:r>
                      </m:sub>
                      <m:sup>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p>
                    </m:sSubSup>
                    <m:nary>
                      <m:naryPr>
                        <m:chr m:val="∑"/>
                        <m:limLoc m:val="undOvr"/>
                        <m:ctrlP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ctrlPr>
                      </m:naryPr>
                      <m:sub>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=0</m:t>
                        </m:r>
                      </m:sub>
                      <m:sup>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−1</m:t>
                        </m:r>
                      </m:sup>
                      <m:e>
                        <m:sSub>
                          <m:sSubPr>
                            <m:ctrlP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e>
                            </m:acc>
                          </m:e>
                          <m:sub>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𝑗</m:t>
                            </m:r>
                          </m:sub>
                        </m:sSub>
                        <m:sSubSup>
                          <m:sSubSupPr>
                            <m:ctrlP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𝜔</m:t>
                            </m:r>
                          </m:e>
                          <m:sub>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𝑁</m:t>
                            </m:r>
                          </m:sub>
                          <m:sup>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𝑖𝑗</m:t>
                            </m:r>
                          </m:sup>
                        </m:sSubSup>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  </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 </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𝑞</m:t>
                        </m:r>
                      </m:e>
                    </m:nary>
                  </m:oMath>
                </a14:m>
                <a:endParaRPr lang="en-US" sz="1800" i="1" dirty="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endParaRPr>
              </a:p>
              <a:p>
                <a:pPr algn="ctr"/>
                <a:endParaRPr lang="en-US" sz="1800" i="1" dirty="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endParaRPr>
              </a:p>
              <a:p>
                <a:pPr algn="ctr"/>
                <a14:m>
                  <m:oMath xmlns:m="http://schemas.openxmlformats.org/officeDocument/2006/math">
                    <m:sSubSup>
                      <m:sSubSupPr>
                        <m:ctrlPr>
                          <a:rPr lang="en-US" i="1">
                            <a:solidFill>
                              <a:schemeClr val="tx1"/>
                            </a:solidFill>
                            <a:latin typeface="Cambria Math" panose="02040503050406030204" pitchFamily="18" charset="0"/>
                          </a:rPr>
                        </m:ctrlPr>
                      </m:sSubSupPr>
                      <m:e>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 </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𝜔</m:t>
                            </m:r>
                          </m:e>
                          <m:sub>
                            <m:r>
                              <a:rPr lang="en-US" i="1">
                                <a:solidFill>
                                  <a:schemeClr val="tx1"/>
                                </a:solidFill>
                                <a:latin typeface="Cambria Math" panose="02040503050406030204" pitchFamily="18" charset="0"/>
                              </a:rPr>
                              <m:t>𝑚</m:t>
                            </m:r>
                          </m:sub>
                          <m:sup>
                            <m:r>
                              <a:rPr lang="en-US" i="1">
                                <a:solidFill>
                                  <a:schemeClr val="tx1"/>
                                </a:solidFill>
                                <a:latin typeface="Cambria Math" panose="02040503050406030204" pitchFamily="18" charset="0"/>
                              </a:rPr>
                              <m:t>𝑗</m:t>
                            </m:r>
                          </m:sup>
                        </m:sSubSup>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𝑚</m:t>
                        </m:r>
                      </m:sub>
                      <m:sup>
                        <m:r>
                          <a:rPr lang="en-US" i="1">
                            <a:solidFill>
                              <a:schemeClr val="tx1"/>
                            </a:solidFill>
                            <a:latin typeface="Cambria Math" panose="02040503050406030204" pitchFamily="18" charset="0"/>
                          </a:rPr>
                          <m:t>−1</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𝑚</m:t>
                        </m:r>
                      </m:sub>
                      <m:sup>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+1)</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𝑁</m:t>
                        </m:r>
                      </m:sub>
                      <m:sup>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𝑁</m:t>
                        </m:r>
                        <m:r>
                          <m:rPr>
                            <m:lit/>
                          </m:rP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𝑚</m:t>
                        </m:r>
                      </m:sup>
                    </m:sSubSup>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5</m:t>
                        </m:r>
                      </m:e>
                    </m:d>
                  </m:oMath>
                </a14:m>
                <a:endParaRPr lang="en-US" dirty="0">
                  <a:solidFill>
                    <a:schemeClr val="tx1"/>
                  </a:solidFill>
                </a:endParaRPr>
              </a:p>
              <a:p>
                <a:pPr algn="ctr"/>
                <a14:m>
                  <m:oMath xmlns:m="http://schemas.openxmlformats.org/officeDocument/2006/math">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1</m:t>
                        </m:r>
                      </m:sup>
                    </m:sSup>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 , ..., </m:t>
                    </m:r>
                    <m:r>
                      <a:rPr lang="en-US" i="1">
                        <a:solidFill>
                          <a:schemeClr val="tx1"/>
                        </a:solidFill>
                        <a:latin typeface="Cambria Math" panose="02040503050406030204" pitchFamily="18" charset="0"/>
                      </a:rPr>
                      <m:t>𝑁</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=0, 1, ..., </m:t>
                    </m:r>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/2 − 1</m:t>
                    </m:r>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58F5AFDC-BE7A-47B5-B1B4-F24E1880A716}"/>
                  </a:ext>
                </a:extLst>
              </p:cNvPr>
              <p:cNvSpPr>
                <a:spLocks noGrp="1" noRot="1" noChangeAspect="1" noMove="1" noResize="1" noEditPoints="1" noAdjustHandles="1" noChangeArrowheads="1" noChangeShapeType="1" noTextEdit="1"/>
              </p:cNvSpPr>
              <p:nvPr>
                <p:ph idx="1"/>
              </p:nvPr>
            </p:nvSpPr>
            <p:spPr>
              <a:xfrm>
                <a:off x="934845" y="1845422"/>
                <a:ext cx="7624755" cy="4023360"/>
              </a:xfrm>
              <a:blipFill>
                <a:blip r:embed="rId3"/>
                <a:stretch>
                  <a:fillRect/>
                </a:stretch>
              </a:blipFill>
            </p:spPr>
            <p:txBody>
              <a:bodyPr/>
              <a:lstStyle/>
              <a:p>
                <a:r>
                  <a:rPr lang="en-US">
                    <a:noFill/>
                  </a:rPr>
                  <a:t> </a:t>
                </a:r>
              </a:p>
            </p:txBody>
          </p:sp>
        </mc:Fallback>
      </mc:AlternateContent>
      <p:sp>
        <p:nvSpPr>
          <p:cNvPr id="6" name="Plus Sign 5">
            <a:extLst>
              <a:ext uri="{FF2B5EF4-FFF2-40B4-BE49-F238E27FC236}">
                <a16:creationId xmlns:a16="http://schemas.microsoft.com/office/drawing/2014/main" id="{400A1335-93B0-4CBA-A5B3-C855DDB0A9EC}"/>
              </a:ext>
            </a:extLst>
          </p:cNvPr>
          <p:cNvSpPr/>
          <p:nvPr/>
        </p:nvSpPr>
        <p:spPr>
          <a:xfrm>
            <a:off x="1756549" y="3395707"/>
            <a:ext cx="536896" cy="461395"/>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0D5A310A-851E-4798-8AF5-C13F40E327AF}"/>
              </a:ext>
            </a:extLst>
          </p:cNvPr>
          <p:cNvSpPr/>
          <p:nvPr/>
        </p:nvSpPr>
        <p:spPr>
          <a:xfrm>
            <a:off x="1300294" y="4755874"/>
            <a:ext cx="955205" cy="4731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78AC1C-9695-4490-8D30-A1E4E9BD821A}"/>
                  </a:ext>
                </a:extLst>
              </p:cNvPr>
              <p:cNvSpPr txBox="1"/>
              <p:nvPr/>
            </p:nvSpPr>
            <p:spPr>
              <a:xfrm>
                <a:off x="5447705" y="4755874"/>
                <a:ext cx="2032024" cy="4506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i="1">
                              <a:effectLst/>
                              <a:latin typeface="Cambria Math" panose="02040503050406030204" pitchFamily="18" charset="0"/>
                              <a:cs typeface="Times New Roman" panose="02020603050405020304" pitchFamily="18" charset="0"/>
                            </a:rPr>
                          </m:ctrlPr>
                        </m:dPr>
                        <m:e>
                          <m:f>
                            <m:fPr>
                              <m:type m:val="skw"/>
                              <m:ctrlPr>
                                <a:rPr lang="en-US" i="1">
                                  <a:effectLst/>
                                  <a:latin typeface="Cambria Math"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i="1">
                                  <a:effectLst/>
                                  <a:latin typeface="Cambria Math" panose="02040503050406030204" pitchFamily="18"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𝑁</m:t>
                          </m:r>
                        </m:e>
                      </m:d>
                    </m:oMath>
                  </m:oMathPara>
                </a14:m>
                <a:endParaRPr lang="en-US" dirty="0"/>
              </a:p>
            </p:txBody>
          </p:sp>
        </mc:Choice>
        <mc:Fallback xmlns="">
          <p:sp>
            <p:nvSpPr>
              <p:cNvPr id="10" name="TextBox 9">
                <a:extLst>
                  <a:ext uri="{FF2B5EF4-FFF2-40B4-BE49-F238E27FC236}">
                    <a16:creationId xmlns:a16="http://schemas.microsoft.com/office/drawing/2014/main" id="{A178AC1C-9695-4490-8D30-A1E4E9BD821A}"/>
                  </a:ext>
                </a:extLst>
              </p:cNvPr>
              <p:cNvSpPr txBox="1">
                <a:spLocks noRot="1" noChangeAspect="1" noMove="1" noResize="1" noEditPoints="1" noAdjustHandles="1" noChangeArrowheads="1" noChangeShapeType="1" noTextEdit="1"/>
              </p:cNvSpPr>
              <p:nvPr/>
            </p:nvSpPr>
            <p:spPr>
              <a:xfrm>
                <a:off x="5447705" y="4755874"/>
                <a:ext cx="2032024" cy="450636"/>
              </a:xfrm>
              <a:prstGeom prst="rect">
                <a:avLst/>
              </a:prstGeom>
              <a:blipFill>
                <a:blip r:embed="rId4"/>
                <a:stretch>
                  <a:fillRect t="-121622" b="-1864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4401B16-9693-4EE5-A92C-78FB1C679339}"/>
                  </a:ext>
                </a:extLst>
              </p:cNvPr>
              <p:cNvSpPr txBox="1"/>
              <p:nvPr/>
            </p:nvSpPr>
            <p:spPr>
              <a:xfrm>
                <a:off x="2303570" y="4755874"/>
                <a:ext cx="2032024" cy="7632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i="1">
                              <a:effectLst/>
                              <a:latin typeface="Cambria Math" panose="02040503050406030204" pitchFamily="18" charset="0"/>
                              <a:cs typeface="Times New Roman" panose="02020603050405020304" pitchFamily="18" charset="0"/>
                            </a:rPr>
                          </m:ctrlPr>
                        </m:dPr>
                        <m:e>
                          <m:f>
                            <m:fPr>
                              <m:type m:val="skw"/>
                              <m:ctrlPr>
                                <a:rPr lang="en-US" i="1">
                                  <a:effectLst/>
                                  <a:latin typeface="Cambria Math"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i="1">
                                  <a:effectLst/>
                                  <a:latin typeface="Cambria Math" panose="02040503050406030204" pitchFamily="18"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𝑁</m:t>
                          </m:r>
                        </m:e>
                      </m:d>
                    </m:oMath>
                  </m:oMathPara>
                </a14:m>
                <a:endParaRPr lang="en-US" dirty="0"/>
              </a:p>
            </p:txBody>
          </p:sp>
        </mc:Choice>
        <mc:Fallback xmlns="">
          <p:sp>
            <p:nvSpPr>
              <p:cNvPr id="11" name="TextBox 10">
                <a:extLst>
                  <a:ext uri="{FF2B5EF4-FFF2-40B4-BE49-F238E27FC236}">
                    <a16:creationId xmlns:a16="http://schemas.microsoft.com/office/drawing/2014/main" id="{74401B16-9693-4EE5-A92C-78FB1C679339}"/>
                  </a:ext>
                </a:extLst>
              </p:cNvPr>
              <p:cNvSpPr txBox="1">
                <a:spLocks noRot="1" noChangeAspect="1" noMove="1" noResize="1" noEditPoints="1" noAdjustHandles="1" noChangeArrowheads="1" noChangeShapeType="1" noTextEdit="1"/>
              </p:cNvSpPr>
              <p:nvPr/>
            </p:nvSpPr>
            <p:spPr>
              <a:xfrm>
                <a:off x="2303570" y="4755874"/>
                <a:ext cx="2032024" cy="763286"/>
              </a:xfrm>
              <a:prstGeom prst="rect">
                <a:avLst/>
              </a:prstGeom>
              <a:blipFill>
                <a:blip r:embed="rId5"/>
                <a:stretch>
                  <a:fillRect t="-80000" b="-122400"/>
                </a:stretch>
              </a:blipFill>
            </p:spPr>
            <p:txBody>
              <a:bodyPr/>
              <a:lstStyle/>
              <a:p>
                <a:r>
                  <a:rPr lang="en-US">
                    <a:noFill/>
                  </a:rPr>
                  <a:t> </a:t>
                </a:r>
              </a:p>
            </p:txBody>
          </p:sp>
        </mc:Fallback>
      </mc:AlternateContent>
      <p:sp>
        <p:nvSpPr>
          <p:cNvPr id="12" name="Arrow: Right 11">
            <a:extLst>
              <a:ext uri="{FF2B5EF4-FFF2-40B4-BE49-F238E27FC236}">
                <a16:creationId xmlns:a16="http://schemas.microsoft.com/office/drawing/2014/main" id="{CA975BD9-AFA1-4940-BDEC-1F07C3D7F893}"/>
              </a:ext>
            </a:extLst>
          </p:cNvPr>
          <p:cNvSpPr/>
          <p:nvPr/>
        </p:nvSpPr>
        <p:spPr>
          <a:xfrm>
            <a:off x="4414047" y="4744622"/>
            <a:ext cx="955205" cy="4731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6745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GIẢM ĐỘ PHỨC TẠP INTT</a:t>
            </a:r>
            <a:endParaRPr lang="en-US" sz="4000" dirty="0"/>
          </a:p>
        </p:txBody>
      </p:sp>
      <p:sp>
        <p:nvSpPr>
          <p:cNvPr id="3" name="Content Placeholder 2">
            <a:extLst>
              <a:ext uri="{FF2B5EF4-FFF2-40B4-BE49-F238E27FC236}">
                <a16:creationId xmlns:a16="http://schemas.microsoft.com/office/drawing/2014/main" id="{58F5AFDC-BE7A-47B5-B1B4-F24E1880A716}"/>
              </a:ext>
            </a:extLst>
          </p:cNvPr>
          <p:cNvSpPr>
            <a:spLocks noGrp="1"/>
          </p:cNvSpPr>
          <p:nvPr>
            <p:ph idx="1"/>
          </p:nvPr>
        </p:nvSpPr>
        <p:spPr>
          <a:xfrm>
            <a:off x="461396" y="3313651"/>
            <a:ext cx="2192282" cy="1046371"/>
          </a:xfrm>
        </p:spPr>
        <p:style>
          <a:lnRef idx="2">
            <a:schemeClr val="accent2"/>
          </a:lnRef>
          <a:fillRef idx="1">
            <a:schemeClr val="lt1"/>
          </a:fillRef>
          <a:effectRef idx="0">
            <a:schemeClr val="accent2"/>
          </a:effectRef>
          <a:fontRef idx="minor">
            <a:schemeClr val="dk1"/>
          </a:fontRef>
        </p:style>
        <p:txBody>
          <a:bodyPr>
            <a:normAutofit/>
          </a:bodyPr>
          <a:lstStyle/>
          <a:p>
            <a:pPr marL="0" marR="0" indent="0" algn="just">
              <a:lnSpc>
                <a:spcPct val="150000"/>
              </a:lnSpc>
              <a:spcBef>
                <a:spcPts val="600"/>
              </a:spcBef>
              <a:spcAft>
                <a:spcPts val="0"/>
              </a:spcAft>
              <a:buNone/>
              <a:tabLst>
                <a:tab pos="270510" algn="l"/>
              </a:tabLst>
            </a:pPr>
            <a:r>
              <a:rPr lang="en-US" sz="180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C6BC564-0E07-4E1A-AD8D-26243ACFDBEC}"/>
              </a:ext>
            </a:extLst>
          </p:cNvPr>
          <p:cNvPicPr>
            <a:picLocks noChangeAspect="1"/>
          </p:cNvPicPr>
          <p:nvPr/>
        </p:nvPicPr>
        <p:blipFill>
          <a:blip r:embed="rId3"/>
          <a:stretch>
            <a:fillRect/>
          </a:stretch>
        </p:blipFill>
        <p:spPr>
          <a:xfrm>
            <a:off x="609638" y="3482744"/>
            <a:ext cx="1943371" cy="714475"/>
          </a:xfrm>
          <a:prstGeom prst="rect">
            <a:avLst/>
          </a:prstGeom>
        </p:spPr>
      </p:pic>
      <p:sp>
        <p:nvSpPr>
          <p:cNvPr id="6" name="Arrow: Right 5">
            <a:extLst>
              <a:ext uri="{FF2B5EF4-FFF2-40B4-BE49-F238E27FC236}">
                <a16:creationId xmlns:a16="http://schemas.microsoft.com/office/drawing/2014/main" id="{F1AD2B25-6786-43DE-B33B-56896BBE26A7}"/>
              </a:ext>
            </a:extLst>
          </p:cNvPr>
          <p:cNvSpPr/>
          <p:nvPr/>
        </p:nvSpPr>
        <p:spPr>
          <a:xfrm>
            <a:off x="2727799" y="3345020"/>
            <a:ext cx="556093" cy="2754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289F027-2A8F-418E-9BED-4EDFCC6E1DFB}"/>
                  </a:ext>
                </a:extLst>
              </p:cNvPr>
              <p:cNvSpPr txBox="1"/>
              <p:nvPr/>
            </p:nvSpPr>
            <p:spPr>
              <a:xfrm>
                <a:off x="3358013" y="2136286"/>
                <a:ext cx="4572000" cy="15562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indent="457200" algn="just">
                  <a:lnSpc>
                    <a:spcPct val="150000"/>
                  </a:lnSpc>
                  <a:spcBef>
                    <a:spcPts val="600"/>
                  </a:spcBef>
                  <a:spcAft>
                    <a:spcPts val="0"/>
                  </a:spcAft>
                  <a:tabLst>
                    <a:tab pos="270510" algn="l"/>
                  </a:tabLst>
                </a:pPr>
                <a14:m>
                  <m:oMathPara xmlns:m="http://schemas.openxmlformats.org/officeDocument/2006/math">
                    <m:oMathParaPr>
                      <m:jc m:val="centerGroup"/>
                    </m:oMathParaPr>
                    <m:oMath xmlns:m="http://schemas.openxmlformats.org/officeDocument/2006/math">
                      <m:sSup>
                        <m:sSupPr>
                          <m:ctrlPr>
                            <a:rPr lang="en-US" sz="1800" i="1" smtClean="0">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=2</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1000"/>
                  </a:spcAft>
                  <a:tabLst>
                    <a:tab pos="270510" algn="l"/>
                  </a:tabLs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p>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6289F027-2A8F-418E-9BED-4EDFCC6E1DFB}"/>
                  </a:ext>
                </a:extLst>
              </p:cNvPr>
              <p:cNvSpPr txBox="1">
                <a:spLocks noRot="1" noChangeAspect="1" noMove="1" noResize="1" noEditPoints="1" noAdjustHandles="1" noChangeArrowheads="1" noChangeShapeType="1" noTextEdit="1"/>
              </p:cNvSpPr>
              <p:nvPr/>
            </p:nvSpPr>
            <p:spPr>
              <a:xfrm>
                <a:off x="3358013" y="2136286"/>
                <a:ext cx="4572000" cy="15562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C6B2FEB-10F0-4EA9-A0B6-D95203BBB235}"/>
                  </a:ext>
                </a:extLst>
              </p:cNvPr>
              <p:cNvSpPr txBox="1"/>
              <p:nvPr/>
            </p:nvSpPr>
            <p:spPr>
              <a:xfrm>
                <a:off x="3358013" y="3836836"/>
                <a:ext cx="4572000" cy="15562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indent="457200" algn="just">
                  <a:lnSpc>
                    <a:spcPct val="150000"/>
                  </a:lnSpc>
                  <a:spcBef>
                    <a:spcPts val="600"/>
                  </a:spcBef>
                  <a:spcAft>
                    <a:spcPts val="0"/>
                  </a:spcAft>
                  <a:tabLst>
                    <a:tab pos="270510" algn="l"/>
                  </a:tabLst>
                </a:pPr>
                <a14:m>
                  <m:oMathPara xmlns:m="http://schemas.openxmlformats.org/officeDocument/2006/math">
                    <m:oMathParaPr>
                      <m:jc m:val="centerGroup"/>
                    </m:oMathParaPr>
                    <m:oMath xmlns:m="http://schemas.openxmlformats.org/officeDocument/2006/math">
                      <m:sSup>
                        <m:sSupPr>
                          <m:ctrlPr>
                            <a:rPr lang="en-US" sz="1800" i="1" smtClean="0">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=2</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1000"/>
                  </a:spcAft>
                  <a:tabLst>
                    <a:tab pos="270510" algn="l"/>
                  </a:tabLs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 </m:t>
                      </m:r>
                      <m:sSub>
                        <m:sSub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𝑎</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2</m:t>
                          </m:r>
                        </m:e>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p>
                      <m:sSubSup>
                        <m:sSub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bSup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𝛾</m:t>
                          </m:r>
                        </m:e>
                        <m:sub>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64</m:t>
                          </m:r>
                        </m:sub>
                        <m: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sup>
                      </m:sSub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0</m:t>
                                  </m:r>
                                </m:e>
                              </m:d>
                            </m:sup>
                          </m:sSup>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sSupPr>
                            <m:e>
                              <m:acc>
                                <m:accPr>
                                  <m:chr m:val="̂"/>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acc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𝑏</m:t>
                                  </m:r>
                                </m:e>
                              </m:acc>
                            </m:e>
                            <m:sup>
                              <m:d>
                                <m:dPr>
                                  <m:ctrlPr>
                                    <a:rPr lang="en-US" sz="1800" i="1">
                                      <a:effectLst/>
                                      <a:latin typeface="Cambria Math" panose="02040503050406030204" pitchFamily="18" charset="0"/>
                                      <a:ea typeface="Malgun Gothic" panose="020B0503020000020004" pitchFamily="34" charset="-127"/>
                                      <a:cs typeface="Times New Roman" panose="02020603050405020304" pitchFamily="18" charset="0"/>
                                    </a:rPr>
                                  </m:ctrlPr>
                                </m:dPr>
                                <m:e>
                                  <m:r>
                                    <a:rPr lang="en-US" sz="1800" i="1">
                                      <a:effectLst/>
                                      <a:latin typeface="Cambria Math" panose="02040503050406030204" pitchFamily="18" charset="0"/>
                                      <a:ea typeface="Malgun Gothic" panose="020B0503020000020004" pitchFamily="34" charset="-127"/>
                                      <a:cs typeface="Times New Roman" panose="02020603050405020304" pitchFamily="18" charset="0"/>
                                    </a:rPr>
                                    <m:t>1</m:t>
                                  </m:r>
                                </m:e>
                              </m:d>
                            </m:sup>
                          </m:sSup>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EC6B2FEB-10F0-4EA9-A0B6-D95203BBB235}"/>
                  </a:ext>
                </a:extLst>
              </p:cNvPr>
              <p:cNvSpPr txBox="1">
                <a:spLocks noRot="1" noChangeAspect="1" noMove="1" noResize="1" noEditPoints="1" noAdjustHandles="1" noChangeArrowheads="1" noChangeShapeType="1" noTextEdit="1"/>
              </p:cNvSpPr>
              <p:nvPr/>
            </p:nvSpPr>
            <p:spPr>
              <a:xfrm>
                <a:off x="3358013" y="3836836"/>
                <a:ext cx="4572000" cy="1556260"/>
              </a:xfrm>
              <a:prstGeom prst="rect">
                <a:avLst/>
              </a:prstGeom>
              <a:blipFill>
                <a:blip r:embed="rId5"/>
                <a:stretch>
                  <a:fillRect/>
                </a:stretch>
              </a:blipFill>
            </p:spPr>
            <p:txBody>
              <a:bodyPr/>
              <a:lstStyle/>
              <a:p>
                <a:r>
                  <a:rPr lang="en-US">
                    <a:noFill/>
                  </a:rPr>
                  <a:t> </a:t>
                </a:r>
              </a:p>
            </p:txBody>
          </p:sp>
        </mc:Fallback>
      </mc:AlternateContent>
      <p:sp>
        <p:nvSpPr>
          <p:cNvPr id="12" name="Arrow: Right 11">
            <a:extLst>
              <a:ext uri="{FF2B5EF4-FFF2-40B4-BE49-F238E27FC236}">
                <a16:creationId xmlns:a16="http://schemas.microsoft.com/office/drawing/2014/main" id="{04F81E5A-6EDA-4C3F-A337-EF457AC2A6E0}"/>
              </a:ext>
            </a:extLst>
          </p:cNvPr>
          <p:cNvSpPr/>
          <p:nvPr/>
        </p:nvSpPr>
        <p:spPr>
          <a:xfrm>
            <a:off x="2730215" y="3926584"/>
            <a:ext cx="556093" cy="2754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5309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41022-CAE6-41EA-820B-DB22A34DC98F}"/>
              </a:ext>
            </a:extLst>
          </p:cNvPr>
          <p:cNvSpPr/>
          <p:nvPr/>
        </p:nvSpPr>
        <p:spPr>
          <a:xfrm>
            <a:off x="2498030" y="3126050"/>
            <a:ext cx="4498387" cy="119428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B3132A-CEA6-4C5E-99CB-520441312720}"/>
              </a:ext>
            </a:extLst>
          </p:cNvPr>
          <p:cNvSpPr/>
          <p:nvPr/>
        </p:nvSpPr>
        <p:spPr>
          <a:xfrm>
            <a:off x="1526305" y="1940843"/>
            <a:ext cx="6233511" cy="10600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GIẢM ĐỘ PHỨC TẠP INTT</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F5AFDC-BE7A-47B5-B1B4-F24E1880A716}"/>
                  </a:ext>
                </a:extLst>
              </p:cNvPr>
              <p:cNvSpPr>
                <a:spLocks noGrp="1"/>
              </p:cNvSpPr>
              <p:nvPr>
                <p:ph idx="1"/>
              </p:nvPr>
            </p:nvSpPr>
            <p:spPr>
              <a:xfrm>
                <a:off x="934845" y="1845422"/>
                <a:ext cx="7624755" cy="4023360"/>
              </a:xfrm>
            </p:spPr>
            <p:txBody>
              <a:bodyPr>
                <a:normAutofit/>
              </a:bodyPr>
              <a:lstStyle/>
              <a:p>
                <a:endParaRPr lang="en-US" sz="18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algn="ctr"/>
                <a14:m>
                  <m:oMath xmlns:m="http://schemas.openxmlformats.org/officeDocument/2006/math">
                    <m:sSub>
                      <m:sSub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𝐼</m:t>
                        </m:r>
                        <m:sSub>
                          <m:sSub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𝑁𝑇𝑇</m:t>
                            </m:r>
                          </m:e>
                          <m: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𝑁</m:t>
                            </m:r>
                          </m:sub>
                        </m:s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e>
                        </m:acc>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e>
                      <m: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𝑁</m:t>
                        </m:r>
                      </m:e>
                      <m:sup>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p>
                    </m:sSup>
                    <m:nary>
                      <m:naryPr>
                        <m:chr m:val="∑"/>
                        <m:limLoc m:val="undOvr"/>
                        <m:ctrlP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ctrlPr>
                      </m:naryPr>
                      <m:sub>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𝑗</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=0</m:t>
                        </m:r>
                      </m:sub>
                      <m:sup>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𝑁</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−1</m:t>
                        </m:r>
                      </m:sup>
                      <m:e>
                        <m:sSub>
                          <m:sSubPr>
                            <m:ctrlP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ctrlPr>
                          </m:sSubPr>
                          <m:e>
                            <m:acc>
                              <m:accPr>
                                <m:chr m:val="̂"/>
                                <m:ctrlP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𝑎</m:t>
                                </m:r>
                              </m:e>
                            </m:acc>
                          </m:e>
                          <m:sub>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𝑗</m:t>
                            </m:r>
                          </m:sub>
                        </m:sSub>
                        <m:sSubSup>
                          <m:sSubSupPr>
                            <m:ctrlPr>
                              <a:rPr lang="en-US" sz="1800" i="1">
                                <a:solidFill>
                                  <a:schemeClr val="tx1"/>
                                </a:solidFill>
                                <a:latin typeface="Cambria Math" panose="02040503050406030204" pitchFamily="18" charset="0"/>
                              </a:rPr>
                            </m:ctrlPr>
                          </m:sSubSupPr>
                          <m:e>
                            <m:r>
                              <a:rPr lang="en-US" sz="1800" i="1">
                                <a:solidFill>
                                  <a:schemeClr val="tx1"/>
                                </a:solidFill>
                                <a:latin typeface="Cambria Math" panose="02040503050406030204" pitchFamily="18" charset="0"/>
                              </a:rPr>
                              <m:t>𝛾</m:t>
                            </m:r>
                          </m:e>
                          <m:sub>
                            <m:r>
                              <a:rPr lang="en-US" sz="1800" i="1">
                                <a:solidFill>
                                  <a:schemeClr val="tx1"/>
                                </a:solidFill>
                                <a:latin typeface="Cambria Math" panose="02040503050406030204" pitchFamily="18" charset="0"/>
                              </a:rPr>
                              <m:t>2</m:t>
                            </m:r>
                            <m:r>
                              <a:rPr lang="en-US" sz="1800" i="1">
                                <a:solidFill>
                                  <a:schemeClr val="tx1"/>
                                </a:solidFill>
                                <a:latin typeface="Cambria Math" panose="02040503050406030204" pitchFamily="18" charset="0"/>
                              </a:rPr>
                              <m:t>𝑁</m:t>
                            </m:r>
                          </m:sub>
                          <m:sup>
                            <m:r>
                              <a:rPr lang="en-US" sz="1800" i="1">
                                <a:solidFill>
                                  <a:schemeClr val="tx1"/>
                                </a:solidFill>
                                <a:latin typeface="Cambria Math" panose="02040503050406030204" pitchFamily="18" charset="0"/>
                              </a:rPr>
                              <m:t>−</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panose="02040503050406030204" pitchFamily="18" charset="0"/>
                                  </a:rPr>
                                  <m:t>2</m:t>
                                </m:r>
                                <m:r>
                                  <a:rPr lang="en-US" sz="1800" i="1">
                                    <a:solidFill>
                                      <a:schemeClr val="tx1"/>
                                    </a:solidFill>
                                    <a:latin typeface="Cambria Math" panose="02040503050406030204" pitchFamily="18" charset="0"/>
                                  </a:rPr>
                                  <m:t>𝑗</m:t>
                                </m:r>
                                <m:r>
                                  <a:rPr lang="en-US" sz="1800" i="1">
                                    <a:solidFill>
                                      <a:schemeClr val="tx1"/>
                                    </a:solidFill>
                                    <a:latin typeface="Cambria Math" panose="02040503050406030204" pitchFamily="18" charset="0"/>
                                  </a:rPr>
                                  <m:t>+1</m:t>
                                </m:r>
                              </m:e>
                            </m:d>
                            <m:r>
                              <a:rPr lang="en-US" sz="1800" i="1">
                                <a:solidFill>
                                  <a:schemeClr val="tx1"/>
                                </a:solidFill>
                                <a:latin typeface="Cambria Math" panose="02040503050406030204" pitchFamily="18" charset="0"/>
                              </a:rPr>
                              <m:t>𝑁</m:t>
                            </m:r>
                            <m:r>
                              <m:rPr>
                                <m:lit/>
                              </m:rP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𝑚</m:t>
                            </m:r>
                          </m:sup>
                        </m:sSubSup>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𝑚𝑜𝑑</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 </m:t>
                        </m:r>
                        <m:r>
                          <a:rPr lang="en-US" sz="1800" i="1">
                            <a:solidFill>
                              <a:schemeClr val="tx1"/>
                            </a:solidFill>
                            <a:latin typeface="Cambria Math" panose="02040503050406030204" pitchFamily="18" charset="0"/>
                            <a:ea typeface="Malgun Gothic" panose="020B0503020000020004" pitchFamily="34" charset="-127"/>
                            <a:cs typeface="Times New Roman" panose="02020603050405020304" pitchFamily="18" charset="0"/>
                          </a:rPr>
                          <m:t>𝑞</m:t>
                        </m:r>
                      </m:e>
                    </m:nary>
                  </m:oMath>
                </a14:m>
                <a:endParaRPr lang="en-US" sz="1800" i="1" dirty="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endParaRPr>
              </a:p>
              <a:p>
                <a:pPr algn="ctr"/>
                <a:endParaRPr lang="en-US" sz="1800" i="1" dirty="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8F5AFDC-BE7A-47B5-B1B4-F24E1880A716}"/>
                  </a:ext>
                </a:extLst>
              </p:cNvPr>
              <p:cNvSpPr>
                <a:spLocks noGrp="1" noRot="1" noChangeAspect="1" noMove="1" noResize="1" noEditPoints="1" noAdjustHandles="1" noChangeArrowheads="1" noChangeShapeType="1" noTextEdit="1"/>
              </p:cNvSpPr>
              <p:nvPr>
                <p:ph idx="1"/>
              </p:nvPr>
            </p:nvSpPr>
            <p:spPr>
              <a:xfrm>
                <a:off x="934845" y="1845422"/>
                <a:ext cx="7624755" cy="4023360"/>
              </a:xfrm>
              <a:blipFill>
                <a:blip r:embed="rId3"/>
                <a:stretch>
                  <a:fillRect/>
                </a:stretch>
              </a:blipFill>
            </p:spPr>
            <p:txBody>
              <a:bodyPr/>
              <a:lstStyle/>
              <a:p>
                <a:r>
                  <a:rPr lang="en-US">
                    <a:noFill/>
                  </a:rPr>
                  <a:t> </a:t>
                </a:r>
              </a:p>
            </p:txBody>
          </p:sp>
        </mc:Fallback>
      </mc:AlternateContent>
      <p:sp>
        <p:nvSpPr>
          <p:cNvPr id="6" name="Plus Sign 5">
            <a:extLst>
              <a:ext uri="{FF2B5EF4-FFF2-40B4-BE49-F238E27FC236}">
                <a16:creationId xmlns:a16="http://schemas.microsoft.com/office/drawing/2014/main" id="{400A1335-93B0-4CBA-A5B3-C855DDB0A9EC}"/>
              </a:ext>
            </a:extLst>
          </p:cNvPr>
          <p:cNvSpPr/>
          <p:nvPr/>
        </p:nvSpPr>
        <p:spPr>
          <a:xfrm>
            <a:off x="1756549" y="3395707"/>
            <a:ext cx="536896" cy="461395"/>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0D5A310A-851E-4798-8AF5-C13F40E327AF}"/>
              </a:ext>
            </a:extLst>
          </p:cNvPr>
          <p:cNvSpPr/>
          <p:nvPr/>
        </p:nvSpPr>
        <p:spPr>
          <a:xfrm>
            <a:off x="1300294" y="4755874"/>
            <a:ext cx="955205" cy="4731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78AC1C-9695-4490-8D30-A1E4E9BD821A}"/>
                  </a:ext>
                </a:extLst>
              </p:cNvPr>
              <p:cNvSpPr txBox="1"/>
              <p:nvPr/>
            </p:nvSpPr>
            <p:spPr>
              <a:xfrm>
                <a:off x="5447705" y="4755874"/>
                <a:ext cx="2032024" cy="4506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i="1">
                              <a:effectLst/>
                              <a:latin typeface="Cambria Math" panose="02040503050406030204" pitchFamily="18" charset="0"/>
                              <a:cs typeface="Times New Roman" panose="02020603050405020304" pitchFamily="18" charset="0"/>
                            </a:rPr>
                          </m:ctrlPr>
                        </m:dPr>
                        <m:e>
                          <m:f>
                            <m:fPr>
                              <m:type m:val="skw"/>
                              <m:ctrlPr>
                                <a:rPr lang="en-US" i="1">
                                  <a:effectLst/>
                                  <a:latin typeface="Cambria Math"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i="1">
                                  <a:effectLst/>
                                  <a:latin typeface="Cambria Math" panose="02040503050406030204" pitchFamily="18"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e>
                      </m:d>
                    </m:oMath>
                  </m:oMathPara>
                </a14:m>
                <a:endParaRPr lang="en-US" dirty="0"/>
              </a:p>
            </p:txBody>
          </p:sp>
        </mc:Choice>
        <mc:Fallback xmlns="">
          <p:sp>
            <p:nvSpPr>
              <p:cNvPr id="10" name="TextBox 9">
                <a:extLst>
                  <a:ext uri="{FF2B5EF4-FFF2-40B4-BE49-F238E27FC236}">
                    <a16:creationId xmlns:a16="http://schemas.microsoft.com/office/drawing/2014/main" id="{A178AC1C-9695-4490-8D30-A1E4E9BD821A}"/>
                  </a:ext>
                </a:extLst>
              </p:cNvPr>
              <p:cNvSpPr txBox="1">
                <a:spLocks noRot="1" noChangeAspect="1" noMove="1" noResize="1" noEditPoints="1" noAdjustHandles="1" noChangeArrowheads="1" noChangeShapeType="1" noTextEdit="1"/>
              </p:cNvSpPr>
              <p:nvPr/>
            </p:nvSpPr>
            <p:spPr>
              <a:xfrm>
                <a:off x="5447705" y="4755874"/>
                <a:ext cx="2032024" cy="450636"/>
              </a:xfrm>
              <a:prstGeom prst="rect">
                <a:avLst/>
              </a:prstGeom>
              <a:blipFill>
                <a:blip r:embed="rId4"/>
                <a:stretch>
                  <a:fillRect t="-121622" b="-1864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4401B16-9693-4EE5-A92C-78FB1C679339}"/>
                  </a:ext>
                </a:extLst>
              </p:cNvPr>
              <p:cNvSpPr txBox="1"/>
              <p:nvPr/>
            </p:nvSpPr>
            <p:spPr>
              <a:xfrm>
                <a:off x="2303570" y="4755874"/>
                <a:ext cx="2032024" cy="4506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𝑂</m:t>
                      </m:r>
                      <m:d>
                        <m:dPr>
                          <m:ctrlPr>
                            <a:rPr lang="en-US" i="1">
                              <a:effectLst/>
                              <a:latin typeface="Cambria Math" panose="02040503050406030204" pitchFamily="18" charset="0"/>
                              <a:cs typeface="Times New Roman" panose="02020603050405020304" pitchFamily="18" charset="0"/>
                            </a:rPr>
                          </m:ctrlPr>
                        </m:dPr>
                        <m:e>
                          <m:f>
                            <m:fPr>
                              <m:type m:val="skw"/>
                              <m:ctrlPr>
                                <a:rPr lang="en-US" i="1">
                                  <a:effectLst/>
                                  <a:latin typeface="Cambria Math"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US" i="1">
                                  <a:effectLst/>
                                  <a:latin typeface="Cambria Math" panose="02040503050406030204" pitchFamily="18"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func>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𝑁</m:t>
                          </m:r>
                        </m:e>
                      </m:d>
                    </m:oMath>
                  </m:oMathPara>
                </a14:m>
                <a:endParaRPr lang="en-US" dirty="0"/>
              </a:p>
            </p:txBody>
          </p:sp>
        </mc:Choice>
        <mc:Fallback xmlns="">
          <p:sp>
            <p:nvSpPr>
              <p:cNvPr id="11" name="TextBox 10">
                <a:extLst>
                  <a:ext uri="{FF2B5EF4-FFF2-40B4-BE49-F238E27FC236}">
                    <a16:creationId xmlns:a16="http://schemas.microsoft.com/office/drawing/2014/main" id="{74401B16-9693-4EE5-A92C-78FB1C679339}"/>
                  </a:ext>
                </a:extLst>
              </p:cNvPr>
              <p:cNvSpPr txBox="1">
                <a:spLocks noRot="1" noChangeAspect="1" noMove="1" noResize="1" noEditPoints="1" noAdjustHandles="1" noChangeArrowheads="1" noChangeShapeType="1" noTextEdit="1"/>
              </p:cNvSpPr>
              <p:nvPr/>
            </p:nvSpPr>
            <p:spPr>
              <a:xfrm>
                <a:off x="2303570" y="4755874"/>
                <a:ext cx="2032024" cy="450636"/>
              </a:xfrm>
              <a:prstGeom prst="rect">
                <a:avLst/>
              </a:prstGeom>
              <a:blipFill>
                <a:blip r:embed="rId5"/>
                <a:stretch>
                  <a:fillRect t="-121622" b="-186486"/>
                </a:stretch>
              </a:blipFill>
            </p:spPr>
            <p:txBody>
              <a:bodyPr/>
              <a:lstStyle/>
              <a:p>
                <a:r>
                  <a:rPr lang="en-US">
                    <a:noFill/>
                  </a:rPr>
                  <a:t> </a:t>
                </a:r>
              </a:p>
            </p:txBody>
          </p:sp>
        </mc:Fallback>
      </mc:AlternateContent>
      <p:sp>
        <p:nvSpPr>
          <p:cNvPr id="12" name="Arrow: Right 11">
            <a:extLst>
              <a:ext uri="{FF2B5EF4-FFF2-40B4-BE49-F238E27FC236}">
                <a16:creationId xmlns:a16="http://schemas.microsoft.com/office/drawing/2014/main" id="{CA975BD9-AFA1-4940-BDEC-1F07C3D7F893}"/>
              </a:ext>
            </a:extLst>
          </p:cNvPr>
          <p:cNvSpPr/>
          <p:nvPr/>
        </p:nvSpPr>
        <p:spPr>
          <a:xfrm>
            <a:off x="4414047" y="4744622"/>
            <a:ext cx="955205" cy="4731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ADA0230-89E0-4982-BC40-2C478FB42A7B}"/>
              </a:ext>
            </a:extLst>
          </p:cNvPr>
          <p:cNvSpPr txBox="1"/>
          <p:nvPr/>
        </p:nvSpPr>
        <p:spPr>
          <a:xfrm>
            <a:off x="2768367" y="3388156"/>
            <a:ext cx="3917659" cy="646331"/>
          </a:xfrm>
          <a:prstGeom prst="rect">
            <a:avLst/>
          </a:prstGeom>
          <a:noFill/>
        </p:spPr>
        <p:txBody>
          <a:bodyPr wrap="square" rtlCol="0">
            <a:spAutoFit/>
          </a:bodyPr>
          <a:lstStyle/>
          <a:p>
            <a:pPr algn="ctr"/>
            <a:r>
              <a:rPr lang="en-US" dirty="0" err="1"/>
              <a:t>Phương</a:t>
            </a:r>
            <a:r>
              <a:rPr lang="en-US" dirty="0"/>
              <a:t> </a:t>
            </a:r>
            <a:r>
              <a:rPr lang="en-US" dirty="0" err="1"/>
              <a:t>pháp</a:t>
            </a:r>
            <a:r>
              <a:rPr lang="en-US" dirty="0"/>
              <a:t> chia </a:t>
            </a:r>
            <a:r>
              <a:rPr lang="en-US" dirty="0" err="1"/>
              <a:t>nửa</a:t>
            </a:r>
            <a:r>
              <a:rPr lang="en-US" dirty="0"/>
              <a:t> </a:t>
            </a:r>
            <a:r>
              <a:rPr lang="en-US" dirty="0" err="1"/>
              <a:t>kết</a:t>
            </a:r>
            <a:r>
              <a:rPr lang="en-US" dirty="0"/>
              <a:t> </a:t>
            </a:r>
            <a:r>
              <a:rPr lang="en-US" dirty="0" err="1"/>
              <a:t>quả</a:t>
            </a:r>
            <a:r>
              <a:rPr lang="en-US" dirty="0"/>
              <a:t> </a:t>
            </a:r>
            <a:r>
              <a:rPr lang="en-US" dirty="0" err="1"/>
              <a:t>từ</a:t>
            </a:r>
            <a:r>
              <a:rPr lang="en-US" dirty="0"/>
              <a:t> BU GS [32]</a:t>
            </a:r>
          </a:p>
        </p:txBody>
      </p:sp>
    </p:spTree>
    <p:extLst>
      <p:ext uri="{BB962C8B-B14F-4D97-AF65-F5344CB8AC3E}">
        <p14:creationId xmlns:p14="http://schemas.microsoft.com/office/powerpoint/2010/main" val="1776547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Thuật</a:t>
            </a: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toán</a:t>
            </a: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NTT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sử</a:t>
            </a: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dụng</a:t>
            </a:r>
            <a:endParaRPr lang="en-US" sz="4000"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F22BAD4C-2F69-482E-81B3-4811CEC99EAE}"/>
                  </a:ext>
                </a:extLst>
              </p:cNvPr>
              <p:cNvGraphicFramePr>
                <a:graphicFrameLocks noGrp="1"/>
              </p:cNvGraphicFramePr>
              <p:nvPr>
                <p:extLst>
                  <p:ext uri="{D42A27DB-BD31-4B8C-83A1-F6EECF244321}">
                    <p14:modId xmlns:p14="http://schemas.microsoft.com/office/powerpoint/2010/main" val="2819755782"/>
                  </p:ext>
                </p:extLst>
              </p:nvPr>
            </p:nvGraphicFramePr>
            <p:xfrm>
              <a:off x="1793398" y="1865129"/>
              <a:ext cx="5557203" cy="4364482"/>
            </p:xfrm>
            <a:graphic>
              <a:graphicData uri="http://schemas.openxmlformats.org/drawingml/2006/table">
                <a:tbl>
                  <a:tblPr firstRow="1" firstCol="1" bandRow="1">
                    <a:tableStyleId>{7E9639D4-E3E2-4D34-9284-5A2195B3D0D7}</a:tableStyleId>
                  </a:tblPr>
                  <a:tblGrid>
                    <a:gridCol w="5557203">
                      <a:extLst>
                        <a:ext uri="{9D8B030D-6E8A-4147-A177-3AD203B41FA5}">
                          <a16:colId xmlns:a16="http://schemas.microsoft.com/office/drawing/2014/main" val="1798802781"/>
                        </a:ext>
                      </a:extLst>
                    </a:gridCol>
                  </a:tblGrid>
                  <a:tr h="178237">
                    <a:tc>
                      <a:txBody>
                        <a:bodyPr/>
                        <a:lstStyle/>
                        <a:p>
                          <a:pPr marL="0" marR="0" algn="just">
                            <a:lnSpc>
                              <a:spcPct val="150000"/>
                            </a:lnSpc>
                            <a:spcBef>
                              <a:spcPts val="0"/>
                            </a:spcBef>
                            <a:spcAft>
                              <a:spcPts val="0"/>
                            </a:spcAft>
                          </a:pPr>
                          <a:r>
                            <a:rPr lang="en-US" sz="1050">
                              <a:effectLst/>
                              <a:latin typeface="Roboto" panose="02000000000000000000" pitchFamily="2" charset="0"/>
                              <a:ea typeface="Roboto" panose="02000000000000000000" pitchFamily="2" charset="0"/>
                            </a:rPr>
                            <a:t>Thuật toán 1. </a:t>
                          </a:r>
                          <a:r>
                            <a:rPr lang="vi-VN" sz="1050">
                              <a:effectLst/>
                              <a:latin typeface="Roboto" panose="02000000000000000000" pitchFamily="2" charset="0"/>
                              <a:ea typeface="Roboto" panose="02000000000000000000" pitchFamily="2" charset="0"/>
                            </a:rPr>
                            <a:t>Low complexity </a:t>
                          </a:r>
                          <a:r>
                            <a:rPr lang="en-US" sz="1050">
                              <a:effectLst/>
                              <a:latin typeface="Roboto" panose="02000000000000000000" pitchFamily="2" charset="0"/>
                              <a:ea typeface="Roboto" panose="02000000000000000000" pitchFamily="2" charset="0"/>
                            </a:rPr>
                            <a:t>NTT operation with Cooley – Tuckey butterfly</a:t>
                          </a:r>
                          <a:endParaRPr lang="en-US" sz="1050">
                            <a:effectLst/>
                            <a:latin typeface="Roboto" panose="02000000000000000000" pitchFamily="2" charset="0"/>
                            <a:ea typeface="Roboto" panose="02000000000000000000" pitchFamily="2" charset="0"/>
                            <a:cs typeface="Times New Roman" panose="02020603050405020304" pitchFamily="18" charset="0"/>
                          </a:endParaRPr>
                        </a:p>
                      </a:txBody>
                      <a:tcPr marL="55361" marR="55361" marT="0" marB="0"/>
                    </a:tc>
                    <a:extLst>
                      <a:ext uri="{0D108BD9-81ED-4DB2-BD59-A6C34878D82A}">
                        <a16:rowId xmlns:a16="http://schemas.microsoft.com/office/drawing/2014/main" val="293185876"/>
                      </a:ext>
                    </a:extLst>
                  </a:tr>
                  <a:tr h="3459812">
                    <a:tc>
                      <a:txBody>
                        <a:bodyPr/>
                        <a:lstStyle/>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Input: polynomial </a:t>
                          </a:r>
                          <a14:m>
                            <m:oMath xmlns:m="http://schemas.openxmlformats.org/officeDocument/2006/math">
                              <m:r>
                                <a:rPr lang="en-US" sz="1050">
                                  <a:effectLst/>
                                  <a:latin typeface="Cambria Math" panose="02040503050406030204" pitchFamily="18" charset="0"/>
                                </a:rPr>
                                <m:t>𝑎</m:t>
                              </m:r>
                              <m:d>
                                <m:dPr>
                                  <m:ctrlPr>
                                    <a:rPr lang="en-US" sz="1050" i="1">
                                      <a:effectLst/>
                                      <a:latin typeface="Cambria Math" panose="02040503050406030204" pitchFamily="18" charset="0"/>
                                    </a:rPr>
                                  </m:ctrlPr>
                                </m:dPr>
                                <m:e>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𝑎</m:t>
                                      </m:r>
                                    </m:e>
                                    <m:sub>
                                      <m:r>
                                        <a:rPr lang="en-US" sz="1050">
                                          <a:effectLst/>
                                          <a:latin typeface="Cambria Math" panose="02040503050406030204" pitchFamily="18" charset="0"/>
                                        </a:rPr>
                                        <m:t>0</m:t>
                                      </m:r>
                                    </m:sub>
                                  </m:sSub>
                                  <m:r>
                                    <a:rPr lang="en-US" sz="1050">
                                      <a:effectLst/>
                                      <a:latin typeface="Cambria Math" panose="02040503050406030204" pitchFamily="18" charset="0"/>
                                    </a:rPr>
                                    <m:t>,</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𝑎</m:t>
                                      </m:r>
                                    </m:e>
                                    <m:sub>
                                      <m:r>
                                        <a:rPr lang="en-US" sz="1050">
                                          <a:effectLst/>
                                          <a:latin typeface="Cambria Math" panose="02040503050406030204" pitchFamily="18" charset="0"/>
                                        </a:rPr>
                                        <m:t>1</m:t>
                                      </m:r>
                                    </m:sub>
                                  </m:sSub>
                                  <m:r>
                                    <a:rPr lang="en-US" sz="1050">
                                      <a:effectLst/>
                                      <a:latin typeface="Cambria Math" panose="02040503050406030204" pitchFamily="18" charset="0"/>
                                    </a:rPr>
                                    <m:t>,…,</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𝑎</m:t>
                                      </m:r>
                                    </m:e>
                                    <m:sub>
                                      <m:r>
                                        <a:rPr lang="en-US" sz="1050">
                                          <a:effectLst/>
                                          <a:latin typeface="Cambria Math" panose="02040503050406030204" pitchFamily="18" charset="0"/>
                                        </a:rPr>
                                        <m:t>𝑛</m:t>
                                      </m:r>
                                      <m:r>
                                        <a:rPr lang="en-US" sz="1050">
                                          <a:effectLst/>
                                          <a:latin typeface="Cambria Math" panose="02040503050406030204" pitchFamily="18" charset="0"/>
                                        </a:rPr>
                                        <m:t>−1</m:t>
                                      </m:r>
                                    </m:sub>
                                  </m:sSub>
                                </m:e>
                              </m:d>
                            </m:oMath>
                          </a14:m>
                          <a:r>
                            <a:rPr lang="vi-VN" sz="1050" dirty="0">
                              <a:effectLst/>
                              <a:latin typeface="Roboto" panose="02000000000000000000" pitchFamily="2" charset="0"/>
                              <a:ea typeface="Roboto" panose="02000000000000000000" pitchFamily="2" charset="0"/>
                            </a:rPr>
                            <a:t> as</a:t>
                          </a:r>
                          <a14:m>
                            <m:oMath xmlns:m="http://schemas.openxmlformats.org/officeDocument/2006/math">
                              <m:r>
                                <a:rPr lang="vi-VN" sz="1050">
                                  <a:effectLst/>
                                  <a:latin typeface="Cambria Math" panose="02040503050406030204" pitchFamily="18" charset="0"/>
                                </a:rPr>
                                <m:t>  </m:t>
                              </m:r>
                              <m:r>
                                <a:rPr lang="en-US" sz="1050">
                                  <a:effectLst/>
                                  <a:latin typeface="Cambria Math" panose="02040503050406030204" pitchFamily="18" charset="0"/>
                                </a:rPr>
                                <m:t>𝑎</m:t>
                              </m:r>
                              <m:d>
                                <m:dPr>
                                  <m:ctrlPr>
                                    <a:rPr lang="en-US" sz="1050" i="1">
                                      <a:effectLst/>
                                      <a:latin typeface="Cambria Math" panose="02040503050406030204" pitchFamily="18" charset="0"/>
                                    </a:rPr>
                                  </m:ctrlPr>
                                </m:dPr>
                                <m:e>
                                  <m:r>
                                    <a:rPr lang="en-US" sz="1050">
                                      <a:effectLst/>
                                      <a:latin typeface="Cambria Math" panose="02040503050406030204" pitchFamily="18" charset="0"/>
                                    </a:rPr>
                                    <m:t>𝑥</m:t>
                                  </m:r>
                                </m:e>
                              </m:d>
                              <m:r>
                                <a:rPr lang="en-US" sz="1050">
                                  <a:effectLst/>
                                  <a:latin typeface="Cambria Math" panose="02040503050406030204" pitchFamily="18" charset="0"/>
                                </a:rPr>
                                <m:t>∈ </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ℤ</m:t>
                                  </m:r>
                                </m:e>
                                <m:sub>
                                  <m:r>
                                    <a:rPr lang="en-US" sz="1050">
                                      <a:effectLst/>
                                      <a:latin typeface="Cambria Math" panose="02040503050406030204" pitchFamily="18" charset="0"/>
                                    </a:rPr>
                                    <m:t>𝑞</m:t>
                                  </m:r>
                                </m:sub>
                              </m:sSub>
                              <m:d>
                                <m:dPr>
                                  <m:begChr m:val="["/>
                                  <m:endChr m:val="]"/>
                                  <m:ctrlPr>
                                    <a:rPr lang="en-US" sz="1050" i="1">
                                      <a:effectLst/>
                                      <a:latin typeface="Cambria Math" panose="02040503050406030204" pitchFamily="18" charset="0"/>
                                    </a:rPr>
                                  </m:ctrlPr>
                                </m:dPr>
                                <m:e>
                                  <m:r>
                                    <a:rPr lang="en-US" sz="1050">
                                      <a:effectLst/>
                                      <a:latin typeface="Cambria Math" panose="02040503050406030204" pitchFamily="18" charset="0"/>
                                    </a:rPr>
                                    <m:t>𝑋</m:t>
                                  </m:r>
                                </m:e>
                              </m:d>
                              <m:r>
                                <a:rPr lang="en-US" sz="1050">
                                  <a:effectLst/>
                                  <a:latin typeface="Cambria Math" panose="02040503050406030204" pitchFamily="18" charset="0"/>
                                </a:rPr>
                                <m:t>/</m:t>
                              </m:r>
                              <m:d>
                                <m:dPr>
                                  <m:ctrlPr>
                                    <a:rPr lang="en-US" sz="1050" i="1">
                                      <a:effectLst/>
                                      <a:latin typeface="Cambria Math" panose="02040503050406030204" pitchFamily="18" charset="0"/>
                                    </a:rPr>
                                  </m:ctrlPr>
                                </m:dPr>
                                <m:e>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𝑋</m:t>
                                      </m:r>
                                    </m:e>
                                    <m:sub>
                                      <m:r>
                                        <a:rPr lang="en-US" sz="1050">
                                          <a:effectLst/>
                                          <a:latin typeface="Cambria Math" panose="02040503050406030204" pitchFamily="18" charset="0"/>
                                        </a:rPr>
                                        <m:t>𝑛</m:t>
                                      </m:r>
                                    </m:sub>
                                  </m:sSub>
                                  <m:r>
                                    <a:rPr lang="en-US" sz="1050">
                                      <a:effectLst/>
                                      <a:latin typeface="Cambria Math" panose="02040503050406030204" pitchFamily="18" charset="0"/>
                                    </a:rPr>
                                    <m:t>+1</m:t>
                                  </m:r>
                                </m:e>
                              </m:d>
                            </m:oMath>
                          </a14:m>
                          <a:r>
                            <a:rPr lang="en-US" sz="1050" dirty="0">
                              <a:effectLst/>
                              <a:latin typeface="Roboto" panose="02000000000000000000" pitchFamily="2" charset="0"/>
                              <a:ea typeface="Roboto" panose="02000000000000000000" pitchFamily="2" charset="0"/>
                            </a:rPr>
                            <a:t>, </a:t>
                          </a:r>
                          <a14:m>
                            <m:oMath xmlns:m="http://schemas.openxmlformats.org/officeDocument/2006/math">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𝜔</m:t>
                                  </m:r>
                                </m:e>
                                <m:sub>
                                  <m:r>
                                    <a:rPr lang="en-US" sz="1050">
                                      <a:effectLst/>
                                      <a:latin typeface="Cambria Math" panose="02040503050406030204" pitchFamily="18" charset="0"/>
                                    </a:rPr>
                                    <m:t>𝑛</m:t>
                                  </m:r>
                                </m:sub>
                              </m:sSub>
                              <m:r>
                                <a:rPr lang="en-US" sz="1050">
                                  <a:effectLst/>
                                  <a:latin typeface="Cambria Math" panose="02040503050406030204" pitchFamily="18" charset="0"/>
                                </a:rPr>
                                <m:t> ∈ </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ℤ</m:t>
                                  </m:r>
                                </m:e>
                                <m:sub>
                                  <m:r>
                                    <a:rPr lang="en-US" sz="1050">
                                      <a:effectLst/>
                                      <a:latin typeface="Cambria Math" panose="02040503050406030204" pitchFamily="18" charset="0"/>
                                    </a:rPr>
                                    <m:t>𝑞</m:t>
                                  </m:r>
                                </m:sub>
                              </m:sSub>
                              <m:r>
                                <a:rPr lang="en-US" sz="1050">
                                  <a:effectLst/>
                                  <a:latin typeface="Cambria Math" panose="02040503050406030204" pitchFamily="18" charset="0"/>
                                </a:rPr>
                                <m:t> </m:t>
                              </m:r>
                            </m:oMath>
                          </a14:m>
                          <a:r>
                            <a:rPr lang="vi-VN" sz="1050" dirty="0">
                              <a:effectLst/>
                              <a:latin typeface="Roboto" panose="02000000000000000000" pitchFamily="2" charset="0"/>
                              <a:ea typeface="Roboto" panose="02000000000000000000" pitchFamily="2" charset="0"/>
                            </a:rPr>
                            <a:t>is the </a:t>
                          </a:r>
                          <a:r>
                            <a:rPr lang="en-US" sz="1050" dirty="0">
                              <a:effectLst/>
                              <a:latin typeface="Roboto" panose="02000000000000000000" pitchFamily="2" charset="0"/>
                              <a:ea typeface="Roboto" panose="02000000000000000000" pitchFamily="2" charset="0"/>
                            </a:rPr>
                            <a:t>N-</a:t>
                          </a:r>
                          <a:r>
                            <a:rPr lang="en-US" sz="1050" dirty="0" err="1">
                              <a:effectLst/>
                              <a:latin typeface="Roboto" panose="02000000000000000000" pitchFamily="2" charset="0"/>
                              <a:ea typeface="Roboto" panose="02000000000000000000" pitchFamily="2" charset="0"/>
                            </a:rPr>
                            <a:t>th</a:t>
                          </a:r>
                          <a:r>
                            <a:rPr lang="en-US" sz="1050" dirty="0">
                              <a:effectLst/>
                              <a:latin typeface="Roboto" panose="02000000000000000000" pitchFamily="2" charset="0"/>
                              <a:ea typeface="Roboto" panose="02000000000000000000" pitchFamily="2" charset="0"/>
                            </a:rPr>
                            <a:t> primitive root of unity</a:t>
                          </a:r>
                          <a:r>
                            <a:rPr lang="vi-VN" sz="1050" dirty="0">
                              <a:effectLst/>
                              <a:latin typeface="Roboto" panose="02000000000000000000" pitchFamily="2" charset="0"/>
                              <a:ea typeface="Roboto" panose="02000000000000000000" pitchFamily="2" charset="0"/>
                            </a:rPr>
                            <a:t>,  </a:t>
                          </a:r>
                          <a14:m>
                            <m:oMath xmlns:m="http://schemas.openxmlformats.org/officeDocument/2006/math">
                              <m:r>
                                <a:rPr lang="en-US" sz="1050">
                                  <a:effectLst/>
                                  <a:latin typeface="Cambria Math" panose="02040503050406030204" pitchFamily="18" charset="0"/>
                                </a:rPr>
                                <m:t>𝑛</m:t>
                              </m:r>
                              <m:r>
                                <a:rPr lang="en-US" sz="1050">
                                  <a:effectLst/>
                                  <a:latin typeface="Cambria Math" panose="02040503050406030204" pitchFamily="18" charset="0"/>
                                </a:rPr>
                                <m:t>= </m:t>
                              </m:r>
                              <m:sSup>
                                <m:sSupPr>
                                  <m:ctrlPr>
                                    <a:rPr lang="en-US" sz="1050" i="1">
                                      <a:effectLst/>
                                      <a:latin typeface="Cambria Math" panose="02040503050406030204" pitchFamily="18" charset="0"/>
                                    </a:rPr>
                                  </m:ctrlPr>
                                </m:sSupPr>
                                <m:e>
                                  <m:r>
                                    <a:rPr lang="en-US" sz="1050">
                                      <a:effectLst/>
                                      <a:latin typeface="Cambria Math" panose="02040503050406030204" pitchFamily="18" charset="0"/>
                                    </a:rPr>
                                    <m:t>2</m:t>
                                  </m:r>
                                </m:e>
                                <m:sup>
                                  <m:r>
                                    <a:rPr lang="en-US" sz="1050">
                                      <a:effectLst/>
                                      <a:latin typeface="Cambria Math" panose="02040503050406030204" pitchFamily="18" charset="0"/>
                                    </a:rPr>
                                    <m:t>𝑙</m:t>
                                  </m:r>
                                </m:sup>
                              </m:sSup>
                            </m:oMath>
                          </a14:m>
                          <a:r>
                            <a:rPr lang="vi-VN" sz="1050" dirty="0">
                              <a:effectLst/>
                              <a:latin typeface="Roboto" panose="02000000000000000000" pitchFamily="2" charset="0"/>
                              <a:ea typeface="Roboto" panose="02000000000000000000" pitchFamily="2" charset="0"/>
                            </a:rPr>
                            <a:t> and </a:t>
                          </a:r>
                          <a14:m>
                            <m:oMath xmlns:m="http://schemas.openxmlformats.org/officeDocument/2006/math">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𝛾</m:t>
                                  </m:r>
                                </m:e>
                                <m:sub>
                                  <m:r>
                                    <a:rPr lang="vi-VN" sz="1050">
                                      <a:effectLst/>
                                      <a:latin typeface="Cambria Math" panose="02040503050406030204" pitchFamily="18" charset="0"/>
                                    </a:rPr>
                                    <m:t>2</m:t>
                                  </m:r>
                                  <m:r>
                                    <a:rPr lang="vi-VN" sz="1050">
                                      <a:effectLst/>
                                      <a:latin typeface="Cambria Math" panose="02040503050406030204" pitchFamily="18" charset="0"/>
                                    </a:rPr>
                                    <m:t>𝑛</m:t>
                                  </m:r>
                                </m:sub>
                              </m:sSub>
                              <m:r>
                                <a:rPr lang="en-US" sz="1050">
                                  <a:effectLst/>
                                  <a:latin typeface="Cambria Math" panose="02040503050406030204" pitchFamily="18" charset="0"/>
                                </a:rPr>
                                <m:t>= </m:t>
                              </m:r>
                              <m:rad>
                                <m:radPr>
                                  <m:degHide m:val="on"/>
                                  <m:ctrlPr>
                                    <a:rPr lang="en-US" sz="1050" i="1">
                                      <a:effectLst/>
                                      <a:latin typeface="Cambria Math" panose="02040503050406030204" pitchFamily="18" charset="0"/>
                                    </a:rPr>
                                  </m:ctrlPr>
                                </m:radPr>
                                <m:deg/>
                                <m:e>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𝜔</m:t>
                                      </m:r>
                                    </m:e>
                                    <m:sub>
                                      <m:r>
                                        <a:rPr lang="en-US" sz="1050">
                                          <a:effectLst/>
                                          <a:latin typeface="Cambria Math" panose="02040503050406030204" pitchFamily="18" charset="0"/>
                                        </a:rPr>
                                        <m:t>𝑛</m:t>
                                      </m:r>
                                    </m:sub>
                                  </m:sSub>
                                </m:e>
                              </m:rad>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Output: </a:t>
                          </a:r>
                          <a14:m>
                            <m:oMath xmlns:m="http://schemas.openxmlformats.org/officeDocument/2006/math">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r>
                                <a:rPr lang="en-US" sz="1050">
                                  <a:effectLst/>
                                  <a:latin typeface="Cambria Math" panose="02040503050406030204" pitchFamily="18" charset="0"/>
                                </a:rPr>
                                <m:t>=</m:t>
                              </m:r>
                              <m:r>
                                <a:rPr lang="en-US" sz="1050">
                                  <a:effectLst/>
                                  <a:latin typeface="Cambria Math" panose="02040503050406030204" pitchFamily="18" charset="0"/>
                                </a:rPr>
                                <m:t>𝑁𝑇𝑇</m:t>
                              </m:r>
                              <m:d>
                                <m:dPr>
                                  <m:ctrlPr>
                                    <a:rPr lang="en-US" sz="1050" i="1">
                                      <a:effectLst/>
                                      <a:latin typeface="Cambria Math" panose="02040503050406030204" pitchFamily="18" charset="0"/>
                                    </a:rPr>
                                  </m:ctrlPr>
                                </m:dPr>
                                <m:e>
                                  <m:r>
                                    <a:rPr lang="en-US" sz="1050">
                                      <a:effectLst/>
                                      <a:latin typeface="Cambria Math" panose="02040503050406030204" pitchFamily="18" charset="0"/>
                                    </a:rPr>
                                    <m:t>𝑎</m:t>
                                  </m:r>
                                </m:e>
                              </m:d>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1: </a:t>
                          </a:r>
                          <a14:m>
                            <m:oMath xmlns:m="http://schemas.openxmlformats.org/officeDocument/2006/math">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r>
                                <a:rPr lang="en-US" sz="1050">
                                  <a:effectLst/>
                                  <a:latin typeface="Cambria Math" panose="02040503050406030204" pitchFamily="18" charset="0"/>
                                </a:rPr>
                                <m:t>=</m:t>
                              </m:r>
                              <m:r>
                                <a:rPr lang="en-US" sz="1050">
                                  <a:effectLst/>
                                  <a:latin typeface="Cambria Math" panose="02040503050406030204" pitchFamily="18" charset="0"/>
                                </a:rPr>
                                <m:t>𝑏𝑖𝑡</m:t>
                              </m:r>
                              <m:r>
                                <a:rPr lang="en-US" sz="1050">
                                  <a:effectLst/>
                                  <a:latin typeface="Cambria Math" panose="02040503050406030204" pitchFamily="18" charset="0"/>
                                </a:rPr>
                                <m:t>−</m:t>
                              </m:r>
                              <m:r>
                                <a:rPr lang="en-US" sz="1050">
                                  <a:effectLst/>
                                  <a:latin typeface="Cambria Math" panose="02040503050406030204" pitchFamily="18" charset="0"/>
                                </a:rPr>
                                <m:t>𝑟𝑒𝑣𝑒𝑟𝑠𝑒</m:t>
                              </m:r>
                              <m:d>
                                <m:dPr>
                                  <m:ctrlPr>
                                    <a:rPr lang="en-US" sz="1050" i="1">
                                      <a:effectLst/>
                                      <a:latin typeface="Cambria Math" panose="02040503050406030204" pitchFamily="18" charset="0"/>
                                    </a:rPr>
                                  </m:ctrlPr>
                                </m:dPr>
                                <m:e>
                                  <m:r>
                                    <a:rPr lang="en-US" sz="1050">
                                      <a:effectLst/>
                                      <a:latin typeface="Cambria Math" panose="02040503050406030204" pitchFamily="18" charset="0"/>
                                    </a:rPr>
                                    <m:t>𝑎</m:t>
                                  </m:r>
                                </m:e>
                              </m:d>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2: </a:t>
                          </a:r>
                          <a:r>
                            <a:rPr lang="vi-VN" sz="1050" dirty="0">
                              <a:effectLst/>
                              <a:latin typeface="Roboto" panose="02000000000000000000" pitchFamily="2" charset="0"/>
                              <a:ea typeface="Roboto" panose="02000000000000000000" pitchFamily="2" charset="0"/>
                            </a:rPr>
                            <a:t>for</a:t>
                          </a:r>
                          <a:r>
                            <a:rPr lang="en-US" sz="1050" dirty="0">
                              <a:effectLst/>
                              <a:latin typeface="Roboto" panose="02000000000000000000" pitchFamily="2" charset="0"/>
                              <a:ea typeface="Roboto" panose="02000000000000000000" pitchFamily="2" charset="0"/>
                            </a:rPr>
                            <a:t> (</a:t>
                          </a:r>
                          <a14:m>
                            <m:oMath xmlns:m="http://schemas.openxmlformats.org/officeDocument/2006/math">
                              <m:r>
                                <a:rPr lang="en-US" sz="1050">
                                  <a:effectLst/>
                                  <a:latin typeface="Cambria Math" panose="02040503050406030204" pitchFamily="18" charset="0"/>
                                </a:rPr>
                                <m:t>𝑖</m:t>
                              </m:r>
                              <m:r>
                                <a:rPr lang="en-US" sz="1050">
                                  <a:effectLst/>
                                  <a:latin typeface="Cambria Math" panose="02040503050406030204" pitchFamily="18" charset="0"/>
                                </a:rPr>
                                <m:t>=1; </m:t>
                              </m:r>
                              <m:r>
                                <a:rPr lang="en-US" sz="1050">
                                  <a:effectLst/>
                                  <a:latin typeface="Cambria Math" panose="02040503050406030204" pitchFamily="18" charset="0"/>
                                </a:rPr>
                                <m:t>𝑖</m:t>
                              </m:r>
                              <m:r>
                                <a:rPr lang="en-US" sz="1050">
                                  <a:effectLst/>
                                  <a:latin typeface="Cambria Math" panose="02040503050406030204" pitchFamily="18" charset="0"/>
                                </a:rPr>
                                <m:t>&lt;</m:t>
                              </m:r>
                              <m:r>
                                <a:rPr lang="en-US" sz="1050">
                                  <a:effectLst/>
                                  <a:latin typeface="Cambria Math" panose="02040503050406030204" pitchFamily="18" charset="0"/>
                                </a:rPr>
                                <m:t>𝑙</m:t>
                              </m:r>
                              <m:r>
                                <a:rPr lang="en-US" sz="1050">
                                  <a:effectLst/>
                                  <a:latin typeface="Cambria Math" panose="02040503050406030204" pitchFamily="18" charset="0"/>
                                </a:rPr>
                                <m:t>;</m:t>
                              </m:r>
                              <m:r>
                                <a:rPr lang="en-US" sz="1050">
                                  <a:effectLst/>
                                  <a:latin typeface="Cambria Math" panose="02040503050406030204" pitchFamily="18" charset="0"/>
                                </a:rPr>
                                <m:t>𝑖</m:t>
                              </m:r>
                              <m:r>
                                <a:rPr lang="en-US" sz="1050">
                                  <a:effectLst/>
                                  <a:latin typeface="Cambria Math" panose="02040503050406030204" pitchFamily="18" charset="0"/>
                                </a:rPr>
                                <m:t>++)</m:t>
                              </m:r>
                            </m:oMath>
                          </a14:m>
                          <a:r>
                            <a:rPr lang="en-US" sz="1050" dirty="0">
                              <a:effectLst/>
                              <a:latin typeface="Roboto" panose="02000000000000000000" pitchFamily="2" charset="0"/>
                              <a:ea typeface="Roboto" panose="02000000000000000000" pitchFamily="2" charset="0"/>
                            </a:rPr>
                            <a:t> do</a:t>
                          </a: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3:        </a:t>
                          </a:r>
                          <a14:m>
                            <m:oMath xmlns:m="http://schemas.openxmlformats.org/officeDocument/2006/math">
                              <m:r>
                                <a:rPr lang="en-US" sz="1050">
                                  <a:effectLst/>
                                  <a:latin typeface="Cambria Math" panose="02040503050406030204" pitchFamily="18" charset="0"/>
                                </a:rPr>
                                <m:t> </m:t>
                              </m:r>
                              <m:r>
                                <a:rPr lang="en-US" sz="1050">
                                  <a:effectLst/>
                                  <a:latin typeface="Cambria Math" panose="02040503050406030204" pitchFamily="18" charset="0"/>
                                </a:rPr>
                                <m:t>𝑚</m:t>
                              </m:r>
                              <m:r>
                                <a:rPr lang="en-US" sz="1050">
                                  <a:effectLst/>
                                  <a:latin typeface="Cambria Math" panose="02040503050406030204" pitchFamily="18" charset="0"/>
                                </a:rPr>
                                <m:t>=</m:t>
                              </m:r>
                              <m:sSup>
                                <m:sSupPr>
                                  <m:ctrlPr>
                                    <a:rPr lang="en-US" sz="1050" i="1">
                                      <a:effectLst/>
                                      <a:latin typeface="Cambria Math" panose="02040503050406030204" pitchFamily="18" charset="0"/>
                                    </a:rPr>
                                  </m:ctrlPr>
                                </m:sSupPr>
                                <m:e>
                                  <m:r>
                                    <a:rPr lang="en-US" sz="1050">
                                      <a:effectLst/>
                                      <a:latin typeface="Cambria Math" panose="02040503050406030204" pitchFamily="18" charset="0"/>
                                    </a:rPr>
                                    <m:t>2</m:t>
                                  </m:r>
                                </m:e>
                                <m:sup>
                                  <m:r>
                                    <a:rPr lang="en-US" sz="1050">
                                      <a:effectLst/>
                                      <a:latin typeface="Cambria Math" panose="02040503050406030204" pitchFamily="18" charset="0"/>
                                    </a:rPr>
                                    <m:t>𝑖</m:t>
                                  </m:r>
                                </m:sup>
                              </m:sSup>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4:         </a:t>
                          </a:r>
                          <a:r>
                            <a:rPr lang="vi-VN" sz="1050" dirty="0">
                              <a:effectLst/>
                              <a:latin typeface="Roboto" panose="02000000000000000000" pitchFamily="2" charset="0"/>
                              <a:ea typeface="Roboto" panose="02000000000000000000" pitchFamily="2" charset="0"/>
                            </a:rPr>
                            <a:t>for</a:t>
                          </a:r>
                          <a:r>
                            <a:rPr lang="en-US" sz="1050" dirty="0">
                              <a:effectLst/>
                              <a:latin typeface="Roboto" panose="02000000000000000000" pitchFamily="2" charset="0"/>
                              <a:ea typeface="Roboto" panose="02000000000000000000" pitchFamily="2" charset="0"/>
                            </a:rPr>
                            <a:t> (</a:t>
                          </a:r>
                          <a14:m>
                            <m:oMath xmlns:m="http://schemas.openxmlformats.org/officeDocument/2006/math">
                              <m:r>
                                <a:rPr lang="en-US" sz="1050">
                                  <a:effectLst/>
                                  <a:latin typeface="Cambria Math" panose="02040503050406030204" pitchFamily="18" charset="0"/>
                                </a:rPr>
                                <m:t>𝑗</m:t>
                              </m:r>
                              <m:r>
                                <a:rPr lang="en-US" sz="1050">
                                  <a:effectLst/>
                                  <a:latin typeface="Cambria Math" panose="02040503050406030204" pitchFamily="18" charset="0"/>
                                </a:rPr>
                                <m:t>=0;</m:t>
                              </m:r>
                              <m:r>
                                <a:rPr lang="en-US" sz="1050">
                                  <a:effectLst/>
                                  <a:latin typeface="Cambria Math" panose="02040503050406030204" pitchFamily="18" charset="0"/>
                                </a:rPr>
                                <m:t>𝑗</m:t>
                              </m:r>
                              <m:r>
                                <a:rPr lang="en-US" sz="1050">
                                  <a:effectLst/>
                                  <a:latin typeface="Cambria Math" panose="02040503050406030204" pitchFamily="18" charset="0"/>
                                </a:rPr>
                                <m:t>&lt;</m:t>
                              </m:r>
                              <m:r>
                                <a:rPr lang="en-US" sz="1050">
                                  <a:effectLst/>
                                  <a:latin typeface="Cambria Math" panose="02040503050406030204" pitchFamily="18" charset="0"/>
                                </a:rPr>
                                <m:t>𝑚</m:t>
                              </m:r>
                              <m:r>
                                <a:rPr lang="en-US" sz="1050">
                                  <a:effectLst/>
                                  <a:latin typeface="Cambria Math" panose="02040503050406030204" pitchFamily="18" charset="0"/>
                                </a:rPr>
                                <m:t>/2−1;</m:t>
                              </m:r>
                              <m:r>
                                <a:rPr lang="en-US" sz="1050">
                                  <a:effectLst/>
                                  <a:latin typeface="Cambria Math" panose="02040503050406030204" pitchFamily="18" charset="0"/>
                                </a:rPr>
                                <m:t>𝑗</m:t>
                              </m:r>
                              <m:r>
                                <a:rPr lang="en-US" sz="1050">
                                  <a:effectLst/>
                                  <a:latin typeface="Cambria Math" panose="02040503050406030204" pitchFamily="18" charset="0"/>
                                </a:rPr>
                                <m:t>++)</m:t>
                              </m:r>
                            </m:oMath>
                          </a14:m>
                          <a:r>
                            <a:rPr lang="en-US" sz="1050" dirty="0">
                              <a:effectLst/>
                              <a:latin typeface="Roboto" panose="02000000000000000000" pitchFamily="2" charset="0"/>
                              <a:ea typeface="Roboto" panose="02000000000000000000" pitchFamily="2" charset="0"/>
                            </a:rPr>
                            <a:t> do</a:t>
                          </a: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5:                 </a:t>
                          </a:r>
                          <a14:m>
                            <m:oMath xmlns:m="http://schemas.openxmlformats.org/officeDocument/2006/math">
                              <m:r>
                                <a:rPr lang="en-US" sz="1050">
                                  <a:effectLst/>
                                  <a:latin typeface="Cambria Math" panose="02040503050406030204" pitchFamily="18" charset="0"/>
                                </a:rPr>
                                <m:t>𝜔</m:t>
                              </m:r>
                            </m:oMath>
                          </a14:m>
                          <a:r>
                            <a:rPr lang="en-US" sz="1050" dirty="0">
                              <a:effectLst/>
                              <a:latin typeface="Roboto" panose="02000000000000000000" pitchFamily="2" charset="0"/>
                              <a:ea typeface="Roboto" panose="02000000000000000000" pitchFamily="2" charset="0"/>
                            </a:rPr>
                            <a:t>  </a:t>
                          </a:r>
                          <a14:m>
                            <m:oMath xmlns:m="http://schemas.openxmlformats.org/officeDocument/2006/math">
                              <m:r>
                                <a:rPr lang="en-US" sz="1050">
                                  <a:effectLst/>
                                  <a:latin typeface="Cambria Math" panose="02040503050406030204" pitchFamily="18" charset="0"/>
                                </a:rPr>
                                <m:t>←</m:t>
                              </m:r>
                              <m:sSubSup>
                                <m:sSubSupPr>
                                  <m:ctrlPr>
                                    <a:rPr lang="en-US" sz="1050" i="1">
                                      <a:effectLst/>
                                      <a:latin typeface="Cambria Math" panose="02040503050406030204" pitchFamily="18" charset="0"/>
                                    </a:rPr>
                                  </m:ctrlPr>
                                </m:sSubSupPr>
                                <m:e>
                                  <m:r>
                                    <a:rPr lang="en-US" sz="1050">
                                      <a:effectLst/>
                                      <a:latin typeface="Cambria Math" panose="02040503050406030204" pitchFamily="18" charset="0"/>
                                    </a:rPr>
                                    <m:t>𝛾</m:t>
                                  </m:r>
                                </m:e>
                                <m:sub>
                                  <m:r>
                                    <a:rPr lang="en-US" sz="1050">
                                      <a:effectLst/>
                                      <a:latin typeface="Cambria Math" panose="02040503050406030204" pitchFamily="18" charset="0"/>
                                    </a:rPr>
                                    <m:t>2</m:t>
                                  </m:r>
                                  <m:r>
                                    <a:rPr lang="en-US" sz="1050">
                                      <a:effectLst/>
                                      <a:latin typeface="Cambria Math" panose="02040503050406030204" pitchFamily="18" charset="0"/>
                                    </a:rPr>
                                    <m:t>𝑁</m:t>
                                  </m:r>
                                </m:sub>
                                <m:sup>
                                  <m:d>
                                    <m:dPr>
                                      <m:ctrlPr>
                                        <a:rPr lang="en-US" sz="1050" i="1">
                                          <a:effectLst/>
                                          <a:latin typeface="Cambria Math" panose="02040503050406030204" pitchFamily="18" charset="0"/>
                                        </a:rPr>
                                      </m:ctrlPr>
                                    </m:dPr>
                                    <m:e>
                                      <m:r>
                                        <a:rPr lang="en-US" sz="1050">
                                          <a:effectLst/>
                                          <a:latin typeface="Cambria Math" panose="02040503050406030204" pitchFamily="18" charset="0"/>
                                        </a:rPr>
                                        <m:t>2</m:t>
                                      </m:r>
                                      <m:r>
                                        <a:rPr lang="en-US" sz="1050">
                                          <a:effectLst/>
                                          <a:latin typeface="Cambria Math" panose="02040503050406030204" pitchFamily="18" charset="0"/>
                                        </a:rPr>
                                        <m:t>𝑗</m:t>
                                      </m:r>
                                      <m:r>
                                        <a:rPr lang="en-US" sz="1050">
                                          <a:effectLst/>
                                          <a:latin typeface="Cambria Math" panose="02040503050406030204" pitchFamily="18" charset="0"/>
                                        </a:rPr>
                                        <m:t>+1</m:t>
                                      </m:r>
                                    </m:e>
                                  </m:d>
                                  <m:r>
                                    <a:rPr lang="en-US" sz="1050">
                                      <a:effectLst/>
                                      <a:latin typeface="Cambria Math" panose="02040503050406030204" pitchFamily="18" charset="0"/>
                                    </a:rPr>
                                    <m:t>𝑁</m:t>
                                  </m:r>
                                  <m:r>
                                    <m:rPr>
                                      <m:lit/>
                                    </m:rPr>
                                    <a:rPr lang="en-US" sz="1050">
                                      <a:effectLst/>
                                      <a:latin typeface="Cambria Math" panose="02040503050406030204" pitchFamily="18" charset="0"/>
                                    </a:rPr>
                                    <m:t>/</m:t>
                                  </m:r>
                                  <m:r>
                                    <a:rPr lang="en-US" sz="1050">
                                      <a:effectLst/>
                                      <a:latin typeface="Cambria Math" panose="02040503050406030204" pitchFamily="18" charset="0"/>
                                    </a:rPr>
                                    <m:t>𝑚</m:t>
                                  </m:r>
                                </m:sup>
                              </m:sSubSup>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6:                 </a:t>
                          </a:r>
                          <a:r>
                            <a:rPr lang="vi-VN" sz="1050" dirty="0">
                              <a:effectLst/>
                              <a:latin typeface="Roboto" panose="02000000000000000000" pitchFamily="2" charset="0"/>
                              <a:ea typeface="Roboto" panose="02000000000000000000" pitchFamily="2" charset="0"/>
                            </a:rPr>
                            <a:t>for</a:t>
                          </a:r>
                          <a:r>
                            <a:rPr lang="en-US" sz="1050" dirty="0">
                              <a:effectLst/>
                              <a:latin typeface="Roboto" panose="02000000000000000000" pitchFamily="2" charset="0"/>
                              <a:ea typeface="Roboto" panose="02000000000000000000" pitchFamily="2" charset="0"/>
                            </a:rPr>
                            <a:t> (</a:t>
                          </a:r>
                          <a14:m>
                            <m:oMath xmlns:m="http://schemas.openxmlformats.org/officeDocument/2006/math">
                              <m:r>
                                <a:rPr lang="en-US" sz="1050">
                                  <a:effectLst/>
                                  <a:latin typeface="Cambria Math" panose="02040503050406030204" pitchFamily="18" charset="0"/>
                                </a:rPr>
                                <m:t>𝑘</m:t>
                              </m:r>
                              <m:r>
                                <a:rPr lang="en-US" sz="1050">
                                  <a:effectLst/>
                                  <a:latin typeface="Cambria Math" panose="02040503050406030204" pitchFamily="18" charset="0"/>
                                </a:rPr>
                                <m:t>=0;</m:t>
                              </m:r>
                              <m:r>
                                <a:rPr lang="en-US" sz="1050">
                                  <a:effectLst/>
                                  <a:latin typeface="Cambria Math" panose="02040503050406030204" pitchFamily="18" charset="0"/>
                                </a:rPr>
                                <m:t>𝑘</m:t>
                              </m:r>
                              <m:r>
                                <a:rPr lang="en-US" sz="1050">
                                  <a:effectLst/>
                                  <a:latin typeface="Cambria Math" panose="02040503050406030204" pitchFamily="18" charset="0"/>
                                </a:rPr>
                                <m:t>&lt;</m:t>
                              </m:r>
                              <m:r>
                                <a:rPr lang="en-US" sz="1050">
                                  <a:effectLst/>
                                  <a:latin typeface="Cambria Math" panose="02040503050406030204" pitchFamily="18" charset="0"/>
                                </a:rPr>
                                <m:t>𝑁</m:t>
                              </m:r>
                              <m:r>
                                <a:rPr lang="en-US" sz="1050">
                                  <a:effectLst/>
                                  <a:latin typeface="Cambria Math" panose="02040503050406030204" pitchFamily="18" charset="0"/>
                                </a:rPr>
                                <m:t>/</m:t>
                              </m:r>
                              <m:r>
                                <a:rPr lang="en-US" sz="1050">
                                  <a:effectLst/>
                                  <a:latin typeface="Cambria Math" panose="02040503050406030204" pitchFamily="18" charset="0"/>
                                </a:rPr>
                                <m:t>𝑚</m:t>
                              </m:r>
                              <m:r>
                                <a:rPr lang="en-US" sz="1050">
                                  <a:effectLst/>
                                  <a:latin typeface="Cambria Math" panose="02040503050406030204" pitchFamily="18" charset="0"/>
                                </a:rPr>
                                <m:t>−1;</m:t>
                              </m:r>
                              <m:r>
                                <a:rPr lang="en-US" sz="1050">
                                  <a:effectLst/>
                                  <a:latin typeface="Cambria Math" panose="02040503050406030204" pitchFamily="18" charset="0"/>
                                </a:rPr>
                                <m:t>𝑘</m:t>
                              </m:r>
                              <m:r>
                                <a:rPr lang="en-US" sz="1050">
                                  <a:effectLst/>
                                  <a:latin typeface="Cambria Math" panose="02040503050406030204" pitchFamily="18" charset="0"/>
                                </a:rPr>
                                <m:t>++)</m:t>
                              </m:r>
                            </m:oMath>
                          </a14:m>
                          <a:r>
                            <a:rPr lang="en-US" sz="1050" dirty="0">
                              <a:effectLst/>
                              <a:latin typeface="Roboto" panose="02000000000000000000" pitchFamily="2" charset="0"/>
                              <a:ea typeface="Roboto" panose="02000000000000000000" pitchFamily="2" charset="0"/>
                            </a:rPr>
                            <a:t> do</a:t>
                          </a: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7:                         </a:t>
                          </a:r>
                          <a14:m>
                            <m:oMath xmlns:m="http://schemas.openxmlformats.org/officeDocument/2006/math">
                              <m:r>
                                <a:rPr lang="en-US" sz="1050">
                                  <a:effectLst/>
                                  <a:latin typeface="Cambria Math" panose="02040503050406030204" pitchFamily="18" charset="0"/>
                                </a:rPr>
                                <m:t>𝑢</m:t>
                              </m:r>
                              <m:r>
                                <a:rPr lang="en-US" sz="1050">
                                  <a:effectLst/>
                                  <a:latin typeface="Cambria Math" panose="02040503050406030204" pitchFamily="18" charset="0"/>
                                </a:rPr>
                                <m:t>← </m:t>
                              </m:r>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d>
                                <m:dPr>
                                  <m:begChr m:val="["/>
                                  <m:endChr m:val="]"/>
                                  <m:ctrlPr>
                                    <a:rPr lang="en-US" sz="1050" i="1">
                                      <a:effectLst/>
                                      <a:latin typeface="Cambria Math" panose="02040503050406030204" pitchFamily="18" charset="0"/>
                                    </a:rPr>
                                  </m:ctrlPr>
                                </m:dPr>
                                <m:e>
                                  <m:r>
                                    <a:rPr lang="en-US" sz="1050">
                                      <a:effectLst/>
                                      <a:latin typeface="Cambria Math" panose="02040503050406030204" pitchFamily="18" charset="0"/>
                                    </a:rPr>
                                    <m:t>𝑘</m:t>
                                  </m:r>
                                  <m:r>
                                    <a:rPr lang="en-US" sz="1050">
                                      <a:effectLst/>
                                      <a:latin typeface="Cambria Math" panose="02040503050406030204" pitchFamily="18" charset="0"/>
                                    </a:rPr>
                                    <m:t>+</m:t>
                                  </m:r>
                                  <m:r>
                                    <a:rPr lang="en-US" sz="1050">
                                      <a:effectLst/>
                                      <a:latin typeface="Cambria Math" panose="02040503050406030204" pitchFamily="18" charset="0"/>
                                    </a:rPr>
                                    <m:t>𝑗</m:t>
                                  </m:r>
                                </m:e>
                              </m:d>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8:                         </a:t>
                          </a:r>
                          <a14:m>
                            <m:oMath xmlns:m="http://schemas.openxmlformats.org/officeDocument/2006/math">
                              <m:r>
                                <a:rPr lang="en-US" sz="1050">
                                  <a:effectLst/>
                                  <a:latin typeface="Cambria Math" panose="02040503050406030204" pitchFamily="18" charset="0"/>
                                </a:rPr>
                                <m:t>𝑡</m:t>
                              </m:r>
                              <m:r>
                                <a:rPr lang="en-US" sz="1050">
                                  <a:effectLst/>
                                  <a:latin typeface="Cambria Math" panose="02040503050406030204" pitchFamily="18" charset="0"/>
                                </a:rPr>
                                <m:t>← </m:t>
                              </m:r>
                              <m:r>
                                <a:rPr lang="en-US" sz="1050">
                                  <a:effectLst/>
                                  <a:latin typeface="Cambria Math" panose="02040503050406030204" pitchFamily="18" charset="0"/>
                                </a:rPr>
                                <m:t>𝜔</m:t>
                              </m:r>
                              <m:r>
                                <a:rPr lang="en-US" sz="1050">
                                  <a:effectLst/>
                                  <a:latin typeface="Cambria Math" panose="02040503050406030204" pitchFamily="18" charset="0"/>
                                </a:rPr>
                                <m:t>∙</m:t>
                              </m:r>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d>
                                <m:dPr>
                                  <m:begChr m:val="["/>
                                  <m:endChr m:val="]"/>
                                  <m:ctrlPr>
                                    <a:rPr lang="en-US" sz="1050" i="1">
                                      <a:effectLst/>
                                      <a:latin typeface="Cambria Math" panose="02040503050406030204" pitchFamily="18" charset="0"/>
                                    </a:rPr>
                                  </m:ctrlPr>
                                </m:dPr>
                                <m:e>
                                  <m:r>
                                    <a:rPr lang="en-US" sz="1050">
                                      <a:effectLst/>
                                      <a:latin typeface="Cambria Math" panose="02040503050406030204" pitchFamily="18" charset="0"/>
                                    </a:rPr>
                                    <m:t>𝑘</m:t>
                                  </m:r>
                                  <m:r>
                                    <a:rPr lang="en-US" sz="1050">
                                      <a:effectLst/>
                                      <a:latin typeface="Cambria Math" panose="02040503050406030204" pitchFamily="18" charset="0"/>
                                    </a:rPr>
                                    <m:t>+</m:t>
                                  </m:r>
                                  <m:r>
                                    <a:rPr lang="en-US" sz="1050">
                                      <a:effectLst/>
                                      <a:latin typeface="Cambria Math" panose="02040503050406030204" pitchFamily="18" charset="0"/>
                                    </a:rPr>
                                    <m:t>𝑗</m:t>
                                  </m:r>
                                  <m:r>
                                    <a:rPr lang="en-US" sz="1050">
                                      <a:effectLst/>
                                      <a:latin typeface="Cambria Math" panose="02040503050406030204" pitchFamily="18" charset="0"/>
                                    </a:rPr>
                                    <m:t>+</m:t>
                                  </m:r>
                                  <m:f>
                                    <m:fPr>
                                      <m:type m:val="lin"/>
                                      <m:ctrlPr>
                                        <a:rPr lang="en-US" sz="1050" i="1">
                                          <a:effectLst/>
                                          <a:latin typeface="Cambria Math" panose="02040503050406030204" pitchFamily="18" charset="0"/>
                                        </a:rPr>
                                      </m:ctrlPr>
                                    </m:fPr>
                                    <m:num>
                                      <m:r>
                                        <a:rPr lang="en-US" sz="1050">
                                          <a:effectLst/>
                                          <a:latin typeface="Cambria Math" panose="02040503050406030204" pitchFamily="18" charset="0"/>
                                        </a:rPr>
                                        <m:t>𝑚</m:t>
                                      </m:r>
                                    </m:num>
                                    <m:den>
                                      <m:r>
                                        <a:rPr lang="en-US" sz="1050">
                                          <a:effectLst/>
                                          <a:latin typeface="Cambria Math" panose="02040503050406030204" pitchFamily="18" charset="0"/>
                                        </a:rPr>
                                        <m:t>2</m:t>
                                      </m:r>
                                    </m:den>
                                  </m:f>
                                </m:e>
                              </m:d>
                              <m:r>
                                <a:rPr lang="en-US" sz="1050">
                                  <a:effectLst/>
                                  <a:latin typeface="Cambria Math" panose="02040503050406030204" pitchFamily="18" charset="0"/>
                                </a:rPr>
                                <m:t> </m:t>
                              </m:r>
                              <m:r>
                                <a:rPr lang="en-US" sz="1050">
                                  <a:effectLst/>
                                  <a:latin typeface="Cambria Math" panose="02040503050406030204" pitchFamily="18" charset="0"/>
                                </a:rPr>
                                <m:t>𝑚𝑜𝑑</m:t>
                              </m:r>
                              <m:r>
                                <a:rPr lang="en-US" sz="1050">
                                  <a:effectLst/>
                                  <a:latin typeface="Cambria Math" panose="02040503050406030204" pitchFamily="18" charset="0"/>
                                </a:rPr>
                                <m:t> </m:t>
                              </m:r>
                              <m:r>
                                <a:rPr lang="en-US" sz="1050">
                                  <a:effectLst/>
                                  <a:latin typeface="Cambria Math" panose="02040503050406030204" pitchFamily="18" charset="0"/>
                                </a:rPr>
                                <m:t>𝑞</m:t>
                              </m:r>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9:                       </a:t>
                          </a:r>
                          <a14:m>
                            <m:oMath xmlns:m="http://schemas.openxmlformats.org/officeDocument/2006/math">
                              <m:r>
                                <a:rPr lang="en-US" sz="1050">
                                  <a:effectLst/>
                                  <a:latin typeface="Cambria Math" panose="02040503050406030204" pitchFamily="18" charset="0"/>
                                </a:rPr>
                                <m:t>  </m:t>
                              </m:r>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d>
                                <m:dPr>
                                  <m:begChr m:val="["/>
                                  <m:endChr m:val="]"/>
                                  <m:ctrlPr>
                                    <a:rPr lang="en-US" sz="1050" i="1">
                                      <a:effectLst/>
                                      <a:latin typeface="Cambria Math" panose="02040503050406030204" pitchFamily="18" charset="0"/>
                                    </a:rPr>
                                  </m:ctrlPr>
                                </m:dPr>
                                <m:e>
                                  <m:r>
                                    <a:rPr lang="en-US" sz="1050">
                                      <a:effectLst/>
                                      <a:latin typeface="Cambria Math" panose="02040503050406030204" pitchFamily="18" charset="0"/>
                                    </a:rPr>
                                    <m:t>𝑘</m:t>
                                  </m:r>
                                  <m:r>
                                    <a:rPr lang="en-US" sz="1050">
                                      <a:effectLst/>
                                      <a:latin typeface="Cambria Math" panose="02040503050406030204" pitchFamily="18" charset="0"/>
                                    </a:rPr>
                                    <m:t>+</m:t>
                                  </m:r>
                                  <m:r>
                                    <a:rPr lang="en-US" sz="1050">
                                      <a:effectLst/>
                                      <a:latin typeface="Cambria Math" panose="02040503050406030204" pitchFamily="18" charset="0"/>
                                    </a:rPr>
                                    <m:t>𝑗</m:t>
                                  </m:r>
                                </m:e>
                              </m:d>
                              <m:r>
                                <a:rPr lang="en-US" sz="1050">
                                  <a:effectLst/>
                                  <a:latin typeface="Cambria Math" panose="02040503050406030204" pitchFamily="18" charset="0"/>
                                </a:rPr>
                                <m:t>= </m:t>
                              </m:r>
                              <m:r>
                                <a:rPr lang="en-US" sz="1050">
                                  <a:effectLst/>
                                  <a:latin typeface="Cambria Math" panose="02040503050406030204" pitchFamily="18" charset="0"/>
                                </a:rPr>
                                <m:t>𝑢</m:t>
                              </m:r>
                              <m:r>
                                <a:rPr lang="en-US" sz="1050">
                                  <a:effectLst/>
                                  <a:latin typeface="Cambria Math" panose="02040503050406030204" pitchFamily="18" charset="0"/>
                                </a:rPr>
                                <m:t>+</m:t>
                              </m:r>
                              <m:r>
                                <a:rPr lang="en-US" sz="1050">
                                  <a:effectLst/>
                                  <a:latin typeface="Cambria Math" panose="02040503050406030204" pitchFamily="18" charset="0"/>
                                </a:rPr>
                                <m:t>𝑡</m:t>
                              </m:r>
                              <m:r>
                                <a:rPr lang="en-US" sz="1050">
                                  <a:effectLst/>
                                  <a:latin typeface="Cambria Math" panose="02040503050406030204" pitchFamily="18" charset="0"/>
                                </a:rPr>
                                <m:t> </m:t>
                              </m:r>
                              <m:r>
                                <a:rPr lang="en-US" sz="1050">
                                  <a:effectLst/>
                                  <a:latin typeface="Cambria Math" panose="02040503050406030204" pitchFamily="18" charset="0"/>
                                </a:rPr>
                                <m:t>𝑚𝑜𝑑</m:t>
                              </m:r>
                              <m:r>
                                <a:rPr lang="en-US" sz="1050">
                                  <a:effectLst/>
                                  <a:latin typeface="Cambria Math" panose="02040503050406030204" pitchFamily="18" charset="0"/>
                                </a:rPr>
                                <m:t> </m:t>
                              </m:r>
                              <m:r>
                                <a:rPr lang="en-US" sz="1050">
                                  <a:effectLst/>
                                  <a:latin typeface="Cambria Math" panose="02040503050406030204" pitchFamily="18" charset="0"/>
                                </a:rPr>
                                <m:t>𝑞</m:t>
                              </m:r>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10:                       </a:t>
                          </a:r>
                          <a14:m>
                            <m:oMath xmlns:m="http://schemas.openxmlformats.org/officeDocument/2006/math">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d>
                                <m:dPr>
                                  <m:begChr m:val="["/>
                                  <m:endChr m:val="]"/>
                                  <m:ctrlPr>
                                    <a:rPr lang="en-US" sz="1050" i="1">
                                      <a:effectLst/>
                                      <a:latin typeface="Cambria Math" panose="02040503050406030204" pitchFamily="18" charset="0"/>
                                    </a:rPr>
                                  </m:ctrlPr>
                                </m:dPr>
                                <m:e>
                                  <m:r>
                                    <a:rPr lang="en-US" sz="1050">
                                      <a:effectLst/>
                                      <a:latin typeface="Cambria Math" panose="02040503050406030204" pitchFamily="18" charset="0"/>
                                    </a:rPr>
                                    <m:t>𝑘</m:t>
                                  </m:r>
                                  <m:r>
                                    <a:rPr lang="en-US" sz="1050">
                                      <a:effectLst/>
                                      <a:latin typeface="Cambria Math" panose="02040503050406030204" pitchFamily="18" charset="0"/>
                                    </a:rPr>
                                    <m:t>+</m:t>
                                  </m:r>
                                  <m:r>
                                    <a:rPr lang="en-US" sz="1050">
                                      <a:effectLst/>
                                      <a:latin typeface="Cambria Math" panose="02040503050406030204" pitchFamily="18" charset="0"/>
                                    </a:rPr>
                                    <m:t>𝑗</m:t>
                                  </m:r>
                                  <m:r>
                                    <a:rPr lang="en-US" sz="1050">
                                      <a:effectLst/>
                                      <a:latin typeface="Cambria Math" panose="02040503050406030204" pitchFamily="18" charset="0"/>
                                    </a:rPr>
                                    <m:t>+</m:t>
                                  </m:r>
                                  <m:r>
                                    <a:rPr lang="en-US" sz="1050">
                                      <a:effectLst/>
                                      <a:latin typeface="Cambria Math" panose="02040503050406030204" pitchFamily="18" charset="0"/>
                                    </a:rPr>
                                    <m:t>𝑚</m:t>
                                  </m:r>
                                  <m:r>
                                    <a:rPr lang="en-US" sz="1050">
                                      <a:effectLst/>
                                      <a:latin typeface="Cambria Math" panose="02040503050406030204" pitchFamily="18" charset="0"/>
                                    </a:rPr>
                                    <m:t>/2</m:t>
                                  </m:r>
                                </m:e>
                              </m:d>
                              <m:r>
                                <a:rPr lang="en-US" sz="1050">
                                  <a:effectLst/>
                                  <a:latin typeface="Cambria Math" panose="02040503050406030204" pitchFamily="18" charset="0"/>
                                </a:rPr>
                                <m:t>= </m:t>
                              </m:r>
                              <m:r>
                                <a:rPr lang="en-US" sz="1050">
                                  <a:effectLst/>
                                  <a:latin typeface="Cambria Math" panose="02040503050406030204" pitchFamily="18" charset="0"/>
                                </a:rPr>
                                <m:t>𝑢</m:t>
                              </m:r>
                              <m:r>
                                <a:rPr lang="en-US" sz="1050">
                                  <a:effectLst/>
                                  <a:latin typeface="Cambria Math" panose="02040503050406030204" pitchFamily="18" charset="0"/>
                                </a:rPr>
                                <m:t>−</m:t>
                              </m:r>
                              <m:r>
                                <a:rPr lang="en-US" sz="1050">
                                  <a:effectLst/>
                                  <a:latin typeface="Cambria Math" panose="02040503050406030204" pitchFamily="18" charset="0"/>
                                </a:rPr>
                                <m:t>𝑡</m:t>
                              </m:r>
                              <m:r>
                                <a:rPr lang="en-US" sz="1050">
                                  <a:effectLst/>
                                  <a:latin typeface="Cambria Math" panose="02040503050406030204" pitchFamily="18" charset="0"/>
                                </a:rPr>
                                <m:t> </m:t>
                              </m:r>
                              <m:r>
                                <a:rPr lang="en-US" sz="1050">
                                  <a:effectLst/>
                                  <a:latin typeface="Cambria Math" panose="02040503050406030204" pitchFamily="18" charset="0"/>
                                </a:rPr>
                                <m:t>𝑚𝑜𝑑</m:t>
                              </m:r>
                              <m:r>
                                <a:rPr lang="en-US" sz="1050">
                                  <a:effectLst/>
                                  <a:latin typeface="Cambria Math" panose="02040503050406030204" pitchFamily="18" charset="0"/>
                                </a:rPr>
                                <m:t> </m:t>
                              </m:r>
                              <m:r>
                                <a:rPr lang="en-US" sz="1050">
                                  <a:effectLst/>
                                  <a:latin typeface="Cambria Math" panose="02040503050406030204" pitchFamily="18" charset="0"/>
                                </a:rPr>
                                <m:t>𝑞</m:t>
                              </m:r>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11:               </a:t>
                          </a:r>
                          <a:r>
                            <a:rPr lang="vi-VN" sz="1050" dirty="0">
                              <a:effectLst/>
                              <a:latin typeface="Roboto" panose="02000000000000000000" pitchFamily="2" charset="0"/>
                              <a:ea typeface="Roboto" panose="02000000000000000000" pitchFamily="2" charset="0"/>
                            </a:rPr>
                            <a:t>end for</a:t>
                          </a:r>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12:       </a:t>
                          </a:r>
                          <a:r>
                            <a:rPr lang="vi-VN" sz="1050" dirty="0">
                              <a:effectLst/>
                              <a:latin typeface="Roboto" panose="02000000000000000000" pitchFamily="2" charset="0"/>
                              <a:ea typeface="Roboto" panose="02000000000000000000" pitchFamily="2" charset="0"/>
                            </a:rPr>
                            <a:t>end for</a:t>
                          </a:r>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13: </a:t>
                          </a:r>
                          <a:r>
                            <a:rPr lang="vi-VN" sz="1050" dirty="0">
                              <a:effectLst/>
                              <a:latin typeface="Roboto" panose="02000000000000000000" pitchFamily="2" charset="0"/>
                              <a:ea typeface="Roboto" panose="02000000000000000000" pitchFamily="2" charset="0"/>
                            </a:rPr>
                            <a:t>end for</a:t>
                          </a:r>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14: return </a:t>
                          </a:r>
                          <a14:m>
                            <m:oMath xmlns:m="http://schemas.openxmlformats.org/officeDocument/2006/math">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oMath>
                          </a14:m>
                          <a:endParaRPr lang="en-US" sz="1050" dirty="0">
                            <a:effectLst/>
                            <a:latin typeface="Roboto" panose="02000000000000000000" pitchFamily="2" charset="0"/>
                            <a:ea typeface="Roboto" panose="02000000000000000000" pitchFamily="2" charset="0"/>
                            <a:cs typeface="Times New Roman" panose="02020603050405020304" pitchFamily="18" charset="0"/>
                          </a:endParaRPr>
                        </a:p>
                      </a:txBody>
                      <a:tcPr marL="55361" marR="55361" marT="0" marB="0"/>
                    </a:tc>
                    <a:extLst>
                      <a:ext uri="{0D108BD9-81ED-4DB2-BD59-A6C34878D82A}">
                        <a16:rowId xmlns:a16="http://schemas.microsoft.com/office/drawing/2014/main" val="3521353104"/>
                      </a:ext>
                    </a:extLst>
                  </a:tr>
                </a:tbl>
              </a:graphicData>
            </a:graphic>
          </p:graphicFrame>
        </mc:Choice>
        <mc:Fallback xmlns="">
          <p:graphicFrame>
            <p:nvGraphicFramePr>
              <p:cNvPr id="6" name="Table 5">
                <a:extLst>
                  <a:ext uri="{FF2B5EF4-FFF2-40B4-BE49-F238E27FC236}">
                    <a16:creationId xmlns:a16="http://schemas.microsoft.com/office/drawing/2014/main" id="{F22BAD4C-2F69-482E-81B3-4811CEC99EAE}"/>
                  </a:ext>
                </a:extLst>
              </p:cNvPr>
              <p:cNvGraphicFramePr>
                <a:graphicFrameLocks noGrp="1"/>
              </p:cNvGraphicFramePr>
              <p:nvPr>
                <p:extLst>
                  <p:ext uri="{D42A27DB-BD31-4B8C-83A1-F6EECF244321}">
                    <p14:modId xmlns:p14="http://schemas.microsoft.com/office/powerpoint/2010/main" val="2819755782"/>
                  </p:ext>
                </p:extLst>
              </p:nvPr>
            </p:nvGraphicFramePr>
            <p:xfrm>
              <a:off x="1793398" y="1865129"/>
              <a:ext cx="5557203" cy="4369753"/>
            </p:xfrm>
            <a:graphic>
              <a:graphicData uri="http://schemas.openxmlformats.org/drawingml/2006/table">
                <a:tbl>
                  <a:tblPr firstRow="1" firstCol="1" bandRow="1">
                    <a:tableStyleId>{7E9639D4-E3E2-4D34-9284-5A2195B3D0D7}</a:tableStyleId>
                  </a:tblPr>
                  <a:tblGrid>
                    <a:gridCol w="5557203">
                      <a:extLst>
                        <a:ext uri="{9D8B030D-6E8A-4147-A177-3AD203B41FA5}">
                          <a16:colId xmlns:a16="http://schemas.microsoft.com/office/drawing/2014/main" val="1798802781"/>
                        </a:ext>
                      </a:extLst>
                    </a:gridCol>
                  </a:tblGrid>
                  <a:tr h="213360">
                    <a:tc>
                      <a:txBody>
                        <a:bodyPr/>
                        <a:lstStyle/>
                        <a:p>
                          <a:pPr marL="0" marR="0" algn="just">
                            <a:lnSpc>
                              <a:spcPct val="150000"/>
                            </a:lnSpc>
                            <a:spcBef>
                              <a:spcPts val="0"/>
                            </a:spcBef>
                            <a:spcAft>
                              <a:spcPts val="0"/>
                            </a:spcAft>
                          </a:pPr>
                          <a:r>
                            <a:rPr lang="en-US" sz="1050">
                              <a:effectLst/>
                              <a:latin typeface="Roboto" panose="02000000000000000000" pitchFamily="2" charset="0"/>
                              <a:ea typeface="Roboto" panose="02000000000000000000" pitchFamily="2" charset="0"/>
                            </a:rPr>
                            <a:t>Thuật toán 1. </a:t>
                          </a:r>
                          <a:r>
                            <a:rPr lang="vi-VN" sz="1050">
                              <a:effectLst/>
                              <a:latin typeface="Roboto" panose="02000000000000000000" pitchFamily="2" charset="0"/>
                              <a:ea typeface="Roboto" panose="02000000000000000000" pitchFamily="2" charset="0"/>
                            </a:rPr>
                            <a:t>Low complexity </a:t>
                          </a:r>
                          <a:r>
                            <a:rPr lang="en-US" sz="1050">
                              <a:effectLst/>
                              <a:latin typeface="Roboto" panose="02000000000000000000" pitchFamily="2" charset="0"/>
                              <a:ea typeface="Roboto" panose="02000000000000000000" pitchFamily="2" charset="0"/>
                            </a:rPr>
                            <a:t>NTT operation with Cooley – Tuckey butterfly</a:t>
                          </a:r>
                          <a:endParaRPr lang="en-US" sz="1050">
                            <a:effectLst/>
                            <a:latin typeface="Roboto" panose="02000000000000000000" pitchFamily="2" charset="0"/>
                            <a:ea typeface="Roboto" panose="02000000000000000000" pitchFamily="2" charset="0"/>
                            <a:cs typeface="Times New Roman" panose="02020603050405020304" pitchFamily="18" charset="0"/>
                          </a:endParaRPr>
                        </a:p>
                      </a:txBody>
                      <a:tcPr marL="55361" marR="55361" marT="0" marB="0"/>
                    </a:tc>
                    <a:extLst>
                      <a:ext uri="{0D108BD9-81ED-4DB2-BD59-A6C34878D82A}">
                        <a16:rowId xmlns:a16="http://schemas.microsoft.com/office/drawing/2014/main" val="293185876"/>
                      </a:ext>
                    </a:extLst>
                  </a:tr>
                  <a:tr h="4156393">
                    <a:tc>
                      <a:txBody>
                        <a:bodyPr/>
                        <a:lstStyle/>
                        <a:p>
                          <a:endParaRPr lang="en-US"/>
                        </a:p>
                      </a:txBody>
                      <a:tcPr marL="55361" marR="55361" marT="0" marB="0">
                        <a:blipFill>
                          <a:blip r:embed="rId3"/>
                          <a:stretch>
                            <a:fillRect l="-110" t="-5271" r="-219" b="-1903"/>
                          </a:stretch>
                        </a:blipFill>
                      </a:tcPr>
                    </a:tc>
                    <a:extLst>
                      <a:ext uri="{0D108BD9-81ED-4DB2-BD59-A6C34878D82A}">
                        <a16:rowId xmlns:a16="http://schemas.microsoft.com/office/drawing/2014/main" val="3521353104"/>
                      </a:ext>
                    </a:extLst>
                  </a:tr>
                </a:tbl>
              </a:graphicData>
            </a:graphic>
          </p:graphicFrame>
        </mc:Fallback>
      </mc:AlternateContent>
    </p:spTree>
    <p:extLst>
      <p:ext uri="{BB962C8B-B14F-4D97-AF65-F5344CB8AC3E}">
        <p14:creationId xmlns:p14="http://schemas.microsoft.com/office/powerpoint/2010/main" val="114102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Thuật</a:t>
            </a: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toán</a:t>
            </a: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INTT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sử</a:t>
            </a:r>
            <a:r>
              <a:rPr lang="en-US" sz="4000" kern="0" dirty="0">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lang="en-US" sz="4000" kern="0" dirty="0" err="1">
                <a:solidFill>
                  <a:schemeClr val="tx1"/>
                </a:solidFill>
                <a:effectLst/>
                <a:latin typeface="Roboto" panose="02000000000000000000" pitchFamily="2" charset="0"/>
                <a:ea typeface="Roboto" panose="02000000000000000000" pitchFamily="2" charset="0"/>
                <a:cs typeface="Times New Roman" panose="02020603050405020304" pitchFamily="18" charset="0"/>
              </a:rPr>
              <a:t>dụng</a:t>
            </a:r>
            <a:endParaRPr lang="en-US" sz="4000"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1F579638-6AE6-40AA-9B79-DEAE747C3458}"/>
                  </a:ext>
                </a:extLst>
              </p:cNvPr>
              <p:cNvGraphicFramePr>
                <a:graphicFrameLocks noGrp="1"/>
              </p:cNvGraphicFramePr>
              <p:nvPr>
                <p:extLst>
                  <p:ext uri="{D42A27DB-BD31-4B8C-83A1-F6EECF244321}">
                    <p14:modId xmlns:p14="http://schemas.microsoft.com/office/powerpoint/2010/main" val="3900196135"/>
                  </p:ext>
                </p:extLst>
              </p:nvPr>
            </p:nvGraphicFramePr>
            <p:xfrm>
              <a:off x="1565280" y="1737361"/>
              <a:ext cx="6059159" cy="4557522"/>
            </p:xfrm>
            <a:graphic>
              <a:graphicData uri="http://schemas.openxmlformats.org/drawingml/2006/table">
                <a:tbl>
                  <a:tblPr firstRow="1" firstCol="1" bandRow="1">
                    <a:tableStyleId>{7E9639D4-E3E2-4D34-9284-5A2195B3D0D7}</a:tableStyleId>
                  </a:tblPr>
                  <a:tblGrid>
                    <a:gridCol w="6059159">
                      <a:extLst>
                        <a:ext uri="{9D8B030D-6E8A-4147-A177-3AD203B41FA5}">
                          <a16:colId xmlns:a16="http://schemas.microsoft.com/office/drawing/2014/main" val="4220565583"/>
                        </a:ext>
                      </a:extLst>
                    </a:gridCol>
                  </a:tblGrid>
                  <a:tr h="209438">
                    <a:tc>
                      <a:txBody>
                        <a:bodyPr/>
                        <a:lstStyle/>
                        <a:p>
                          <a:pPr marL="0" marR="0" algn="just">
                            <a:lnSpc>
                              <a:spcPct val="150000"/>
                            </a:lnSpc>
                            <a:spcBef>
                              <a:spcPts val="0"/>
                            </a:spcBef>
                            <a:spcAft>
                              <a:spcPts val="0"/>
                            </a:spcAft>
                          </a:pPr>
                          <a:r>
                            <a:rPr lang="en-US" sz="1050">
                              <a:effectLst/>
                              <a:latin typeface="Roboto" panose="02000000000000000000" pitchFamily="2" charset="0"/>
                              <a:ea typeface="Roboto" panose="02000000000000000000" pitchFamily="2" charset="0"/>
                            </a:rPr>
                            <a:t>Thuật toán </a:t>
                          </a:r>
                          <a:r>
                            <a:rPr lang="vi-VN" sz="1050">
                              <a:effectLst/>
                              <a:latin typeface="Roboto" panose="02000000000000000000" pitchFamily="2" charset="0"/>
                              <a:ea typeface="Roboto" panose="02000000000000000000" pitchFamily="2" charset="0"/>
                            </a:rPr>
                            <a:t>2</a:t>
                          </a:r>
                          <a:r>
                            <a:rPr lang="en-US" sz="1050">
                              <a:effectLst/>
                              <a:latin typeface="Roboto" panose="02000000000000000000" pitchFamily="2" charset="0"/>
                              <a:ea typeface="Roboto" panose="02000000000000000000" pitchFamily="2" charset="0"/>
                            </a:rPr>
                            <a:t>. </a:t>
                          </a:r>
                          <a:r>
                            <a:rPr lang="vi-VN" sz="1050">
                              <a:effectLst/>
                              <a:latin typeface="Roboto" panose="02000000000000000000" pitchFamily="2" charset="0"/>
                              <a:ea typeface="Roboto" panose="02000000000000000000" pitchFamily="2" charset="0"/>
                            </a:rPr>
                            <a:t>Low complexity I</a:t>
                          </a:r>
                          <a:r>
                            <a:rPr lang="en-US" sz="1050">
                              <a:effectLst/>
                              <a:latin typeface="Roboto" panose="02000000000000000000" pitchFamily="2" charset="0"/>
                              <a:ea typeface="Roboto" panose="02000000000000000000" pitchFamily="2" charset="0"/>
                            </a:rPr>
                            <a:t>NTT operation with </a:t>
                          </a:r>
                          <a:r>
                            <a:rPr lang="vi-VN" sz="1050">
                              <a:effectLst/>
                              <a:latin typeface="Roboto" panose="02000000000000000000" pitchFamily="2" charset="0"/>
                              <a:ea typeface="Roboto" panose="02000000000000000000" pitchFamily="2" charset="0"/>
                            </a:rPr>
                            <a:t>Gentleman</a:t>
                          </a:r>
                          <a:r>
                            <a:rPr lang="en-US" sz="1050">
                              <a:effectLst/>
                              <a:latin typeface="Roboto" panose="02000000000000000000" pitchFamily="2" charset="0"/>
                              <a:ea typeface="Roboto" panose="02000000000000000000" pitchFamily="2" charset="0"/>
                            </a:rPr>
                            <a:t> – </a:t>
                          </a:r>
                          <a:r>
                            <a:rPr lang="vi-VN" sz="1050">
                              <a:effectLst/>
                              <a:latin typeface="Roboto" panose="02000000000000000000" pitchFamily="2" charset="0"/>
                              <a:ea typeface="Roboto" panose="02000000000000000000" pitchFamily="2" charset="0"/>
                            </a:rPr>
                            <a:t>Sande </a:t>
                          </a:r>
                          <a:r>
                            <a:rPr lang="en-US" sz="1050">
                              <a:effectLst/>
                              <a:latin typeface="Roboto" panose="02000000000000000000" pitchFamily="2" charset="0"/>
                              <a:ea typeface="Roboto" panose="02000000000000000000" pitchFamily="2" charset="0"/>
                            </a:rPr>
                            <a:t>butterfly</a:t>
                          </a:r>
                          <a:endParaRPr lang="en-US" sz="1050">
                            <a:effectLst/>
                            <a:latin typeface="Roboto" panose="02000000000000000000" pitchFamily="2" charset="0"/>
                            <a:ea typeface="Roboto" panose="02000000000000000000" pitchFamily="2" charset="0"/>
                            <a:cs typeface="Times New Roman" panose="02020603050405020304" pitchFamily="18" charset="0"/>
                          </a:endParaRPr>
                        </a:p>
                      </a:txBody>
                      <a:tcPr marL="53014" marR="53014" marT="0" marB="0"/>
                    </a:tc>
                    <a:extLst>
                      <a:ext uri="{0D108BD9-81ED-4DB2-BD59-A6C34878D82A}">
                        <a16:rowId xmlns:a16="http://schemas.microsoft.com/office/drawing/2014/main" val="576810429"/>
                      </a:ext>
                    </a:extLst>
                  </a:tr>
                  <a:tr h="4269598">
                    <a:tc>
                      <a:txBody>
                        <a:bodyPr/>
                        <a:lstStyle/>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Input: polynomial </a:t>
                          </a:r>
                          <a14:m>
                            <m:oMath xmlns:m="http://schemas.openxmlformats.org/officeDocument/2006/math">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d>
                                <m:dPr>
                                  <m:ctrlPr>
                                    <a:rPr lang="en-US" sz="1050" i="1">
                                      <a:effectLst/>
                                      <a:latin typeface="Cambria Math" panose="02040503050406030204" pitchFamily="18" charset="0"/>
                                    </a:rPr>
                                  </m:ctrlPr>
                                </m:dPr>
                                <m:e>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𝑎</m:t>
                                      </m:r>
                                    </m:e>
                                    <m:sub>
                                      <m:r>
                                        <a:rPr lang="en-US" sz="1050">
                                          <a:effectLst/>
                                          <a:latin typeface="Cambria Math" panose="02040503050406030204" pitchFamily="18" charset="0"/>
                                        </a:rPr>
                                        <m:t>0</m:t>
                                      </m:r>
                                    </m:sub>
                                  </m:sSub>
                                  <m:r>
                                    <a:rPr lang="en-US" sz="1050">
                                      <a:effectLst/>
                                      <a:latin typeface="Cambria Math" panose="02040503050406030204" pitchFamily="18" charset="0"/>
                                    </a:rPr>
                                    <m:t>,</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𝑎</m:t>
                                      </m:r>
                                    </m:e>
                                    <m:sub>
                                      <m:r>
                                        <a:rPr lang="en-US" sz="1050">
                                          <a:effectLst/>
                                          <a:latin typeface="Cambria Math" panose="02040503050406030204" pitchFamily="18" charset="0"/>
                                        </a:rPr>
                                        <m:t>1</m:t>
                                      </m:r>
                                    </m:sub>
                                  </m:sSub>
                                  <m:r>
                                    <a:rPr lang="en-US" sz="1050">
                                      <a:effectLst/>
                                      <a:latin typeface="Cambria Math" panose="02040503050406030204" pitchFamily="18" charset="0"/>
                                    </a:rPr>
                                    <m:t>,…,</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𝑎</m:t>
                                      </m:r>
                                    </m:e>
                                    <m:sub>
                                      <m:r>
                                        <a:rPr lang="en-US" sz="1050">
                                          <a:effectLst/>
                                          <a:latin typeface="Cambria Math" panose="02040503050406030204" pitchFamily="18" charset="0"/>
                                        </a:rPr>
                                        <m:t>𝑛</m:t>
                                      </m:r>
                                      <m:r>
                                        <a:rPr lang="en-US" sz="1050">
                                          <a:effectLst/>
                                          <a:latin typeface="Cambria Math" panose="02040503050406030204" pitchFamily="18" charset="0"/>
                                        </a:rPr>
                                        <m:t>−1</m:t>
                                      </m:r>
                                    </m:sub>
                                  </m:sSub>
                                </m:e>
                              </m:d>
                            </m:oMath>
                          </a14:m>
                          <a:r>
                            <a:rPr lang="vi-VN" sz="1050" dirty="0">
                              <a:effectLst/>
                              <a:latin typeface="Roboto" panose="02000000000000000000" pitchFamily="2" charset="0"/>
                              <a:ea typeface="Roboto" panose="02000000000000000000" pitchFamily="2" charset="0"/>
                            </a:rPr>
                            <a:t> as</a:t>
                          </a:r>
                          <a14:m>
                            <m:oMath xmlns:m="http://schemas.openxmlformats.org/officeDocument/2006/math">
                              <m:r>
                                <a:rPr lang="vi-VN" sz="1050">
                                  <a:effectLst/>
                                  <a:latin typeface="Cambria Math" panose="02040503050406030204" pitchFamily="18" charset="0"/>
                                </a:rPr>
                                <m:t>  </m:t>
                              </m:r>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d>
                                <m:dPr>
                                  <m:ctrlPr>
                                    <a:rPr lang="en-US" sz="1050" i="1">
                                      <a:effectLst/>
                                      <a:latin typeface="Cambria Math" panose="02040503050406030204" pitchFamily="18" charset="0"/>
                                    </a:rPr>
                                  </m:ctrlPr>
                                </m:dPr>
                                <m:e>
                                  <m:r>
                                    <a:rPr lang="en-US" sz="1050">
                                      <a:effectLst/>
                                      <a:latin typeface="Cambria Math" panose="02040503050406030204" pitchFamily="18" charset="0"/>
                                    </a:rPr>
                                    <m:t>𝑥</m:t>
                                  </m:r>
                                </m:e>
                              </m:d>
                              <m:r>
                                <a:rPr lang="en-US" sz="1050">
                                  <a:effectLst/>
                                  <a:latin typeface="Cambria Math" panose="02040503050406030204" pitchFamily="18" charset="0"/>
                                </a:rPr>
                                <m:t>∈ </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ℤ</m:t>
                                  </m:r>
                                </m:e>
                                <m:sub>
                                  <m:r>
                                    <a:rPr lang="en-US" sz="1050">
                                      <a:effectLst/>
                                      <a:latin typeface="Cambria Math" panose="02040503050406030204" pitchFamily="18" charset="0"/>
                                    </a:rPr>
                                    <m:t>𝑞</m:t>
                                  </m:r>
                                </m:sub>
                              </m:sSub>
                              <m:d>
                                <m:dPr>
                                  <m:begChr m:val="["/>
                                  <m:endChr m:val="]"/>
                                  <m:ctrlPr>
                                    <a:rPr lang="en-US" sz="1050" i="1">
                                      <a:effectLst/>
                                      <a:latin typeface="Cambria Math" panose="02040503050406030204" pitchFamily="18" charset="0"/>
                                    </a:rPr>
                                  </m:ctrlPr>
                                </m:dPr>
                                <m:e>
                                  <m:r>
                                    <a:rPr lang="en-US" sz="1050">
                                      <a:effectLst/>
                                      <a:latin typeface="Cambria Math" panose="02040503050406030204" pitchFamily="18" charset="0"/>
                                    </a:rPr>
                                    <m:t>𝑋</m:t>
                                  </m:r>
                                </m:e>
                              </m:d>
                              <m:r>
                                <a:rPr lang="en-US" sz="1050">
                                  <a:effectLst/>
                                  <a:latin typeface="Cambria Math" panose="02040503050406030204" pitchFamily="18" charset="0"/>
                                </a:rPr>
                                <m:t>/</m:t>
                              </m:r>
                              <m:d>
                                <m:dPr>
                                  <m:ctrlPr>
                                    <a:rPr lang="en-US" sz="1050" i="1">
                                      <a:effectLst/>
                                      <a:latin typeface="Cambria Math" panose="02040503050406030204" pitchFamily="18" charset="0"/>
                                    </a:rPr>
                                  </m:ctrlPr>
                                </m:dPr>
                                <m:e>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𝑋</m:t>
                                      </m:r>
                                    </m:e>
                                    <m:sub>
                                      <m:r>
                                        <a:rPr lang="en-US" sz="1050">
                                          <a:effectLst/>
                                          <a:latin typeface="Cambria Math" panose="02040503050406030204" pitchFamily="18" charset="0"/>
                                        </a:rPr>
                                        <m:t>𝑛</m:t>
                                      </m:r>
                                    </m:sub>
                                  </m:sSub>
                                  <m:r>
                                    <a:rPr lang="en-US" sz="1050">
                                      <a:effectLst/>
                                      <a:latin typeface="Cambria Math" panose="02040503050406030204" pitchFamily="18" charset="0"/>
                                    </a:rPr>
                                    <m:t>+1</m:t>
                                  </m:r>
                                </m:e>
                              </m:d>
                            </m:oMath>
                          </a14:m>
                          <a:r>
                            <a:rPr lang="en-US" sz="1050" dirty="0">
                              <a:effectLst/>
                              <a:latin typeface="Roboto" panose="02000000000000000000" pitchFamily="2" charset="0"/>
                              <a:ea typeface="Roboto" panose="02000000000000000000" pitchFamily="2" charset="0"/>
                            </a:rPr>
                            <a:t>, </a:t>
                          </a:r>
                          <a14:m>
                            <m:oMath xmlns:m="http://schemas.openxmlformats.org/officeDocument/2006/math">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𝜔</m:t>
                                  </m:r>
                                </m:e>
                                <m:sub>
                                  <m:r>
                                    <a:rPr lang="en-US" sz="1050">
                                      <a:effectLst/>
                                      <a:latin typeface="Cambria Math" panose="02040503050406030204" pitchFamily="18" charset="0"/>
                                    </a:rPr>
                                    <m:t>𝑛</m:t>
                                  </m:r>
                                </m:sub>
                              </m:sSub>
                              <m:r>
                                <a:rPr lang="en-US" sz="1050">
                                  <a:effectLst/>
                                  <a:latin typeface="Cambria Math" panose="02040503050406030204" pitchFamily="18" charset="0"/>
                                </a:rPr>
                                <m:t> ∈ </m:t>
                              </m:r>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ℤ</m:t>
                                  </m:r>
                                </m:e>
                                <m:sub>
                                  <m:r>
                                    <a:rPr lang="en-US" sz="1050">
                                      <a:effectLst/>
                                      <a:latin typeface="Cambria Math" panose="02040503050406030204" pitchFamily="18" charset="0"/>
                                    </a:rPr>
                                    <m:t>𝑞</m:t>
                                  </m:r>
                                </m:sub>
                              </m:sSub>
                              <m:r>
                                <a:rPr lang="en-US" sz="1050">
                                  <a:effectLst/>
                                  <a:latin typeface="Cambria Math" panose="02040503050406030204" pitchFamily="18" charset="0"/>
                                </a:rPr>
                                <m:t> </m:t>
                              </m:r>
                            </m:oMath>
                          </a14:m>
                          <a:r>
                            <a:rPr lang="vi-VN" sz="1050" dirty="0">
                              <a:effectLst/>
                              <a:latin typeface="Roboto" panose="02000000000000000000" pitchFamily="2" charset="0"/>
                              <a:ea typeface="Roboto" panose="02000000000000000000" pitchFamily="2" charset="0"/>
                            </a:rPr>
                            <a:t>is the </a:t>
                          </a:r>
                          <a:r>
                            <a:rPr lang="en-US" sz="1050" dirty="0">
                              <a:effectLst/>
                              <a:latin typeface="Roboto" panose="02000000000000000000" pitchFamily="2" charset="0"/>
                              <a:ea typeface="Roboto" panose="02000000000000000000" pitchFamily="2" charset="0"/>
                            </a:rPr>
                            <a:t>n-</a:t>
                          </a:r>
                          <a:r>
                            <a:rPr lang="en-US" sz="1050" dirty="0" err="1">
                              <a:effectLst/>
                              <a:latin typeface="Roboto" panose="02000000000000000000" pitchFamily="2" charset="0"/>
                              <a:ea typeface="Roboto" panose="02000000000000000000" pitchFamily="2" charset="0"/>
                            </a:rPr>
                            <a:t>th</a:t>
                          </a:r>
                          <a:r>
                            <a:rPr lang="en-US" sz="1050" dirty="0">
                              <a:effectLst/>
                              <a:latin typeface="Roboto" panose="02000000000000000000" pitchFamily="2" charset="0"/>
                              <a:ea typeface="Roboto" panose="02000000000000000000" pitchFamily="2" charset="0"/>
                            </a:rPr>
                            <a:t> primitive root of unity</a:t>
                          </a:r>
                          <a:r>
                            <a:rPr lang="vi-VN" sz="1050" dirty="0">
                              <a:effectLst/>
                              <a:latin typeface="Roboto" panose="02000000000000000000" pitchFamily="2" charset="0"/>
                              <a:ea typeface="Roboto" panose="02000000000000000000" pitchFamily="2" charset="0"/>
                            </a:rPr>
                            <a:t>,  </a:t>
                          </a:r>
                          <a14:m>
                            <m:oMath xmlns:m="http://schemas.openxmlformats.org/officeDocument/2006/math">
                              <m:r>
                                <a:rPr lang="en-US" sz="1050">
                                  <a:effectLst/>
                                  <a:latin typeface="Cambria Math" panose="02040503050406030204" pitchFamily="18" charset="0"/>
                                </a:rPr>
                                <m:t>𝑛</m:t>
                              </m:r>
                              <m:r>
                                <a:rPr lang="en-US" sz="1050">
                                  <a:effectLst/>
                                  <a:latin typeface="Cambria Math" panose="02040503050406030204" pitchFamily="18" charset="0"/>
                                </a:rPr>
                                <m:t>= </m:t>
                              </m:r>
                              <m:sSup>
                                <m:sSupPr>
                                  <m:ctrlPr>
                                    <a:rPr lang="en-US" sz="1050" i="1">
                                      <a:effectLst/>
                                      <a:latin typeface="Cambria Math" panose="02040503050406030204" pitchFamily="18" charset="0"/>
                                    </a:rPr>
                                  </m:ctrlPr>
                                </m:sSupPr>
                                <m:e>
                                  <m:r>
                                    <a:rPr lang="en-US" sz="1050">
                                      <a:effectLst/>
                                      <a:latin typeface="Cambria Math" panose="02040503050406030204" pitchFamily="18" charset="0"/>
                                    </a:rPr>
                                    <m:t>2</m:t>
                                  </m:r>
                                </m:e>
                                <m:sup>
                                  <m:r>
                                    <a:rPr lang="en-US" sz="1050">
                                      <a:effectLst/>
                                      <a:latin typeface="Cambria Math" panose="02040503050406030204" pitchFamily="18" charset="0"/>
                                    </a:rPr>
                                    <m:t>𝑙</m:t>
                                  </m:r>
                                </m:sup>
                              </m:sSup>
                            </m:oMath>
                          </a14:m>
                          <a:r>
                            <a:rPr lang="vi-VN" sz="1050" dirty="0">
                              <a:effectLst/>
                              <a:latin typeface="Roboto" panose="02000000000000000000" pitchFamily="2" charset="0"/>
                              <a:ea typeface="Roboto" panose="02000000000000000000" pitchFamily="2" charset="0"/>
                            </a:rPr>
                            <a:t> and </a:t>
                          </a:r>
                          <a14:m>
                            <m:oMath xmlns:m="http://schemas.openxmlformats.org/officeDocument/2006/math">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𝛾</m:t>
                                  </m:r>
                                </m:e>
                                <m:sub>
                                  <m:r>
                                    <a:rPr lang="vi-VN" sz="1050">
                                      <a:effectLst/>
                                      <a:latin typeface="Cambria Math" panose="02040503050406030204" pitchFamily="18" charset="0"/>
                                    </a:rPr>
                                    <m:t>2</m:t>
                                  </m:r>
                                  <m:r>
                                    <a:rPr lang="vi-VN" sz="1050">
                                      <a:effectLst/>
                                      <a:latin typeface="Cambria Math" panose="02040503050406030204" pitchFamily="18" charset="0"/>
                                    </a:rPr>
                                    <m:t>𝑛</m:t>
                                  </m:r>
                                </m:sub>
                              </m:sSub>
                              <m:r>
                                <a:rPr lang="en-US" sz="1050">
                                  <a:effectLst/>
                                  <a:latin typeface="Cambria Math" panose="02040503050406030204" pitchFamily="18" charset="0"/>
                                </a:rPr>
                                <m:t>= </m:t>
                              </m:r>
                              <m:rad>
                                <m:radPr>
                                  <m:degHide m:val="on"/>
                                  <m:ctrlPr>
                                    <a:rPr lang="en-US" sz="1050" i="1">
                                      <a:effectLst/>
                                      <a:latin typeface="Cambria Math" panose="02040503050406030204" pitchFamily="18" charset="0"/>
                                    </a:rPr>
                                  </m:ctrlPr>
                                </m:radPr>
                                <m:deg/>
                                <m:e>
                                  <m:sSub>
                                    <m:sSubPr>
                                      <m:ctrlPr>
                                        <a:rPr lang="en-US" sz="1050" i="1">
                                          <a:effectLst/>
                                          <a:latin typeface="Cambria Math" panose="02040503050406030204" pitchFamily="18" charset="0"/>
                                        </a:rPr>
                                      </m:ctrlPr>
                                    </m:sSubPr>
                                    <m:e>
                                      <m:r>
                                        <a:rPr lang="en-US" sz="1050">
                                          <a:effectLst/>
                                          <a:latin typeface="Cambria Math" panose="02040503050406030204" pitchFamily="18" charset="0"/>
                                        </a:rPr>
                                        <m:t>𝜔</m:t>
                                      </m:r>
                                    </m:e>
                                    <m:sub>
                                      <m:r>
                                        <a:rPr lang="en-US" sz="1050">
                                          <a:effectLst/>
                                          <a:latin typeface="Cambria Math" panose="02040503050406030204" pitchFamily="18" charset="0"/>
                                        </a:rPr>
                                        <m:t>𝑛</m:t>
                                      </m:r>
                                    </m:sub>
                                  </m:sSub>
                                </m:e>
                              </m:rad>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Output: </a:t>
                          </a:r>
                          <a14:m>
                            <m:oMath xmlns:m="http://schemas.openxmlformats.org/officeDocument/2006/math">
                              <m:r>
                                <a:rPr lang="en-US" sz="1050">
                                  <a:effectLst/>
                                  <a:latin typeface="Cambria Math" panose="02040503050406030204" pitchFamily="18" charset="0"/>
                                </a:rPr>
                                <m:t>𝑎</m:t>
                              </m:r>
                              <m:r>
                                <a:rPr lang="en-US" sz="1050">
                                  <a:effectLst/>
                                  <a:latin typeface="Cambria Math" panose="02040503050406030204" pitchFamily="18" charset="0"/>
                                </a:rPr>
                                <m:t>=</m:t>
                              </m:r>
                              <m:r>
                                <a:rPr lang="en-US" sz="1050">
                                  <a:effectLst/>
                                  <a:latin typeface="Cambria Math" panose="02040503050406030204" pitchFamily="18" charset="0"/>
                                </a:rPr>
                                <m:t>𝐼𝑁𝑇𝑇</m:t>
                              </m:r>
                              <m:d>
                                <m:dPr>
                                  <m:ctrlPr>
                                    <a:rPr lang="en-US" sz="1050" i="1">
                                      <a:effectLst/>
                                      <a:latin typeface="Cambria Math" panose="02040503050406030204" pitchFamily="18" charset="0"/>
                                    </a:rPr>
                                  </m:ctrlPr>
                                </m:dPr>
                                <m:e>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e>
                              </m:d>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vi-VN" sz="1050" dirty="0">
                              <a:effectLst/>
                              <a:latin typeface="Roboto" panose="02000000000000000000" pitchFamily="2" charset="0"/>
                              <a:ea typeface="Roboto" panose="02000000000000000000" pitchFamily="2" charset="0"/>
                            </a:rPr>
                            <a:t>1</a:t>
                          </a:r>
                          <a:r>
                            <a:rPr lang="en-US" sz="1050" dirty="0">
                              <a:effectLst/>
                              <a:latin typeface="Roboto" panose="02000000000000000000" pitchFamily="2" charset="0"/>
                              <a:ea typeface="Roboto" panose="02000000000000000000" pitchFamily="2" charset="0"/>
                            </a:rPr>
                            <a:t>: </a:t>
                          </a:r>
                          <a:r>
                            <a:rPr lang="vi-VN" sz="1050" dirty="0">
                              <a:effectLst/>
                              <a:latin typeface="Roboto" panose="02000000000000000000" pitchFamily="2" charset="0"/>
                              <a:ea typeface="Roboto" panose="02000000000000000000" pitchFamily="2" charset="0"/>
                            </a:rPr>
                            <a:t>for</a:t>
                          </a:r>
                          <a:r>
                            <a:rPr lang="en-US" sz="1050" dirty="0">
                              <a:effectLst/>
                              <a:latin typeface="Roboto" panose="02000000000000000000" pitchFamily="2" charset="0"/>
                              <a:ea typeface="Roboto" panose="02000000000000000000" pitchFamily="2" charset="0"/>
                            </a:rPr>
                            <a:t> (</a:t>
                          </a:r>
                          <a14:m>
                            <m:oMath xmlns:m="http://schemas.openxmlformats.org/officeDocument/2006/math">
                              <m:r>
                                <a:rPr lang="en-US" sz="1050">
                                  <a:effectLst/>
                                  <a:latin typeface="Cambria Math" panose="02040503050406030204" pitchFamily="18" charset="0"/>
                                </a:rPr>
                                <m:t>𝑖</m:t>
                              </m:r>
                              <m:r>
                                <a:rPr lang="en-US" sz="1050">
                                  <a:effectLst/>
                                  <a:latin typeface="Cambria Math" panose="02040503050406030204" pitchFamily="18" charset="0"/>
                                </a:rPr>
                                <m:t>=1; </m:t>
                              </m:r>
                              <m:r>
                                <a:rPr lang="en-US" sz="1050">
                                  <a:effectLst/>
                                  <a:latin typeface="Cambria Math" panose="02040503050406030204" pitchFamily="18" charset="0"/>
                                </a:rPr>
                                <m:t>𝑖</m:t>
                              </m:r>
                              <m:r>
                                <a:rPr lang="en-US" sz="1050">
                                  <a:effectLst/>
                                  <a:latin typeface="Cambria Math" panose="02040503050406030204" pitchFamily="18" charset="0"/>
                                </a:rPr>
                                <m:t>&lt;</m:t>
                              </m:r>
                              <m:r>
                                <a:rPr lang="en-US" sz="1050">
                                  <a:effectLst/>
                                  <a:latin typeface="Cambria Math" panose="02040503050406030204" pitchFamily="18" charset="0"/>
                                </a:rPr>
                                <m:t>𝑙</m:t>
                              </m:r>
                              <m:r>
                                <a:rPr lang="en-US" sz="1050">
                                  <a:effectLst/>
                                  <a:latin typeface="Cambria Math" panose="02040503050406030204" pitchFamily="18" charset="0"/>
                                </a:rPr>
                                <m:t>;</m:t>
                              </m:r>
                              <m:r>
                                <a:rPr lang="en-US" sz="1050">
                                  <a:effectLst/>
                                  <a:latin typeface="Cambria Math" panose="02040503050406030204" pitchFamily="18" charset="0"/>
                                </a:rPr>
                                <m:t>𝑖</m:t>
                              </m:r>
                              <m:r>
                                <a:rPr lang="en-US" sz="1050">
                                  <a:effectLst/>
                                  <a:latin typeface="Cambria Math" panose="02040503050406030204" pitchFamily="18" charset="0"/>
                                </a:rPr>
                                <m:t>++)</m:t>
                              </m:r>
                            </m:oMath>
                          </a14:m>
                          <a:r>
                            <a:rPr lang="en-US" sz="1050" dirty="0">
                              <a:effectLst/>
                              <a:latin typeface="Roboto" panose="02000000000000000000" pitchFamily="2" charset="0"/>
                              <a:ea typeface="Roboto" panose="02000000000000000000" pitchFamily="2" charset="0"/>
                            </a:rPr>
                            <a:t> do</a:t>
                          </a:r>
                        </a:p>
                        <a:p>
                          <a:pPr marL="0" marR="0" algn="just">
                            <a:lnSpc>
                              <a:spcPct val="150000"/>
                            </a:lnSpc>
                            <a:spcBef>
                              <a:spcPts val="0"/>
                            </a:spcBef>
                            <a:spcAft>
                              <a:spcPts val="0"/>
                            </a:spcAft>
                          </a:pPr>
                          <a:r>
                            <a:rPr lang="vi-VN" sz="1050" dirty="0">
                              <a:effectLst/>
                              <a:latin typeface="Roboto" panose="02000000000000000000" pitchFamily="2" charset="0"/>
                              <a:ea typeface="Roboto" panose="02000000000000000000" pitchFamily="2" charset="0"/>
                            </a:rPr>
                            <a:t>2</a:t>
                          </a:r>
                          <a:r>
                            <a:rPr lang="en-US" sz="1050" dirty="0">
                              <a:effectLst/>
                              <a:latin typeface="Roboto" panose="02000000000000000000" pitchFamily="2" charset="0"/>
                              <a:ea typeface="Roboto" panose="02000000000000000000" pitchFamily="2" charset="0"/>
                            </a:rPr>
                            <a:t>:        </a:t>
                          </a:r>
                          <a14:m>
                            <m:oMath xmlns:m="http://schemas.openxmlformats.org/officeDocument/2006/math">
                              <m:r>
                                <a:rPr lang="en-US" sz="1050">
                                  <a:effectLst/>
                                  <a:latin typeface="Cambria Math" panose="02040503050406030204" pitchFamily="18" charset="0"/>
                                </a:rPr>
                                <m:t> </m:t>
                              </m:r>
                              <m:r>
                                <a:rPr lang="en-US" sz="1050">
                                  <a:effectLst/>
                                  <a:latin typeface="Cambria Math" panose="02040503050406030204" pitchFamily="18" charset="0"/>
                                </a:rPr>
                                <m:t>𝑚</m:t>
                              </m:r>
                              <m:r>
                                <a:rPr lang="en-US" sz="1050">
                                  <a:effectLst/>
                                  <a:latin typeface="Cambria Math" panose="02040503050406030204" pitchFamily="18" charset="0"/>
                                </a:rPr>
                                <m:t>=</m:t>
                              </m:r>
                              <m:sSup>
                                <m:sSupPr>
                                  <m:ctrlPr>
                                    <a:rPr lang="en-US" sz="1050" i="1">
                                      <a:effectLst/>
                                      <a:latin typeface="Cambria Math" panose="02040503050406030204" pitchFamily="18" charset="0"/>
                                    </a:rPr>
                                  </m:ctrlPr>
                                </m:sSupPr>
                                <m:e>
                                  <m:r>
                                    <a:rPr lang="en-US" sz="1050">
                                      <a:effectLst/>
                                      <a:latin typeface="Cambria Math" panose="02040503050406030204" pitchFamily="18" charset="0"/>
                                    </a:rPr>
                                    <m:t>2</m:t>
                                  </m:r>
                                </m:e>
                                <m:sup>
                                  <m:r>
                                    <a:rPr lang="en-US" sz="1050">
                                      <a:effectLst/>
                                      <a:latin typeface="Cambria Math" panose="02040503050406030204" pitchFamily="18" charset="0"/>
                                    </a:rPr>
                                    <m:t>𝑙</m:t>
                                  </m:r>
                                  <m:r>
                                    <a:rPr lang="en-US" sz="1050">
                                      <a:effectLst/>
                                      <a:latin typeface="Cambria Math" panose="02040503050406030204" pitchFamily="18" charset="0"/>
                                    </a:rPr>
                                    <m:t>−</m:t>
                                  </m:r>
                                  <m:r>
                                    <a:rPr lang="en-US" sz="1050">
                                      <a:effectLst/>
                                      <a:latin typeface="Cambria Math" panose="02040503050406030204" pitchFamily="18" charset="0"/>
                                    </a:rPr>
                                    <m:t>𝑖</m:t>
                                  </m:r>
                                </m:sup>
                              </m:sSup>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3:         </a:t>
                          </a:r>
                          <a:r>
                            <a:rPr lang="vi-VN" sz="1050" dirty="0">
                              <a:effectLst/>
                              <a:latin typeface="Roboto" panose="02000000000000000000" pitchFamily="2" charset="0"/>
                              <a:ea typeface="Roboto" panose="02000000000000000000" pitchFamily="2" charset="0"/>
                            </a:rPr>
                            <a:t>for</a:t>
                          </a:r>
                          <a:r>
                            <a:rPr lang="en-US" sz="1050" dirty="0">
                              <a:effectLst/>
                              <a:latin typeface="Roboto" panose="02000000000000000000" pitchFamily="2" charset="0"/>
                              <a:ea typeface="Roboto" panose="02000000000000000000" pitchFamily="2" charset="0"/>
                            </a:rPr>
                            <a:t> (</a:t>
                          </a:r>
                          <a14:m>
                            <m:oMath xmlns:m="http://schemas.openxmlformats.org/officeDocument/2006/math">
                              <m:r>
                                <a:rPr lang="en-US" sz="1050">
                                  <a:effectLst/>
                                  <a:latin typeface="Cambria Math" panose="02040503050406030204" pitchFamily="18" charset="0"/>
                                </a:rPr>
                                <m:t>𝑗</m:t>
                              </m:r>
                              <m:r>
                                <a:rPr lang="en-US" sz="1050">
                                  <a:effectLst/>
                                  <a:latin typeface="Cambria Math" panose="02040503050406030204" pitchFamily="18" charset="0"/>
                                </a:rPr>
                                <m:t>=0;</m:t>
                              </m:r>
                              <m:r>
                                <a:rPr lang="en-US" sz="1050">
                                  <a:effectLst/>
                                  <a:latin typeface="Cambria Math" panose="02040503050406030204" pitchFamily="18" charset="0"/>
                                </a:rPr>
                                <m:t>𝑗</m:t>
                              </m:r>
                              <m:r>
                                <a:rPr lang="en-US" sz="1050">
                                  <a:effectLst/>
                                  <a:latin typeface="Cambria Math" panose="02040503050406030204" pitchFamily="18" charset="0"/>
                                </a:rPr>
                                <m:t>&lt;</m:t>
                              </m:r>
                              <m:r>
                                <a:rPr lang="en-US" sz="1050">
                                  <a:effectLst/>
                                  <a:latin typeface="Cambria Math" panose="02040503050406030204" pitchFamily="18" charset="0"/>
                                </a:rPr>
                                <m:t>𝑚</m:t>
                              </m:r>
                              <m:r>
                                <a:rPr lang="en-US" sz="1050">
                                  <a:effectLst/>
                                  <a:latin typeface="Cambria Math" panose="02040503050406030204" pitchFamily="18" charset="0"/>
                                </a:rPr>
                                <m:t>/2−1;</m:t>
                              </m:r>
                              <m:r>
                                <a:rPr lang="en-US" sz="1050">
                                  <a:effectLst/>
                                  <a:latin typeface="Cambria Math" panose="02040503050406030204" pitchFamily="18" charset="0"/>
                                </a:rPr>
                                <m:t>𝑗</m:t>
                              </m:r>
                              <m:r>
                                <a:rPr lang="en-US" sz="1050">
                                  <a:effectLst/>
                                  <a:latin typeface="Cambria Math" panose="02040503050406030204" pitchFamily="18" charset="0"/>
                                </a:rPr>
                                <m:t>++)</m:t>
                              </m:r>
                            </m:oMath>
                          </a14:m>
                          <a:r>
                            <a:rPr lang="en-US" sz="1050" dirty="0">
                              <a:effectLst/>
                              <a:latin typeface="Roboto" panose="02000000000000000000" pitchFamily="2" charset="0"/>
                              <a:ea typeface="Roboto" panose="02000000000000000000" pitchFamily="2" charset="0"/>
                            </a:rPr>
                            <a:t> do</a:t>
                          </a: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4:                 </a:t>
                          </a:r>
                          <a14:m>
                            <m:oMath xmlns:m="http://schemas.openxmlformats.org/officeDocument/2006/math">
                              <m:r>
                                <a:rPr lang="en-US" sz="1050">
                                  <a:effectLst/>
                                  <a:latin typeface="Cambria Math" panose="02040503050406030204" pitchFamily="18" charset="0"/>
                                </a:rPr>
                                <m:t>𝜔</m:t>
                              </m:r>
                            </m:oMath>
                          </a14:m>
                          <a:r>
                            <a:rPr lang="en-US" sz="1050" dirty="0">
                              <a:effectLst/>
                              <a:latin typeface="Roboto" panose="02000000000000000000" pitchFamily="2" charset="0"/>
                              <a:ea typeface="Roboto" panose="02000000000000000000" pitchFamily="2" charset="0"/>
                            </a:rPr>
                            <a:t>  </a:t>
                          </a:r>
                          <a14:m>
                            <m:oMath xmlns:m="http://schemas.openxmlformats.org/officeDocument/2006/math">
                              <m:r>
                                <a:rPr lang="en-US" sz="1050">
                                  <a:effectLst/>
                                  <a:latin typeface="Cambria Math" panose="02040503050406030204" pitchFamily="18" charset="0"/>
                                </a:rPr>
                                <m:t>←</m:t>
                              </m:r>
                            </m:oMath>
                          </a14:m>
                          <a:r>
                            <a:rPr lang="en-US" sz="1050" dirty="0">
                              <a:effectLst/>
                              <a:latin typeface="Roboto" panose="02000000000000000000" pitchFamily="2" charset="0"/>
                              <a:ea typeface="Roboto" panose="02000000000000000000" pitchFamily="2" charset="0"/>
                            </a:rPr>
                            <a:t> </a:t>
                          </a:r>
                          <a14:m>
                            <m:oMath xmlns:m="http://schemas.openxmlformats.org/officeDocument/2006/math">
                              <m:sSubSup>
                                <m:sSubSupPr>
                                  <m:ctrlPr>
                                    <a:rPr lang="en-US" sz="1050" i="1">
                                      <a:effectLst/>
                                      <a:latin typeface="Cambria Math" panose="02040503050406030204" pitchFamily="18" charset="0"/>
                                    </a:rPr>
                                  </m:ctrlPr>
                                </m:sSubSupPr>
                                <m:e>
                                  <m:r>
                                    <a:rPr lang="en-US" sz="1050">
                                      <a:effectLst/>
                                      <a:latin typeface="Cambria Math" panose="02040503050406030204" pitchFamily="18" charset="0"/>
                                    </a:rPr>
                                    <m:t>𝛾</m:t>
                                  </m:r>
                                </m:e>
                                <m:sub>
                                  <m:r>
                                    <a:rPr lang="en-US" sz="1050">
                                      <a:effectLst/>
                                      <a:latin typeface="Cambria Math" panose="02040503050406030204" pitchFamily="18" charset="0"/>
                                    </a:rPr>
                                    <m:t>2</m:t>
                                  </m:r>
                                  <m:r>
                                    <a:rPr lang="en-US" sz="1050">
                                      <a:effectLst/>
                                      <a:latin typeface="Cambria Math" panose="02040503050406030204" pitchFamily="18" charset="0"/>
                                    </a:rPr>
                                    <m:t>𝑁</m:t>
                                  </m:r>
                                </m:sub>
                                <m:sup>
                                  <m:r>
                                    <a:rPr lang="en-US" sz="1050">
                                      <a:effectLst/>
                                      <a:latin typeface="Cambria Math" panose="02040503050406030204" pitchFamily="18" charset="0"/>
                                    </a:rPr>
                                    <m:t>−</m:t>
                                  </m:r>
                                  <m:d>
                                    <m:dPr>
                                      <m:ctrlPr>
                                        <a:rPr lang="en-US" sz="1050" i="1">
                                          <a:effectLst/>
                                          <a:latin typeface="Cambria Math" panose="02040503050406030204" pitchFamily="18" charset="0"/>
                                        </a:rPr>
                                      </m:ctrlPr>
                                    </m:dPr>
                                    <m:e>
                                      <m:r>
                                        <a:rPr lang="en-US" sz="1050">
                                          <a:effectLst/>
                                          <a:latin typeface="Cambria Math" panose="02040503050406030204" pitchFamily="18" charset="0"/>
                                        </a:rPr>
                                        <m:t>2</m:t>
                                      </m:r>
                                      <m:r>
                                        <a:rPr lang="en-US" sz="1050">
                                          <a:effectLst/>
                                          <a:latin typeface="Cambria Math" panose="02040503050406030204" pitchFamily="18" charset="0"/>
                                        </a:rPr>
                                        <m:t>𝑗</m:t>
                                      </m:r>
                                      <m:r>
                                        <a:rPr lang="en-US" sz="1050">
                                          <a:effectLst/>
                                          <a:latin typeface="Cambria Math" panose="02040503050406030204" pitchFamily="18" charset="0"/>
                                        </a:rPr>
                                        <m:t>+1</m:t>
                                      </m:r>
                                    </m:e>
                                  </m:d>
                                  <m:r>
                                    <a:rPr lang="en-US" sz="1050">
                                      <a:effectLst/>
                                      <a:latin typeface="Cambria Math" panose="02040503050406030204" pitchFamily="18" charset="0"/>
                                    </a:rPr>
                                    <m:t>𝑁</m:t>
                                  </m:r>
                                  <m:r>
                                    <m:rPr>
                                      <m:lit/>
                                    </m:rPr>
                                    <a:rPr lang="en-US" sz="1050">
                                      <a:effectLst/>
                                      <a:latin typeface="Cambria Math" panose="02040503050406030204" pitchFamily="18" charset="0"/>
                                    </a:rPr>
                                    <m:t>/</m:t>
                                  </m:r>
                                  <m:r>
                                    <a:rPr lang="en-US" sz="1050">
                                      <a:effectLst/>
                                      <a:latin typeface="Cambria Math" panose="02040503050406030204" pitchFamily="18" charset="0"/>
                                    </a:rPr>
                                    <m:t>𝑚</m:t>
                                  </m:r>
                                </m:sup>
                              </m:sSubSup>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5:                 </a:t>
                          </a:r>
                          <a:r>
                            <a:rPr lang="vi-VN" sz="1050" dirty="0">
                              <a:effectLst/>
                              <a:latin typeface="Roboto" panose="02000000000000000000" pitchFamily="2" charset="0"/>
                              <a:ea typeface="Roboto" panose="02000000000000000000" pitchFamily="2" charset="0"/>
                            </a:rPr>
                            <a:t>for</a:t>
                          </a:r>
                          <a:r>
                            <a:rPr lang="en-US" sz="1050" dirty="0">
                              <a:effectLst/>
                              <a:latin typeface="Roboto" panose="02000000000000000000" pitchFamily="2" charset="0"/>
                              <a:ea typeface="Roboto" panose="02000000000000000000" pitchFamily="2" charset="0"/>
                            </a:rPr>
                            <a:t> (</a:t>
                          </a:r>
                          <a14:m>
                            <m:oMath xmlns:m="http://schemas.openxmlformats.org/officeDocument/2006/math">
                              <m:r>
                                <a:rPr lang="en-US" sz="1050">
                                  <a:effectLst/>
                                  <a:latin typeface="Cambria Math" panose="02040503050406030204" pitchFamily="18" charset="0"/>
                                </a:rPr>
                                <m:t>𝑘</m:t>
                              </m:r>
                              <m:r>
                                <a:rPr lang="en-US" sz="1050">
                                  <a:effectLst/>
                                  <a:latin typeface="Cambria Math" panose="02040503050406030204" pitchFamily="18" charset="0"/>
                                </a:rPr>
                                <m:t>=0;</m:t>
                              </m:r>
                              <m:r>
                                <a:rPr lang="en-US" sz="1050">
                                  <a:effectLst/>
                                  <a:latin typeface="Cambria Math" panose="02040503050406030204" pitchFamily="18" charset="0"/>
                                </a:rPr>
                                <m:t>𝑘</m:t>
                              </m:r>
                              <m:r>
                                <a:rPr lang="en-US" sz="1050">
                                  <a:effectLst/>
                                  <a:latin typeface="Cambria Math" panose="02040503050406030204" pitchFamily="18" charset="0"/>
                                </a:rPr>
                                <m:t>&lt;</m:t>
                              </m:r>
                              <m:r>
                                <a:rPr lang="en-US" sz="1050">
                                  <a:effectLst/>
                                  <a:latin typeface="Cambria Math" panose="02040503050406030204" pitchFamily="18" charset="0"/>
                                </a:rPr>
                                <m:t>𝑁</m:t>
                              </m:r>
                              <m:r>
                                <a:rPr lang="en-US" sz="1050">
                                  <a:effectLst/>
                                  <a:latin typeface="Cambria Math" panose="02040503050406030204" pitchFamily="18" charset="0"/>
                                </a:rPr>
                                <m:t>/</m:t>
                              </m:r>
                              <m:r>
                                <a:rPr lang="en-US" sz="1050">
                                  <a:effectLst/>
                                  <a:latin typeface="Cambria Math" panose="02040503050406030204" pitchFamily="18" charset="0"/>
                                </a:rPr>
                                <m:t>𝑚</m:t>
                              </m:r>
                              <m:r>
                                <a:rPr lang="en-US" sz="1050">
                                  <a:effectLst/>
                                  <a:latin typeface="Cambria Math" panose="02040503050406030204" pitchFamily="18" charset="0"/>
                                </a:rPr>
                                <m:t>−1;</m:t>
                              </m:r>
                              <m:r>
                                <a:rPr lang="en-US" sz="1050">
                                  <a:effectLst/>
                                  <a:latin typeface="Cambria Math" panose="02040503050406030204" pitchFamily="18" charset="0"/>
                                </a:rPr>
                                <m:t>𝑘</m:t>
                              </m:r>
                              <m:r>
                                <a:rPr lang="en-US" sz="1050">
                                  <a:effectLst/>
                                  <a:latin typeface="Cambria Math" panose="02040503050406030204" pitchFamily="18" charset="0"/>
                                </a:rPr>
                                <m:t>++)</m:t>
                              </m:r>
                            </m:oMath>
                          </a14:m>
                          <a:r>
                            <a:rPr lang="en-US" sz="1050" dirty="0">
                              <a:effectLst/>
                              <a:latin typeface="Roboto" panose="02000000000000000000" pitchFamily="2" charset="0"/>
                              <a:ea typeface="Roboto" panose="02000000000000000000" pitchFamily="2" charset="0"/>
                            </a:rPr>
                            <a:t> do</a:t>
                          </a: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6:                         </a:t>
                          </a:r>
                          <a14:m>
                            <m:oMath xmlns:m="http://schemas.openxmlformats.org/officeDocument/2006/math">
                              <m:r>
                                <a:rPr lang="en-US" sz="1050">
                                  <a:effectLst/>
                                  <a:latin typeface="Cambria Math" panose="02040503050406030204" pitchFamily="18" charset="0"/>
                                </a:rPr>
                                <m:t>𝑢</m:t>
                              </m:r>
                              <m:r>
                                <a:rPr lang="en-US" sz="1050">
                                  <a:effectLst/>
                                  <a:latin typeface="Cambria Math" panose="02040503050406030204" pitchFamily="18" charset="0"/>
                                </a:rPr>
                                <m:t>← </m:t>
                              </m:r>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d>
                                <m:dPr>
                                  <m:begChr m:val="["/>
                                  <m:endChr m:val="]"/>
                                  <m:ctrlPr>
                                    <a:rPr lang="en-US" sz="1050" i="1">
                                      <a:effectLst/>
                                      <a:latin typeface="Cambria Math" panose="02040503050406030204" pitchFamily="18" charset="0"/>
                                    </a:rPr>
                                  </m:ctrlPr>
                                </m:dPr>
                                <m:e>
                                  <m:r>
                                    <a:rPr lang="en-US" sz="1050">
                                      <a:effectLst/>
                                      <a:latin typeface="Cambria Math" panose="02040503050406030204" pitchFamily="18" charset="0"/>
                                    </a:rPr>
                                    <m:t>𝑘</m:t>
                                  </m:r>
                                  <m:r>
                                    <a:rPr lang="en-US" sz="1050">
                                      <a:effectLst/>
                                      <a:latin typeface="Cambria Math" panose="02040503050406030204" pitchFamily="18" charset="0"/>
                                    </a:rPr>
                                    <m:t>+</m:t>
                                  </m:r>
                                  <m:r>
                                    <a:rPr lang="en-US" sz="1050">
                                      <a:effectLst/>
                                      <a:latin typeface="Cambria Math" panose="02040503050406030204" pitchFamily="18" charset="0"/>
                                    </a:rPr>
                                    <m:t>𝑗</m:t>
                                  </m:r>
                                </m:e>
                              </m:d>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7:                         </a:t>
                          </a:r>
                          <a14:m>
                            <m:oMath xmlns:m="http://schemas.openxmlformats.org/officeDocument/2006/math">
                              <m:r>
                                <a:rPr lang="en-US" sz="1050">
                                  <a:effectLst/>
                                  <a:latin typeface="Cambria Math" panose="02040503050406030204" pitchFamily="18" charset="0"/>
                                </a:rPr>
                                <m:t>𝑡</m:t>
                              </m:r>
                              <m:r>
                                <a:rPr lang="en-US" sz="1050">
                                  <a:effectLst/>
                                  <a:latin typeface="Cambria Math" panose="02040503050406030204" pitchFamily="18" charset="0"/>
                                </a:rPr>
                                <m:t>← </m:t>
                              </m:r>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d>
                                <m:dPr>
                                  <m:begChr m:val="["/>
                                  <m:endChr m:val="]"/>
                                  <m:ctrlPr>
                                    <a:rPr lang="en-US" sz="1050" i="1">
                                      <a:effectLst/>
                                      <a:latin typeface="Cambria Math" panose="02040503050406030204" pitchFamily="18" charset="0"/>
                                    </a:rPr>
                                  </m:ctrlPr>
                                </m:dPr>
                                <m:e>
                                  <m:r>
                                    <a:rPr lang="en-US" sz="1050">
                                      <a:effectLst/>
                                      <a:latin typeface="Cambria Math" panose="02040503050406030204" pitchFamily="18" charset="0"/>
                                    </a:rPr>
                                    <m:t>𝑘</m:t>
                                  </m:r>
                                  <m:r>
                                    <a:rPr lang="en-US" sz="1050">
                                      <a:effectLst/>
                                      <a:latin typeface="Cambria Math" panose="02040503050406030204" pitchFamily="18" charset="0"/>
                                    </a:rPr>
                                    <m:t>+</m:t>
                                  </m:r>
                                  <m:r>
                                    <a:rPr lang="en-US" sz="1050">
                                      <a:effectLst/>
                                      <a:latin typeface="Cambria Math" panose="02040503050406030204" pitchFamily="18" charset="0"/>
                                    </a:rPr>
                                    <m:t>𝑗</m:t>
                                  </m:r>
                                  <m:r>
                                    <a:rPr lang="en-US" sz="1050">
                                      <a:effectLst/>
                                      <a:latin typeface="Cambria Math" panose="02040503050406030204" pitchFamily="18" charset="0"/>
                                    </a:rPr>
                                    <m:t>+</m:t>
                                  </m:r>
                                  <m:f>
                                    <m:fPr>
                                      <m:type m:val="lin"/>
                                      <m:ctrlPr>
                                        <a:rPr lang="en-US" sz="1050" i="1">
                                          <a:effectLst/>
                                          <a:latin typeface="Cambria Math" panose="02040503050406030204" pitchFamily="18" charset="0"/>
                                        </a:rPr>
                                      </m:ctrlPr>
                                    </m:fPr>
                                    <m:num>
                                      <m:r>
                                        <a:rPr lang="en-US" sz="1050">
                                          <a:effectLst/>
                                          <a:latin typeface="Cambria Math" panose="02040503050406030204" pitchFamily="18" charset="0"/>
                                        </a:rPr>
                                        <m:t>𝑚</m:t>
                                      </m:r>
                                    </m:num>
                                    <m:den>
                                      <m:r>
                                        <a:rPr lang="en-US" sz="1050">
                                          <a:effectLst/>
                                          <a:latin typeface="Cambria Math" panose="02040503050406030204" pitchFamily="18" charset="0"/>
                                        </a:rPr>
                                        <m:t>2</m:t>
                                      </m:r>
                                    </m:den>
                                  </m:f>
                                </m:e>
                              </m:d>
                              <m:r>
                                <a:rPr lang="en-US" sz="1050">
                                  <a:effectLst/>
                                  <a:latin typeface="Cambria Math" panose="02040503050406030204" pitchFamily="18" charset="0"/>
                                </a:rPr>
                                <m:t> </m:t>
                              </m:r>
                              <m:r>
                                <a:rPr lang="en-US" sz="1050">
                                  <a:effectLst/>
                                  <a:latin typeface="Cambria Math" panose="02040503050406030204" pitchFamily="18" charset="0"/>
                                </a:rPr>
                                <m:t>𝑚𝑜𝑑</m:t>
                              </m:r>
                              <m:r>
                                <a:rPr lang="en-US" sz="1050">
                                  <a:effectLst/>
                                  <a:latin typeface="Cambria Math" panose="02040503050406030204" pitchFamily="18" charset="0"/>
                                </a:rPr>
                                <m:t> </m:t>
                              </m:r>
                              <m:r>
                                <a:rPr lang="en-US" sz="1050">
                                  <a:effectLst/>
                                  <a:latin typeface="Cambria Math" panose="02040503050406030204" pitchFamily="18" charset="0"/>
                                </a:rPr>
                                <m:t>𝑞</m:t>
                              </m:r>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8:                       </a:t>
                          </a:r>
                          <a14:m>
                            <m:oMath xmlns:m="http://schemas.openxmlformats.org/officeDocument/2006/math">
                              <m:r>
                                <a:rPr lang="en-US" sz="1050">
                                  <a:effectLst/>
                                  <a:latin typeface="Cambria Math" panose="02040503050406030204" pitchFamily="18" charset="0"/>
                                </a:rPr>
                                <m:t>  </m:t>
                              </m:r>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d>
                                <m:dPr>
                                  <m:begChr m:val="["/>
                                  <m:endChr m:val="]"/>
                                  <m:ctrlPr>
                                    <a:rPr lang="en-US" sz="1050" i="1">
                                      <a:effectLst/>
                                      <a:latin typeface="Cambria Math" panose="02040503050406030204" pitchFamily="18" charset="0"/>
                                    </a:rPr>
                                  </m:ctrlPr>
                                </m:dPr>
                                <m:e>
                                  <m:r>
                                    <a:rPr lang="en-US" sz="1050">
                                      <a:effectLst/>
                                      <a:latin typeface="Cambria Math" panose="02040503050406030204" pitchFamily="18" charset="0"/>
                                    </a:rPr>
                                    <m:t>𝑘</m:t>
                                  </m:r>
                                  <m:r>
                                    <a:rPr lang="en-US" sz="1050">
                                      <a:effectLst/>
                                      <a:latin typeface="Cambria Math" panose="02040503050406030204" pitchFamily="18" charset="0"/>
                                    </a:rPr>
                                    <m:t>+</m:t>
                                  </m:r>
                                  <m:r>
                                    <a:rPr lang="en-US" sz="1050">
                                      <a:effectLst/>
                                      <a:latin typeface="Cambria Math" panose="02040503050406030204" pitchFamily="18" charset="0"/>
                                    </a:rPr>
                                    <m:t>𝑗</m:t>
                                  </m:r>
                                </m:e>
                              </m:d>
                              <m:r>
                                <a:rPr lang="en-US" sz="1050">
                                  <a:effectLst/>
                                  <a:latin typeface="Cambria Math" panose="02040503050406030204" pitchFamily="18" charset="0"/>
                                </a:rPr>
                                <m:t>= </m:t>
                              </m:r>
                              <m:f>
                                <m:fPr>
                                  <m:ctrlPr>
                                    <a:rPr lang="en-US" sz="1050" i="1">
                                      <a:effectLst/>
                                      <a:latin typeface="Cambria Math" panose="02040503050406030204" pitchFamily="18" charset="0"/>
                                    </a:rPr>
                                  </m:ctrlPr>
                                </m:fPr>
                                <m:num>
                                  <m:r>
                                    <a:rPr lang="en-US" sz="1050">
                                      <a:effectLst/>
                                      <a:latin typeface="Cambria Math" panose="02040503050406030204" pitchFamily="18" charset="0"/>
                                    </a:rPr>
                                    <m:t>𝑢</m:t>
                                  </m:r>
                                  <m:r>
                                    <a:rPr lang="en-US" sz="1050">
                                      <a:effectLst/>
                                      <a:latin typeface="Cambria Math" panose="02040503050406030204" pitchFamily="18" charset="0"/>
                                    </a:rPr>
                                    <m:t>+</m:t>
                                  </m:r>
                                  <m:r>
                                    <a:rPr lang="en-US" sz="1050">
                                      <a:effectLst/>
                                      <a:latin typeface="Cambria Math" panose="02040503050406030204" pitchFamily="18" charset="0"/>
                                    </a:rPr>
                                    <m:t>𝑡</m:t>
                                  </m:r>
                                  <m:r>
                                    <a:rPr lang="en-US" sz="1050">
                                      <a:effectLst/>
                                      <a:latin typeface="Cambria Math" panose="02040503050406030204" pitchFamily="18" charset="0"/>
                                    </a:rPr>
                                    <m:t> </m:t>
                                  </m:r>
                                </m:num>
                                <m:den>
                                  <m:r>
                                    <a:rPr lang="en-US" sz="1050">
                                      <a:effectLst/>
                                      <a:latin typeface="Cambria Math" panose="02040503050406030204" pitchFamily="18" charset="0"/>
                                    </a:rPr>
                                    <m:t>2</m:t>
                                  </m:r>
                                </m:den>
                              </m:f>
                              <m:r>
                                <a:rPr lang="en-US" sz="1050">
                                  <a:effectLst/>
                                  <a:latin typeface="Cambria Math" panose="02040503050406030204" pitchFamily="18" charset="0"/>
                                </a:rPr>
                                <m:t>𝑚𝑜𝑑</m:t>
                              </m:r>
                              <m:r>
                                <a:rPr lang="en-US" sz="1050">
                                  <a:effectLst/>
                                  <a:latin typeface="Cambria Math" panose="02040503050406030204" pitchFamily="18" charset="0"/>
                                </a:rPr>
                                <m:t> </m:t>
                              </m:r>
                              <m:r>
                                <a:rPr lang="en-US" sz="1050">
                                  <a:effectLst/>
                                  <a:latin typeface="Cambria Math" panose="02040503050406030204" pitchFamily="18" charset="0"/>
                                </a:rPr>
                                <m:t>𝑞</m:t>
                              </m:r>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9:                         </a:t>
                          </a:r>
                          <a14:m>
                            <m:oMath xmlns:m="http://schemas.openxmlformats.org/officeDocument/2006/math">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d>
                                <m:dPr>
                                  <m:begChr m:val="["/>
                                  <m:endChr m:val="]"/>
                                  <m:ctrlPr>
                                    <a:rPr lang="en-US" sz="1050" i="1">
                                      <a:effectLst/>
                                      <a:latin typeface="Cambria Math" panose="02040503050406030204" pitchFamily="18" charset="0"/>
                                    </a:rPr>
                                  </m:ctrlPr>
                                </m:dPr>
                                <m:e>
                                  <m:r>
                                    <a:rPr lang="en-US" sz="1050">
                                      <a:effectLst/>
                                      <a:latin typeface="Cambria Math" panose="02040503050406030204" pitchFamily="18" charset="0"/>
                                    </a:rPr>
                                    <m:t>𝑘</m:t>
                                  </m:r>
                                  <m:r>
                                    <a:rPr lang="en-US" sz="1050">
                                      <a:effectLst/>
                                      <a:latin typeface="Cambria Math" panose="02040503050406030204" pitchFamily="18" charset="0"/>
                                    </a:rPr>
                                    <m:t>+</m:t>
                                  </m:r>
                                  <m:r>
                                    <a:rPr lang="en-US" sz="1050">
                                      <a:effectLst/>
                                      <a:latin typeface="Cambria Math" panose="02040503050406030204" pitchFamily="18" charset="0"/>
                                    </a:rPr>
                                    <m:t>𝑗</m:t>
                                  </m:r>
                                  <m:r>
                                    <a:rPr lang="en-US" sz="1050">
                                      <a:effectLst/>
                                      <a:latin typeface="Cambria Math" panose="02040503050406030204" pitchFamily="18" charset="0"/>
                                    </a:rPr>
                                    <m:t>+</m:t>
                                  </m:r>
                                  <m:r>
                                    <a:rPr lang="en-US" sz="1050">
                                      <a:effectLst/>
                                      <a:latin typeface="Cambria Math" panose="02040503050406030204" pitchFamily="18" charset="0"/>
                                    </a:rPr>
                                    <m:t>𝑚</m:t>
                                  </m:r>
                                  <m:r>
                                    <a:rPr lang="en-US" sz="1050">
                                      <a:effectLst/>
                                      <a:latin typeface="Cambria Math" panose="02040503050406030204" pitchFamily="18" charset="0"/>
                                    </a:rPr>
                                    <m:t>/2</m:t>
                                  </m:r>
                                </m:e>
                              </m:d>
                              <m:r>
                                <a:rPr lang="en-US" sz="1050">
                                  <a:effectLst/>
                                  <a:latin typeface="Cambria Math" panose="02040503050406030204" pitchFamily="18" charset="0"/>
                                </a:rPr>
                                <m:t>= </m:t>
                              </m:r>
                              <m:f>
                                <m:fPr>
                                  <m:ctrlPr>
                                    <a:rPr lang="en-US" sz="1050" i="1">
                                      <a:effectLst/>
                                      <a:latin typeface="Cambria Math" panose="02040503050406030204" pitchFamily="18" charset="0"/>
                                    </a:rPr>
                                  </m:ctrlPr>
                                </m:fPr>
                                <m:num>
                                  <m:r>
                                    <a:rPr lang="en-US" sz="1050">
                                      <a:effectLst/>
                                      <a:latin typeface="Cambria Math" panose="02040503050406030204" pitchFamily="18" charset="0"/>
                                    </a:rPr>
                                    <m:t>𝑢</m:t>
                                  </m:r>
                                  <m:r>
                                    <a:rPr lang="en-US" sz="1050">
                                      <a:effectLst/>
                                      <a:latin typeface="Cambria Math" panose="02040503050406030204" pitchFamily="18" charset="0"/>
                                    </a:rPr>
                                    <m:t>−</m:t>
                                  </m:r>
                                  <m:r>
                                    <a:rPr lang="en-US" sz="1050">
                                      <a:effectLst/>
                                      <a:latin typeface="Cambria Math" panose="02040503050406030204" pitchFamily="18" charset="0"/>
                                    </a:rPr>
                                    <m:t>𝑡</m:t>
                                  </m:r>
                                </m:num>
                                <m:den>
                                  <m:r>
                                    <a:rPr lang="en-US" sz="1050">
                                      <a:effectLst/>
                                      <a:latin typeface="Cambria Math" panose="02040503050406030204" pitchFamily="18" charset="0"/>
                                    </a:rPr>
                                    <m:t>2</m:t>
                                  </m:r>
                                </m:den>
                              </m:f>
                              <m:r>
                                <a:rPr lang="en-US" sz="1050">
                                  <a:effectLst/>
                                  <a:latin typeface="Cambria Math" panose="02040503050406030204" pitchFamily="18" charset="0"/>
                                </a:rPr>
                                <m:t>∙ </m:t>
                              </m:r>
                              <m:r>
                                <a:rPr lang="en-US" sz="1050">
                                  <a:effectLst/>
                                  <a:latin typeface="Cambria Math" panose="02040503050406030204" pitchFamily="18" charset="0"/>
                                </a:rPr>
                                <m:t>𝜔</m:t>
                              </m:r>
                              <m:r>
                                <a:rPr lang="en-US" sz="1050">
                                  <a:effectLst/>
                                  <a:latin typeface="Cambria Math" panose="02040503050406030204" pitchFamily="18" charset="0"/>
                                </a:rPr>
                                <m:t> </m:t>
                              </m:r>
                              <m:r>
                                <a:rPr lang="en-US" sz="1050">
                                  <a:effectLst/>
                                  <a:latin typeface="Cambria Math" panose="02040503050406030204" pitchFamily="18" charset="0"/>
                                </a:rPr>
                                <m:t>𝑚𝑜𝑑</m:t>
                              </m:r>
                              <m:r>
                                <a:rPr lang="en-US" sz="1050">
                                  <a:effectLst/>
                                  <a:latin typeface="Cambria Math" panose="02040503050406030204" pitchFamily="18" charset="0"/>
                                </a:rPr>
                                <m:t> </m:t>
                              </m:r>
                              <m:r>
                                <a:rPr lang="en-US" sz="1050">
                                  <a:effectLst/>
                                  <a:latin typeface="Cambria Math" panose="02040503050406030204" pitchFamily="18" charset="0"/>
                                </a:rPr>
                                <m:t>𝑞</m:t>
                              </m:r>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10:               </a:t>
                          </a:r>
                          <a:r>
                            <a:rPr lang="vi-VN" sz="1050" dirty="0">
                              <a:effectLst/>
                              <a:latin typeface="Roboto" panose="02000000000000000000" pitchFamily="2" charset="0"/>
                              <a:ea typeface="Roboto" panose="02000000000000000000" pitchFamily="2" charset="0"/>
                            </a:rPr>
                            <a:t>end for</a:t>
                          </a:r>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11:       </a:t>
                          </a:r>
                          <a:r>
                            <a:rPr lang="vi-VN" sz="1050" dirty="0">
                              <a:effectLst/>
                              <a:latin typeface="Roboto" panose="02000000000000000000" pitchFamily="2" charset="0"/>
                              <a:ea typeface="Roboto" panose="02000000000000000000" pitchFamily="2" charset="0"/>
                            </a:rPr>
                            <a:t>end for</a:t>
                          </a:r>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12: </a:t>
                          </a:r>
                          <a:r>
                            <a:rPr lang="vi-VN" sz="1050" dirty="0">
                              <a:effectLst/>
                              <a:latin typeface="Roboto" panose="02000000000000000000" pitchFamily="2" charset="0"/>
                              <a:ea typeface="Roboto" panose="02000000000000000000" pitchFamily="2" charset="0"/>
                            </a:rPr>
                            <a:t>end for</a:t>
                          </a:r>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13: </a:t>
                          </a:r>
                          <a14:m>
                            <m:oMath xmlns:m="http://schemas.openxmlformats.org/officeDocument/2006/math">
                              <m:r>
                                <a:rPr lang="en-US" sz="1050">
                                  <a:effectLst/>
                                  <a:latin typeface="Cambria Math" panose="02040503050406030204" pitchFamily="18" charset="0"/>
                                </a:rPr>
                                <m:t>𝑎</m:t>
                              </m:r>
                              <m:r>
                                <a:rPr lang="en-US" sz="1050">
                                  <a:effectLst/>
                                  <a:latin typeface="Cambria Math" panose="02040503050406030204" pitchFamily="18" charset="0"/>
                                </a:rPr>
                                <m:t>=</m:t>
                              </m:r>
                              <m:r>
                                <a:rPr lang="en-US" sz="1050">
                                  <a:effectLst/>
                                  <a:latin typeface="Cambria Math" panose="02040503050406030204" pitchFamily="18" charset="0"/>
                                </a:rPr>
                                <m:t>𝑏𝑖𝑡</m:t>
                              </m:r>
                              <m:r>
                                <a:rPr lang="en-US" sz="1050">
                                  <a:effectLst/>
                                  <a:latin typeface="Cambria Math" panose="02040503050406030204" pitchFamily="18" charset="0"/>
                                </a:rPr>
                                <m:t>−</m:t>
                              </m:r>
                              <m:r>
                                <a:rPr lang="en-US" sz="1050">
                                  <a:effectLst/>
                                  <a:latin typeface="Cambria Math" panose="02040503050406030204" pitchFamily="18" charset="0"/>
                                </a:rPr>
                                <m:t>𝑟𝑒𝑣𝑒𝑟𝑠𝑒</m:t>
                              </m:r>
                              <m:d>
                                <m:dPr>
                                  <m:ctrlPr>
                                    <a:rPr lang="en-US" sz="1050" i="1">
                                      <a:effectLst/>
                                      <a:latin typeface="Cambria Math" panose="02040503050406030204" pitchFamily="18" charset="0"/>
                                    </a:rPr>
                                  </m:ctrlPr>
                                </m:dPr>
                                <m:e>
                                  <m:acc>
                                    <m:accPr>
                                      <m:chr m:val="̂"/>
                                      <m:ctrlPr>
                                        <a:rPr lang="en-US" sz="1050" i="1">
                                          <a:effectLst/>
                                          <a:latin typeface="Cambria Math" panose="02040503050406030204" pitchFamily="18" charset="0"/>
                                        </a:rPr>
                                      </m:ctrlPr>
                                    </m:accPr>
                                    <m:e>
                                      <m:r>
                                        <a:rPr lang="en-US" sz="1050">
                                          <a:effectLst/>
                                          <a:latin typeface="Cambria Math" panose="02040503050406030204" pitchFamily="18" charset="0"/>
                                        </a:rPr>
                                        <m:t>𝑎</m:t>
                                      </m:r>
                                    </m:e>
                                  </m:acc>
                                </m:e>
                              </m:d>
                            </m:oMath>
                          </a14:m>
                          <a:endParaRPr lang="en-US" sz="105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050" dirty="0">
                              <a:effectLst/>
                              <a:latin typeface="Roboto" panose="02000000000000000000" pitchFamily="2" charset="0"/>
                              <a:ea typeface="Roboto" panose="02000000000000000000" pitchFamily="2" charset="0"/>
                            </a:rPr>
                            <a:t>14: return </a:t>
                          </a:r>
                          <a14:m>
                            <m:oMath xmlns:m="http://schemas.openxmlformats.org/officeDocument/2006/math">
                              <m:r>
                                <a:rPr lang="en-US" sz="1050">
                                  <a:effectLst/>
                                  <a:latin typeface="Cambria Math" panose="02040503050406030204" pitchFamily="18" charset="0"/>
                                </a:rPr>
                                <m:t>𝑎</m:t>
                              </m:r>
                            </m:oMath>
                          </a14:m>
                          <a:endParaRPr lang="en-US" sz="1050" dirty="0">
                            <a:effectLst/>
                            <a:latin typeface="Roboto" panose="02000000000000000000" pitchFamily="2" charset="0"/>
                            <a:ea typeface="Roboto" panose="02000000000000000000" pitchFamily="2" charset="0"/>
                            <a:cs typeface="Times New Roman" panose="02020603050405020304" pitchFamily="18" charset="0"/>
                          </a:endParaRPr>
                        </a:p>
                      </a:txBody>
                      <a:tcPr marL="53014" marR="53014" marT="0" marB="0"/>
                    </a:tc>
                    <a:extLst>
                      <a:ext uri="{0D108BD9-81ED-4DB2-BD59-A6C34878D82A}">
                        <a16:rowId xmlns:a16="http://schemas.microsoft.com/office/drawing/2014/main" val="3729090978"/>
                      </a:ext>
                    </a:extLst>
                  </a:tr>
                </a:tbl>
              </a:graphicData>
            </a:graphic>
          </p:graphicFrame>
        </mc:Choice>
        <mc:Fallback xmlns="">
          <p:graphicFrame>
            <p:nvGraphicFramePr>
              <p:cNvPr id="3" name="Table 2">
                <a:extLst>
                  <a:ext uri="{FF2B5EF4-FFF2-40B4-BE49-F238E27FC236}">
                    <a16:creationId xmlns:a16="http://schemas.microsoft.com/office/drawing/2014/main" id="{1F579638-6AE6-40AA-9B79-DEAE747C3458}"/>
                  </a:ext>
                </a:extLst>
              </p:cNvPr>
              <p:cNvGraphicFramePr>
                <a:graphicFrameLocks noGrp="1"/>
              </p:cNvGraphicFramePr>
              <p:nvPr>
                <p:extLst>
                  <p:ext uri="{D42A27DB-BD31-4B8C-83A1-F6EECF244321}">
                    <p14:modId xmlns:p14="http://schemas.microsoft.com/office/powerpoint/2010/main" val="3900196135"/>
                  </p:ext>
                </p:extLst>
              </p:nvPr>
            </p:nvGraphicFramePr>
            <p:xfrm>
              <a:off x="1565280" y="1737361"/>
              <a:ext cx="6059159" cy="4562920"/>
            </p:xfrm>
            <a:graphic>
              <a:graphicData uri="http://schemas.openxmlformats.org/drawingml/2006/table">
                <a:tbl>
                  <a:tblPr firstRow="1" firstCol="1" bandRow="1">
                    <a:tableStyleId>{7E9639D4-E3E2-4D34-9284-5A2195B3D0D7}</a:tableStyleId>
                  </a:tblPr>
                  <a:tblGrid>
                    <a:gridCol w="6059159">
                      <a:extLst>
                        <a:ext uri="{9D8B030D-6E8A-4147-A177-3AD203B41FA5}">
                          <a16:colId xmlns:a16="http://schemas.microsoft.com/office/drawing/2014/main" val="4220565583"/>
                        </a:ext>
                      </a:extLst>
                    </a:gridCol>
                  </a:tblGrid>
                  <a:tr h="213360">
                    <a:tc>
                      <a:txBody>
                        <a:bodyPr/>
                        <a:lstStyle/>
                        <a:p>
                          <a:pPr marL="0" marR="0" algn="just">
                            <a:lnSpc>
                              <a:spcPct val="150000"/>
                            </a:lnSpc>
                            <a:spcBef>
                              <a:spcPts val="0"/>
                            </a:spcBef>
                            <a:spcAft>
                              <a:spcPts val="0"/>
                            </a:spcAft>
                          </a:pPr>
                          <a:r>
                            <a:rPr lang="en-US" sz="1050">
                              <a:effectLst/>
                              <a:latin typeface="Roboto" panose="02000000000000000000" pitchFamily="2" charset="0"/>
                              <a:ea typeface="Roboto" panose="02000000000000000000" pitchFamily="2" charset="0"/>
                            </a:rPr>
                            <a:t>Thuật toán </a:t>
                          </a:r>
                          <a:r>
                            <a:rPr lang="vi-VN" sz="1050">
                              <a:effectLst/>
                              <a:latin typeface="Roboto" panose="02000000000000000000" pitchFamily="2" charset="0"/>
                              <a:ea typeface="Roboto" panose="02000000000000000000" pitchFamily="2" charset="0"/>
                            </a:rPr>
                            <a:t>2</a:t>
                          </a:r>
                          <a:r>
                            <a:rPr lang="en-US" sz="1050">
                              <a:effectLst/>
                              <a:latin typeface="Roboto" panose="02000000000000000000" pitchFamily="2" charset="0"/>
                              <a:ea typeface="Roboto" panose="02000000000000000000" pitchFamily="2" charset="0"/>
                            </a:rPr>
                            <a:t>. </a:t>
                          </a:r>
                          <a:r>
                            <a:rPr lang="vi-VN" sz="1050">
                              <a:effectLst/>
                              <a:latin typeface="Roboto" panose="02000000000000000000" pitchFamily="2" charset="0"/>
                              <a:ea typeface="Roboto" panose="02000000000000000000" pitchFamily="2" charset="0"/>
                            </a:rPr>
                            <a:t>Low complexity I</a:t>
                          </a:r>
                          <a:r>
                            <a:rPr lang="en-US" sz="1050">
                              <a:effectLst/>
                              <a:latin typeface="Roboto" panose="02000000000000000000" pitchFamily="2" charset="0"/>
                              <a:ea typeface="Roboto" panose="02000000000000000000" pitchFamily="2" charset="0"/>
                            </a:rPr>
                            <a:t>NTT operation with </a:t>
                          </a:r>
                          <a:r>
                            <a:rPr lang="vi-VN" sz="1050">
                              <a:effectLst/>
                              <a:latin typeface="Roboto" panose="02000000000000000000" pitchFamily="2" charset="0"/>
                              <a:ea typeface="Roboto" panose="02000000000000000000" pitchFamily="2" charset="0"/>
                            </a:rPr>
                            <a:t>Gentleman</a:t>
                          </a:r>
                          <a:r>
                            <a:rPr lang="en-US" sz="1050">
                              <a:effectLst/>
                              <a:latin typeface="Roboto" panose="02000000000000000000" pitchFamily="2" charset="0"/>
                              <a:ea typeface="Roboto" panose="02000000000000000000" pitchFamily="2" charset="0"/>
                            </a:rPr>
                            <a:t> – </a:t>
                          </a:r>
                          <a:r>
                            <a:rPr lang="vi-VN" sz="1050">
                              <a:effectLst/>
                              <a:latin typeface="Roboto" panose="02000000000000000000" pitchFamily="2" charset="0"/>
                              <a:ea typeface="Roboto" panose="02000000000000000000" pitchFamily="2" charset="0"/>
                            </a:rPr>
                            <a:t>Sande </a:t>
                          </a:r>
                          <a:r>
                            <a:rPr lang="en-US" sz="1050">
                              <a:effectLst/>
                              <a:latin typeface="Roboto" panose="02000000000000000000" pitchFamily="2" charset="0"/>
                              <a:ea typeface="Roboto" panose="02000000000000000000" pitchFamily="2" charset="0"/>
                            </a:rPr>
                            <a:t>butterfly</a:t>
                          </a:r>
                          <a:endParaRPr lang="en-US" sz="1050">
                            <a:effectLst/>
                            <a:latin typeface="Roboto" panose="02000000000000000000" pitchFamily="2" charset="0"/>
                            <a:ea typeface="Roboto" panose="02000000000000000000" pitchFamily="2" charset="0"/>
                            <a:cs typeface="Times New Roman" panose="02020603050405020304" pitchFamily="18" charset="0"/>
                          </a:endParaRPr>
                        </a:p>
                      </a:txBody>
                      <a:tcPr marL="53014" marR="53014" marT="0" marB="0"/>
                    </a:tc>
                    <a:extLst>
                      <a:ext uri="{0D108BD9-81ED-4DB2-BD59-A6C34878D82A}">
                        <a16:rowId xmlns:a16="http://schemas.microsoft.com/office/drawing/2014/main" val="576810429"/>
                      </a:ext>
                    </a:extLst>
                  </a:tr>
                  <a:tr h="4349560">
                    <a:tc>
                      <a:txBody>
                        <a:bodyPr/>
                        <a:lstStyle/>
                        <a:p>
                          <a:endParaRPr lang="en-US"/>
                        </a:p>
                      </a:txBody>
                      <a:tcPr marL="53014" marR="53014" marT="0" marB="0">
                        <a:blipFill>
                          <a:blip r:embed="rId3"/>
                          <a:stretch>
                            <a:fillRect l="-101" t="-5182" r="-201" b="-1821"/>
                          </a:stretch>
                        </a:blipFill>
                      </a:tcPr>
                    </a:tc>
                    <a:extLst>
                      <a:ext uri="{0D108BD9-81ED-4DB2-BD59-A6C34878D82A}">
                        <a16:rowId xmlns:a16="http://schemas.microsoft.com/office/drawing/2014/main" val="3729090978"/>
                      </a:ext>
                    </a:extLst>
                  </a:tr>
                </a:tbl>
              </a:graphicData>
            </a:graphic>
          </p:graphicFrame>
        </mc:Fallback>
      </mc:AlternateContent>
    </p:spTree>
    <p:extLst>
      <p:ext uri="{BB962C8B-B14F-4D97-AF65-F5344CB8AC3E}">
        <p14:creationId xmlns:p14="http://schemas.microsoft.com/office/powerpoint/2010/main" val="27740320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B04F6175-9F98-4747-9837-89919E4492AF}"/>
              </a:ext>
            </a:extLst>
          </p:cNvPr>
          <p:cNvSpPr/>
          <p:nvPr/>
        </p:nvSpPr>
        <p:spPr>
          <a:xfrm>
            <a:off x="5108895" y="4557289"/>
            <a:ext cx="2894202" cy="905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3489BC5-0447-4970-9964-63D723B42D2E}"/>
              </a:ext>
            </a:extLst>
          </p:cNvPr>
          <p:cNvSpPr/>
          <p:nvPr/>
        </p:nvSpPr>
        <p:spPr>
          <a:xfrm>
            <a:off x="5108895" y="3242926"/>
            <a:ext cx="2894202" cy="905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0136326-3735-4A1C-9CBD-7935925B977A}"/>
              </a:ext>
            </a:extLst>
          </p:cNvPr>
          <p:cNvSpPr/>
          <p:nvPr/>
        </p:nvSpPr>
        <p:spPr>
          <a:xfrm>
            <a:off x="5108895" y="2011957"/>
            <a:ext cx="2894202" cy="905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D67A853-FD51-45E4-A8D8-E452CEACE5E1}"/>
              </a:ext>
            </a:extLst>
          </p:cNvPr>
          <p:cNvSpPr/>
          <p:nvPr/>
        </p:nvSpPr>
        <p:spPr>
          <a:xfrm>
            <a:off x="710547" y="4408522"/>
            <a:ext cx="2775917" cy="98151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F2435F0-8DAF-46EA-91AB-5F96C51E81FA}"/>
              </a:ext>
            </a:extLst>
          </p:cNvPr>
          <p:cNvSpPr/>
          <p:nvPr/>
        </p:nvSpPr>
        <p:spPr>
          <a:xfrm>
            <a:off x="710548" y="3194054"/>
            <a:ext cx="2775917" cy="98151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1AD0A0B-CA9C-4019-B845-018A5D70FFD8}"/>
              </a:ext>
            </a:extLst>
          </p:cNvPr>
          <p:cNvSpPr/>
          <p:nvPr/>
        </p:nvSpPr>
        <p:spPr>
          <a:xfrm>
            <a:off x="710549" y="1979586"/>
            <a:ext cx="2775917" cy="98151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vi-VN" sz="4000" dirty="0">
                <a:effectLst/>
                <a:latin typeface="Roboto" panose="02000000000000000000" pitchFamily="2" charset="0"/>
                <a:ea typeface="Roboto" panose="02000000000000000000" pitchFamily="2" charset="0"/>
              </a:rPr>
              <a:t>RÚT GỌN MODULO EXACT-KRED</a:t>
            </a:r>
            <a:endParaRPr lang="en-US" sz="400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0F86F999-EE4B-4C58-9E4F-9B340404BE37}"/>
              </a:ext>
            </a:extLst>
          </p:cNvPr>
          <p:cNvSpPr txBox="1"/>
          <p:nvPr/>
        </p:nvSpPr>
        <p:spPr>
          <a:xfrm>
            <a:off x="928663" y="3500144"/>
            <a:ext cx="4572000" cy="369332"/>
          </a:xfrm>
          <a:prstGeom prst="rect">
            <a:avLst/>
          </a:prstGeom>
          <a:noFill/>
        </p:spPr>
        <p:txBody>
          <a:bodyPr wrap="square">
            <a:spAutoFit/>
          </a:bodyPr>
          <a:lstStyle/>
          <a:p>
            <a:r>
              <a:rPr lang="vi-VN" sz="1800" dirty="0">
                <a:solidFill>
                  <a:schemeClr val="bg1">
                    <a:lumMod val="95000"/>
                  </a:schemeClr>
                </a:solidFill>
                <a:effectLst/>
                <a:latin typeface="Times New Roman" panose="02020603050405020304" pitchFamily="18" charset="0"/>
                <a:ea typeface="Calibri" panose="020F0502020204030204" pitchFamily="34" charset="0"/>
              </a:rPr>
              <a:t>KRED, K-RED-2x</a:t>
            </a:r>
            <a:r>
              <a:rPr lang="en-US" sz="1800" dirty="0">
                <a:solidFill>
                  <a:schemeClr val="bg1">
                    <a:lumMod val="95000"/>
                  </a:schemeClr>
                </a:solidFill>
                <a:effectLst/>
                <a:latin typeface="Times New Roman" panose="02020603050405020304" pitchFamily="18" charset="0"/>
                <a:ea typeface="Calibri" panose="020F0502020204030204" pitchFamily="34" charset="0"/>
              </a:rPr>
              <a:t> [23]</a:t>
            </a:r>
            <a:r>
              <a:rPr lang="vi-VN" sz="1800" dirty="0">
                <a:solidFill>
                  <a:schemeClr val="bg1">
                    <a:lumMod val="95000"/>
                  </a:schemeClr>
                </a:solidFill>
                <a:effectLst/>
                <a:latin typeface="Times New Roman" panose="02020603050405020304" pitchFamily="18" charset="0"/>
                <a:ea typeface="Calibri" panose="020F0502020204030204" pitchFamily="34" charset="0"/>
              </a:rPr>
              <a:t> </a:t>
            </a:r>
            <a:endParaRPr lang="en-US" dirty="0">
              <a:solidFill>
                <a:schemeClr val="bg1">
                  <a:lumMod val="95000"/>
                </a:schemeClr>
              </a:solidFill>
            </a:endParaRPr>
          </a:p>
        </p:txBody>
      </p:sp>
      <p:sp>
        <p:nvSpPr>
          <p:cNvPr id="7" name="TextBox 6">
            <a:extLst>
              <a:ext uri="{FF2B5EF4-FFF2-40B4-BE49-F238E27FC236}">
                <a16:creationId xmlns:a16="http://schemas.microsoft.com/office/drawing/2014/main" id="{16CF6BD7-083A-49BE-B862-FAD3912AECD3}"/>
              </a:ext>
            </a:extLst>
          </p:cNvPr>
          <p:cNvSpPr txBox="1"/>
          <p:nvPr/>
        </p:nvSpPr>
        <p:spPr>
          <a:xfrm>
            <a:off x="928663" y="4751308"/>
            <a:ext cx="4572000" cy="369332"/>
          </a:xfrm>
          <a:prstGeom prst="rect">
            <a:avLst/>
          </a:prstGeom>
          <a:noFill/>
        </p:spPr>
        <p:txBody>
          <a:bodyPr wrap="square">
            <a:spAutoFit/>
          </a:bodyPr>
          <a:lstStyle/>
          <a:p>
            <a:r>
              <a:rPr lang="vi-VN" sz="1800" dirty="0">
                <a:solidFill>
                  <a:schemeClr val="bg1">
                    <a:lumMod val="95000"/>
                  </a:schemeClr>
                </a:solidFill>
                <a:effectLst/>
                <a:latin typeface="Times New Roman" panose="02020603050405020304" pitchFamily="18" charset="0"/>
                <a:ea typeface="Calibri" panose="020F0502020204030204" pitchFamily="34" charset="0"/>
              </a:rPr>
              <a:t>K</a:t>
            </a:r>
            <a:r>
              <a:rPr lang="vi-VN" sz="1800" baseline="30000" dirty="0">
                <a:solidFill>
                  <a:schemeClr val="bg1">
                    <a:lumMod val="95000"/>
                  </a:schemeClr>
                </a:solidFill>
                <a:effectLst/>
                <a:latin typeface="Times New Roman" panose="02020603050405020304" pitchFamily="18" charset="0"/>
                <a:ea typeface="Calibri" panose="020F0502020204030204" pitchFamily="34" charset="0"/>
              </a:rPr>
              <a:t>2</a:t>
            </a:r>
            <a:r>
              <a:rPr lang="vi-VN" sz="1800" dirty="0">
                <a:solidFill>
                  <a:schemeClr val="bg1">
                    <a:lumMod val="95000"/>
                  </a:schemeClr>
                </a:solidFill>
                <a:effectLst/>
                <a:latin typeface="Times New Roman" panose="02020603050405020304" pitchFamily="18" charset="0"/>
                <a:ea typeface="Calibri" panose="020F0502020204030204" pitchFamily="34" charset="0"/>
              </a:rPr>
              <a:t>-RED [13]</a:t>
            </a:r>
            <a:endParaRPr lang="en-US" dirty="0">
              <a:solidFill>
                <a:schemeClr val="bg1">
                  <a:lumMod val="95000"/>
                </a:schemeClr>
              </a:solidFill>
            </a:endParaRPr>
          </a:p>
        </p:txBody>
      </p:sp>
      <p:sp>
        <p:nvSpPr>
          <p:cNvPr id="8" name="TextBox 7">
            <a:extLst>
              <a:ext uri="{FF2B5EF4-FFF2-40B4-BE49-F238E27FC236}">
                <a16:creationId xmlns:a16="http://schemas.microsoft.com/office/drawing/2014/main" id="{47D22BE3-DF3A-4FA9-BDB3-DAF78D09AFFC}"/>
              </a:ext>
            </a:extLst>
          </p:cNvPr>
          <p:cNvSpPr txBox="1"/>
          <p:nvPr/>
        </p:nvSpPr>
        <p:spPr>
          <a:xfrm>
            <a:off x="928663" y="2122199"/>
            <a:ext cx="2775917" cy="646331"/>
          </a:xfrm>
          <a:prstGeom prst="rect">
            <a:avLst/>
          </a:prstGeom>
          <a:noFill/>
        </p:spPr>
        <p:txBody>
          <a:bodyPr wrap="square" rtlCol="0">
            <a:spAutoFit/>
          </a:bodyPr>
          <a:lstStyle/>
          <a:p>
            <a:r>
              <a:rPr lang="en-US" dirty="0">
                <a:solidFill>
                  <a:schemeClr val="bg1">
                    <a:lumMod val="95000"/>
                  </a:schemeClr>
                </a:solidFill>
              </a:rPr>
              <a:t>Montgomery Reduction</a:t>
            </a:r>
          </a:p>
          <a:p>
            <a:r>
              <a:rPr lang="en-US" dirty="0">
                <a:solidFill>
                  <a:schemeClr val="bg1">
                    <a:lumMod val="95000"/>
                  </a:schemeClr>
                </a:solidFill>
              </a:rPr>
              <a:t>Barret Reduction</a:t>
            </a:r>
          </a:p>
        </p:txBody>
      </p:sp>
      <p:sp>
        <p:nvSpPr>
          <p:cNvPr id="12" name="Arrow: Right 11">
            <a:extLst>
              <a:ext uri="{FF2B5EF4-FFF2-40B4-BE49-F238E27FC236}">
                <a16:creationId xmlns:a16="http://schemas.microsoft.com/office/drawing/2014/main" id="{C8D2A5E0-018C-4D7A-BEA5-5C66FDB51A9D}"/>
              </a:ext>
            </a:extLst>
          </p:cNvPr>
          <p:cNvSpPr/>
          <p:nvPr/>
        </p:nvSpPr>
        <p:spPr>
          <a:xfrm>
            <a:off x="3807492" y="2221351"/>
            <a:ext cx="955205" cy="4731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C499A0-F3FC-4DD5-BDDB-415E6E43448A}"/>
              </a:ext>
            </a:extLst>
          </p:cNvPr>
          <p:cNvSpPr txBox="1"/>
          <p:nvPr/>
        </p:nvSpPr>
        <p:spPr>
          <a:xfrm>
            <a:off x="5321135" y="2271008"/>
            <a:ext cx="2894202" cy="369332"/>
          </a:xfrm>
          <a:prstGeom prst="rect">
            <a:avLst/>
          </a:prstGeom>
          <a:noFill/>
        </p:spPr>
        <p:txBody>
          <a:bodyPr wrap="square" rtlCol="0">
            <a:spAutoFit/>
          </a:bodyPr>
          <a:lstStyle/>
          <a:p>
            <a:r>
              <a:rPr lang="en-US" dirty="0">
                <a:solidFill>
                  <a:schemeClr val="bg1">
                    <a:lumMod val="95000"/>
                  </a:schemeClr>
                </a:solidFill>
              </a:rPr>
              <a:t>Chưa </a:t>
            </a:r>
            <a:r>
              <a:rPr lang="en-US" dirty="0" err="1">
                <a:solidFill>
                  <a:schemeClr val="bg1">
                    <a:lumMod val="95000"/>
                  </a:schemeClr>
                </a:solidFill>
              </a:rPr>
              <a:t>tối</a:t>
            </a:r>
            <a:r>
              <a:rPr lang="en-US" dirty="0">
                <a:solidFill>
                  <a:schemeClr val="bg1">
                    <a:lumMod val="95000"/>
                  </a:schemeClr>
                </a:solidFill>
              </a:rPr>
              <a:t> </a:t>
            </a:r>
            <a:r>
              <a:rPr lang="en-US" dirty="0" err="1">
                <a:solidFill>
                  <a:schemeClr val="bg1">
                    <a:lumMod val="95000"/>
                  </a:schemeClr>
                </a:solidFill>
              </a:rPr>
              <a:t>ưu</a:t>
            </a:r>
            <a:r>
              <a:rPr lang="en-US" dirty="0">
                <a:solidFill>
                  <a:schemeClr val="bg1">
                    <a:lumMod val="95000"/>
                  </a:schemeClr>
                </a:solidFill>
              </a:rPr>
              <a:t> </a:t>
            </a:r>
            <a:r>
              <a:rPr lang="en-US" dirty="0" err="1">
                <a:solidFill>
                  <a:schemeClr val="bg1">
                    <a:lumMod val="95000"/>
                  </a:schemeClr>
                </a:solidFill>
              </a:rPr>
              <a:t>cho</a:t>
            </a:r>
            <a:r>
              <a:rPr lang="en-US" dirty="0">
                <a:solidFill>
                  <a:schemeClr val="bg1">
                    <a:lumMod val="95000"/>
                  </a:schemeClr>
                </a:solidFill>
              </a:rPr>
              <a:t> Kyber</a:t>
            </a:r>
          </a:p>
        </p:txBody>
      </p:sp>
      <p:sp>
        <p:nvSpPr>
          <p:cNvPr id="16" name="Arrow: Right 15">
            <a:extLst>
              <a:ext uri="{FF2B5EF4-FFF2-40B4-BE49-F238E27FC236}">
                <a16:creationId xmlns:a16="http://schemas.microsoft.com/office/drawing/2014/main" id="{01251638-9694-4288-92E0-68C81E7D70DF}"/>
              </a:ext>
            </a:extLst>
          </p:cNvPr>
          <p:cNvSpPr/>
          <p:nvPr/>
        </p:nvSpPr>
        <p:spPr>
          <a:xfrm>
            <a:off x="3832659" y="3441557"/>
            <a:ext cx="955205" cy="4731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22E0D05-CEF9-4294-BA3A-57512478DACB}"/>
              </a:ext>
            </a:extLst>
          </p:cNvPr>
          <p:cNvSpPr/>
          <p:nvPr/>
        </p:nvSpPr>
        <p:spPr>
          <a:xfrm>
            <a:off x="3832659" y="4660058"/>
            <a:ext cx="955205" cy="4731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4A8D71B-062B-4527-B1BA-ED9669DFA2CD}"/>
              </a:ext>
            </a:extLst>
          </p:cNvPr>
          <p:cNvSpPr txBox="1"/>
          <p:nvPr/>
        </p:nvSpPr>
        <p:spPr>
          <a:xfrm>
            <a:off x="5108895" y="4655035"/>
            <a:ext cx="2894202" cy="646331"/>
          </a:xfrm>
          <a:prstGeom prst="rect">
            <a:avLst/>
          </a:prstGeom>
          <a:noFill/>
        </p:spPr>
        <p:txBody>
          <a:bodyPr wrap="square" rtlCol="0">
            <a:spAutoFit/>
          </a:bodyPr>
          <a:lstStyle/>
          <a:p>
            <a:r>
              <a:rPr lang="en-US" dirty="0" err="1">
                <a:solidFill>
                  <a:schemeClr val="bg1">
                    <a:lumMod val="95000"/>
                  </a:schemeClr>
                </a:solidFill>
              </a:rPr>
              <a:t>Tốc</a:t>
            </a:r>
            <a:r>
              <a:rPr lang="en-US" dirty="0">
                <a:solidFill>
                  <a:schemeClr val="bg1">
                    <a:lumMod val="95000"/>
                  </a:schemeClr>
                </a:solidFill>
              </a:rPr>
              <a:t> </a:t>
            </a:r>
            <a:r>
              <a:rPr lang="en-US" dirty="0" err="1">
                <a:solidFill>
                  <a:schemeClr val="bg1">
                    <a:lumMod val="95000"/>
                  </a:schemeClr>
                </a:solidFill>
              </a:rPr>
              <a:t>độ</a:t>
            </a:r>
            <a:r>
              <a:rPr lang="en-US" dirty="0">
                <a:solidFill>
                  <a:schemeClr val="bg1">
                    <a:lumMod val="95000"/>
                  </a:schemeClr>
                </a:solidFill>
              </a:rPr>
              <a:t> </a:t>
            </a:r>
            <a:r>
              <a:rPr lang="en-US" dirty="0" err="1">
                <a:solidFill>
                  <a:schemeClr val="bg1">
                    <a:lumMod val="95000"/>
                  </a:schemeClr>
                </a:solidFill>
              </a:rPr>
              <a:t>cao</a:t>
            </a:r>
            <a:r>
              <a:rPr lang="en-US" dirty="0">
                <a:solidFill>
                  <a:schemeClr val="bg1">
                    <a:lumMod val="95000"/>
                  </a:schemeClr>
                </a:solidFill>
              </a:rPr>
              <a:t>, một </a:t>
            </a:r>
            <a:r>
              <a:rPr lang="en-US" dirty="0" err="1">
                <a:solidFill>
                  <a:schemeClr val="bg1">
                    <a:lumMod val="95000"/>
                  </a:schemeClr>
                </a:solidFill>
              </a:rPr>
              <a:t>số</a:t>
            </a:r>
            <a:r>
              <a:rPr lang="en-US" dirty="0">
                <a:solidFill>
                  <a:schemeClr val="bg1">
                    <a:lumMod val="95000"/>
                  </a:schemeClr>
                </a:solidFill>
              </a:rPr>
              <a:t> </a:t>
            </a:r>
            <a:r>
              <a:rPr lang="en-US" dirty="0" err="1">
                <a:solidFill>
                  <a:schemeClr val="bg1">
                    <a:lumMod val="95000"/>
                  </a:schemeClr>
                </a:solidFill>
              </a:rPr>
              <a:t>trường</a:t>
            </a:r>
            <a:r>
              <a:rPr lang="en-US" dirty="0">
                <a:solidFill>
                  <a:schemeClr val="bg1">
                    <a:lumMod val="95000"/>
                  </a:schemeClr>
                </a:solidFill>
              </a:rPr>
              <a:t> </a:t>
            </a:r>
            <a:r>
              <a:rPr lang="en-US" dirty="0" err="1">
                <a:solidFill>
                  <a:schemeClr val="bg1">
                    <a:lumMod val="95000"/>
                  </a:schemeClr>
                </a:solidFill>
              </a:rPr>
              <a:t>hợp</a:t>
            </a:r>
            <a:r>
              <a:rPr lang="en-US" dirty="0">
                <a:solidFill>
                  <a:schemeClr val="bg1">
                    <a:lumMod val="95000"/>
                  </a:schemeClr>
                </a:solidFill>
              </a:rPr>
              <a:t> overflow</a:t>
            </a:r>
          </a:p>
        </p:txBody>
      </p:sp>
      <p:sp>
        <p:nvSpPr>
          <p:cNvPr id="25" name="TextBox 24">
            <a:extLst>
              <a:ext uri="{FF2B5EF4-FFF2-40B4-BE49-F238E27FC236}">
                <a16:creationId xmlns:a16="http://schemas.microsoft.com/office/drawing/2014/main" id="{89F78A7A-3979-44FF-8AF4-040179D61B86}"/>
              </a:ext>
            </a:extLst>
          </p:cNvPr>
          <p:cNvSpPr txBox="1"/>
          <p:nvPr/>
        </p:nvSpPr>
        <p:spPr>
          <a:xfrm>
            <a:off x="5108895" y="3371912"/>
            <a:ext cx="2894202" cy="646331"/>
          </a:xfrm>
          <a:prstGeom prst="rect">
            <a:avLst/>
          </a:prstGeom>
          <a:noFill/>
        </p:spPr>
        <p:txBody>
          <a:bodyPr wrap="square" rtlCol="0">
            <a:spAutoFit/>
          </a:bodyPr>
          <a:lstStyle/>
          <a:p>
            <a:r>
              <a:rPr lang="en-US" dirty="0" err="1">
                <a:solidFill>
                  <a:schemeClr val="bg1">
                    <a:lumMod val="95000"/>
                  </a:schemeClr>
                </a:solidFill>
              </a:rPr>
              <a:t>Lưu</a:t>
            </a:r>
            <a:r>
              <a:rPr lang="en-US" dirty="0">
                <a:solidFill>
                  <a:schemeClr val="bg1">
                    <a:lumMod val="95000"/>
                  </a:schemeClr>
                </a:solidFill>
              </a:rPr>
              <a:t> </a:t>
            </a:r>
            <a:r>
              <a:rPr lang="en-US" dirty="0" err="1">
                <a:solidFill>
                  <a:schemeClr val="bg1">
                    <a:lumMod val="95000"/>
                  </a:schemeClr>
                </a:solidFill>
              </a:rPr>
              <a:t>gấp</a:t>
            </a:r>
            <a:r>
              <a:rPr lang="en-US" dirty="0">
                <a:solidFill>
                  <a:schemeClr val="bg1">
                    <a:lumMod val="95000"/>
                  </a:schemeClr>
                </a:solidFill>
              </a:rPr>
              <a:t> </a:t>
            </a:r>
            <a:r>
              <a:rPr lang="en-US" dirty="0" err="1">
                <a:solidFill>
                  <a:schemeClr val="bg1">
                    <a:lumMod val="95000"/>
                  </a:schemeClr>
                </a:solidFill>
              </a:rPr>
              <a:t>đôi</a:t>
            </a:r>
            <a:r>
              <a:rPr lang="en-US" dirty="0">
                <a:solidFill>
                  <a:schemeClr val="bg1">
                    <a:lumMod val="95000"/>
                  </a:schemeClr>
                </a:solidFill>
              </a:rPr>
              <a:t> </a:t>
            </a:r>
            <a:r>
              <a:rPr lang="en-US" dirty="0" err="1">
                <a:solidFill>
                  <a:schemeClr val="bg1">
                    <a:lumMod val="95000"/>
                  </a:schemeClr>
                </a:solidFill>
              </a:rPr>
              <a:t>bộ</a:t>
            </a:r>
            <a:r>
              <a:rPr lang="en-US" dirty="0">
                <a:solidFill>
                  <a:schemeClr val="bg1">
                    <a:lumMod val="95000"/>
                  </a:schemeClr>
                </a:solidFill>
              </a:rPr>
              <a:t> </a:t>
            </a:r>
            <a:r>
              <a:rPr lang="en-US" dirty="0" err="1">
                <a:solidFill>
                  <a:schemeClr val="bg1">
                    <a:lumMod val="95000"/>
                  </a:schemeClr>
                </a:solidFill>
              </a:rPr>
              <a:t>nhớ</a:t>
            </a:r>
            <a:r>
              <a:rPr lang="en-US" dirty="0">
                <a:solidFill>
                  <a:schemeClr val="bg1">
                    <a:lumMod val="95000"/>
                  </a:schemeClr>
                </a:solidFill>
              </a:rPr>
              <a:t>, tính </a:t>
            </a:r>
            <a:r>
              <a:rPr lang="en-US" dirty="0" err="1">
                <a:solidFill>
                  <a:schemeClr val="bg1">
                    <a:lumMod val="95000"/>
                  </a:schemeClr>
                </a:solidFill>
              </a:rPr>
              <a:t>toán</a:t>
            </a:r>
            <a:r>
              <a:rPr lang="en-US" dirty="0">
                <a:solidFill>
                  <a:schemeClr val="bg1">
                    <a:lumMod val="95000"/>
                  </a:schemeClr>
                </a:solidFill>
              </a:rPr>
              <a:t> </a:t>
            </a:r>
            <a:r>
              <a:rPr lang="en-US" dirty="0" err="1">
                <a:solidFill>
                  <a:schemeClr val="bg1">
                    <a:lumMod val="95000"/>
                  </a:schemeClr>
                </a:solidFill>
              </a:rPr>
              <a:t>phức</a:t>
            </a:r>
            <a:r>
              <a:rPr lang="en-US" dirty="0">
                <a:solidFill>
                  <a:schemeClr val="bg1">
                    <a:lumMod val="95000"/>
                  </a:schemeClr>
                </a:solidFill>
              </a:rPr>
              <a:t> </a:t>
            </a:r>
            <a:r>
              <a:rPr lang="en-US" dirty="0" err="1">
                <a:solidFill>
                  <a:schemeClr val="bg1">
                    <a:lumMod val="95000"/>
                  </a:schemeClr>
                </a:solidFill>
              </a:rPr>
              <a:t>tạp</a:t>
            </a:r>
            <a:endParaRPr lang="en-US" dirty="0">
              <a:solidFill>
                <a:schemeClr val="bg1">
                  <a:lumMod val="95000"/>
                </a:schemeClr>
              </a:solidFill>
            </a:endParaRPr>
          </a:p>
        </p:txBody>
      </p:sp>
    </p:spTree>
    <p:extLst>
      <p:ext uri="{BB962C8B-B14F-4D97-AF65-F5344CB8AC3E}">
        <p14:creationId xmlns:p14="http://schemas.microsoft.com/office/powerpoint/2010/main" val="1972319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vi-VN" sz="4000" dirty="0">
                <a:effectLst/>
                <a:latin typeface="Roboto" panose="02000000000000000000" pitchFamily="2" charset="0"/>
                <a:ea typeface="Roboto" panose="02000000000000000000" pitchFamily="2" charset="0"/>
              </a:rPr>
              <a:t>RÚT GỌN MODULO EXACT-KRED</a:t>
            </a:r>
            <a:endParaRPr lang="en-US" sz="4000" dirty="0">
              <a:latin typeface="Roboto" panose="02000000000000000000" pitchFamily="2" charset="0"/>
              <a:ea typeface="Roboto" panose="02000000000000000000" pitchFamily="2" charset="0"/>
            </a:endParaRP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9B6DE76B-CC5A-4F47-B9B5-896360F73909}"/>
                  </a:ext>
                </a:extLst>
              </p:cNvPr>
              <p:cNvGraphicFramePr>
                <a:graphicFrameLocks noGrp="1"/>
              </p:cNvGraphicFramePr>
              <p:nvPr>
                <p:extLst>
                  <p:ext uri="{D42A27DB-BD31-4B8C-83A1-F6EECF244321}">
                    <p14:modId xmlns:p14="http://schemas.microsoft.com/office/powerpoint/2010/main" val="3665743955"/>
                  </p:ext>
                </p:extLst>
              </p:nvPr>
            </p:nvGraphicFramePr>
            <p:xfrm>
              <a:off x="1735455" y="1970278"/>
              <a:ext cx="5717540" cy="3779520"/>
            </p:xfrm>
            <a:graphic>
              <a:graphicData uri="http://schemas.openxmlformats.org/drawingml/2006/table">
                <a:tbl>
                  <a:tblPr firstRow="1" firstCol="1" bandRow="1">
                    <a:tableStyleId>{7E9639D4-E3E2-4D34-9284-5A2195B3D0D7}</a:tableStyleId>
                  </a:tblPr>
                  <a:tblGrid>
                    <a:gridCol w="5717540">
                      <a:extLst>
                        <a:ext uri="{9D8B030D-6E8A-4147-A177-3AD203B41FA5}">
                          <a16:colId xmlns:a16="http://schemas.microsoft.com/office/drawing/2014/main" val="4089872677"/>
                        </a:ext>
                      </a:extLst>
                    </a:gridCol>
                  </a:tblGrid>
                  <a:tr h="0">
                    <a:tc>
                      <a:txBody>
                        <a:bodyPr/>
                        <a:lstStyle/>
                        <a:p>
                          <a:pPr marL="0" marR="0" algn="just">
                            <a:lnSpc>
                              <a:spcPct val="150000"/>
                            </a:lnSpc>
                            <a:spcBef>
                              <a:spcPts val="0"/>
                            </a:spcBef>
                            <a:spcAft>
                              <a:spcPts val="0"/>
                            </a:spcAft>
                          </a:pPr>
                          <a:r>
                            <a:rPr lang="en-US" sz="1200">
                              <a:effectLst/>
                              <a:latin typeface="Roboto" panose="02000000000000000000" pitchFamily="2" charset="0"/>
                              <a:ea typeface="Roboto" panose="02000000000000000000" pitchFamily="2" charset="0"/>
                            </a:rPr>
                            <a:t>Thuật toán </a:t>
                          </a:r>
                          <a:r>
                            <a:rPr lang="vi-VN" sz="1200">
                              <a:effectLst/>
                              <a:latin typeface="Roboto" panose="02000000000000000000" pitchFamily="2" charset="0"/>
                              <a:ea typeface="Roboto" panose="02000000000000000000" pitchFamily="2" charset="0"/>
                            </a:rPr>
                            <a:t>3</a:t>
                          </a:r>
                          <a:r>
                            <a:rPr lang="en-US" sz="1200">
                              <a:effectLst/>
                              <a:latin typeface="Roboto" panose="02000000000000000000" pitchFamily="2" charset="0"/>
                              <a:ea typeface="Roboto" panose="02000000000000000000" pitchFamily="2" charset="0"/>
                            </a:rPr>
                            <a:t>. Exact-KRED for Kyber NTT/INTT accelerator</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extLst>
                      <a:ext uri="{0D108BD9-81ED-4DB2-BD59-A6C34878D82A}">
                        <a16:rowId xmlns:a16="http://schemas.microsoft.com/office/drawing/2014/main" val="732826065"/>
                      </a:ext>
                    </a:extLst>
                  </a:tr>
                  <a:tr h="0">
                    <a:tc>
                      <a:txBody>
                        <a:bodyPr/>
                        <a:lstStyle/>
                        <a:p>
                          <a:pPr marL="0" marR="0" algn="just">
                            <a:lnSpc>
                              <a:spcPct val="150000"/>
                            </a:lnSpc>
                            <a:spcBef>
                              <a:spcPts val="0"/>
                            </a:spcBef>
                            <a:spcAft>
                              <a:spcPts val="0"/>
                            </a:spcAft>
                          </a:pPr>
                          <a:r>
                            <a:rPr lang="en-US" sz="1200" dirty="0">
                              <a:effectLst/>
                              <a:latin typeface="Roboto" panose="02000000000000000000" pitchFamily="2" charset="0"/>
                              <a:ea typeface="Roboto" panose="02000000000000000000" pitchFamily="2" charset="0"/>
                            </a:rPr>
                            <a:t>Input: q modulus = 3329, binary number C = </a:t>
                          </a:r>
                          <a14:m>
                            <m:oMath xmlns:m="http://schemas.openxmlformats.org/officeDocument/2006/math">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23</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1</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0</m:t>
                                      </m:r>
                                    </m:sub>
                                  </m:sSub>
                                </m:e>
                              </m:d>
                            </m:oMath>
                          </a14:m>
                          <a:r>
                            <a:rPr lang="en-US" sz="1200" dirty="0">
                              <a:effectLst/>
                              <a:latin typeface="Roboto" panose="02000000000000000000" pitchFamily="2" charset="0"/>
                              <a:ea typeface="Roboto" panose="02000000000000000000" pitchFamily="2" charset="0"/>
                            </a:rPr>
                            <a:t>, k = 13, m = 8</a:t>
                          </a:r>
                        </a:p>
                        <a:p>
                          <a:pPr marL="0" marR="0" algn="just">
                            <a:lnSpc>
                              <a:spcPct val="150000"/>
                            </a:lnSpc>
                            <a:spcBef>
                              <a:spcPts val="0"/>
                            </a:spcBef>
                            <a:spcAft>
                              <a:spcPts val="0"/>
                            </a:spcAft>
                          </a:pPr>
                          <a:r>
                            <a:rPr lang="en-US" sz="1200" dirty="0">
                              <a:effectLst/>
                              <a:latin typeface="Roboto" panose="02000000000000000000" pitchFamily="2" charset="0"/>
                              <a:ea typeface="Roboto" panose="02000000000000000000" pitchFamily="2" charset="0"/>
                            </a:rPr>
                            <a:t>Output: </a:t>
                          </a:r>
                          <a14:m>
                            <m:oMath xmlns:m="http://schemas.openxmlformats.org/officeDocument/2006/math">
                              <m:r>
                                <a:rPr lang="en-US" sz="1200">
                                  <a:effectLst/>
                                  <a:latin typeface="Cambria Math" panose="02040503050406030204" pitchFamily="18" charset="0"/>
                                </a:rPr>
                                <m:t>𝑆</m:t>
                              </m:r>
                              <m:r>
                                <a:rPr lang="en-US" sz="1200">
                                  <a:effectLst/>
                                  <a:latin typeface="Cambria Math" panose="02040503050406030204" pitchFamily="18" charset="0"/>
                                </a:rPr>
                                <m:t>= </m:t>
                              </m:r>
                              <m:sSup>
                                <m:sSupPr>
                                  <m:ctrlPr>
                                    <a:rPr lang="en-US" sz="1200" i="1">
                                      <a:effectLst/>
                                      <a:latin typeface="Cambria Math" panose="02040503050406030204" pitchFamily="18" charset="0"/>
                                    </a:rPr>
                                  </m:ctrlPr>
                                </m:sSupPr>
                                <m:e>
                                  <m:r>
                                    <a:rPr lang="en-US" sz="1200">
                                      <a:effectLst/>
                                      <a:latin typeface="Cambria Math" panose="02040503050406030204" pitchFamily="18" charset="0"/>
                                    </a:rPr>
                                    <m:t>(</m:t>
                                  </m:r>
                                  <m:r>
                                    <a:rPr lang="en-US" sz="1200">
                                      <a:effectLst/>
                                      <a:latin typeface="Cambria Math" panose="02040503050406030204" pitchFamily="18" charset="0"/>
                                    </a:rPr>
                                    <m:t>𝑘</m:t>
                                  </m:r>
                                </m:e>
                                <m:sup>
                                  <m:r>
                                    <a:rPr lang="en-US" sz="1200">
                                      <a:effectLst/>
                                      <a:latin typeface="Cambria Math" panose="02040503050406030204" pitchFamily="18" charset="0"/>
                                    </a:rPr>
                                    <m:t>2</m:t>
                                  </m:r>
                                </m:sup>
                              </m:sSup>
                              <m:r>
                                <a:rPr lang="en-US" sz="1200">
                                  <a:effectLst/>
                                  <a:latin typeface="Cambria Math" panose="02040503050406030204" pitchFamily="18" charset="0"/>
                                </a:rPr>
                                <m:t>∗</m:t>
                              </m:r>
                              <m:r>
                                <a:rPr lang="en-US" sz="1200">
                                  <a:effectLst/>
                                  <a:latin typeface="Cambria Math" panose="02040503050406030204" pitchFamily="18" charset="0"/>
                                </a:rPr>
                                <m:t>𝐶</m:t>
                              </m:r>
                              <m:r>
                                <a:rPr lang="en-US" sz="1200">
                                  <a:effectLst/>
                                  <a:latin typeface="Cambria Math" panose="02040503050406030204" pitchFamily="18" charset="0"/>
                                </a:rPr>
                                <m:t>) </m:t>
                              </m:r>
                              <m:r>
                                <a:rPr lang="en-US" sz="1200">
                                  <a:effectLst/>
                                  <a:latin typeface="Cambria Math" panose="02040503050406030204" pitchFamily="18" charset="0"/>
                                </a:rPr>
                                <m:t>𝑚𝑜𝑑</m:t>
                              </m:r>
                              <m:r>
                                <a:rPr lang="en-US" sz="1200">
                                  <a:effectLst/>
                                  <a:latin typeface="Cambria Math" panose="02040503050406030204" pitchFamily="18" charset="0"/>
                                </a:rPr>
                                <m:t> </m:t>
                              </m:r>
                              <m:r>
                                <a:rPr lang="en-US" sz="1200">
                                  <a:effectLst/>
                                  <a:latin typeface="Cambria Math" panose="02040503050406030204" pitchFamily="18" charset="0"/>
                                </a:rPr>
                                <m:t>𝑞</m:t>
                              </m:r>
                            </m:oMath>
                          </a14:m>
                          <a:endParaRPr lang="en-US" sz="12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200" dirty="0">
                              <a:effectLst/>
                              <a:latin typeface="Roboto" panose="02000000000000000000" pitchFamily="2" charset="0"/>
                              <a:ea typeface="Roboto" panose="02000000000000000000" pitchFamily="2" charset="0"/>
                            </a:rPr>
                            <a:t>1:  Cl </a:t>
                          </a:r>
                          <a14:m>
                            <m:oMath xmlns:m="http://schemas.openxmlformats.org/officeDocument/2006/math">
                              <m:r>
                                <a:rPr lang="en-US" sz="1200">
                                  <a:effectLst/>
                                  <a:latin typeface="Cambria Math" panose="02040503050406030204" pitchFamily="18" charset="0"/>
                                </a:rPr>
                                <m:t>←</m:t>
                              </m:r>
                            </m:oMath>
                          </a14:m>
                          <a:r>
                            <a:rPr lang="en-US" sz="1200" dirty="0">
                              <a:effectLst/>
                              <a:latin typeface="Roboto" panose="02000000000000000000" pitchFamily="2" charset="0"/>
                              <a:ea typeface="Roboto" panose="02000000000000000000" pitchFamily="2" charset="0"/>
                            </a:rPr>
                            <a:t> zero-extend</a:t>
                          </a:r>
                          <a14:m>
                            <m:oMath xmlns:m="http://schemas.openxmlformats.org/officeDocument/2006/math">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7</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1</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0</m:t>
                                      </m:r>
                                    </m:sub>
                                  </m:sSub>
                                </m:e>
                              </m:d>
                            </m:oMath>
                          </a14:m>
                          <a:r>
                            <a:rPr lang="en-US" sz="1200" dirty="0">
                              <a:effectLst/>
                              <a:latin typeface="Roboto" panose="02000000000000000000" pitchFamily="2" charset="0"/>
                              <a:ea typeface="Roboto" panose="02000000000000000000" pitchFamily="2" charset="0"/>
                            </a:rPr>
                            <a:t> to 16-bit</a:t>
                          </a:r>
                        </a:p>
                        <a:p>
                          <a:pPr marL="0" marR="0" algn="just">
                            <a:lnSpc>
                              <a:spcPct val="150000"/>
                            </a:lnSpc>
                            <a:spcBef>
                              <a:spcPts val="0"/>
                            </a:spcBef>
                            <a:spcAft>
                              <a:spcPts val="0"/>
                            </a:spcAft>
                          </a:pPr>
                          <a:r>
                            <a:rPr lang="en-US" sz="1200" dirty="0">
                              <a:effectLst/>
                              <a:latin typeface="Roboto" panose="02000000000000000000" pitchFamily="2" charset="0"/>
                              <a:ea typeface="Roboto" panose="02000000000000000000" pitchFamily="2" charset="0"/>
                            </a:rPr>
                            <a:t>2:  Ch</a:t>
                          </a:r>
                          <a14:m>
                            <m:oMath xmlns:m="http://schemas.openxmlformats.org/officeDocument/2006/math">
                              <m:r>
                                <a:rPr lang="en-US" sz="1200">
                                  <a:effectLst/>
                                  <a:latin typeface="Cambria Math" panose="02040503050406030204" pitchFamily="18" charset="0"/>
                                </a:rPr>
                                <m:t>←</m:t>
                              </m:r>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23</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9</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8</m:t>
                                      </m:r>
                                    </m:sub>
                                  </m:sSub>
                                </m:e>
                              </m:d>
                            </m:oMath>
                          </a14:m>
                          <a:endParaRPr lang="en-US" sz="12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200" dirty="0">
                              <a:effectLst/>
                              <a:latin typeface="Roboto" panose="02000000000000000000" pitchFamily="2" charset="0"/>
                              <a:ea typeface="Roboto" panose="02000000000000000000" pitchFamily="2" charset="0"/>
                            </a:rPr>
                            <a:t>3:  C’ </a:t>
                          </a:r>
                          <a14:m>
                            <m:oMath xmlns:m="http://schemas.openxmlformats.org/officeDocument/2006/math">
                              <m:r>
                                <a:rPr lang="en-US" sz="1200">
                                  <a:effectLst/>
                                  <a:latin typeface="Cambria Math" panose="02040503050406030204" pitchFamily="18" charset="0"/>
                                </a:rPr>
                                <m:t>=</m:t>
                              </m:r>
                            </m:oMath>
                          </a14:m>
                          <a:r>
                            <a:rPr lang="en-US" sz="1200" dirty="0">
                              <a:effectLst/>
                              <a:latin typeface="Roboto" panose="02000000000000000000" pitchFamily="2" charset="0"/>
                              <a:ea typeface="Roboto" panose="02000000000000000000" pitchFamily="2" charset="0"/>
                            </a:rPr>
                            <a:t> ((Cl&lt;&lt;3) – Ch) + (Cl&lt;&lt;2+Cl)</a:t>
                          </a:r>
                        </a:p>
                        <a:p>
                          <a:pPr marL="0" marR="0" algn="just">
                            <a:lnSpc>
                              <a:spcPct val="150000"/>
                            </a:lnSpc>
                            <a:spcBef>
                              <a:spcPts val="0"/>
                            </a:spcBef>
                            <a:spcAft>
                              <a:spcPts val="0"/>
                            </a:spcAft>
                          </a:pPr>
                          <a:r>
                            <a:rPr lang="en-US" sz="1200" dirty="0">
                              <a:effectLst/>
                              <a:latin typeface="Roboto" panose="02000000000000000000" pitchFamily="2" charset="0"/>
                              <a:ea typeface="Roboto" panose="02000000000000000000" pitchFamily="2" charset="0"/>
                            </a:rPr>
                            <a:t>4:  Cl’</a:t>
                          </a:r>
                          <a14:m>
                            <m:oMath xmlns:m="http://schemas.openxmlformats.org/officeDocument/2006/math">
                              <m:r>
                                <a:rPr lang="en-US" sz="1200">
                                  <a:effectLst/>
                                  <a:latin typeface="Cambria Math" panose="02040503050406030204" pitchFamily="18" charset="0"/>
                                </a:rPr>
                                <m:t>←</m:t>
                              </m:r>
                            </m:oMath>
                          </a14:m>
                          <a:r>
                            <a:rPr lang="en-US" sz="1200" dirty="0">
                              <a:effectLst/>
                              <a:latin typeface="Roboto" panose="02000000000000000000" pitchFamily="2" charset="0"/>
                              <a:ea typeface="Roboto" panose="02000000000000000000" pitchFamily="2" charset="0"/>
                            </a:rPr>
                            <a:t> zero-extend</a:t>
                          </a:r>
                          <a14:m>
                            <m:oMath xmlns:m="http://schemas.openxmlformats.org/officeDocument/2006/math">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r>
                                        <a:rPr lang="en-US" sz="1200">
                                          <a:effectLst/>
                                          <a:latin typeface="Cambria Math" panose="02040503050406030204" pitchFamily="18" charset="0"/>
                                        </a:rPr>
                                        <m:t>′</m:t>
                                      </m:r>
                                    </m:e>
                                    <m:sub>
                                      <m:r>
                                        <a:rPr lang="en-US" sz="1200">
                                          <a:effectLst/>
                                          <a:latin typeface="Cambria Math" panose="02040503050406030204" pitchFamily="18" charset="0"/>
                                        </a:rPr>
                                        <m:t>7</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r>
                                        <a:rPr lang="en-US" sz="1200">
                                          <a:effectLst/>
                                          <a:latin typeface="Cambria Math" panose="02040503050406030204" pitchFamily="18" charset="0"/>
                                        </a:rPr>
                                        <m:t>′</m:t>
                                      </m:r>
                                    </m:e>
                                    <m:sub>
                                      <m:r>
                                        <a:rPr lang="en-US" sz="1200">
                                          <a:effectLst/>
                                          <a:latin typeface="Cambria Math" panose="02040503050406030204" pitchFamily="18" charset="0"/>
                                        </a:rPr>
                                        <m:t>1</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r>
                                        <a:rPr lang="en-US" sz="1200">
                                          <a:effectLst/>
                                          <a:latin typeface="Cambria Math" panose="02040503050406030204" pitchFamily="18" charset="0"/>
                                        </a:rPr>
                                        <m:t>′</m:t>
                                      </m:r>
                                    </m:e>
                                    <m:sub>
                                      <m:r>
                                        <a:rPr lang="en-US" sz="1200">
                                          <a:effectLst/>
                                          <a:latin typeface="Cambria Math" panose="02040503050406030204" pitchFamily="18" charset="0"/>
                                        </a:rPr>
                                        <m:t>0</m:t>
                                      </m:r>
                                    </m:sub>
                                  </m:sSub>
                                </m:e>
                              </m:d>
                            </m:oMath>
                          </a14:m>
                          <a:r>
                            <a:rPr lang="en-US" sz="1200" dirty="0">
                              <a:effectLst/>
                              <a:latin typeface="Roboto" panose="02000000000000000000" pitchFamily="2" charset="0"/>
                              <a:ea typeface="Roboto" panose="02000000000000000000" pitchFamily="2" charset="0"/>
                            </a:rPr>
                            <a:t> to 12-bit</a:t>
                          </a:r>
                        </a:p>
                        <a:p>
                          <a:pPr marL="0" marR="0" algn="just">
                            <a:lnSpc>
                              <a:spcPct val="150000"/>
                            </a:lnSpc>
                            <a:spcBef>
                              <a:spcPts val="0"/>
                            </a:spcBef>
                            <a:spcAft>
                              <a:spcPts val="0"/>
                            </a:spcAft>
                          </a:pPr>
                          <a:r>
                            <a:rPr lang="en-US" sz="1200" dirty="0">
                              <a:effectLst/>
                              <a:latin typeface="Roboto" panose="02000000000000000000" pitchFamily="2" charset="0"/>
                              <a:ea typeface="Roboto" panose="02000000000000000000" pitchFamily="2" charset="0"/>
                            </a:rPr>
                            <a:t>5:  Ch’</a:t>
                          </a:r>
                          <a14:m>
                            <m:oMath xmlns:m="http://schemas.openxmlformats.org/officeDocument/2006/math">
                              <m:r>
                                <a:rPr lang="en-US" sz="1200">
                                  <a:effectLst/>
                                  <a:latin typeface="Cambria Math" panose="02040503050406030204" pitchFamily="18" charset="0"/>
                                </a:rPr>
                                <m:t>←</m:t>
                              </m:r>
                            </m:oMath>
                          </a14:m>
                          <a:r>
                            <a:rPr lang="en-US" sz="1200" dirty="0">
                              <a:effectLst/>
                              <a:latin typeface="Roboto" panose="02000000000000000000" pitchFamily="2" charset="0"/>
                              <a:ea typeface="Roboto" panose="02000000000000000000" pitchFamily="2" charset="0"/>
                            </a:rPr>
                            <a:t>signed-extend</a:t>
                          </a:r>
                          <a14:m>
                            <m:oMath xmlns:m="http://schemas.openxmlformats.org/officeDocument/2006/math">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r>
                                        <a:rPr lang="en-US" sz="1200">
                                          <a:effectLst/>
                                          <a:latin typeface="Cambria Math" panose="02040503050406030204" pitchFamily="18" charset="0"/>
                                        </a:rPr>
                                        <m:t>′</m:t>
                                      </m:r>
                                    </m:e>
                                    <m:sub>
                                      <m:r>
                                        <a:rPr lang="en-US" sz="1200">
                                          <a:effectLst/>
                                          <a:latin typeface="Cambria Math" panose="02040503050406030204" pitchFamily="18" charset="0"/>
                                        </a:rPr>
                                        <m:t>23</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r>
                                        <a:rPr lang="en-US" sz="1200">
                                          <a:effectLst/>
                                          <a:latin typeface="Cambria Math" panose="02040503050406030204" pitchFamily="18" charset="0"/>
                                        </a:rPr>
                                        <m:t>′</m:t>
                                      </m:r>
                                    </m:e>
                                    <m:sub>
                                      <m:r>
                                        <a:rPr lang="en-US" sz="1200">
                                          <a:effectLst/>
                                          <a:latin typeface="Cambria Math" panose="02040503050406030204" pitchFamily="18" charset="0"/>
                                        </a:rPr>
                                        <m:t>9</m:t>
                                      </m:r>
                                    </m:sub>
                                  </m:sSub>
                                  <m:r>
                                    <a:rPr lang="en-US" sz="1200">
                                      <a:effectLst/>
                                      <a:latin typeface="Cambria Math" panose="02040503050406030204" pitchFamily="18" charset="0"/>
                                    </a:rPr>
                                    <m:t>,</m:t>
                                  </m:r>
                                  <m:sSub>
                                    <m:sSubPr>
                                      <m:ctrlPr>
                                        <a:rPr lang="en-US" sz="1200" i="1">
                                          <a:effectLst/>
                                          <a:latin typeface="Cambria Math" panose="02040503050406030204" pitchFamily="18" charset="0"/>
                                        </a:rPr>
                                      </m:ctrlPr>
                                    </m:sSubPr>
                                    <m:e>
                                      <m:r>
                                        <a:rPr lang="en-US" sz="1200">
                                          <a:effectLst/>
                                          <a:latin typeface="Cambria Math" panose="02040503050406030204" pitchFamily="18" charset="0"/>
                                        </a:rPr>
                                        <m:t>𝐶</m:t>
                                      </m:r>
                                      <m:r>
                                        <a:rPr lang="en-US" sz="1200">
                                          <a:effectLst/>
                                          <a:latin typeface="Cambria Math" panose="02040503050406030204" pitchFamily="18" charset="0"/>
                                        </a:rPr>
                                        <m:t>′</m:t>
                                      </m:r>
                                    </m:e>
                                    <m:sub>
                                      <m:r>
                                        <a:rPr lang="en-US" sz="1200">
                                          <a:effectLst/>
                                          <a:latin typeface="Cambria Math" panose="02040503050406030204" pitchFamily="18" charset="0"/>
                                        </a:rPr>
                                        <m:t>8</m:t>
                                      </m:r>
                                    </m:sub>
                                  </m:sSub>
                                </m:e>
                              </m:d>
                            </m:oMath>
                          </a14:m>
                          <a:r>
                            <a:rPr lang="en-US" sz="1200" dirty="0">
                              <a:effectLst/>
                              <a:latin typeface="Roboto" panose="02000000000000000000" pitchFamily="2" charset="0"/>
                              <a:ea typeface="Roboto" panose="02000000000000000000" pitchFamily="2" charset="0"/>
                            </a:rPr>
                            <a:t> to 12-bit</a:t>
                          </a:r>
                        </a:p>
                        <a:p>
                          <a:pPr marL="0" marR="0" algn="just">
                            <a:lnSpc>
                              <a:spcPct val="150000"/>
                            </a:lnSpc>
                            <a:spcBef>
                              <a:spcPts val="0"/>
                            </a:spcBef>
                            <a:spcAft>
                              <a:spcPts val="0"/>
                            </a:spcAft>
                          </a:pPr>
                          <a:r>
                            <a:rPr lang="en-US" sz="1200" dirty="0">
                              <a:effectLst/>
                              <a:latin typeface="Roboto" panose="02000000000000000000" pitchFamily="2" charset="0"/>
                              <a:ea typeface="Roboto" panose="02000000000000000000" pitchFamily="2" charset="0"/>
                            </a:rPr>
                            <a:t>6:  C’’ </a:t>
                          </a:r>
                          <a14:m>
                            <m:oMath xmlns:m="http://schemas.openxmlformats.org/officeDocument/2006/math">
                              <m:r>
                                <a:rPr lang="en-US" sz="1200">
                                  <a:effectLst/>
                                  <a:latin typeface="Cambria Math" panose="02040503050406030204" pitchFamily="18" charset="0"/>
                                </a:rPr>
                                <m:t>= </m:t>
                              </m:r>
                            </m:oMath>
                          </a14:m>
                          <a:r>
                            <a:rPr lang="en-US" sz="1200" dirty="0">
                              <a:effectLst/>
                              <a:latin typeface="Roboto" panose="02000000000000000000" pitchFamily="2" charset="0"/>
                              <a:ea typeface="Roboto" panose="02000000000000000000" pitchFamily="2" charset="0"/>
                            </a:rPr>
                            <a:t>((Cl’&lt;&lt;3) – Ch’) + (Cl’&lt;&lt;2+Cl’)</a:t>
                          </a:r>
                        </a:p>
                        <a:p>
                          <a:pPr marL="0" marR="0" algn="just">
                            <a:lnSpc>
                              <a:spcPct val="150000"/>
                            </a:lnSpc>
                            <a:spcBef>
                              <a:spcPts val="0"/>
                            </a:spcBef>
                            <a:spcAft>
                              <a:spcPts val="0"/>
                            </a:spcAft>
                          </a:pPr>
                          <a:r>
                            <a:rPr lang="en-US" sz="1200" dirty="0">
                              <a:effectLst/>
                              <a:latin typeface="Roboto" panose="02000000000000000000" pitchFamily="2" charset="0"/>
                              <a:ea typeface="Roboto" panose="02000000000000000000" pitchFamily="2" charset="0"/>
                            </a:rPr>
                            <a:t>7:  If C’’ </a:t>
                          </a:r>
                          <a14:m>
                            <m:oMath xmlns:m="http://schemas.openxmlformats.org/officeDocument/2006/math">
                              <m:r>
                                <a:rPr lang="en-US" sz="1200">
                                  <a:effectLst/>
                                  <a:latin typeface="Cambria Math" panose="02040503050406030204" pitchFamily="18" charset="0"/>
                                </a:rPr>
                                <m:t>≥</m:t>
                              </m:r>
                            </m:oMath>
                          </a14:m>
                          <a:r>
                            <a:rPr lang="en-US" sz="1200" dirty="0">
                              <a:effectLst/>
                              <a:latin typeface="Roboto" panose="02000000000000000000" pitchFamily="2" charset="0"/>
                              <a:ea typeface="Roboto" panose="02000000000000000000" pitchFamily="2" charset="0"/>
                            </a:rPr>
                            <a:t> q</a:t>
                          </a:r>
                        </a:p>
                        <a:p>
                          <a:pPr marL="0" marR="0" algn="just">
                            <a:lnSpc>
                              <a:spcPct val="150000"/>
                            </a:lnSpc>
                            <a:spcBef>
                              <a:spcPts val="0"/>
                            </a:spcBef>
                            <a:spcAft>
                              <a:spcPts val="0"/>
                            </a:spcAft>
                          </a:pPr>
                          <a:r>
                            <a:rPr lang="en-US" sz="1200" dirty="0">
                              <a:effectLst/>
                              <a:latin typeface="Roboto" panose="02000000000000000000" pitchFamily="2" charset="0"/>
                              <a:ea typeface="Roboto" panose="02000000000000000000" pitchFamily="2" charset="0"/>
                            </a:rPr>
                            <a:t>8:       S </a:t>
                          </a:r>
                          <a14:m>
                            <m:oMath xmlns:m="http://schemas.openxmlformats.org/officeDocument/2006/math">
                              <m:r>
                                <a:rPr lang="en-US" sz="1200">
                                  <a:effectLst/>
                                  <a:latin typeface="Cambria Math" panose="02040503050406030204" pitchFamily="18" charset="0"/>
                                </a:rPr>
                                <m:t>←</m:t>
                              </m:r>
                            </m:oMath>
                          </a14:m>
                          <a:r>
                            <a:rPr lang="en-US" sz="1200" dirty="0">
                              <a:effectLst/>
                              <a:latin typeface="Roboto" panose="02000000000000000000" pitchFamily="2" charset="0"/>
                              <a:ea typeface="Roboto" panose="02000000000000000000" pitchFamily="2" charset="0"/>
                            </a:rPr>
                            <a:t> C’’ + q</a:t>
                          </a:r>
                        </a:p>
                        <a:p>
                          <a:pPr marL="0" marR="0" algn="just">
                            <a:lnSpc>
                              <a:spcPct val="150000"/>
                            </a:lnSpc>
                            <a:spcBef>
                              <a:spcPts val="0"/>
                            </a:spcBef>
                            <a:spcAft>
                              <a:spcPts val="0"/>
                            </a:spcAft>
                          </a:pPr>
                          <a:r>
                            <a:rPr lang="en-US" sz="1200" dirty="0">
                              <a:effectLst/>
                              <a:latin typeface="Roboto" panose="02000000000000000000" pitchFamily="2" charset="0"/>
                              <a:ea typeface="Roboto" panose="02000000000000000000" pitchFamily="2" charset="0"/>
                            </a:rPr>
                            <a:t>9:   Else </a:t>
                          </a:r>
                        </a:p>
                        <a:p>
                          <a:pPr marL="0" marR="0" algn="just">
                            <a:lnSpc>
                              <a:spcPct val="150000"/>
                            </a:lnSpc>
                            <a:spcBef>
                              <a:spcPts val="0"/>
                            </a:spcBef>
                            <a:spcAft>
                              <a:spcPts val="0"/>
                            </a:spcAft>
                          </a:pPr>
                          <a:r>
                            <a:rPr lang="en-US" sz="1200" dirty="0">
                              <a:effectLst/>
                              <a:latin typeface="Roboto" panose="02000000000000000000" pitchFamily="2" charset="0"/>
                              <a:ea typeface="Roboto" panose="02000000000000000000" pitchFamily="2" charset="0"/>
                            </a:rPr>
                            <a:t>10:     S </a:t>
                          </a:r>
                          <a14:m>
                            <m:oMath xmlns:m="http://schemas.openxmlformats.org/officeDocument/2006/math">
                              <m:r>
                                <a:rPr lang="en-US" sz="1200">
                                  <a:effectLst/>
                                  <a:latin typeface="Cambria Math" panose="02040503050406030204" pitchFamily="18" charset="0"/>
                                </a:rPr>
                                <m:t>←</m:t>
                              </m:r>
                            </m:oMath>
                          </a14:m>
                          <a:r>
                            <a:rPr lang="en-US" sz="1200" dirty="0">
                              <a:effectLst/>
                              <a:latin typeface="Roboto" panose="02000000000000000000" pitchFamily="2" charset="0"/>
                              <a:ea typeface="Roboto" panose="02000000000000000000" pitchFamily="2" charset="0"/>
                            </a:rPr>
                            <a:t> C’’</a:t>
                          </a:r>
                        </a:p>
                        <a:p>
                          <a:pPr marL="0" marR="0" algn="just">
                            <a:lnSpc>
                              <a:spcPct val="150000"/>
                            </a:lnSpc>
                            <a:spcBef>
                              <a:spcPts val="0"/>
                            </a:spcBef>
                            <a:spcAft>
                              <a:spcPts val="0"/>
                            </a:spcAft>
                          </a:pPr>
                          <a:r>
                            <a:rPr lang="en-US" sz="1200" dirty="0">
                              <a:effectLst/>
                              <a:latin typeface="Roboto" panose="02000000000000000000" pitchFamily="2" charset="0"/>
                              <a:ea typeface="Roboto" panose="02000000000000000000" pitchFamily="2" charset="0"/>
                            </a:rPr>
                            <a:t>11: return S</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extLst>
                      <a:ext uri="{0D108BD9-81ED-4DB2-BD59-A6C34878D82A}">
                        <a16:rowId xmlns:a16="http://schemas.microsoft.com/office/drawing/2014/main" val="251991370"/>
                      </a:ext>
                    </a:extLst>
                  </a:tr>
                </a:tbl>
              </a:graphicData>
            </a:graphic>
          </p:graphicFrame>
        </mc:Choice>
        <mc:Fallback xmlns="">
          <p:graphicFrame>
            <p:nvGraphicFramePr>
              <p:cNvPr id="3" name="Table 2">
                <a:extLst>
                  <a:ext uri="{FF2B5EF4-FFF2-40B4-BE49-F238E27FC236}">
                    <a16:creationId xmlns:a16="http://schemas.microsoft.com/office/drawing/2014/main" id="{9B6DE76B-CC5A-4F47-B9B5-896360F73909}"/>
                  </a:ext>
                </a:extLst>
              </p:cNvPr>
              <p:cNvGraphicFramePr>
                <a:graphicFrameLocks noGrp="1"/>
              </p:cNvGraphicFramePr>
              <p:nvPr>
                <p:extLst>
                  <p:ext uri="{D42A27DB-BD31-4B8C-83A1-F6EECF244321}">
                    <p14:modId xmlns:p14="http://schemas.microsoft.com/office/powerpoint/2010/main" val="3665743955"/>
                  </p:ext>
                </p:extLst>
              </p:nvPr>
            </p:nvGraphicFramePr>
            <p:xfrm>
              <a:off x="1735455" y="1970278"/>
              <a:ext cx="5717540" cy="3785743"/>
            </p:xfrm>
            <a:graphic>
              <a:graphicData uri="http://schemas.openxmlformats.org/drawingml/2006/table">
                <a:tbl>
                  <a:tblPr firstRow="1" firstCol="1" bandRow="1">
                    <a:tableStyleId>{7E9639D4-E3E2-4D34-9284-5A2195B3D0D7}</a:tableStyleId>
                  </a:tblPr>
                  <a:tblGrid>
                    <a:gridCol w="5717540">
                      <a:extLst>
                        <a:ext uri="{9D8B030D-6E8A-4147-A177-3AD203B41FA5}">
                          <a16:colId xmlns:a16="http://schemas.microsoft.com/office/drawing/2014/main" val="4089872677"/>
                        </a:ext>
                      </a:extLst>
                    </a:gridCol>
                  </a:tblGrid>
                  <a:tr h="243840">
                    <a:tc>
                      <a:txBody>
                        <a:bodyPr/>
                        <a:lstStyle/>
                        <a:p>
                          <a:pPr marL="0" marR="0" algn="just">
                            <a:lnSpc>
                              <a:spcPct val="150000"/>
                            </a:lnSpc>
                            <a:spcBef>
                              <a:spcPts val="0"/>
                            </a:spcBef>
                            <a:spcAft>
                              <a:spcPts val="0"/>
                            </a:spcAft>
                          </a:pPr>
                          <a:r>
                            <a:rPr lang="en-US" sz="1200">
                              <a:effectLst/>
                              <a:latin typeface="Roboto" panose="02000000000000000000" pitchFamily="2" charset="0"/>
                              <a:ea typeface="Roboto" panose="02000000000000000000" pitchFamily="2" charset="0"/>
                            </a:rPr>
                            <a:t>Thuật toán </a:t>
                          </a:r>
                          <a:r>
                            <a:rPr lang="vi-VN" sz="1200">
                              <a:effectLst/>
                              <a:latin typeface="Roboto" panose="02000000000000000000" pitchFamily="2" charset="0"/>
                              <a:ea typeface="Roboto" panose="02000000000000000000" pitchFamily="2" charset="0"/>
                            </a:rPr>
                            <a:t>3</a:t>
                          </a:r>
                          <a:r>
                            <a:rPr lang="en-US" sz="1200">
                              <a:effectLst/>
                              <a:latin typeface="Roboto" panose="02000000000000000000" pitchFamily="2" charset="0"/>
                              <a:ea typeface="Roboto" panose="02000000000000000000" pitchFamily="2" charset="0"/>
                            </a:rPr>
                            <a:t>. Exact-KRED for Kyber NTT/INTT accelerator</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tc>
                    <a:extLst>
                      <a:ext uri="{0D108BD9-81ED-4DB2-BD59-A6C34878D82A}">
                        <a16:rowId xmlns:a16="http://schemas.microsoft.com/office/drawing/2014/main" val="732826065"/>
                      </a:ext>
                    </a:extLst>
                  </a:tr>
                  <a:tr h="3541903">
                    <a:tc>
                      <a:txBody>
                        <a:bodyPr/>
                        <a:lstStyle/>
                        <a:p>
                          <a:endParaRPr lang="en-US"/>
                        </a:p>
                      </a:txBody>
                      <a:tcPr marL="68580" marR="68580" marT="0" marB="0">
                        <a:blipFill>
                          <a:blip r:embed="rId3"/>
                          <a:stretch>
                            <a:fillRect l="-106" t="-7045" r="-213" b="-2577"/>
                          </a:stretch>
                        </a:blipFill>
                      </a:tcPr>
                    </a:tc>
                    <a:extLst>
                      <a:ext uri="{0D108BD9-81ED-4DB2-BD59-A6C34878D82A}">
                        <a16:rowId xmlns:a16="http://schemas.microsoft.com/office/drawing/2014/main" val="251991370"/>
                      </a:ext>
                    </a:extLst>
                  </a:tr>
                </a:tbl>
              </a:graphicData>
            </a:graphic>
          </p:graphicFrame>
        </mc:Fallback>
      </mc:AlternateContent>
    </p:spTree>
    <p:extLst>
      <p:ext uri="{BB962C8B-B14F-4D97-AF65-F5344CB8AC3E}">
        <p14:creationId xmlns:p14="http://schemas.microsoft.com/office/powerpoint/2010/main" val="20709669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dirty="0">
                <a:effectLst/>
                <a:latin typeface="Roboto" panose="02000000000000000000" pitchFamily="2" charset="0"/>
                <a:ea typeface="Roboto" panose="02000000000000000000" pitchFamily="2" charset="0"/>
              </a:rPr>
              <a:t>Về </a:t>
            </a:r>
            <a:r>
              <a:rPr lang="en-US" sz="4000" dirty="0" err="1">
                <a:effectLst/>
                <a:latin typeface="Roboto" panose="02000000000000000000" pitchFamily="2" charset="0"/>
                <a:ea typeface="Roboto" panose="02000000000000000000" pitchFamily="2" charset="0"/>
              </a:rPr>
              <a:t>bộ</a:t>
            </a:r>
            <a:r>
              <a:rPr lang="en-US" sz="4000" dirty="0">
                <a:effectLst/>
                <a:latin typeface="Roboto" panose="02000000000000000000" pitchFamily="2" charset="0"/>
                <a:ea typeface="Roboto" panose="02000000000000000000" pitchFamily="2" charset="0"/>
              </a:rPr>
              <a:t> </a:t>
            </a:r>
            <a:r>
              <a:rPr lang="en-US" sz="4000" dirty="0" err="1">
                <a:effectLst/>
                <a:latin typeface="Roboto" panose="02000000000000000000" pitchFamily="2" charset="0"/>
                <a:ea typeface="Roboto" panose="02000000000000000000" pitchFamily="2" charset="0"/>
              </a:rPr>
              <a:t>nhớ</a:t>
            </a:r>
            <a:r>
              <a:rPr lang="en-US" sz="4000" dirty="0">
                <a:effectLst/>
                <a:latin typeface="Roboto" panose="02000000000000000000" pitchFamily="2" charset="0"/>
                <a:ea typeface="Roboto" panose="02000000000000000000" pitchFamily="2" charset="0"/>
              </a:rPr>
              <a:t> BRAM M10K</a:t>
            </a:r>
            <a:endParaRPr lang="en-US" sz="4000" dirty="0">
              <a:latin typeface="Roboto" panose="02000000000000000000" pitchFamily="2" charset="0"/>
              <a:ea typeface="Roboto" panose="02000000000000000000" pitchFamily="2" charset="0"/>
            </a:endParaRPr>
          </a:p>
        </p:txBody>
      </p:sp>
      <p:pic>
        <p:nvPicPr>
          <p:cNvPr id="4098" name="Picture 2" descr="FPGA programming - what is it, how it works and where it can be used -  CodiLime">
            <a:extLst>
              <a:ext uri="{FF2B5EF4-FFF2-40B4-BE49-F238E27FC236}">
                <a16:creationId xmlns:a16="http://schemas.microsoft.com/office/drawing/2014/main" id="{C62D9CB6-2A5D-47B9-B9D8-C62B66973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272" y="1971485"/>
            <a:ext cx="6778752" cy="367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978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vi-VN" sz="4000" dirty="0">
                <a:effectLst/>
                <a:latin typeface="Roboto" panose="02000000000000000000" pitchFamily="2" charset="0"/>
                <a:ea typeface="Roboto" panose="02000000000000000000" pitchFamily="2" charset="0"/>
              </a:rPr>
              <a:t>Xử lý tính toán lý thuyết trên phần mềm máy tính</a:t>
            </a:r>
            <a:endParaRPr lang="en-US" sz="4000" dirty="0">
              <a:latin typeface="Roboto" panose="02000000000000000000" pitchFamily="2" charset="0"/>
              <a:ea typeface="Roboto" panose="02000000000000000000" pitchFamily="2"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B891676-127F-43E9-B8B9-928F82BB5308}"/>
                  </a:ext>
                </a:extLst>
              </p:cNvPr>
              <p:cNvSpPr txBox="1"/>
              <p:nvPr/>
            </p:nvSpPr>
            <p:spPr>
              <a:xfrm>
                <a:off x="2286000" y="1942637"/>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𝑛</m:t>
                          </m:r>
                        </m:sub>
                      </m:sSub>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0">
                              <a:latin typeface="Cambria Math" panose="02040503050406030204" pitchFamily="18" charset="0"/>
                            </a:rPr>
                            <m:t>33</m:t>
                          </m:r>
                        </m:e>
                        <m:sup>
                          <m:r>
                            <a:rPr lang="en-US" i="0">
                              <a:latin typeface="Cambria Math" panose="02040503050406030204" pitchFamily="18" charset="0"/>
                            </a:rPr>
                            <m:t>128</m:t>
                          </m:r>
                        </m:sup>
                      </m:sSup>
                      <m:r>
                        <a:rPr lang="en-US" i="1">
                          <a:latin typeface="Cambria Math" panose="02040503050406030204" pitchFamily="18" charset="0"/>
                        </a:rPr>
                        <m:t>𝑚𝑜𝑑</m:t>
                      </m:r>
                      <m:r>
                        <a:rPr lang="en-US" i="0">
                          <a:latin typeface="Cambria Math" panose="02040503050406030204" pitchFamily="18" charset="0"/>
                        </a:rPr>
                        <m:t> 3329=1</m:t>
                      </m:r>
                    </m:oMath>
                  </m:oMathPara>
                </a14:m>
                <a:endParaRPr lang="en-US" dirty="0"/>
              </a:p>
            </p:txBody>
          </p:sp>
        </mc:Choice>
        <mc:Fallback>
          <p:sp>
            <p:nvSpPr>
              <p:cNvPr id="5" name="TextBox 4">
                <a:extLst>
                  <a:ext uri="{FF2B5EF4-FFF2-40B4-BE49-F238E27FC236}">
                    <a16:creationId xmlns:a16="http://schemas.microsoft.com/office/drawing/2014/main" id="{AB891676-127F-43E9-B8B9-928F82BB5308}"/>
                  </a:ext>
                </a:extLst>
              </p:cNvPr>
              <p:cNvSpPr txBox="1">
                <a:spLocks noRot="1" noChangeAspect="1" noMove="1" noResize="1" noEditPoints="1" noAdjustHandles="1" noChangeArrowheads="1" noChangeShapeType="1" noTextEdit="1"/>
              </p:cNvSpPr>
              <p:nvPr/>
            </p:nvSpPr>
            <p:spPr>
              <a:xfrm>
                <a:off x="2286000" y="1942637"/>
                <a:ext cx="4572000" cy="369332"/>
              </a:xfrm>
              <a:prstGeom prst="rect">
                <a:avLst/>
              </a:prstGeom>
              <a:blipFill>
                <a:blip r:embed="rId3"/>
                <a:stretch>
                  <a:fillRect/>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79D24784-2A49-4285-97ED-01F0CFD56E97}"/>
              </a:ext>
            </a:extLst>
          </p:cNvPr>
          <p:cNvGraphicFramePr>
            <a:graphicFrameLocks noGrp="1"/>
          </p:cNvGraphicFramePr>
          <p:nvPr/>
        </p:nvGraphicFramePr>
        <p:xfrm>
          <a:off x="1476242" y="3260597"/>
          <a:ext cx="2438400" cy="2250440"/>
        </p:xfrm>
        <a:graphic>
          <a:graphicData uri="http://schemas.openxmlformats.org/drawingml/2006/table">
            <a:tbl>
              <a:tblPr firstRow="1" firstCol="1" bandRow="1">
                <a:tableStyleId>{8EC20E35-A176-4012-BC5E-935CFFF8708E}</a:tableStyleId>
              </a:tblPr>
              <a:tblGrid>
                <a:gridCol w="609600">
                  <a:extLst>
                    <a:ext uri="{9D8B030D-6E8A-4147-A177-3AD203B41FA5}">
                      <a16:colId xmlns:a16="http://schemas.microsoft.com/office/drawing/2014/main" val="2062418948"/>
                    </a:ext>
                  </a:extLst>
                </a:gridCol>
                <a:gridCol w="609600">
                  <a:extLst>
                    <a:ext uri="{9D8B030D-6E8A-4147-A177-3AD203B41FA5}">
                      <a16:colId xmlns:a16="http://schemas.microsoft.com/office/drawing/2014/main" val="3375328254"/>
                    </a:ext>
                  </a:extLst>
                </a:gridCol>
                <a:gridCol w="609600">
                  <a:extLst>
                    <a:ext uri="{9D8B030D-6E8A-4147-A177-3AD203B41FA5}">
                      <a16:colId xmlns:a16="http://schemas.microsoft.com/office/drawing/2014/main" val="1493080808"/>
                    </a:ext>
                  </a:extLst>
                </a:gridCol>
                <a:gridCol w="609600">
                  <a:extLst>
                    <a:ext uri="{9D8B030D-6E8A-4147-A177-3AD203B41FA5}">
                      <a16:colId xmlns:a16="http://schemas.microsoft.com/office/drawing/2014/main" val="315047541"/>
                    </a:ext>
                  </a:extLst>
                </a:gridCol>
              </a:tblGrid>
              <a:tr h="190500">
                <a:tc>
                  <a:txBody>
                    <a:bodyPr/>
                    <a:lstStyle/>
                    <a:p>
                      <a:pPr marL="0" marR="0">
                        <a:lnSpc>
                          <a:spcPct val="150000"/>
                        </a:lnSpc>
                        <a:spcBef>
                          <a:spcPts val="0"/>
                        </a:spcBef>
                        <a:spcAft>
                          <a:spcPts val="0"/>
                        </a:spcAft>
                      </a:pPr>
                      <a:r>
                        <a:rPr lang="en-US" sz="1100">
                          <a:effectLst/>
                        </a:rPr>
                        <a:t>STT</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Cal</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Result</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dirty="0">
                          <a:effectLst/>
                        </a:rPr>
                        <a:t> </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extLst>
                  <a:ext uri="{0D108BD9-81ED-4DB2-BD59-A6C34878D82A}">
                    <a16:rowId xmlns:a16="http://schemas.microsoft.com/office/drawing/2014/main" val="2812030117"/>
                  </a:ext>
                </a:extLst>
              </a:tr>
              <a:tr h="190500">
                <a:tc>
                  <a:txBody>
                    <a:bodyPr/>
                    <a:lstStyle/>
                    <a:p>
                      <a:pPr marL="0" marR="0">
                        <a:lnSpc>
                          <a:spcPct val="150000"/>
                        </a:lnSpc>
                        <a:spcBef>
                          <a:spcPts val="0"/>
                        </a:spcBef>
                        <a:spcAft>
                          <a:spcPts val="0"/>
                        </a:spcAft>
                      </a:pPr>
                      <a:r>
                        <a:rPr lang="en-US" sz="1100">
                          <a:effectLst/>
                        </a:rPr>
                        <a:t> </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NO</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extLst>
                  <a:ext uri="{0D108BD9-81ED-4DB2-BD59-A6C34878D82A}">
                    <a16:rowId xmlns:a16="http://schemas.microsoft.com/office/drawing/2014/main" val="1269893762"/>
                  </a:ext>
                </a:extLst>
              </a:tr>
              <a:tr h="190500">
                <a:tc>
                  <a:txBody>
                    <a:bodyPr/>
                    <a:lstStyle/>
                    <a:p>
                      <a:pPr marL="0" marR="0">
                        <a:lnSpc>
                          <a:spcPct val="150000"/>
                        </a:lnSpc>
                        <a:spcBef>
                          <a:spcPts val="0"/>
                        </a:spcBef>
                        <a:spcAft>
                          <a:spcPts val="0"/>
                        </a:spcAft>
                      </a:pPr>
                      <a:r>
                        <a:rPr lang="en-US" sz="1100">
                          <a:effectLst/>
                        </a:rPr>
                        <a:t>m</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892</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33</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YES</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extLst>
                  <a:ext uri="{0D108BD9-81ED-4DB2-BD59-A6C34878D82A}">
                    <a16:rowId xmlns:a16="http://schemas.microsoft.com/office/drawing/2014/main" val="3569631502"/>
                  </a:ext>
                </a:extLst>
              </a:tr>
              <a:tr h="190500">
                <a:tc>
                  <a:txBody>
                    <a:bodyPr/>
                    <a:lstStyle/>
                    <a:p>
                      <a:pPr marL="0" marR="0" algn="r">
                        <a:lnSpc>
                          <a:spcPct val="150000"/>
                        </a:lnSpc>
                        <a:spcBef>
                          <a:spcPts val="0"/>
                        </a:spcBef>
                        <a:spcAft>
                          <a:spcPts val="0"/>
                        </a:spcAft>
                      </a:pPr>
                      <a:r>
                        <a:rPr lang="en-US" sz="1100">
                          <a:effectLst/>
                        </a:rPr>
                        <a:t>33</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893</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1818</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NO</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extLst>
                  <a:ext uri="{0D108BD9-81ED-4DB2-BD59-A6C34878D82A}">
                    <a16:rowId xmlns:a16="http://schemas.microsoft.com/office/drawing/2014/main" val="2984516184"/>
                  </a:ext>
                </a:extLst>
              </a:tr>
              <a:tr h="190500">
                <a:tc>
                  <a:txBody>
                    <a:bodyPr/>
                    <a:lstStyle/>
                    <a:p>
                      <a:pPr marL="0" marR="0">
                        <a:lnSpc>
                          <a:spcPct val="150000"/>
                        </a:lnSpc>
                        <a:spcBef>
                          <a:spcPts val="0"/>
                        </a:spcBef>
                        <a:spcAft>
                          <a:spcPts val="0"/>
                        </a:spcAft>
                      </a:pPr>
                      <a:r>
                        <a:rPr lang="en-US" sz="1100">
                          <a:effectLst/>
                        </a:rPr>
                        <a:t>N</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894</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276</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NO</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extLst>
                  <a:ext uri="{0D108BD9-81ED-4DB2-BD59-A6C34878D82A}">
                    <a16:rowId xmlns:a16="http://schemas.microsoft.com/office/drawing/2014/main" val="1818252094"/>
                  </a:ext>
                </a:extLst>
              </a:tr>
              <a:tr h="190500">
                <a:tc>
                  <a:txBody>
                    <a:bodyPr/>
                    <a:lstStyle/>
                    <a:p>
                      <a:pPr marL="0" marR="0" algn="r">
                        <a:lnSpc>
                          <a:spcPct val="150000"/>
                        </a:lnSpc>
                        <a:spcBef>
                          <a:spcPts val="0"/>
                        </a:spcBef>
                        <a:spcAft>
                          <a:spcPts val="0"/>
                        </a:spcAft>
                      </a:pPr>
                      <a:r>
                        <a:rPr lang="en-US" sz="1100">
                          <a:effectLst/>
                        </a:rPr>
                        <a:t>128</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NO</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extLst>
                  <a:ext uri="{0D108BD9-81ED-4DB2-BD59-A6C34878D82A}">
                    <a16:rowId xmlns:a16="http://schemas.microsoft.com/office/drawing/2014/main" val="2282291204"/>
                  </a:ext>
                </a:extLst>
              </a:tr>
              <a:tr h="190500">
                <a:tc>
                  <a:txBody>
                    <a:bodyPr/>
                    <a:lstStyle/>
                    <a:p>
                      <a:pPr marL="0" marR="0">
                        <a:lnSpc>
                          <a:spcPct val="150000"/>
                        </a:lnSpc>
                        <a:spcBef>
                          <a:spcPts val="0"/>
                        </a:spcBef>
                        <a:spcAft>
                          <a:spcPts val="0"/>
                        </a:spcAft>
                      </a:pPr>
                      <a:r>
                        <a:rPr lang="en-US" sz="1100">
                          <a:effectLst/>
                        </a:rPr>
                        <a:t>Q</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2436</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1818</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NO</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extLst>
                  <a:ext uri="{0D108BD9-81ED-4DB2-BD59-A6C34878D82A}">
                    <a16:rowId xmlns:a16="http://schemas.microsoft.com/office/drawing/2014/main" val="1339487600"/>
                  </a:ext>
                </a:extLst>
              </a:tr>
              <a:tr h="190500">
                <a:tc>
                  <a:txBody>
                    <a:bodyPr/>
                    <a:lstStyle/>
                    <a:p>
                      <a:pPr marL="0" marR="0" algn="r">
                        <a:lnSpc>
                          <a:spcPct val="150000"/>
                        </a:lnSpc>
                        <a:spcBef>
                          <a:spcPts val="0"/>
                        </a:spcBef>
                        <a:spcAft>
                          <a:spcPts val="0"/>
                        </a:spcAft>
                      </a:pPr>
                      <a:r>
                        <a:rPr lang="en-US" sz="1100">
                          <a:effectLst/>
                        </a:rPr>
                        <a:t>3329</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2437</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33</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YES</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extLst>
                  <a:ext uri="{0D108BD9-81ED-4DB2-BD59-A6C34878D82A}">
                    <a16:rowId xmlns:a16="http://schemas.microsoft.com/office/drawing/2014/main" val="3316013678"/>
                  </a:ext>
                </a:extLst>
              </a:tr>
              <a:tr h="190500">
                <a:tc>
                  <a:txBody>
                    <a:bodyPr/>
                    <a:lstStyle/>
                    <a:p>
                      <a:pPr marL="0" marR="0">
                        <a:lnSpc>
                          <a:spcPct val="150000"/>
                        </a:lnSpc>
                        <a:spcBef>
                          <a:spcPts val="0"/>
                        </a:spcBef>
                        <a:spcAft>
                          <a:spcPts val="0"/>
                        </a:spcAft>
                      </a:pPr>
                      <a:r>
                        <a:rPr lang="en-US" sz="1100">
                          <a:effectLst/>
                        </a:rPr>
                        <a:t>Gamma</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2438</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1579</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a:effectLst/>
                        </a:rPr>
                        <a:t>NO</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extLst>
                  <a:ext uri="{0D108BD9-81ED-4DB2-BD59-A6C34878D82A}">
                    <a16:rowId xmlns:a16="http://schemas.microsoft.com/office/drawing/2014/main" val="3073989941"/>
                  </a:ext>
                </a:extLst>
              </a:tr>
              <a:tr h="190500">
                <a:tc>
                  <a:txBody>
                    <a:bodyPr/>
                    <a:lstStyle/>
                    <a:p>
                      <a:pPr marL="0" marR="0" algn="r">
                        <a:lnSpc>
                          <a:spcPct val="150000"/>
                        </a:lnSpc>
                        <a:spcBef>
                          <a:spcPts val="0"/>
                        </a:spcBef>
                        <a:spcAft>
                          <a:spcPts val="0"/>
                        </a:spcAft>
                      </a:pPr>
                      <a:r>
                        <a:rPr lang="en-US" sz="1100">
                          <a:effectLst/>
                        </a:rPr>
                        <a:t>892</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2439</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gn="r">
                        <a:lnSpc>
                          <a:spcPct val="150000"/>
                        </a:lnSpc>
                        <a:spcBef>
                          <a:spcPts val="0"/>
                        </a:spcBef>
                        <a:spcAft>
                          <a:spcPts val="0"/>
                        </a:spcAft>
                      </a:pPr>
                      <a:r>
                        <a:rPr lang="en-US" sz="1100">
                          <a:effectLst/>
                        </a:rPr>
                        <a:t>3127</a:t>
                      </a:r>
                      <a:endParaRPr lang="en-US" sz="120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tc>
                  <a:txBody>
                    <a:bodyPr/>
                    <a:lstStyle/>
                    <a:p>
                      <a:pPr marL="0" marR="0">
                        <a:lnSpc>
                          <a:spcPct val="150000"/>
                        </a:lnSpc>
                        <a:spcBef>
                          <a:spcPts val="0"/>
                        </a:spcBef>
                        <a:spcAft>
                          <a:spcPts val="0"/>
                        </a:spcAft>
                      </a:pPr>
                      <a:r>
                        <a:rPr lang="en-US" sz="1100" dirty="0">
                          <a:effectLst/>
                        </a:rPr>
                        <a:t>NO</a:t>
                      </a:r>
                      <a:endParaRPr lang="en-US" sz="1200" dirty="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b"/>
                </a:tc>
                <a:extLst>
                  <a:ext uri="{0D108BD9-81ED-4DB2-BD59-A6C34878D82A}">
                    <a16:rowId xmlns:a16="http://schemas.microsoft.com/office/drawing/2014/main" val="2702437227"/>
                  </a:ext>
                </a:extLst>
              </a:tr>
            </a:tbl>
          </a:graphicData>
        </a:graphic>
      </p:graphicFrame>
      <mc:AlternateContent xmlns:mc="http://schemas.openxmlformats.org/markup-compatibility/2006">
        <mc:Choice xmlns:a14="http://schemas.microsoft.com/office/drawing/2010/main" Requires="a14">
          <p:sp>
            <p:nvSpPr>
              <p:cNvPr id="7" name="Rectangle 1">
                <a:extLst>
                  <a:ext uri="{FF2B5EF4-FFF2-40B4-BE49-F238E27FC236}">
                    <a16:creationId xmlns:a16="http://schemas.microsoft.com/office/drawing/2014/main" id="{671B509D-6CB4-4669-936A-124F31D53355}"/>
                  </a:ext>
                </a:extLst>
              </p:cNvPr>
              <p:cNvSpPr>
                <a:spLocks noChangeArrowheads="1"/>
              </p:cNvSpPr>
              <p:nvPr/>
            </p:nvSpPr>
            <p:spPr bwMode="auto">
              <a:xfrm>
                <a:off x="1395222" y="2668768"/>
                <a:ext cx="3176778" cy="5918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B</a:t>
                </a:r>
                <a:r>
                  <a:rPr kumimoji="0" lang="en-US" altLang="en-US" sz="1600" b="0" i="0" u="none" strike="noStrike" cap="none" normalizeH="0" baseline="0" dirty="0" err="1" bmk="">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ảng</a:t>
                </a:r>
                <a:r>
                  <a:rPr kumimoji="0" lang="en-US" altLang="en-US" sz="1600" b="0" i="0" u="none" strike="noStrike" cap="none" normalizeH="0" baseline="0" dirty="0" bmk="">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r>
                  <a:rPr kumimoji="0" lang="en-US" altLang="en-US" sz="1600" b="0" i="0" u="none" strike="noStrike" cap="none" normalizeH="0" baseline="0" dirty="0" bmk="_Toc92393176">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2 </a:t>
                </a:r>
                <a:r>
                  <a:rPr kumimoji="0" lang="en-US" altLang="en-US" sz="1600" b="0" i="0" u="none" strike="noStrike" cap="none" normalizeH="0" baseline="0" dirty="0" err="1" bmk="_Toc92393176">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Tìm</a:t>
                </a:r>
                <a:r>
                  <a:rPr kumimoji="0" lang="en-US" altLang="en-US" sz="1600" b="0" i="0" u="none" strike="noStrike" cap="none" normalizeH="0" baseline="0" dirty="0" bmk="_Toc92393176">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 giá </a:t>
                </a:r>
                <a:r>
                  <a:rPr kumimoji="0" lang="en-US" altLang="en-US" sz="1600" b="0" i="0" u="none" strike="noStrike" cap="none" normalizeH="0" baseline="0" dirty="0" err="1" bmk="_Toc92393176">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trị</a:t>
                </a:r>
                <a:r>
                  <a:rPr kumimoji="0" lang="en-US" altLang="en-US" sz="1600" b="0" i="0" u="none" strike="noStrike" cap="none" normalizeH="0" baseline="0" dirty="0" bmk="_Toc92393176">
                    <a:ln>
                      <a:noFill/>
                    </a:ln>
                    <a:solidFill>
                      <a:schemeClr val="tx1"/>
                    </a:solidFill>
                    <a:effectLst/>
                    <a:latin typeface="Roboto" panose="02000000000000000000" pitchFamily="2" charset="0"/>
                    <a:ea typeface="Roboto" panose="02000000000000000000" pitchFamily="2" charset="0"/>
                    <a:cs typeface="Times New Roman" panose="02020603050405020304" pitchFamily="18" charset="0"/>
                  </a:rPr>
                  <a:t> </a:t>
                </a:r>
                <a14:m>
                  <m:oMath xmlns:m="http://schemas.openxmlformats.org/officeDocument/2006/math">
                    <m:r>
                      <a:rPr kumimoji="0" lang="en-US" altLang="en-US" sz="1600" b="0" i="1" u="none" strike="noStrike" cap="none" normalizeH="0" baseline="0" smtClean="0" bmk="_Toc92393176">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𝛾</m:t>
                    </m:r>
                    <m:r>
                      <a:rPr kumimoji="0" lang="en-US" altLang="en-US" sz="1600" b="0" i="1" u="none" strike="noStrike" cap="none" normalizeH="0" baseline="0" smtClean="0" bmk="_Toc92393176">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kumimoji="0" lang="en-US" altLang="en-US" sz="1600" b="0" i="1" u="none" strike="noStrike" cap="none" normalizeH="0" baseline="0" smtClean="0" bmk="_Toc92393176">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kumimoji="0" lang="en-US" altLang="en-US" sz="1600" b="0" i="1" u="none" strike="noStrike" cap="none" normalizeH="0" baseline="0" smtClean="0" bmk="_Toc92393176">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en-US" sz="1600" b="0" i="1" u="none" strike="noStrike" cap="none" normalizeH="0" baseline="0" smtClean="0" bmk="_Toc92393176">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𝜔</m:t>
                            </m:r>
                          </m:e>
                          <m:sub>
                            <m:r>
                              <a:rPr kumimoji="0" lang="en-US" altLang="en-US" sz="1600" b="0" i="1" u="none" strike="noStrike" cap="none" normalizeH="0" baseline="0" smtClean="0" bmk="_Toc92393176">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𝑛</m:t>
                            </m:r>
                          </m:sub>
                        </m:sSub>
                      </m:e>
                    </m:rad>
                  </m:oMath>
                </a14:m>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mc:Choice>
        <mc:Fallback>
          <p:sp>
            <p:nvSpPr>
              <p:cNvPr id="7" name="Rectangle 1">
                <a:extLst>
                  <a:ext uri="{FF2B5EF4-FFF2-40B4-BE49-F238E27FC236}">
                    <a16:creationId xmlns:a16="http://schemas.microsoft.com/office/drawing/2014/main" id="{671B509D-6CB4-4669-936A-124F31D53355}"/>
                  </a:ext>
                </a:extLst>
              </p:cNvPr>
              <p:cNvSpPr>
                <a:spLocks noRot="1" noChangeAspect="1" noMove="1" noResize="1" noEditPoints="1" noAdjustHandles="1" noChangeArrowheads="1" noChangeShapeType="1" noTextEdit="1"/>
              </p:cNvSpPr>
              <p:nvPr/>
            </p:nvSpPr>
            <p:spPr bwMode="auto">
              <a:xfrm>
                <a:off x="1395222" y="2668768"/>
                <a:ext cx="3176778" cy="591829"/>
              </a:xfrm>
              <a:prstGeom prst="rect">
                <a:avLst/>
              </a:prstGeom>
              <a:blipFill>
                <a:blip r:embed="rId4"/>
                <a:stretch>
                  <a:fillRect l="-1152" t="-309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8" name="Arrow: Right 7">
            <a:extLst>
              <a:ext uri="{FF2B5EF4-FFF2-40B4-BE49-F238E27FC236}">
                <a16:creationId xmlns:a16="http://schemas.microsoft.com/office/drawing/2014/main" id="{A8E6784E-B4B9-4CC7-A806-2EFBCE70FE6E}"/>
              </a:ext>
            </a:extLst>
          </p:cNvPr>
          <p:cNvSpPr/>
          <p:nvPr/>
        </p:nvSpPr>
        <p:spPr>
          <a:xfrm>
            <a:off x="4301246" y="4017526"/>
            <a:ext cx="1066984" cy="5285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9E697D6-399F-4511-B2D4-6FAAA1508A20}"/>
                  </a:ext>
                </a:extLst>
              </p:cNvPr>
              <p:cNvSpPr txBox="1"/>
              <p:nvPr/>
            </p:nvSpPr>
            <p:spPr>
              <a:xfrm>
                <a:off x="5754834" y="4097113"/>
                <a:ext cx="4572000" cy="369332"/>
              </a:xfrm>
              <a:prstGeom prst="rect">
                <a:avLst/>
              </a:prstGeom>
              <a:noFill/>
            </p:spPr>
            <p:txBody>
              <a:bodyPr wrap="square">
                <a:spAutoFit/>
              </a:bodyPr>
              <a:lstStyle/>
              <a:p>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𝛾</m:t>
                        </m:r>
                      </m:e>
                      <m:sub>
                        <m:r>
                          <a:rPr lang="en-US" i="0">
                            <a:latin typeface="Cambria Math" panose="02040503050406030204" pitchFamily="18" charset="0"/>
                          </a:rPr>
                          <m:t>2</m:t>
                        </m:r>
                        <m:r>
                          <a:rPr lang="en-US" i="1">
                            <a:latin typeface="Cambria Math" panose="02040503050406030204" pitchFamily="18" charset="0"/>
                          </a:rPr>
                          <m:t>𝑛</m:t>
                        </m:r>
                      </m:sub>
                    </m:sSub>
                    <m:r>
                      <a:rPr lang="en-US" i="0">
                        <a:latin typeface="Cambria Math" panose="02040503050406030204" pitchFamily="18" charset="0"/>
                      </a:rPr>
                      <m:t>= </m:t>
                    </m:r>
                  </m:oMath>
                </a14:m>
                <a:r>
                  <a:rPr lang="en-US" dirty="0"/>
                  <a:t>892</a:t>
                </a:r>
              </a:p>
            </p:txBody>
          </p:sp>
        </mc:Choice>
        <mc:Fallback>
          <p:sp>
            <p:nvSpPr>
              <p:cNvPr id="10" name="TextBox 9">
                <a:extLst>
                  <a:ext uri="{FF2B5EF4-FFF2-40B4-BE49-F238E27FC236}">
                    <a16:creationId xmlns:a16="http://schemas.microsoft.com/office/drawing/2014/main" id="{D9E697D6-399F-4511-B2D4-6FAAA1508A20}"/>
                  </a:ext>
                </a:extLst>
              </p:cNvPr>
              <p:cNvSpPr txBox="1">
                <a:spLocks noRot="1" noChangeAspect="1" noMove="1" noResize="1" noEditPoints="1" noAdjustHandles="1" noChangeArrowheads="1" noChangeShapeType="1" noTextEdit="1"/>
              </p:cNvSpPr>
              <p:nvPr/>
            </p:nvSpPr>
            <p:spPr>
              <a:xfrm>
                <a:off x="5754834" y="4097113"/>
                <a:ext cx="4572000" cy="369332"/>
              </a:xfrm>
              <a:prstGeom prst="rect">
                <a:avLst/>
              </a:prstGeom>
              <a:blipFill>
                <a:blip r:embed="rId5"/>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0834266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vi-VN" sz="4000" dirty="0">
                <a:effectLst/>
                <a:latin typeface="Roboto" panose="02000000000000000000" pitchFamily="2" charset="0"/>
                <a:ea typeface="Roboto" panose="02000000000000000000" pitchFamily="2" charset="0"/>
              </a:rPr>
              <a:t>Xử lý tính toán lý thuyết trên phần mềm máy tính</a:t>
            </a:r>
            <a:endParaRPr lang="en-US" sz="4000" dirty="0">
              <a:latin typeface="Roboto" panose="02000000000000000000" pitchFamily="2" charset="0"/>
              <a:ea typeface="Roboto" panose="02000000000000000000" pitchFamily="2" charset="0"/>
            </a:endParaRP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52498CF5-571B-4590-8E1D-8AD6F556A36E}"/>
                  </a:ext>
                </a:extLst>
              </p:cNvPr>
              <p:cNvGraphicFramePr>
                <a:graphicFrameLocks noGrp="1"/>
              </p:cNvGraphicFramePr>
              <p:nvPr>
                <p:extLst>
                  <p:ext uri="{D42A27DB-BD31-4B8C-83A1-F6EECF244321}">
                    <p14:modId xmlns:p14="http://schemas.microsoft.com/office/powerpoint/2010/main" val="2003101869"/>
                  </p:ext>
                </p:extLst>
              </p:nvPr>
            </p:nvGraphicFramePr>
            <p:xfrm>
              <a:off x="2483717" y="2544091"/>
              <a:ext cx="4176565" cy="2841185"/>
            </p:xfrm>
            <a:graphic>
              <a:graphicData uri="http://schemas.openxmlformats.org/drawingml/2006/table">
                <a:tbl>
                  <a:tblPr firstRow="1" firstCol="1" bandRow="1">
                    <a:tableStyleId>{8EC20E35-A176-4012-BC5E-935CFFF8708E}</a:tableStyleId>
                  </a:tblPr>
                  <a:tblGrid>
                    <a:gridCol w="811640">
                      <a:extLst>
                        <a:ext uri="{9D8B030D-6E8A-4147-A177-3AD203B41FA5}">
                          <a16:colId xmlns:a16="http://schemas.microsoft.com/office/drawing/2014/main" val="4060487219"/>
                        </a:ext>
                      </a:extLst>
                    </a:gridCol>
                    <a:gridCol w="930005">
                      <a:extLst>
                        <a:ext uri="{9D8B030D-6E8A-4147-A177-3AD203B41FA5}">
                          <a16:colId xmlns:a16="http://schemas.microsoft.com/office/drawing/2014/main" val="2289414439"/>
                        </a:ext>
                      </a:extLst>
                    </a:gridCol>
                    <a:gridCol w="811640">
                      <a:extLst>
                        <a:ext uri="{9D8B030D-6E8A-4147-A177-3AD203B41FA5}">
                          <a16:colId xmlns:a16="http://schemas.microsoft.com/office/drawing/2014/main" val="163660782"/>
                        </a:ext>
                      </a:extLst>
                    </a:gridCol>
                    <a:gridCol w="811640">
                      <a:extLst>
                        <a:ext uri="{9D8B030D-6E8A-4147-A177-3AD203B41FA5}">
                          <a16:colId xmlns:a16="http://schemas.microsoft.com/office/drawing/2014/main" val="3857033700"/>
                        </a:ext>
                      </a:extLst>
                    </a:gridCol>
                    <a:gridCol w="811640">
                      <a:extLst>
                        <a:ext uri="{9D8B030D-6E8A-4147-A177-3AD203B41FA5}">
                          <a16:colId xmlns:a16="http://schemas.microsoft.com/office/drawing/2014/main" val="1176969633"/>
                        </a:ext>
                      </a:extLst>
                    </a:gridCol>
                  </a:tblGrid>
                  <a:tr h="390602">
                    <a:tc>
                      <a:txBody>
                        <a:bodyPr/>
                        <a:lstStyle/>
                        <a:p>
                          <a:pPr marL="0" marR="0">
                            <a:lnSpc>
                              <a:spcPct val="150000"/>
                            </a:lnSpc>
                            <a:spcBef>
                              <a:spcPts val="0"/>
                            </a:spcBef>
                            <a:spcAft>
                              <a:spcPts val="0"/>
                            </a:spcAft>
                          </a:pPr>
                          <a:r>
                            <a:rPr lang="en-US" sz="1500">
                              <a:effectLst/>
                            </a:rPr>
                            <a:t>STT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marL="0" marR="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𝜸</m:t>
                                    </m:r>
                                  </m:e>
                                  <m:sub>
                                    <m:r>
                                      <a:rPr lang="en-US" sz="1600">
                                        <a:effectLst/>
                                        <a:latin typeface="Cambria Math" panose="02040503050406030204" pitchFamily="18" charset="0"/>
                                      </a:rPr>
                                      <m:t>𝟐</m:t>
                                    </m:r>
                                    <m:r>
                                      <a:rPr lang="en-US" sz="1600">
                                        <a:effectLst/>
                                        <a:latin typeface="Cambria Math" panose="02040503050406030204" pitchFamily="18" charset="0"/>
                                      </a:rPr>
                                      <m:t>𝒏</m:t>
                                    </m:r>
                                  </m:sub>
                                </m:sSub>
                              </m:oMath>
                            </m:oMathPara>
                          </a14:m>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marL="0" marR="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𝜸</m:t>
                                    </m:r>
                                  </m:e>
                                  <m:sub>
                                    <m:r>
                                      <a:rPr lang="en-US" sz="1600">
                                        <a:effectLst/>
                                        <a:latin typeface="Cambria Math" panose="02040503050406030204" pitchFamily="18" charset="0"/>
                                      </a:rPr>
                                      <m:t>𝟐</m:t>
                                    </m:r>
                                    <m:r>
                                      <a:rPr lang="en-US" sz="1600">
                                        <a:effectLst/>
                                        <a:latin typeface="Cambria Math" panose="02040503050406030204" pitchFamily="18" charset="0"/>
                                      </a:rPr>
                                      <m:t>𝒏</m:t>
                                    </m:r>
                                  </m:sub>
                                  <m:sup>
                                    <m:r>
                                      <a:rPr lang="en-US" sz="1600">
                                        <a:effectLst/>
                                        <a:latin typeface="Cambria Math" panose="02040503050406030204" pitchFamily="18" charset="0"/>
                                      </a:rPr>
                                      <m:t>−</m:t>
                                    </m:r>
                                    <m:r>
                                      <a:rPr lang="en-US" sz="1600">
                                        <a:effectLst/>
                                        <a:latin typeface="Cambria Math" panose="02040503050406030204" pitchFamily="18" charset="0"/>
                                      </a:rPr>
                                      <m:t>𝟏</m:t>
                                    </m:r>
                                  </m:sup>
                                </m:sSubSup>
                              </m:oMath>
                            </m:oMathPara>
                          </a14:m>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marL="0" marR="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sSup>
                                      <m:sSupPr>
                                        <m:ctrlPr>
                                          <a:rPr lang="en-US" sz="1600" i="1">
                                            <a:effectLst/>
                                            <a:latin typeface="Cambria Math" panose="02040503050406030204" pitchFamily="18" charset="0"/>
                                          </a:rPr>
                                        </m:ctrlPr>
                                      </m:sSupPr>
                                      <m:e>
                                        <m:r>
                                          <a:rPr lang="en-US" sz="1600">
                                            <a:effectLst/>
                                            <a:latin typeface="Cambria Math" panose="02040503050406030204" pitchFamily="18" charset="0"/>
                                          </a:rPr>
                                          <m:t>𝒌</m:t>
                                        </m:r>
                                      </m:e>
                                      <m:sup>
                                        <m:r>
                                          <a:rPr lang="en-US" sz="1600">
                                            <a:effectLst/>
                                            <a:latin typeface="Cambria Math" panose="02040503050406030204" pitchFamily="18" charset="0"/>
                                          </a:rPr>
                                          <m:t>−</m:t>
                                        </m:r>
                                        <m:r>
                                          <a:rPr lang="en-US" sz="1600">
                                            <a:effectLst/>
                                            <a:latin typeface="Cambria Math" panose="02040503050406030204" pitchFamily="18" charset="0"/>
                                          </a:rPr>
                                          <m:t>𝟐</m:t>
                                        </m:r>
                                      </m:sup>
                                    </m:sSup>
                                    <m:r>
                                      <a:rPr lang="en-US" sz="1600">
                                        <a:effectLst/>
                                        <a:latin typeface="Cambria Math" panose="02040503050406030204" pitchFamily="18" charset="0"/>
                                      </a:rPr>
                                      <m:t>𝜸</m:t>
                                    </m:r>
                                  </m:e>
                                  <m:sub>
                                    <m:r>
                                      <a:rPr lang="en-US" sz="1600">
                                        <a:effectLst/>
                                        <a:latin typeface="Cambria Math" panose="02040503050406030204" pitchFamily="18" charset="0"/>
                                      </a:rPr>
                                      <m:t>𝟐</m:t>
                                    </m:r>
                                    <m:r>
                                      <a:rPr lang="en-US" sz="1600">
                                        <a:effectLst/>
                                        <a:latin typeface="Cambria Math" panose="02040503050406030204" pitchFamily="18" charset="0"/>
                                      </a:rPr>
                                      <m:t>𝒏</m:t>
                                    </m:r>
                                  </m:sub>
                                </m:sSub>
                              </m:oMath>
                            </m:oMathPara>
                          </a14:m>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marL="0" marR="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600" i="1">
                                        <a:effectLst/>
                                        <a:latin typeface="Cambria Math" panose="02040503050406030204" pitchFamily="18" charset="0"/>
                                      </a:rPr>
                                    </m:ctrlPr>
                                  </m:sSupPr>
                                  <m:e>
                                    <m:r>
                                      <a:rPr lang="en-US" sz="1600">
                                        <a:effectLst/>
                                        <a:latin typeface="Cambria Math" panose="02040503050406030204" pitchFamily="18" charset="0"/>
                                      </a:rPr>
                                      <m:t>𝒌</m:t>
                                    </m:r>
                                  </m:e>
                                  <m:sup>
                                    <m:r>
                                      <a:rPr lang="en-US" sz="1600">
                                        <a:effectLst/>
                                        <a:latin typeface="Cambria Math" panose="02040503050406030204" pitchFamily="18" charset="0"/>
                                      </a:rPr>
                                      <m:t>−</m:t>
                                    </m:r>
                                    <m:r>
                                      <a:rPr lang="en-US" sz="1600">
                                        <a:effectLst/>
                                        <a:latin typeface="Cambria Math" panose="02040503050406030204" pitchFamily="18" charset="0"/>
                                      </a:rPr>
                                      <m:t>𝟐</m:t>
                                    </m:r>
                                  </m:sup>
                                </m:sSup>
                                <m:sSubSup>
                                  <m:sSubSupPr>
                                    <m:ctrlPr>
                                      <a:rPr lang="en-US" sz="1600" i="1">
                                        <a:effectLst/>
                                        <a:latin typeface="Cambria Math" panose="02040503050406030204" pitchFamily="18" charset="0"/>
                                      </a:rPr>
                                    </m:ctrlPr>
                                  </m:sSubSupPr>
                                  <m:e>
                                    <m:r>
                                      <a:rPr lang="en-US" sz="1600">
                                        <a:effectLst/>
                                        <a:latin typeface="Cambria Math" panose="02040503050406030204" pitchFamily="18" charset="0"/>
                                      </a:rPr>
                                      <m:t>𝜸</m:t>
                                    </m:r>
                                  </m:e>
                                  <m:sub>
                                    <m:r>
                                      <a:rPr lang="en-US" sz="1600">
                                        <a:effectLst/>
                                        <a:latin typeface="Cambria Math" panose="02040503050406030204" pitchFamily="18" charset="0"/>
                                      </a:rPr>
                                      <m:t>𝟐</m:t>
                                    </m:r>
                                    <m:r>
                                      <a:rPr lang="en-US" sz="1600">
                                        <a:effectLst/>
                                        <a:latin typeface="Cambria Math" panose="02040503050406030204" pitchFamily="18" charset="0"/>
                                      </a:rPr>
                                      <m:t>𝒏</m:t>
                                    </m:r>
                                  </m:sub>
                                  <m:sup>
                                    <m:r>
                                      <a:rPr lang="en-US" sz="1600">
                                        <a:effectLst/>
                                        <a:latin typeface="Cambria Math" panose="02040503050406030204" pitchFamily="18" charset="0"/>
                                      </a:rPr>
                                      <m:t>−</m:t>
                                    </m:r>
                                    <m:r>
                                      <a:rPr lang="en-US" sz="1600">
                                        <a:effectLst/>
                                        <a:latin typeface="Cambria Math" panose="02040503050406030204" pitchFamily="18" charset="0"/>
                                      </a:rPr>
                                      <m:t>𝟏</m:t>
                                    </m:r>
                                  </m:sup>
                                </m:sSubSup>
                              </m:oMath>
                            </m:oMathPara>
                          </a14:m>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extLst>
                      <a:ext uri="{0D108BD9-81ED-4DB2-BD59-A6C34878D82A}">
                        <a16:rowId xmlns:a16="http://schemas.microsoft.com/office/drawing/2014/main" val="739068974"/>
                      </a:ext>
                    </a:extLst>
                  </a:tr>
                  <a:tr h="299039">
                    <a:tc>
                      <a:txBody>
                        <a:bodyPr/>
                        <a:lstStyle/>
                        <a:p>
                          <a:pPr marL="0" marR="0" algn="r">
                            <a:lnSpc>
                              <a:spcPct val="150000"/>
                            </a:lnSpc>
                            <a:spcBef>
                              <a:spcPts val="0"/>
                            </a:spcBef>
                            <a:spcAft>
                              <a:spcPts val="0"/>
                            </a:spcAft>
                          </a:pPr>
                          <a:r>
                            <a:rPr lang="en-US" sz="1500">
                              <a:effectLst/>
                            </a:rPr>
                            <a:t>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2285</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2285</a:t>
                          </a:r>
                        </a:p>
                      </a:txBody>
                      <a:tcPr marL="9525" marR="9525" marT="9525" marB="0" anchor="b"/>
                    </a:tc>
                    <a:extLst>
                      <a:ext uri="{0D108BD9-81ED-4DB2-BD59-A6C34878D82A}">
                        <a16:rowId xmlns:a16="http://schemas.microsoft.com/office/drawing/2014/main" val="2665750379"/>
                      </a:ext>
                    </a:extLst>
                  </a:tr>
                  <a:tr h="299039">
                    <a:tc>
                      <a:txBody>
                        <a:bodyPr/>
                        <a:lstStyle/>
                        <a:p>
                          <a:pPr marL="0" marR="0" algn="r">
                            <a:lnSpc>
                              <a:spcPct val="150000"/>
                            </a:lnSpc>
                            <a:spcBef>
                              <a:spcPts val="0"/>
                            </a:spcBef>
                            <a:spcAft>
                              <a:spcPts val="0"/>
                            </a:spcAft>
                          </a:pPr>
                          <a:r>
                            <a:rPr lang="en-US" sz="1500">
                              <a:effectLst/>
                            </a:rPr>
                            <a:t>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892</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2549</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872</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2044</a:t>
                          </a:r>
                        </a:p>
                      </a:txBody>
                      <a:tcPr marL="9525" marR="9525" marT="9525" marB="0" anchor="b"/>
                    </a:tc>
                    <a:extLst>
                      <a:ext uri="{0D108BD9-81ED-4DB2-BD59-A6C34878D82A}">
                        <a16:rowId xmlns:a16="http://schemas.microsoft.com/office/drawing/2014/main" val="1249616107"/>
                      </a:ext>
                    </a:extLst>
                  </a:tr>
                  <a:tr h="299039">
                    <a:tc>
                      <a:txBody>
                        <a:bodyPr/>
                        <a:lstStyle/>
                        <a:p>
                          <a:pPr marL="0" marR="0" algn="r">
                            <a:lnSpc>
                              <a:spcPct val="150000"/>
                            </a:lnSpc>
                            <a:spcBef>
                              <a:spcPts val="0"/>
                            </a:spcBef>
                            <a:spcAft>
                              <a:spcPts val="0"/>
                            </a:spcAft>
                          </a:pPr>
                          <a:r>
                            <a:rPr lang="en-US" sz="1500">
                              <a:effectLst/>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33</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2522</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2167</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271</a:t>
                          </a:r>
                        </a:p>
                      </a:txBody>
                      <a:tcPr marL="9525" marR="9525" marT="9525" marB="0" anchor="b"/>
                    </a:tc>
                    <a:extLst>
                      <a:ext uri="{0D108BD9-81ED-4DB2-BD59-A6C34878D82A}">
                        <a16:rowId xmlns:a16="http://schemas.microsoft.com/office/drawing/2014/main" val="217424421"/>
                      </a:ext>
                    </a:extLst>
                  </a:tr>
                  <a:tr h="299039">
                    <a:tc>
                      <a:txBody>
                        <a:bodyPr/>
                        <a:lstStyle/>
                        <a:p>
                          <a:pPr marL="0" marR="0" algn="r">
                            <a:lnSpc>
                              <a:spcPct val="150000"/>
                            </a:lnSpc>
                            <a:spcBef>
                              <a:spcPts val="0"/>
                            </a:spcBef>
                            <a:spcAft>
                              <a:spcPts val="0"/>
                            </a:spcAft>
                          </a:pPr>
                          <a:r>
                            <a:rPr lang="en-US" sz="1500">
                              <a:effectLst/>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2804</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279</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2144</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1676</a:t>
                          </a:r>
                        </a:p>
                      </a:txBody>
                      <a:tcPr marL="9525" marR="9525" marT="9525" marB="0" anchor="b"/>
                    </a:tc>
                    <a:extLst>
                      <a:ext uri="{0D108BD9-81ED-4DB2-BD59-A6C34878D82A}">
                        <a16:rowId xmlns:a16="http://schemas.microsoft.com/office/drawing/2014/main" val="3060300516"/>
                      </a:ext>
                    </a:extLst>
                  </a:tr>
                  <a:tr h="299039">
                    <a:tc>
                      <a:txBody>
                        <a:bodyPr/>
                        <a:lstStyle/>
                        <a:p>
                          <a:pPr marL="0" marR="0" algn="r">
                            <a:lnSpc>
                              <a:spcPct val="150000"/>
                            </a:lnSpc>
                            <a:spcBef>
                              <a:spcPts val="0"/>
                            </a:spcBef>
                            <a:spcAft>
                              <a:spcPts val="0"/>
                            </a:spcAft>
                          </a:pPr>
                          <a:r>
                            <a:rPr lang="en-US" sz="1500">
                              <a:effectLst/>
                            </a:rPr>
                            <a:t>4</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1089</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2094</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1602</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1017</a:t>
                          </a:r>
                        </a:p>
                      </a:txBody>
                      <a:tcPr marL="9525" marR="9525" marT="9525" marB="0" anchor="b"/>
                    </a:tc>
                    <a:extLst>
                      <a:ext uri="{0D108BD9-81ED-4DB2-BD59-A6C34878D82A}">
                        <a16:rowId xmlns:a16="http://schemas.microsoft.com/office/drawing/2014/main" val="3753225301"/>
                      </a:ext>
                    </a:extLst>
                  </a:tr>
                  <a:tr h="299039">
                    <a:tc>
                      <a:txBody>
                        <a:bodyPr/>
                        <a:lstStyle/>
                        <a:p>
                          <a:pPr marL="0" marR="0" algn="r">
                            <a:lnSpc>
                              <a:spcPct val="150000"/>
                            </a:lnSpc>
                            <a:spcBef>
                              <a:spcPts val="0"/>
                            </a:spcBef>
                            <a:spcAft>
                              <a:spcPts val="0"/>
                            </a:spcAft>
                          </a:pPr>
                          <a:r>
                            <a:rPr lang="en-US" sz="1500">
                              <a:effectLst/>
                            </a:rPr>
                            <a:t>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2649</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1219</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843</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2371</a:t>
                          </a:r>
                        </a:p>
                      </a:txBody>
                      <a:tcPr marL="9525" marR="9525" marT="9525" marB="0" anchor="b"/>
                    </a:tc>
                    <a:extLst>
                      <a:ext uri="{0D108BD9-81ED-4DB2-BD59-A6C34878D82A}">
                        <a16:rowId xmlns:a16="http://schemas.microsoft.com/office/drawing/2014/main" val="3460230107"/>
                      </a:ext>
                    </a:extLst>
                  </a:tr>
                  <a:tr h="299039">
                    <a:tc>
                      <a:txBody>
                        <a:bodyPr/>
                        <a:lstStyle/>
                        <a:p>
                          <a:pPr marL="0" marR="0" algn="r">
                            <a:lnSpc>
                              <a:spcPct val="150000"/>
                            </a:lnSpc>
                            <a:spcBef>
                              <a:spcPts val="0"/>
                            </a:spcBef>
                            <a:spcAft>
                              <a:spcPts val="0"/>
                            </a:spcAft>
                          </a:pPr>
                          <a:r>
                            <a:rPr lang="en-US" sz="1500">
                              <a:effectLst/>
                            </a:rPr>
                            <a:t>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2647</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1274</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2931</a:t>
                          </a:r>
                        </a:p>
                      </a:txBody>
                      <a:tcPr marL="9525" marR="9525" marT="9525" marB="0" anchor="b"/>
                    </a:tc>
                    <a:tc>
                      <a:txBody>
                        <a:bodyPr/>
                        <a:lstStyle/>
                        <a:p>
                          <a:pPr algn="r" fontAlgn="b"/>
                          <a:r>
                            <a:rPr lang="en-US" sz="1600" b="0" i="0" u="none" strike="noStrike" dirty="0">
                              <a:solidFill>
                                <a:srgbClr val="000000"/>
                              </a:solidFill>
                              <a:effectLst/>
                              <a:latin typeface="Roboto" panose="02000000000000000000" pitchFamily="2" charset="0"/>
                              <a:ea typeface="Roboto" panose="02000000000000000000" pitchFamily="2" charset="0"/>
                            </a:rPr>
                            <a:t>1544</a:t>
                          </a:r>
                        </a:p>
                      </a:txBody>
                      <a:tcPr marL="9525" marR="9525" marT="9525" marB="0" anchor="b"/>
                    </a:tc>
                    <a:extLst>
                      <a:ext uri="{0D108BD9-81ED-4DB2-BD59-A6C34878D82A}">
                        <a16:rowId xmlns:a16="http://schemas.microsoft.com/office/drawing/2014/main" val="4000446908"/>
                      </a:ext>
                    </a:extLst>
                  </a:tr>
                  <a:tr h="299039">
                    <a:tc>
                      <a:txBody>
                        <a:bodyPr/>
                        <a:lstStyle/>
                        <a:p>
                          <a:pPr marL="0" marR="0" algn="r">
                            <a:lnSpc>
                              <a:spcPct val="150000"/>
                            </a:lnSpc>
                            <a:spcBef>
                              <a:spcPts val="0"/>
                            </a:spcBef>
                            <a:spcAft>
                              <a:spcPts val="0"/>
                            </a:spcAft>
                          </a:pPr>
                          <a:r>
                            <a:rPr lang="en-US" sz="15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marL="0" marR="0" algn="r">
                            <a:lnSpc>
                              <a:spcPct val="150000"/>
                            </a:lnSpc>
                            <a:spcBef>
                              <a:spcPts val="0"/>
                            </a:spcBef>
                            <a:spcAft>
                              <a:spcPts val="0"/>
                            </a:spcAft>
                          </a:pPr>
                          <a:r>
                            <a:rPr lang="en-US" sz="15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marL="0" marR="0" algn="r">
                            <a:lnSpc>
                              <a:spcPct val="150000"/>
                            </a:lnSpc>
                            <a:spcBef>
                              <a:spcPts val="0"/>
                            </a:spcBef>
                            <a:spcAft>
                              <a:spcPts val="0"/>
                            </a:spcAft>
                          </a:pPr>
                          <a:r>
                            <a:rPr lang="en-US" sz="15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marL="0" marR="0" algn="r">
                            <a:lnSpc>
                              <a:spcPct val="150000"/>
                            </a:lnSpc>
                            <a:spcBef>
                              <a:spcPts val="0"/>
                            </a:spcBef>
                            <a:spcAft>
                              <a:spcPts val="0"/>
                            </a:spcAft>
                          </a:pPr>
                          <a:r>
                            <a:rPr lang="en-US" sz="15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marL="0" marR="0" algn="r">
                            <a:lnSpc>
                              <a:spcPct val="150000"/>
                            </a:lnSpc>
                            <a:spcBef>
                              <a:spcPts val="0"/>
                            </a:spcBef>
                            <a:spcAft>
                              <a:spcPts val="0"/>
                            </a:spcAft>
                          </a:pPr>
                          <a:r>
                            <a:rPr lang="en-US" sz="15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extLst>
                      <a:ext uri="{0D108BD9-81ED-4DB2-BD59-A6C34878D82A}">
                        <a16:rowId xmlns:a16="http://schemas.microsoft.com/office/drawing/2014/main" val="2647609671"/>
                      </a:ext>
                    </a:extLst>
                  </a:tr>
                </a:tbl>
              </a:graphicData>
            </a:graphic>
          </p:graphicFrame>
        </mc:Choice>
        <mc:Fallback>
          <p:graphicFrame>
            <p:nvGraphicFramePr>
              <p:cNvPr id="3" name="Table 2">
                <a:extLst>
                  <a:ext uri="{FF2B5EF4-FFF2-40B4-BE49-F238E27FC236}">
                    <a16:creationId xmlns:a16="http://schemas.microsoft.com/office/drawing/2014/main" id="{52498CF5-571B-4590-8E1D-8AD6F556A36E}"/>
                  </a:ext>
                </a:extLst>
              </p:cNvPr>
              <p:cNvGraphicFramePr>
                <a:graphicFrameLocks noGrp="1"/>
              </p:cNvGraphicFramePr>
              <p:nvPr>
                <p:extLst>
                  <p:ext uri="{D42A27DB-BD31-4B8C-83A1-F6EECF244321}">
                    <p14:modId xmlns:p14="http://schemas.microsoft.com/office/powerpoint/2010/main" val="2003101869"/>
                  </p:ext>
                </p:extLst>
              </p:nvPr>
            </p:nvGraphicFramePr>
            <p:xfrm>
              <a:off x="2483717" y="2544091"/>
              <a:ext cx="4176565" cy="2841185"/>
            </p:xfrm>
            <a:graphic>
              <a:graphicData uri="http://schemas.openxmlformats.org/drawingml/2006/table">
                <a:tbl>
                  <a:tblPr firstRow="1" firstCol="1" bandRow="1">
                    <a:tableStyleId>{8EC20E35-A176-4012-BC5E-935CFFF8708E}</a:tableStyleId>
                  </a:tblPr>
                  <a:tblGrid>
                    <a:gridCol w="811640">
                      <a:extLst>
                        <a:ext uri="{9D8B030D-6E8A-4147-A177-3AD203B41FA5}">
                          <a16:colId xmlns:a16="http://schemas.microsoft.com/office/drawing/2014/main" val="4060487219"/>
                        </a:ext>
                      </a:extLst>
                    </a:gridCol>
                    <a:gridCol w="930005">
                      <a:extLst>
                        <a:ext uri="{9D8B030D-6E8A-4147-A177-3AD203B41FA5}">
                          <a16:colId xmlns:a16="http://schemas.microsoft.com/office/drawing/2014/main" val="2289414439"/>
                        </a:ext>
                      </a:extLst>
                    </a:gridCol>
                    <a:gridCol w="811640">
                      <a:extLst>
                        <a:ext uri="{9D8B030D-6E8A-4147-A177-3AD203B41FA5}">
                          <a16:colId xmlns:a16="http://schemas.microsoft.com/office/drawing/2014/main" val="163660782"/>
                        </a:ext>
                      </a:extLst>
                    </a:gridCol>
                    <a:gridCol w="811640">
                      <a:extLst>
                        <a:ext uri="{9D8B030D-6E8A-4147-A177-3AD203B41FA5}">
                          <a16:colId xmlns:a16="http://schemas.microsoft.com/office/drawing/2014/main" val="3857033700"/>
                        </a:ext>
                      </a:extLst>
                    </a:gridCol>
                    <a:gridCol w="811640">
                      <a:extLst>
                        <a:ext uri="{9D8B030D-6E8A-4147-A177-3AD203B41FA5}">
                          <a16:colId xmlns:a16="http://schemas.microsoft.com/office/drawing/2014/main" val="1176969633"/>
                        </a:ext>
                      </a:extLst>
                    </a:gridCol>
                  </a:tblGrid>
                  <a:tr h="391097">
                    <a:tc>
                      <a:txBody>
                        <a:bodyPr/>
                        <a:lstStyle/>
                        <a:p>
                          <a:pPr marL="0" marR="0">
                            <a:lnSpc>
                              <a:spcPct val="150000"/>
                            </a:lnSpc>
                            <a:spcBef>
                              <a:spcPts val="0"/>
                            </a:spcBef>
                            <a:spcAft>
                              <a:spcPts val="0"/>
                            </a:spcAft>
                          </a:pPr>
                          <a:r>
                            <a:rPr lang="en-US" sz="1500">
                              <a:effectLst/>
                            </a:rPr>
                            <a:t>STT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endParaRPr lang="en-US"/>
                        </a:p>
                      </a:txBody>
                      <a:tcPr marL="91310" marR="91310" marT="0" marB="0" anchor="b">
                        <a:blipFill>
                          <a:blip r:embed="rId3"/>
                          <a:stretch>
                            <a:fillRect l="-86928" t="-3125" r="-262745" b="-657813"/>
                          </a:stretch>
                        </a:blipFill>
                      </a:tcPr>
                    </a:tc>
                    <a:tc>
                      <a:txBody>
                        <a:bodyPr/>
                        <a:lstStyle/>
                        <a:p>
                          <a:endParaRPr lang="en-US"/>
                        </a:p>
                      </a:txBody>
                      <a:tcPr marL="91310" marR="91310" marT="0" marB="0" anchor="b">
                        <a:blipFill>
                          <a:blip r:embed="rId3"/>
                          <a:stretch>
                            <a:fillRect l="-215038" t="-3125" r="-202256" b="-657813"/>
                          </a:stretch>
                        </a:blipFill>
                      </a:tcPr>
                    </a:tc>
                    <a:tc>
                      <a:txBody>
                        <a:bodyPr/>
                        <a:lstStyle/>
                        <a:p>
                          <a:endParaRPr lang="en-US"/>
                        </a:p>
                      </a:txBody>
                      <a:tcPr marL="91310" marR="91310" marT="0" marB="0" anchor="b">
                        <a:blipFill>
                          <a:blip r:embed="rId3"/>
                          <a:stretch>
                            <a:fillRect l="-312687" t="-3125" r="-100746" b="-657813"/>
                          </a:stretch>
                        </a:blipFill>
                      </a:tcPr>
                    </a:tc>
                    <a:tc>
                      <a:txBody>
                        <a:bodyPr/>
                        <a:lstStyle/>
                        <a:p>
                          <a:endParaRPr lang="en-US"/>
                        </a:p>
                      </a:txBody>
                      <a:tcPr marL="91310" marR="91310" marT="0" marB="0" anchor="b">
                        <a:blipFill>
                          <a:blip r:embed="rId3"/>
                          <a:stretch>
                            <a:fillRect l="-415789" t="-3125" r="-1504" b="-657813"/>
                          </a:stretch>
                        </a:blipFill>
                      </a:tcPr>
                    </a:tc>
                    <a:extLst>
                      <a:ext uri="{0D108BD9-81ED-4DB2-BD59-A6C34878D82A}">
                        <a16:rowId xmlns:a16="http://schemas.microsoft.com/office/drawing/2014/main" val="739068974"/>
                      </a:ext>
                    </a:extLst>
                  </a:tr>
                  <a:tr h="306261">
                    <a:tc>
                      <a:txBody>
                        <a:bodyPr/>
                        <a:lstStyle/>
                        <a:p>
                          <a:pPr marL="0" marR="0" algn="r">
                            <a:lnSpc>
                              <a:spcPct val="150000"/>
                            </a:lnSpc>
                            <a:spcBef>
                              <a:spcPts val="0"/>
                            </a:spcBef>
                            <a:spcAft>
                              <a:spcPts val="0"/>
                            </a:spcAft>
                          </a:pPr>
                          <a:r>
                            <a:rPr lang="en-US" sz="1500">
                              <a:effectLst/>
                            </a:rPr>
                            <a:t>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2285</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2285</a:t>
                          </a:r>
                        </a:p>
                      </a:txBody>
                      <a:tcPr marL="9525" marR="9525" marT="9525" marB="0" anchor="b"/>
                    </a:tc>
                    <a:extLst>
                      <a:ext uri="{0D108BD9-81ED-4DB2-BD59-A6C34878D82A}">
                        <a16:rowId xmlns:a16="http://schemas.microsoft.com/office/drawing/2014/main" val="2665750379"/>
                      </a:ext>
                    </a:extLst>
                  </a:tr>
                  <a:tr h="306261">
                    <a:tc>
                      <a:txBody>
                        <a:bodyPr/>
                        <a:lstStyle/>
                        <a:p>
                          <a:pPr marL="0" marR="0" algn="r">
                            <a:lnSpc>
                              <a:spcPct val="150000"/>
                            </a:lnSpc>
                            <a:spcBef>
                              <a:spcPts val="0"/>
                            </a:spcBef>
                            <a:spcAft>
                              <a:spcPts val="0"/>
                            </a:spcAft>
                          </a:pPr>
                          <a:r>
                            <a:rPr lang="en-US" sz="1500">
                              <a:effectLst/>
                            </a:rPr>
                            <a:t>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892</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2549</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872</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2044</a:t>
                          </a:r>
                        </a:p>
                      </a:txBody>
                      <a:tcPr marL="9525" marR="9525" marT="9525" marB="0" anchor="b"/>
                    </a:tc>
                    <a:extLst>
                      <a:ext uri="{0D108BD9-81ED-4DB2-BD59-A6C34878D82A}">
                        <a16:rowId xmlns:a16="http://schemas.microsoft.com/office/drawing/2014/main" val="1249616107"/>
                      </a:ext>
                    </a:extLst>
                  </a:tr>
                  <a:tr h="306261">
                    <a:tc>
                      <a:txBody>
                        <a:bodyPr/>
                        <a:lstStyle/>
                        <a:p>
                          <a:pPr marL="0" marR="0" algn="r">
                            <a:lnSpc>
                              <a:spcPct val="150000"/>
                            </a:lnSpc>
                            <a:spcBef>
                              <a:spcPts val="0"/>
                            </a:spcBef>
                            <a:spcAft>
                              <a:spcPts val="0"/>
                            </a:spcAft>
                          </a:pPr>
                          <a:r>
                            <a:rPr lang="en-US" sz="1500">
                              <a:effectLst/>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33</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2522</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2167</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271</a:t>
                          </a:r>
                        </a:p>
                      </a:txBody>
                      <a:tcPr marL="9525" marR="9525" marT="9525" marB="0" anchor="b"/>
                    </a:tc>
                    <a:extLst>
                      <a:ext uri="{0D108BD9-81ED-4DB2-BD59-A6C34878D82A}">
                        <a16:rowId xmlns:a16="http://schemas.microsoft.com/office/drawing/2014/main" val="217424421"/>
                      </a:ext>
                    </a:extLst>
                  </a:tr>
                  <a:tr h="306261">
                    <a:tc>
                      <a:txBody>
                        <a:bodyPr/>
                        <a:lstStyle/>
                        <a:p>
                          <a:pPr marL="0" marR="0" algn="r">
                            <a:lnSpc>
                              <a:spcPct val="150000"/>
                            </a:lnSpc>
                            <a:spcBef>
                              <a:spcPts val="0"/>
                            </a:spcBef>
                            <a:spcAft>
                              <a:spcPts val="0"/>
                            </a:spcAft>
                          </a:pPr>
                          <a:r>
                            <a:rPr lang="en-US" sz="1500">
                              <a:effectLst/>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2804</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279</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2144</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1676</a:t>
                          </a:r>
                        </a:p>
                      </a:txBody>
                      <a:tcPr marL="9525" marR="9525" marT="9525" marB="0" anchor="b"/>
                    </a:tc>
                    <a:extLst>
                      <a:ext uri="{0D108BD9-81ED-4DB2-BD59-A6C34878D82A}">
                        <a16:rowId xmlns:a16="http://schemas.microsoft.com/office/drawing/2014/main" val="3060300516"/>
                      </a:ext>
                    </a:extLst>
                  </a:tr>
                  <a:tr h="306261">
                    <a:tc>
                      <a:txBody>
                        <a:bodyPr/>
                        <a:lstStyle/>
                        <a:p>
                          <a:pPr marL="0" marR="0" algn="r">
                            <a:lnSpc>
                              <a:spcPct val="150000"/>
                            </a:lnSpc>
                            <a:spcBef>
                              <a:spcPts val="0"/>
                            </a:spcBef>
                            <a:spcAft>
                              <a:spcPts val="0"/>
                            </a:spcAft>
                          </a:pPr>
                          <a:r>
                            <a:rPr lang="en-US" sz="1500">
                              <a:effectLst/>
                            </a:rPr>
                            <a:t>4</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1089</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2094</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1602</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1017</a:t>
                          </a:r>
                        </a:p>
                      </a:txBody>
                      <a:tcPr marL="9525" marR="9525" marT="9525" marB="0" anchor="b"/>
                    </a:tc>
                    <a:extLst>
                      <a:ext uri="{0D108BD9-81ED-4DB2-BD59-A6C34878D82A}">
                        <a16:rowId xmlns:a16="http://schemas.microsoft.com/office/drawing/2014/main" val="3753225301"/>
                      </a:ext>
                    </a:extLst>
                  </a:tr>
                  <a:tr h="306261">
                    <a:tc>
                      <a:txBody>
                        <a:bodyPr/>
                        <a:lstStyle/>
                        <a:p>
                          <a:pPr marL="0" marR="0" algn="r">
                            <a:lnSpc>
                              <a:spcPct val="150000"/>
                            </a:lnSpc>
                            <a:spcBef>
                              <a:spcPts val="0"/>
                            </a:spcBef>
                            <a:spcAft>
                              <a:spcPts val="0"/>
                            </a:spcAft>
                          </a:pPr>
                          <a:r>
                            <a:rPr lang="en-US" sz="1500">
                              <a:effectLst/>
                            </a:rPr>
                            <a:t>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2649</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1219</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843</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2371</a:t>
                          </a:r>
                        </a:p>
                      </a:txBody>
                      <a:tcPr marL="9525" marR="9525" marT="9525" marB="0" anchor="b"/>
                    </a:tc>
                    <a:extLst>
                      <a:ext uri="{0D108BD9-81ED-4DB2-BD59-A6C34878D82A}">
                        <a16:rowId xmlns:a16="http://schemas.microsoft.com/office/drawing/2014/main" val="3460230107"/>
                      </a:ext>
                    </a:extLst>
                  </a:tr>
                  <a:tr h="306261">
                    <a:tc>
                      <a:txBody>
                        <a:bodyPr/>
                        <a:lstStyle/>
                        <a:p>
                          <a:pPr marL="0" marR="0" algn="r">
                            <a:lnSpc>
                              <a:spcPct val="150000"/>
                            </a:lnSpc>
                            <a:spcBef>
                              <a:spcPts val="0"/>
                            </a:spcBef>
                            <a:spcAft>
                              <a:spcPts val="0"/>
                            </a:spcAft>
                          </a:pPr>
                          <a:r>
                            <a:rPr lang="en-US" sz="1500">
                              <a:effectLst/>
                            </a:rPr>
                            <a:t>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2647</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1274</a:t>
                          </a:r>
                        </a:p>
                      </a:txBody>
                      <a:tcPr marL="9525" marR="9525" marT="9525" marB="0" anchor="b"/>
                    </a:tc>
                    <a:tc>
                      <a:txBody>
                        <a:bodyPr/>
                        <a:lstStyle/>
                        <a:p>
                          <a:pPr algn="r" fontAlgn="b"/>
                          <a:r>
                            <a:rPr lang="en-US" sz="1600" b="0" i="0" u="none" strike="noStrike">
                              <a:solidFill>
                                <a:srgbClr val="000000"/>
                              </a:solidFill>
                              <a:effectLst/>
                              <a:latin typeface="Roboto" panose="02000000000000000000" pitchFamily="2" charset="0"/>
                              <a:ea typeface="Roboto" panose="02000000000000000000" pitchFamily="2" charset="0"/>
                            </a:rPr>
                            <a:t>2931</a:t>
                          </a:r>
                        </a:p>
                      </a:txBody>
                      <a:tcPr marL="9525" marR="9525" marT="9525" marB="0" anchor="b"/>
                    </a:tc>
                    <a:tc>
                      <a:txBody>
                        <a:bodyPr/>
                        <a:lstStyle/>
                        <a:p>
                          <a:pPr algn="r" fontAlgn="b"/>
                          <a:r>
                            <a:rPr lang="en-US" sz="1600" b="0" i="0" u="none" strike="noStrike" dirty="0">
                              <a:solidFill>
                                <a:srgbClr val="000000"/>
                              </a:solidFill>
                              <a:effectLst/>
                              <a:latin typeface="Roboto" panose="02000000000000000000" pitchFamily="2" charset="0"/>
                              <a:ea typeface="Roboto" panose="02000000000000000000" pitchFamily="2" charset="0"/>
                            </a:rPr>
                            <a:t>1544</a:t>
                          </a:r>
                        </a:p>
                      </a:txBody>
                      <a:tcPr marL="9525" marR="9525" marT="9525" marB="0" anchor="b"/>
                    </a:tc>
                    <a:extLst>
                      <a:ext uri="{0D108BD9-81ED-4DB2-BD59-A6C34878D82A}">
                        <a16:rowId xmlns:a16="http://schemas.microsoft.com/office/drawing/2014/main" val="4000446908"/>
                      </a:ext>
                    </a:extLst>
                  </a:tr>
                  <a:tr h="306261">
                    <a:tc>
                      <a:txBody>
                        <a:bodyPr/>
                        <a:lstStyle/>
                        <a:p>
                          <a:pPr marL="0" marR="0" algn="r">
                            <a:lnSpc>
                              <a:spcPct val="150000"/>
                            </a:lnSpc>
                            <a:spcBef>
                              <a:spcPts val="0"/>
                            </a:spcBef>
                            <a:spcAft>
                              <a:spcPts val="0"/>
                            </a:spcAft>
                          </a:pPr>
                          <a:r>
                            <a:rPr lang="en-US" sz="15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marL="0" marR="0" algn="r">
                            <a:lnSpc>
                              <a:spcPct val="150000"/>
                            </a:lnSpc>
                            <a:spcBef>
                              <a:spcPts val="0"/>
                            </a:spcBef>
                            <a:spcAft>
                              <a:spcPts val="0"/>
                            </a:spcAft>
                          </a:pPr>
                          <a:r>
                            <a:rPr lang="en-US" sz="15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marL="0" marR="0" algn="r">
                            <a:lnSpc>
                              <a:spcPct val="150000"/>
                            </a:lnSpc>
                            <a:spcBef>
                              <a:spcPts val="0"/>
                            </a:spcBef>
                            <a:spcAft>
                              <a:spcPts val="0"/>
                            </a:spcAft>
                          </a:pPr>
                          <a:r>
                            <a:rPr lang="en-US" sz="15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marL="0" marR="0" algn="r">
                            <a:lnSpc>
                              <a:spcPct val="150000"/>
                            </a:lnSpc>
                            <a:spcBef>
                              <a:spcPts val="0"/>
                            </a:spcBef>
                            <a:spcAft>
                              <a:spcPts val="0"/>
                            </a:spcAft>
                          </a:pPr>
                          <a:r>
                            <a:rPr lang="en-US" sz="15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tc>
                      <a:txBody>
                        <a:bodyPr/>
                        <a:lstStyle/>
                        <a:p>
                          <a:pPr marL="0" marR="0" algn="r">
                            <a:lnSpc>
                              <a:spcPct val="150000"/>
                            </a:lnSpc>
                            <a:spcBef>
                              <a:spcPts val="0"/>
                            </a:spcBef>
                            <a:spcAft>
                              <a:spcPts val="0"/>
                            </a:spcAft>
                          </a:pPr>
                          <a:r>
                            <a:rPr lang="en-US" sz="1500" dirty="0">
                              <a:effectLst/>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310" marR="91310" marT="0" marB="0" anchor="b"/>
                    </a:tc>
                    <a:extLst>
                      <a:ext uri="{0D108BD9-81ED-4DB2-BD59-A6C34878D82A}">
                        <a16:rowId xmlns:a16="http://schemas.microsoft.com/office/drawing/2014/main" val="2647609671"/>
                      </a:ext>
                    </a:extLst>
                  </a:tr>
                </a:tbl>
              </a:graphicData>
            </a:graphic>
          </p:graphicFrame>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974208B-5E89-491E-8E8D-ABCDF4652EA1}"/>
                  </a:ext>
                </a:extLst>
              </p:cNvPr>
              <p:cNvSpPr txBox="1"/>
              <p:nvPr/>
            </p:nvSpPr>
            <p:spPr>
              <a:xfrm>
                <a:off x="1946821" y="2018896"/>
                <a:ext cx="5645215" cy="369332"/>
              </a:xfrm>
              <a:prstGeom prst="rect">
                <a:avLst/>
              </a:prstGeom>
              <a:noFill/>
            </p:spPr>
            <p:txBody>
              <a:bodyPr wrap="square">
                <a:spAutoFit/>
              </a:bodyPr>
              <a:lstStyle/>
              <a:p>
                <a:r>
                  <a:rPr lang="en-US" sz="1800" dirty="0" err="1">
                    <a:effectLst/>
                    <a:latin typeface="Roboto" panose="02000000000000000000" pitchFamily="2" charset="0"/>
                    <a:ea typeface="Roboto" panose="02000000000000000000" pitchFamily="2" charset="0"/>
                  </a:rPr>
                  <a:t>Bảng</a:t>
                </a:r>
                <a:r>
                  <a:rPr lang="en-US" sz="1800" dirty="0">
                    <a:effectLst/>
                    <a:latin typeface="Roboto" panose="02000000000000000000" pitchFamily="2" charset="0"/>
                    <a:ea typeface="Roboto" panose="02000000000000000000" pitchFamily="2" charset="0"/>
                  </a:rPr>
                  <a:t> 3 </a:t>
                </a:r>
                <a:r>
                  <a:rPr lang="en-US" sz="1800" dirty="0" err="1">
                    <a:effectLst/>
                    <a:latin typeface="Roboto" panose="02000000000000000000" pitchFamily="2" charset="0"/>
                    <a:ea typeface="Roboto" panose="02000000000000000000" pitchFamily="2" charset="0"/>
                  </a:rPr>
                  <a:t>Thực</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hiện</a:t>
                </a:r>
                <a:r>
                  <a:rPr lang="en-US" sz="1800" dirty="0">
                    <a:effectLst/>
                    <a:latin typeface="Roboto" panose="02000000000000000000" pitchFamily="2" charset="0"/>
                    <a:ea typeface="Roboto" panose="02000000000000000000" pitchFamily="2" charset="0"/>
                  </a:rPr>
                  <a:t> tính </a:t>
                </a:r>
                <a14:m>
                  <m:oMath xmlns:m="http://schemas.openxmlformats.org/officeDocument/2006/math">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1800" dirty="0">
                    <a:effectLst/>
                    <a:latin typeface="Roboto" panose="02000000000000000000" pitchFamily="2" charset="0"/>
                    <a:ea typeface="Roboto" panose="02000000000000000000" pitchFamily="2" charset="0"/>
                  </a:rPr>
                  <a:t> ở </a:t>
                </a:r>
                <a:r>
                  <a:rPr lang="en-US" sz="1800" dirty="0" err="1">
                    <a:effectLst/>
                    <a:latin typeface="Roboto" panose="02000000000000000000" pitchFamily="2" charset="0"/>
                    <a:ea typeface="Roboto" panose="02000000000000000000" pitchFamily="2" charset="0"/>
                  </a:rPr>
                  <a:t>các</a:t>
                </a:r>
                <a:r>
                  <a:rPr lang="en-US" sz="1800" dirty="0">
                    <a:effectLst/>
                    <a:latin typeface="Roboto" panose="02000000000000000000" pitchFamily="2" charset="0"/>
                    <a:ea typeface="Roboto" panose="02000000000000000000" pitchFamily="2" charset="0"/>
                  </a:rPr>
                  <a:t> giá </a:t>
                </a:r>
                <a:r>
                  <a:rPr lang="en-US" sz="1800" dirty="0" err="1">
                    <a:effectLst/>
                    <a:latin typeface="Roboto" panose="02000000000000000000" pitchFamily="2" charset="0"/>
                    <a:ea typeface="Roboto" panose="02000000000000000000" pitchFamily="2" charset="0"/>
                  </a:rPr>
                  <a:t>trị</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mũ</a:t>
                </a:r>
                <a:r>
                  <a:rPr lang="en-US" sz="1800" dirty="0">
                    <a:effectLst/>
                    <a:latin typeface="Roboto" panose="02000000000000000000" pitchFamily="2" charset="0"/>
                    <a:ea typeface="Roboto" panose="02000000000000000000" pitchFamily="2" charset="0"/>
                  </a:rPr>
                  <a:t> khác </a:t>
                </a:r>
                <a:r>
                  <a:rPr lang="en-US" sz="1800" dirty="0" err="1">
                    <a:effectLst/>
                    <a:latin typeface="Roboto" panose="02000000000000000000" pitchFamily="2" charset="0"/>
                    <a:ea typeface="Roboto" panose="02000000000000000000" pitchFamily="2" charset="0"/>
                  </a:rPr>
                  <a:t>nhau</a:t>
                </a:r>
                <a:r>
                  <a:rPr lang="en-US" sz="1800" dirty="0">
                    <a:effectLst/>
                    <a:latin typeface="Roboto" panose="02000000000000000000" pitchFamily="2" charset="0"/>
                    <a:ea typeface="Roboto" panose="02000000000000000000" pitchFamily="2" charset="0"/>
                  </a:rPr>
                  <a:t> </a:t>
                </a:r>
                <a:endParaRPr lang="en-US" dirty="0">
                  <a:latin typeface="Roboto" panose="02000000000000000000" pitchFamily="2" charset="0"/>
                  <a:ea typeface="Roboto" panose="02000000000000000000" pitchFamily="2" charset="0"/>
                </a:endParaRPr>
              </a:p>
            </p:txBody>
          </p:sp>
        </mc:Choice>
        <mc:Fallback xmlns="">
          <p:sp>
            <p:nvSpPr>
              <p:cNvPr id="11" name="TextBox 10">
                <a:extLst>
                  <a:ext uri="{FF2B5EF4-FFF2-40B4-BE49-F238E27FC236}">
                    <a16:creationId xmlns:a16="http://schemas.microsoft.com/office/drawing/2014/main" id="{E974208B-5E89-491E-8E8D-ABCDF4652EA1}"/>
                  </a:ext>
                </a:extLst>
              </p:cNvPr>
              <p:cNvSpPr txBox="1">
                <a:spLocks noRot="1" noChangeAspect="1" noMove="1" noResize="1" noEditPoints="1" noAdjustHandles="1" noChangeArrowheads="1" noChangeShapeType="1" noTextEdit="1"/>
              </p:cNvSpPr>
              <p:nvPr/>
            </p:nvSpPr>
            <p:spPr>
              <a:xfrm>
                <a:off x="1946821" y="2018896"/>
                <a:ext cx="5645215" cy="369332"/>
              </a:xfrm>
              <a:prstGeom prst="rect">
                <a:avLst/>
              </a:prstGeom>
              <a:blipFill>
                <a:blip r:embed="rId4"/>
                <a:stretch>
                  <a:fillRect l="-864" t="-6557" b="-26230"/>
                </a:stretch>
              </a:blipFill>
            </p:spPr>
            <p:txBody>
              <a:bodyPr/>
              <a:lstStyle/>
              <a:p>
                <a:r>
                  <a:rPr lang="en-US">
                    <a:noFill/>
                  </a:rPr>
                  <a:t> </a:t>
                </a:r>
              </a:p>
            </p:txBody>
          </p:sp>
        </mc:Fallback>
      </mc:AlternateContent>
    </p:spTree>
    <p:extLst>
      <p:ext uri="{BB962C8B-B14F-4D97-AF65-F5344CB8AC3E}">
        <p14:creationId xmlns:p14="http://schemas.microsoft.com/office/powerpoint/2010/main" val="258572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6AA7-D87F-4648-B806-4FCEF2E6CD04}"/>
              </a:ext>
            </a:extLst>
          </p:cNvPr>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MÃ HÓA</a:t>
            </a:r>
          </a:p>
        </p:txBody>
      </p:sp>
      <p:pic>
        <p:nvPicPr>
          <p:cNvPr id="1026" name="Picture 2">
            <a:extLst>
              <a:ext uri="{FF2B5EF4-FFF2-40B4-BE49-F238E27FC236}">
                <a16:creationId xmlns:a16="http://schemas.microsoft.com/office/drawing/2014/main" id="{5783D7BA-322C-452A-B0E5-D1BE8D1FC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429" y="2585177"/>
            <a:ext cx="2265025" cy="24709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kytala stick with strip of paper wound around in spiral">
            <a:extLst>
              <a:ext uri="{FF2B5EF4-FFF2-40B4-BE49-F238E27FC236}">
                <a16:creationId xmlns:a16="http://schemas.microsoft.com/office/drawing/2014/main" id="{B3733436-D921-4A23-9149-BA66D95A1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46" y="2920025"/>
            <a:ext cx="2095500" cy="1571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CC6E5D-F9FD-4253-93B0-286AA61491B6}"/>
              </a:ext>
            </a:extLst>
          </p:cNvPr>
          <p:cNvSpPr txBox="1"/>
          <p:nvPr/>
        </p:nvSpPr>
        <p:spPr>
          <a:xfrm>
            <a:off x="2881618" y="5151094"/>
            <a:ext cx="3380763" cy="523220"/>
          </a:xfrm>
          <a:prstGeom prst="rect">
            <a:avLst/>
          </a:prstGeom>
          <a:noFill/>
        </p:spPr>
        <p:txBody>
          <a:bodyPr wrap="square" rtlCol="0">
            <a:spAutoFit/>
          </a:bodyPr>
          <a:lstStyle/>
          <a:p>
            <a:r>
              <a:rPr lang="en-US" sz="2800" dirty="0" err="1">
                <a:latin typeface="Roboto" panose="02000000000000000000" pitchFamily="2" charset="0"/>
                <a:ea typeface="Roboto" panose="02000000000000000000" pitchFamily="2" charset="0"/>
              </a:rPr>
              <a:t>Mật</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mã</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học</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cổ</a:t>
            </a:r>
            <a:r>
              <a:rPr lang="en-US" sz="2800" dirty="0">
                <a:latin typeface="Roboto" panose="02000000000000000000" pitchFamily="2" charset="0"/>
                <a:ea typeface="Roboto" panose="02000000000000000000" pitchFamily="2" charset="0"/>
              </a:rPr>
              <a:t> </a:t>
            </a:r>
            <a:r>
              <a:rPr lang="en-US" sz="2800" dirty="0" err="1">
                <a:latin typeface="Roboto" panose="02000000000000000000" pitchFamily="2" charset="0"/>
                <a:ea typeface="Roboto" panose="02000000000000000000" pitchFamily="2" charset="0"/>
              </a:rPr>
              <a:t>điển</a:t>
            </a:r>
            <a:endParaRPr lang="en-US" sz="2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762531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vi-VN" sz="4000" dirty="0">
                <a:effectLst/>
                <a:latin typeface="Roboto" panose="02000000000000000000" pitchFamily="2" charset="0"/>
                <a:ea typeface="Roboto" panose="02000000000000000000" pitchFamily="2" charset="0"/>
              </a:rPr>
              <a:t>Xử lý tính toán lý thuyết trên phần mềm máy tính</a:t>
            </a:r>
            <a:endParaRPr lang="en-US" sz="4000" dirty="0">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E9EE3BB4-657C-416A-9D8D-79CBC5731062}"/>
              </a:ext>
            </a:extLst>
          </p:cNvPr>
          <p:cNvPicPr>
            <a:picLocks noChangeAspect="1"/>
          </p:cNvPicPr>
          <p:nvPr/>
        </p:nvPicPr>
        <p:blipFill>
          <a:blip r:embed="rId3"/>
          <a:stretch>
            <a:fillRect/>
          </a:stretch>
        </p:blipFill>
        <p:spPr>
          <a:xfrm>
            <a:off x="963930" y="1890011"/>
            <a:ext cx="7216140" cy="3501323"/>
          </a:xfrm>
          <a:prstGeom prst="rect">
            <a:avLst/>
          </a:prstGeom>
        </p:spPr>
      </p:pic>
      <p:sp>
        <p:nvSpPr>
          <p:cNvPr id="7" name="TextBox 6">
            <a:extLst>
              <a:ext uri="{FF2B5EF4-FFF2-40B4-BE49-F238E27FC236}">
                <a16:creationId xmlns:a16="http://schemas.microsoft.com/office/drawing/2014/main" id="{B7618D80-AC63-48DF-8A35-D035A8AEDC38}"/>
              </a:ext>
            </a:extLst>
          </p:cNvPr>
          <p:cNvSpPr txBox="1"/>
          <p:nvPr/>
        </p:nvSpPr>
        <p:spPr>
          <a:xfrm>
            <a:off x="1749392" y="5543984"/>
            <a:ext cx="5645215" cy="369332"/>
          </a:xfrm>
          <a:prstGeom prst="rect">
            <a:avLst/>
          </a:prstGeom>
          <a:noFill/>
        </p:spPr>
        <p:txBody>
          <a:bodyPr wrap="square">
            <a:spAutoFit/>
          </a:bodyPr>
          <a:lstStyle/>
          <a:p>
            <a:r>
              <a:rPr lang="en-US" sz="1800" dirty="0" err="1">
                <a:effectLst/>
                <a:latin typeface="Roboto" panose="02000000000000000000" pitchFamily="2" charset="0"/>
                <a:ea typeface="Roboto" panose="02000000000000000000" pitchFamily="2" charset="0"/>
              </a:rPr>
              <a:t>Sử</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dụng</a:t>
            </a:r>
            <a:r>
              <a:rPr lang="en-US" sz="1800" dirty="0">
                <a:effectLst/>
                <a:latin typeface="Roboto" panose="02000000000000000000" pitchFamily="2" charset="0"/>
                <a:ea typeface="Roboto" panose="02000000000000000000" pitchFamily="2" charset="0"/>
              </a:rPr>
              <a:t> Excel </a:t>
            </a:r>
            <a:r>
              <a:rPr lang="en-US" sz="1800" dirty="0" err="1">
                <a:effectLst/>
                <a:latin typeface="Roboto" panose="02000000000000000000" pitchFamily="2" charset="0"/>
                <a:ea typeface="Roboto" panose="02000000000000000000" pitchFamily="2" charset="0"/>
              </a:rPr>
              <a:t>cho</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các</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tác</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vụ</a:t>
            </a:r>
            <a:r>
              <a:rPr lang="en-US" sz="1800" dirty="0">
                <a:effectLst/>
                <a:latin typeface="Roboto" panose="02000000000000000000" pitchFamily="2" charset="0"/>
                <a:ea typeface="Roboto" panose="02000000000000000000" pitchFamily="2" charset="0"/>
              </a:rPr>
              <a:t> tính </a:t>
            </a:r>
            <a:r>
              <a:rPr lang="en-US" sz="1800" dirty="0" err="1">
                <a:effectLst/>
                <a:latin typeface="Roboto" panose="02000000000000000000" pitchFamily="2" charset="0"/>
                <a:ea typeface="Roboto" panose="02000000000000000000" pitchFamily="2" charset="0"/>
              </a:rPr>
              <a:t>toán</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kiểm</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thử</a:t>
            </a: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759393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6D08-82B2-4B9D-B254-6D04B2238F73}"/>
              </a:ext>
            </a:extLst>
          </p:cNvPr>
          <p:cNvSpPr>
            <a:spLocks noGrp="1"/>
          </p:cNvSpPr>
          <p:nvPr>
            <p:ph type="title"/>
          </p:nvPr>
        </p:nvSpPr>
        <p:spPr/>
        <p:txBody>
          <a:bodyPr>
            <a:normAutofit/>
          </a:bodyPr>
          <a:lstStyle/>
          <a:p>
            <a:pPr algn="ctr"/>
            <a:r>
              <a:rPr lang="en-US" sz="5400" dirty="0">
                <a:latin typeface="Roboto" panose="02000000000000000000" pitchFamily="2" charset="0"/>
                <a:ea typeface="Roboto" panose="02000000000000000000" pitchFamily="2" charset="0"/>
              </a:rPr>
              <a:t>THIẾT KẾ PHẦN CỨNG</a:t>
            </a:r>
          </a:p>
        </p:txBody>
      </p:sp>
      <p:sp>
        <p:nvSpPr>
          <p:cNvPr id="5" name="Text Placeholder 4">
            <a:extLst>
              <a:ext uri="{FF2B5EF4-FFF2-40B4-BE49-F238E27FC236}">
                <a16:creationId xmlns:a16="http://schemas.microsoft.com/office/drawing/2014/main" id="{A8E5E693-DAA8-42F9-89CD-45BE70E5F239}"/>
              </a:ext>
            </a:extLst>
          </p:cNvPr>
          <p:cNvSpPr>
            <a:spLocks noGrp="1"/>
          </p:cNvSpPr>
          <p:nvPr>
            <p:ph type="body" idx="1"/>
          </p:nvPr>
        </p:nvSpPr>
        <p:spPr/>
        <p:txBody>
          <a:bodyPr>
            <a:normAutofit/>
          </a:bodyPr>
          <a:lstStyle/>
          <a:p>
            <a:r>
              <a:rPr lang="en-US" cap="none" dirty="0">
                <a:latin typeface="Roboto" panose="02000000000000000000" pitchFamily="2" charset="0"/>
                <a:ea typeface="Roboto" panose="02000000000000000000" pitchFamily="2" charset="0"/>
              </a:rPr>
              <a:t>M</a:t>
            </a:r>
            <a:r>
              <a:rPr lang="vi-VN" cap="none" dirty="0">
                <a:latin typeface="Roboto" panose="02000000000000000000" pitchFamily="2" charset="0"/>
                <a:ea typeface="Roboto" panose="02000000000000000000" pitchFamily="2" charset="0"/>
              </a:rPr>
              <a:t>ô tả thiết kế phần cứng xử lý NTT và INTT cho mã hóa lượng tử CRYSTALS-Kyber</a:t>
            </a:r>
            <a:r>
              <a:rPr lang="en-US" cap="none" dirty="0">
                <a:latin typeface="Roboto" panose="02000000000000000000" pitchFamily="2" charset="0"/>
                <a:ea typeface="Roboto" panose="02000000000000000000" pitchFamily="2" charset="0"/>
              </a:rPr>
              <a:t>.</a:t>
            </a:r>
          </a:p>
        </p:txBody>
      </p:sp>
      <p:sp>
        <p:nvSpPr>
          <p:cNvPr id="6" name="TextBox 5">
            <a:extLst>
              <a:ext uri="{FF2B5EF4-FFF2-40B4-BE49-F238E27FC236}">
                <a16:creationId xmlns:a16="http://schemas.microsoft.com/office/drawing/2014/main" id="{0375BF57-A675-4D42-9633-E0821BDD930D}"/>
              </a:ext>
            </a:extLst>
          </p:cNvPr>
          <p:cNvSpPr txBox="1"/>
          <p:nvPr/>
        </p:nvSpPr>
        <p:spPr>
          <a:xfrm>
            <a:off x="4054189" y="1478651"/>
            <a:ext cx="1081341"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8000" dirty="0">
                <a:latin typeface="Roboto" panose="02000000000000000000" pitchFamily="2" charset="0"/>
                <a:ea typeface="Roboto" panose="02000000000000000000" pitchFamily="2" charset="0"/>
              </a:rPr>
              <a:t>3</a:t>
            </a:r>
          </a:p>
        </p:txBody>
      </p:sp>
    </p:spTree>
    <p:extLst>
      <p:ext uri="{BB962C8B-B14F-4D97-AF65-F5344CB8AC3E}">
        <p14:creationId xmlns:p14="http://schemas.microsoft.com/office/powerpoint/2010/main" val="41650879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660#yIS1">
            <a:extLst>
              <a:ext uri="{FF2B5EF4-FFF2-40B4-BE49-F238E27FC236}">
                <a16:creationId xmlns:a16="http://schemas.microsoft.com/office/drawing/2014/main" id="{36053BDB-34CE-4CE2-812A-266EFE5C188E}"/>
              </a:ext>
            </a:extLst>
          </p:cNvPr>
          <p:cNvPicPr>
            <a:picLocks noChangeAspect="1"/>
          </p:cNvPicPr>
          <p:nvPr/>
        </p:nvPicPr>
        <p:blipFill>
          <a:blip r:embed="rId2"/>
          <a:stretch>
            <a:fillRect/>
          </a:stretch>
        </p:blipFill>
        <p:spPr>
          <a:xfrm>
            <a:off x="886358" y="643538"/>
            <a:ext cx="7372108" cy="3557043"/>
          </a:xfrm>
          <a:prstGeom prst="rect">
            <a:avLst/>
          </a:prstGeom>
        </p:spPr>
      </p:pic>
      <p:sp>
        <p:nvSpPr>
          <p:cNvPr id="20" name="Rectangle 19">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554906"/>
            <a:ext cx="9141714" cy="2303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475498" y="4905301"/>
            <a:ext cx="3741659" cy="1554485"/>
          </a:xfrm>
        </p:spPr>
        <p:txBody>
          <a:bodyPr vert="horz" lIns="91440" tIns="45720" rIns="91440" bIns="45720" rtlCol="0" anchor="ctr">
            <a:normAutofit/>
          </a:bodyPr>
          <a:lstStyle/>
          <a:p>
            <a:pPr algn="r"/>
            <a:r>
              <a:rPr lang="en-US" sz="3500" dirty="0">
                <a:solidFill>
                  <a:srgbClr val="FFFFFF"/>
                </a:solidFill>
              </a:rPr>
              <a:t>T</a:t>
            </a:r>
            <a:r>
              <a:rPr lang="en-US" sz="3500" dirty="0">
                <a:solidFill>
                  <a:srgbClr val="FFFFFF"/>
                </a:solidFill>
                <a:effectLst/>
              </a:rPr>
              <a:t>HIẾT KẾ BỘ RÚT GỌN Exact-KRED</a:t>
            </a:r>
            <a:endParaRPr lang="en-US" sz="3500" dirty="0">
              <a:solidFill>
                <a:srgbClr val="FFFFFF"/>
              </a:solidFill>
            </a:endParaRPr>
          </a:p>
        </p:txBody>
      </p:sp>
      <p:sp>
        <p:nvSpPr>
          <p:cNvPr id="22" name="Rectangle 21">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55490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5577" y="5247564"/>
            <a:ext cx="0" cy="87345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25F79C8-7900-4B3D-9D3C-89DD7E4AB621}"/>
              </a:ext>
            </a:extLst>
          </p:cNvPr>
          <p:cNvSpPr txBox="1"/>
          <p:nvPr/>
        </p:nvSpPr>
        <p:spPr>
          <a:xfrm>
            <a:off x="4548225" y="4905300"/>
            <a:ext cx="4120275" cy="1554485"/>
          </a:xfrm>
          <a:prstGeom prst="rect">
            <a:avLst/>
          </a:prstGeom>
        </p:spPr>
        <p:txBody>
          <a:bodyPr vert="horz" lIns="0" tIns="45720" rIns="0" bIns="45720" rtlCol="0" anchor="ctr">
            <a:normAutofit/>
          </a:bodyPr>
          <a:lstStyle/>
          <a:p>
            <a:pPr marL="0" marR="0" defTabSz="914400">
              <a:lnSpc>
                <a:spcPct val="90000"/>
              </a:lnSpc>
              <a:spcBef>
                <a:spcPts val="0"/>
              </a:spcBef>
              <a:spcAft>
                <a:spcPts val="1000"/>
              </a:spcAft>
              <a:buClr>
                <a:schemeClr val="accent1"/>
              </a:buClr>
              <a:buFont typeface="Calibri" panose="020F0502020204030204" pitchFamily="34" charset="0"/>
            </a:pPr>
            <a:r>
              <a:rPr lang="en-US">
                <a:solidFill>
                  <a:srgbClr val="FFFFFF"/>
                </a:solidFill>
                <a:effectLst/>
              </a:rPr>
              <a:t>Hình 12 Sơ đồ khối của bộ rút gọn Modulo Exact-KRED</a:t>
            </a:r>
          </a:p>
        </p:txBody>
      </p:sp>
    </p:spTree>
    <p:extLst>
      <p:ext uri="{BB962C8B-B14F-4D97-AF65-F5344CB8AC3E}">
        <p14:creationId xmlns:p14="http://schemas.microsoft.com/office/powerpoint/2010/main" val="39680373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p:txBody>
          <a:bodyPr>
            <a:normAutofit/>
          </a:bodyPr>
          <a:lstStyle/>
          <a:p>
            <a:pPr algn="ctr"/>
            <a:r>
              <a:rPr lang="en-US" sz="4000" dirty="0">
                <a:effectLst/>
                <a:latin typeface="Roboto" panose="02000000000000000000" pitchFamily="2" charset="0"/>
                <a:ea typeface="Roboto" panose="02000000000000000000" pitchFamily="2" charset="0"/>
              </a:rPr>
              <a:t>THIẾT KẾ BUTTERFLY UNIT </a:t>
            </a:r>
            <a:endParaRPr lang="en-US" sz="4000" dirty="0">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F1904EB6-DFC6-43CF-8B7A-C2A746AA2253}"/>
              </a:ext>
            </a:extLst>
          </p:cNvPr>
          <p:cNvSpPr txBox="1"/>
          <p:nvPr/>
        </p:nvSpPr>
        <p:spPr>
          <a:xfrm>
            <a:off x="2909092" y="1879026"/>
            <a:ext cx="3371536"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err="1">
                <a:effectLst/>
                <a:latin typeface="Times New Roman" panose="02020603050405020304" pitchFamily="18" charset="0"/>
                <a:ea typeface="Malgun Gothic" panose="020B0503020000020004" pitchFamily="34" charset="-127"/>
              </a:rPr>
              <a:t>Bộ</a:t>
            </a:r>
            <a:r>
              <a:rPr lang="en-US" sz="1800" dirty="0">
                <a:effectLst/>
                <a:latin typeface="Times New Roman" panose="02020603050405020304" pitchFamily="18" charset="0"/>
                <a:ea typeface="Malgun Gothic" panose="020B0503020000020004" pitchFamily="34" charset="-127"/>
              </a:rPr>
              <a:t> </a:t>
            </a:r>
            <a:r>
              <a:rPr lang="en-US" sz="1800" dirty="0" err="1">
                <a:effectLst/>
                <a:latin typeface="Times New Roman" panose="02020603050405020304" pitchFamily="18" charset="0"/>
                <a:ea typeface="Malgun Gothic" panose="020B0503020000020004" pitchFamily="34" charset="-127"/>
              </a:rPr>
              <a:t>Rút</a:t>
            </a:r>
            <a:r>
              <a:rPr lang="en-US" sz="1800" dirty="0">
                <a:effectLst/>
                <a:latin typeface="Times New Roman" panose="02020603050405020304" pitchFamily="18" charset="0"/>
                <a:ea typeface="Malgun Gothic" panose="020B0503020000020004" pitchFamily="34" charset="-127"/>
              </a:rPr>
              <a:t> </a:t>
            </a:r>
            <a:r>
              <a:rPr lang="en-US" sz="1800" dirty="0" err="1">
                <a:effectLst/>
                <a:latin typeface="Times New Roman" panose="02020603050405020304" pitchFamily="18" charset="0"/>
                <a:ea typeface="Malgun Gothic" panose="020B0503020000020004" pitchFamily="34" charset="-127"/>
              </a:rPr>
              <a:t>Gọn</a:t>
            </a:r>
            <a:r>
              <a:rPr lang="en-US" sz="1800" dirty="0">
                <a:effectLst/>
                <a:latin typeface="Times New Roman" panose="02020603050405020304" pitchFamily="18" charset="0"/>
                <a:ea typeface="Malgun Gothic" panose="020B0503020000020004" pitchFamily="34" charset="-127"/>
              </a:rPr>
              <a:t> Modulo Chia </a:t>
            </a:r>
            <a:r>
              <a:rPr lang="en-US" sz="1800" dirty="0" err="1">
                <a:effectLst/>
                <a:latin typeface="Times New Roman" panose="02020603050405020304" pitchFamily="18" charset="0"/>
                <a:ea typeface="Malgun Gothic" panose="020B0503020000020004" pitchFamily="34" charset="-127"/>
              </a:rPr>
              <a:t>Nửa</a:t>
            </a:r>
            <a:r>
              <a:rPr lang="en-US" sz="1800" dirty="0">
                <a:effectLst/>
                <a:latin typeface="Times New Roman" panose="02020603050405020304" pitchFamily="18" charset="0"/>
                <a:ea typeface="Malgun Gothic" panose="020B0503020000020004" pitchFamily="34" charset="-127"/>
              </a:rPr>
              <a:t> </a:t>
            </a: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386F776-5916-459C-BD10-37389BE5A604}"/>
                  </a:ext>
                </a:extLst>
              </p:cNvPr>
              <p:cNvSpPr txBox="1"/>
              <p:nvPr/>
            </p:nvSpPr>
            <p:spPr>
              <a:xfrm>
                <a:off x="2308860" y="2390023"/>
                <a:ext cx="4572000" cy="13408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836967"/>
                              </a:solidFill>
                              <a:latin typeface="Cambria Math" panose="02040503050406030204" pitchFamily="18" charset="0"/>
                            </a:rPr>
                          </m:ctrlPr>
                        </m:fPr>
                        <m:num>
                          <m:r>
                            <a:rPr lang="en-US" i="1">
                              <a:latin typeface="Cambria Math" panose="02040503050406030204" pitchFamily="18" charset="0"/>
                            </a:rPr>
                            <m:t>𝑥</m:t>
                          </m:r>
                        </m:num>
                        <m:den>
                          <m:r>
                            <a:rPr lang="en-US" i="0">
                              <a:latin typeface="Cambria Math" panose="02040503050406030204" pitchFamily="18" charset="0"/>
                            </a:rPr>
                            <m:t>2</m:t>
                          </m:r>
                        </m:den>
                      </m:f>
                      <m:r>
                        <a:rPr lang="en-US" i="1">
                          <a:latin typeface="Cambria Math" panose="02040503050406030204" pitchFamily="18" charset="0"/>
                        </a:rPr>
                        <m:t>𝑚𝑜𝑑</m:t>
                      </m:r>
                      <m:r>
                        <a:rPr lang="en-US" i="0">
                          <a:latin typeface="Cambria Math" panose="02040503050406030204" pitchFamily="18" charset="0"/>
                        </a:rPr>
                        <m:t> </m:t>
                      </m:r>
                      <m:r>
                        <a:rPr lang="en-US" i="1">
                          <a:latin typeface="Cambria Math" panose="02040503050406030204" pitchFamily="18" charset="0"/>
                        </a:rPr>
                        <m:t>𝑞</m:t>
                      </m:r>
                      <m:r>
                        <a:rPr lang="en-US" i="0">
                          <a:latin typeface="Cambria Math" panose="02040503050406030204" pitchFamily="18" charset="0"/>
                        </a:rPr>
                        <m:t>=</m:t>
                      </m:r>
                      <m:d>
                        <m:dPr>
                          <m:begChr m:val="{"/>
                          <m:endChr m:val=""/>
                          <m:ctrlPr>
                            <a:rPr lang="en-US" i="1">
                              <a:solidFill>
                                <a:srgbClr val="836967"/>
                              </a:solidFill>
                              <a:latin typeface="Cambria Math" panose="02040503050406030204" pitchFamily="18" charset="0"/>
                            </a:rPr>
                          </m:ctrlPr>
                        </m:dPr>
                        <m:e>
                          <m:eqArr>
                            <m:eqArrPr>
                              <m:ctrlPr>
                                <a:rPr lang="en-US" i="1">
                                  <a:solidFill>
                                    <a:srgbClr val="836967"/>
                                  </a:solidFill>
                                  <a:latin typeface="Cambria Math" panose="02040503050406030204" pitchFamily="18" charset="0"/>
                                </a:rPr>
                              </m:ctrlPr>
                            </m:eqArrPr>
                            <m:e>
                              <m:r>
                                <a:rPr lang="en-US" i="0">
                                  <a:latin typeface="Cambria Math" panose="02040503050406030204" pitchFamily="18" charset="0"/>
                                </a:rPr>
                                <m:t>&amp;</m:t>
                              </m:r>
                              <m:d>
                                <m:dPr>
                                  <m:begChr m:val="⌊"/>
                                  <m:endChr m:val="⌋"/>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num>
                                    <m:den>
                                      <m:r>
                                        <a:rPr lang="en-US" i="0">
                                          <a:latin typeface="Cambria Math" panose="02040503050406030204" pitchFamily="18" charset="0"/>
                                        </a:rPr>
                                        <m:t>2</m:t>
                                      </m:r>
                                    </m:den>
                                  </m:f>
                                </m:e>
                              </m:d>
                              <m:r>
                                <a:rPr lang="en-US" i="0">
                                  <a:latin typeface="Cambria Math" panose="02040503050406030204" pitchFamily="18" charset="0"/>
                                </a:rPr>
                                <m:t> </m:t>
                              </m:r>
                              <m:r>
                                <a:rPr lang="en-US" i="1">
                                  <a:latin typeface="Cambria Math" panose="02040503050406030204" pitchFamily="18" charset="0"/>
                                </a:rPr>
                                <m:t>𝑖𝑓</m:t>
                              </m:r>
                              <m:r>
                                <a:rPr lang="en-US" i="0">
                                  <a:latin typeface="Cambria Math" panose="02040503050406030204" pitchFamily="18" charset="0"/>
                                </a:rPr>
                                <m:t> </m:t>
                              </m:r>
                              <m:r>
                                <a:rPr lang="en-US" i="1">
                                  <a:latin typeface="Cambria Math" panose="02040503050406030204" pitchFamily="18" charset="0"/>
                                </a:rPr>
                                <m:t>𝑥</m:t>
                              </m:r>
                              <m:r>
                                <a:rPr lang="en-US" i="0">
                                  <a:latin typeface="Cambria Math" panose="02040503050406030204" pitchFamily="18" charset="0"/>
                                </a:rPr>
                                <m:t> </m:t>
                              </m:r>
                              <m:r>
                                <a:rPr lang="en-US" i="1">
                                  <a:latin typeface="Cambria Math" panose="02040503050406030204" pitchFamily="18" charset="0"/>
                                </a:rPr>
                                <m:t>𝑖𝑠</m:t>
                              </m:r>
                              <m:r>
                                <a:rPr lang="en-US" i="0">
                                  <a:latin typeface="Cambria Math" panose="02040503050406030204" pitchFamily="18" charset="0"/>
                                </a:rPr>
                                <m:t> </m:t>
                              </m:r>
                              <m:r>
                                <a:rPr lang="en-US" i="1">
                                  <a:latin typeface="Cambria Math" panose="02040503050406030204" pitchFamily="18" charset="0"/>
                                </a:rPr>
                                <m:t>𝑒𝑣𝑒𝑛</m:t>
                              </m:r>
                            </m:e>
                            <m:e>
                              <m:r>
                                <a:rPr lang="en-US" i="0">
                                  <a:latin typeface="Cambria Math" panose="02040503050406030204" pitchFamily="18" charset="0"/>
                                </a:rPr>
                                <m:t>&amp;</m:t>
                              </m:r>
                              <m:d>
                                <m:dPr>
                                  <m:begChr m:val="⌊"/>
                                  <m:endChr m:val="⌋"/>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num>
                                    <m:den>
                                      <m:r>
                                        <a:rPr lang="en-US" i="0">
                                          <a:latin typeface="Cambria Math" panose="02040503050406030204" pitchFamily="18" charset="0"/>
                                        </a:rPr>
                                        <m:t>2</m:t>
                                      </m:r>
                                    </m:den>
                                  </m:f>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𝑞</m:t>
                                  </m:r>
                                  <m:r>
                                    <a:rPr lang="en-US" i="0">
                                      <a:latin typeface="Cambria Math" panose="02040503050406030204" pitchFamily="18" charset="0"/>
                                    </a:rPr>
                                    <m:t>+1</m:t>
                                  </m:r>
                                </m:num>
                                <m:den>
                                  <m:r>
                                    <a:rPr lang="en-US" i="0">
                                      <a:latin typeface="Cambria Math" panose="02040503050406030204" pitchFamily="18" charset="0"/>
                                    </a:rPr>
                                    <m:t>2</m:t>
                                  </m:r>
                                </m:den>
                              </m:f>
                              <m:r>
                                <a:rPr lang="en-US" i="1">
                                  <a:latin typeface="Cambria Math" panose="02040503050406030204" pitchFamily="18" charset="0"/>
                                </a:rPr>
                                <m:t>𝑚𝑜𝑑</m:t>
                              </m:r>
                              <m:r>
                                <a:rPr lang="en-US" i="0">
                                  <a:latin typeface="Cambria Math" panose="02040503050406030204" pitchFamily="18" charset="0"/>
                                </a:rPr>
                                <m:t> </m:t>
                              </m:r>
                              <m:r>
                                <a:rPr lang="en-US" i="1">
                                  <a:latin typeface="Cambria Math" panose="02040503050406030204" pitchFamily="18" charset="0"/>
                                </a:rPr>
                                <m:t>𝑞</m:t>
                              </m:r>
                              <m:r>
                                <a:rPr lang="en-US" i="0">
                                  <a:latin typeface="Cambria Math" panose="02040503050406030204" pitchFamily="18" charset="0"/>
                                </a:rPr>
                                <m:t> </m:t>
                              </m:r>
                              <m:r>
                                <a:rPr lang="en-US" i="1">
                                  <a:latin typeface="Cambria Math" panose="02040503050406030204" pitchFamily="18" charset="0"/>
                                </a:rPr>
                                <m:t>𝑖𝑓</m:t>
                              </m:r>
                              <m:r>
                                <a:rPr lang="en-US" i="0">
                                  <a:latin typeface="Cambria Math" panose="02040503050406030204" pitchFamily="18" charset="0"/>
                                </a:rPr>
                                <m:t> </m:t>
                              </m:r>
                              <m:r>
                                <a:rPr lang="en-US" i="1">
                                  <a:latin typeface="Cambria Math" panose="02040503050406030204" pitchFamily="18" charset="0"/>
                                </a:rPr>
                                <m:t>𝑥</m:t>
                              </m:r>
                              <m:r>
                                <a:rPr lang="en-US" i="0">
                                  <a:latin typeface="Cambria Math" panose="02040503050406030204" pitchFamily="18" charset="0"/>
                                </a:rPr>
                                <m:t> </m:t>
                              </m:r>
                              <m:r>
                                <a:rPr lang="en-US" i="1">
                                  <a:latin typeface="Cambria Math" panose="02040503050406030204" pitchFamily="18" charset="0"/>
                                </a:rPr>
                                <m:t>𝑖𝑠</m:t>
                              </m:r>
                              <m:r>
                                <a:rPr lang="en-US" i="0">
                                  <a:latin typeface="Cambria Math" panose="02040503050406030204" pitchFamily="18" charset="0"/>
                                </a:rPr>
                                <m:t> </m:t>
                              </m:r>
                              <m:r>
                                <a:rPr lang="en-US" i="1">
                                  <a:latin typeface="Cambria Math" panose="02040503050406030204" pitchFamily="18" charset="0"/>
                                </a:rPr>
                                <m:t>𝑜𝑑𝑑</m:t>
                              </m:r>
                            </m:e>
                          </m:eqArr>
                        </m:e>
                      </m:d>
                    </m:oMath>
                  </m:oMathPara>
                </a14:m>
                <a:endParaRPr lang="en-US" dirty="0"/>
              </a:p>
            </p:txBody>
          </p:sp>
        </mc:Choice>
        <mc:Fallback xmlns="">
          <p:sp>
            <p:nvSpPr>
              <p:cNvPr id="10" name="TextBox 9">
                <a:extLst>
                  <a:ext uri="{FF2B5EF4-FFF2-40B4-BE49-F238E27FC236}">
                    <a16:creationId xmlns:a16="http://schemas.microsoft.com/office/drawing/2014/main" id="{3386F776-5916-459C-BD10-37389BE5A604}"/>
                  </a:ext>
                </a:extLst>
              </p:cNvPr>
              <p:cNvSpPr txBox="1">
                <a:spLocks noRot="1" noChangeAspect="1" noMove="1" noResize="1" noEditPoints="1" noAdjustHandles="1" noChangeArrowheads="1" noChangeShapeType="1" noTextEdit="1"/>
              </p:cNvSpPr>
              <p:nvPr/>
            </p:nvSpPr>
            <p:spPr>
              <a:xfrm>
                <a:off x="2308860" y="2390023"/>
                <a:ext cx="4572000" cy="1340880"/>
              </a:xfrm>
              <a:prstGeom prst="rect">
                <a:avLst/>
              </a:prstGeom>
              <a:blipFill>
                <a:blip r:embed="rId3"/>
                <a:stretch>
                  <a:fillRect/>
                </a:stretch>
              </a:blipFill>
            </p:spPr>
            <p:txBody>
              <a:bodyPr/>
              <a:lstStyle/>
              <a:p>
                <a:r>
                  <a:rPr lang="en-US">
                    <a:noFill/>
                  </a:rPr>
                  <a:t> </a:t>
                </a:r>
              </a:p>
            </p:txBody>
          </p:sp>
        </mc:Fallback>
      </mc:AlternateContent>
      <p:sp>
        <p:nvSpPr>
          <p:cNvPr id="9" name="Trapezoid 8">
            <a:extLst>
              <a:ext uri="{FF2B5EF4-FFF2-40B4-BE49-F238E27FC236}">
                <a16:creationId xmlns:a16="http://schemas.microsoft.com/office/drawing/2014/main" id="{58BEFEEB-3B37-49AE-8B6A-9C672D1FE400}"/>
              </a:ext>
            </a:extLst>
          </p:cNvPr>
          <p:cNvSpPr/>
          <p:nvPr/>
        </p:nvSpPr>
        <p:spPr>
          <a:xfrm rot="5400000">
            <a:off x="4471332" y="4704227"/>
            <a:ext cx="1191237" cy="27683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00BD30B-FBF7-4839-BB19-7070419F2FDA}"/>
              </a:ext>
            </a:extLst>
          </p:cNvPr>
          <p:cNvCxnSpPr>
            <a:cxnSpLocks/>
          </p:cNvCxnSpPr>
          <p:nvPr/>
        </p:nvCxnSpPr>
        <p:spPr>
          <a:xfrm>
            <a:off x="3263317" y="4446165"/>
            <a:ext cx="16652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C1D11CC-DD2B-407F-B839-C0AA98F9D18F}"/>
              </a:ext>
            </a:extLst>
          </p:cNvPr>
          <p:cNvCxnSpPr>
            <a:cxnSpLocks/>
            <a:stCxn id="22" idx="6"/>
          </p:cNvCxnSpPr>
          <p:nvPr/>
        </p:nvCxnSpPr>
        <p:spPr>
          <a:xfrm>
            <a:off x="3229761" y="5177405"/>
            <a:ext cx="16987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D57C065-3489-45BF-908A-90D95CCDC603}"/>
              </a:ext>
            </a:extLst>
          </p:cNvPr>
          <p:cNvCxnSpPr/>
          <p:nvPr/>
        </p:nvCxnSpPr>
        <p:spPr>
          <a:xfrm>
            <a:off x="5205369" y="4820274"/>
            <a:ext cx="10108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Flowchart: Process 18">
            <a:extLst>
              <a:ext uri="{FF2B5EF4-FFF2-40B4-BE49-F238E27FC236}">
                <a16:creationId xmlns:a16="http://schemas.microsoft.com/office/drawing/2014/main" id="{7D51AC95-6843-49F9-A5F9-E84F5842E695}"/>
              </a:ext>
            </a:extLst>
          </p:cNvPr>
          <p:cNvSpPr/>
          <p:nvPr/>
        </p:nvSpPr>
        <p:spPr>
          <a:xfrm>
            <a:off x="2600587" y="4247027"/>
            <a:ext cx="662730" cy="34175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&gt;&gt;1</a:t>
            </a:r>
          </a:p>
        </p:txBody>
      </p:sp>
      <p:sp>
        <p:nvSpPr>
          <p:cNvPr id="22" name="Oval 21">
            <a:extLst>
              <a:ext uri="{FF2B5EF4-FFF2-40B4-BE49-F238E27FC236}">
                <a16:creationId xmlns:a16="http://schemas.microsoft.com/office/drawing/2014/main" id="{E03B8871-0A9B-46E2-94FA-F41415BB697B}"/>
              </a:ext>
            </a:extLst>
          </p:cNvPr>
          <p:cNvSpPr/>
          <p:nvPr/>
        </p:nvSpPr>
        <p:spPr>
          <a:xfrm>
            <a:off x="2634142" y="4879595"/>
            <a:ext cx="595619" cy="5956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FB5A12A7-D60A-484F-A873-71679C3D5565}"/>
              </a:ext>
            </a:extLst>
          </p:cNvPr>
          <p:cNvCxnSpPr>
            <a:stCxn id="19" idx="2"/>
            <a:endCxn id="22" idx="0"/>
          </p:cNvCxnSpPr>
          <p:nvPr/>
        </p:nvCxnSpPr>
        <p:spPr>
          <a:xfrm>
            <a:off x="2931952" y="4588778"/>
            <a:ext cx="0" cy="290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Plus Sign 25">
            <a:extLst>
              <a:ext uri="{FF2B5EF4-FFF2-40B4-BE49-F238E27FC236}">
                <a16:creationId xmlns:a16="http://schemas.microsoft.com/office/drawing/2014/main" id="{822391BD-CC4C-4C4A-9949-3FCC6B6F89E2}"/>
              </a:ext>
            </a:extLst>
          </p:cNvPr>
          <p:cNvSpPr/>
          <p:nvPr/>
        </p:nvSpPr>
        <p:spPr>
          <a:xfrm>
            <a:off x="2733711" y="4986454"/>
            <a:ext cx="396479" cy="396479"/>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CAD90167-F2B1-4940-AFF4-38E1115E759C}"/>
              </a:ext>
            </a:extLst>
          </p:cNvPr>
          <p:cNvCxnSpPr>
            <a:cxnSpLocks/>
          </p:cNvCxnSpPr>
          <p:nvPr/>
        </p:nvCxnSpPr>
        <p:spPr>
          <a:xfrm>
            <a:off x="2155971" y="4417902"/>
            <a:ext cx="4446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E338098-592D-4050-8322-6E21475533A9}"/>
              </a:ext>
            </a:extLst>
          </p:cNvPr>
          <p:cNvCxnSpPr>
            <a:cxnSpLocks/>
          </p:cNvCxnSpPr>
          <p:nvPr/>
        </p:nvCxnSpPr>
        <p:spPr>
          <a:xfrm>
            <a:off x="2155971" y="5175706"/>
            <a:ext cx="4781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1FF6478-EBD0-48FC-B8A8-B74920A464F2}"/>
                  </a:ext>
                </a:extLst>
              </p:cNvPr>
              <p:cNvSpPr txBox="1"/>
              <p:nvPr/>
            </p:nvSpPr>
            <p:spPr>
              <a:xfrm>
                <a:off x="-476075" y="4827697"/>
                <a:ext cx="4572000"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836967"/>
                              </a:solidFill>
                              <a:latin typeface="Cambria Math" panose="02040503050406030204" pitchFamily="18" charset="0"/>
                            </a:rPr>
                          </m:ctrlPr>
                        </m:fPr>
                        <m:num>
                          <m:r>
                            <a:rPr lang="en-US" i="1">
                              <a:latin typeface="Cambria Math" panose="02040503050406030204" pitchFamily="18" charset="0"/>
                            </a:rPr>
                            <m:t>𝑞</m:t>
                          </m:r>
                          <m:r>
                            <a:rPr lang="en-US" i="0">
                              <a:latin typeface="Cambria Math" panose="02040503050406030204" pitchFamily="18" charset="0"/>
                            </a:rPr>
                            <m:t>+1</m:t>
                          </m:r>
                        </m:num>
                        <m:den>
                          <m:r>
                            <a:rPr lang="en-US" i="0">
                              <a:latin typeface="Cambria Math" panose="02040503050406030204" pitchFamily="18" charset="0"/>
                            </a:rPr>
                            <m:t>2</m:t>
                          </m:r>
                        </m:den>
                      </m:f>
                    </m:oMath>
                  </m:oMathPara>
                </a14:m>
                <a:endParaRPr lang="en-US" dirty="0"/>
              </a:p>
            </p:txBody>
          </p:sp>
        </mc:Choice>
        <mc:Fallback xmlns="">
          <p:sp>
            <p:nvSpPr>
              <p:cNvPr id="32" name="TextBox 31">
                <a:extLst>
                  <a:ext uri="{FF2B5EF4-FFF2-40B4-BE49-F238E27FC236}">
                    <a16:creationId xmlns:a16="http://schemas.microsoft.com/office/drawing/2014/main" id="{11FF6478-EBD0-48FC-B8A8-B74920A464F2}"/>
                  </a:ext>
                </a:extLst>
              </p:cNvPr>
              <p:cNvSpPr txBox="1">
                <a:spLocks noRot="1" noChangeAspect="1" noMove="1" noResize="1" noEditPoints="1" noAdjustHandles="1" noChangeArrowheads="1" noChangeShapeType="1" noTextEdit="1"/>
              </p:cNvSpPr>
              <p:nvPr/>
            </p:nvSpPr>
            <p:spPr>
              <a:xfrm>
                <a:off x="-476075" y="4827697"/>
                <a:ext cx="4572000" cy="6109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3C8328A-C2EC-4B05-BADB-16AF61F43627}"/>
                  </a:ext>
                </a:extLst>
              </p:cNvPr>
              <p:cNvSpPr txBox="1"/>
              <p:nvPr/>
            </p:nvSpPr>
            <p:spPr>
              <a:xfrm>
                <a:off x="-595617" y="4193497"/>
                <a:ext cx="481108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oMath>
                  </m:oMathPara>
                </a14:m>
                <a:endParaRPr lang="en-US" dirty="0"/>
              </a:p>
            </p:txBody>
          </p:sp>
        </mc:Choice>
        <mc:Fallback xmlns="">
          <p:sp>
            <p:nvSpPr>
              <p:cNvPr id="34" name="TextBox 33">
                <a:extLst>
                  <a:ext uri="{FF2B5EF4-FFF2-40B4-BE49-F238E27FC236}">
                    <a16:creationId xmlns:a16="http://schemas.microsoft.com/office/drawing/2014/main" id="{13C8328A-C2EC-4B05-BADB-16AF61F43627}"/>
                  </a:ext>
                </a:extLst>
              </p:cNvPr>
              <p:cNvSpPr txBox="1">
                <a:spLocks noRot="1" noChangeAspect="1" noMove="1" noResize="1" noEditPoints="1" noAdjustHandles="1" noChangeArrowheads="1" noChangeShapeType="1" noTextEdit="1"/>
              </p:cNvSpPr>
              <p:nvPr/>
            </p:nvSpPr>
            <p:spPr>
              <a:xfrm>
                <a:off x="-595617" y="4193497"/>
                <a:ext cx="481108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FE9B40E-19AE-4A93-A5BE-013619EA31B4}"/>
                  </a:ext>
                </a:extLst>
              </p:cNvPr>
              <p:cNvSpPr txBox="1"/>
              <p:nvPr/>
            </p:nvSpPr>
            <p:spPr>
              <a:xfrm>
                <a:off x="4315038" y="4513425"/>
                <a:ext cx="4869808" cy="5648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836967"/>
                              </a:solidFill>
                              <a:latin typeface="Cambria Math" panose="02040503050406030204" pitchFamily="18" charset="0"/>
                            </a:rPr>
                          </m:ctrlPr>
                        </m:fPr>
                        <m:num>
                          <m:r>
                            <a:rPr lang="en-US" i="1">
                              <a:latin typeface="Cambria Math" panose="02040503050406030204" pitchFamily="18" charset="0"/>
                            </a:rPr>
                            <m:t>𝑥</m:t>
                          </m:r>
                        </m:num>
                        <m:den>
                          <m:r>
                            <a:rPr lang="en-US" i="0">
                              <a:latin typeface="Cambria Math" panose="02040503050406030204" pitchFamily="18" charset="0"/>
                            </a:rPr>
                            <m:t>2</m:t>
                          </m:r>
                        </m:den>
                      </m:f>
                      <m:r>
                        <a:rPr lang="en-US" i="1">
                          <a:latin typeface="Cambria Math" panose="02040503050406030204" pitchFamily="18" charset="0"/>
                        </a:rPr>
                        <m:t>𝑚𝑜𝑑</m:t>
                      </m:r>
                      <m:r>
                        <a:rPr lang="en-US" i="0">
                          <a:latin typeface="Cambria Math" panose="02040503050406030204" pitchFamily="18" charset="0"/>
                        </a:rPr>
                        <m:t> </m:t>
                      </m:r>
                      <m:r>
                        <a:rPr lang="en-US" i="1">
                          <a:latin typeface="Cambria Math" panose="02040503050406030204" pitchFamily="18" charset="0"/>
                        </a:rPr>
                        <m:t>𝑞</m:t>
                      </m:r>
                    </m:oMath>
                  </m:oMathPara>
                </a14:m>
                <a:endParaRPr lang="en-US" dirty="0"/>
              </a:p>
            </p:txBody>
          </p:sp>
        </mc:Choice>
        <mc:Fallback xmlns="">
          <p:sp>
            <p:nvSpPr>
              <p:cNvPr id="36" name="TextBox 35">
                <a:extLst>
                  <a:ext uri="{FF2B5EF4-FFF2-40B4-BE49-F238E27FC236}">
                    <a16:creationId xmlns:a16="http://schemas.microsoft.com/office/drawing/2014/main" id="{EFE9B40E-19AE-4A93-A5BE-013619EA31B4}"/>
                  </a:ext>
                </a:extLst>
              </p:cNvPr>
              <p:cNvSpPr txBox="1">
                <a:spLocks noRot="1" noChangeAspect="1" noMove="1" noResize="1" noEditPoints="1" noAdjustHandles="1" noChangeArrowheads="1" noChangeShapeType="1" noTextEdit="1"/>
              </p:cNvSpPr>
              <p:nvPr/>
            </p:nvSpPr>
            <p:spPr>
              <a:xfrm>
                <a:off x="4315038" y="4513425"/>
                <a:ext cx="4869808" cy="56489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643407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 name="Rectangle 14">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6105832" y="639097"/>
            <a:ext cx="2551471" cy="3686015"/>
          </a:xfrm>
        </p:spPr>
        <p:txBody>
          <a:bodyPr vert="horz" lIns="91440" tIns="45720" rIns="91440" bIns="45720" rtlCol="0" anchor="b">
            <a:normAutofit/>
          </a:bodyPr>
          <a:lstStyle/>
          <a:p>
            <a:r>
              <a:rPr lang="en-US" sz="4000">
                <a:solidFill>
                  <a:schemeClr val="tx1">
                    <a:lumMod val="85000"/>
                    <a:lumOff val="15000"/>
                  </a:schemeClr>
                </a:solidFill>
                <a:effectLst/>
              </a:rPr>
              <a:t>THIẾT KẾ BUTTERFLY UNIT </a:t>
            </a:r>
            <a:endParaRPr lang="en-US" sz="4000">
              <a:solidFill>
                <a:schemeClr val="tx1">
                  <a:lumMod val="85000"/>
                  <a:lumOff val="15000"/>
                </a:schemeClr>
              </a:solidFill>
            </a:endParaRPr>
          </a:p>
        </p:txBody>
      </p:sp>
      <p:pic>
        <p:nvPicPr>
          <p:cNvPr id="4" name="Picture 3">
            <a:extLst>
              <a:ext uri="{FF2B5EF4-FFF2-40B4-BE49-F238E27FC236}">
                <a16:creationId xmlns:a16="http://schemas.microsoft.com/office/drawing/2014/main" id="{7D0B09C9-8FA3-4DF8-9B53-393105CBA7B0}"/>
              </a:ext>
            </a:extLst>
          </p:cNvPr>
          <p:cNvPicPr>
            <a:picLocks noChangeAspect="1"/>
          </p:cNvPicPr>
          <p:nvPr/>
        </p:nvPicPr>
        <p:blipFill>
          <a:blip r:embed="rId3"/>
          <a:stretch>
            <a:fillRect/>
          </a:stretch>
        </p:blipFill>
        <p:spPr>
          <a:xfrm>
            <a:off x="475499" y="1104195"/>
            <a:ext cx="5184163" cy="4125927"/>
          </a:xfrm>
          <a:prstGeom prst="rect">
            <a:avLst/>
          </a:prstGeom>
        </p:spPr>
      </p:pic>
      <p:cxnSp>
        <p:nvCxnSpPr>
          <p:cNvPr id="12" name="Straight Connector 16">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6978" y="4343400"/>
            <a:ext cx="24003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8">
            <a:extLst>
              <a:ext uri="{FF2B5EF4-FFF2-40B4-BE49-F238E27FC236}">
                <a16:creationId xmlns:a16="http://schemas.microsoft.com/office/drawing/2014/main" id="{2B9BBBC4-97A3-47D2-BFFE-A68530CDB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rgbClr val="F049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20">
            <a:extLst>
              <a:ext uri="{FF2B5EF4-FFF2-40B4-BE49-F238E27FC236}">
                <a16:creationId xmlns:a16="http://schemas.microsoft.com/office/drawing/2014/main" id="{78967BEA-EA6A-4FF1-94E2-B010B61A3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80351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24">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8">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475499" y="4550229"/>
            <a:ext cx="8181805" cy="1057655"/>
          </a:xfrm>
        </p:spPr>
        <p:txBody>
          <a:bodyPr vert="horz" lIns="91440" tIns="45720" rIns="91440" bIns="45720" rtlCol="0" anchor="b">
            <a:normAutofit/>
          </a:bodyPr>
          <a:lstStyle/>
          <a:p>
            <a:r>
              <a:rPr lang="en-US" sz="5200">
                <a:solidFill>
                  <a:schemeClr val="tx1">
                    <a:lumMod val="85000"/>
                    <a:lumOff val="15000"/>
                  </a:schemeClr>
                </a:solidFill>
                <a:effectLst/>
              </a:rPr>
              <a:t>THIẾT KẾ BUTTERFLY UNIT </a:t>
            </a:r>
            <a:endParaRPr lang="en-US" sz="5200">
              <a:solidFill>
                <a:schemeClr val="tx1">
                  <a:lumMod val="85000"/>
                  <a:lumOff val="15000"/>
                </a:schemeClr>
              </a:solidFill>
            </a:endParaRPr>
          </a:p>
        </p:txBody>
      </p:sp>
      <p:pic>
        <p:nvPicPr>
          <p:cNvPr id="18" name="Picture 17" descr="P727#yIS1">
            <a:extLst>
              <a:ext uri="{FF2B5EF4-FFF2-40B4-BE49-F238E27FC236}">
                <a16:creationId xmlns:a16="http://schemas.microsoft.com/office/drawing/2014/main" id="{9D117ACE-DEC8-4C8C-9BA2-83E834B66130}"/>
              </a:ext>
            </a:extLst>
          </p:cNvPr>
          <p:cNvPicPr>
            <a:picLocks noChangeAspect="1"/>
          </p:cNvPicPr>
          <p:nvPr/>
        </p:nvPicPr>
        <p:blipFill rotWithShape="1">
          <a:blip r:embed="rId3"/>
          <a:srcRect t="4275" r="-2" b="2098"/>
          <a:stretch/>
        </p:blipFill>
        <p:spPr>
          <a:xfrm>
            <a:off x="476592" y="640080"/>
            <a:ext cx="8187348" cy="3602736"/>
          </a:xfrm>
          <a:prstGeom prst="rect">
            <a:avLst/>
          </a:prstGeom>
        </p:spPr>
      </p:pic>
      <p:cxnSp>
        <p:nvCxnSpPr>
          <p:cNvPr id="31" name="Straight Connector 30">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TextBox 27">
            <a:extLst>
              <a:ext uri="{FF2B5EF4-FFF2-40B4-BE49-F238E27FC236}">
                <a16:creationId xmlns:a16="http://schemas.microsoft.com/office/drawing/2014/main" id="{F5D29F02-0D04-4A91-B5BE-A51EC40D9D6E}"/>
              </a:ext>
            </a:extLst>
          </p:cNvPr>
          <p:cNvSpPr txBox="1"/>
          <p:nvPr/>
        </p:nvSpPr>
        <p:spPr>
          <a:xfrm>
            <a:off x="475499" y="5674368"/>
            <a:ext cx="7952015" cy="369332"/>
          </a:xfrm>
          <a:prstGeom prst="rect">
            <a:avLst/>
          </a:prstGeom>
          <a:noFill/>
        </p:spPr>
        <p:txBody>
          <a:bodyPr wrap="square">
            <a:spAutoFit/>
          </a:bodyPr>
          <a:lstStyle/>
          <a:p>
            <a:r>
              <a:rPr lang="en-US" dirty="0" err="1">
                <a:effectLst/>
                <a:latin typeface="Roboto" panose="02000000000000000000" pitchFamily="2" charset="0"/>
                <a:ea typeface="Roboto" panose="02000000000000000000" pitchFamily="2" charset="0"/>
              </a:rPr>
              <a:t>Bộ</a:t>
            </a:r>
            <a:r>
              <a:rPr lang="en-US" dirty="0">
                <a:effectLst/>
                <a:latin typeface="Roboto" panose="02000000000000000000" pitchFamily="2" charset="0"/>
                <a:ea typeface="Roboto" panose="02000000000000000000" pitchFamily="2" charset="0"/>
              </a:rPr>
              <a:t> Butterfly Unit </a:t>
            </a:r>
            <a:r>
              <a:rPr lang="en-US" dirty="0" err="1">
                <a:effectLst/>
                <a:latin typeface="Roboto" panose="02000000000000000000" pitchFamily="2" charset="0"/>
                <a:ea typeface="Roboto" panose="02000000000000000000" pitchFamily="2" charset="0"/>
              </a:rPr>
              <a:t>kết</a:t>
            </a:r>
            <a:r>
              <a:rPr lang="en-US" dirty="0">
                <a:effectLst/>
                <a:latin typeface="Roboto" panose="02000000000000000000" pitchFamily="2" charset="0"/>
                <a:ea typeface="Roboto" panose="02000000000000000000" pitchFamily="2" charset="0"/>
              </a:rPr>
              <a:t> </a:t>
            </a:r>
            <a:r>
              <a:rPr lang="en-US" dirty="0" err="1">
                <a:effectLst/>
                <a:latin typeface="Roboto" panose="02000000000000000000" pitchFamily="2" charset="0"/>
                <a:ea typeface="Roboto" panose="02000000000000000000" pitchFamily="2" charset="0"/>
              </a:rPr>
              <a:t>hợp</a:t>
            </a:r>
            <a:r>
              <a:rPr lang="en-US" dirty="0">
                <a:effectLst/>
                <a:latin typeface="Roboto" panose="02000000000000000000" pitchFamily="2" charset="0"/>
                <a:ea typeface="Roboto" panose="02000000000000000000" pitchFamily="2" charset="0"/>
              </a:rPr>
              <a:t> CT/GS </a:t>
            </a:r>
            <a:r>
              <a:rPr lang="en-US" dirty="0" err="1">
                <a:effectLst/>
                <a:latin typeface="Roboto" panose="02000000000000000000" pitchFamily="2" charset="0"/>
                <a:ea typeface="Roboto" panose="02000000000000000000" pitchFamily="2" charset="0"/>
              </a:rPr>
              <a:t>cho</a:t>
            </a:r>
            <a:r>
              <a:rPr lang="en-US" dirty="0">
                <a:effectLst/>
                <a:latin typeface="Roboto" panose="02000000000000000000" pitchFamily="2" charset="0"/>
                <a:ea typeface="Roboto" panose="02000000000000000000" pitchFamily="2" charset="0"/>
              </a:rPr>
              <a:t> </a:t>
            </a:r>
            <a:r>
              <a:rPr lang="en-US" dirty="0" err="1">
                <a:effectLst/>
                <a:latin typeface="Roboto" panose="02000000000000000000" pitchFamily="2" charset="0"/>
                <a:ea typeface="Roboto" panose="02000000000000000000" pitchFamily="2" charset="0"/>
              </a:rPr>
              <a:t>thuật</a:t>
            </a:r>
            <a:r>
              <a:rPr lang="en-US" dirty="0">
                <a:effectLst/>
                <a:latin typeface="Roboto" panose="02000000000000000000" pitchFamily="2" charset="0"/>
                <a:ea typeface="Roboto" panose="02000000000000000000" pitchFamily="2" charset="0"/>
              </a:rPr>
              <a:t> </a:t>
            </a:r>
            <a:r>
              <a:rPr lang="en-US" dirty="0" err="1">
                <a:effectLst/>
                <a:latin typeface="Roboto" panose="02000000000000000000" pitchFamily="2" charset="0"/>
                <a:ea typeface="Roboto" panose="02000000000000000000" pitchFamily="2" charset="0"/>
              </a:rPr>
              <a:t>toán</a:t>
            </a:r>
            <a:r>
              <a:rPr lang="en-US" dirty="0">
                <a:effectLst/>
                <a:latin typeface="Roboto" panose="02000000000000000000" pitchFamily="2" charset="0"/>
                <a:ea typeface="Roboto" panose="02000000000000000000" pitchFamily="2" charset="0"/>
              </a:rPr>
              <a:t> </a:t>
            </a:r>
            <a:r>
              <a:rPr lang="en-US" dirty="0" err="1">
                <a:effectLst/>
                <a:latin typeface="Roboto" panose="02000000000000000000" pitchFamily="2" charset="0"/>
                <a:ea typeface="Roboto" panose="02000000000000000000" pitchFamily="2" charset="0"/>
              </a:rPr>
              <a:t>độ</a:t>
            </a:r>
            <a:r>
              <a:rPr lang="en-US" dirty="0">
                <a:effectLst/>
                <a:latin typeface="Roboto" panose="02000000000000000000" pitchFamily="2" charset="0"/>
                <a:ea typeface="Roboto" panose="02000000000000000000" pitchFamily="2" charset="0"/>
              </a:rPr>
              <a:t> </a:t>
            </a:r>
            <a:r>
              <a:rPr lang="en-US" dirty="0" err="1">
                <a:effectLst/>
                <a:latin typeface="Roboto" panose="02000000000000000000" pitchFamily="2" charset="0"/>
                <a:ea typeface="Roboto" panose="02000000000000000000" pitchFamily="2" charset="0"/>
              </a:rPr>
              <a:t>phức</a:t>
            </a:r>
            <a:r>
              <a:rPr lang="en-US" dirty="0">
                <a:effectLst/>
                <a:latin typeface="Roboto" panose="02000000000000000000" pitchFamily="2" charset="0"/>
                <a:ea typeface="Roboto" panose="02000000000000000000" pitchFamily="2" charset="0"/>
              </a:rPr>
              <a:t> </a:t>
            </a:r>
            <a:r>
              <a:rPr lang="en-US" dirty="0" err="1">
                <a:effectLst/>
                <a:latin typeface="Roboto" panose="02000000000000000000" pitchFamily="2" charset="0"/>
                <a:ea typeface="Roboto" panose="02000000000000000000" pitchFamily="2" charset="0"/>
              </a:rPr>
              <a:t>tạp</a:t>
            </a:r>
            <a:r>
              <a:rPr lang="en-US" dirty="0">
                <a:effectLst/>
                <a:latin typeface="Roboto" panose="02000000000000000000" pitchFamily="2" charset="0"/>
                <a:ea typeface="Roboto" panose="02000000000000000000" pitchFamily="2" charset="0"/>
              </a:rPr>
              <a:t> </a:t>
            </a:r>
            <a:r>
              <a:rPr lang="en-US" dirty="0" err="1">
                <a:effectLst/>
                <a:latin typeface="Roboto" panose="02000000000000000000" pitchFamily="2" charset="0"/>
                <a:ea typeface="Roboto" panose="02000000000000000000" pitchFamily="2" charset="0"/>
              </a:rPr>
              <a:t>thấp</a:t>
            </a: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6659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5774396" y="601704"/>
            <a:ext cx="3008126" cy="1450757"/>
          </a:xfrm>
        </p:spPr>
        <p:txBody>
          <a:bodyPr vert="horz" lIns="91440" tIns="45720" rIns="91440" bIns="45720" rtlCol="0" anchor="b">
            <a:normAutofit fontScale="90000"/>
          </a:bodyPr>
          <a:lstStyle/>
          <a:p>
            <a:pPr algn="ctr"/>
            <a:r>
              <a:rPr lang="en-US" sz="3400" dirty="0">
                <a:effectLst/>
                <a:latin typeface="Roboto" panose="02000000000000000000" pitchFamily="2" charset="0"/>
                <a:ea typeface="Roboto" panose="02000000000000000000" pitchFamily="2" charset="0"/>
              </a:rPr>
              <a:t>THIẾT KẾ PHẦN CỨNG XỬ LÝ NTT/INTT </a:t>
            </a:r>
            <a:endParaRPr lang="en-US" sz="3400" dirty="0">
              <a:latin typeface="Roboto" panose="02000000000000000000" pitchFamily="2" charset="0"/>
              <a:ea typeface="Roboto" panose="02000000000000000000" pitchFamily="2" charset="0"/>
            </a:endParaRPr>
          </a:p>
        </p:txBody>
      </p:sp>
      <p:cxnSp>
        <p:nvCxnSpPr>
          <p:cNvPr id="15" name="Straight Connector 14">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2085703"/>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E4CCF9F-ACD0-4255-9E28-E87731D57599}"/>
              </a:ext>
            </a:extLst>
          </p:cNvPr>
          <p:cNvSpPr txBox="1"/>
          <p:nvPr/>
        </p:nvSpPr>
        <p:spPr>
          <a:xfrm>
            <a:off x="5894613" y="2198914"/>
            <a:ext cx="2767693" cy="3670180"/>
          </a:xfrm>
          <a:prstGeom prst="rect">
            <a:avLst/>
          </a:prstGeom>
        </p:spPr>
        <p:txBody>
          <a:bodyPr vert="horz" lIns="0" tIns="45720" rIns="0" bIns="45720" rtlCol="0">
            <a:normAutofit/>
          </a:bodyPr>
          <a:lstStyle/>
          <a:p>
            <a:pPr algn="ctr" defTabSz="914400">
              <a:lnSpc>
                <a:spcPct val="90000"/>
              </a:lnSpc>
              <a:spcAft>
                <a:spcPts val="600"/>
              </a:spcAft>
              <a:buClr>
                <a:schemeClr val="accent1"/>
              </a:buClr>
              <a:buFont typeface="Calibri" panose="020F0502020204030204" pitchFamily="34" charset="0"/>
            </a:pPr>
            <a:r>
              <a:rPr lang="en-US" sz="1800" dirty="0">
                <a:effectLst/>
                <a:latin typeface="Roboto" panose="02000000000000000000" pitchFamily="2" charset="0"/>
                <a:ea typeface="Roboto" panose="02000000000000000000" pitchFamily="2" charset="0"/>
              </a:rPr>
              <a:t>P</a:t>
            </a:r>
            <a:r>
              <a:rPr lang="vi-VN" sz="1800" dirty="0">
                <a:effectLst/>
                <a:latin typeface="Roboto" panose="02000000000000000000" pitchFamily="2" charset="0"/>
                <a:ea typeface="Roboto" panose="02000000000000000000" pitchFamily="2" charset="0"/>
              </a:rPr>
              <a:t>hần cứng xử lý NTT và INTT cho CRYSTALS-Kyber</a:t>
            </a:r>
            <a:endParaRPr lang="en-US"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17" name="Rectangle 16">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A8CC5B99-40E9-47F0-9AD5-85E7A73ED938}"/>
              </a:ext>
            </a:extLst>
          </p:cNvPr>
          <p:cNvPicPr>
            <a:picLocks noChangeAspect="1"/>
          </p:cNvPicPr>
          <p:nvPr/>
        </p:nvPicPr>
        <p:blipFill>
          <a:blip r:embed="rId3"/>
          <a:stretch>
            <a:fillRect/>
          </a:stretch>
        </p:blipFill>
        <p:spPr>
          <a:xfrm>
            <a:off x="361478" y="906083"/>
            <a:ext cx="5449060" cy="3496163"/>
          </a:xfrm>
          <a:prstGeom prst="rect">
            <a:avLst/>
          </a:prstGeom>
        </p:spPr>
      </p:pic>
      <p:cxnSp>
        <p:nvCxnSpPr>
          <p:cNvPr id="14" name="Straight Connector 13">
            <a:extLst>
              <a:ext uri="{FF2B5EF4-FFF2-40B4-BE49-F238E27FC236}">
                <a16:creationId xmlns:a16="http://schemas.microsoft.com/office/drawing/2014/main" id="{BBAA1927-9231-4191-8734-1A2D4825F374}"/>
              </a:ext>
            </a:extLst>
          </p:cNvPr>
          <p:cNvCxnSpPr/>
          <p:nvPr/>
        </p:nvCxnSpPr>
        <p:spPr>
          <a:xfrm>
            <a:off x="5712903" y="209725"/>
            <a:ext cx="0" cy="574645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2368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822960" y="286604"/>
            <a:ext cx="7893202" cy="1450757"/>
          </a:xfrm>
        </p:spPr>
        <p:txBody>
          <a:bodyPr>
            <a:normAutofit/>
          </a:bodyPr>
          <a:lstStyle/>
          <a:p>
            <a:pPr algn="ctr"/>
            <a:r>
              <a:rPr lang="vi-VN" sz="4000" dirty="0">
                <a:effectLst/>
                <a:latin typeface="Roboto" panose="02000000000000000000" pitchFamily="2" charset="0"/>
                <a:ea typeface="Roboto" panose="02000000000000000000" pitchFamily="2" charset="0"/>
              </a:rPr>
              <a:t>THIẾT KẾ PHẦN CỨNG XỬ LÝ NTT</a:t>
            </a:r>
            <a:r>
              <a:rPr lang="en-US" sz="4000" dirty="0">
                <a:effectLst/>
                <a:latin typeface="Roboto" panose="02000000000000000000" pitchFamily="2" charset="0"/>
                <a:ea typeface="Roboto" panose="02000000000000000000" pitchFamily="2" charset="0"/>
              </a:rPr>
              <a:t>/</a:t>
            </a:r>
            <a:r>
              <a:rPr lang="vi-VN" sz="4000" dirty="0">
                <a:effectLst/>
                <a:latin typeface="Roboto" panose="02000000000000000000" pitchFamily="2" charset="0"/>
                <a:ea typeface="Roboto" panose="02000000000000000000" pitchFamily="2" charset="0"/>
              </a:rPr>
              <a:t>INTT </a:t>
            </a:r>
            <a:endParaRPr lang="en-US" sz="4000" dirty="0">
              <a:latin typeface="Roboto" panose="02000000000000000000" pitchFamily="2" charset="0"/>
              <a:ea typeface="Roboto" panose="02000000000000000000" pitchFamily="2" charset="0"/>
            </a:endParaRPr>
          </a:p>
        </p:txBody>
      </p:sp>
      <p:pic>
        <p:nvPicPr>
          <p:cNvPr id="5" name="Picture 4" descr="P797#yIS1">
            <a:extLst>
              <a:ext uri="{FF2B5EF4-FFF2-40B4-BE49-F238E27FC236}">
                <a16:creationId xmlns:a16="http://schemas.microsoft.com/office/drawing/2014/main" id="{171FED4B-919B-4173-8434-3626C402139D}"/>
              </a:ext>
            </a:extLst>
          </p:cNvPr>
          <p:cNvPicPr>
            <a:picLocks noChangeAspect="1"/>
          </p:cNvPicPr>
          <p:nvPr/>
        </p:nvPicPr>
        <p:blipFill>
          <a:blip r:embed="rId3"/>
          <a:stretch>
            <a:fillRect/>
          </a:stretch>
        </p:blipFill>
        <p:spPr>
          <a:xfrm>
            <a:off x="1903488" y="1838029"/>
            <a:ext cx="5732145" cy="3940175"/>
          </a:xfrm>
          <a:prstGeom prst="rect">
            <a:avLst/>
          </a:prstGeom>
        </p:spPr>
      </p:pic>
      <p:sp>
        <p:nvSpPr>
          <p:cNvPr id="7" name="TextBox 6">
            <a:extLst>
              <a:ext uri="{FF2B5EF4-FFF2-40B4-BE49-F238E27FC236}">
                <a16:creationId xmlns:a16="http://schemas.microsoft.com/office/drawing/2014/main" id="{EE4CCF9F-ACD0-4255-9E28-E87731D57599}"/>
              </a:ext>
            </a:extLst>
          </p:cNvPr>
          <p:cNvSpPr txBox="1"/>
          <p:nvPr/>
        </p:nvSpPr>
        <p:spPr>
          <a:xfrm>
            <a:off x="3063633" y="5878872"/>
            <a:ext cx="4572000" cy="369332"/>
          </a:xfrm>
          <a:prstGeom prst="rect">
            <a:avLst/>
          </a:prstGeom>
          <a:noFill/>
        </p:spPr>
        <p:txBody>
          <a:bodyPr wrap="square">
            <a:spAutoFit/>
          </a:bodyPr>
          <a:lstStyle/>
          <a:p>
            <a:r>
              <a:rPr lang="en-US" sz="1800" dirty="0" err="1">
                <a:effectLst/>
                <a:latin typeface="Times New Roman" panose="02020603050405020304" pitchFamily="18" charset="0"/>
                <a:ea typeface="Calibri" panose="020F0502020204030204" pitchFamily="34" charset="0"/>
              </a:rPr>
              <a:t>Sơ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đồ</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khối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bộ</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NTT/INTT</a:t>
            </a:r>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745FB0D-5C10-487C-B820-3659A7D11C59}"/>
                  </a:ext>
                </a:extLst>
              </p:cNvPr>
              <p:cNvSpPr txBox="1"/>
              <p:nvPr/>
            </p:nvSpPr>
            <p:spPr>
              <a:xfrm>
                <a:off x="3556000" y="3943350"/>
                <a:ext cx="342900" cy="2308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900" i="1" smtClean="0">
                              <a:effectLst/>
                              <a:latin typeface="Cambria Math" panose="02040503050406030204" pitchFamily="18" charset="0"/>
                              <a:cs typeface="Times New Roman" panose="02020603050405020304" pitchFamily="18" charset="0"/>
                            </a:rPr>
                          </m:ctrlPr>
                        </m:sSubPr>
                        <m:e>
                          <m:r>
                            <a:rPr lang="en-US" sz="900" b="0" i="1" smtClean="0">
                              <a:effectLst/>
                              <a:latin typeface="Cambria Math" panose="02040503050406030204" pitchFamily="18" charset="0"/>
                              <a:cs typeface="Times New Roman" panose="02020603050405020304" pitchFamily="18" charset="0"/>
                            </a:rPr>
                            <m:t>,</m:t>
                          </m:r>
                          <m:r>
                            <a:rPr lang="en-US" sz="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900" i="1">
                              <a:effectLst/>
                              <a:latin typeface="Cambria Math" panose="02040503050406030204" pitchFamily="18" charset="0"/>
                              <a:ea typeface="Calibri" panose="020F0502020204030204" pitchFamily="34" charset="0"/>
                              <a:cs typeface="Times New Roman" panose="02020603050405020304" pitchFamily="18" charset="0"/>
                            </a:rPr>
                            <m:t>0</m:t>
                          </m:r>
                          <m:r>
                            <a:rPr lang="en-US" sz="900" b="0" i="1" smtClean="0">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sz="900" dirty="0"/>
              </a:p>
            </p:txBody>
          </p:sp>
        </mc:Choice>
        <mc:Fallback>
          <p:sp>
            <p:nvSpPr>
              <p:cNvPr id="3" name="TextBox 2">
                <a:extLst>
                  <a:ext uri="{FF2B5EF4-FFF2-40B4-BE49-F238E27FC236}">
                    <a16:creationId xmlns:a16="http://schemas.microsoft.com/office/drawing/2014/main" id="{6745FB0D-5C10-487C-B820-3659A7D11C59}"/>
                  </a:ext>
                </a:extLst>
              </p:cNvPr>
              <p:cNvSpPr txBox="1">
                <a:spLocks noRot="1" noChangeAspect="1" noMove="1" noResize="1" noEditPoints="1" noAdjustHandles="1" noChangeArrowheads="1" noChangeShapeType="1" noTextEdit="1"/>
              </p:cNvSpPr>
              <p:nvPr/>
            </p:nvSpPr>
            <p:spPr>
              <a:xfrm>
                <a:off x="3556000" y="3943350"/>
                <a:ext cx="342900" cy="2308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158142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6105832" y="639097"/>
            <a:ext cx="2669052" cy="3686015"/>
          </a:xfrm>
        </p:spPr>
        <p:txBody>
          <a:bodyPr vert="horz" lIns="91440" tIns="45720" rIns="91440" bIns="45720" rtlCol="0" anchor="b">
            <a:normAutofit fontScale="90000"/>
          </a:bodyPr>
          <a:lstStyle/>
          <a:p>
            <a:r>
              <a:rPr lang="en-US" dirty="0">
                <a:solidFill>
                  <a:schemeClr val="tx1">
                    <a:lumMod val="85000"/>
                    <a:lumOff val="15000"/>
                  </a:schemeClr>
                </a:solidFill>
                <a:effectLst/>
                <a:latin typeface="Roboto" panose="02000000000000000000" pitchFamily="2" charset="0"/>
                <a:ea typeface="Roboto" panose="02000000000000000000" pitchFamily="2" charset="0"/>
              </a:rPr>
              <a:t>THIẾT KẾ PHẦN CỨNG XỬ LÝ NTT/INTT </a:t>
            </a:r>
            <a:endParaRPr lang="en-US" dirty="0">
              <a:solidFill>
                <a:schemeClr val="tx1">
                  <a:lumMod val="85000"/>
                  <a:lumOff val="15000"/>
                </a:schemeClr>
              </a:solidFill>
              <a:latin typeface="Roboto" panose="02000000000000000000" pitchFamily="2" charset="0"/>
              <a:ea typeface="Roboto" panose="02000000000000000000" pitchFamily="2" charset="0"/>
            </a:endParaRPr>
          </a:p>
        </p:txBody>
      </p:sp>
      <p:pic>
        <p:nvPicPr>
          <p:cNvPr id="6" name="Picture 5" descr="P799#yIS1">
            <a:extLst>
              <a:ext uri="{FF2B5EF4-FFF2-40B4-BE49-F238E27FC236}">
                <a16:creationId xmlns:a16="http://schemas.microsoft.com/office/drawing/2014/main" id="{96695355-B531-4716-8FED-306BF9C52660}"/>
              </a:ext>
            </a:extLst>
          </p:cNvPr>
          <p:cNvPicPr>
            <a:picLocks noChangeAspect="1"/>
          </p:cNvPicPr>
          <p:nvPr/>
        </p:nvPicPr>
        <p:blipFill>
          <a:blip r:embed="rId2"/>
          <a:stretch>
            <a:fillRect/>
          </a:stretch>
        </p:blipFill>
        <p:spPr>
          <a:xfrm>
            <a:off x="475499" y="1611910"/>
            <a:ext cx="5184163" cy="3110497"/>
          </a:xfrm>
          <a:prstGeom prst="rect">
            <a:avLst/>
          </a:prstGeom>
        </p:spPr>
      </p:pic>
      <p:cxnSp>
        <p:nvCxnSpPr>
          <p:cNvPr id="19" name="Straight Connector 1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6978" y="4343400"/>
            <a:ext cx="24003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B9BBBC4-97A3-47D2-BFFE-A68530CDB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78967BEA-EA6A-4FF1-94E2-B010B61A3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extBox 13">
            <a:extLst>
              <a:ext uri="{FF2B5EF4-FFF2-40B4-BE49-F238E27FC236}">
                <a16:creationId xmlns:a16="http://schemas.microsoft.com/office/drawing/2014/main" id="{614C2580-349A-4837-A7E7-595B7FD3637B}"/>
              </a:ext>
            </a:extLst>
          </p:cNvPr>
          <p:cNvSpPr txBox="1"/>
          <p:nvPr/>
        </p:nvSpPr>
        <p:spPr>
          <a:xfrm>
            <a:off x="6156978" y="4409885"/>
            <a:ext cx="2400300" cy="1200329"/>
          </a:xfrm>
          <a:prstGeom prst="rect">
            <a:avLst/>
          </a:prstGeom>
          <a:noFill/>
        </p:spPr>
        <p:txBody>
          <a:bodyPr wrap="square">
            <a:spAutoFit/>
          </a:bodyPr>
          <a:lstStyle/>
          <a:p>
            <a:pPr algn="just"/>
            <a:r>
              <a:rPr lang="en-US" sz="1800" dirty="0" err="1">
                <a:effectLst/>
                <a:latin typeface="Roboto" panose="02000000000000000000" pitchFamily="2" charset="0"/>
                <a:ea typeface="Roboto" panose="02000000000000000000" pitchFamily="2" charset="0"/>
              </a:rPr>
              <a:t>Bộ</a:t>
            </a:r>
            <a:r>
              <a:rPr lang="en-US" sz="1800" dirty="0">
                <a:effectLst/>
                <a:latin typeface="Roboto" panose="02000000000000000000" pitchFamily="2" charset="0"/>
                <a:ea typeface="Roboto" panose="02000000000000000000" pitchFamily="2" charset="0"/>
              </a:rPr>
              <a:t> SIPO Writeback vào </a:t>
            </a:r>
            <a:r>
              <a:rPr lang="en-US" sz="1800" dirty="0" err="1">
                <a:effectLst/>
                <a:latin typeface="Roboto" panose="02000000000000000000" pitchFamily="2" charset="0"/>
                <a:ea typeface="Roboto" panose="02000000000000000000" pitchFamily="2" charset="0"/>
              </a:rPr>
              <a:t>nối</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tiếp</a:t>
            </a:r>
            <a:r>
              <a:rPr lang="en-US" sz="1800" dirty="0">
                <a:effectLst/>
                <a:latin typeface="Roboto" panose="02000000000000000000" pitchFamily="2" charset="0"/>
                <a:ea typeface="Roboto" panose="02000000000000000000" pitchFamily="2" charset="0"/>
              </a:rPr>
              <a:t> ra song </a:t>
            </a:r>
            <a:r>
              <a:rPr lang="en-US" sz="1800" dirty="0" err="1">
                <a:effectLst/>
                <a:latin typeface="Roboto" panose="02000000000000000000" pitchFamily="2" charset="0"/>
                <a:ea typeface="Roboto" panose="02000000000000000000" pitchFamily="2" charset="0"/>
              </a:rPr>
              <a:t>song</a:t>
            </a:r>
            <a:r>
              <a:rPr lang="en-US" sz="1800" dirty="0">
                <a:effectLst/>
                <a:latin typeface="Roboto" panose="02000000000000000000" pitchFamily="2" charset="0"/>
                <a:ea typeface="Roboto" panose="02000000000000000000" pitchFamily="2" charset="0"/>
              </a:rPr>
              <a:t> với </a:t>
            </a:r>
            <a:r>
              <a:rPr lang="en-US" sz="1800" dirty="0" err="1">
                <a:effectLst/>
                <a:latin typeface="Roboto" panose="02000000000000000000" pitchFamily="2" charset="0"/>
                <a:ea typeface="Roboto" panose="02000000000000000000" pitchFamily="2" charset="0"/>
              </a:rPr>
              <a:t>các</a:t>
            </a:r>
            <a:r>
              <a:rPr lang="en-US" sz="1800" dirty="0">
                <a:effectLst/>
                <a:latin typeface="Roboto" panose="02000000000000000000" pitchFamily="2" charset="0"/>
                <a:ea typeface="Roboto" panose="02000000000000000000" pitchFamily="2" charset="0"/>
              </a:rPr>
              <a:t> ô </a:t>
            </a:r>
            <a:r>
              <a:rPr lang="en-US" sz="1800" dirty="0" err="1">
                <a:effectLst/>
                <a:latin typeface="Roboto" panose="02000000000000000000" pitchFamily="2" charset="0"/>
                <a:ea typeface="Roboto" panose="02000000000000000000" pitchFamily="2" charset="0"/>
              </a:rPr>
              <a:t>nhớ</a:t>
            </a:r>
            <a:r>
              <a:rPr lang="en-US" sz="1800" dirty="0">
                <a:effectLst/>
                <a:latin typeface="Roboto" panose="02000000000000000000" pitchFamily="2" charset="0"/>
                <a:ea typeface="Roboto" panose="02000000000000000000" pitchFamily="2" charset="0"/>
              </a:rPr>
              <a:t> 12-bit</a:t>
            </a: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622728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16A904D-80BE-42BB-A96F-14D33FFE0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E49CA6A-AA0D-433F-BA6F-E0F8DCBA8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7706B1B-4321-47A1-B97B-3364729F72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1B4E201-164F-4793-895E-C149B2F2F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495533" y="3506289"/>
            <a:ext cx="5408002" cy="2967839"/>
          </a:xfrm>
          <a:prstGeom prst="rect">
            <a:avLst/>
          </a:prstGeom>
          <a:solidFill>
            <a:srgbClr val="48344D"/>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B59D9D-744D-4B34-BC44-E8C085D3E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5533" y="3506289"/>
            <a:ext cx="5410962" cy="64008"/>
          </a:xfrm>
          <a:prstGeom prst="rect">
            <a:avLst/>
          </a:prstGeom>
          <a:solidFill>
            <a:srgbClr val="9FEA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lowchart: Process 7">
            <a:extLst>
              <a:ext uri="{FF2B5EF4-FFF2-40B4-BE49-F238E27FC236}">
                <a16:creationId xmlns:a16="http://schemas.microsoft.com/office/drawing/2014/main" id="{26D061F4-85FD-4A74-9066-711F5997F46D}"/>
              </a:ext>
            </a:extLst>
          </p:cNvPr>
          <p:cNvSpPr/>
          <p:nvPr/>
        </p:nvSpPr>
        <p:spPr>
          <a:xfrm>
            <a:off x="3495533" y="3570297"/>
            <a:ext cx="5408002" cy="2903831"/>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39BE3CC-CB54-4D66-BBCC-EB61D686C844}"/>
              </a:ext>
            </a:extLst>
          </p:cNvPr>
          <p:cNvPicPr>
            <a:picLocks noChangeAspect="1"/>
          </p:cNvPicPr>
          <p:nvPr/>
        </p:nvPicPr>
        <p:blipFill>
          <a:blip r:embed="rId2"/>
          <a:stretch>
            <a:fillRect/>
          </a:stretch>
        </p:blipFill>
        <p:spPr>
          <a:xfrm>
            <a:off x="149626" y="899487"/>
            <a:ext cx="3186660" cy="4816127"/>
          </a:xfrm>
          <a:prstGeom prst="rect">
            <a:avLst/>
          </a:prstGeom>
        </p:spPr>
      </p:pic>
      <p:pic>
        <p:nvPicPr>
          <p:cNvPr id="21" name="Picture 20">
            <a:extLst>
              <a:ext uri="{FF2B5EF4-FFF2-40B4-BE49-F238E27FC236}">
                <a16:creationId xmlns:a16="http://schemas.microsoft.com/office/drawing/2014/main" id="{6E4E8645-D93F-4CE5-9B97-F9F987D5F3B9}"/>
              </a:ext>
            </a:extLst>
          </p:cNvPr>
          <p:cNvPicPr>
            <a:picLocks noChangeAspect="1"/>
          </p:cNvPicPr>
          <p:nvPr/>
        </p:nvPicPr>
        <p:blipFill>
          <a:blip r:embed="rId3"/>
          <a:stretch>
            <a:fillRect/>
          </a:stretch>
        </p:blipFill>
        <p:spPr>
          <a:xfrm>
            <a:off x="3846530" y="1070370"/>
            <a:ext cx="4706007" cy="1924319"/>
          </a:xfrm>
          <a:prstGeom prst="rect">
            <a:avLst/>
          </a:prstGeom>
        </p:spPr>
      </p:pic>
      <p:sp>
        <p:nvSpPr>
          <p:cNvPr id="23" name="TextBox 22">
            <a:extLst>
              <a:ext uri="{FF2B5EF4-FFF2-40B4-BE49-F238E27FC236}">
                <a16:creationId xmlns:a16="http://schemas.microsoft.com/office/drawing/2014/main" id="{662EBA6F-A790-44D8-901E-9A80944379D2}"/>
              </a:ext>
            </a:extLst>
          </p:cNvPr>
          <p:cNvSpPr txBox="1"/>
          <p:nvPr/>
        </p:nvSpPr>
        <p:spPr>
          <a:xfrm>
            <a:off x="3640821" y="3647134"/>
            <a:ext cx="4513545" cy="369332"/>
          </a:xfrm>
          <a:prstGeom prst="rect">
            <a:avLst/>
          </a:prstGeom>
          <a:noFill/>
        </p:spPr>
        <p:txBody>
          <a:bodyPr wrap="square" rtlCol="0">
            <a:spAutoFit/>
          </a:bodyPr>
          <a:lstStyle/>
          <a:p>
            <a:r>
              <a:rPr lang="en-US" dirty="0">
                <a:solidFill>
                  <a:schemeClr val="bg1">
                    <a:lumMod val="95000"/>
                  </a:schemeClr>
                </a:solidFill>
                <a:effectLst/>
                <a:latin typeface="Roboto" panose="02000000000000000000" pitchFamily="2" charset="0"/>
                <a:ea typeface="Roboto" panose="02000000000000000000" pitchFamily="2" charset="0"/>
              </a:rPr>
              <a:t>THIẾT KẾ PHẦN CỨNG XỬ LÝ NTT/INTT </a:t>
            </a:r>
            <a:endParaRPr lang="en-US" dirty="0">
              <a:solidFill>
                <a:schemeClr val="bg1">
                  <a:lumMod val="95000"/>
                </a:schemeClr>
              </a:solidFill>
            </a:endParaRPr>
          </a:p>
        </p:txBody>
      </p:sp>
      <p:cxnSp>
        <p:nvCxnSpPr>
          <p:cNvPr id="25" name="Straight Connector 24">
            <a:extLst>
              <a:ext uri="{FF2B5EF4-FFF2-40B4-BE49-F238E27FC236}">
                <a16:creationId xmlns:a16="http://schemas.microsoft.com/office/drawing/2014/main" id="{DC50B135-7D6C-4F5A-804C-1DBF8DD0F4E7}"/>
              </a:ext>
            </a:extLst>
          </p:cNvPr>
          <p:cNvCxnSpPr/>
          <p:nvPr/>
        </p:nvCxnSpPr>
        <p:spPr>
          <a:xfrm>
            <a:off x="3707934" y="4016466"/>
            <a:ext cx="41357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6286E55-2EFC-44E7-B877-4CE5F66D2630}"/>
              </a:ext>
            </a:extLst>
          </p:cNvPr>
          <p:cNvSpPr txBox="1"/>
          <p:nvPr/>
        </p:nvSpPr>
        <p:spPr>
          <a:xfrm>
            <a:off x="3611593" y="4088338"/>
            <a:ext cx="5222014" cy="646331"/>
          </a:xfrm>
          <a:prstGeom prst="rect">
            <a:avLst/>
          </a:prstGeom>
          <a:noFill/>
        </p:spPr>
        <p:txBody>
          <a:bodyPr wrap="square">
            <a:spAutoFit/>
          </a:bodyPr>
          <a:lstStyle/>
          <a:p>
            <a:pPr marL="0" marR="0" algn="just">
              <a:spcBef>
                <a:spcPts val="0"/>
              </a:spcBef>
              <a:spcAft>
                <a:spcPts val="1000"/>
              </a:spcAft>
            </a:pP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Thứ</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tự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địa</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chỉ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truy</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xuất</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và</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thứ</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tự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dữ</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liệu</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sắp</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xếp</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tại RAM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cho</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NTT (n=128, 40 cycles đầu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tiên</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a:t>
            </a:r>
            <a:endParaRPr lang="en-US" sz="16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2427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6AA7-D87F-4648-B806-4FCEF2E6CD04}"/>
              </a:ext>
            </a:extLst>
          </p:cNvPr>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MÃ HÓA ĐIỆN TỬ</a:t>
            </a:r>
          </a:p>
        </p:txBody>
      </p:sp>
      <p:pic>
        <p:nvPicPr>
          <p:cNvPr id="9" name="Content Placeholder 8" descr="Qr Code outline">
            <a:extLst>
              <a:ext uri="{FF2B5EF4-FFF2-40B4-BE49-F238E27FC236}">
                <a16:creationId xmlns:a16="http://schemas.microsoft.com/office/drawing/2014/main" id="{7F0BB007-DC84-4C62-B314-ABB34961219C}"/>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53173" y="2649992"/>
            <a:ext cx="914400" cy="914400"/>
          </a:xfrm>
        </p:spPr>
      </p:pic>
      <p:pic>
        <p:nvPicPr>
          <p:cNvPr id="11" name="Graphic 10" descr="Email with solid fill">
            <a:extLst>
              <a:ext uri="{FF2B5EF4-FFF2-40B4-BE49-F238E27FC236}">
                <a16:creationId xmlns:a16="http://schemas.microsoft.com/office/drawing/2014/main" id="{BF067CEE-EA36-4904-8BE2-31C3777A8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26047" y="2649992"/>
            <a:ext cx="914400" cy="914400"/>
          </a:xfrm>
          <a:prstGeom prst="rect">
            <a:avLst/>
          </a:prstGeom>
        </p:spPr>
      </p:pic>
      <p:pic>
        <p:nvPicPr>
          <p:cNvPr id="13" name="Graphic 12" descr="Chat bubble with solid fill">
            <a:extLst>
              <a:ext uri="{FF2B5EF4-FFF2-40B4-BE49-F238E27FC236}">
                <a16:creationId xmlns:a16="http://schemas.microsoft.com/office/drawing/2014/main" id="{FE7584E4-4A57-450E-B879-388E16E454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19229" y="2649992"/>
            <a:ext cx="914400" cy="914400"/>
          </a:xfrm>
          <a:prstGeom prst="rect">
            <a:avLst/>
          </a:prstGeom>
        </p:spPr>
      </p:pic>
      <p:pic>
        <p:nvPicPr>
          <p:cNvPr id="17" name="Graphic 16" descr="Key with solid fill">
            <a:extLst>
              <a:ext uri="{FF2B5EF4-FFF2-40B4-BE49-F238E27FC236}">
                <a16:creationId xmlns:a16="http://schemas.microsoft.com/office/drawing/2014/main" id="{46DA00DB-85D3-46D0-8688-6FBDC78441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26047" y="1625323"/>
            <a:ext cx="914400" cy="914400"/>
          </a:xfrm>
          <a:prstGeom prst="rect">
            <a:avLst/>
          </a:prstGeom>
        </p:spPr>
      </p:pic>
      <p:sp>
        <p:nvSpPr>
          <p:cNvPr id="18" name="Arrow: Right 17">
            <a:extLst>
              <a:ext uri="{FF2B5EF4-FFF2-40B4-BE49-F238E27FC236}">
                <a16:creationId xmlns:a16="http://schemas.microsoft.com/office/drawing/2014/main" id="{5CEA18FF-3A3A-4DA6-9C67-226AC1B8FFEF}"/>
              </a:ext>
            </a:extLst>
          </p:cNvPr>
          <p:cNvSpPr/>
          <p:nvPr/>
        </p:nvSpPr>
        <p:spPr>
          <a:xfrm>
            <a:off x="3087149" y="2927758"/>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9" name="Arrow: Right 18">
            <a:extLst>
              <a:ext uri="{FF2B5EF4-FFF2-40B4-BE49-F238E27FC236}">
                <a16:creationId xmlns:a16="http://schemas.microsoft.com/office/drawing/2014/main" id="{5FDBA93E-124A-45FB-BF15-B7830853C337}"/>
              </a:ext>
            </a:extLst>
          </p:cNvPr>
          <p:cNvSpPr/>
          <p:nvPr/>
        </p:nvSpPr>
        <p:spPr>
          <a:xfrm>
            <a:off x="5167617" y="2922634"/>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0" name="Arrow: Right 19">
            <a:extLst>
              <a:ext uri="{FF2B5EF4-FFF2-40B4-BE49-F238E27FC236}">
                <a16:creationId xmlns:a16="http://schemas.microsoft.com/office/drawing/2014/main" id="{48D9D7E8-D367-4103-A2F9-C2745FF9237F}"/>
              </a:ext>
            </a:extLst>
          </p:cNvPr>
          <p:cNvSpPr/>
          <p:nvPr/>
        </p:nvSpPr>
        <p:spPr>
          <a:xfrm rot="5400000">
            <a:off x="4228981" y="2377712"/>
            <a:ext cx="308532" cy="2317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3" name="TextBox 22">
            <a:extLst>
              <a:ext uri="{FF2B5EF4-FFF2-40B4-BE49-F238E27FC236}">
                <a16:creationId xmlns:a16="http://schemas.microsoft.com/office/drawing/2014/main" id="{B8CCA1AC-F971-4AC2-BAE4-0A8C8FE35E67}"/>
              </a:ext>
            </a:extLst>
          </p:cNvPr>
          <p:cNvSpPr txBox="1"/>
          <p:nvPr/>
        </p:nvSpPr>
        <p:spPr>
          <a:xfrm>
            <a:off x="1005000" y="3854312"/>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Tin </a:t>
            </a:r>
            <a:r>
              <a:rPr lang="en-US" dirty="0" err="1">
                <a:latin typeface="Roboto" panose="02000000000000000000" pitchFamily="2" charset="0"/>
                <a:ea typeface="Roboto" panose="02000000000000000000" pitchFamily="2" charset="0"/>
              </a:rPr>
              <a:t>nhắn</a:t>
            </a:r>
            <a:r>
              <a:rPr lang="en-US" dirty="0">
                <a:latin typeface="Roboto" panose="02000000000000000000" pitchFamily="2" charset="0"/>
                <a:ea typeface="Roboto" panose="02000000000000000000" pitchFamily="2" charset="0"/>
              </a:rPr>
              <a:t> </a:t>
            </a:r>
          </a:p>
        </p:txBody>
      </p:sp>
      <p:sp>
        <p:nvSpPr>
          <p:cNvPr id="24" name="TextBox 23">
            <a:extLst>
              <a:ext uri="{FF2B5EF4-FFF2-40B4-BE49-F238E27FC236}">
                <a16:creationId xmlns:a16="http://schemas.microsoft.com/office/drawing/2014/main" id="{509EC5E1-2A01-4401-A67A-8C8618B17A75}"/>
              </a:ext>
            </a:extLst>
          </p:cNvPr>
          <p:cNvSpPr txBox="1"/>
          <p:nvPr/>
        </p:nvSpPr>
        <p:spPr>
          <a:xfrm>
            <a:off x="1423611" y="4497929"/>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Website </a:t>
            </a:r>
          </a:p>
        </p:txBody>
      </p:sp>
      <p:sp>
        <p:nvSpPr>
          <p:cNvPr id="25" name="TextBox 24">
            <a:extLst>
              <a:ext uri="{FF2B5EF4-FFF2-40B4-BE49-F238E27FC236}">
                <a16:creationId xmlns:a16="http://schemas.microsoft.com/office/drawing/2014/main" id="{712806EE-D4CA-4F4E-98BA-B3FB2334102A}"/>
              </a:ext>
            </a:extLst>
          </p:cNvPr>
          <p:cNvSpPr txBox="1"/>
          <p:nvPr/>
        </p:nvSpPr>
        <p:spPr>
          <a:xfrm>
            <a:off x="6003584" y="3843009"/>
            <a:ext cx="2363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latin typeface="Roboto" panose="02000000000000000000" pitchFamily="2" charset="0"/>
                <a:ea typeface="Roboto" panose="02000000000000000000" pitchFamily="2" charset="0"/>
              </a:rPr>
              <a:t>Thương</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mại</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điện</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tử</a:t>
            </a:r>
            <a:r>
              <a:rPr lang="en-US" dirty="0">
                <a:latin typeface="Roboto" panose="02000000000000000000" pitchFamily="2" charset="0"/>
                <a:ea typeface="Roboto" panose="02000000000000000000" pitchFamily="2" charset="0"/>
              </a:rPr>
              <a:t> </a:t>
            </a:r>
          </a:p>
        </p:txBody>
      </p:sp>
      <p:sp>
        <p:nvSpPr>
          <p:cNvPr id="26" name="TextBox 25">
            <a:extLst>
              <a:ext uri="{FF2B5EF4-FFF2-40B4-BE49-F238E27FC236}">
                <a16:creationId xmlns:a16="http://schemas.microsoft.com/office/drawing/2014/main" id="{0354000A-A534-4E2B-891B-30297B3AFBCC}"/>
              </a:ext>
            </a:extLst>
          </p:cNvPr>
          <p:cNvSpPr txBox="1"/>
          <p:nvPr/>
        </p:nvSpPr>
        <p:spPr>
          <a:xfrm>
            <a:off x="2088859" y="5140775"/>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latin typeface="Roboto" panose="02000000000000000000" pitchFamily="2" charset="0"/>
                <a:ea typeface="Roboto" panose="02000000000000000000" pitchFamily="2" charset="0"/>
              </a:rPr>
              <a:t>Chữ</a:t>
            </a:r>
            <a:r>
              <a:rPr lang="en-US" dirty="0">
                <a:latin typeface="Roboto" panose="02000000000000000000" pitchFamily="2" charset="0"/>
                <a:ea typeface="Roboto" panose="02000000000000000000" pitchFamily="2" charset="0"/>
              </a:rPr>
              <a:t> ký </a:t>
            </a:r>
            <a:r>
              <a:rPr lang="en-US" dirty="0" err="1">
                <a:latin typeface="Roboto" panose="02000000000000000000" pitchFamily="2" charset="0"/>
                <a:ea typeface="Roboto" panose="02000000000000000000" pitchFamily="2" charset="0"/>
              </a:rPr>
              <a:t>số</a:t>
            </a:r>
            <a:r>
              <a:rPr lang="en-US" dirty="0">
                <a:latin typeface="Roboto" panose="02000000000000000000" pitchFamily="2" charset="0"/>
                <a:ea typeface="Roboto" panose="02000000000000000000" pitchFamily="2" charset="0"/>
              </a:rPr>
              <a:t> </a:t>
            </a:r>
          </a:p>
        </p:txBody>
      </p:sp>
      <p:sp>
        <p:nvSpPr>
          <p:cNvPr id="27" name="TextBox 26">
            <a:extLst>
              <a:ext uri="{FF2B5EF4-FFF2-40B4-BE49-F238E27FC236}">
                <a16:creationId xmlns:a16="http://schemas.microsoft.com/office/drawing/2014/main" id="{25E75CC0-10FD-4B0F-8B7F-113C225FE2AD}"/>
              </a:ext>
            </a:extLst>
          </p:cNvPr>
          <p:cNvSpPr txBox="1"/>
          <p:nvPr/>
        </p:nvSpPr>
        <p:spPr>
          <a:xfrm>
            <a:off x="5157555" y="5140775"/>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latin typeface="Roboto" panose="02000000000000000000" pitchFamily="2" charset="0"/>
                <a:ea typeface="Roboto" panose="02000000000000000000" pitchFamily="2" charset="0"/>
              </a:rPr>
              <a:t>Chuỗi</a:t>
            </a:r>
            <a:r>
              <a:rPr lang="en-US" dirty="0">
                <a:latin typeface="Roboto" panose="02000000000000000000" pitchFamily="2" charset="0"/>
                <a:ea typeface="Roboto" panose="02000000000000000000" pitchFamily="2" charset="0"/>
              </a:rPr>
              <a:t> </a:t>
            </a:r>
            <a:r>
              <a:rPr lang="en-US" dirty="0" err="1">
                <a:latin typeface="Roboto" panose="02000000000000000000" pitchFamily="2" charset="0"/>
                <a:ea typeface="Roboto" panose="02000000000000000000" pitchFamily="2" charset="0"/>
              </a:rPr>
              <a:t>khối</a:t>
            </a:r>
            <a:endParaRPr lang="en-US" dirty="0">
              <a:latin typeface="Roboto" panose="02000000000000000000" pitchFamily="2" charset="0"/>
              <a:ea typeface="Roboto" panose="02000000000000000000" pitchFamily="2" charset="0"/>
            </a:endParaRPr>
          </a:p>
        </p:txBody>
      </p:sp>
      <p:sp>
        <p:nvSpPr>
          <p:cNvPr id="28" name="TextBox 27">
            <a:extLst>
              <a:ext uri="{FF2B5EF4-FFF2-40B4-BE49-F238E27FC236}">
                <a16:creationId xmlns:a16="http://schemas.microsoft.com/office/drawing/2014/main" id="{4A9602B1-77EF-445A-BB0E-D4114285A92B}"/>
              </a:ext>
            </a:extLst>
          </p:cNvPr>
          <p:cNvSpPr txBox="1"/>
          <p:nvPr/>
        </p:nvSpPr>
        <p:spPr>
          <a:xfrm>
            <a:off x="5756109" y="4497929"/>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latin typeface="Roboto" panose="02000000000000000000" pitchFamily="2" charset="0"/>
                <a:ea typeface="Roboto" panose="02000000000000000000" pitchFamily="2" charset="0"/>
              </a:rPr>
              <a:t>Ngân</a:t>
            </a:r>
            <a:r>
              <a:rPr lang="en-US" dirty="0">
                <a:latin typeface="Roboto" panose="02000000000000000000" pitchFamily="2" charset="0"/>
                <a:ea typeface="Roboto" panose="02000000000000000000" pitchFamily="2" charset="0"/>
              </a:rPr>
              <a:t> hàng </a:t>
            </a:r>
          </a:p>
        </p:txBody>
      </p:sp>
      <p:sp>
        <p:nvSpPr>
          <p:cNvPr id="29" name="TextBox 28">
            <a:extLst>
              <a:ext uri="{FF2B5EF4-FFF2-40B4-BE49-F238E27FC236}">
                <a16:creationId xmlns:a16="http://schemas.microsoft.com/office/drawing/2014/main" id="{16406822-E67A-417A-9900-CAAC3AC4FFAC}"/>
              </a:ext>
            </a:extLst>
          </p:cNvPr>
          <p:cNvSpPr txBox="1"/>
          <p:nvPr/>
        </p:nvSpPr>
        <p:spPr>
          <a:xfrm>
            <a:off x="3589860" y="4212341"/>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Internet</a:t>
            </a:r>
          </a:p>
        </p:txBody>
      </p:sp>
      <p:cxnSp>
        <p:nvCxnSpPr>
          <p:cNvPr id="31" name="Straight Arrow Connector 30">
            <a:extLst>
              <a:ext uri="{FF2B5EF4-FFF2-40B4-BE49-F238E27FC236}">
                <a16:creationId xmlns:a16="http://schemas.microsoft.com/office/drawing/2014/main" id="{06CCD8B9-9542-43C1-A575-3BCB0CCDD92F}"/>
              </a:ext>
            </a:extLst>
          </p:cNvPr>
          <p:cNvCxnSpPr>
            <a:stCxn id="11" idx="2"/>
          </p:cNvCxnSpPr>
          <p:nvPr/>
        </p:nvCxnSpPr>
        <p:spPr>
          <a:xfrm flipH="1">
            <a:off x="4379053" y="3564392"/>
            <a:ext cx="4194" cy="562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E86BE2E-511D-43D0-B63F-FA079325A3CE}"/>
              </a:ext>
            </a:extLst>
          </p:cNvPr>
          <p:cNvCxnSpPr>
            <a:cxnSpLocks/>
          </p:cNvCxnSpPr>
          <p:nvPr/>
        </p:nvCxnSpPr>
        <p:spPr>
          <a:xfrm flipH="1" flipV="1">
            <a:off x="2812196" y="4081642"/>
            <a:ext cx="606528" cy="292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664D778-1298-4E60-8B4E-4049CD2B61E3}"/>
              </a:ext>
            </a:extLst>
          </p:cNvPr>
          <p:cNvCxnSpPr>
            <a:cxnSpLocks/>
          </p:cNvCxnSpPr>
          <p:nvPr/>
        </p:nvCxnSpPr>
        <p:spPr>
          <a:xfrm flipH="1">
            <a:off x="3186973" y="4497929"/>
            <a:ext cx="231751" cy="185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15A890B-FBA6-4FDA-818A-2A13A5BD9762}"/>
              </a:ext>
            </a:extLst>
          </p:cNvPr>
          <p:cNvCxnSpPr>
            <a:cxnSpLocks/>
          </p:cNvCxnSpPr>
          <p:nvPr/>
        </p:nvCxnSpPr>
        <p:spPr>
          <a:xfrm flipH="1">
            <a:off x="3115462" y="4647255"/>
            <a:ext cx="303262" cy="419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C675820-150F-4E8F-973F-56E13A4BEC20}"/>
              </a:ext>
            </a:extLst>
          </p:cNvPr>
          <p:cNvCxnSpPr>
            <a:cxnSpLocks/>
          </p:cNvCxnSpPr>
          <p:nvPr/>
        </p:nvCxnSpPr>
        <p:spPr>
          <a:xfrm flipV="1">
            <a:off x="5350501" y="4045125"/>
            <a:ext cx="606528" cy="292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0ED60560-F328-4576-90EC-B317A41CCD19}"/>
              </a:ext>
            </a:extLst>
          </p:cNvPr>
          <p:cNvCxnSpPr>
            <a:cxnSpLocks/>
          </p:cNvCxnSpPr>
          <p:nvPr/>
        </p:nvCxnSpPr>
        <p:spPr>
          <a:xfrm>
            <a:off x="5384260" y="4424895"/>
            <a:ext cx="231751" cy="185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08882227-BAA5-41E6-9915-E362E7D08338}"/>
              </a:ext>
            </a:extLst>
          </p:cNvPr>
          <p:cNvCxnSpPr>
            <a:cxnSpLocks/>
          </p:cNvCxnSpPr>
          <p:nvPr/>
        </p:nvCxnSpPr>
        <p:spPr>
          <a:xfrm>
            <a:off x="5350719" y="4529152"/>
            <a:ext cx="303262" cy="419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7243F769-2D66-439D-B6F9-62289355DBBD}"/>
              </a:ext>
            </a:extLst>
          </p:cNvPr>
          <p:cNvSpPr txBox="1"/>
          <p:nvPr/>
        </p:nvSpPr>
        <p:spPr>
          <a:xfrm>
            <a:off x="3589860" y="5696770"/>
            <a:ext cx="16920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t>
            </a:r>
          </a:p>
        </p:txBody>
      </p:sp>
      <p:cxnSp>
        <p:nvCxnSpPr>
          <p:cNvPr id="48" name="Straight Arrow Connector 47">
            <a:extLst>
              <a:ext uri="{FF2B5EF4-FFF2-40B4-BE49-F238E27FC236}">
                <a16:creationId xmlns:a16="http://schemas.microsoft.com/office/drawing/2014/main" id="{469BFB28-15C7-40DF-9130-48950B7DFD69}"/>
              </a:ext>
            </a:extLst>
          </p:cNvPr>
          <p:cNvCxnSpPr>
            <a:cxnSpLocks/>
          </p:cNvCxnSpPr>
          <p:nvPr/>
        </p:nvCxnSpPr>
        <p:spPr>
          <a:xfrm>
            <a:off x="4379053" y="4679489"/>
            <a:ext cx="0" cy="817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57301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16A904D-80BE-42BB-A96F-14D33FFE0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E49CA6A-AA0D-433F-BA6F-E0F8DCBA8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7706B1B-4321-47A1-B97B-3364729F72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1B4E201-164F-4793-895E-C149B2F2F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495533" y="3506289"/>
            <a:ext cx="5408002" cy="2967839"/>
          </a:xfrm>
          <a:prstGeom prst="rect">
            <a:avLst/>
          </a:prstGeom>
          <a:solidFill>
            <a:srgbClr val="48344D"/>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B59D9D-744D-4B34-BC44-E8C085D3E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5533" y="3506289"/>
            <a:ext cx="5410962" cy="64008"/>
          </a:xfrm>
          <a:prstGeom prst="rect">
            <a:avLst/>
          </a:prstGeom>
          <a:solidFill>
            <a:srgbClr val="9FEA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lowchart: Process 18">
            <a:extLst>
              <a:ext uri="{FF2B5EF4-FFF2-40B4-BE49-F238E27FC236}">
                <a16:creationId xmlns:a16="http://schemas.microsoft.com/office/drawing/2014/main" id="{917DC31D-6C7A-4549-A5BC-A314DD785C3A}"/>
              </a:ext>
            </a:extLst>
          </p:cNvPr>
          <p:cNvSpPr/>
          <p:nvPr/>
        </p:nvSpPr>
        <p:spPr>
          <a:xfrm>
            <a:off x="3495533" y="3500383"/>
            <a:ext cx="5408002" cy="2973745"/>
          </a:xfrm>
          <a:prstGeom prst="flowChart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lowchart: Process 7">
            <a:extLst>
              <a:ext uri="{FF2B5EF4-FFF2-40B4-BE49-F238E27FC236}">
                <a16:creationId xmlns:a16="http://schemas.microsoft.com/office/drawing/2014/main" id="{26D061F4-85FD-4A74-9066-711F5997F46D}"/>
              </a:ext>
            </a:extLst>
          </p:cNvPr>
          <p:cNvSpPr/>
          <p:nvPr/>
        </p:nvSpPr>
        <p:spPr>
          <a:xfrm>
            <a:off x="3495533" y="453787"/>
            <a:ext cx="5408002" cy="2903831"/>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62EBA6F-A790-44D8-901E-9A80944379D2}"/>
              </a:ext>
            </a:extLst>
          </p:cNvPr>
          <p:cNvSpPr txBox="1"/>
          <p:nvPr/>
        </p:nvSpPr>
        <p:spPr>
          <a:xfrm>
            <a:off x="3558686" y="557604"/>
            <a:ext cx="4513545" cy="369332"/>
          </a:xfrm>
          <a:prstGeom prst="rect">
            <a:avLst/>
          </a:prstGeom>
          <a:noFill/>
        </p:spPr>
        <p:txBody>
          <a:bodyPr wrap="square" rtlCol="0">
            <a:spAutoFit/>
          </a:bodyPr>
          <a:lstStyle/>
          <a:p>
            <a:r>
              <a:rPr lang="en-US" dirty="0">
                <a:solidFill>
                  <a:schemeClr val="bg1">
                    <a:lumMod val="95000"/>
                  </a:schemeClr>
                </a:solidFill>
                <a:effectLst/>
                <a:latin typeface="Roboto" panose="02000000000000000000" pitchFamily="2" charset="0"/>
                <a:ea typeface="Roboto" panose="02000000000000000000" pitchFamily="2" charset="0"/>
              </a:rPr>
              <a:t>THIẾT KẾ PHẦN CỨNG XỬ LÝ NTT/INTT </a:t>
            </a:r>
            <a:endParaRPr lang="en-US" dirty="0">
              <a:solidFill>
                <a:schemeClr val="bg1">
                  <a:lumMod val="95000"/>
                </a:schemeClr>
              </a:solidFill>
            </a:endParaRPr>
          </a:p>
        </p:txBody>
      </p:sp>
      <p:cxnSp>
        <p:nvCxnSpPr>
          <p:cNvPr id="25" name="Straight Connector 24">
            <a:extLst>
              <a:ext uri="{FF2B5EF4-FFF2-40B4-BE49-F238E27FC236}">
                <a16:creationId xmlns:a16="http://schemas.microsoft.com/office/drawing/2014/main" id="{DC50B135-7D6C-4F5A-804C-1DBF8DD0F4E7}"/>
              </a:ext>
            </a:extLst>
          </p:cNvPr>
          <p:cNvCxnSpPr/>
          <p:nvPr/>
        </p:nvCxnSpPr>
        <p:spPr>
          <a:xfrm>
            <a:off x="3674378" y="1046763"/>
            <a:ext cx="41357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6286E55-2EFC-44E7-B877-4CE5F66D2630}"/>
              </a:ext>
            </a:extLst>
          </p:cNvPr>
          <p:cNvSpPr txBox="1"/>
          <p:nvPr/>
        </p:nvSpPr>
        <p:spPr>
          <a:xfrm>
            <a:off x="3565000" y="1172780"/>
            <a:ext cx="5222014" cy="646331"/>
          </a:xfrm>
          <a:prstGeom prst="rect">
            <a:avLst/>
          </a:prstGeom>
          <a:noFill/>
        </p:spPr>
        <p:txBody>
          <a:bodyPr wrap="square">
            <a:spAutoFit/>
          </a:bodyPr>
          <a:lstStyle/>
          <a:p>
            <a:pPr marL="0" marR="0" algn="just">
              <a:spcBef>
                <a:spcPts val="0"/>
              </a:spcBef>
              <a:spcAft>
                <a:spcPts val="1000"/>
              </a:spcAft>
            </a:pP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Thứ</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tự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địa</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chỉ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truy</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xuất</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tại ROM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cho</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NTT (n=128, 40 cycles đầu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tiên</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a:t>
            </a:r>
          </a:p>
        </p:txBody>
      </p:sp>
      <p:pic>
        <p:nvPicPr>
          <p:cNvPr id="3" name="Picture 2">
            <a:extLst>
              <a:ext uri="{FF2B5EF4-FFF2-40B4-BE49-F238E27FC236}">
                <a16:creationId xmlns:a16="http://schemas.microsoft.com/office/drawing/2014/main" id="{CB85E3ED-22EE-4E5F-B871-9DCC47A375A4}"/>
              </a:ext>
            </a:extLst>
          </p:cNvPr>
          <p:cNvPicPr>
            <a:picLocks noChangeAspect="1"/>
          </p:cNvPicPr>
          <p:nvPr/>
        </p:nvPicPr>
        <p:blipFill>
          <a:blip r:embed="rId2"/>
          <a:stretch>
            <a:fillRect/>
          </a:stretch>
        </p:blipFill>
        <p:spPr>
          <a:xfrm>
            <a:off x="712635" y="457200"/>
            <a:ext cx="2261674" cy="5780712"/>
          </a:xfrm>
          <a:prstGeom prst="rect">
            <a:avLst/>
          </a:prstGeom>
        </p:spPr>
      </p:pic>
      <p:pic>
        <p:nvPicPr>
          <p:cNvPr id="5" name="Picture 4">
            <a:extLst>
              <a:ext uri="{FF2B5EF4-FFF2-40B4-BE49-F238E27FC236}">
                <a16:creationId xmlns:a16="http://schemas.microsoft.com/office/drawing/2014/main" id="{C00EAC6B-3FE5-4D4D-BA49-9B4EC8EA335C}"/>
              </a:ext>
            </a:extLst>
          </p:cNvPr>
          <p:cNvPicPr>
            <a:picLocks noChangeAspect="1"/>
          </p:cNvPicPr>
          <p:nvPr/>
        </p:nvPicPr>
        <p:blipFill>
          <a:blip r:embed="rId3"/>
          <a:stretch>
            <a:fillRect/>
          </a:stretch>
        </p:blipFill>
        <p:spPr>
          <a:xfrm>
            <a:off x="4415681" y="3743480"/>
            <a:ext cx="3520651" cy="2123935"/>
          </a:xfrm>
          <a:prstGeom prst="rect">
            <a:avLst/>
          </a:prstGeom>
        </p:spPr>
      </p:pic>
    </p:spTree>
    <p:extLst>
      <p:ext uri="{BB962C8B-B14F-4D97-AF65-F5344CB8AC3E}">
        <p14:creationId xmlns:p14="http://schemas.microsoft.com/office/powerpoint/2010/main" val="8738569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16A904D-80BE-42BB-A96F-14D33FFE0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E49CA6A-AA0D-433F-BA6F-E0F8DCBA8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7706B1B-4321-47A1-B97B-3364729F72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1B4E201-164F-4793-895E-C149B2F2F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495533" y="3506289"/>
            <a:ext cx="5408002" cy="2967839"/>
          </a:xfrm>
          <a:prstGeom prst="rect">
            <a:avLst/>
          </a:prstGeom>
          <a:solidFill>
            <a:srgbClr val="48344D"/>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B59D9D-744D-4B34-BC44-E8C085D3E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5533" y="3506289"/>
            <a:ext cx="5410962" cy="64008"/>
          </a:xfrm>
          <a:prstGeom prst="rect">
            <a:avLst/>
          </a:prstGeom>
          <a:solidFill>
            <a:srgbClr val="9FEA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lowchart: Process 18">
            <a:extLst>
              <a:ext uri="{FF2B5EF4-FFF2-40B4-BE49-F238E27FC236}">
                <a16:creationId xmlns:a16="http://schemas.microsoft.com/office/drawing/2014/main" id="{917DC31D-6C7A-4549-A5BC-A314DD785C3A}"/>
              </a:ext>
            </a:extLst>
          </p:cNvPr>
          <p:cNvSpPr/>
          <p:nvPr/>
        </p:nvSpPr>
        <p:spPr>
          <a:xfrm>
            <a:off x="3495533" y="3500383"/>
            <a:ext cx="5408002" cy="2973745"/>
          </a:xfrm>
          <a:prstGeom prst="flowChart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lowchart: Process 7">
            <a:extLst>
              <a:ext uri="{FF2B5EF4-FFF2-40B4-BE49-F238E27FC236}">
                <a16:creationId xmlns:a16="http://schemas.microsoft.com/office/drawing/2014/main" id="{26D061F4-85FD-4A74-9066-711F5997F46D}"/>
              </a:ext>
            </a:extLst>
          </p:cNvPr>
          <p:cNvSpPr/>
          <p:nvPr/>
        </p:nvSpPr>
        <p:spPr>
          <a:xfrm>
            <a:off x="3984771" y="453788"/>
            <a:ext cx="4918764" cy="266272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62EBA6F-A790-44D8-901E-9A80944379D2}"/>
              </a:ext>
            </a:extLst>
          </p:cNvPr>
          <p:cNvSpPr txBox="1"/>
          <p:nvPr/>
        </p:nvSpPr>
        <p:spPr>
          <a:xfrm>
            <a:off x="3967006" y="557604"/>
            <a:ext cx="4749602" cy="369332"/>
          </a:xfrm>
          <a:prstGeom prst="rect">
            <a:avLst/>
          </a:prstGeom>
          <a:noFill/>
        </p:spPr>
        <p:txBody>
          <a:bodyPr wrap="square" rtlCol="0">
            <a:spAutoFit/>
          </a:bodyPr>
          <a:lstStyle/>
          <a:p>
            <a:r>
              <a:rPr lang="en-US" dirty="0">
                <a:solidFill>
                  <a:schemeClr val="bg1">
                    <a:lumMod val="95000"/>
                  </a:schemeClr>
                </a:solidFill>
                <a:effectLst/>
                <a:latin typeface="Roboto" panose="02000000000000000000" pitchFamily="2" charset="0"/>
                <a:ea typeface="Roboto" panose="02000000000000000000" pitchFamily="2" charset="0"/>
              </a:rPr>
              <a:t>THIẾT KẾ PHẦN CỨNG XỬ LÝ NTT/INTT </a:t>
            </a:r>
            <a:endParaRPr lang="en-US" dirty="0">
              <a:solidFill>
                <a:schemeClr val="bg1">
                  <a:lumMod val="95000"/>
                </a:schemeClr>
              </a:solidFill>
            </a:endParaRPr>
          </a:p>
        </p:txBody>
      </p:sp>
      <p:cxnSp>
        <p:nvCxnSpPr>
          <p:cNvPr id="25" name="Straight Connector 24">
            <a:extLst>
              <a:ext uri="{FF2B5EF4-FFF2-40B4-BE49-F238E27FC236}">
                <a16:creationId xmlns:a16="http://schemas.microsoft.com/office/drawing/2014/main" id="{DC50B135-7D6C-4F5A-804C-1DBF8DD0F4E7}"/>
              </a:ext>
            </a:extLst>
          </p:cNvPr>
          <p:cNvCxnSpPr>
            <a:cxnSpLocks/>
          </p:cNvCxnSpPr>
          <p:nvPr/>
        </p:nvCxnSpPr>
        <p:spPr>
          <a:xfrm>
            <a:off x="4048523" y="1046763"/>
            <a:ext cx="37616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6286E55-2EFC-44E7-B877-4CE5F66D2630}"/>
              </a:ext>
            </a:extLst>
          </p:cNvPr>
          <p:cNvSpPr txBox="1"/>
          <p:nvPr/>
        </p:nvSpPr>
        <p:spPr>
          <a:xfrm>
            <a:off x="4037412" y="1172781"/>
            <a:ext cx="4749602" cy="923330"/>
          </a:xfrm>
          <a:prstGeom prst="rect">
            <a:avLst/>
          </a:prstGeom>
          <a:noFill/>
        </p:spPr>
        <p:txBody>
          <a:bodyPr wrap="square">
            <a:spAutoFit/>
          </a:bodyPr>
          <a:lstStyle/>
          <a:p>
            <a:pPr marL="0" marR="0" algn="just">
              <a:spcBef>
                <a:spcPts val="0"/>
              </a:spcBef>
              <a:spcAft>
                <a:spcPts val="1000"/>
              </a:spcAft>
            </a:pP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Thứ</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tự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địa</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chỉ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truy</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xuất</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và</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thứ</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tự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dữ</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liệu</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sắp</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xếp</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tại RAM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cho</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INTT (n=128, 40 cycles đầu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tiên</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a:t>
            </a:r>
          </a:p>
        </p:txBody>
      </p:sp>
      <p:pic>
        <p:nvPicPr>
          <p:cNvPr id="4" name="Picture 3">
            <a:extLst>
              <a:ext uri="{FF2B5EF4-FFF2-40B4-BE49-F238E27FC236}">
                <a16:creationId xmlns:a16="http://schemas.microsoft.com/office/drawing/2014/main" id="{D208C3C3-AA1F-4BE9-B30D-BF498FDA7742}"/>
              </a:ext>
            </a:extLst>
          </p:cNvPr>
          <p:cNvPicPr>
            <a:picLocks noChangeAspect="1"/>
          </p:cNvPicPr>
          <p:nvPr/>
        </p:nvPicPr>
        <p:blipFill>
          <a:blip r:embed="rId2"/>
          <a:stretch>
            <a:fillRect/>
          </a:stretch>
        </p:blipFill>
        <p:spPr>
          <a:xfrm>
            <a:off x="237693" y="855497"/>
            <a:ext cx="3612792" cy="5353368"/>
          </a:xfrm>
          <a:prstGeom prst="rect">
            <a:avLst/>
          </a:prstGeom>
        </p:spPr>
      </p:pic>
      <p:pic>
        <p:nvPicPr>
          <p:cNvPr id="10" name="Picture 9">
            <a:extLst>
              <a:ext uri="{FF2B5EF4-FFF2-40B4-BE49-F238E27FC236}">
                <a16:creationId xmlns:a16="http://schemas.microsoft.com/office/drawing/2014/main" id="{B4E8A472-7E70-4C54-9FD9-13CE1D862593}"/>
              </a:ext>
            </a:extLst>
          </p:cNvPr>
          <p:cNvPicPr>
            <a:picLocks noChangeAspect="1"/>
          </p:cNvPicPr>
          <p:nvPr/>
        </p:nvPicPr>
        <p:blipFill>
          <a:blip r:embed="rId3"/>
          <a:stretch>
            <a:fillRect/>
          </a:stretch>
        </p:blipFill>
        <p:spPr>
          <a:xfrm>
            <a:off x="4037412" y="3666143"/>
            <a:ext cx="4753638" cy="1933845"/>
          </a:xfrm>
          <a:prstGeom prst="rect">
            <a:avLst/>
          </a:prstGeom>
        </p:spPr>
      </p:pic>
    </p:spTree>
    <p:extLst>
      <p:ext uri="{BB962C8B-B14F-4D97-AF65-F5344CB8AC3E}">
        <p14:creationId xmlns:p14="http://schemas.microsoft.com/office/powerpoint/2010/main" val="21388513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lowchart: Process 18">
            <a:extLst>
              <a:ext uri="{FF2B5EF4-FFF2-40B4-BE49-F238E27FC236}">
                <a16:creationId xmlns:a16="http://schemas.microsoft.com/office/drawing/2014/main" id="{C52C4F07-94AE-480A-8820-AB681BF70F3E}"/>
              </a:ext>
            </a:extLst>
          </p:cNvPr>
          <p:cNvSpPr/>
          <p:nvPr/>
        </p:nvSpPr>
        <p:spPr>
          <a:xfrm>
            <a:off x="264985" y="192945"/>
            <a:ext cx="8568622" cy="3164183"/>
          </a:xfrm>
          <a:prstGeom prst="flowChartProcess">
            <a:avLst/>
          </a:prstGeom>
          <a:solidFill>
            <a:schemeClr val="bg1"/>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Flowchart: Process 7">
            <a:extLst>
              <a:ext uri="{FF2B5EF4-FFF2-40B4-BE49-F238E27FC236}">
                <a16:creationId xmlns:a16="http://schemas.microsoft.com/office/drawing/2014/main" id="{26D061F4-85FD-4A74-9066-711F5997F46D}"/>
              </a:ext>
            </a:extLst>
          </p:cNvPr>
          <p:cNvSpPr/>
          <p:nvPr/>
        </p:nvSpPr>
        <p:spPr>
          <a:xfrm>
            <a:off x="3518599" y="3429000"/>
            <a:ext cx="5408002" cy="2684401"/>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662EBA6F-A790-44D8-901E-9A80944379D2}"/>
              </a:ext>
            </a:extLst>
          </p:cNvPr>
          <p:cNvSpPr txBox="1"/>
          <p:nvPr/>
        </p:nvSpPr>
        <p:spPr>
          <a:xfrm>
            <a:off x="3640821" y="3647134"/>
            <a:ext cx="4513545" cy="369332"/>
          </a:xfrm>
          <a:prstGeom prst="rect">
            <a:avLst/>
          </a:prstGeom>
          <a:noFill/>
        </p:spPr>
        <p:txBody>
          <a:bodyPr wrap="square" rtlCol="0">
            <a:spAutoFit/>
          </a:bodyPr>
          <a:lstStyle/>
          <a:p>
            <a:r>
              <a:rPr lang="en-US" dirty="0">
                <a:solidFill>
                  <a:schemeClr val="bg1">
                    <a:lumMod val="95000"/>
                  </a:schemeClr>
                </a:solidFill>
                <a:effectLst/>
                <a:latin typeface="Roboto" panose="02000000000000000000" pitchFamily="2" charset="0"/>
                <a:ea typeface="Roboto" panose="02000000000000000000" pitchFamily="2" charset="0"/>
              </a:rPr>
              <a:t>THIẾT KẾ PHẦN CỨNG XỬ LÝ NTT/INTT </a:t>
            </a:r>
            <a:endParaRPr lang="en-US" dirty="0">
              <a:solidFill>
                <a:schemeClr val="bg1">
                  <a:lumMod val="95000"/>
                </a:schemeClr>
              </a:solidFill>
            </a:endParaRPr>
          </a:p>
        </p:txBody>
      </p:sp>
      <p:cxnSp>
        <p:nvCxnSpPr>
          <p:cNvPr id="25" name="Straight Connector 24">
            <a:extLst>
              <a:ext uri="{FF2B5EF4-FFF2-40B4-BE49-F238E27FC236}">
                <a16:creationId xmlns:a16="http://schemas.microsoft.com/office/drawing/2014/main" id="{DC50B135-7D6C-4F5A-804C-1DBF8DD0F4E7}"/>
              </a:ext>
            </a:extLst>
          </p:cNvPr>
          <p:cNvCxnSpPr/>
          <p:nvPr/>
        </p:nvCxnSpPr>
        <p:spPr>
          <a:xfrm>
            <a:off x="3707934" y="4016466"/>
            <a:ext cx="41357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6286E55-2EFC-44E7-B877-4CE5F66D2630}"/>
              </a:ext>
            </a:extLst>
          </p:cNvPr>
          <p:cNvSpPr txBox="1"/>
          <p:nvPr/>
        </p:nvSpPr>
        <p:spPr>
          <a:xfrm>
            <a:off x="3611593" y="4088338"/>
            <a:ext cx="5222014" cy="646331"/>
          </a:xfrm>
          <a:prstGeom prst="rect">
            <a:avLst/>
          </a:prstGeom>
          <a:noFill/>
        </p:spPr>
        <p:txBody>
          <a:bodyPr wrap="square">
            <a:spAutoFit/>
          </a:bodyPr>
          <a:lstStyle/>
          <a:p>
            <a:pPr marL="0" marR="0" algn="just">
              <a:spcBef>
                <a:spcPts val="0"/>
              </a:spcBef>
              <a:spcAft>
                <a:spcPts val="1000"/>
              </a:spcAft>
            </a:pP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Thứ</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tự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địa</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chỉ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truy</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xuất</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và</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thứ</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tự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dữ</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liệu</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sắp</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xếp</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tại RAM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cho</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 </a:t>
            </a:r>
            <a:r>
              <a:rPr lang="en-US" dirty="0">
                <a:solidFill>
                  <a:schemeClr val="bg1">
                    <a:lumMod val="95000"/>
                  </a:schemeClr>
                </a:solidFill>
                <a:latin typeface="Roboto" panose="02000000000000000000" pitchFamily="2" charset="0"/>
                <a:ea typeface="Roboto" panose="02000000000000000000" pitchFamily="2" charset="0"/>
                <a:cs typeface="Times New Roman" panose="02020603050405020304" pitchFamily="18" charset="0"/>
              </a:rPr>
              <a:t>I</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NTT (n=128, 40 cycles đầu </a:t>
            </a:r>
            <a:r>
              <a:rPr lang="en-US" sz="1800" dirty="0" err="1">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tiên</a:t>
            </a:r>
            <a:r>
              <a:rPr lang="en-US" sz="18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rPr>
              <a:t>)</a:t>
            </a:r>
            <a:endParaRPr lang="en-US" sz="1600" dirty="0">
              <a:solidFill>
                <a:schemeClr val="bg1">
                  <a:lumMod val="95000"/>
                </a:schemeClr>
              </a:solidFill>
              <a:effectLst/>
              <a:latin typeface="Roboto" panose="02000000000000000000" pitchFamily="2" charset="0"/>
              <a:ea typeface="Roboto" panose="02000000000000000000"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2BF2A63C-D39A-4F5C-A60C-AD705BD30140}"/>
              </a:ext>
            </a:extLst>
          </p:cNvPr>
          <p:cNvPicPr>
            <a:picLocks noChangeAspect="1"/>
          </p:cNvPicPr>
          <p:nvPr/>
        </p:nvPicPr>
        <p:blipFill>
          <a:blip r:embed="rId2"/>
          <a:stretch>
            <a:fillRect/>
          </a:stretch>
        </p:blipFill>
        <p:spPr>
          <a:xfrm>
            <a:off x="721453" y="192946"/>
            <a:ext cx="2247533" cy="5785023"/>
          </a:xfrm>
          <a:prstGeom prst="rect">
            <a:avLst/>
          </a:prstGeom>
        </p:spPr>
      </p:pic>
      <p:pic>
        <p:nvPicPr>
          <p:cNvPr id="4" name="Picture 3">
            <a:extLst>
              <a:ext uri="{FF2B5EF4-FFF2-40B4-BE49-F238E27FC236}">
                <a16:creationId xmlns:a16="http://schemas.microsoft.com/office/drawing/2014/main" id="{E7D66EEC-F164-4148-B268-D146677F92D1}"/>
              </a:ext>
            </a:extLst>
          </p:cNvPr>
          <p:cNvPicPr>
            <a:picLocks noChangeAspect="1"/>
          </p:cNvPicPr>
          <p:nvPr/>
        </p:nvPicPr>
        <p:blipFill>
          <a:blip r:embed="rId3"/>
          <a:stretch>
            <a:fillRect/>
          </a:stretch>
        </p:blipFill>
        <p:spPr>
          <a:xfrm>
            <a:off x="4493457" y="272497"/>
            <a:ext cx="3458286" cy="2812960"/>
          </a:xfrm>
          <a:prstGeom prst="rect">
            <a:avLst/>
          </a:prstGeom>
        </p:spPr>
      </p:pic>
    </p:spTree>
    <p:extLst>
      <p:ext uri="{BB962C8B-B14F-4D97-AF65-F5344CB8AC3E}">
        <p14:creationId xmlns:p14="http://schemas.microsoft.com/office/powerpoint/2010/main" val="18373566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A41F-3DB9-4F53-B1EB-BD9FDD7D7C9C}"/>
              </a:ext>
            </a:extLst>
          </p:cNvPr>
          <p:cNvSpPr>
            <a:spLocks noGrp="1"/>
          </p:cNvSpPr>
          <p:nvPr>
            <p:ph type="title"/>
          </p:nvPr>
        </p:nvSpPr>
        <p:spPr/>
        <p:txBody>
          <a:bodyPr>
            <a:normAutofit fontScale="90000"/>
          </a:bodyPr>
          <a:lstStyle/>
          <a:p>
            <a:r>
              <a:rPr lang="vi-VN" sz="3600" dirty="0">
                <a:effectLst/>
                <a:latin typeface="Roboto" panose="02000000000000000000" pitchFamily="2" charset="0"/>
                <a:ea typeface="Roboto" panose="02000000000000000000" pitchFamily="2" charset="0"/>
              </a:rPr>
              <a:t>THIẾT KẾ PHẦN CỨNG XỬ LÝ NTT</a:t>
            </a:r>
            <a:r>
              <a:rPr lang="en-US" sz="3600" dirty="0">
                <a:effectLst/>
                <a:latin typeface="Roboto" panose="02000000000000000000" pitchFamily="2" charset="0"/>
                <a:ea typeface="Roboto" panose="02000000000000000000" pitchFamily="2" charset="0"/>
              </a:rPr>
              <a:t>/</a:t>
            </a:r>
            <a:r>
              <a:rPr lang="vi-VN" sz="3600" dirty="0">
                <a:effectLst/>
                <a:latin typeface="Roboto" panose="02000000000000000000" pitchFamily="2" charset="0"/>
                <a:ea typeface="Roboto" panose="02000000000000000000" pitchFamily="2" charset="0"/>
              </a:rPr>
              <a:t>INTT </a:t>
            </a:r>
            <a:endParaRPr lang="en-US" dirty="0"/>
          </a:p>
        </p:txBody>
      </p:sp>
      <p:sp>
        <p:nvSpPr>
          <p:cNvPr id="4" name="Text Placeholder 3">
            <a:extLst>
              <a:ext uri="{FF2B5EF4-FFF2-40B4-BE49-F238E27FC236}">
                <a16:creationId xmlns:a16="http://schemas.microsoft.com/office/drawing/2014/main" id="{9D1F21EF-94A5-41A8-8C5A-E8D786135006}"/>
              </a:ext>
            </a:extLst>
          </p:cNvPr>
          <p:cNvSpPr>
            <a:spLocks noGrp="1"/>
          </p:cNvSpPr>
          <p:nvPr>
            <p:ph type="body" sz="half" idx="2"/>
          </p:nvPr>
        </p:nvSpPr>
        <p:spPr/>
        <p:txBody>
          <a:bodyPr/>
          <a:lstStyle/>
          <a:p>
            <a:endParaRPr lang="en-US"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D2E7896B-5283-40CF-97AC-32FE6F0FBF7B}"/>
                  </a:ext>
                </a:extLst>
              </p:cNvPr>
              <p:cNvGraphicFramePr>
                <a:graphicFrameLocks noGrp="1"/>
              </p:cNvGraphicFramePr>
              <p:nvPr>
                <p:extLst>
                  <p:ext uri="{D42A27DB-BD31-4B8C-83A1-F6EECF244321}">
                    <p14:modId xmlns:p14="http://schemas.microsoft.com/office/powerpoint/2010/main" val="840594882"/>
                  </p:ext>
                </p:extLst>
              </p:nvPr>
            </p:nvGraphicFramePr>
            <p:xfrm>
              <a:off x="3296873" y="465010"/>
              <a:ext cx="5689314" cy="6016054"/>
            </p:xfrm>
            <a:graphic>
              <a:graphicData uri="http://schemas.openxmlformats.org/drawingml/2006/table">
                <a:tbl>
                  <a:tblPr firstRow="1" firstCol="1" bandRow="1">
                    <a:tableStyleId>{7E9639D4-E3E2-4D34-9284-5A2195B3D0D7}</a:tableStyleId>
                  </a:tblPr>
                  <a:tblGrid>
                    <a:gridCol w="5689314">
                      <a:extLst>
                        <a:ext uri="{9D8B030D-6E8A-4147-A177-3AD203B41FA5}">
                          <a16:colId xmlns:a16="http://schemas.microsoft.com/office/drawing/2014/main" val="1263902194"/>
                        </a:ext>
                      </a:extLst>
                    </a:gridCol>
                  </a:tblGrid>
                  <a:tr h="222553">
                    <a:tc>
                      <a:txBody>
                        <a:bodyPr/>
                        <a:lstStyle/>
                        <a:p>
                          <a:pPr marL="0" marR="0" algn="just">
                            <a:lnSpc>
                              <a:spcPct val="150000"/>
                            </a:lnSpc>
                            <a:spcBef>
                              <a:spcPts val="0"/>
                            </a:spcBef>
                            <a:spcAft>
                              <a:spcPts val="0"/>
                            </a:spcAft>
                          </a:pPr>
                          <a:r>
                            <a:rPr lang="en-US" sz="1100">
                              <a:effectLst/>
                            </a:rPr>
                            <a:t>Thuật toán 4 Proposed NTT operation with Cooley – Tuckey butterfly for Kyber</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4282" marR="54282" marT="0" marB="0"/>
                    </a:tc>
                    <a:extLst>
                      <a:ext uri="{0D108BD9-81ED-4DB2-BD59-A6C34878D82A}">
                        <a16:rowId xmlns:a16="http://schemas.microsoft.com/office/drawing/2014/main" val="3062964916"/>
                      </a:ext>
                    </a:extLst>
                  </a:tr>
                  <a:tr h="5738404">
                    <a:tc>
                      <a:txBody>
                        <a:bodyPr/>
                        <a:lstStyle/>
                        <a:p>
                          <a:pPr marL="0" marR="0" algn="just">
                            <a:lnSpc>
                              <a:spcPct val="150000"/>
                            </a:lnSpc>
                            <a:spcBef>
                              <a:spcPts val="0"/>
                            </a:spcBef>
                            <a:spcAft>
                              <a:spcPts val="0"/>
                            </a:spcAft>
                          </a:pPr>
                          <a:r>
                            <a:rPr lang="en-US" sz="1100" dirty="0">
                              <a:effectLst/>
                            </a:rPr>
                            <a:t>Input: polynomial </a:t>
                          </a:r>
                          <a14:m>
                            <m:oMath xmlns:m="http://schemas.openxmlformats.org/officeDocument/2006/math">
                              <m:r>
                                <a:rPr lang="en-US" sz="1100">
                                  <a:effectLst/>
                                  <a:latin typeface="Cambria Math" panose="02040503050406030204" pitchFamily="18" charset="0"/>
                                </a:rPr>
                                <m:t>𝑎</m:t>
                              </m:r>
                              <m:d>
                                <m:dPr>
                                  <m:ctrlPr>
                                    <a:rPr lang="en-US" sz="1100" i="1">
                                      <a:effectLst/>
                                      <a:latin typeface="Cambria Math" panose="02040503050406030204" pitchFamily="18" charset="0"/>
                                    </a:rPr>
                                  </m:ctrlPr>
                                </m:dPr>
                                <m:e>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𝑎</m:t>
                                      </m:r>
                                    </m:e>
                                    <m:sub>
                                      <m:r>
                                        <a:rPr lang="en-US" sz="1100">
                                          <a:effectLst/>
                                          <a:latin typeface="Cambria Math" panose="02040503050406030204" pitchFamily="18" charset="0"/>
                                        </a:rPr>
                                        <m:t>0</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𝑎</m:t>
                                      </m:r>
                                    </m:e>
                                    <m:sub>
                                      <m:r>
                                        <a:rPr lang="en-US" sz="1100">
                                          <a:effectLst/>
                                          <a:latin typeface="Cambria Math" panose="02040503050406030204" pitchFamily="18" charset="0"/>
                                        </a:rPr>
                                        <m:t>1</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𝑎</m:t>
                                      </m:r>
                                    </m:e>
                                    <m:sub>
                                      <m:r>
                                        <a:rPr lang="en-US" sz="1100">
                                          <a:effectLst/>
                                          <a:latin typeface="Cambria Math" panose="02040503050406030204" pitchFamily="18" charset="0"/>
                                        </a:rPr>
                                        <m:t>𝑛</m:t>
                                      </m:r>
                                      <m:r>
                                        <a:rPr lang="en-US" sz="1100">
                                          <a:effectLst/>
                                          <a:latin typeface="Cambria Math" panose="02040503050406030204" pitchFamily="18" charset="0"/>
                                        </a:rPr>
                                        <m:t>−1</m:t>
                                      </m:r>
                                    </m:sub>
                                  </m:sSub>
                                </m:e>
                              </m:d>
                            </m:oMath>
                          </a14:m>
                          <a:r>
                            <a:rPr lang="vi-VN" sz="1100" dirty="0">
                              <a:effectLst/>
                            </a:rPr>
                            <a:t> as</a:t>
                          </a:r>
                          <a14:m>
                            <m:oMath xmlns:m="http://schemas.openxmlformats.org/officeDocument/2006/math">
                              <m:r>
                                <a:rPr lang="vi-VN" sz="1100">
                                  <a:effectLst/>
                                  <a:latin typeface="Cambria Math" panose="02040503050406030204" pitchFamily="18" charset="0"/>
                                </a:rPr>
                                <m:t>  </m:t>
                              </m:r>
                              <m:r>
                                <a:rPr lang="en-US" sz="1100">
                                  <a:effectLst/>
                                  <a:latin typeface="Cambria Math" panose="02040503050406030204" pitchFamily="18" charset="0"/>
                                </a:rPr>
                                <m:t>𝑎</m:t>
                              </m:r>
                              <m:d>
                                <m:dPr>
                                  <m:ctrlPr>
                                    <a:rPr lang="en-US" sz="1100" i="1">
                                      <a:effectLst/>
                                      <a:latin typeface="Cambria Math" panose="02040503050406030204" pitchFamily="18" charset="0"/>
                                    </a:rPr>
                                  </m:ctrlPr>
                                </m:dPr>
                                <m:e>
                                  <m:r>
                                    <a:rPr lang="en-US" sz="1100">
                                      <a:effectLst/>
                                      <a:latin typeface="Cambria Math" panose="02040503050406030204" pitchFamily="18" charset="0"/>
                                    </a:rPr>
                                    <m:t>𝑥</m:t>
                                  </m:r>
                                </m:e>
                              </m:d>
                              <m:r>
                                <a:rPr lang="en-US" sz="1100">
                                  <a:effectLst/>
                                  <a:latin typeface="Cambria Math" panose="02040503050406030204" pitchFamily="18" charset="0"/>
                                </a:rPr>
                                <m:t>∈ </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ℤ</m:t>
                                  </m:r>
                                </m:e>
                                <m:sub>
                                  <m:r>
                                    <a:rPr lang="en-US" sz="1100">
                                      <a:effectLst/>
                                      <a:latin typeface="Cambria Math" panose="02040503050406030204" pitchFamily="18" charset="0"/>
                                    </a:rPr>
                                    <m:t>𝑞</m:t>
                                  </m:r>
                                </m:sub>
                              </m:sSub>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𝑋</m:t>
                                  </m:r>
                                </m:e>
                              </m:d>
                              <m:r>
                                <a:rPr lang="en-US" sz="1100">
                                  <a:effectLst/>
                                  <a:latin typeface="Cambria Math" panose="02040503050406030204" pitchFamily="18" charset="0"/>
                                </a:rPr>
                                <m:t>/</m:t>
                              </m:r>
                              <m:d>
                                <m:dPr>
                                  <m:ctrlPr>
                                    <a:rPr lang="en-US" sz="1100" i="1">
                                      <a:effectLst/>
                                      <a:latin typeface="Cambria Math" panose="02040503050406030204" pitchFamily="18" charset="0"/>
                                    </a:rPr>
                                  </m:ctrlPr>
                                </m:dPr>
                                <m:e>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𝑋</m:t>
                                      </m:r>
                                    </m:e>
                                    <m:sub>
                                      <m:r>
                                        <a:rPr lang="en-US" sz="1100">
                                          <a:effectLst/>
                                          <a:latin typeface="Cambria Math" panose="02040503050406030204" pitchFamily="18" charset="0"/>
                                        </a:rPr>
                                        <m:t>𝑛</m:t>
                                      </m:r>
                                    </m:sub>
                                  </m:sSub>
                                  <m:r>
                                    <a:rPr lang="en-US" sz="1100">
                                      <a:effectLst/>
                                      <a:latin typeface="Cambria Math" panose="02040503050406030204" pitchFamily="18" charset="0"/>
                                    </a:rPr>
                                    <m:t>+1</m:t>
                                  </m:r>
                                </m:e>
                              </m:d>
                            </m:oMath>
                          </a14:m>
                          <a:r>
                            <a:rPr lang="en-US" sz="1100" dirty="0">
                              <a:effectLst/>
                            </a:rPr>
                            <a:t>,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𝑛</m:t>
                                  </m:r>
                                </m:sub>
                              </m:sSub>
                              <m:r>
                                <a:rPr lang="en-US" sz="1100">
                                  <a:effectLst/>
                                  <a:latin typeface="Cambria Math" panose="02040503050406030204" pitchFamily="18" charset="0"/>
                                </a:rPr>
                                <m:t> ∈ </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ℤ</m:t>
                                  </m:r>
                                </m:e>
                                <m:sub>
                                  <m:r>
                                    <a:rPr lang="en-US" sz="1100">
                                      <a:effectLst/>
                                      <a:latin typeface="Cambria Math" panose="02040503050406030204" pitchFamily="18" charset="0"/>
                                    </a:rPr>
                                    <m:t>𝑞</m:t>
                                  </m:r>
                                </m:sub>
                              </m:sSub>
                              <m:r>
                                <a:rPr lang="en-US" sz="1100">
                                  <a:effectLst/>
                                  <a:latin typeface="Cambria Math" panose="02040503050406030204" pitchFamily="18" charset="0"/>
                                </a:rPr>
                                <m:t> </m:t>
                              </m:r>
                            </m:oMath>
                          </a14:m>
                          <a:r>
                            <a:rPr lang="vi-VN" sz="1100" dirty="0">
                              <a:effectLst/>
                            </a:rPr>
                            <a:t>is the </a:t>
                          </a:r>
                          <a:r>
                            <a:rPr lang="en-US" sz="1100" dirty="0">
                              <a:effectLst/>
                            </a:rPr>
                            <a:t>n-</a:t>
                          </a:r>
                          <a:r>
                            <a:rPr lang="en-US" sz="1100" dirty="0" err="1">
                              <a:effectLst/>
                            </a:rPr>
                            <a:t>th</a:t>
                          </a:r>
                          <a:r>
                            <a:rPr lang="en-US" sz="1100" dirty="0">
                              <a:effectLst/>
                            </a:rPr>
                            <a:t> primitive root of unity</a:t>
                          </a:r>
                          <a:r>
                            <a:rPr lang="vi-VN" sz="1100" dirty="0">
                              <a:effectLst/>
                            </a:rPr>
                            <a:t>,  </a:t>
                          </a:r>
                          <a14:m>
                            <m:oMath xmlns:m="http://schemas.openxmlformats.org/officeDocument/2006/math">
                              <m:r>
                                <a:rPr lang="en-US" sz="1100">
                                  <a:effectLst/>
                                  <a:latin typeface="Cambria Math" panose="02040503050406030204" pitchFamily="18" charset="0"/>
                                </a:rPr>
                                <m:t>𝑛</m:t>
                              </m:r>
                              <m:r>
                                <a:rPr lang="en-US" sz="1100">
                                  <a:effectLst/>
                                  <a:latin typeface="Cambria Math" panose="02040503050406030204" pitchFamily="18" charset="0"/>
                                </a:rPr>
                                <m:t>= </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2</m:t>
                                  </m:r>
                                </m:e>
                                <m:sup>
                                  <m:r>
                                    <a:rPr lang="en-US" sz="1100">
                                      <a:effectLst/>
                                      <a:latin typeface="Cambria Math" panose="02040503050406030204" pitchFamily="18" charset="0"/>
                                    </a:rPr>
                                    <m:t>𝑙</m:t>
                                  </m:r>
                                </m:sup>
                              </m:sSup>
                            </m:oMath>
                          </a14:m>
                          <a:r>
                            <a:rPr lang="vi-VN" sz="1100" dirty="0">
                              <a:effectLst/>
                            </a:rPr>
                            <a:t> and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𝛾</m:t>
                                  </m:r>
                                </m:e>
                                <m:sub>
                                  <m:r>
                                    <a:rPr lang="vi-VN" sz="1100">
                                      <a:effectLst/>
                                      <a:latin typeface="Cambria Math" panose="02040503050406030204" pitchFamily="18" charset="0"/>
                                    </a:rPr>
                                    <m:t>2</m:t>
                                  </m:r>
                                  <m:r>
                                    <a:rPr lang="vi-VN" sz="1100">
                                      <a:effectLst/>
                                      <a:latin typeface="Cambria Math" panose="02040503050406030204" pitchFamily="18" charset="0"/>
                                    </a:rPr>
                                    <m:t>𝑛</m:t>
                                  </m:r>
                                </m:sub>
                              </m:sSub>
                              <m:r>
                                <a:rPr lang="en-US" sz="1100">
                                  <a:effectLst/>
                                  <a:latin typeface="Cambria Math" panose="02040503050406030204" pitchFamily="18" charset="0"/>
                                </a:rPr>
                                <m:t>= </m:t>
                              </m:r>
                              <m:rad>
                                <m:radPr>
                                  <m:degHide m:val="on"/>
                                  <m:ctrlPr>
                                    <a:rPr lang="en-US" sz="1100" i="1">
                                      <a:effectLst/>
                                      <a:latin typeface="Cambria Math" panose="02040503050406030204" pitchFamily="18" charset="0"/>
                                    </a:rPr>
                                  </m:ctrlPr>
                                </m:radPr>
                                <m:deg/>
                                <m:e>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𝑛</m:t>
                                      </m:r>
                                    </m:sub>
                                  </m:sSub>
                                </m:e>
                              </m:rad>
                            </m:oMath>
                          </a14:m>
                          <a:r>
                            <a:rPr lang="en-US" sz="1100" dirty="0">
                              <a:effectLst/>
                            </a:rPr>
                            <a:t>, </a:t>
                          </a:r>
                          <a14:m>
                            <m:oMath xmlns:m="http://schemas.openxmlformats.org/officeDocument/2006/math">
                              <m:r>
                                <a:rPr lang="en-US" sz="1100">
                                  <a:effectLst/>
                                  <a:latin typeface="Cambria Math" panose="02040503050406030204" pitchFamily="18" charset="0"/>
                                </a:rPr>
                                <m:t>𝑐</m:t>
                              </m:r>
                              <m:r>
                                <a:rPr lang="en-US" sz="1100">
                                  <a:effectLst/>
                                  <a:latin typeface="Cambria Math" panose="02040503050406030204" pitchFamily="18" charset="0"/>
                                </a:rPr>
                                <m:t>= </m:t>
                              </m:r>
                              <m:r>
                                <a:rPr lang="en-US" sz="1100">
                                  <a:effectLst/>
                                  <a:latin typeface="Cambria Math" panose="02040503050406030204" pitchFamily="18" charset="0"/>
                                </a:rPr>
                                <m:t>𝑛</m:t>
                              </m:r>
                            </m:oMath>
                          </a14:m>
                          <a:endParaRPr lang="en-US" sz="1100" dirty="0">
                            <a:effectLst/>
                          </a:endParaRPr>
                        </a:p>
                        <a:p>
                          <a:pPr marL="0" marR="0" algn="just">
                            <a:lnSpc>
                              <a:spcPct val="150000"/>
                            </a:lnSpc>
                            <a:spcBef>
                              <a:spcPts val="0"/>
                            </a:spcBef>
                            <a:spcAft>
                              <a:spcPts val="0"/>
                            </a:spcAft>
                          </a:pPr>
                          <a:r>
                            <a:rPr lang="en-US" sz="1100" dirty="0">
                              <a:effectLst/>
                            </a:rPr>
                            <a:t>Output: </a:t>
                          </a:r>
                          <a14:m>
                            <m:oMath xmlns:m="http://schemas.openxmlformats.org/officeDocument/2006/math">
                              <m:r>
                                <a:rPr lang="en-US" sz="1100">
                                  <a:effectLst/>
                                  <a:latin typeface="Cambria Math" panose="02040503050406030204" pitchFamily="18" charset="0"/>
                                </a:rPr>
                                <m:t>𝑎</m:t>
                              </m:r>
                              <m:r>
                                <a:rPr lang="en-US" sz="1100">
                                  <a:effectLst/>
                                  <a:latin typeface="Cambria Math" panose="02040503050406030204" pitchFamily="18" charset="0"/>
                                </a:rPr>
                                <m:t>(</m:t>
                              </m:r>
                              <m:r>
                                <a:rPr lang="en-US" sz="1100">
                                  <a:effectLst/>
                                  <a:latin typeface="Cambria Math" panose="02040503050406030204" pitchFamily="18" charset="0"/>
                                </a:rPr>
                                <m:t>𝑥</m:t>
                              </m:r>
                              <m:r>
                                <a:rPr lang="en-US" sz="1100">
                                  <a:effectLst/>
                                  <a:latin typeface="Cambria Math" panose="02040503050406030204" pitchFamily="18" charset="0"/>
                                </a:rPr>
                                <m:t>)=</m:t>
                              </m:r>
                              <m:r>
                                <a:rPr lang="en-US" sz="1100">
                                  <a:effectLst/>
                                  <a:latin typeface="Cambria Math" panose="02040503050406030204" pitchFamily="18" charset="0"/>
                                </a:rPr>
                                <m:t>𝑁𝑇𝑇</m:t>
                              </m:r>
                              <m:d>
                                <m:dPr>
                                  <m:ctrlPr>
                                    <a:rPr lang="en-US" sz="1100" i="1">
                                      <a:effectLst/>
                                      <a:latin typeface="Cambria Math" panose="02040503050406030204" pitchFamily="18" charset="0"/>
                                    </a:rPr>
                                  </m:ctrlPr>
                                </m:dPr>
                                <m:e>
                                  <m:r>
                                    <a:rPr lang="en-US" sz="1100">
                                      <a:effectLst/>
                                      <a:latin typeface="Cambria Math" panose="02040503050406030204" pitchFamily="18" charset="0"/>
                                    </a:rPr>
                                    <m:t>𝑎</m:t>
                                  </m:r>
                                </m:e>
                              </m:d>
                            </m:oMath>
                          </a14:m>
                          <a:endParaRPr lang="en-US" sz="1100" dirty="0">
                            <a:effectLst/>
                          </a:endParaRPr>
                        </a:p>
                        <a:p>
                          <a:pPr marL="0" marR="0" algn="just">
                            <a:lnSpc>
                              <a:spcPct val="150000"/>
                            </a:lnSpc>
                            <a:spcBef>
                              <a:spcPts val="0"/>
                            </a:spcBef>
                            <a:spcAft>
                              <a:spcPts val="0"/>
                            </a:spcAft>
                          </a:pPr>
                          <a:r>
                            <a:rPr lang="en-US" sz="1100" dirty="0">
                              <a:effectLst/>
                            </a:rPr>
                            <a:t>1: </a:t>
                          </a:r>
                          <a:r>
                            <a:rPr lang="vi-VN" sz="1100" dirty="0">
                              <a:effectLst/>
                            </a:rPr>
                            <a:t>for</a:t>
                          </a:r>
                          <a:r>
                            <a:rPr lang="en-US" sz="1100" dirty="0">
                              <a:effectLst/>
                            </a:rPr>
                            <a:t> (</a:t>
                          </a:r>
                          <a14:m>
                            <m:oMath xmlns:m="http://schemas.openxmlformats.org/officeDocument/2006/math">
                              <m:r>
                                <a:rPr lang="en-US" sz="1100">
                                  <a:effectLst/>
                                  <a:latin typeface="Cambria Math" panose="02040503050406030204" pitchFamily="18" charset="0"/>
                                </a:rPr>
                                <m:t>𝑖</m:t>
                              </m:r>
                              <m:r>
                                <a:rPr lang="en-US" sz="1100">
                                  <a:effectLst/>
                                  <a:latin typeface="Cambria Math" panose="02040503050406030204" pitchFamily="18" charset="0"/>
                                </a:rPr>
                                <m:t>=1; </m:t>
                              </m:r>
                              <m:r>
                                <a:rPr lang="en-US" sz="1100">
                                  <a:effectLst/>
                                  <a:latin typeface="Cambria Math" panose="02040503050406030204" pitchFamily="18" charset="0"/>
                                </a:rPr>
                                <m:t>𝑖</m:t>
                              </m:r>
                              <m:r>
                                <a:rPr lang="en-US" sz="1100">
                                  <a:effectLst/>
                                  <a:latin typeface="Cambria Math" panose="02040503050406030204" pitchFamily="18" charset="0"/>
                                </a:rPr>
                                <m:t>&lt;</m:t>
                              </m:r>
                              <m:r>
                                <a:rPr lang="en-US" sz="1100">
                                  <a:effectLst/>
                                  <a:latin typeface="Cambria Math" panose="02040503050406030204" pitchFamily="18" charset="0"/>
                                </a:rPr>
                                <m:t>𝑙</m:t>
                              </m:r>
                              <m:r>
                                <a:rPr lang="en-US" sz="1100">
                                  <a:effectLst/>
                                  <a:latin typeface="Cambria Math" panose="02040503050406030204" pitchFamily="18" charset="0"/>
                                </a:rPr>
                                <m:t>;</m:t>
                              </m:r>
                              <m:r>
                                <a:rPr lang="en-US" sz="1100">
                                  <a:effectLst/>
                                  <a:latin typeface="Cambria Math" panose="02040503050406030204" pitchFamily="18" charset="0"/>
                                </a:rPr>
                                <m:t>𝑖</m:t>
                              </m:r>
                              <m:r>
                                <a:rPr lang="en-US" sz="1100">
                                  <a:effectLst/>
                                  <a:latin typeface="Cambria Math" panose="02040503050406030204" pitchFamily="18" charset="0"/>
                                </a:rPr>
                                <m:t>=</m:t>
                              </m:r>
                              <m:r>
                                <a:rPr lang="en-US" sz="1100">
                                  <a:effectLst/>
                                  <a:latin typeface="Cambria Math" panose="02040503050406030204" pitchFamily="18" charset="0"/>
                                </a:rPr>
                                <m:t>𝑖</m:t>
                              </m:r>
                              <m:r>
                                <a:rPr lang="en-US" sz="1100">
                                  <a:effectLst/>
                                  <a:latin typeface="Cambria Math" panose="02040503050406030204" pitchFamily="18" charset="0"/>
                                </a:rPr>
                                <m:t>+2)</m:t>
                              </m:r>
                            </m:oMath>
                          </a14:m>
                          <a:r>
                            <a:rPr lang="en-US" sz="1100" dirty="0">
                              <a:effectLst/>
                            </a:rPr>
                            <a:t> do</a:t>
                          </a:r>
                        </a:p>
                        <a:p>
                          <a:pPr marL="0" marR="0" algn="just">
                            <a:lnSpc>
                              <a:spcPct val="150000"/>
                            </a:lnSpc>
                            <a:spcBef>
                              <a:spcPts val="0"/>
                            </a:spcBef>
                            <a:spcAft>
                              <a:spcPts val="0"/>
                            </a:spcAft>
                          </a:pPr>
                          <a:r>
                            <a:rPr lang="en-US" sz="1100" dirty="0">
                              <a:effectLst/>
                            </a:rPr>
                            <a:t>2:         </a:t>
                          </a:r>
                          <a14:m>
                            <m:oMath xmlns:m="http://schemas.openxmlformats.org/officeDocument/2006/math">
                              <m:r>
                                <a:rPr lang="en-US" sz="1100">
                                  <a:effectLst/>
                                  <a:latin typeface="Cambria Math" panose="02040503050406030204" pitchFamily="18" charset="0"/>
                                </a:rPr>
                                <m:t>𝑚</m:t>
                              </m:r>
                              <m:r>
                                <a:rPr lang="en-US" sz="1100">
                                  <a:effectLst/>
                                  <a:latin typeface="Cambria Math" panose="02040503050406030204" pitchFamily="18" charset="0"/>
                                </a:rPr>
                                <m:t>=</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2</m:t>
                                  </m:r>
                                </m:e>
                                <m:sup>
                                  <m:r>
                                    <a:rPr lang="en-US" sz="1100">
                                      <a:effectLst/>
                                      <a:latin typeface="Cambria Math" panose="02040503050406030204" pitchFamily="18" charset="0"/>
                                    </a:rPr>
                                    <m:t>𝑖</m:t>
                                  </m:r>
                                </m:sup>
                              </m:sSup>
                            </m:oMath>
                          </a14:m>
                          <a:endParaRPr lang="en-US" sz="1100" dirty="0">
                            <a:effectLst/>
                          </a:endParaRPr>
                        </a:p>
                        <a:p>
                          <a:pPr marL="0" marR="0" algn="just">
                            <a:lnSpc>
                              <a:spcPct val="150000"/>
                            </a:lnSpc>
                            <a:spcBef>
                              <a:spcPts val="0"/>
                            </a:spcBef>
                            <a:spcAft>
                              <a:spcPts val="0"/>
                            </a:spcAft>
                          </a:pPr>
                          <a:r>
                            <a:rPr lang="en-US" sz="1100" dirty="0">
                              <a:effectLst/>
                            </a:rPr>
                            <a:t>3:         </a:t>
                          </a:r>
                          <a14:m>
                            <m:oMath xmlns:m="http://schemas.openxmlformats.org/officeDocument/2006/math">
                              <m:r>
                                <a:rPr lang="en-US" sz="1100">
                                  <a:effectLst/>
                                  <a:latin typeface="Cambria Math" panose="02040503050406030204" pitchFamily="18" charset="0"/>
                                </a:rPr>
                                <m:t>𝑐</m:t>
                              </m:r>
                              <m:r>
                                <a:rPr lang="en-US" sz="1100">
                                  <a:effectLst/>
                                  <a:latin typeface="Cambria Math" panose="02040503050406030204" pitchFamily="18" charset="0"/>
                                </a:rPr>
                                <m:t>=</m:t>
                              </m:r>
                              <m:r>
                                <a:rPr lang="en-US" sz="1100">
                                  <a:effectLst/>
                                  <a:latin typeface="Cambria Math" panose="02040503050406030204" pitchFamily="18" charset="0"/>
                                </a:rPr>
                                <m:t>𝑐</m:t>
                              </m:r>
                              <m:r>
                                <a:rPr lang="en-US" sz="1100">
                                  <a:effectLst/>
                                  <a:latin typeface="Cambria Math" panose="02040503050406030204" pitchFamily="18" charset="0"/>
                                </a:rPr>
                                <m:t>/4</m:t>
                              </m:r>
                            </m:oMath>
                          </a14:m>
                          <a:endParaRPr lang="en-US" sz="1100" dirty="0">
                            <a:effectLst/>
                          </a:endParaRPr>
                        </a:p>
                        <a:p>
                          <a:pPr marL="0" marR="0" algn="just">
                            <a:lnSpc>
                              <a:spcPct val="150000"/>
                            </a:lnSpc>
                            <a:spcBef>
                              <a:spcPts val="0"/>
                            </a:spcBef>
                            <a:spcAft>
                              <a:spcPts val="0"/>
                            </a:spcAft>
                          </a:pPr>
                          <a:r>
                            <a:rPr lang="en-US" sz="1100" dirty="0">
                              <a:effectLst/>
                            </a:rPr>
                            <a:t>4:         </a:t>
                          </a:r>
                          <a:r>
                            <a:rPr lang="vi-VN" sz="1100" dirty="0">
                              <a:effectLst/>
                            </a:rPr>
                            <a:t>for</a:t>
                          </a:r>
                          <a:r>
                            <a:rPr lang="en-US" sz="1100" dirty="0">
                              <a:effectLst/>
                            </a:rPr>
                            <a:t> (</a:t>
                          </a:r>
                          <a14:m>
                            <m:oMath xmlns:m="http://schemas.openxmlformats.org/officeDocument/2006/math">
                              <m:r>
                                <a:rPr lang="en-US" sz="1100">
                                  <a:effectLst/>
                                  <a:latin typeface="Cambria Math" panose="02040503050406030204" pitchFamily="18" charset="0"/>
                                </a:rPr>
                                <m:t>𝑗</m:t>
                              </m:r>
                              <m:r>
                                <a:rPr lang="en-US" sz="1100">
                                  <a:effectLst/>
                                  <a:latin typeface="Cambria Math" panose="02040503050406030204" pitchFamily="18" charset="0"/>
                                </a:rPr>
                                <m:t>=0;</m:t>
                              </m:r>
                              <m:r>
                                <a:rPr lang="en-US" sz="1100">
                                  <a:effectLst/>
                                  <a:latin typeface="Cambria Math" panose="02040503050406030204" pitchFamily="18" charset="0"/>
                                </a:rPr>
                                <m:t>𝑗</m:t>
                              </m:r>
                              <m:r>
                                <a:rPr lang="en-US" sz="1100">
                                  <a:effectLst/>
                                  <a:latin typeface="Cambria Math" panose="02040503050406030204" pitchFamily="18" charset="0"/>
                                </a:rPr>
                                <m:t>&lt;</m:t>
                              </m:r>
                              <m:f>
                                <m:fPr>
                                  <m:type m:val="skw"/>
                                  <m:ctrlPr>
                                    <a:rPr lang="en-US" sz="1100" i="1">
                                      <a:effectLst/>
                                      <a:latin typeface="Cambria Math" panose="02040503050406030204" pitchFamily="18" charset="0"/>
                                    </a:rPr>
                                  </m:ctrlPr>
                                </m:fPr>
                                <m:num>
                                  <m:r>
                                    <a:rPr lang="en-US" sz="1100">
                                      <a:effectLst/>
                                      <a:latin typeface="Cambria Math" panose="02040503050406030204" pitchFamily="18" charset="0"/>
                                    </a:rPr>
                                    <m:t>𝑚</m:t>
                                  </m:r>
                                </m:num>
                                <m:den>
                                  <m:r>
                                    <a:rPr lang="en-US" sz="1100">
                                      <a:effectLst/>
                                      <a:latin typeface="Cambria Math" panose="02040503050406030204" pitchFamily="18" charset="0"/>
                                    </a:rPr>
                                    <m:t>2</m:t>
                                  </m:r>
                                </m:den>
                              </m:f>
                              <m:r>
                                <a:rPr lang="en-US" sz="1100">
                                  <a:effectLst/>
                                  <a:latin typeface="Cambria Math" panose="02040503050406030204" pitchFamily="18" charset="0"/>
                                </a:rPr>
                                <m:t>−1;</m:t>
                              </m:r>
                              <m:r>
                                <a:rPr lang="en-US" sz="1100">
                                  <a:effectLst/>
                                  <a:latin typeface="Cambria Math" panose="02040503050406030204" pitchFamily="18" charset="0"/>
                                </a:rPr>
                                <m:t>𝑗</m:t>
                              </m:r>
                              <m:r>
                                <a:rPr lang="en-US" sz="1100">
                                  <a:effectLst/>
                                  <a:latin typeface="Cambria Math" panose="02040503050406030204" pitchFamily="18" charset="0"/>
                                </a:rPr>
                                <m:t>+</m:t>
                              </m:r>
                              <m:r>
                                <a:rPr lang="en-US" sz="1100" b="1" i="0" smtClean="0">
                                  <a:effectLst/>
                                  <a:latin typeface="Cambria Math" panose="02040503050406030204" pitchFamily="18" charset="0"/>
                                </a:rPr>
                                <m:t>𝟐</m:t>
                              </m:r>
                              <m:r>
                                <a:rPr lang="en-US" sz="1100">
                                  <a:effectLst/>
                                  <a:latin typeface="Cambria Math" panose="02040503050406030204" pitchFamily="18" charset="0"/>
                                </a:rPr>
                                <m:t>)</m:t>
                              </m:r>
                            </m:oMath>
                          </a14:m>
                          <a:r>
                            <a:rPr lang="en-US" sz="1100" dirty="0">
                              <a:effectLst/>
                            </a:rPr>
                            <a:t> do</a:t>
                          </a:r>
                        </a:p>
                        <a:p>
                          <a:pPr marL="0" marR="0" algn="just">
                            <a:lnSpc>
                              <a:spcPct val="150000"/>
                            </a:lnSpc>
                            <a:spcBef>
                              <a:spcPts val="0"/>
                            </a:spcBef>
                            <a:spcAft>
                              <a:spcPts val="0"/>
                            </a:spcAft>
                          </a:pPr>
                          <a:r>
                            <a:rPr lang="en-US" sz="1100" dirty="0">
                              <a:effectLst/>
                            </a:rPr>
                            <a:t>5:                 </a:t>
                          </a:r>
                          <a:r>
                            <a:rPr lang="vi-VN" sz="1100" dirty="0">
                              <a:effectLst/>
                            </a:rPr>
                            <a:t>for </a:t>
                          </a:r>
                          <a:r>
                            <a:rPr lang="en-US" sz="1100" dirty="0">
                              <a:effectLst/>
                            </a:rPr>
                            <a:t>(</a:t>
                          </a:r>
                          <a14:m>
                            <m:oMath xmlns:m="http://schemas.openxmlformats.org/officeDocument/2006/math">
                              <m:r>
                                <a:rPr lang="en-US" sz="1100">
                                  <a:effectLst/>
                                  <a:latin typeface="Cambria Math" panose="02040503050406030204" pitchFamily="18" charset="0"/>
                                </a:rPr>
                                <m:t>𝑘</m:t>
                              </m:r>
                              <m:r>
                                <a:rPr lang="en-US" sz="1100">
                                  <a:effectLst/>
                                  <a:latin typeface="Cambria Math" panose="02040503050406030204" pitchFamily="18" charset="0"/>
                                </a:rPr>
                                <m:t>=4</m:t>
                              </m:r>
                              <m:r>
                                <a:rPr lang="en-US" sz="1100">
                                  <a:effectLst/>
                                  <a:latin typeface="Cambria Math" panose="02040503050406030204" pitchFamily="18" charset="0"/>
                                </a:rPr>
                                <m:t>𝑖</m:t>
                              </m:r>
                              <m:r>
                                <a:rPr lang="en-US" sz="1100">
                                  <a:effectLst/>
                                  <a:latin typeface="Cambria Math" panose="02040503050406030204" pitchFamily="18" charset="0"/>
                                </a:rPr>
                                <m:t>∙</m:t>
                              </m:r>
                              <m:r>
                                <a:rPr lang="en-US" sz="1100">
                                  <a:effectLst/>
                                  <a:latin typeface="Cambria Math" panose="02040503050406030204" pitchFamily="18" charset="0"/>
                                </a:rPr>
                                <m:t>𝑐</m:t>
                              </m:r>
                              <m:r>
                                <a:rPr lang="en-US" sz="1100">
                                  <a:effectLst/>
                                  <a:latin typeface="Cambria Math" panose="02040503050406030204" pitchFamily="18" charset="0"/>
                                </a:rPr>
                                <m:t>;</m:t>
                              </m:r>
                              <m:r>
                                <a:rPr lang="en-US" sz="1100">
                                  <a:effectLst/>
                                  <a:latin typeface="Cambria Math" panose="02040503050406030204" pitchFamily="18" charset="0"/>
                                </a:rPr>
                                <m:t>𝑘</m:t>
                              </m:r>
                              <m:r>
                                <a:rPr lang="en-US" sz="1100">
                                  <a:effectLst/>
                                  <a:latin typeface="Cambria Math" panose="02040503050406030204" pitchFamily="18" charset="0"/>
                                </a:rPr>
                                <m:t>&lt;4</m:t>
                              </m:r>
                              <m:r>
                                <a:rPr lang="en-US" sz="1100">
                                  <a:effectLst/>
                                  <a:latin typeface="Cambria Math" panose="02040503050406030204" pitchFamily="18" charset="0"/>
                                </a:rPr>
                                <m:t>𝑖</m:t>
                              </m:r>
                              <m:r>
                                <a:rPr lang="en-US" sz="1100">
                                  <a:effectLst/>
                                  <a:latin typeface="Cambria Math" panose="02040503050406030204" pitchFamily="18" charset="0"/>
                                </a:rPr>
                                <m:t>∙</m:t>
                              </m:r>
                              <m:r>
                                <a:rPr lang="en-US" sz="1100">
                                  <a:effectLst/>
                                  <a:latin typeface="Cambria Math" panose="02040503050406030204" pitchFamily="18" charset="0"/>
                                </a:rPr>
                                <m:t>𝑐</m:t>
                              </m:r>
                              <m:r>
                                <a:rPr lang="en-US" sz="1100">
                                  <a:effectLst/>
                                  <a:latin typeface="Cambria Math" panose="02040503050406030204" pitchFamily="18" charset="0"/>
                                </a:rPr>
                                <m:t>+</m:t>
                              </m:r>
                              <m:r>
                                <a:rPr lang="en-US" sz="1100">
                                  <a:effectLst/>
                                  <a:latin typeface="Cambria Math" panose="02040503050406030204" pitchFamily="18" charset="0"/>
                                </a:rPr>
                                <m:t>𝑐</m:t>
                              </m:r>
                              <m:r>
                                <a:rPr lang="en-US" sz="1100">
                                  <a:effectLst/>
                                  <a:latin typeface="Cambria Math" panose="02040503050406030204" pitchFamily="18" charset="0"/>
                                </a:rPr>
                                <m:t>;</m:t>
                              </m:r>
                              <m:r>
                                <a:rPr lang="en-US" sz="1100">
                                  <a:effectLst/>
                                  <a:latin typeface="Cambria Math" panose="02040503050406030204" pitchFamily="18" charset="0"/>
                                </a:rPr>
                                <m:t>𝑘</m:t>
                              </m:r>
                              <m:r>
                                <a:rPr lang="en-US" sz="1100">
                                  <a:effectLst/>
                                  <a:latin typeface="Cambria Math" panose="02040503050406030204" pitchFamily="18" charset="0"/>
                                </a:rPr>
                                <m:t>++)</m:t>
                              </m:r>
                            </m:oMath>
                          </a14:m>
                          <a:r>
                            <a:rPr lang="en-US" sz="1100" dirty="0">
                              <a:effectLst/>
                            </a:rPr>
                            <a:t> do</a:t>
                          </a:r>
                        </a:p>
                        <a:p>
                          <a:pPr marL="0" marR="0" algn="just">
                            <a:lnSpc>
                              <a:spcPct val="150000"/>
                            </a:lnSpc>
                            <a:spcBef>
                              <a:spcPts val="0"/>
                            </a:spcBef>
                            <a:spcAft>
                              <a:spcPts val="0"/>
                            </a:spcAft>
                          </a:pPr>
                          <a:r>
                            <a:rPr lang="en-US" sz="1100" dirty="0">
                              <a:effectLst/>
                            </a:rPr>
                            <a:t>6: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00</m:t>
                                  </m:r>
                                </m:sub>
                              </m:sSub>
                              <m:r>
                                <a:rPr lang="en-US" sz="1100">
                                  <a:effectLst/>
                                  <a:latin typeface="Cambria Math" panose="02040503050406030204" pitchFamily="18" charset="0"/>
                                </a:rPr>
                                <m:t>← </m:t>
                              </m:r>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e>
                              </m:d>
                            </m:oMath>
                          </a14:m>
                          <a:r>
                            <a:rPr lang="en-US" sz="1100" dirty="0">
                              <a:effectLst/>
                            </a:rPr>
                            <a:t>,</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 </m:t>
                                  </m:r>
                                  <m:r>
                                    <a:rPr lang="en-US" sz="1100">
                                      <a:effectLst/>
                                      <a:latin typeface="Cambria Math" panose="02040503050406030204" pitchFamily="18" charset="0"/>
                                    </a:rPr>
                                    <m:t>𝑡</m:t>
                                  </m:r>
                                </m:e>
                                <m:sub>
                                  <m:r>
                                    <a:rPr lang="en-US" sz="1100">
                                      <a:effectLst/>
                                      <a:latin typeface="Cambria Math" panose="02040503050406030204" pitchFamily="18" charset="0"/>
                                    </a:rPr>
                                    <m:t>00</m:t>
                                  </m:r>
                                </m:sub>
                              </m:sSub>
                              <m:r>
                                <a:rPr lang="en-US" sz="1100">
                                  <a:effectLst/>
                                  <a:latin typeface="Cambria Math" panose="02040503050406030204" pitchFamily="18" charset="0"/>
                                </a:rPr>
                                <m:t>← </m:t>
                              </m:r>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r>
                                    <a:rPr lang="en-US" sz="1100">
                                      <a:effectLst/>
                                      <a:latin typeface="Cambria Math" panose="02040503050406030204" pitchFamily="18" charset="0"/>
                                    </a:rPr>
                                    <m:t>+</m:t>
                                  </m:r>
                                  <m:r>
                                    <a:rPr lang="en-US" sz="1100">
                                      <a:effectLst/>
                                      <a:latin typeface="Cambria Math" panose="02040503050406030204" pitchFamily="18" charset="0"/>
                                    </a:rPr>
                                    <m:t>𝑐</m:t>
                                  </m:r>
                                </m:e>
                              </m:d>
                            </m:oMath>
                          </a14:m>
                          <a:endParaRPr lang="en-US" sz="1100" dirty="0">
                            <a:effectLst/>
                          </a:endParaRPr>
                        </a:p>
                        <a:p>
                          <a:pPr marL="0" marR="0" algn="just">
                            <a:lnSpc>
                              <a:spcPct val="150000"/>
                            </a:lnSpc>
                            <a:spcBef>
                              <a:spcPts val="0"/>
                            </a:spcBef>
                            <a:spcAft>
                              <a:spcPts val="0"/>
                            </a:spcAft>
                          </a:pPr>
                          <a:r>
                            <a:rPr lang="en-US" sz="1100" dirty="0">
                              <a:effectLst/>
                            </a:rPr>
                            <a:t>7: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01</m:t>
                                  </m:r>
                                </m:sub>
                              </m:sSub>
                              <m:r>
                                <a:rPr lang="en-US" sz="1100">
                                  <a:effectLst/>
                                  <a:latin typeface="Cambria Math" panose="02040503050406030204" pitchFamily="18" charset="0"/>
                                </a:rPr>
                                <m:t>← </m:t>
                              </m:r>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r>
                                    <a:rPr lang="en-US" sz="1100">
                                      <a:effectLst/>
                                      <a:latin typeface="Cambria Math" panose="02040503050406030204" pitchFamily="18" charset="0"/>
                                    </a:rPr>
                                    <m:t>+2</m:t>
                                  </m:r>
                                  <m:r>
                                    <a:rPr lang="en-US" sz="1100">
                                      <a:effectLst/>
                                      <a:latin typeface="Cambria Math" panose="02040503050406030204" pitchFamily="18" charset="0"/>
                                    </a:rPr>
                                    <m:t>𝑐</m:t>
                                  </m:r>
                                </m:e>
                              </m:d>
                            </m:oMath>
                          </a14:m>
                          <a:r>
                            <a:rPr lang="en-US" sz="1100" dirty="0">
                              <a:effectLst/>
                            </a:rPr>
                            <a:t>,</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 </m:t>
                                  </m:r>
                                  <m:r>
                                    <a:rPr lang="en-US" sz="1100">
                                      <a:effectLst/>
                                      <a:latin typeface="Cambria Math" panose="02040503050406030204" pitchFamily="18" charset="0"/>
                                    </a:rPr>
                                    <m:t>𝑡</m:t>
                                  </m:r>
                                </m:e>
                                <m:sub>
                                  <m:r>
                                    <a:rPr lang="en-US" sz="1100">
                                      <a:effectLst/>
                                      <a:latin typeface="Cambria Math" panose="02040503050406030204" pitchFamily="18" charset="0"/>
                                    </a:rPr>
                                    <m:t>01</m:t>
                                  </m:r>
                                </m:sub>
                              </m:sSub>
                              <m:r>
                                <a:rPr lang="en-US" sz="1100">
                                  <a:effectLst/>
                                  <a:latin typeface="Cambria Math" panose="02040503050406030204" pitchFamily="18" charset="0"/>
                                </a:rPr>
                                <m:t>← </m:t>
                              </m:r>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r>
                                    <a:rPr lang="en-US" sz="1100">
                                      <a:effectLst/>
                                      <a:latin typeface="Cambria Math" panose="02040503050406030204" pitchFamily="18" charset="0"/>
                                    </a:rPr>
                                    <m:t>+3</m:t>
                                  </m:r>
                                  <m:r>
                                    <a:rPr lang="en-US" sz="1100">
                                      <a:effectLst/>
                                      <a:latin typeface="Cambria Math" panose="02040503050406030204" pitchFamily="18" charset="0"/>
                                    </a:rPr>
                                    <m:t>𝑐</m:t>
                                  </m:r>
                                </m:e>
                              </m:d>
                            </m:oMath>
                          </a14:m>
                          <a:endParaRPr lang="en-US" sz="1100" dirty="0">
                            <a:effectLst/>
                          </a:endParaRPr>
                        </a:p>
                        <a:p>
                          <a:pPr marL="0" marR="0" algn="just">
                            <a:lnSpc>
                              <a:spcPct val="150000"/>
                            </a:lnSpc>
                            <a:spcBef>
                              <a:spcPts val="0"/>
                            </a:spcBef>
                            <a:spcAft>
                              <a:spcPts val="0"/>
                            </a:spcAft>
                          </a:pPr>
                          <a:r>
                            <a:rPr lang="en-US" sz="1100" dirty="0">
                              <a:effectLst/>
                            </a:rPr>
                            <a:t>8: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00</m:t>
                                  </m:r>
                                </m:sub>
                              </m:sSub>
                              <m:r>
                                <a:rPr lang="en-US" sz="1100">
                                  <a:effectLst/>
                                  <a:latin typeface="Cambria Math" panose="02040503050406030204" pitchFamily="18" charset="0"/>
                                </a:rPr>
                                <m:t>←</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𝑘</m:t>
                                  </m:r>
                                </m:e>
                                <m:sup>
                                  <m:r>
                                    <a:rPr lang="en-US" sz="1100">
                                      <a:effectLst/>
                                      <a:latin typeface="Cambria Math" panose="02040503050406030204" pitchFamily="18" charset="0"/>
                                    </a:rPr>
                                    <m:t>−2</m:t>
                                  </m:r>
                                </m:sup>
                              </m:sSup>
                              <m:r>
                                <a:rPr lang="en-US" sz="1100">
                                  <a:effectLst/>
                                  <a:latin typeface="Cambria Math" panose="02040503050406030204" pitchFamily="18" charset="0"/>
                                </a:rPr>
                                <m:t>∙</m:t>
                              </m:r>
                              <m:r>
                                <a:rPr lang="en-US" sz="1100">
                                  <a:effectLst/>
                                  <a:latin typeface="Cambria Math" panose="02040503050406030204" pitchFamily="18" charset="0"/>
                                </a:rPr>
                                <m:t>𝛾</m:t>
                              </m:r>
                              <m:r>
                                <a:rPr lang="en-US" sz="1100">
                                  <a:effectLst/>
                                  <a:latin typeface="Cambria Math" panose="02040503050406030204" pitchFamily="18" charset="0"/>
                                </a:rPr>
                                <m:t>[(2</m:t>
                              </m:r>
                              <m:r>
                                <a:rPr lang="en-US" sz="1100">
                                  <a:effectLst/>
                                  <a:latin typeface="Cambria Math" panose="02040503050406030204" pitchFamily="18" charset="0"/>
                                </a:rPr>
                                <m:t>𝑗</m:t>
                              </m:r>
                              <m:r>
                                <a:rPr lang="en-US" sz="1100">
                                  <a:effectLst/>
                                  <a:latin typeface="Cambria Math" panose="02040503050406030204" pitchFamily="18" charset="0"/>
                                </a:rPr>
                                <m:t>+1)</m:t>
                              </m:r>
                              <m:r>
                                <a:rPr lang="en-US" sz="1100">
                                  <a:effectLst/>
                                  <a:latin typeface="Cambria Math" panose="02040503050406030204" pitchFamily="18" charset="0"/>
                                </a:rPr>
                                <m:t>𝑁</m:t>
                              </m:r>
                              <m:r>
                                <a:rPr lang="en-US" sz="1100">
                                  <a:effectLst/>
                                  <a:latin typeface="Cambria Math" panose="02040503050406030204" pitchFamily="18" charset="0"/>
                                </a:rPr>
                                <m:t>/</m:t>
                              </m:r>
                              <m:r>
                                <a:rPr lang="en-US" sz="1100">
                                  <a:effectLst/>
                                  <a:latin typeface="Cambria Math" panose="02040503050406030204" pitchFamily="18" charset="0"/>
                                </a:rPr>
                                <m:t>𝑚</m:t>
                              </m:r>
                              <m:r>
                                <a:rPr lang="en-US" sz="1100">
                                  <a:effectLst/>
                                  <a:latin typeface="Cambria Math" panose="02040503050406030204" pitchFamily="18" charset="0"/>
                                </a:rPr>
                                <m:t>]</m:t>
                              </m:r>
                            </m:oMath>
                          </a14:m>
                          <a:r>
                            <a:rPr lang="en-US" sz="1100" dirty="0">
                              <a:effectLst/>
                            </a:rPr>
                            <a:t> (pre-computed)</a:t>
                          </a:r>
                        </a:p>
                        <a:p>
                          <a:pPr marL="0" marR="0" algn="just">
                            <a:lnSpc>
                              <a:spcPct val="150000"/>
                            </a:lnSpc>
                            <a:spcBef>
                              <a:spcPts val="0"/>
                            </a:spcBef>
                            <a:spcAft>
                              <a:spcPts val="0"/>
                            </a:spcAft>
                          </a:pPr>
                          <a:r>
                            <a:rPr lang="en-US" sz="1100" dirty="0">
                              <a:effectLst/>
                            </a:rPr>
                            <a:t>9: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10</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10</m:t>
                                  </m:r>
                                </m:sub>
                              </m:sSub>
                              <m:r>
                                <a:rPr lang="en-US" sz="1100">
                                  <a:effectLst/>
                                  <a:latin typeface="Cambria Math" panose="02040503050406030204" pitchFamily="18" charset="0"/>
                                </a:rPr>
                                <m:t>)←</m:t>
                              </m:r>
                              <m:r>
                                <a:rPr lang="en-US" sz="1100">
                                  <a:effectLst/>
                                  <a:latin typeface="Cambria Math" panose="02040503050406030204" pitchFamily="18" charset="0"/>
                                </a:rPr>
                                <m:t>𝐵𝑈</m:t>
                              </m:r>
                              <m:r>
                                <a:rPr lang="en-US" sz="1100">
                                  <a:effectLst/>
                                  <a:latin typeface="Cambria Math" panose="02040503050406030204" pitchFamily="18" charset="0"/>
                                </a:rPr>
                                <m:t>1(</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00</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00</m:t>
                                  </m:r>
                                </m:sub>
                              </m:sSub>
                              <m:r>
                                <a:rPr lang="en-US" sz="1100">
                                  <a:effectLst/>
                                  <a:latin typeface="Cambria Math" panose="02040503050406030204" pitchFamily="18" charset="0"/>
                                </a:rPr>
                                <m:t>, </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00</m:t>
                                  </m:r>
                                </m:sub>
                              </m:sSub>
                              <m:r>
                                <a:rPr lang="en-US" sz="1100">
                                  <a:effectLst/>
                                  <a:latin typeface="Cambria Math" panose="02040503050406030204" pitchFamily="18" charset="0"/>
                                </a:rPr>
                                <m:t>,</m:t>
                              </m:r>
                              <m:r>
                                <a:rPr lang="en-US" sz="1100">
                                  <a:effectLst/>
                                  <a:latin typeface="Cambria Math" panose="02040503050406030204" pitchFamily="18" charset="0"/>
                                </a:rPr>
                                <m:t>𝐶</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𝑇</m:t>
                                  </m:r>
                                </m:e>
                                <m:sub>
                                  <m:r>
                                    <a:rPr lang="en-US" sz="1100">
                                      <a:effectLst/>
                                      <a:latin typeface="Cambria Math" panose="02040503050406030204" pitchFamily="18" charset="0"/>
                                    </a:rPr>
                                    <m:t>𝑚𝑜𝑑𝑒</m:t>
                                  </m:r>
                                </m:sub>
                              </m:sSub>
                              <m:r>
                                <a:rPr lang="en-US" sz="1100">
                                  <a:effectLst/>
                                  <a:latin typeface="Cambria Math" panose="02040503050406030204" pitchFamily="18" charset="0"/>
                                </a:rPr>
                                <m:t>)</m:t>
                              </m:r>
                            </m:oMath>
                          </a14:m>
                          <a:endParaRPr lang="en-US" sz="1100" dirty="0">
                            <a:effectLst/>
                          </a:endParaRPr>
                        </a:p>
                        <a:p>
                          <a:pPr marL="0" marR="0" algn="just">
                            <a:lnSpc>
                              <a:spcPct val="150000"/>
                            </a:lnSpc>
                            <a:spcBef>
                              <a:spcPts val="0"/>
                            </a:spcBef>
                            <a:spcAft>
                              <a:spcPts val="0"/>
                            </a:spcAft>
                          </a:pPr>
                          <a:r>
                            <a:rPr lang="en-US" sz="1100" dirty="0">
                              <a:effectLst/>
                            </a:rPr>
                            <a:t>10: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11</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11</m:t>
                                  </m:r>
                                </m:sub>
                              </m:sSub>
                              <m:r>
                                <a:rPr lang="en-US" sz="1100">
                                  <a:effectLst/>
                                  <a:latin typeface="Cambria Math" panose="02040503050406030204" pitchFamily="18" charset="0"/>
                                </a:rPr>
                                <m:t>)←</m:t>
                              </m:r>
                              <m:r>
                                <a:rPr lang="en-US" sz="1100">
                                  <a:effectLst/>
                                  <a:latin typeface="Cambria Math" panose="02040503050406030204" pitchFamily="18" charset="0"/>
                                </a:rPr>
                                <m:t>𝐵𝑈</m:t>
                              </m:r>
                              <m:r>
                                <a:rPr lang="en-US" sz="1100">
                                  <a:effectLst/>
                                  <a:latin typeface="Cambria Math" panose="02040503050406030204" pitchFamily="18" charset="0"/>
                                </a:rPr>
                                <m:t>2(</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01</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01</m:t>
                                  </m:r>
                                </m:sub>
                              </m:sSub>
                              <m:r>
                                <a:rPr lang="en-US" sz="1100">
                                  <a:effectLst/>
                                  <a:latin typeface="Cambria Math" panose="02040503050406030204" pitchFamily="18" charset="0"/>
                                </a:rPr>
                                <m:t>, </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00</m:t>
                                  </m:r>
                                </m:sub>
                              </m:sSub>
                              <m:r>
                                <a:rPr lang="en-US" sz="1100">
                                  <a:effectLst/>
                                  <a:latin typeface="Cambria Math" panose="02040503050406030204" pitchFamily="18" charset="0"/>
                                </a:rPr>
                                <m:t>,</m:t>
                              </m:r>
                              <m:r>
                                <a:rPr lang="en-US" sz="1100">
                                  <a:effectLst/>
                                  <a:latin typeface="Cambria Math" panose="02040503050406030204" pitchFamily="18" charset="0"/>
                                </a:rPr>
                                <m:t>𝐶</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𝑇</m:t>
                                  </m:r>
                                </m:e>
                                <m:sub>
                                  <m:r>
                                    <a:rPr lang="en-US" sz="1100">
                                      <a:effectLst/>
                                      <a:latin typeface="Cambria Math" panose="02040503050406030204" pitchFamily="18" charset="0"/>
                                    </a:rPr>
                                    <m:t>𝑚𝑜𝑑𝑒</m:t>
                                  </m:r>
                                </m:sub>
                              </m:sSub>
                              <m:r>
                                <a:rPr lang="en-US" sz="1100">
                                  <a:effectLst/>
                                  <a:latin typeface="Cambria Math" panose="02040503050406030204" pitchFamily="18" charset="0"/>
                                </a:rPr>
                                <m:t>)</m:t>
                              </m:r>
                            </m:oMath>
                          </a14:m>
                          <a:endParaRPr lang="en-US" sz="1100" dirty="0">
                            <a:effectLst/>
                          </a:endParaRPr>
                        </a:p>
                        <a:p>
                          <a:pPr marL="0" marR="0" algn="just">
                            <a:lnSpc>
                              <a:spcPct val="150000"/>
                            </a:lnSpc>
                            <a:spcBef>
                              <a:spcPts val="0"/>
                            </a:spcBef>
                            <a:spcAft>
                              <a:spcPts val="0"/>
                            </a:spcAft>
                          </a:pPr>
                          <a:r>
                            <a:rPr lang="en-US" sz="1100" dirty="0">
                              <a:effectLst/>
                            </a:rPr>
                            <a:t>11: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10</m:t>
                                  </m:r>
                                </m:sub>
                              </m:sSub>
                              <m:r>
                                <a:rPr lang="en-US" sz="1100">
                                  <a:effectLst/>
                                  <a:latin typeface="Cambria Math" panose="02040503050406030204" pitchFamily="18" charset="0"/>
                                </a:rPr>
                                <m:t>←</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𝑘</m:t>
                                  </m:r>
                                </m:e>
                                <m:sup>
                                  <m:r>
                                    <a:rPr lang="en-US" sz="1100">
                                      <a:effectLst/>
                                      <a:latin typeface="Cambria Math" panose="02040503050406030204" pitchFamily="18" charset="0"/>
                                    </a:rPr>
                                    <m:t>−2</m:t>
                                  </m:r>
                                </m:sup>
                              </m:sSup>
                              <m:r>
                                <a:rPr lang="en-US" sz="1100">
                                  <a:effectLst/>
                                  <a:latin typeface="Cambria Math" panose="02040503050406030204" pitchFamily="18" charset="0"/>
                                </a:rPr>
                                <m:t>∙</m:t>
                              </m:r>
                              <m:r>
                                <a:rPr lang="en-US" sz="1100">
                                  <a:effectLst/>
                                  <a:latin typeface="Cambria Math" panose="02040503050406030204" pitchFamily="18" charset="0"/>
                                </a:rPr>
                                <m:t>𝛾</m:t>
                              </m:r>
                              <m:r>
                                <a:rPr lang="en-US" sz="1100">
                                  <a:effectLst/>
                                  <a:latin typeface="Cambria Math" panose="02040503050406030204" pitchFamily="18" charset="0"/>
                                </a:rPr>
                                <m:t>[(2</m:t>
                              </m:r>
                              <m:r>
                                <a:rPr lang="en-US" sz="1100">
                                  <a:effectLst/>
                                  <a:latin typeface="Cambria Math" panose="02040503050406030204" pitchFamily="18" charset="0"/>
                                </a:rPr>
                                <m:t>𝑗</m:t>
                              </m:r>
                              <m:r>
                                <a:rPr lang="en-US" sz="1100">
                                  <a:effectLst/>
                                  <a:latin typeface="Cambria Math" panose="02040503050406030204" pitchFamily="18" charset="0"/>
                                </a:rPr>
                                <m:t>+1)</m:t>
                              </m:r>
                              <m:r>
                                <a:rPr lang="en-US" sz="1100">
                                  <a:effectLst/>
                                  <a:latin typeface="Cambria Math" panose="02040503050406030204" pitchFamily="18" charset="0"/>
                                </a:rPr>
                                <m:t>𝑁</m:t>
                              </m:r>
                              <m:r>
                                <a:rPr lang="en-US" sz="1100">
                                  <a:effectLst/>
                                  <a:latin typeface="Cambria Math" panose="02040503050406030204" pitchFamily="18" charset="0"/>
                                </a:rPr>
                                <m:t>/2</m:t>
                              </m:r>
                              <m:r>
                                <a:rPr lang="en-US" sz="1100">
                                  <a:effectLst/>
                                  <a:latin typeface="Cambria Math" panose="02040503050406030204" pitchFamily="18" charset="0"/>
                                </a:rPr>
                                <m:t>𝑚</m:t>
                              </m:r>
                              <m:r>
                                <a:rPr lang="en-US" sz="1100">
                                  <a:effectLst/>
                                  <a:latin typeface="Cambria Math" panose="02040503050406030204" pitchFamily="18" charset="0"/>
                                </a:rPr>
                                <m:t>]</m:t>
                              </m:r>
                            </m:oMath>
                          </a14:m>
                          <a:r>
                            <a:rPr lang="en-US" sz="1100" dirty="0">
                              <a:effectLst/>
                            </a:rPr>
                            <a:t> (pre-computed)</a:t>
                          </a:r>
                        </a:p>
                        <a:p>
                          <a:pPr marL="0" marR="0" algn="just">
                            <a:lnSpc>
                              <a:spcPct val="150000"/>
                            </a:lnSpc>
                            <a:spcBef>
                              <a:spcPts val="0"/>
                            </a:spcBef>
                            <a:spcAft>
                              <a:spcPts val="0"/>
                            </a:spcAft>
                          </a:pPr>
                          <a:r>
                            <a:rPr lang="en-US" sz="1100" dirty="0">
                              <a:effectLst/>
                            </a:rPr>
                            <a:t>12: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11</m:t>
                                  </m:r>
                                </m:sub>
                              </m:sSub>
                              <m:r>
                                <a:rPr lang="en-US" sz="1100">
                                  <a:effectLst/>
                                  <a:latin typeface="Cambria Math" panose="02040503050406030204" pitchFamily="18" charset="0"/>
                                </a:rPr>
                                <m:t>←</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𝑘</m:t>
                                  </m:r>
                                </m:e>
                                <m:sup>
                                  <m:r>
                                    <a:rPr lang="en-US" sz="1100">
                                      <a:effectLst/>
                                      <a:latin typeface="Cambria Math" panose="02040503050406030204" pitchFamily="18" charset="0"/>
                                    </a:rPr>
                                    <m:t>−2</m:t>
                                  </m:r>
                                </m:sup>
                              </m:sSup>
                              <m:r>
                                <a:rPr lang="en-US" sz="1100">
                                  <a:effectLst/>
                                  <a:latin typeface="Cambria Math" panose="02040503050406030204" pitchFamily="18" charset="0"/>
                                </a:rPr>
                                <m:t>∙</m:t>
                              </m:r>
                              <m:r>
                                <a:rPr lang="en-US" sz="1100">
                                  <a:effectLst/>
                                  <a:latin typeface="Cambria Math" panose="02040503050406030204" pitchFamily="18" charset="0"/>
                                </a:rPr>
                                <m:t>𝛾</m:t>
                              </m:r>
                              <m:r>
                                <a:rPr lang="en-US" sz="1100">
                                  <a:effectLst/>
                                  <a:latin typeface="Cambria Math" panose="02040503050406030204" pitchFamily="18" charset="0"/>
                                </a:rPr>
                                <m:t>[2</m:t>
                              </m:r>
                              <m:r>
                                <a:rPr lang="en-US" sz="1100">
                                  <a:effectLst/>
                                  <a:latin typeface="Cambria Math" panose="02040503050406030204" pitchFamily="18" charset="0"/>
                                </a:rPr>
                                <m:t>𝑗</m:t>
                              </m:r>
                              <m:r>
                                <a:rPr lang="en-US" sz="1100">
                                  <a:effectLst/>
                                  <a:latin typeface="Cambria Math" panose="02040503050406030204" pitchFamily="18" charset="0"/>
                                </a:rPr>
                                <m:t>+3)</m:t>
                              </m:r>
                              <m:r>
                                <a:rPr lang="en-US" sz="1100">
                                  <a:effectLst/>
                                  <a:latin typeface="Cambria Math" panose="02040503050406030204" pitchFamily="18" charset="0"/>
                                </a:rPr>
                                <m:t>𝑁</m:t>
                              </m:r>
                              <m:r>
                                <a:rPr lang="en-US" sz="1100">
                                  <a:effectLst/>
                                  <a:latin typeface="Cambria Math" panose="02040503050406030204" pitchFamily="18" charset="0"/>
                                </a:rPr>
                                <m:t>/2</m:t>
                              </m:r>
                              <m:r>
                                <a:rPr lang="en-US" sz="1100">
                                  <a:effectLst/>
                                  <a:latin typeface="Cambria Math" panose="02040503050406030204" pitchFamily="18" charset="0"/>
                                </a:rPr>
                                <m:t>𝑚</m:t>
                              </m:r>
                              <m:r>
                                <a:rPr lang="en-US" sz="1100">
                                  <a:effectLst/>
                                  <a:latin typeface="Cambria Math" panose="02040503050406030204" pitchFamily="18" charset="0"/>
                                </a:rPr>
                                <m:t>]</m:t>
                              </m:r>
                            </m:oMath>
                          </a14:m>
                          <a:r>
                            <a:rPr lang="en-US" sz="1100" dirty="0">
                              <a:effectLst/>
                            </a:rPr>
                            <a:t> (pre-computed)</a:t>
                          </a:r>
                        </a:p>
                        <a:p>
                          <a:pPr marL="0" marR="0" algn="just">
                            <a:lnSpc>
                              <a:spcPct val="150000"/>
                            </a:lnSpc>
                            <a:spcBef>
                              <a:spcPts val="0"/>
                            </a:spcBef>
                            <a:spcAft>
                              <a:spcPts val="0"/>
                            </a:spcAft>
                          </a:pPr>
                          <a:r>
                            <a:rPr lang="en-US" sz="1100" dirty="0">
                              <a:effectLst/>
                            </a:rPr>
                            <a:t>13: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20</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20</m:t>
                                  </m:r>
                                </m:sub>
                              </m:sSub>
                              <m:r>
                                <a:rPr lang="en-US" sz="1100">
                                  <a:effectLst/>
                                  <a:latin typeface="Cambria Math" panose="02040503050406030204" pitchFamily="18" charset="0"/>
                                </a:rPr>
                                <m:t>)←</m:t>
                              </m:r>
                              <m:r>
                                <a:rPr lang="en-US" sz="1100">
                                  <a:effectLst/>
                                  <a:latin typeface="Cambria Math" panose="02040503050406030204" pitchFamily="18" charset="0"/>
                                </a:rPr>
                                <m:t>𝐵𝑈</m:t>
                              </m:r>
                              <m:r>
                                <a:rPr lang="en-US" sz="1100">
                                  <a:effectLst/>
                                  <a:latin typeface="Cambria Math" panose="02040503050406030204" pitchFamily="18" charset="0"/>
                                </a:rPr>
                                <m:t>3(</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10</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11</m:t>
                                  </m:r>
                                </m:sub>
                              </m:sSub>
                              <m:r>
                                <a:rPr lang="en-US" sz="1100">
                                  <a:effectLst/>
                                  <a:latin typeface="Cambria Math" panose="02040503050406030204" pitchFamily="18" charset="0"/>
                                </a:rPr>
                                <m:t>, </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10</m:t>
                                  </m:r>
                                </m:sub>
                              </m:sSub>
                              <m:r>
                                <a:rPr lang="en-US" sz="1100">
                                  <a:effectLst/>
                                  <a:latin typeface="Cambria Math" panose="02040503050406030204" pitchFamily="18" charset="0"/>
                                </a:rPr>
                                <m:t>,</m:t>
                              </m:r>
                              <m:r>
                                <a:rPr lang="en-US" sz="1100">
                                  <a:effectLst/>
                                  <a:latin typeface="Cambria Math" panose="02040503050406030204" pitchFamily="18" charset="0"/>
                                </a:rPr>
                                <m:t>𝐶</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𝑇</m:t>
                                  </m:r>
                                </m:e>
                                <m:sub>
                                  <m:r>
                                    <a:rPr lang="en-US" sz="1100">
                                      <a:effectLst/>
                                      <a:latin typeface="Cambria Math" panose="02040503050406030204" pitchFamily="18" charset="0"/>
                                    </a:rPr>
                                    <m:t>𝑚𝑜𝑑𝑒</m:t>
                                  </m:r>
                                </m:sub>
                              </m:sSub>
                              <m:r>
                                <a:rPr lang="en-US" sz="1100">
                                  <a:effectLst/>
                                  <a:latin typeface="Cambria Math" panose="02040503050406030204" pitchFamily="18" charset="0"/>
                                </a:rPr>
                                <m:t>)</m:t>
                              </m:r>
                            </m:oMath>
                          </a14:m>
                          <a:endParaRPr lang="en-US" sz="1100" dirty="0">
                            <a:effectLst/>
                          </a:endParaRPr>
                        </a:p>
                        <a:p>
                          <a:pPr marL="0" marR="0" algn="just">
                            <a:lnSpc>
                              <a:spcPct val="150000"/>
                            </a:lnSpc>
                            <a:spcBef>
                              <a:spcPts val="0"/>
                            </a:spcBef>
                            <a:spcAft>
                              <a:spcPts val="0"/>
                            </a:spcAft>
                          </a:pPr>
                          <a:r>
                            <a:rPr lang="en-US" sz="1100" dirty="0">
                              <a:effectLst/>
                            </a:rPr>
                            <a:t>14: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21</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21</m:t>
                                  </m:r>
                                </m:sub>
                              </m:sSub>
                              <m:r>
                                <a:rPr lang="en-US" sz="1100">
                                  <a:effectLst/>
                                  <a:latin typeface="Cambria Math" panose="02040503050406030204" pitchFamily="18" charset="0"/>
                                </a:rPr>
                                <m:t>)←</m:t>
                              </m:r>
                              <m:r>
                                <a:rPr lang="en-US" sz="1100">
                                  <a:effectLst/>
                                  <a:latin typeface="Cambria Math" panose="02040503050406030204" pitchFamily="18" charset="0"/>
                                </a:rPr>
                                <m:t>𝐵𝑈</m:t>
                              </m:r>
                              <m:r>
                                <a:rPr lang="en-US" sz="1100">
                                  <a:effectLst/>
                                  <a:latin typeface="Cambria Math" panose="02040503050406030204" pitchFamily="18" charset="0"/>
                                </a:rPr>
                                <m:t>4(</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10</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11</m:t>
                                  </m:r>
                                </m:sub>
                              </m:sSub>
                              <m:r>
                                <a:rPr lang="en-US" sz="1100">
                                  <a:effectLst/>
                                  <a:latin typeface="Cambria Math" panose="02040503050406030204" pitchFamily="18" charset="0"/>
                                </a:rPr>
                                <m:t>, </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11</m:t>
                                  </m:r>
                                </m:sub>
                              </m:sSub>
                              <m:r>
                                <a:rPr lang="en-US" sz="1100">
                                  <a:effectLst/>
                                  <a:latin typeface="Cambria Math" panose="02040503050406030204" pitchFamily="18" charset="0"/>
                                </a:rPr>
                                <m:t>,</m:t>
                              </m:r>
                              <m:r>
                                <a:rPr lang="en-US" sz="1100">
                                  <a:effectLst/>
                                  <a:latin typeface="Cambria Math" panose="02040503050406030204" pitchFamily="18" charset="0"/>
                                </a:rPr>
                                <m:t>𝐶</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𝑇</m:t>
                                  </m:r>
                                </m:e>
                                <m:sub>
                                  <m:r>
                                    <a:rPr lang="en-US" sz="1100">
                                      <a:effectLst/>
                                      <a:latin typeface="Cambria Math" panose="02040503050406030204" pitchFamily="18" charset="0"/>
                                    </a:rPr>
                                    <m:t>𝑚𝑜𝑑𝑒</m:t>
                                  </m:r>
                                </m:sub>
                              </m:sSub>
                              <m:r>
                                <a:rPr lang="en-US" sz="1100">
                                  <a:effectLst/>
                                  <a:latin typeface="Cambria Math" panose="02040503050406030204" pitchFamily="18" charset="0"/>
                                </a:rPr>
                                <m:t>)</m:t>
                              </m:r>
                            </m:oMath>
                          </a14:m>
                          <a:endParaRPr lang="en-US" sz="1100" dirty="0">
                            <a:effectLst/>
                          </a:endParaRPr>
                        </a:p>
                        <a:p>
                          <a:pPr marL="0" marR="0" algn="just">
                            <a:lnSpc>
                              <a:spcPct val="150000"/>
                            </a:lnSpc>
                            <a:spcBef>
                              <a:spcPts val="0"/>
                            </a:spcBef>
                            <a:spcAft>
                              <a:spcPts val="0"/>
                            </a:spcAft>
                          </a:pPr>
                          <a:r>
                            <a:rPr lang="en-US" sz="1100" dirty="0">
                              <a:effectLst/>
                            </a:rPr>
                            <a:t>15:                       </a:t>
                          </a:r>
                          <a14:m>
                            <m:oMath xmlns:m="http://schemas.openxmlformats.org/officeDocument/2006/math">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e>
                              </m:d>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 </m:t>
                                  </m:r>
                                  <m:r>
                                    <a:rPr lang="en-US" sz="1100">
                                      <a:effectLst/>
                                      <a:latin typeface="Cambria Math" panose="02040503050406030204" pitchFamily="18" charset="0"/>
                                    </a:rPr>
                                    <m:t>𝑢</m:t>
                                  </m:r>
                                </m:e>
                                <m:sub>
                                  <m:r>
                                    <a:rPr lang="en-US" sz="1100">
                                      <a:effectLst/>
                                      <a:latin typeface="Cambria Math" panose="02040503050406030204" pitchFamily="18" charset="0"/>
                                    </a:rPr>
                                    <m:t>20</m:t>
                                  </m:r>
                                </m:sub>
                              </m:sSub>
                              <m:r>
                                <a:rPr lang="en-US" sz="1100">
                                  <a:effectLst/>
                                  <a:latin typeface="Cambria Math" panose="02040503050406030204" pitchFamily="18" charset="0"/>
                                </a:rPr>
                                <m:t>,</m:t>
                              </m:r>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r>
                                    <a:rPr lang="en-US" sz="1100">
                                      <a:effectLst/>
                                      <a:latin typeface="Cambria Math" panose="02040503050406030204" pitchFamily="18" charset="0"/>
                                    </a:rPr>
                                    <m:t>+</m:t>
                                  </m:r>
                                  <m:r>
                                    <a:rPr lang="en-US" sz="1100">
                                      <a:effectLst/>
                                      <a:latin typeface="Cambria Math" panose="02040503050406030204" pitchFamily="18" charset="0"/>
                                    </a:rPr>
                                    <m:t>𝑐</m:t>
                                  </m:r>
                                </m:e>
                              </m:d>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 </m:t>
                                  </m:r>
                                  <m:r>
                                    <a:rPr lang="en-US" sz="1100">
                                      <a:effectLst/>
                                      <a:latin typeface="Cambria Math" panose="02040503050406030204" pitchFamily="18" charset="0"/>
                                    </a:rPr>
                                    <m:t>𝑡</m:t>
                                  </m:r>
                                </m:e>
                                <m:sub>
                                  <m:r>
                                    <a:rPr lang="en-US" sz="1100">
                                      <a:effectLst/>
                                      <a:latin typeface="Cambria Math" panose="02040503050406030204" pitchFamily="18" charset="0"/>
                                    </a:rPr>
                                    <m:t>20</m:t>
                                  </m:r>
                                </m:sub>
                              </m:sSub>
                            </m:oMath>
                          </a14:m>
                          <a:endParaRPr lang="en-US" sz="1100" dirty="0">
                            <a:effectLst/>
                          </a:endParaRPr>
                        </a:p>
                        <a:p>
                          <a:pPr marL="0" marR="0" algn="just">
                            <a:lnSpc>
                              <a:spcPct val="150000"/>
                            </a:lnSpc>
                            <a:spcBef>
                              <a:spcPts val="0"/>
                            </a:spcBef>
                            <a:spcAft>
                              <a:spcPts val="0"/>
                            </a:spcAft>
                          </a:pPr>
                          <a:r>
                            <a:rPr lang="en-US" sz="1100" dirty="0">
                              <a:effectLst/>
                            </a:rPr>
                            <a:t>16:                       </a:t>
                          </a:r>
                          <a14:m>
                            <m:oMath xmlns:m="http://schemas.openxmlformats.org/officeDocument/2006/math">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r>
                                    <a:rPr lang="en-US" sz="1100">
                                      <a:effectLst/>
                                      <a:latin typeface="Cambria Math" panose="02040503050406030204" pitchFamily="18" charset="0"/>
                                    </a:rPr>
                                    <m:t>+2</m:t>
                                  </m:r>
                                  <m:r>
                                    <a:rPr lang="en-US" sz="1100">
                                      <a:effectLst/>
                                      <a:latin typeface="Cambria Math" panose="02040503050406030204" pitchFamily="18" charset="0"/>
                                    </a:rPr>
                                    <m:t>𝑐</m:t>
                                  </m:r>
                                </m:e>
                              </m:d>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 </m:t>
                                  </m:r>
                                  <m:r>
                                    <a:rPr lang="en-US" sz="1100">
                                      <a:effectLst/>
                                      <a:latin typeface="Cambria Math" panose="02040503050406030204" pitchFamily="18" charset="0"/>
                                    </a:rPr>
                                    <m:t>𝑢</m:t>
                                  </m:r>
                                </m:e>
                                <m:sub>
                                  <m:r>
                                    <a:rPr lang="en-US" sz="1100">
                                      <a:effectLst/>
                                      <a:latin typeface="Cambria Math" panose="02040503050406030204" pitchFamily="18" charset="0"/>
                                    </a:rPr>
                                    <m:t>21</m:t>
                                  </m:r>
                                </m:sub>
                              </m:sSub>
                              <m:r>
                                <a:rPr lang="en-US" sz="1100">
                                  <a:effectLst/>
                                  <a:latin typeface="Cambria Math" panose="02040503050406030204" pitchFamily="18" charset="0"/>
                                </a:rPr>
                                <m:t>,</m:t>
                              </m:r>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r>
                                    <a:rPr lang="en-US" sz="1100">
                                      <a:effectLst/>
                                      <a:latin typeface="Cambria Math" panose="02040503050406030204" pitchFamily="18" charset="0"/>
                                    </a:rPr>
                                    <m:t>+3</m:t>
                                  </m:r>
                                  <m:r>
                                    <a:rPr lang="en-US" sz="1100">
                                      <a:effectLst/>
                                      <a:latin typeface="Cambria Math" panose="02040503050406030204" pitchFamily="18" charset="0"/>
                                    </a:rPr>
                                    <m:t>𝑐</m:t>
                                  </m:r>
                                </m:e>
                              </m:d>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 </m:t>
                                  </m:r>
                                  <m:r>
                                    <a:rPr lang="en-US" sz="1100">
                                      <a:effectLst/>
                                      <a:latin typeface="Cambria Math" panose="02040503050406030204" pitchFamily="18" charset="0"/>
                                    </a:rPr>
                                    <m:t>𝑡</m:t>
                                  </m:r>
                                </m:e>
                                <m:sub>
                                  <m:r>
                                    <a:rPr lang="en-US" sz="1100">
                                      <a:effectLst/>
                                      <a:latin typeface="Cambria Math" panose="02040503050406030204" pitchFamily="18" charset="0"/>
                                    </a:rPr>
                                    <m:t>21</m:t>
                                  </m:r>
                                </m:sub>
                              </m:sSub>
                            </m:oMath>
                          </a14:m>
                          <a:endParaRPr lang="en-US" sz="1100" dirty="0">
                            <a:effectLst/>
                          </a:endParaRPr>
                        </a:p>
                        <a:p>
                          <a:pPr marL="0" marR="0" algn="just">
                            <a:lnSpc>
                              <a:spcPct val="150000"/>
                            </a:lnSpc>
                            <a:spcBef>
                              <a:spcPts val="0"/>
                            </a:spcBef>
                            <a:spcAft>
                              <a:spcPts val="0"/>
                            </a:spcAft>
                          </a:pPr>
                          <a:r>
                            <a:rPr lang="en-US" sz="1100" dirty="0">
                              <a:effectLst/>
                            </a:rPr>
                            <a:t>17:               </a:t>
                          </a:r>
                          <a:r>
                            <a:rPr lang="vi-VN" sz="1100" dirty="0">
                              <a:effectLst/>
                            </a:rPr>
                            <a:t>end for</a:t>
                          </a:r>
                          <a:endParaRPr lang="en-US" sz="1100" dirty="0">
                            <a:effectLst/>
                          </a:endParaRPr>
                        </a:p>
                        <a:p>
                          <a:pPr marL="0" marR="0" algn="just">
                            <a:lnSpc>
                              <a:spcPct val="150000"/>
                            </a:lnSpc>
                            <a:spcBef>
                              <a:spcPts val="0"/>
                            </a:spcBef>
                            <a:spcAft>
                              <a:spcPts val="0"/>
                            </a:spcAft>
                          </a:pPr>
                          <a:r>
                            <a:rPr lang="en-US" sz="1100" dirty="0">
                              <a:effectLst/>
                            </a:rPr>
                            <a:t>18:       </a:t>
                          </a:r>
                          <a:r>
                            <a:rPr lang="vi-VN" sz="1100" dirty="0">
                              <a:effectLst/>
                            </a:rPr>
                            <a:t>end for</a:t>
                          </a:r>
                          <a:endParaRPr lang="en-US" sz="1100" dirty="0">
                            <a:effectLst/>
                          </a:endParaRPr>
                        </a:p>
                        <a:p>
                          <a:pPr marL="0" marR="0" algn="just">
                            <a:lnSpc>
                              <a:spcPct val="150000"/>
                            </a:lnSpc>
                            <a:spcBef>
                              <a:spcPts val="0"/>
                            </a:spcBef>
                            <a:spcAft>
                              <a:spcPts val="0"/>
                            </a:spcAft>
                          </a:pPr>
                          <a:r>
                            <a:rPr lang="en-US" sz="1100" dirty="0">
                              <a:effectLst/>
                            </a:rPr>
                            <a:t>19: </a:t>
                          </a:r>
                          <a:r>
                            <a:rPr lang="vi-VN" sz="1100" dirty="0">
                              <a:effectLst/>
                            </a:rPr>
                            <a:t>end for</a:t>
                          </a:r>
                          <a:endParaRPr lang="en-US" sz="1100" dirty="0">
                            <a:effectLst/>
                          </a:endParaRPr>
                        </a:p>
                        <a:p>
                          <a:pPr marL="0" marR="0" algn="just">
                            <a:lnSpc>
                              <a:spcPct val="150000"/>
                            </a:lnSpc>
                            <a:spcBef>
                              <a:spcPts val="0"/>
                            </a:spcBef>
                            <a:spcAft>
                              <a:spcPts val="0"/>
                            </a:spcAft>
                          </a:pPr>
                          <a:r>
                            <a:rPr lang="en-US" sz="1100" dirty="0">
                              <a:effectLst/>
                            </a:rPr>
                            <a:t>20: return </a:t>
                          </a:r>
                          <a14:m>
                            <m:oMath xmlns:m="http://schemas.openxmlformats.org/officeDocument/2006/math">
                              <m:r>
                                <a:rPr lang="en-US" sz="1100">
                                  <a:effectLst/>
                                  <a:latin typeface="Cambria Math" panose="02040503050406030204" pitchFamily="18" charset="0"/>
                                </a:rPr>
                                <m:t>𝑎</m:t>
                              </m:r>
                            </m:oMath>
                          </a14:m>
                          <a:r>
                            <a:rPr lang="en-US" sz="1100" dirty="0">
                              <a:effectLst/>
                            </a:rPr>
                            <a:t>(x)</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282" marR="54282" marT="0" marB="0"/>
                    </a:tc>
                    <a:extLst>
                      <a:ext uri="{0D108BD9-81ED-4DB2-BD59-A6C34878D82A}">
                        <a16:rowId xmlns:a16="http://schemas.microsoft.com/office/drawing/2014/main" val="3655412209"/>
                      </a:ext>
                    </a:extLst>
                  </a:tr>
                </a:tbl>
              </a:graphicData>
            </a:graphic>
          </p:graphicFrame>
        </mc:Choice>
        <mc:Fallback>
          <p:graphicFrame>
            <p:nvGraphicFramePr>
              <p:cNvPr id="5" name="Table 4">
                <a:extLst>
                  <a:ext uri="{FF2B5EF4-FFF2-40B4-BE49-F238E27FC236}">
                    <a16:creationId xmlns:a16="http://schemas.microsoft.com/office/drawing/2014/main" id="{D2E7896B-5283-40CF-97AC-32FE6F0FBF7B}"/>
                  </a:ext>
                </a:extLst>
              </p:cNvPr>
              <p:cNvGraphicFramePr>
                <a:graphicFrameLocks noGrp="1"/>
              </p:cNvGraphicFramePr>
              <p:nvPr>
                <p:extLst>
                  <p:ext uri="{D42A27DB-BD31-4B8C-83A1-F6EECF244321}">
                    <p14:modId xmlns:p14="http://schemas.microsoft.com/office/powerpoint/2010/main" val="840594882"/>
                  </p:ext>
                </p:extLst>
              </p:nvPr>
            </p:nvGraphicFramePr>
            <p:xfrm>
              <a:off x="3296873" y="465010"/>
              <a:ext cx="5689314" cy="6016054"/>
            </p:xfrm>
            <a:graphic>
              <a:graphicData uri="http://schemas.openxmlformats.org/drawingml/2006/table">
                <a:tbl>
                  <a:tblPr firstRow="1" firstCol="1" bandRow="1">
                    <a:tableStyleId>{7E9639D4-E3E2-4D34-9284-5A2195B3D0D7}</a:tableStyleId>
                  </a:tblPr>
                  <a:tblGrid>
                    <a:gridCol w="5689314">
                      <a:extLst>
                        <a:ext uri="{9D8B030D-6E8A-4147-A177-3AD203B41FA5}">
                          <a16:colId xmlns:a16="http://schemas.microsoft.com/office/drawing/2014/main" val="1263902194"/>
                        </a:ext>
                      </a:extLst>
                    </a:gridCol>
                  </a:tblGrid>
                  <a:tr h="224600">
                    <a:tc>
                      <a:txBody>
                        <a:bodyPr/>
                        <a:lstStyle/>
                        <a:p>
                          <a:pPr marL="0" marR="0" algn="just">
                            <a:lnSpc>
                              <a:spcPct val="150000"/>
                            </a:lnSpc>
                            <a:spcBef>
                              <a:spcPts val="0"/>
                            </a:spcBef>
                            <a:spcAft>
                              <a:spcPts val="0"/>
                            </a:spcAft>
                          </a:pPr>
                          <a:r>
                            <a:rPr lang="en-US" sz="1100">
                              <a:effectLst/>
                            </a:rPr>
                            <a:t>Thuật toán 4 Proposed NTT operation with Cooley – Tuckey butterfly for Kyber</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4282" marR="54282" marT="0" marB="0"/>
                    </a:tc>
                    <a:extLst>
                      <a:ext uri="{0D108BD9-81ED-4DB2-BD59-A6C34878D82A}">
                        <a16:rowId xmlns:a16="http://schemas.microsoft.com/office/drawing/2014/main" val="3062964916"/>
                      </a:ext>
                    </a:extLst>
                  </a:tr>
                  <a:tr h="5791454">
                    <a:tc>
                      <a:txBody>
                        <a:bodyPr/>
                        <a:lstStyle/>
                        <a:p>
                          <a:endParaRPr lang="en-US"/>
                        </a:p>
                      </a:txBody>
                      <a:tcPr marL="54282" marR="54282" marT="0" marB="0">
                        <a:blipFill>
                          <a:blip r:embed="rId2"/>
                          <a:stretch>
                            <a:fillRect l="-107" t="-3996" r="-214" b="-1472"/>
                          </a:stretch>
                        </a:blipFill>
                      </a:tcPr>
                    </a:tc>
                    <a:extLst>
                      <a:ext uri="{0D108BD9-81ED-4DB2-BD59-A6C34878D82A}">
                        <a16:rowId xmlns:a16="http://schemas.microsoft.com/office/drawing/2014/main" val="3655412209"/>
                      </a:ext>
                    </a:extLst>
                  </a:tr>
                </a:tbl>
              </a:graphicData>
            </a:graphic>
          </p:graphicFrame>
        </mc:Fallback>
      </mc:AlternateContent>
    </p:spTree>
    <p:extLst>
      <p:ext uri="{BB962C8B-B14F-4D97-AF65-F5344CB8AC3E}">
        <p14:creationId xmlns:p14="http://schemas.microsoft.com/office/powerpoint/2010/main" val="7875231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A41F-3DB9-4F53-B1EB-BD9FDD7D7C9C}"/>
              </a:ext>
            </a:extLst>
          </p:cNvPr>
          <p:cNvSpPr>
            <a:spLocks noGrp="1"/>
          </p:cNvSpPr>
          <p:nvPr>
            <p:ph type="title"/>
          </p:nvPr>
        </p:nvSpPr>
        <p:spPr/>
        <p:txBody>
          <a:bodyPr>
            <a:normAutofit fontScale="90000"/>
          </a:bodyPr>
          <a:lstStyle/>
          <a:p>
            <a:r>
              <a:rPr lang="vi-VN" sz="3600" dirty="0">
                <a:effectLst/>
                <a:latin typeface="Roboto" panose="02000000000000000000" pitchFamily="2" charset="0"/>
                <a:ea typeface="Roboto" panose="02000000000000000000" pitchFamily="2" charset="0"/>
              </a:rPr>
              <a:t>THIẾT KẾ PHẦN CỨNG XỬ LÝ NTT</a:t>
            </a:r>
            <a:r>
              <a:rPr lang="en-US" sz="3600" dirty="0">
                <a:effectLst/>
                <a:latin typeface="Roboto" panose="02000000000000000000" pitchFamily="2" charset="0"/>
                <a:ea typeface="Roboto" panose="02000000000000000000" pitchFamily="2" charset="0"/>
              </a:rPr>
              <a:t>/</a:t>
            </a:r>
            <a:r>
              <a:rPr lang="vi-VN" sz="3600" dirty="0">
                <a:effectLst/>
                <a:latin typeface="Roboto" panose="02000000000000000000" pitchFamily="2" charset="0"/>
                <a:ea typeface="Roboto" panose="02000000000000000000" pitchFamily="2" charset="0"/>
              </a:rPr>
              <a:t>INTT </a:t>
            </a:r>
            <a:endParaRPr lang="en-US" dirty="0"/>
          </a:p>
        </p:txBody>
      </p:sp>
      <p:sp>
        <p:nvSpPr>
          <p:cNvPr id="4" name="Text Placeholder 3">
            <a:extLst>
              <a:ext uri="{FF2B5EF4-FFF2-40B4-BE49-F238E27FC236}">
                <a16:creationId xmlns:a16="http://schemas.microsoft.com/office/drawing/2014/main" id="{9D1F21EF-94A5-41A8-8C5A-E8D786135006}"/>
              </a:ext>
            </a:extLst>
          </p:cNvPr>
          <p:cNvSpPr>
            <a:spLocks noGrp="1"/>
          </p:cNvSpPr>
          <p:nvPr>
            <p:ph type="body" sz="half" idx="2"/>
          </p:nvPr>
        </p:nvSpPr>
        <p:spPr/>
        <p:txBody>
          <a:bodyPr/>
          <a:lstStyle/>
          <a:p>
            <a:endParaRPr lang="en-US" dirty="0"/>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05E12639-96DB-4F03-BE23-1A49CC817619}"/>
                  </a:ext>
                </a:extLst>
              </p:cNvPr>
              <p:cNvGraphicFramePr>
                <a:graphicFrameLocks noGrp="1"/>
              </p:cNvGraphicFramePr>
              <p:nvPr>
                <p:extLst>
                  <p:ext uri="{D42A27DB-BD31-4B8C-83A1-F6EECF244321}">
                    <p14:modId xmlns:p14="http://schemas.microsoft.com/office/powerpoint/2010/main" val="113103375"/>
                  </p:ext>
                </p:extLst>
              </p:nvPr>
            </p:nvGraphicFramePr>
            <p:xfrm>
              <a:off x="3176801" y="143298"/>
              <a:ext cx="5690362" cy="6458838"/>
            </p:xfrm>
            <a:graphic>
              <a:graphicData uri="http://schemas.openxmlformats.org/drawingml/2006/table">
                <a:tbl>
                  <a:tblPr firstRow="1" firstCol="1" bandRow="1">
                    <a:tableStyleId>{7E9639D4-E3E2-4D34-9284-5A2195B3D0D7}</a:tableStyleId>
                  </a:tblPr>
                  <a:tblGrid>
                    <a:gridCol w="5690362">
                      <a:extLst>
                        <a:ext uri="{9D8B030D-6E8A-4147-A177-3AD203B41FA5}">
                          <a16:colId xmlns:a16="http://schemas.microsoft.com/office/drawing/2014/main" val="2384872816"/>
                        </a:ext>
                      </a:extLst>
                    </a:gridCol>
                  </a:tblGrid>
                  <a:tr h="229469">
                    <a:tc>
                      <a:txBody>
                        <a:bodyPr/>
                        <a:lstStyle/>
                        <a:p>
                          <a:pPr marL="0" marR="0" algn="just">
                            <a:lnSpc>
                              <a:spcPct val="150000"/>
                            </a:lnSpc>
                            <a:spcBef>
                              <a:spcPts val="0"/>
                            </a:spcBef>
                            <a:spcAft>
                              <a:spcPts val="0"/>
                            </a:spcAft>
                          </a:pPr>
                          <a:r>
                            <a:rPr lang="en-US" sz="1100">
                              <a:effectLst/>
                              <a:latin typeface="Roboto" panose="02000000000000000000" pitchFamily="2" charset="0"/>
                              <a:ea typeface="Roboto" panose="02000000000000000000" pitchFamily="2" charset="0"/>
                            </a:rPr>
                            <a:t>Thuật toán 5 Proposed INTT operation with Gentleman – Sande butterfly for Kyber</a:t>
                          </a:r>
                          <a:endParaRPr lang="en-US" sz="1100">
                            <a:effectLst/>
                            <a:latin typeface="Roboto" panose="02000000000000000000" pitchFamily="2" charset="0"/>
                            <a:ea typeface="Roboto" panose="02000000000000000000" pitchFamily="2" charset="0"/>
                            <a:cs typeface="Times New Roman" panose="02020603050405020304" pitchFamily="18" charset="0"/>
                          </a:endParaRPr>
                        </a:p>
                      </a:txBody>
                      <a:tcPr marL="40443" marR="40443" marT="0" marB="0"/>
                    </a:tc>
                    <a:extLst>
                      <a:ext uri="{0D108BD9-81ED-4DB2-BD59-A6C34878D82A}">
                        <a16:rowId xmlns:a16="http://schemas.microsoft.com/office/drawing/2014/main" val="3497278991"/>
                      </a:ext>
                    </a:extLst>
                  </a:tr>
                  <a:tr h="6229369">
                    <a:tc>
                      <a:txBody>
                        <a:bodyPr/>
                        <a:lstStyle/>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Input: polynomial </a:t>
                          </a:r>
                          <a14:m>
                            <m:oMath xmlns:m="http://schemas.openxmlformats.org/officeDocument/2006/math">
                              <m:r>
                                <a:rPr lang="en-US" sz="1100">
                                  <a:effectLst/>
                                  <a:latin typeface="Cambria Math" panose="02040503050406030204" pitchFamily="18" charset="0"/>
                                </a:rPr>
                                <m:t>𝑎</m:t>
                              </m:r>
                              <m:d>
                                <m:dPr>
                                  <m:ctrlPr>
                                    <a:rPr lang="en-US" sz="1100" i="1">
                                      <a:effectLst/>
                                      <a:latin typeface="Cambria Math" panose="02040503050406030204" pitchFamily="18" charset="0"/>
                                    </a:rPr>
                                  </m:ctrlPr>
                                </m:dPr>
                                <m:e>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𝑎</m:t>
                                      </m:r>
                                    </m:e>
                                    <m:sub>
                                      <m:r>
                                        <a:rPr lang="en-US" sz="1100">
                                          <a:effectLst/>
                                          <a:latin typeface="Cambria Math" panose="02040503050406030204" pitchFamily="18" charset="0"/>
                                        </a:rPr>
                                        <m:t>0</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𝑎</m:t>
                                      </m:r>
                                    </m:e>
                                    <m:sub>
                                      <m:r>
                                        <a:rPr lang="en-US" sz="1100">
                                          <a:effectLst/>
                                          <a:latin typeface="Cambria Math" panose="02040503050406030204" pitchFamily="18" charset="0"/>
                                        </a:rPr>
                                        <m:t>1</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𝑎</m:t>
                                      </m:r>
                                    </m:e>
                                    <m:sub>
                                      <m:r>
                                        <a:rPr lang="en-US" sz="1100">
                                          <a:effectLst/>
                                          <a:latin typeface="Cambria Math" panose="02040503050406030204" pitchFamily="18" charset="0"/>
                                        </a:rPr>
                                        <m:t>𝑛</m:t>
                                      </m:r>
                                      <m:r>
                                        <a:rPr lang="en-US" sz="1100">
                                          <a:effectLst/>
                                          <a:latin typeface="Cambria Math" panose="02040503050406030204" pitchFamily="18" charset="0"/>
                                        </a:rPr>
                                        <m:t>−1</m:t>
                                      </m:r>
                                    </m:sub>
                                  </m:sSub>
                                </m:e>
                              </m:d>
                            </m:oMath>
                          </a14:m>
                          <a:r>
                            <a:rPr lang="vi-VN" sz="1100" dirty="0">
                              <a:effectLst/>
                              <a:latin typeface="Roboto" panose="02000000000000000000" pitchFamily="2" charset="0"/>
                              <a:ea typeface="Roboto" panose="02000000000000000000" pitchFamily="2" charset="0"/>
                            </a:rPr>
                            <a:t> as</a:t>
                          </a:r>
                          <a14:m>
                            <m:oMath xmlns:m="http://schemas.openxmlformats.org/officeDocument/2006/math">
                              <m:r>
                                <a:rPr lang="vi-VN" sz="1100">
                                  <a:effectLst/>
                                  <a:latin typeface="Cambria Math" panose="02040503050406030204" pitchFamily="18" charset="0"/>
                                </a:rPr>
                                <m:t>  </m:t>
                              </m:r>
                              <m:r>
                                <a:rPr lang="en-US" sz="1100">
                                  <a:effectLst/>
                                  <a:latin typeface="Cambria Math" panose="02040503050406030204" pitchFamily="18" charset="0"/>
                                </a:rPr>
                                <m:t>𝑎</m:t>
                              </m:r>
                              <m:d>
                                <m:dPr>
                                  <m:ctrlPr>
                                    <a:rPr lang="en-US" sz="1100" i="1">
                                      <a:effectLst/>
                                      <a:latin typeface="Cambria Math" panose="02040503050406030204" pitchFamily="18" charset="0"/>
                                    </a:rPr>
                                  </m:ctrlPr>
                                </m:dPr>
                                <m:e>
                                  <m:r>
                                    <a:rPr lang="en-US" sz="1100">
                                      <a:effectLst/>
                                      <a:latin typeface="Cambria Math" panose="02040503050406030204" pitchFamily="18" charset="0"/>
                                    </a:rPr>
                                    <m:t>𝑥</m:t>
                                  </m:r>
                                </m:e>
                              </m:d>
                              <m:r>
                                <a:rPr lang="en-US" sz="1100">
                                  <a:effectLst/>
                                  <a:latin typeface="Cambria Math" panose="02040503050406030204" pitchFamily="18" charset="0"/>
                                </a:rPr>
                                <m:t>∈ </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ℤ</m:t>
                                  </m:r>
                                </m:e>
                                <m:sub>
                                  <m:r>
                                    <a:rPr lang="en-US" sz="1100">
                                      <a:effectLst/>
                                      <a:latin typeface="Cambria Math" panose="02040503050406030204" pitchFamily="18" charset="0"/>
                                    </a:rPr>
                                    <m:t>𝑞</m:t>
                                  </m:r>
                                </m:sub>
                              </m:sSub>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𝑋</m:t>
                                  </m:r>
                                </m:e>
                              </m:d>
                              <m:r>
                                <a:rPr lang="en-US" sz="1100">
                                  <a:effectLst/>
                                  <a:latin typeface="Cambria Math" panose="02040503050406030204" pitchFamily="18" charset="0"/>
                                </a:rPr>
                                <m:t>/</m:t>
                              </m:r>
                              <m:d>
                                <m:dPr>
                                  <m:ctrlPr>
                                    <a:rPr lang="en-US" sz="1100" i="1">
                                      <a:effectLst/>
                                      <a:latin typeface="Cambria Math" panose="02040503050406030204" pitchFamily="18" charset="0"/>
                                    </a:rPr>
                                  </m:ctrlPr>
                                </m:dPr>
                                <m:e>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𝑋</m:t>
                                      </m:r>
                                    </m:e>
                                    <m:sub>
                                      <m:r>
                                        <a:rPr lang="en-US" sz="1100">
                                          <a:effectLst/>
                                          <a:latin typeface="Cambria Math" panose="02040503050406030204" pitchFamily="18" charset="0"/>
                                        </a:rPr>
                                        <m:t>𝑛</m:t>
                                      </m:r>
                                    </m:sub>
                                  </m:sSub>
                                  <m:r>
                                    <a:rPr lang="en-US" sz="1100">
                                      <a:effectLst/>
                                      <a:latin typeface="Cambria Math" panose="02040503050406030204" pitchFamily="18" charset="0"/>
                                    </a:rPr>
                                    <m:t>+1</m:t>
                                  </m:r>
                                </m:e>
                              </m:d>
                            </m:oMath>
                          </a14:m>
                          <a:r>
                            <a:rPr lang="en-US" sz="1100" dirty="0">
                              <a:effectLst/>
                              <a:latin typeface="Roboto" panose="02000000000000000000" pitchFamily="2" charset="0"/>
                              <a:ea typeface="Roboto" panose="02000000000000000000" pitchFamily="2" charset="0"/>
                            </a:rPr>
                            <a:t>,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𝑛</m:t>
                                  </m:r>
                                </m:sub>
                              </m:sSub>
                              <m:r>
                                <a:rPr lang="en-US" sz="1100">
                                  <a:effectLst/>
                                  <a:latin typeface="Cambria Math" panose="02040503050406030204" pitchFamily="18" charset="0"/>
                                </a:rPr>
                                <m:t> ∈ </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ℤ</m:t>
                                  </m:r>
                                </m:e>
                                <m:sub>
                                  <m:r>
                                    <a:rPr lang="en-US" sz="1100">
                                      <a:effectLst/>
                                      <a:latin typeface="Cambria Math" panose="02040503050406030204" pitchFamily="18" charset="0"/>
                                    </a:rPr>
                                    <m:t>𝑞</m:t>
                                  </m:r>
                                </m:sub>
                              </m:sSub>
                              <m:r>
                                <a:rPr lang="en-US" sz="1100">
                                  <a:effectLst/>
                                  <a:latin typeface="Cambria Math" panose="02040503050406030204" pitchFamily="18" charset="0"/>
                                </a:rPr>
                                <m:t> </m:t>
                              </m:r>
                            </m:oMath>
                          </a14:m>
                          <a:r>
                            <a:rPr lang="vi-VN" sz="1100" dirty="0">
                              <a:effectLst/>
                              <a:latin typeface="Roboto" panose="02000000000000000000" pitchFamily="2" charset="0"/>
                              <a:ea typeface="Roboto" panose="02000000000000000000" pitchFamily="2" charset="0"/>
                            </a:rPr>
                            <a:t>is the </a:t>
                          </a:r>
                          <a:r>
                            <a:rPr lang="en-US" sz="1100" dirty="0">
                              <a:effectLst/>
                              <a:latin typeface="Roboto" panose="02000000000000000000" pitchFamily="2" charset="0"/>
                              <a:ea typeface="Roboto" panose="02000000000000000000" pitchFamily="2" charset="0"/>
                            </a:rPr>
                            <a:t>n-</a:t>
                          </a:r>
                          <a:r>
                            <a:rPr lang="en-US" sz="1100" dirty="0" err="1">
                              <a:effectLst/>
                              <a:latin typeface="Roboto" panose="02000000000000000000" pitchFamily="2" charset="0"/>
                              <a:ea typeface="Roboto" panose="02000000000000000000" pitchFamily="2" charset="0"/>
                            </a:rPr>
                            <a:t>th</a:t>
                          </a:r>
                          <a:r>
                            <a:rPr lang="en-US" sz="1100" dirty="0">
                              <a:effectLst/>
                              <a:latin typeface="Roboto" panose="02000000000000000000" pitchFamily="2" charset="0"/>
                              <a:ea typeface="Roboto" panose="02000000000000000000" pitchFamily="2" charset="0"/>
                            </a:rPr>
                            <a:t> primitive root of unity</a:t>
                          </a:r>
                          <a:r>
                            <a:rPr lang="vi-VN" sz="1100" dirty="0">
                              <a:effectLst/>
                              <a:latin typeface="Roboto" panose="02000000000000000000" pitchFamily="2" charset="0"/>
                              <a:ea typeface="Roboto" panose="02000000000000000000" pitchFamily="2" charset="0"/>
                            </a:rPr>
                            <a:t>,  </a:t>
                          </a:r>
                          <a14:m>
                            <m:oMath xmlns:m="http://schemas.openxmlformats.org/officeDocument/2006/math">
                              <m:r>
                                <a:rPr lang="en-US" sz="1100">
                                  <a:effectLst/>
                                  <a:latin typeface="Cambria Math" panose="02040503050406030204" pitchFamily="18" charset="0"/>
                                </a:rPr>
                                <m:t>𝑛</m:t>
                              </m:r>
                              <m:r>
                                <a:rPr lang="en-US" sz="1100">
                                  <a:effectLst/>
                                  <a:latin typeface="Cambria Math" panose="02040503050406030204" pitchFamily="18" charset="0"/>
                                </a:rPr>
                                <m:t>= </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2</m:t>
                                  </m:r>
                                </m:e>
                                <m:sup>
                                  <m:r>
                                    <a:rPr lang="en-US" sz="1100">
                                      <a:effectLst/>
                                      <a:latin typeface="Cambria Math" panose="02040503050406030204" pitchFamily="18" charset="0"/>
                                    </a:rPr>
                                    <m:t>𝑙</m:t>
                                  </m:r>
                                </m:sup>
                              </m:sSup>
                            </m:oMath>
                          </a14:m>
                          <a:r>
                            <a:rPr lang="vi-VN" sz="1100" dirty="0">
                              <a:effectLst/>
                              <a:latin typeface="Roboto" panose="02000000000000000000" pitchFamily="2" charset="0"/>
                              <a:ea typeface="Roboto" panose="02000000000000000000" pitchFamily="2" charset="0"/>
                            </a:rPr>
                            <a:t> and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𝛾</m:t>
                                  </m:r>
                                </m:e>
                                <m:sub>
                                  <m:r>
                                    <a:rPr lang="vi-VN" sz="1100">
                                      <a:effectLst/>
                                      <a:latin typeface="Cambria Math" panose="02040503050406030204" pitchFamily="18" charset="0"/>
                                    </a:rPr>
                                    <m:t>2</m:t>
                                  </m:r>
                                  <m:r>
                                    <a:rPr lang="vi-VN" sz="1100">
                                      <a:effectLst/>
                                      <a:latin typeface="Cambria Math" panose="02040503050406030204" pitchFamily="18" charset="0"/>
                                    </a:rPr>
                                    <m:t>𝑛</m:t>
                                  </m:r>
                                </m:sub>
                              </m:sSub>
                              <m:r>
                                <a:rPr lang="en-US" sz="1100">
                                  <a:effectLst/>
                                  <a:latin typeface="Cambria Math" panose="02040503050406030204" pitchFamily="18" charset="0"/>
                                </a:rPr>
                                <m:t>= </m:t>
                              </m:r>
                              <m:rad>
                                <m:radPr>
                                  <m:degHide m:val="on"/>
                                  <m:ctrlPr>
                                    <a:rPr lang="en-US" sz="1100" i="1">
                                      <a:effectLst/>
                                      <a:latin typeface="Cambria Math" panose="02040503050406030204" pitchFamily="18" charset="0"/>
                                    </a:rPr>
                                  </m:ctrlPr>
                                </m:radPr>
                                <m:deg/>
                                <m:e>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𝑛</m:t>
                                      </m:r>
                                    </m:sub>
                                  </m:sSub>
                                </m:e>
                              </m:rad>
                            </m:oMath>
                          </a14:m>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Output: </a:t>
                          </a:r>
                          <a14:m>
                            <m:oMath xmlns:m="http://schemas.openxmlformats.org/officeDocument/2006/math">
                              <m:r>
                                <a:rPr lang="en-US" sz="1100">
                                  <a:effectLst/>
                                  <a:latin typeface="Cambria Math" panose="02040503050406030204" pitchFamily="18" charset="0"/>
                                </a:rPr>
                                <m:t>𝑎</m:t>
                              </m:r>
                              <m:r>
                                <a:rPr lang="en-US" sz="1100">
                                  <a:effectLst/>
                                  <a:latin typeface="Cambria Math" panose="02040503050406030204" pitchFamily="18" charset="0"/>
                                </a:rPr>
                                <m:t>(</m:t>
                              </m:r>
                              <m:r>
                                <a:rPr lang="en-US" sz="1100">
                                  <a:effectLst/>
                                  <a:latin typeface="Cambria Math" panose="02040503050406030204" pitchFamily="18" charset="0"/>
                                </a:rPr>
                                <m:t>𝑥</m:t>
                              </m:r>
                              <m:r>
                                <a:rPr lang="en-US" sz="1100">
                                  <a:effectLst/>
                                  <a:latin typeface="Cambria Math" panose="02040503050406030204" pitchFamily="18" charset="0"/>
                                </a:rPr>
                                <m:t>)=</m:t>
                              </m:r>
                              <m:r>
                                <a:rPr lang="en-US" sz="1100">
                                  <a:effectLst/>
                                  <a:latin typeface="Cambria Math" panose="02040503050406030204" pitchFamily="18" charset="0"/>
                                </a:rPr>
                                <m:t>𝐼𝑁𝑇𝑇</m:t>
                              </m:r>
                              <m:d>
                                <m:dPr>
                                  <m:ctrlPr>
                                    <a:rPr lang="en-US" sz="1100" i="1">
                                      <a:effectLst/>
                                      <a:latin typeface="Cambria Math" panose="02040503050406030204" pitchFamily="18" charset="0"/>
                                    </a:rPr>
                                  </m:ctrlPr>
                                </m:dPr>
                                <m:e>
                                  <m:r>
                                    <a:rPr lang="en-US" sz="1100">
                                      <a:effectLst/>
                                      <a:latin typeface="Cambria Math" panose="02040503050406030204" pitchFamily="18" charset="0"/>
                                    </a:rPr>
                                    <m:t>𝑎</m:t>
                                  </m:r>
                                </m:e>
                              </m:d>
                            </m:oMath>
                          </a14:m>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1: </a:t>
                          </a:r>
                          <a:r>
                            <a:rPr lang="vi-VN" sz="1100" dirty="0">
                              <a:effectLst/>
                              <a:latin typeface="Roboto" panose="02000000000000000000" pitchFamily="2" charset="0"/>
                              <a:ea typeface="Roboto" panose="02000000000000000000" pitchFamily="2" charset="0"/>
                            </a:rPr>
                            <a:t>for</a:t>
                          </a:r>
                          <a:r>
                            <a:rPr lang="en-US" sz="1100" dirty="0">
                              <a:effectLst/>
                              <a:latin typeface="Roboto" panose="02000000000000000000" pitchFamily="2" charset="0"/>
                              <a:ea typeface="Roboto" panose="02000000000000000000" pitchFamily="2" charset="0"/>
                            </a:rPr>
                            <a:t> (</a:t>
                          </a:r>
                          <a14:m>
                            <m:oMath xmlns:m="http://schemas.openxmlformats.org/officeDocument/2006/math">
                              <m:r>
                                <a:rPr lang="en-US" sz="1100">
                                  <a:effectLst/>
                                  <a:latin typeface="Cambria Math" panose="02040503050406030204" pitchFamily="18" charset="0"/>
                                </a:rPr>
                                <m:t>𝑖</m:t>
                              </m:r>
                              <m:r>
                                <a:rPr lang="en-US" sz="1100">
                                  <a:effectLst/>
                                  <a:latin typeface="Cambria Math" panose="02040503050406030204" pitchFamily="18" charset="0"/>
                                </a:rPr>
                                <m:t>=1; </m:t>
                              </m:r>
                              <m:r>
                                <a:rPr lang="en-US" sz="1100">
                                  <a:effectLst/>
                                  <a:latin typeface="Cambria Math" panose="02040503050406030204" pitchFamily="18" charset="0"/>
                                </a:rPr>
                                <m:t>𝑖</m:t>
                              </m:r>
                              <m:r>
                                <a:rPr lang="en-US" sz="1100">
                                  <a:effectLst/>
                                  <a:latin typeface="Cambria Math" panose="02040503050406030204" pitchFamily="18" charset="0"/>
                                </a:rPr>
                                <m:t>&lt;</m:t>
                              </m:r>
                              <m:r>
                                <a:rPr lang="en-US" sz="1100">
                                  <a:effectLst/>
                                  <a:latin typeface="Cambria Math" panose="02040503050406030204" pitchFamily="18" charset="0"/>
                                </a:rPr>
                                <m:t>𝑙</m:t>
                              </m:r>
                              <m:r>
                                <a:rPr lang="en-US" sz="1100">
                                  <a:effectLst/>
                                  <a:latin typeface="Cambria Math" panose="02040503050406030204" pitchFamily="18" charset="0"/>
                                </a:rPr>
                                <m:t>;</m:t>
                              </m:r>
                              <m:r>
                                <a:rPr lang="en-US" sz="1100">
                                  <a:effectLst/>
                                  <a:latin typeface="Cambria Math" panose="02040503050406030204" pitchFamily="18" charset="0"/>
                                </a:rPr>
                                <m:t>𝑖</m:t>
                              </m:r>
                              <m:r>
                                <a:rPr lang="en-US" sz="1100">
                                  <a:effectLst/>
                                  <a:latin typeface="Cambria Math" panose="02040503050406030204" pitchFamily="18" charset="0"/>
                                </a:rPr>
                                <m:t>=</m:t>
                              </m:r>
                              <m:r>
                                <a:rPr lang="en-US" sz="1100">
                                  <a:effectLst/>
                                  <a:latin typeface="Cambria Math" panose="02040503050406030204" pitchFamily="18" charset="0"/>
                                </a:rPr>
                                <m:t>𝑖</m:t>
                              </m:r>
                              <m:r>
                                <a:rPr lang="en-US" sz="1100">
                                  <a:effectLst/>
                                  <a:latin typeface="Cambria Math" panose="02040503050406030204" pitchFamily="18" charset="0"/>
                                </a:rPr>
                                <m:t> − 2)</m:t>
                              </m:r>
                            </m:oMath>
                          </a14:m>
                          <a:r>
                            <a:rPr lang="en-US" sz="1100" dirty="0">
                              <a:effectLst/>
                              <a:latin typeface="Roboto" panose="02000000000000000000" pitchFamily="2" charset="0"/>
                              <a:ea typeface="Roboto" panose="02000000000000000000" pitchFamily="2" charset="0"/>
                            </a:rPr>
                            <a:t> do</a:t>
                          </a: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2:         </a:t>
                          </a:r>
                          <a14:m>
                            <m:oMath xmlns:m="http://schemas.openxmlformats.org/officeDocument/2006/math">
                              <m:r>
                                <a:rPr lang="en-US" sz="1100">
                                  <a:effectLst/>
                                  <a:latin typeface="Cambria Math" panose="02040503050406030204" pitchFamily="18" charset="0"/>
                                </a:rPr>
                                <m:t>𝑚</m:t>
                              </m:r>
                              <m:r>
                                <a:rPr lang="en-US" sz="1100">
                                  <a:effectLst/>
                                  <a:latin typeface="Cambria Math" panose="02040503050406030204" pitchFamily="18" charset="0"/>
                                </a:rPr>
                                <m:t>=</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2</m:t>
                                  </m:r>
                                </m:e>
                                <m:sup>
                                  <m:r>
                                    <a:rPr lang="en-US" sz="1100">
                                      <a:effectLst/>
                                      <a:latin typeface="Cambria Math" panose="02040503050406030204" pitchFamily="18" charset="0"/>
                                    </a:rPr>
                                    <m:t>𝑙</m:t>
                                  </m:r>
                                  <m:r>
                                    <a:rPr lang="en-US" sz="1100">
                                      <a:effectLst/>
                                      <a:latin typeface="Cambria Math" panose="02040503050406030204" pitchFamily="18" charset="0"/>
                                    </a:rPr>
                                    <m:t>−</m:t>
                                  </m:r>
                                  <m:r>
                                    <a:rPr lang="en-US" sz="1100">
                                      <a:effectLst/>
                                      <a:latin typeface="Cambria Math" panose="02040503050406030204" pitchFamily="18" charset="0"/>
                                    </a:rPr>
                                    <m:t>𝑖</m:t>
                                  </m:r>
                                </m:sup>
                              </m:sSup>
                            </m:oMath>
                          </a14:m>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3:         c = 1</a:t>
                          </a: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4:         </a:t>
                          </a:r>
                          <a:r>
                            <a:rPr lang="vi-VN" sz="1100" dirty="0">
                              <a:effectLst/>
                              <a:latin typeface="Roboto" panose="02000000000000000000" pitchFamily="2" charset="0"/>
                              <a:ea typeface="Roboto" panose="02000000000000000000" pitchFamily="2" charset="0"/>
                            </a:rPr>
                            <a:t>for</a:t>
                          </a:r>
                          <a:r>
                            <a:rPr lang="en-US" sz="1100" dirty="0">
                              <a:effectLst/>
                              <a:latin typeface="Roboto" panose="02000000000000000000" pitchFamily="2" charset="0"/>
                              <a:ea typeface="Roboto" panose="02000000000000000000" pitchFamily="2" charset="0"/>
                            </a:rPr>
                            <a:t> (</a:t>
                          </a:r>
                          <a14:m>
                            <m:oMath xmlns:m="http://schemas.openxmlformats.org/officeDocument/2006/math">
                              <m:r>
                                <a:rPr lang="en-US" sz="1100">
                                  <a:effectLst/>
                                  <a:latin typeface="Cambria Math" panose="02040503050406030204" pitchFamily="18" charset="0"/>
                                </a:rPr>
                                <m:t>𝑖</m:t>
                              </m:r>
                              <m:r>
                                <a:rPr lang="en-US" sz="1100">
                                  <a:effectLst/>
                                  <a:latin typeface="Cambria Math" panose="02040503050406030204" pitchFamily="18" charset="0"/>
                                </a:rPr>
                                <m:t>=1; </m:t>
                              </m:r>
                              <m:r>
                                <a:rPr lang="en-US" sz="1100">
                                  <a:effectLst/>
                                  <a:latin typeface="Cambria Math" panose="02040503050406030204" pitchFamily="18" charset="0"/>
                                </a:rPr>
                                <m:t>𝑖</m:t>
                              </m:r>
                              <m:r>
                                <a:rPr lang="en-US" sz="1100">
                                  <a:effectLst/>
                                  <a:latin typeface="Cambria Math" panose="02040503050406030204" pitchFamily="18" charset="0"/>
                                </a:rPr>
                                <m:t>&lt;</m:t>
                              </m:r>
                              <m:r>
                                <a:rPr lang="en-US" sz="1100">
                                  <a:effectLst/>
                                  <a:latin typeface="Cambria Math" panose="02040503050406030204" pitchFamily="18" charset="0"/>
                                </a:rPr>
                                <m:t>𝑙</m:t>
                              </m:r>
                              <m:r>
                                <a:rPr lang="en-US" sz="1100">
                                  <a:effectLst/>
                                  <a:latin typeface="Cambria Math" panose="02040503050406030204" pitchFamily="18" charset="0"/>
                                </a:rPr>
                                <m:t>;</m:t>
                              </m:r>
                              <m:r>
                                <a:rPr lang="en-US" sz="1100">
                                  <a:effectLst/>
                                  <a:latin typeface="Cambria Math" panose="02040503050406030204" pitchFamily="18" charset="0"/>
                                </a:rPr>
                                <m:t>𝑖</m:t>
                              </m:r>
                              <m:r>
                                <a:rPr lang="en-US" sz="1100">
                                  <a:effectLst/>
                                  <a:latin typeface="Cambria Math" panose="02040503050406030204" pitchFamily="18" charset="0"/>
                                </a:rPr>
                                <m:t>=</m:t>
                              </m:r>
                              <m:r>
                                <a:rPr lang="en-US" sz="1100">
                                  <a:effectLst/>
                                  <a:latin typeface="Cambria Math" panose="02040503050406030204" pitchFamily="18" charset="0"/>
                                </a:rPr>
                                <m:t>𝑖</m:t>
                              </m:r>
                              <m:r>
                                <a:rPr lang="en-US" sz="1100">
                                  <a:effectLst/>
                                  <a:latin typeface="Cambria Math" panose="02040503050406030204" pitchFamily="18" charset="0"/>
                                </a:rPr>
                                <m:t> − 2)</m:t>
                              </m:r>
                            </m:oMath>
                          </a14:m>
                          <a:r>
                            <a:rPr lang="en-US" sz="1100" dirty="0">
                              <a:effectLst/>
                              <a:latin typeface="Roboto" panose="02000000000000000000" pitchFamily="2" charset="0"/>
                              <a:ea typeface="Roboto" panose="02000000000000000000" pitchFamily="2" charset="0"/>
                            </a:rPr>
                            <a:t> do</a:t>
                          </a: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5:                 </a:t>
                          </a:r>
                          <a:r>
                            <a:rPr lang="vi-VN" sz="1100" dirty="0">
                              <a:effectLst/>
                              <a:latin typeface="Roboto" panose="02000000000000000000" pitchFamily="2" charset="0"/>
                              <a:ea typeface="Roboto" panose="02000000000000000000" pitchFamily="2" charset="0"/>
                            </a:rPr>
                            <a:t>for </a:t>
                          </a:r>
                          <a:r>
                            <a:rPr lang="en-US" sz="1100" dirty="0">
                              <a:effectLst/>
                              <a:latin typeface="Roboto" panose="02000000000000000000" pitchFamily="2" charset="0"/>
                              <a:ea typeface="Roboto" panose="02000000000000000000" pitchFamily="2" charset="0"/>
                            </a:rPr>
                            <a:t>(</a:t>
                          </a:r>
                          <a14:m>
                            <m:oMath xmlns:m="http://schemas.openxmlformats.org/officeDocument/2006/math">
                              <m:r>
                                <a:rPr lang="en-US" sz="1100">
                                  <a:effectLst/>
                                  <a:latin typeface="Cambria Math" panose="02040503050406030204" pitchFamily="18" charset="0"/>
                                </a:rPr>
                                <m:t>𝑘</m:t>
                              </m:r>
                              <m:r>
                                <a:rPr lang="en-US" sz="1100">
                                  <a:effectLst/>
                                  <a:latin typeface="Cambria Math" panose="02040503050406030204" pitchFamily="18" charset="0"/>
                                </a:rPr>
                                <m:t>=4</m:t>
                              </m:r>
                              <m:r>
                                <a:rPr lang="en-US" sz="1100">
                                  <a:effectLst/>
                                  <a:latin typeface="Cambria Math" panose="02040503050406030204" pitchFamily="18" charset="0"/>
                                </a:rPr>
                                <m:t>𝑖</m:t>
                              </m:r>
                              <m:r>
                                <a:rPr lang="en-US" sz="1100">
                                  <a:effectLst/>
                                  <a:latin typeface="Cambria Math" panose="02040503050406030204" pitchFamily="18" charset="0"/>
                                </a:rPr>
                                <m:t>∙</m:t>
                              </m:r>
                              <m:r>
                                <a:rPr lang="en-US" sz="1100">
                                  <a:effectLst/>
                                  <a:latin typeface="Cambria Math" panose="02040503050406030204" pitchFamily="18" charset="0"/>
                                </a:rPr>
                                <m:t>𝑐</m:t>
                              </m:r>
                              <m:r>
                                <a:rPr lang="en-US" sz="1100">
                                  <a:effectLst/>
                                  <a:latin typeface="Cambria Math" panose="02040503050406030204" pitchFamily="18" charset="0"/>
                                </a:rPr>
                                <m:t>;</m:t>
                              </m:r>
                              <m:r>
                                <a:rPr lang="en-US" sz="1100">
                                  <a:effectLst/>
                                  <a:latin typeface="Cambria Math" panose="02040503050406030204" pitchFamily="18" charset="0"/>
                                </a:rPr>
                                <m:t>𝑘</m:t>
                              </m:r>
                              <m:r>
                                <a:rPr lang="en-US" sz="1100">
                                  <a:effectLst/>
                                  <a:latin typeface="Cambria Math" panose="02040503050406030204" pitchFamily="18" charset="0"/>
                                </a:rPr>
                                <m:t>&lt;4</m:t>
                              </m:r>
                              <m:r>
                                <a:rPr lang="en-US" sz="1100">
                                  <a:effectLst/>
                                  <a:latin typeface="Cambria Math" panose="02040503050406030204" pitchFamily="18" charset="0"/>
                                </a:rPr>
                                <m:t>𝑖</m:t>
                              </m:r>
                              <m:r>
                                <a:rPr lang="en-US" sz="1100">
                                  <a:effectLst/>
                                  <a:latin typeface="Cambria Math" panose="02040503050406030204" pitchFamily="18" charset="0"/>
                                </a:rPr>
                                <m:t>∙</m:t>
                              </m:r>
                              <m:r>
                                <a:rPr lang="en-US" sz="1100">
                                  <a:effectLst/>
                                  <a:latin typeface="Cambria Math" panose="02040503050406030204" pitchFamily="18" charset="0"/>
                                </a:rPr>
                                <m:t>𝑐</m:t>
                              </m:r>
                              <m:r>
                                <a:rPr lang="en-US" sz="1100">
                                  <a:effectLst/>
                                  <a:latin typeface="Cambria Math" panose="02040503050406030204" pitchFamily="18" charset="0"/>
                                </a:rPr>
                                <m:t>+</m:t>
                              </m:r>
                              <m:r>
                                <a:rPr lang="en-US" sz="1100">
                                  <a:effectLst/>
                                  <a:latin typeface="Cambria Math" panose="02040503050406030204" pitchFamily="18" charset="0"/>
                                </a:rPr>
                                <m:t>𝑐</m:t>
                              </m:r>
                              <m:r>
                                <a:rPr lang="en-US" sz="1100">
                                  <a:effectLst/>
                                  <a:latin typeface="Cambria Math" panose="02040503050406030204" pitchFamily="18" charset="0"/>
                                </a:rPr>
                                <m:t>;</m:t>
                              </m:r>
                              <m:r>
                                <a:rPr lang="en-US" sz="1100">
                                  <a:effectLst/>
                                  <a:latin typeface="Cambria Math" panose="02040503050406030204" pitchFamily="18" charset="0"/>
                                </a:rPr>
                                <m:t>𝑘</m:t>
                              </m:r>
                              <m:r>
                                <a:rPr lang="en-US" sz="1100">
                                  <a:effectLst/>
                                  <a:latin typeface="Cambria Math" panose="02040503050406030204" pitchFamily="18" charset="0"/>
                                </a:rPr>
                                <m:t>++)</m:t>
                              </m:r>
                            </m:oMath>
                          </a14:m>
                          <a:r>
                            <a:rPr lang="en-US" sz="1100" dirty="0">
                              <a:effectLst/>
                              <a:latin typeface="Roboto" panose="02000000000000000000" pitchFamily="2" charset="0"/>
                              <a:ea typeface="Roboto" panose="02000000000000000000" pitchFamily="2" charset="0"/>
                            </a:rPr>
                            <a:t> do</a:t>
                          </a: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6: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00</m:t>
                                  </m:r>
                                </m:sub>
                              </m:sSub>
                              <m:r>
                                <a:rPr lang="en-US" sz="1100">
                                  <a:effectLst/>
                                  <a:latin typeface="Cambria Math" panose="02040503050406030204" pitchFamily="18" charset="0"/>
                                </a:rPr>
                                <m:t>← </m:t>
                              </m:r>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e>
                              </m:d>
                            </m:oMath>
                          </a14:m>
                          <a:r>
                            <a:rPr lang="en-US" sz="1100" dirty="0">
                              <a:effectLst/>
                              <a:latin typeface="Roboto" panose="02000000000000000000" pitchFamily="2" charset="0"/>
                              <a:ea typeface="Roboto" panose="02000000000000000000" pitchFamily="2" charset="0"/>
                            </a:rPr>
                            <a:t>,</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 </m:t>
                                  </m:r>
                                  <m:r>
                                    <a:rPr lang="en-US" sz="1100">
                                      <a:effectLst/>
                                      <a:latin typeface="Cambria Math" panose="02040503050406030204" pitchFamily="18" charset="0"/>
                                    </a:rPr>
                                    <m:t>𝑡</m:t>
                                  </m:r>
                                </m:e>
                                <m:sub>
                                  <m:r>
                                    <a:rPr lang="en-US" sz="1100">
                                      <a:effectLst/>
                                      <a:latin typeface="Cambria Math" panose="02040503050406030204" pitchFamily="18" charset="0"/>
                                    </a:rPr>
                                    <m:t>00</m:t>
                                  </m:r>
                                </m:sub>
                              </m:sSub>
                              <m:r>
                                <a:rPr lang="en-US" sz="1100">
                                  <a:effectLst/>
                                  <a:latin typeface="Cambria Math" panose="02040503050406030204" pitchFamily="18" charset="0"/>
                                </a:rPr>
                                <m:t>← </m:t>
                              </m:r>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r>
                                    <a:rPr lang="en-US" sz="1100">
                                      <a:effectLst/>
                                      <a:latin typeface="Cambria Math" panose="02040503050406030204" pitchFamily="18" charset="0"/>
                                    </a:rPr>
                                    <m:t>+</m:t>
                                  </m:r>
                                  <m:r>
                                    <a:rPr lang="en-US" sz="1100">
                                      <a:effectLst/>
                                      <a:latin typeface="Cambria Math" panose="02040503050406030204" pitchFamily="18" charset="0"/>
                                    </a:rPr>
                                    <m:t>𝑐</m:t>
                                  </m:r>
                                </m:e>
                              </m:d>
                            </m:oMath>
                          </a14:m>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7: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01</m:t>
                                  </m:r>
                                </m:sub>
                              </m:sSub>
                              <m:r>
                                <a:rPr lang="en-US" sz="1100">
                                  <a:effectLst/>
                                  <a:latin typeface="Cambria Math" panose="02040503050406030204" pitchFamily="18" charset="0"/>
                                </a:rPr>
                                <m:t>← </m:t>
                              </m:r>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r>
                                    <a:rPr lang="en-US" sz="1100">
                                      <a:effectLst/>
                                      <a:latin typeface="Cambria Math" panose="02040503050406030204" pitchFamily="18" charset="0"/>
                                    </a:rPr>
                                    <m:t>+2</m:t>
                                  </m:r>
                                  <m:r>
                                    <a:rPr lang="en-US" sz="1100">
                                      <a:effectLst/>
                                      <a:latin typeface="Cambria Math" panose="02040503050406030204" pitchFamily="18" charset="0"/>
                                    </a:rPr>
                                    <m:t>𝑐</m:t>
                                  </m:r>
                                </m:e>
                              </m:d>
                            </m:oMath>
                          </a14:m>
                          <a:r>
                            <a:rPr lang="en-US" sz="1100" dirty="0">
                              <a:effectLst/>
                              <a:latin typeface="Roboto" panose="02000000000000000000" pitchFamily="2" charset="0"/>
                              <a:ea typeface="Roboto" panose="02000000000000000000" pitchFamily="2" charset="0"/>
                            </a:rPr>
                            <a:t>,</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 </m:t>
                                  </m:r>
                                  <m:r>
                                    <a:rPr lang="en-US" sz="1100">
                                      <a:effectLst/>
                                      <a:latin typeface="Cambria Math" panose="02040503050406030204" pitchFamily="18" charset="0"/>
                                    </a:rPr>
                                    <m:t>𝑡</m:t>
                                  </m:r>
                                </m:e>
                                <m:sub>
                                  <m:r>
                                    <a:rPr lang="en-US" sz="1100">
                                      <a:effectLst/>
                                      <a:latin typeface="Cambria Math" panose="02040503050406030204" pitchFamily="18" charset="0"/>
                                    </a:rPr>
                                    <m:t>01</m:t>
                                  </m:r>
                                </m:sub>
                              </m:sSub>
                              <m:r>
                                <a:rPr lang="en-US" sz="1100">
                                  <a:effectLst/>
                                  <a:latin typeface="Cambria Math" panose="02040503050406030204" pitchFamily="18" charset="0"/>
                                </a:rPr>
                                <m:t>← </m:t>
                              </m:r>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r>
                                    <a:rPr lang="en-US" sz="1100">
                                      <a:effectLst/>
                                      <a:latin typeface="Cambria Math" panose="02040503050406030204" pitchFamily="18" charset="0"/>
                                    </a:rPr>
                                    <m:t>+3</m:t>
                                  </m:r>
                                  <m:r>
                                    <a:rPr lang="en-US" sz="1100">
                                      <a:effectLst/>
                                      <a:latin typeface="Cambria Math" panose="02040503050406030204" pitchFamily="18" charset="0"/>
                                    </a:rPr>
                                    <m:t>𝑐</m:t>
                                  </m:r>
                                </m:e>
                              </m:d>
                            </m:oMath>
                          </a14:m>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8: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b="1" i="0" smtClean="0">
                                      <a:effectLst/>
                                      <a:latin typeface="Cambria Math" panose="02040503050406030204" pitchFamily="18" charset="0"/>
                                    </a:rPr>
                                    <m:t>𝟎</m:t>
                                  </m:r>
                                  <m:r>
                                    <a:rPr lang="en-US" sz="1100" b="1" i="1" smtClean="0">
                                      <a:effectLst/>
                                      <a:latin typeface="Cambria Math" panose="02040503050406030204" pitchFamily="18" charset="0"/>
                                    </a:rPr>
                                    <m:t>𝟎</m:t>
                                  </m:r>
                                </m:sub>
                              </m:sSub>
                              <m:r>
                                <a:rPr lang="en-US" sz="1100">
                                  <a:effectLst/>
                                  <a:latin typeface="Cambria Math" panose="02040503050406030204" pitchFamily="18" charset="0"/>
                                </a:rPr>
                                <m:t>←</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𝑘</m:t>
                                  </m:r>
                                </m:e>
                                <m:sup>
                                  <m:r>
                                    <a:rPr lang="en-US" sz="1100">
                                      <a:effectLst/>
                                      <a:latin typeface="Cambria Math" panose="02040503050406030204" pitchFamily="18" charset="0"/>
                                    </a:rPr>
                                    <m:t>−2</m:t>
                                  </m:r>
                                </m:sup>
                              </m:sSup>
                              <m:r>
                                <a:rPr lang="en-US" sz="1100">
                                  <a:effectLst/>
                                  <a:latin typeface="Cambria Math" panose="02040503050406030204" pitchFamily="18" charset="0"/>
                                </a:rPr>
                                <m:t>∙</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𝛾</m:t>
                                  </m:r>
                                </m:e>
                                <m:sup>
                                  <m:r>
                                    <a:rPr lang="en-US" sz="1100">
                                      <a:effectLst/>
                                      <a:latin typeface="Cambria Math" panose="02040503050406030204" pitchFamily="18" charset="0"/>
                                    </a:rPr>
                                    <m:t>−1</m:t>
                                  </m:r>
                                </m:sup>
                              </m:sSup>
                              <m:r>
                                <a:rPr lang="en-US" sz="1100">
                                  <a:effectLst/>
                                  <a:latin typeface="Cambria Math" panose="02040503050406030204" pitchFamily="18" charset="0"/>
                                </a:rPr>
                                <m:t>[(2</m:t>
                              </m:r>
                              <m:r>
                                <a:rPr lang="en-US" sz="1100">
                                  <a:effectLst/>
                                  <a:latin typeface="Cambria Math" panose="02040503050406030204" pitchFamily="18" charset="0"/>
                                </a:rPr>
                                <m:t>𝑗</m:t>
                              </m:r>
                              <m:r>
                                <a:rPr lang="en-US" sz="1100">
                                  <a:effectLst/>
                                  <a:latin typeface="Cambria Math" panose="02040503050406030204" pitchFamily="18" charset="0"/>
                                </a:rPr>
                                <m:t>+1)</m:t>
                              </m:r>
                              <m:r>
                                <a:rPr lang="en-US" sz="1100">
                                  <a:effectLst/>
                                  <a:latin typeface="Cambria Math" panose="02040503050406030204" pitchFamily="18" charset="0"/>
                                </a:rPr>
                                <m:t>𝑁</m:t>
                              </m:r>
                              <m:r>
                                <a:rPr lang="en-US" sz="1100">
                                  <a:effectLst/>
                                  <a:latin typeface="Cambria Math" panose="02040503050406030204" pitchFamily="18" charset="0"/>
                                </a:rPr>
                                <m:t>/2</m:t>
                              </m:r>
                              <m:r>
                                <a:rPr lang="en-US" sz="1100">
                                  <a:effectLst/>
                                  <a:latin typeface="Cambria Math" panose="02040503050406030204" pitchFamily="18" charset="0"/>
                                </a:rPr>
                                <m:t>𝑚</m:t>
                              </m:r>
                              <m:r>
                                <a:rPr lang="en-US" sz="1100">
                                  <a:effectLst/>
                                  <a:latin typeface="Cambria Math" panose="02040503050406030204" pitchFamily="18" charset="0"/>
                                </a:rPr>
                                <m:t>]</m:t>
                              </m:r>
                            </m:oMath>
                          </a14:m>
                          <a:r>
                            <a:rPr lang="en-US" sz="1100" dirty="0">
                              <a:effectLst/>
                              <a:latin typeface="Roboto" panose="02000000000000000000" pitchFamily="2" charset="0"/>
                              <a:ea typeface="Roboto" panose="02000000000000000000" pitchFamily="2" charset="0"/>
                            </a:rPr>
                            <a:t> (pre-computed)</a:t>
                          </a: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9: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b="1" i="0" smtClean="0">
                                      <a:effectLst/>
                                      <a:latin typeface="Cambria Math" panose="02040503050406030204" pitchFamily="18" charset="0"/>
                                    </a:rPr>
                                    <m:t>𝟎</m:t>
                                  </m:r>
                                  <m:r>
                                    <a:rPr lang="en-US" sz="1100">
                                      <a:effectLst/>
                                      <a:latin typeface="Cambria Math" panose="02040503050406030204" pitchFamily="18" charset="0"/>
                                    </a:rPr>
                                    <m:t>1</m:t>
                                  </m:r>
                                </m:sub>
                              </m:sSub>
                              <m:r>
                                <a:rPr lang="en-US" sz="1100">
                                  <a:effectLst/>
                                  <a:latin typeface="Cambria Math" panose="02040503050406030204" pitchFamily="18" charset="0"/>
                                </a:rPr>
                                <m:t>←</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𝑘</m:t>
                                  </m:r>
                                </m:e>
                                <m:sup>
                                  <m:r>
                                    <a:rPr lang="en-US" sz="1100">
                                      <a:effectLst/>
                                      <a:latin typeface="Cambria Math" panose="02040503050406030204" pitchFamily="18" charset="0"/>
                                    </a:rPr>
                                    <m:t>−2</m:t>
                                  </m:r>
                                </m:sup>
                              </m:sSup>
                              <m:r>
                                <a:rPr lang="en-US" sz="1100">
                                  <a:effectLst/>
                                  <a:latin typeface="Cambria Math" panose="02040503050406030204" pitchFamily="18" charset="0"/>
                                </a:rPr>
                                <m:t>∙</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𝛾</m:t>
                                  </m:r>
                                </m:e>
                                <m:sup>
                                  <m:r>
                                    <a:rPr lang="en-US" sz="1100">
                                      <a:effectLst/>
                                      <a:latin typeface="Cambria Math" panose="02040503050406030204" pitchFamily="18" charset="0"/>
                                    </a:rPr>
                                    <m:t>−1</m:t>
                                  </m:r>
                                </m:sup>
                              </m:sSup>
                              <m:r>
                                <a:rPr lang="en-US" sz="1100">
                                  <a:effectLst/>
                                  <a:latin typeface="Cambria Math" panose="02040503050406030204" pitchFamily="18" charset="0"/>
                                </a:rPr>
                                <m:t>[2</m:t>
                              </m:r>
                              <m:r>
                                <a:rPr lang="en-US" sz="1100">
                                  <a:effectLst/>
                                  <a:latin typeface="Cambria Math" panose="02040503050406030204" pitchFamily="18" charset="0"/>
                                </a:rPr>
                                <m:t>𝑗</m:t>
                              </m:r>
                              <m:r>
                                <a:rPr lang="en-US" sz="1100">
                                  <a:effectLst/>
                                  <a:latin typeface="Cambria Math" panose="02040503050406030204" pitchFamily="18" charset="0"/>
                                </a:rPr>
                                <m:t>+3)</m:t>
                              </m:r>
                              <m:r>
                                <a:rPr lang="en-US" sz="1100">
                                  <a:effectLst/>
                                  <a:latin typeface="Cambria Math" panose="02040503050406030204" pitchFamily="18" charset="0"/>
                                </a:rPr>
                                <m:t>𝑁</m:t>
                              </m:r>
                              <m:r>
                                <a:rPr lang="en-US" sz="1100">
                                  <a:effectLst/>
                                  <a:latin typeface="Cambria Math" panose="02040503050406030204" pitchFamily="18" charset="0"/>
                                </a:rPr>
                                <m:t>/2</m:t>
                              </m:r>
                              <m:r>
                                <a:rPr lang="en-US" sz="1100">
                                  <a:effectLst/>
                                  <a:latin typeface="Cambria Math" panose="02040503050406030204" pitchFamily="18" charset="0"/>
                                </a:rPr>
                                <m:t>𝑚</m:t>
                              </m:r>
                              <m:r>
                                <a:rPr lang="en-US" sz="1100">
                                  <a:effectLst/>
                                  <a:latin typeface="Cambria Math" panose="02040503050406030204" pitchFamily="18" charset="0"/>
                                </a:rPr>
                                <m:t>]</m:t>
                              </m:r>
                            </m:oMath>
                          </a14:m>
                          <a:r>
                            <a:rPr lang="en-US" sz="1100" dirty="0">
                              <a:effectLst/>
                              <a:latin typeface="Roboto" panose="02000000000000000000" pitchFamily="2" charset="0"/>
                              <a:ea typeface="Roboto" panose="02000000000000000000" pitchFamily="2" charset="0"/>
                            </a:rPr>
                            <a:t> (pre-computed)</a:t>
                          </a: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10: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10</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10</m:t>
                                  </m:r>
                                </m:sub>
                              </m:sSub>
                              <m:r>
                                <a:rPr lang="en-US" sz="1100">
                                  <a:effectLst/>
                                  <a:latin typeface="Cambria Math" panose="02040503050406030204" pitchFamily="18" charset="0"/>
                                </a:rPr>
                                <m:t>)←</m:t>
                              </m:r>
                              <m:r>
                                <a:rPr lang="en-US" sz="1100">
                                  <a:effectLst/>
                                  <a:latin typeface="Cambria Math" panose="02040503050406030204" pitchFamily="18" charset="0"/>
                                </a:rPr>
                                <m:t>𝐵𝑈</m:t>
                              </m:r>
                              <m:r>
                                <a:rPr lang="en-US" sz="1100">
                                  <a:effectLst/>
                                  <a:latin typeface="Cambria Math" panose="02040503050406030204" pitchFamily="18" charset="0"/>
                                </a:rPr>
                                <m:t>1(</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00</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00</m:t>
                                  </m:r>
                                </m:sub>
                              </m:sSub>
                              <m:r>
                                <a:rPr lang="en-US" sz="1100">
                                  <a:effectLst/>
                                  <a:latin typeface="Cambria Math" panose="02040503050406030204" pitchFamily="18" charset="0"/>
                                </a:rPr>
                                <m:t>, </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00</m:t>
                                  </m:r>
                                </m:sub>
                              </m:sSub>
                              <m:r>
                                <a:rPr lang="en-US" sz="1100">
                                  <a:effectLst/>
                                  <a:latin typeface="Cambria Math" panose="02040503050406030204" pitchFamily="18" charset="0"/>
                                </a:rPr>
                                <m:t>,</m:t>
                              </m:r>
                              <m:r>
                                <a:rPr lang="en-US" sz="1100">
                                  <a:effectLst/>
                                  <a:latin typeface="Cambria Math" panose="02040503050406030204" pitchFamily="18" charset="0"/>
                                </a:rPr>
                                <m:t>𝐺</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𝑆</m:t>
                                  </m:r>
                                </m:e>
                                <m:sub>
                                  <m:r>
                                    <a:rPr lang="en-US" sz="1100">
                                      <a:effectLst/>
                                      <a:latin typeface="Cambria Math" panose="02040503050406030204" pitchFamily="18" charset="0"/>
                                    </a:rPr>
                                    <m:t>𝑚𝑜𝑑𝑒</m:t>
                                  </m:r>
                                </m:sub>
                              </m:sSub>
                              <m:r>
                                <a:rPr lang="en-US" sz="1100">
                                  <a:effectLst/>
                                  <a:latin typeface="Cambria Math" panose="02040503050406030204" pitchFamily="18" charset="0"/>
                                </a:rPr>
                                <m:t>)</m:t>
                              </m:r>
                            </m:oMath>
                          </a14:m>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11: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11</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11</m:t>
                                  </m:r>
                                </m:sub>
                              </m:sSub>
                              <m:r>
                                <a:rPr lang="en-US" sz="1100">
                                  <a:effectLst/>
                                  <a:latin typeface="Cambria Math" panose="02040503050406030204" pitchFamily="18" charset="0"/>
                                </a:rPr>
                                <m:t>)←</m:t>
                              </m:r>
                              <m:r>
                                <a:rPr lang="en-US" sz="1100">
                                  <a:effectLst/>
                                  <a:latin typeface="Cambria Math" panose="02040503050406030204" pitchFamily="18" charset="0"/>
                                </a:rPr>
                                <m:t>𝐵𝑈</m:t>
                              </m:r>
                              <m:r>
                                <a:rPr lang="en-US" sz="1100">
                                  <a:effectLst/>
                                  <a:latin typeface="Cambria Math" panose="02040503050406030204" pitchFamily="18" charset="0"/>
                                </a:rPr>
                                <m:t>2(</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01</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01</m:t>
                                  </m:r>
                                </m:sub>
                              </m:sSub>
                              <m:r>
                                <a:rPr lang="en-US" sz="1100">
                                  <a:effectLst/>
                                  <a:latin typeface="Cambria Math" panose="02040503050406030204" pitchFamily="18" charset="0"/>
                                </a:rPr>
                                <m:t>, </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00</m:t>
                                  </m:r>
                                </m:sub>
                              </m:sSub>
                              <m:r>
                                <a:rPr lang="en-US" sz="1100">
                                  <a:effectLst/>
                                  <a:latin typeface="Cambria Math" panose="02040503050406030204" pitchFamily="18" charset="0"/>
                                </a:rPr>
                                <m:t>,</m:t>
                              </m:r>
                              <m:r>
                                <a:rPr lang="en-US" sz="1100">
                                  <a:effectLst/>
                                  <a:latin typeface="Cambria Math" panose="02040503050406030204" pitchFamily="18" charset="0"/>
                                </a:rPr>
                                <m:t>𝐺</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𝑆</m:t>
                                  </m:r>
                                </m:e>
                                <m:sub>
                                  <m:r>
                                    <a:rPr lang="en-US" sz="1100">
                                      <a:effectLst/>
                                      <a:latin typeface="Cambria Math" panose="02040503050406030204" pitchFamily="18" charset="0"/>
                                    </a:rPr>
                                    <m:t>𝑚𝑜𝑑𝑒</m:t>
                                  </m:r>
                                </m:sub>
                              </m:sSub>
                              <m:r>
                                <a:rPr lang="en-US" sz="1100">
                                  <a:effectLst/>
                                  <a:latin typeface="Cambria Math" panose="02040503050406030204" pitchFamily="18" charset="0"/>
                                </a:rPr>
                                <m:t>)</m:t>
                              </m:r>
                            </m:oMath>
                          </a14:m>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12: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00</m:t>
                                  </m:r>
                                </m:sub>
                              </m:sSub>
                              <m:r>
                                <a:rPr lang="en-US" sz="1100">
                                  <a:effectLst/>
                                  <a:latin typeface="Cambria Math" panose="02040503050406030204" pitchFamily="18" charset="0"/>
                                </a:rPr>
                                <m:t>←</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𝑘</m:t>
                                  </m:r>
                                </m:e>
                                <m:sup>
                                  <m:r>
                                    <a:rPr lang="en-US" sz="1100">
                                      <a:effectLst/>
                                      <a:latin typeface="Cambria Math" panose="02040503050406030204" pitchFamily="18" charset="0"/>
                                    </a:rPr>
                                    <m:t>−2</m:t>
                                  </m:r>
                                </m:sup>
                              </m:sSup>
                              <m:r>
                                <a:rPr lang="en-US" sz="1100">
                                  <a:effectLst/>
                                  <a:latin typeface="Cambria Math" panose="02040503050406030204" pitchFamily="18" charset="0"/>
                                </a:rPr>
                                <m:t>∙</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𝛾</m:t>
                                  </m:r>
                                </m:e>
                                <m:sup>
                                  <m:r>
                                    <a:rPr lang="en-US" sz="1100">
                                      <a:effectLst/>
                                      <a:latin typeface="Cambria Math" panose="02040503050406030204" pitchFamily="18" charset="0"/>
                                    </a:rPr>
                                    <m:t>−1</m:t>
                                  </m:r>
                                </m:sup>
                              </m:sSup>
                              <m:r>
                                <a:rPr lang="en-US" sz="1100">
                                  <a:effectLst/>
                                  <a:latin typeface="Cambria Math" panose="02040503050406030204" pitchFamily="18" charset="0"/>
                                </a:rPr>
                                <m:t>[(2</m:t>
                              </m:r>
                              <m:r>
                                <a:rPr lang="en-US" sz="1100">
                                  <a:effectLst/>
                                  <a:latin typeface="Cambria Math" panose="02040503050406030204" pitchFamily="18" charset="0"/>
                                </a:rPr>
                                <m:t>𝑗</m:t>
                              </m:r>
                              <m:r>
                                <a:rPr lang="en-US" sz="1100">
                                  <a:effectLst/>
                                  <a:latin typeface="Cambria Math" panose="02040503050406030204" pitchFamily="18" charset="0"/>
                                </a:rPr>
                                <m:t>+1)</m:t>
                              </m:r>
                              <m:r>
                                <a:rPr lang="en-US" sz="1100">
                                  <a:effectLst/>
                                  <a:latin typeface="Cambria Math" panose="02040503050406030204" pitchFamily="18" charset="0"/>
                                </a:rPr>
                                <m:t>𝑁</m:t>
                              </m:r>
                              <m:r>
                                <a:rPr lang="en-US" sz="1100">
                                  <a:effectLst/>
                                  <a:latin typeface="Cambria Math" panose="02040503050406030204" pitchFamily="18" charset="0"/>
                                </a:rPr>
                                <m:t>/</m:t>
                              </m:r>
                              <m:r>
                                <a:rPr lang="en-US" sz="1100">
                                  <a:effectLst/>
                                  <a:latin typeface="Cambria Math" panose="02040503050406030204" pitchFamily="18" charset="0"/>
                                </a:rPr>
                                <m:t>𝑚</m:t>
                              </m:r>
                              <m:r>
                                <a:rPr lang="en-US" sz="1100">
                                  <a:effectLst/>
                                  <a:latin typeface="Cambria Math" panose="02040503050406030204" pitchFamily="18" charset="0"/>
                                </a:rPr>
                                <m:t>]</m:t>
                              </m:r>
                            </m:oMath>
                          </a14:m>
                          <a:r>
                            <a:rPr lang="en-US" sz="1100" dirty="0">
                              <a:effectLst/>
                              <a:latin typeface="Roboto" panose="02000000000000000000" pitchFamily="2" charset="0"/>
                              <a:ea typeface="Roboto" panose="02000000000000000000" pitchFamily="2" charset="0"/>
                            </a:rPr>
                            <a:t> (pre-computed)</a:t>
                          </a: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13: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20</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20</m:t>
                                  </m:r>
                                </m:sub>
                              </m:sSub>
                              <m:r>
                                <a:rPr lang="en-US" sz="1100">
                                  <a:effectLst/>
                                  <a:latin typeface="Cambria Math" panose="02040503050406030204" pitchFamily="18" charset="0"/>
                                </a:rPr>
                                <m:t>)←</m:t>
                              </m:r>
                              <m:r>
                                <a:rPr lang="en-US" sz="1100">
                                  <a:effectLst/>
                                  <a:latin typeface="Cambria Math" panose="02040503050406030204" pitchFamily="18" charset="0"/>
                                </a:rPr>
                                <m:t>𝐵𝑈</m:t>
                              </m:r>
                              <m:r>
                                <a:rPr lang="en-US" sz="1100">
                                  <a:effectLst/>
                                  <a:latin typeface="Cambria Math" panose="02040503050406030204" pitchFamily="18" charset="0"/>
                                </a:rPr>
                                <m:t>3(</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10</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11</m:t>
                                  </m:r>
                                </m:sub>
                              </m:sSub>
                              <m:r>
                                <a:rPr lang="en-US" sz="1100">
                                  <a:effectLst/>
                                  <a:latin typeface="Cambria Math" panose="02040503050406030204" pitchFamily="18" charset="0"/>
                                </a:rPr>
                                <m:t>, </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10</m:t>
                                  </m:r>
                                </m:sub>
                              </m:sSub>
                              <m:r>
                                <a:rPr lang="en-US" sz="1100">
                                  <a:effectLst/>
                                  <a:latin typeface="Cambria Math" panose="02040503050406030204" pitchFamily="18" charset="0"/>
                                </a:rPr>
                                <m:t>,</m:t>
                              </m:r>
                              <m:r>
                                <a:rPr lang="en-US" sz="1100">
                                  <a:effectLst/>
                                  <a:latin typeface="Cambria Math" panose="02040503050406030204" pitchFamily="18" charset="0"/>
                                </a:rPr>
                                <m:t>𝐺</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𝑆</m:t>
                                  </m:r>
                                </m:e>
                                <m:sub>
                                  <m:r>
                                    <a:rPr lang="en-US" sz="1100">
                                      <a:effectLst/>
                                      <a:latin typeface="Cambria Math" panose="02040503050406030204" pitchFamily="18" charset="0"/>
                                    </a:rPr>
                                    <m:t>𝑚𝑜𝑑𝑒</m:t>
                                  </m:r>
                                </m:sub>
                              </m:sSub>
                              <m:r>
                                <a:rPr lang="en-US" sz="1100">
                                  <a:effectLst/>
                                  <a:latin typeface="Cambria Math" panose="02040503050406030204" pitchFamily="18" charset="0"/>
                                </a:rPr>
                                <m:t>)</m:t>
                              </m:r>
                            </m:oMath>
                          </a14:m>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14:                       (</a:t>
                          </a:r>
                          <a14:m>
                            <m:oMath xmlns:m="http://schemas.openxmlformats.org/officeDocument/2006/math">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𝑢</m:t>
                                  </m:r>
                                </m:e>
                                <m:sub>
                                  <m:r>
                                    <a:rPr lang="en-US" sz="1100">
                                      <a:effectLst/>
                                      <a:latin typeface="Cambria Math" panose="02040503050406030204" pitchFamily="18" charset="0"/>
                                    </a:rPr>
                                    <m:t>21</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21</m:t>
                                  </m:r>
                                </m:sub>
                              </m:sSub>
                              <m:r>
                                <a:rPr lang="en-US" sz="1100">
                                  <a:effectLst/>
                                  <a:latin typeface="Cambria Math" panose="02040503050406030204" pitchFamily="18" charset="0"/>
                                </a:rPr>
                                <m:t>)←</m:t>
                              </m:r>
                              <m:r>
                                <a:rPr lang="en-US" sz="1100">
                                  <a:effectLst/>
                                  <a:latin typeface="Cambria Math" panose="02040503050406030204" pitchFamily="18" charset="0"/>
                                </a:rPr>
                                <m:t>𝐵𝑈</m:t>
                              </m:r>
                              <m:r>
                                <a:rPr lang="en-US" sz="1100">
                                  <a:effectLst/>
                                  <a:latin typeface="Cambria Math" panose="02040503050406030204" pitchFamily="18" charset="0"/>
                                </a:rPr>
                                <m:t>4(</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10</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𝑡</m:t>
                                  </m:r>
                                </m:e>
                                <m:sub>
                                  <m:r>
                                    <a:rPr lang="en-US" sz="1100">
                                      <a:effectLst/>
                                      <a:latin typeface="Cambria Math" panose="02040503050406030204" pitchFamily="18" charset="0"/>
                                    </a:rPr>
                                    <m:t>11</m:t>
                                  </m:r>
                                </m:sub>
                              </m:sSub>
                              <m:r>
                                <a:rPr lang="en-US" sz="1100">
                                  <a:effectLst/>
                                  <a:latin typeface="Cambria Math" panose="02040503050406030204" pitchFamily="18" charset="0"/>
                                </a:rPr>
                                <m:t>, </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𝜔</m:t>
                                  </m:r>
                                </m:e>
                                <m:sub>
                                  <m:r>
                                    <a:rPr lang="en-US" sz="1100">
                                      <a:effectLst/>
                                      <a:latin typeface="Cambria Math" panose="02040503050406030204" pitchFamily="18" charset="0"/>
                                    </a:rPr>
                                    <m:t>11</m:t>
                                  </m:r>
                                </m:sub>
                              </m:sSub>
                              <m:r>
                                <a:rPr lang="en-US" sz="1100">
                                  <a:effectLst/>
                                  <a:latin typeface="Cambria Math" panose="02040503050406030204" pitchFamily="18" charset="0"/>
                                </a:rPr>
                                <m:t>,</m:t>
                              </m:r>
                              <m:r>
                                <a:rPr lang="en-US" sz="1100">
                                  <a:effectLst/>
                                  <a:latin typeface="Cambria Math" panose="02040503050406030204" pitchFamily="18" charset="0"/>
                                </a:rPr>
                                <m:t>𝐺</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𝑆</m:t>
                                  </m:r>
                                </m:e>
                                <m:sub>
                                  <m:r>
                                    <a:rPr lang="en-US" sz="1100">
                                      <a:effectLst/>
                                      <a:latin typeface="Cambria Math" panose="02040503050406030204" pitchFamily="18" charset="0"/>
                                    </a:rPr>
                                    <m:t>𝑚𝑜𝑑𝑒</m:t>
                                  </m:r>
                                </m:sub>
                              </m:sSub>
                              <m:r>
                                <a:rPr lang="en-US" sz="1100">
                                  <a:effectLst/>
                                  <a:latin typeface="Cambria Math" panose="02040503050406030204" pitchFamily="18" charset="0"/>
                                </a:rPr>
                                <m:t>)</m:t>
                              </m:r>
                            </m:oMath>
                          </a14:m>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15:                       </a:t>
                          </a:r>
                          <a14:m>
                            <m:oMath xmlns:m="http://schemas.openxmlformats.org/officeDocument/2006/math">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e>
                              </m:d>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 </m:t>
                                  </m:r>
                                  <m:r>
                                    <a:rPr lang="en-US" sz="1100">
                                      <a:effectLst/>
                                      <a:latin typeface="Cambria Math" panose="02040503050406030204" pitchFamily="18" charset="0"/>
                                    </a:rPr>
                                    <m:t>𝑢</m:t>
                                  </m:r>
                                </m:e>
                                <m:sub>
                                  <m:r>
                                    <a:rPr lang="en-US" sz="1100">
                                      <a:effectLst/>
                                      <a:latin typeface="Cambria Math" panose="02040503050406030204" pitchFamily="18" charset="0"/>
                                    </a:rPr>
                                    <m:t>20</m:t>
                                  </m:r>
                                </m:sub>
                              </m:sSub>
                              <m:r>
                                <a:rPr lang="en-US" sz="1100">
                                  <a:effectLst/>
                                  <a:latin typeface="Cambria Math" panose="02040503050406030204" pitchFamily="18" charset="0"/>
                                </a:rPr>
                                <m:t>,</m:t>
                              </m:r>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r>
                                    <a:rPr lang="en-US" sz="1100">
                                      <a:effectLst/>
                                      <a:latin typeface="Cambria Math" panose="02040503050406030204" pitchFamily="18" charset="0"/>
                                    </a:rPr>
                                    <m:t>+</m:t>
                                  </m:r>
                                  <m:r>
                                    <a:rPr lang="en-US" sz="1100">
                                      <a:effectLst/>
                                      <a:latin typeface="Cambria Math" panose="02040503050406030204" pitchFamily="18" charset="0"/>
                                    </a:rPr>
                                    <m:t>𝑐</m:t>
                                  </m:r>
                                </m:e>
                              </m:d>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 </m:t>
                                  </m:r>
                                  <m:r>
                                    <a:rPr lang="en-US" sz="1100">
                                      <a:effectLst/>
                                      <a:latin typeface="Cambria Math" panose="02040503050406030204" pitchFamily="18" charset="0"/>
                                    </a:rPr>
                                    <m:t>𝑡</m:t>
                                  </m:r>
                                </m:e>
                                <m:sub>
                                  <m:r>
                                    <a:rPr lang="en-US" sz="1100">
                                      <a:effectLst/>
                                      <a:latin typeface="Cambria Math" panose="02040503050406030204" pitchFamily="18" charset="0"/>
                                    </a:rPr>
                                    <m:t>20</m:t>
                                  </m:r>
                                </m:sub>
                              </m:sSub>
                            </m:oMath>
                          </a14:m>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16:                       </a:t>
                          </a:r>
                          <a14:m>
                            <m:oMath xmlns:m="http://schemas.openxmlformats.org/officeDocument/2006/math">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r>
                                    <a:rPr lang="en-US" sz="1100">
                                      <a:effectLst/>
                                      <a:latin typeface="Cambria Math" panose="02040503050406030204" pitchFamily="18" charset="0"/>
                                    </a:rPr>
                                    <m:t>+2</m:t>
                                  </m:r>
                                  <m:r>
                                    <a:rPr lang="en-US" sz="1100">
                                      <a:effectLst/>
                                      <a:latin typeface="Cambria Math" panose="02040503050406030204" pitchFamily="18" charset="0"/>
                                    </a:rPr>
                                    <m:t>𝑐</m:t>
                                  </m:r>
                                </m:e>
                              </m:d>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 </m:t>
                                  </m:r>
                                  <m:r>
                                    <a:rPr lang="en-US" sz="1100">
                                      <a:effectLst/>
                                      <a:latin typeface="Cambria Math" panose="02040503050406030204" pitchFamily="18" charset="0"/>
                                    </a:rPr>
                                    <m:t>𝑢</m:t>
                                  </m:r>
                                </m:e>
                                <m:sub>
                                  <m:r>
                                    <a:rPr lang="en-US" sz="1100">
                                      <a:effectLst/>
                                      <a:latin typeface="Cambria Math" panose="02040503050406030204" pitchFamily="18" charset="0"/>
                                    </a:rPr>
                                    <m:t>21</m:t>
                                  </m:r>
                                </m:sub>
                              </m:sSub>
                              <m:r>
                                <a:rPr lang="en-US" sz="1100">
                                  <a:effectLst/>
                                  <a:latin typeface="Cambria Math" panose="02040503050406030204" pitchFamily="18" charset="0"/>
                                </a:rPr>
                                <m:t>,</m:t>
                              </m:r>
                              <m:r>
                                <a:rPr lang="en-US" sz="1100">
                                  <a:effectLst/>
                                  <a:latin typeface="Cambria Math" panose="02040503050406030204" pitchFamily="18" charset="0"/>
                                </a:rPr>
                                <m:t>𝑎</m:t>
                              </m:r>
                              <m:d>
                                <m:dPr>
                                  <m:begChr m:val="["/>
                                  <m:endChr m:val="]"/>
                                  <m:ctrlPr>
                                    <a:rPr lang="en-US" sz="1100" i="1">
                                      <a:effectLst/>
                                      <a:latin typeface="Cambria Math" panose="02040503050406030204" pitchFamily="18" charset="0"/>
                                    </a:rPr>
                                  </m:ctrlPr>
                                </m:dPr>
                                <m:e>
                                  <m:r>
                                    <a:rPr lang="en-US" sz="1100">
                                      <a:effectLst/>
                                      <a:latin typeface="Cambria Math" panose="02040503050406030204" pitchFamily="18" charset="0"/>
                                    </a:rPr>
                                    <m:t>𝑘</m:t>
                                  </m:r>
                                  <m:r>
                                    <a:rPr lang="en-US" sz="1100">
                                      <a:effectLst/>
                                      <a:latin typeface="Cambria Math" panose="02040503050406030204" pitchFamily="18" charset="0"/>
                                    </a:rPr>
                                    <m:t>+3</m:t>
                                  </m:r>
                                  <m:r>
                                    <a:rPr lang="en-US" sz="1100">
                                      <a:effectLst/>
                                      <a:latin typeface="Cambria Math" panose="02040503050406030204" pitchFamily="18" charset="0"/>
                                    </a:rPr>
                                    <m:t>𝑐</m:t>
                                  </m:r>
                                </m:e>
                              </m:d>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 </m:t>
                                  </m:r>
                                  <m:r>
                                    <a:rPr lang="en-US" sz="1100">
                                      <a:effectLst/>
                                      <a:latin typeface="Cambria Math" panose="02040503050406030204" pitchFamily="18" charset="0"/>
                                    </a:rPr>
                                    <m:t>𝑡</m:t>
                                  </m:r>
                                </m:e>
                                <m:sub>
                                  <m:r>
                                    <a:rPr lang="en-US" sz="1100">
                                      <a:effectLst/>
                                      <a:latin typeface="Cambria Math" panose="02040503050406030204" pitchFamily="18" charset="0"/>
                                    </a:rPr>
                                    <m:t>21</m:t>
                                  </m:r>
                                </m:sub>
                              </m:sSub>
                            </m:oMath>
                          </a14:m>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17:               </a:t>
                          </a:r>
                          <a:r>
                            <a:rPr lang="vi-VN" sz="1100" dirty="0">
                              <a:effectLst/>
                              <a:latin typeface="Roboto" panose="02000000000000000000" pitchFamily="2" charset="0"/>
                              <a:ea typeface="Roboto" panose="02000000000000000000" pitchFamily="2" charset="0"/>
                            </a:rPr>
                            <a:t>end for</a:t>
                          </a:r>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18:       </a:t>
                          </a:r>
                          <a:r>
                            <a:rPr lang="vi-VN" sz="1100" dirty="0">
                              <a:effectLst/>
                              <a:latin typeface="Roboto" panose="02000000000000000000" pitchFamily="2" charset="0"/>
                              <a:ea typeface="Roboto" panose="02000000000000000000" pitchFamily="2" charset="0"/>
                            </a:rPr>
                            <a:t>end for</a:t>
                          </a:r>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19:       c = c &gt;&gt; 2</a:t>
                          </a: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19: </a:t>
                          </a:r>
                          <a:r>
                            <a:rPr lang="vi-VN" sz="1100" dirty="0">
                              <a:effectLst/>
                              <a:latin typeface="Roboto" panose="02000000000000000000" pitchFamily="2" charset="0"/>
                              <a:ea typeface="Roboto" panose="02000000000000000000" pitchFamily="2" charset="0"/>
                            </a:rPr>
                            <a:t>end for</a:t>
                          </a:r>
                          <a:endParaRPr lang="en-US" sz="1100" dirty="0">
                            <a:effectLst/>
                            <a:latin typeface="Roboto" panose="02000000000000000000" pitchFamily="2" charset="0"/>
                            <a:ea typeface="Roboto" panose="02000000000000000000" pitchFamily="2" charset="0"/>
                          </a:endParaRPr>
                        </a:p>
                        <a:p>
                          <a:pPr marL="0" marR="0" algn="just">
                            <a:lnSpc>
                              <a:spcPct val="150000"/>
                            </a:lnSpc>
                            <a:spcBef>
                              <a:spcPts val="0"/>
                            </a:spcBef>
                            <a:spcAft>
                              <a:spcPts val="0"/>
                            </a:spcAft>
                          </a:pPr>
                          <a:r>
                            <a:rPr lang="en-US" sz="1100" dirty="0">
                              <a:effectLst/>
                              <a:latin typeface="Roboto" panose="02000000000000000000" pitchFamily="2" charset="0"/>
                              <a:ea typeface="Roboto" panose="02000000000000000000" pitchFamily="2" charset="0"/>
                            </a:rPr>
                            <a:t>20: return </a:t>
                          </a:r>
                          <a14:m>
                            <m:oMath xmlns:m="http://schemas.openxmlformats.org/officeDocument/2006/math">
                              <m:r>
                                <a:rPr lang="en-US" sz="1100">
                                  <a:effectLst/>
                                  <a:latin typeface="Cambria Math" panose="02040503050406030204" pitchFamily="18" charset="0"/>
                                </a:rPr>
                                <m:t>𝑎</m:t>
                              </m:r>
                            </m:oMath>
                          </a14:m>
                          <a:r>
                            <a:rPr lang="en-US" sz="1100" dirty="0">
                              <a:effectLst/>
                              <a:latin typeface="Roboto" panose="02000000000000000000" pitchFamily="2" charset="0"/>
                              <a:ea typeface="Roboto" panose="02000000000000000000" pitchFamily="2" charset="0"/>
                            </a:rPr>
                            <a:t>(x)</a:t>
                          </a:r>
                          <a:endParaRPr lang="en-US" sz="1100" dirty="0">
                            <a:effectLst/>
                            <a:latin typeface="Roboto" panose="02000000000000000000" pitchFamily="2" charset="0"/>
                            <a:ea typeface="Roboto" panose="02000000000000000000" pitchFamily="2" charset="0"/>
                            <a:cs typeface="Times New Roman" panose="02020603050405020304" pitchFamily="18" charset="0"/>
                          </a:endParaRPr>
                        </a:p>
                      </a:txBody>
                      <a:tcPr marL="40443" marR="40443" marT="0" marB="0"/>
                    </a:tc>
                    <a:extLst>
                      <a:ext uri="{0D108BD9-81ED-4DB2-BD59-A6C34878D82A}">
                        <a16:rowId xmlns:a16="http://schemas.microsoft.com/office/drawing/2014/main" val="3238927584"/>
                      </a:ext>
                    </a:extLst>
                  </a:tr>
                </a:tbl>
              </a:graphicData>
            </a:graphic>
          </p:graphicFrame>
        </mc:Choice>
        <mc:Fallback>
          <p:graphicFrame>
            <p:nvGraphicFramePr>
              <p:cNvPr id="3" name="Table 2">
                <a:extLst>
                  <a:ext uri="{FF2B5EF4-FFF2-40B4-BE49-F238E27FC236}">
                    <a16:creationId xmlns:a16="http://schemas.microsoft.com/office/drawing/2014/main" id="{05E12639-96DB-4F03-BE23-1A49CC817619}"/>
                  </a:ext>
                </a:extLst>
              </p:cNvPr>
              <p:cNvGraphicFramePr>
                <a:graphicFrameLocks noGrp="1"/>
              </p:cNvGraphicFramePr>
              <p:nvPr>
                <p:extLst>
                  <p:ext uri="{D42A27DB-BD31-4B8C-83A1-F6EECF244321}">
                    <p14:modId xmlns:p14="http://schemas.microsoft.com/office/powerpoint/2010/main" val="113103375"/>
                  </p:ext>
                </p:extLst>
              </p:nvPr>
            </p:nvGraphicFramePr>
            <p:xfrm>
              <a:off x="3176801" y="143298"/>
              <a:ext cx="5690362" cy="6458838"/>
            </p:xfrm>
            <a:graphic>
              <a:graphicData uri="http://schemas.openxmlformats.org/drawingml/2006/table">
                <a:tbl>
                  <a:tblPr firstRow="1" firstCol="1" bandRow="1">
                    <a:tableStyleId>{7E9639D4-E3E2-4D34-9284-5A2195B3D0D7}</a:tableStyleId>
                  </a:tblPr>
                  <a:tblGrid>
                    <a:gridCol w="5690362">
                      <a:extLst>
                        <a:ext uri="{9D8B030D-6E8A-4147-A177-3AD203B41FA5}">
                          <a16:colId xmlns:a16="http://schemas.microsoft.com/office/drawing/2014/main" val="2384872816"/>
                        </a:ext>
                      </a:extLst>
                    </a:gridCol>
                  </a:tblGrid>
                  <a:tr h="229469">
                    <a:tc>
                      <a:txBody>
                        <a:bodyPr/>
                        <a:lstStyle/>
                        <a:p>
                          <a:pPr marL="0" marR="0" algn="just">
                            <a:lnSpc>
                              <a:spcPct val="150000"/>
                            </a:lnSpc>
                            <a:spcBef>
                              <a:spcPts val="0"/>
                            </a:spcBef>
                            <a:spcAft>
                              <a:spcPts val="0"/>
                            </a:spcAft>
                          </a:pPr>
                          <a:r>
                            <a:rPr lang="en-US" sz="1100">
                              <a:effectLst/>
                              <a:latin typeface="Roboto" panose="02000000000000000000" pitchFamily="2" charset="0"/>
                              <a:ea typeface="Roboto" panose="02000000000000000000" pitchFamily="2" charset="0"/>
                            </a:rPr>
                            <a:t>Thuật toán 5 Proposed INTT operation with Gentleman – Sande butterfly for Kyber</a:t>
                          </a:r>
                          <a:endParaRPr lang="en-US" sz="1100">
                            <a:effectLst/>
                            <a:latin typeface="Roboto" panose="02000000000000000000" pitchFamily="2" charset="0"/>
                            <a:ea typeface="Roboto" panose="02000000000000000000" pitchFamily="2" charset="0"/>
                            <a:cs typeface="Times New Roman" panose="02020603050405020304" pitchFamily="18" charset="0"/>
                          </a:endParaRPr>
                        </a:p>
                      </a:txBody>
                      <a:tcPr marL="40443" marR="40443" marT="0" marB="0"/>
                    </a:tc>
                    <a:extLst>
                      <a:ext uri="{0D108BD9-81ED-4DB2-BD59-A6C34878D82A}">
                        <a16:rowId xmlns:a16="http://schemas.microsoft.com/office/drawing/2014/main" val="3497278991"/>
                      </a:ext>
                    </a:extLst>
                  </a:tr>
                  <a:tr h="6229369">
                    <a:tc>
                      <a:txBody>
                        <a:bodyPr/>
                        <a:lstStyle/>
                        <a:p>
                          <a:endParaRPr lang="en-US"/>
                        </a:p>
                      </a:txBody>
                      <a:tcPr marL="40443" marR="40443" marT="0" marB="0">
                        <a:blipFill>
                          <a:blip r:embed="rId2"/>
                          <a:stretch>
                            <a:fillRect l="-107" t="-3812" r="-214" b="-196"/>
                          </a:stretch>
                        </a:blipFill>
                      </a:tcPr>
                    </a:tc>
                    <a:extLst>
                      <a:ext uri="{0D108BD9-81ED-4DB2-BD59-A6C34878D82A}">
                        <a16:rowId xmlns:a16="http://schemas.microsoft.com/office/drawing/2014/main" val="3238927584"/>
                      </a:ext>
                    </a:extLst>
                  </a:tr>
                </a:tbl>
              </a:graphicData>
            </a:graphic>
          </p:graphicFrame>
        </mc:Fallback>
      </mc:AlternateContent>
    </p:spTree>
    <p:extLst>
      <p:ext uri="{BB962C8B-B14F-4D97-AF65-F5344CB8AC3E}">
        <p14:creationId xmlns:p14="http://schemas.microsoft.com/office/powerpoint/2010/main" val="250993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6D08-82B2-4B9D-B254-6D04B2238F73}"/>
              </a:ext>
            </a:extLst>
          </p:cNvPr>
          <p:cNvSpPr>
            <a:spLocks noGrp="1"/>
          </p:cNvSpPr>
          <p:nvPr>
            <p:ph type="title"/>
          </p:nvPr>
        </p:nvSpPr>
        <p:spPr/>
        <p:txBody>
          <a:bodyPr>
            <a:normAutofit/>
          </a:bodyPr>
          <a:lstStyle/>
          <a:p>
            <a:pPr algn="ctr"/>
            <a:r>
              <a:rPr lang="en-US" sz="4800" dirty="0">
                <a:latin typeface="Roboto" panose="02000000000000000000" pitchFamily="2" charset="0"/>
                <a:ea typeface="Roboto" panose="02000000000000000000" pitchFamily="2" charset="0"/>
              </a:rPr>
              <a:t>TỔNG HỢP VÀ MÔ PHỎNG</a:t>
            </a:r>
          </a:p>
        </p:txBody>
      </p:sp>
      <p:sp>
        <p:nvSpPr>
          <p:cNvPr id="5" name="Text Placeholder 4">
            <a:extLst>
              <a:ext uri="{FF2B5EF4-FFF2-40B4-BE49-F238E27FC236}">
                <a16:creationId xmlns:a16="http://schemas.microsoft.com/office/drawing/2014/main" id="{A8E5E693-DAA8-42F9-89CD-45BE70E5F239}"/>
              </a:ext>
            </a:extLst>
          </p:cNvPr>
          <p:cNvSpPr>
            <a:spLocks noGrp="1"/>
          </p:cNvSpPr>
          <p:nvPr>
            <p:ph type="body" idx="1"/>
          </p:nvPr>
        </p:nvSpPr>
        <p:spPr/>
        <p:txBody>
          <a:bodyPr>
            <a:normAutofit fontScale="92500" lnSpcReduction="10000"/>
          </a:bodyPr>
          <a:lstStyle/>
          <a:p>
            <a:r>
              <a:rPr lang="vi-VN" sz="1800" cap="none" dirty="0">
                <a:latin typeface="Roboto" panose="02000000000000000000" pitchFamily="2" charset="0"/>
                <a:ea typeface="Roboto" panose="02000000000000000000" pitchFamily="2" charset="0"/>
              </a:rPr>
              <a:t>Kết quả mô phỏng mạch và kiểm tra với Testbench </a:t>
            </a:r>
            <a:r>
              <a:rPr lang="en-US" sz="1800" cap="none" dirty="0">
                <a:latin typeface="Roboto" panose="02000000000000000000" pitchFamily="2" charset="0"/>
                <a:ea typeface="Roboto" panose="02000000000000000000" pitchFamily="2" charset="0"/>
              </a:rPr>
              <a:t>đ</a:t>
            </a:r>
            <a:r>
              <a:rPr lang="vi-VN" sz="1800" cap="none" dirty="0">
                <a:latin typeface="Roboto" panose="02000000000000000000" pitchFamily="2" charset="0"/>
                <a:ea typeface="Roboto" panose="02000000000000000000" pitchFamily="2" charset="0"/>
              </a:rPr>
              <a:t>ược thực hiện trên phần mềm ModelSim</a:t>
            </a:r>
            <a:endParaRPr lang="en-US" sz="1800" cap="none" dirty="0">
              <a:latin typeface="Roboto" panose="02000000000000000000" pitchFamily="2" charset="0"/>
              <a:ea typeface="Roboto" panose="02000000000000000000" pitchFamily="2" charset="0"/>
            </a:endParaRPr>
          </a:p>
          <a:p>
            <a:r>
              <a:rPr lang="vi-VN" sz="1800" cap="none" dirty="0">
                <a:latin typeface="Roboto" panose="02000000000000000000" pitchFamily="2" charset="0"/>
                <a:ea typeface="Roboto" panose="02000000000000000000" pitchFamily="2" charset="0"/>
              </a:rPr>
              <a:t>Kết quả tổng hợp mạch sử dụng hai phần mềm là Quartus Prime Standard Edition 21.1 (Hỗ trợ Cyclone V) </a:t>
            </a:r>
            <a:endParaRPr lang="en-US" sz="1800" cap="none"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0375BF57-A675-4D42-9633-E0821BDD930D}"/>
              </a:ext>
            </a:extLst>
          </p:cNvPr>
          <p:cNvSpPr txBox="1"/>
          <p:nvPr/>
        </p:nvSpPr>
        <p:spPr>
          <a:xfrm>
            <a:off x="4054189" y="1478651"/>
            <a:ext cx="1081341"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8000" dirty="0">
                <a:latin typeface="Roboto" panose="02000000000000000000" pitchFamily="2" charset="0"/>
                <a:ea typeface="Roboto" panose="02000000000000000000" pitchFamily="2" charset="0"/>
              </a:rPr>
              <a:t>4</a:t>
            </a:r>
          </a:p>
        </p:txBody>
      </p:sp>
    </p:spTree>
    <p:extLst>
      <p:ext uri="{BB962C8B-B14F-4D97-AF65-F5344CB8AC3E}">
        <p14:creationId xmlns:p14="http://schemas.microsoft.com/office/powerpoint/2010/main" val="15829869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872#yIS1">
            <a:extLst>
              <a:ext uri="{FF2B5EF4-FFF2-40B4-BE49-F238E27FC236}">
                <a16:creationId xmlns:a16="http://schemas.microsoft.com/office/drawing/2014/main" id="{92EB46C9-4BC7-4B9C-A331-2D2C765CFE77}"/>
              </a:ext>
            </a:extLst>
          </p:cNvPr>
          <p:cNvPicPr>
            <a:picLocks noChangeAspect="1"/>
          </p:cNvPicPr>
          <p:nvPr/>
        </p:nvPicPr>
        <p:blipFill>
          <a:blip r:embed="rId2"/>
          <a:stretch>
            <a:fillRect/>
          </a:stretch>
        </p:blipFill>
        <p:spPr>
          <a:xfrm>
            <a:off x="1505995" y="643538"/>
            <a:ext cx="6132834" cy="3557043"/>
          </a:xfrm>
          <a:prstGeom prst="rect">
            <a:avLst/>
          </a:prstGeom>
        </p:spPr>
      </p:pic>
      <p:sp>
        <p:nvSpPr>
          <p:cNvPr id="15" name="Rectangle 14">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554906"/>
            <a:ext cx="9141714" cy="2303094"/>
          </a:xfrm>
          <a:prstGeom prst="rect">
            <a:avLst/>
          </a:prstGeom>
          <a:solidFill>
            <a:srgbClr val="4E59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475498" y="4905301"/>
            <a:ext cx="3741659" cy="1554485"/>
          </a:xfrm>
        </p:spPr>
        <p:txBody>
          <a:bodyPr vert="horz" lIns="91440" tIns="45720" rIns="91440" bIns="45720" rtlCol="0" anchor="ctr">
            <a:normAutofit/>
          </a:bodyPr>
          <a:lstStyle/>
          <a:p>
            <a:pPr algn="r"/>
            <a:r>
              <a:rPr lang="en-US" sz="3500" dirty="0" err="1">
                <a:solidFill>
                  <a:srgbClr val="FFFFFF"/>
                </a:solidFill>
                <a:effectLst/>
                <a:latin typeface="Roboto" panose="02000000000000000000" pitchFamily="2" charset="0"/>
                <a:ea typeface="Roboto" panose="02000000000000000000" pitchFamily="2" charset="0"/>
              </a:rPr>
              <a:t>Kết</a:t>
            </a:r>
            <a:r>
              <a:rPr lang="en-US" sz="3500" dirty="0">
                <a:solidFill>
                  <a:srgbClr val="FFFFFF"/>
                </a:solidFill>
                <a:effectLst/>
                <a:latin typeface="Roboto" panose="02000000000000000000" pitchFamily="2" charset="0"/>
                <a:ea typeface="Roboto" panose="02000000000000000000" pitchFamily="2" charset="0"/>
              </a:rPr>
              <a:t> </a:t>
            </a:r>
            <a:r>
              <a:rPr lang="en-US" sz="3500" dirty="0" err="1">
                <a:solidFill>
                  <a:srgbClr val="FFFFFF"/>
                </a:solidFill>
                <a:effectLst/>
                <a:latin typeface="Roboto" panose="02000000000000000000" pitchFamily="2" charset="0"/>
                <a:ea typeface="Roboto" panose="02000000000000000000" pitchFamily="2" charset="0"/>
              </a:rPr>
              <a:t>quả</a:t>
            </a:r>
            <a:r>
              <a:rPr lang="en-US" sz="3500" dirty="0">
                <a:solidFill>
                  <a:srgbClr val="FFFFFF"/>
                </a:solidFill>
                <a:effectLst/>
                <a:latin typeface="Roboto" panose="02000000000000000000" pitchFamily="2" charset="0"/>
                <a:ea typeface="Roboto" panose="02000000000000000000" pitchFamily="2" charset="0"/>
              </a:rPr>
              <a:t> </a:t>
            </a:r>
            <a:r>
              <a:rPr lang="en-US" sz="3500" dirty="0" err="1">
                <a:solidFill>
                  <a:srgbClr val="FFFFFF"/>
                </a:solidFill>
                <a:effectLst/>
                <a:latin typeface="Roboto" panose="02000000000000000000" pitchFamily="2" charset="0"/>
                <a:ea typeface="Roboto" panose="02000000000000000000" pitchFamily="2" charset="0"/>
              </a:rPr>
              <a:t>mô</a:t>
            </a:r>
            <a:r>
              <a:rPr lang="en-US" sz="3500" dirty="0">
                <a:solidFill>
                  <a:srgbClr val="FFFFFF"/>
                </a:solidFill>
                <a:effectLst/>
                <a:latin typeface="Roboto" panose="02000000000000000000" pitchFamily="2" charset="0"/>
                <a:ea typeface="Roboto" panose="02000000000000000000" pitchFamily="2" charset="0"/>
              </a:rPr>
              <a:t> </a:t>
            </a:r>
            <a:r>
              <a:rPr lang="en-US" sz="3500" dirty="0" err="1">
                <a:solidFill>
                  <a:srgbClr val="FFFFFF"/>
                </a:solidFill>
                <a:effectLst/>
                <a:latin typeface="Roboto" panose="02000000000000000000" pitchFamily="2" charset="0"/>
                <a:ea typeface="Roboto" panose="02000000000000000000" pitchFamily="2" charset="0"/>
              </a:rPr>
              <a:t>phỏng</a:t>
            </a:r>
            <a:r>
              <a:rPr lang="en-US" sz="3500" dirty="0">
                <a:solidFill>
                  <a:srgbClr val="FFFFFF"/>
                </a:solidFill>
                <a:effectLst/>
                <a:latin typeface="Roboto" panose="02000000000000000000" pitchFamily="2" charset="0"/>
                <a:ea typeface="Roboto" panose="02000000000000000000" pitchFamily="2" charset="0"/>
              </a:rPr>
              <a:t> ModelSim</a:t>
            </a:r>
            <a:endParaRPr lang="en-US" sz="3500" dirty="0">
              <a:solidFill>
                <a:srgbClr val="FFFFFF"/>
              </a:solidFill>
              <a:latin typeface="Roboto" panose="02000000000000000000" pitchFamily="2" charset="0"/>
              <a:ea typeface="Roboto" panose="02000000000000000000" pitchFamily="2" charset="0"/>
            </a:endParaRPr>
          </a:p>
        </p:txBody>
      </p:sp>
      <p:sp>
        <p:nvSpPr>
          <p:cNvPr id="17" name="Rectangle 16">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554906"/>
            <a:ext cx="9141714" cy="64008"/>
          </a:xfrm>
          <a:prstGeom prst="rect">
            <a:avLst/>
          </a:prstGeom>
          <a:solidFill>
            <a:srgbClr val="8DFF0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5577" y="5247564"/>
            <a:ext cx="0" cy="873457"/>
          </a:xfrm>
          <a:prstGeom prst="line">
            <a:avLst/>
          </a:prstGeom>
          <a:ln w="15875">
            <a:solidFill>
              <a:srgbClr val="8DFF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C942EC2-D91D-4C66-A64B-D1295998EA13}"/>
              </a:ext>
            </a:extLst>
          </p:cNvPr>
          <p:cNvSpPr txBox="1"/>
          <p:nvPr/>
        </p:nvSpPr>
        <p:spPr>
          <a:xfrm>
            <a:off x="4548225" y="4905300"/>
            <a:ext cx="4120275" cy="1554485"/>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dirty="0" err="1">
                <a:solidFill>
                  <a:srgbClr val="FFFFFF"/>
                </a:solidFill>
                <a:effectLst/>
                <a:latin typeface="Roboto" panose="02000000000000000000" pitchFamily="2" charset="0"/>
                <a:ea typeface="Roboto" panose="02000000000000000000" pitchFamily="2" charset="0"/>
              </a:rPr>
              <a:t>Mô</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phỏng</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trên</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dạng</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sóng</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kết</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quả</a:t>
            </a:r>
            <a:r>
              <a:rPr lang="en-US" dirty="0">
                <a:solidFill>
                  <a:srgbClr val="FFFFFF"/>
                </a:solidFill>
                <a:effectLst/>
                <a:latin typeface="Roboto" panose="02000000000000000000" pitchFamily="2" charset="0"/>
                <a:ea typeface="Roboto" panose="02000000000000000000" pitchFamily="2" charset="0"/>
              </a:rPr>
              <a:t> của </a:t>
            </a:r>
            <a:r>
              <a:rPr lang="en-US" dirty="0" err="1">
                <a:solidFill>
                  <a:srgbClr val="FFFFFF"/>
                </a:solidFill>
                <a:effectLst/>
                <a:latin typeface="Roboto" panose="02000000000000000000" pitchFamily="2" charset="0"/>
                <a:ea typeface="Roboto" panose="02000000000000000000" pitchFamily="2" charset="0"/>
              </a:rPr>
              <a:t>thiết</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kế</a:t>
            </a:r>
            <a:r>
              <a:rPr lang="en-US" dirty="0">
                <a:solidFill>
                  <a:srgbClr val="FFFFFF"/>
                </a:solidFill>
                <a:effectLst/>
                <a:latin typeface="Roboto" panose="02000000000000000000" pitchFamily="2" charset="0"/>
                <a:ea typeface="Roboto" panose="02000000000000000000" pitchFamily="2" charset="0"/>
              </a:rPr>
              <a:t> Exact-KRED</a:t>
            </a:r>
            <a:endParaRPr lang="en-US" dirty="0">
              <a:solidFill>
                <a:srgbClr val="FFFFFF"/>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930515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554906"/>
            <a:ext cx="9141714" cy="2303094"/>
          </a:xfrm>
          <a:prstGeom prst="rect">
            <a:avLst/>
          </a:prstGeom>
          <a:solidFill>
            <a:srgbClr val="4E59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475498" y="4905301"/>
            <a:ext cx="3741659" cy="1554485"/>
          </a:xfrm>
        </p:spPr>
        <p:txBody>
          <a:bodyPr vert="horz" lIns="91440" tIns="45720" rIns="91440" bIns="45720" rtlCol="0" anchor="ctr">
            <a:normAutofit/>
          </a:bodyPr>
          <a:lstStyle/>
          <a:p>
            <a:pPr algn="r"/>
            <a:r>
              <a:rPr lang="en-US" sz="3500" dirty="0" err="1">
                <a:solidFill>
                  <a:srgbClr val="FFFFFF"/>
                </a:solidFill>
                <a:effectLst/>
                <a:latin typeface="Roboto" panose="02000000000000000000" pitchFamily="2" charset="0"/>
                <a:ea typeface="Roboto" panose="02000000000000000000" pitchFamily="2" charset="0"/>
              </a:rPr>
              <a:t>Kết</a:t>
            </a:r>
            <a:r>
              <a:rPr lang="en-US" sz="3500" dirty="0">
                <a:solidFill>
                  <a:srgbClr val="FFFFFF"/>
                </a:solidFill>
                <a:effectLst/>
                <a:latin typeface="Roboto" panose="02000000000000000000" pitchFamily="2" charset="0"/>
                <a:ea typeface="Roboto" panose="02000000000000000000" pitchFamily="2" charset="0"/>
              </a:rPr>
              <a:t> </a:t>
            </a:r>
            <a:r>
              <a:rPr lang="en-US" sz="3500" dirty="0" err="1">
                <a:solidFill>
                  <a:srgbClr val="FFFFFF"/>
                </a:solidFill>
                <a:effectLst/>
                <a:latin typeface="Roboto" panose="02000000000000000000" pitchFamily="2" charset="0"/>
                <a:ea typeface="Roboto" panose="02000000000000000000" pitchFamily="2" charset="0"/>
              </a:rPr>
              <a:t>quả</a:t>
            </a:r>
            <a:r>
              <a:rPr lang="en-US" sz="3500" dirty="0">
                <a:solidFill>
                  <a:srgbClr val="FFFFFF"/>
                </a:solidFill>
                <a:effectLst/>
                <a:latin typeface="Roboto" panose="02000000000000000000" pitchFamily="2" charset="0"/>
                <a:ea typeface="Roboto" panose="02000000000000000000" pitchFamily="2" charset="0"/>
              </a:rPr>
              <a:t> </a:t>
            </a:r>
            <a:r>
              <a:rPr lang="en-US" sz="3500" dirty="0" err="1">
                <a:solidFill>
                  <a:srgbClr val="FFFFFF"/>
                </a:solidFill>
                <a:effectLst/>
                <a:latin typeface="Roboto" panose="02000000000000000000" pitchFamily="2" charset="0"/>
                <a:ea typeface="Roboto" panose="02000000000000000000" pitchFamily="2" charset="0"/>
              </a:rPr>
              <a:t>mô</a:t>
            </a:r>
            <a:r>
              <a:rPr lang="en-US" sz="3500" dirty="0">
                <a:solidFill>
                  <a:srgbClr val="FFFFFF"/>
                </a:solidFill>
                <a:effectLst/>
                <a:latin typeface="Roboto" panose="02000000000000000000" pitchFamily="2" charset="0"/>
                <a:ea typeface="Roboto" panose="02000000000000000000" pitchFamily="2" charset="0"/>
              </a:rPr>
              <a:t> </a:t>
            </a:r>
            <a:r>
              <a:rPr lang="en-US" sz="3500" dirty="0" err="1">
                <a:solidFill>
                  <a:srgbClr val="FFFFFF"/>
                </a:solidFill>
                <a:effectLst/>
                <a:latin typeface="Roboto" panose="02000000000000000000" pitchFamily="2" charset="0"/>
                <a:ea typeface="Roboto" panose="02000000000000000000" pitchFamily="2" charset="0"/>
              </a:rPr>
              <a:t>phỏng</a:t>
            </a:r>
            <a:r>
              <a:rPr lang="en-US" sz="3500" dirty="0">
                <a:solidFill>
                  <a:srgbClr val="FFFFFF"/>
                </a:solidFill>
                <a:effectLst/>
                <a:latin typeface="Roboto" panose="02000000000000000000" pitchFamily="2" charset="0"/>
                <a:ea typeface="Roboto" panose="02000000000000000000" pitchFamily="2" charset="0"/>
              </a:rPr>
              <a:t> ModelSim</a:t>
            </a:r>
            <a:endParaRPr lang="en-US" sz="3500" dirty="0">
              <a:solidFill>
                <a:srgbClr val="FFFFFF"/>
              </a:solidFill>
              <a:latin typeface="Roboto" panose="02000000000000000000" pitchFamily="2" charset="0"/>
              <a:ea typeface="Roboto" panose="02000000000000000000" pitchFamily="2" charset="0"/>
            </a:endParaRPr>
          </a:p>
        </p:txBody>
      </p:sp>
      <p:sp>
        <p:nvSpPr>
          <p:cNvPr id="17" name="Rectangle 16">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554906"/>
            <a:ext cx="9141714" cy="64008"/>
          </a:xfrm>
          <a:prstGeom prst="rect">
            <a:avLst/>
          </a:prstGeom>
          <a:solidFill>
            <a:srgbClr val="8DFF0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5577" y="5247564"/>
            <a:ext cx="0" cy="873457"/>
          </a:xfrm>
          <a:prstGeom prst="line">
            <a:avLst/>
          </a:prstGeom>
          <a:ln w="15875">
            <a:solidFill>
              <a:srgbClr val="8DFF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C942EC2-D91D-4C66-A64B-D1295998EA13}"/>
              </a:ext>
            </a:extLst>
          </p:cNvPr>
          <p:cNvSpPr txBox="1"/>
          <p:nvPr/>
        </p:nvSpPr>
        <p:spPr>
          <a:xfrm>
            <a:off x="4548225" y="4905300"/>
            <a:ext cx="4120275" cy="1554485"/>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dirty="0" err="1">
                <a:solidFill>
                  <a:srgbClr val="FFFFFF"/>
                </a:solidFill>
                <a:effectLst/>
                <a:latin typeface="Roboto" panose="02000000000000000000" pitchFamily="2" charset="0"/>
                <a:ea typeface="Roboto" panose="02000000000000000000" pitchFamily="2" charset="0"/>
              </a:rPr>
              <a:t>Mô</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phỏng</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trên</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dạng</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sóng</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kết</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quả</a:t>
            </a:r>
            <a:r>
              <a:rPr lang="en-US" dirty="0">
                <a:solidFill>
                  <a:srgbClr val="FFFFFF"/>
                </a:solidFill>
                <a:effectLst/>
                <a:latin typeface="Roboto" panose="02000000000000000000" pitchFamily="2" charset="0"/>
                <a:ea typeface="Roboto" panose="02000000000000000000" pitchFamily="2" charset="0"/>
              </a:rPr>
              <a:t> của </a:t>
            </a:r>
            <a:r>
              <a:rPr lang="en-US" dirty="0" err="1">
                <a:solidFill>
                  <a:srgbClr val="FFFFFF"/>
                </a:solidFill>
                <a:effectLst/>
                <a:latin typeface="Roboto" panose="02000000000000000000" pitchFamily="2" charset="0"/>
                <a:ea typeface="Roboto" panose="02000000000000000000" pitchFamily="2" charset="0"/>
              </a:rPr>
              <a:t>thiết</a:t>
            </a:r>
            <a:r>
              <a:rPr lang="en-US" dirty="0">
                <a:solidFill>
                  <a:srgbClr val="FFFFFF"/>
                </a:solidFill>
                <a:effectLst/>
                <a:latin typeface="Roboto" panose="02000000000000000000" pitchFamily="2" charset="0"/>
                <a:ea typeface="Roboto" panose="02000000000000000000" pitchFamily="2" charset="0"/>
              </a:rPr>
              <a:t> </a:t>
            </a:r>
            <a:r>
              <a:rPr lang="en-US" dirty="0" err="1">
                <a:solidFill>
                  <a:srgbClr val="FFFFFF"/>
                </a:solidFill>
                <a:effectLst/>
                <a:latin typeface="Roboto" panose="02000000000000000000" pitchFamily="2" charset="0"/>
                <a:ea typeface="Roboto" panose="02000000000000000000" pitchFamily="2" charset="0"/>
              </a:rPr>
              <a:t>kế</a:t>
            </a:r>
            <a:r>
              <a:rPr lang="en-US" dirty="0">
                <a:solidFill>
                  <a:srgbClr val="FFFFFF"/>
                </a:solidFill>
                <a:effectLst/>
                <a:latin typeface="Roboto" panose="02000000000000000000" pitchFamily="2" charset="0"/>
                <a:ea typeface="Roboto" panose="02000000000000000000" pitchFamily="2" charset="0"/>
              </a:rPr>
              <a:t> BU.</a:t>
            </a:r>
            <a:endParaRPr lang="en-US" dirty="0">
              <a:solidFill>
                <a:srgbClr val="FFFFFF"/>
              </a:solidFill>
              <a:latin typeface="Roboto" panose="02000000000000000000" pitchFamily="2" charset="0"/>
              <a:ea typeface="Roboto" panose="02000000000000000000" pitchFamily="2" charset="0"/>
            </a:endParaRPr>
          </a:p>
        </p:txBody>
      </p:sp>
      <p:pic>
        <p:nvPicPr>
          <p:cNvPr id="9" name="Picture 8" descr="P875#yIS1">
            <a:extLst>
              <a:ext uri="{FF2B5EF4-FFF2-40B4-BE49-F238E27FC236}">
                <a16:creationId xmlns:a16="http://schemas.microsoft.com/office/drawing/2014/main" id="{69748419-47F6-47CE-B9BA-23E8B5B90B4E}"/>
              </a:ext>
            </a:extLst>
          </p:cNvPr>
          <p:cNvPicPr>
            <a:picLocks noChangeAspect="1"/>
          </p:cNvPicPr>
          <p:nvPr/>
        </p:nvPicPr>
        <p:blipFill>
          <a:blip r:embed="rId2"/>
          <a:stretch>
            <a:fillRect/>
          </a:stretch>
        </p:blipFill>
        <p:spPr>
          <a:xfrm>
            <a:off x="871097" y="736979"/>
            <a:ext cx="7401780" cy="3296851"/>
          </a:xfrm>
          <a:prstGeom prst="rect">
            <a:avLst/>
          </a:prstGeom>
        </p:spPr>
      </p:pic>
    </p:spTree>
    <p:extLst>
      <p:ext uri="{BB962C8B-B14F-4D97-AF65-F5344CB8AC3E}">
        <p14:creationId xmlns:p14="http://schemas.microsoft.com/office/powerpoint/2010/main" val="8740534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554906"/>
            <a:ext cx="9141714" cy="2303094"/>
          </a:xfrm>
          <a:prstGeom prst="rect">
            <a:avLst/>
          </a:prstGeom>
          <a:solidFill>
            <a:srgbClr val="4E59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475498" y="4905301"/>
            <a:ext cx="3741659" cy="1554485"/>
          </a:xfrm>
        </p:spPr>
        <p:txBody>
          <a:bodyPr vert="horz" lIns="91440" tIns="45720" rIns="91440" bIns="45720" rtlCol="0" anchor="ctr">
            <a:normAutofit/>
          </a:bodyPr>
          <a:lstStyle/>
          <a:p>
            <a:pPr algn="r"/>
            <a:r>
              <a:rPr lang="en-US" sz="3500" dirty="0" err="1">
                <a:solidFill>
                  <a:srgbClr val="FFFFFF"/>
                </a:solidFill>
                <a:effectLst/>
                <a:latin typeface="Roboto" panose="02000000000000000000" pitchFamily="2" charset="0"/>
                <a:ea typeface="Roboto" panose="02000000000000000000" pitchFamily="2" charset="0"/>
              </a:rPr>
              <a:t>Kết</a:t>
            </a:r>
            <a:r>
              <a:rPr lang="en-US" sz="3500" dirty="0">
                <a:solidFill>
                  <a:srgbClr val="FFFFFF"/>
                </a:solidFill>
                <a:effectLst/>
                <a:latin typeface="Roboto" panose="02000000000000000000" pitchFamily="2" charset="0"/>
                <a:ea typeface="Roboto" panose="02000000000000000000" pitchFamily="2" charset="0"/>
              </a:rPr>
              <a:t> </a:t>
            </a:r>
            <a:r>
              <a:rPr lang="en-US" sz="3500" dirty="0" err="1">
                <a:solidFill>
                  <a:srgbClr val="FFFFFF"/>
                </a:solidFill>
                <a:effectLst/>
                <a:latin typeface="Roboto" panose="02000000000000000000" pitchFamily="2" charset="0"/>
                <a:ea typeface="Roboto" panose="02000000000000000000" pitchFamily="2" charset="0"/>
              </a:rPr>
              <a:t>quả</a:t>
            </a:r>
            <a:r>
              <a:rPr lang="en-US" sz="3500" dirty="0">
                <a:solidFill>
                  <a:srgbClr val="FFFFFF"/>
                </a:solidFill>
                <a:effectLst/>
                <a:latin typeface="Roboto" panose="02000000000000000000" pitchFamily="2" charset="0"/>
                <a:ea typeface="Roboto" panose="02000000000000000000" pitchFamily="2" charset="0"/>
              </a:rPr>
              <a:t> </a:t>
            </a:r>
            <a:r>
              <a:rPr lang="en-US" sz="3500" dirty="0" err="1">
                <a:solidFill>
                  <a:srgbClr val="FFFFFF"/>
                </a:solidFill>
                <a:effectLst/>
                <a:latin typeface="Roboto" panose="02000000000000000000" pitchFamily="2" charset="0"/>
                <a:ea typeface="Roboto" panose="02000000000000000000" pitchFamily="2" charset="0"/>
              </a:rPr>
              <a:t>mô</a:t>
            </a:r>
            <a:r>
              <a:rPr lang="en-US" sz="3500" dirty="0">
                <a:solidFill>
                  <a:srgbClr val="FFFFFF"/>
                </a:solidFill>
                <a:effectLst/>
                <a:latin typeface="Roboto" panose="02000000000000000000" pitchFamily="2" charset="0"/>
                <a:ea typeface="Roboto" panose="02000000000000000000" pitchFamily="2" charset="0"/>
              </a:rPr>
              <a:t> </a:t>
            </a:r>
            <a:r>
              <a:rPr lang="en-US" sz="3500" dirty="0" err="1">
                <a:solidFill>
                  <a:srgbClr val="FFFFFF"/>
                </a:solidFill>
                <a:effectLst/>
                <a:latin typeface="Roboto" panose="02000000000000000000" pitchFamily="2" charset="0"/>
                <a:ea typeface="Roboto" panose="02000000000000000000" pitchFamily="2" charset="0"/>
              </a:rPr>
              <a:t>phỏng</a:t>
            </a:r>
            <a:r>
              <a:rPr lang="en-US" sz="3500" dirty="0">
                <a:solidFill>
                  <a:srgbClr val="FFFFFF"/>
                </a:solidFill>
                <a:effectLst/>
                <a:latin typeface="Roboto" panose="02000000000000000000" pitchFamily="2" charset="0"/>
                <a:ea typeface="Roboto" panose="02000000000000000000" pitchFamily="2" charset="0"/>
              </a:rPr>
              <a:t> ModelSim</a:t>
            </a:r>
            <a:endParaRPr lang="en-US" sz="3500" dirty="0">
              <a:solidFill>
                <a:srgbClr val="FFFFFF"/>
              </a:solidFill>
              <a:latin typeface="Roboto" panose="02000000000000000000" pitchFamily="2" charset="0"/>
              <a:ea typeface="Roboto" panose="02000000000000000000" pitchFamily="2" charset="0"/>
            </a:endParaRPr>
          </a:p>
        </p:txBody>
      </p:sp>
      <p:sp>
        <p:nvSpPr>
          <p:cNvPr id="17" name="Rectangle 16">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554906"/>
            <a:ext cx="9141714" cy="64008"/>
          </a:xfrm>
          <a:prstGeom prst="rect">
            <a:avLst/>
          </a:prstGeom>
          <a:solidFill>
            <a:srgbClr val="8DFF0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5577" y="5247564"/>
            <a:ext cx="0" cy="873457"/>
          </a:xfrm>
          <a:prstGeom prst="line">
            <a:avLst/>
          </a:prstGeom>
          <a:ln w="15875">
            <a:solidFill>
              <a:srgbClr val="8DFF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C942EC2-D91D-4C66-A64B-D1295998EA13}"/>
              </a:ext>
            </a:extLst>
          </p:cNvPr>
          <p:cNvSpPr txBox="1"/>
          <p:nvPr/>
        </p:nvSpPr>
        <p:spPr>
          <a:xfrm>
            <a:off x="4548225" y="4905300"/>
            <a:ext cx="4120275" cy="1554485"/>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sz="1800" dirty="0" err="1">
                <a:solidFill>
                  <a:schemeClr val="bg1"/>
                </a:solidFill>
                <a:effectLst/>
                <a:latin typeface="Roboto" panose="02000000000000000000" pitchFamily="2" charset="0"/>
                <a:ea typeface="Roboto" panose="02000000000000000000" pitchFamily="2" charset="0"/>
              </a:rPr>
              <a:t>Mô</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phỏng</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dạng</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sóng</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kết</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quả</a:t>
            </a:r>
            <a:r>
              <a:rPr lang="en-US" sz="1800" dirty="0">
                <a:solidFill>
                  <a:schemeClr val="bg1"/>
                </a:solidFill>
                <a:effectLst/>
                <a:latin typeface="Roboto" panose="02000000000000000000" pitchFamily="2" charset="0"/>
                <a:ea typeface="Roboto" panose="02000000000000000000" pitchFamily="2" charset="0"/>
              </a:rPr>
              <a:t> của </a:t>
            </a:r>
            <a:r>
              <a:rPr lang="en-US" sz="1800" dirty="0" err="1">
                <a:solidFill>
                  <a:schemeClr val="bg1"/>
                </a:solidFill>
                <a:effectLst/>
                <a:latin typeface="Roboto" panose="02000000000000000000" pitchFamily="2" charset="0"/>
                <a:ea typeface="Roboto" panose="02000000000000000000" pitchFamily="2" charset="0"/>
              </a:rPr>
              <a:t>phần</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cứng</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xử</a:t>
            </a:r>
            <a:r>
              <a:rPr lang="en-US" sz="1800" dirty="0">
                <a:solidFill>
                  <a:schemeClr val="bg1"/>
                </a:solidFill>
                <a:effectLst/>
                <a:latin typeface="Roboto" panose="02000000000000000000" pitchFamily="2" charset="0"/>
                <a:ea typeface="Roboto" panose="02000000000000000000" pitchFamily="2" charset="0"/>
              </a:rPr>
              <a:t> </a:t>
            </a:r>
            <a:r>
              <a:rPr lang="en-US" sz="1800" dirty="0" err="1">
                <a:solidFill>
                  <a:schemeClr val="bg1"/>
                </a:solidFill>
                <a:effectLst/>
                <a:latin typeface="Roboto" panose="02000000000000000000" pitchFamily="2" charset="0"/>
                <a:ea typeface="Roboto" panose="02000000000000000000" pitchFamily="2" charset="0"/>
              </a:rPr>
              <a:t>lý</a:t>
            </a:r>
            <a:r>
              <a:rPr lang="en-US" sz="1800" dirty="0">
                <a:solidFill>
                  <a:schemeClr val="bg1"/>
                </a:solidFill>
                <a:effectLst/>
                <a:latin typeface="Roboto" panose="02000000000000000000" pitchFamily="2" charset="0"/>
                <a:ea typeface="Roboto" panose="02000000000000000000" pitchFamily="2" charset="0"/>
              </a:rPr>
              <a:t> NTT </a:t>
            </a:r>
            <a:r>
              <a:rPr lang="en-US" sz="1800" dirty="0" err="1">
                <a:solidFill>
                  <a:schemeClr val="bg1"/>
                </a:solidFill>
                <a:effectLst/>
                <a:latin typeface="Roboto" panose="02000000000000000000" pitchFamily="2" charset="0"/>
                <a:ea typeface="Roboto" panose="02000000000000000000" pitchFamily="2" charset="0"/>
              </a:rPr>
              <a:t>và</a:t>
            </a:r>
            <a:r>
              <a:rPr lang="en-US" sz="1800" dirty="0">
                <a:solidFill>
                  <a:schemeClr val="bg1"/>
                </a:solidFill>
                <a:effectLst/>
                <a:latin typeface="Roboto" panose="02000000000000000000" pitchFamily="2" charset="0"/>
                <a:ea typeface="Roboto" panose="02000000000000000000" pitchFamily="2" charset="0"/>
              </a:rPr>
              <a:t> INTT</a:t>
            </a:r>
            <a:r>
              <a:rPr lang="en-US" dirty="0">
                <a:solidFill>
                  <a:schemeClr val="bg1"/>
                </a:solidFill>
                <a:effectLst/>
                <a:latin typeface="Roboto" panose="02000000000000000000" pitchFamily="2" charset="0"/>
                <a:ea typeface="Roboto" panose="02000000000000000000" pitchFamily="2" charset="0"/>
              </a:rPr>
              <a:t>.</a:t>
            </a:r>
            <a:endParaRPr lang="en-US" dirty="0">
              <a:solidFill>
                <a:schemeClr val="bg1"/>
              </a:solidFill>
              <a:latin typeface="Roboto" panose="02000000000000000000" pitchFamily="2" charset="0"/>
              <a:ea typeface="Roboto" panose="02000000000000000000" pitchFamily="2" charset="0"/>
            </a:endParaRPr>
          </a:p>
        </p:txBody>
      </p:sp>
      <p:pic>
        <p:nvPicPr>
          <p:cNvPr id="11" name="Picture 10" descr="P878#yIS1">
            <a:extLst>
              <a:ext uri="{FF2B5EF4-FFF2-40B4-BE49-F238E27FC236}">
                <a16:creationId xmlns:a16="http://schemas.microsoft.com/office/drawing/2014/main" id="{67F503E7-053E-4527-BB32-3152E28A4106}"/>
              </a:ext>
            </a:extLst>
          </p:cNvPr>
          <p:cNvPicPr>
            <a:picLocks noChangeAspect="1"/>
          </p:cNvPicPr>
          <p:nvPr/>
        </p:nvPicPr>
        <p:blipFill>
          <a:blip r:embed="rId2"/>
          <a:stretch>
            <a:fillRect/>
          </a:stretch>
        </p:blipFill>
        <p:spPr>
          <a:xfrm>
            <a:off x="1389054" y="234999"/>
            <a:ext cx="6365892" cy="4136189"/>
          </a:xfrm>
          <a:prstGeom prst="rect">
            <a:avLst/>
          </a:prstGeom>
        </p:spPr>
      </p:pic>
    </p:spTree>
    <p:extLst>
      <p:ext uri="{BB962C8B-B14F-4D97-AF65-F5344CB8AC3E}">
        <p14:creationId xmlns:p14="http://schemas.microsoft.com/office/powerpoint/2010/main" val="3870780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C6672-BFFF-49D5-8963-423DA64F6900}"/>
              </a:ext>
            </a:extLst>
          </p:cNvPr>
          <p:cNvSpPr>
            <a:spLocks noGrp="1"/>
          </p:cNvSpPr>
          <p:nvPr>
            <p:ph type="title"/>
          </p:nvPr>
        </p:nvSpPr>
        <p:spPr>
          <a:xfrm>
            <a:off x="475499" y="4550229"/>
            <a:ext cx="8181805" cy="1057655"/>
          </a:xfrm>
        </p:spPr>
        <p:txBody>
          <a:bodyPr vert="horz" lIns="91440" tIns="45720" rIns="91440" bIns="45720" rtlCol="0" anchor="b">
            <a:normAutofit/>
          </a:bodyPr>
          <a:lstStyle/>
          <a:p>
            <a:r>
              <a:rPr lang="en-US" sz="4400" dirty="0" err="1">
                <a:solidFill>
                  <a:schemeClr val="tx1"/>
                </a:solidFill>
                <a:effectLst/>
                <a:latin typeface="Roboto" panose="02000000000000000000" pitchFamily="2" charset="0"/>
                <a:ea typeface="Roboto" panose="02000000000000000000" pitchFamily="2" charset="0"/>
              </a:rPr>
              <a:t>Kết</a:t>
            </a:r>
            <a:r>
              <a:rPr lang="en-US" sz="4400" dirty="0">
                <a:solidFill>
                  <a:schemeClr val="tx1"/>
                </a:solidFill>
                <a:effectLst/>
                <a:latin typeface="Roboto" panose="02000000000000000000" pitchFamily="2" charset="0"/>
                <a:ea typeface="Roboto" panose="02000000000000000000" pitchFamily="2" charset="0"/>
              </a:rPr>
              <a:t> </a:t>
            </a:r>
            <a:r>
              <a:rPr lang="en-US" sz="4400" dirty="0" err="1">
                <a:solidFill>
                  <a:schemeClr val="tx1"/>
                </a:solidFill>
                <a:effectLst/>
                <a:latin typeface="Roboto" panose="02000000000000000000" pitchFamily="2" charset="0"/>
                <a:ea typeface="Roboto" panose="02000000000000000000" pitchFamily="2" charset="0"/>
              </a:rPr>
              <a:t>quả</a:t>
            </a:r>
            <a:r>
              <a:rPr lang="en-US" sz="4400" dirty="0">
                <a:solidFill>
                  <a:schemeClr val="tx1"/>
                </a:solidFill>
                <a:effectLst/>
                <a:latin typeface="Roboto" panose="02000000000000000000" pitchFamily="2" charset="0"/>
                <a:ea typeface="Roboto" panose="02000000000000000000" pitchFamily="2" charset="0"/>
              </a:rPr>
              <a:t> </a:t>
            </a:r>
            <a:r>
              <a:rPr lang="en-US" sz="4400" dirty="0" err="1">
                <a:solidFill>
                  <a:schemeClr val="tx1"/>
                </a:solidFill>
                <a:effectLst/>
                <a:latin typeface="Roboto" panose="02000000000000000000" pitchFamily="2" charset="0"/>
                <a:ea typeface="Roboto" panose="02000000000000000000" pitchFamily="2" charset="0"/>
              </a:rPr>
              <a:t>mô</a:t>
            </a:r>
            <a:r>
              <a:rPr lang="en-US" sz="4400" dirty="0">
                <a:solidFill>
                  <a:schemeClr val="tx1"/>
                </a:solidFill>
                <a:effectLst/>
                <a:latin typeface="Roboto" panose="02000000000000000000" pitchFamily="2" charset="0"/>
                <a:ea typeface="Roboto" panose="02000000000000000000" pitchFamily="2" charset="0"/>
              </a:rPr>
              <a:t> </a:t>
            </a:r>
            <a:r>
              <a:rPr lang="en-US" sz="4400" dirty="0" err="1">
                <a:solidFill>
                  <a:schemeClr val="tx1"/>
                </a:solidFill>
                <a:effectLst/>
                <a:latin typeface="Roboto" panose="02000000000000000000" pitchFamily="2" charset="0"/>
                <a:ea typeface="Roboto" panose="02000000000000000000" pitchFamily="2" charset="0"/>
              </a:rPr>
              <a:t>phỏng</a:t>
            </a:r>
            <a:r>
              <a:rPr lang="en-US" sz="4400" dirty="0">
                <a:solidFill>
                  <a:schemeClr val="tx1"/>
                </a:solidFill>
                <a:effectLst/>
                <a:latin typeface="Roboto" panose="02000000000000000000" pitchFamily="2" charset="0"/>
                <a:ea typeface="Roboto" panose="02000000000000000000" pitchFamily="2" charset="0"/>
              </a:rPr>
              <a:t> ModelSim</a:t>
            </a:r>
            <a:endParaRPr lang="en-US" sz="4000" dirty="0">
              <a:solidFill>
                <a:schemeClr val="tx1"/>
              </a:solidFill>
            </a:endParaRPr>
          </a:p>
        </p:txBody>
      </p:sp>
      <p:pic>
        <p:nvPicPr>
          <p:cNvPr id="5" name="Content Placeholder 4">
            <a:extLst>
              <a:ext uri="{FF2B5EF4-FFF2-40B4-BE49-F238E27FC236}">
                <a16:creationId xmlns:a16="http://schemas.microsoft.com/office/drawing/2014/main" id="{6556B611-2F24-4D4A-8A4A-A96773DF9C96}"/>
              </a:ext>
            </a:extLst>
          </p:cNvPr>
          <p:cNvPicPr>
            <a:picLocks noGrp="1" noChangeAspect="1"/>
          </p:cNvPicPr>
          <p:nvPr>
            <p:ph idx="1"/>
          </p:nvPr>
        </p:nvPicPr>
        <p:blipFill rotWithShape="1">
          <a:blip r:embed="rId2"/>
          <a:srcRect t="33697" r="-2" b="6636"/>
          <a:stretch/>
        </p:blipFill>
        <p:spPr>
          <a:xfrm>
            <a:off x="476592" y="640080"/>
            <a:ext cx="8187348" cy="3602736"/>
          </a:xfrm>
          <a:prstGeom prst="rect">
            <a:avLst/>
          </a:prstGeom>
        </p:spPr>
      </p:pic>
      <p:cxnSp>
        <p:nvCxnSpPr>
          <p:cNvPr id="18" name="Straight Connector 17">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355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6AA7-D87F-4648-B806-4FCEF2E6CD04}"/>
              </a:ext>
            </a:extLst>
          </p:cNvPr>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MÃ HÓA ĐỐI XỨNG</a:t>
            </a:r>
          </a:p>
        </p:txBody>
      </p:sp>
      <p:pic>
        <p:nvPicPr>
          <p:cNvPr id="11" name="Content Placeholder 8" descr="Qr Code outline">
            <a:extLst>
              <a:ext uri="{FF2B5EF4-FFF2-40B4-BE49-F238E27FC236}">
                <a16:creationId xmlns:a16="http://schemas.microsoft.com/office/drawing/2014/main" id="{5281FC10-B65B-4942-A3D9-8E2C7E0A94A7}"/>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56904" y="2981385"/>
            <a:ext cx="914400" cy="914400"/>
          </a:xfrm>
        </p:spPr>
      </p:pic>
      <p:pic>
        <p:nvPicPr>
          <p:cNvPr id="13" name="Graphic 12" descr="Chat bubble with solid fill">
            <a:extLst>
              <a:ext uri="{FF2B5EF4-FFF2-40B4-BE49-F238E27FC236}">
                <a16:creationId xmlns:a16="http://schemas.microsoft.com/office/drawing/2014/main" id="{DA156DF2-5C09-4782-8375-472E665B7C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2960" y="2981385"/>
            <a:ext cx="914400" cy="914400"/>
          </a:xfrm>
          <a:prstGeom prst="rect">
            <a:avLst/>
          </a:prstGeom>
        </p:spPr>
      </p:pic>
      <p:pic>
        <p:nvPicPr>
          <p:cNvPr id="14" name="Graphic 13" descr="Key with solid fill">
            <a:extLst>
              <a:ext uri="{FF2B5EF4-FFF2-40B4-BE49-F238E27FC236}">
                <a16:creationId xmlns:a16="http://schemas.microsoft.com/office/drawing/2014/main" id="{8E33A99D-DB2D-46DB-B906-1A820C6345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89932" y="1737361"/>
            <a:ext cx="914400" cy="914400"/>
          </a:xfrm>
          <a:prstGeom prst="rect">
            <a:avLst/>
          </a:prstGeom>
        </p:spPr>
      </p:pic>
      <p:sp>
        <p:nvSpPr>
          <p:cNvPr id="15" name="Arrow: Right 14">
            <a:extLst>
              <a:ext uri="{FF2B5EF4-FFF2-40B4-BE49-F238E27FC236}">
                <a16:creationId xmlns:a16="http://schemas.microsoft.com/office/drawing/2014/main" id="{F692D610-DFF1-4370-B18D-CBB1EDC1FAA1}"/>
              </a:ext>
            </a:extLst>
          </p:cNvPr>
          <p:cNvSpPr/>
          <p:nvPr/>
        </p:nvSpPr>
        <p:spPr>
          <a:xfrm>
            <a:off x="1890880" y="3259151"/>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6" name="Arrow: Right 15">
            <a:extLst>
              <a:ext uri="{FF2B5EF4-FFF2-40B4-BE49-F238E27FC236}">
                <a16:creationId xmlns:a16="http://schemas.microsoft.com/office/drawing/2014/main" id="{18EB3EB0-B610-4261-8866-FFA584298F19}"/>
              </a:ext>
            </a:extLst>
          </p:cNvPr>
          <p:cNvSpPr/>
          <p:nvPr/>
        </p:nvSpPr>
        <p:spPr>
          <a:xfrm>
            <a:off x="3891656" y="3254027"/>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8" name="Arrow: Right 17">
            <a:extLst>
              <a:ext uri="{FF2B5EF4-FFF2-40B4-BE49-F238E27FC236}">
                <a16:creationId xmlns:a16="http://schemas.microsoft.com/office/drawing/2014/main" id="{A04549E9-54AE-46D3-8C38-8E3E4DA633BE}"/>
              </a:ext>
            </a:extLst>
          </p:cNvPr>
          <p:cNvSpPr/>
          <p:nvPr/>
        </p:nvSpPr>
        <p:spPr>
          <a:xfrm rot="5400000">
            <a:off x="4758239" y="4111103"/>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pic>
        <p:nvPicPr>
          <p:cNvPr id="20" name="Graphic 19" descr="Packing Box Open outline">
            <a:extLst>
              <a:ext uri="{FF2B5EF4-FFF2-40B4-BE49-F238E27FC236}">
                <a16:creationId xmlns:a16="http://schemas.microsoft.com/office/drawing/2014/main" id="{94FD3FE9-209F-4AC6-902A-93E3BC63F70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87266" y="4695536"/>
            <a:ext cx="914400" cy="914400"/>
          </a:xfrm>
          <a:prstGeom prst="rect">
            <a:avLst/>
          </a:prstGeom>
        </p:spPr>
      </p:pic>
      <p:pic>
        <p:nvPicPr>
          <p:cNvPr id="22" name="Graphic 21" descr="Box outline">
            <a:extLst>
              <a:ext uri="{FF2B5EF4-FFF2-40B4-BE49-F238E27FC236}">
                <a16:creationId xmlns:a16="http://schemas.microsoft.com/office/drawing/2014/main" id="{F8AB47CA-9A3F-4BE0-B301-F81BDB3BF62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89932" y="2987304"/>
            <a:ext cx="914400" cy="914400"/>
          </a:xfrm>
          <a:prstGeom prst="rect">
            <a:avLst/>
          </a:prstGeom>
        </p:spPr>
      </p:pic>
      <p:pic>
        <p:nvPicPr>
          <p:cNvPr id="23" name="Graphic 22" descr="Key with solid fill">
            <a:extLst>
              <a:ext uri="{FF2B5EF4-FFF2-40B4-BE49-F238E27FC236}">
                <a16:creationId xmlns:a16="http://schemas.microsoft.com/office/drawing/2014/main" id="{6B71FAE1-C9C2-48B8-B42D-5BBF6E8B74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29778" y="4644949"/>
            <a:ext cx="914400" cy="914400"/>
          </a:xfrm>
          <a:prstGeom prst="rect">
            <a:avLst/>
          </a:prstGeom>
        </p:spPr>
      </p:pic>
      <p:sp>
        <p:nvSpPr>
          <p:cNvPr id="24" name="Arrow: Right 23">
            <a:extLst>
              <a:ext uri="{FF2B5EF4-FFF2-40B4-BE49-F238E27FC236}">
                <a16:creationId xmlns:a16="http://schemas.microsoft.com/office/drawing/2014/main" id="{42C88FAF-BD31-4613-A95B-76AED7815476}"/>
              </a:ext>
            </a:extLst>
          </p:cNvPr>
          <p:cNvSpPr/>
          <p:nvPr/>
        </p:nvSpPr>
        <p:spPr>
          <a:xfrm>
            <a:off x="3892997" y="4921199"/>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5" name="Arrow: Right 24">
            <a:extLst>
              <a:ext uri="{FF2B5EF4-FFF2-40B4-BE49-F238E27FC236}">
                <a16:creationId xmlns:a16="http://schemas.microsoft.com/office/drawing/2014/main" id="{9A9B41D8-A947-46B0-9249-10CBA7921465}"/>
              </a:ext>
            </a:extLst>
          </p:cNvPr>
          <p:cNvSpPr/>
          <p:nvPr/>
        </p:nvSpPr>
        <p:spPr>
          <a:xfrm>
            <a:off x="5713152" y="4970880"/>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pic>
        <p:nvPicPr>
          <p:cNvPr id="26" name="Graphic 25" descr="Chat bubble with solid fill">
            <a:extLst>
              <a:ext uri="{FF2B5EF4-FFF2-40B4-BE49-F238E27FC236}">
                <a16:creationId xmlns:a16="http://schemas.microsoft.com/office/drawing/2014/main" id="{F39A9C29-6E73-4AFC-B1F7-E749D7C27B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36366" y="4695536"/>
            <a:ext cx="914400" cy="914400"/>
          </a:xfrm>
          <a:prstGeom prst="rect">
            <a:avLst/>
          </a:prstGeom>
        </p:spPr>
      </p:pic>
      <p:sp>
        <p:nvSpPr>
          <p:cNvPr id="27" name="Arrow: Right 26">
            <a:extLst>
              <a:ext uri="{FF2B5EF4-FFF2-40B4-BE49-F238E27FC236}">
                <a16:creationId xmlns:a16="http://schemas.microsoft.com/office/drawing/2014/main" id="{83A8B0B3-57AA-4B1C-AE5B-7AEA10F3C772}"/>
              </a:ext>
            </a:extLst>
          </p:cNvPr>
          <p:cNvSpPr/>
          <p:nvPr/>
        </p:nvSpPr>
        <p:spPr>
          <a:xfrm rot="5400000">
            <a:off x="2891267" y="2540963"/>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pic>
        <p:nvPicPr>
          <p:cNvPr id="28" name="Graphic 27" descr="Packing Box Open outline">
            <a:extLst>
              <a:ext uri="{FF2B5EF4-FFF2-40B4-BE49-F238E27FC236}">
                <a16:creationId xmlns:a16="http://schemas.microsoft.com/office/drawing/2014/main" id="{C09A44B1-DE30-4370-91E7-58C19564E0F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52360" y="1943028"/>
            <a:ext cx="914400" cy="914400"/>
          </a:xfrm>
          <a:prstGeom prst="rect">
            <a:avLst/>
          </a:prstGeom>
        </p:spPr>
      </p:pic>
      <p:pic>
        <p:nvPicPr>
          <p:cNvPr id="29" name="Graphic 28" descr="Box outline">
            <a:extLst>
              <a:ext uri="{FF2B5EF4-FFF2-40B4-BE49-F238E27FC236}">
                <a16:creationId xmlns:a16="http://schemas.microsoft.com/office/drawing/2014/main" id="{5EF67EE0-55FB-438D-B8A8-ED6D0B35E1B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12313" y="1943028"/>
            <a:ext cx="914400" cy="914400"/>
          </a:xfrm>
          <a:prstGeom prst="rect">
            <a:avLst/>
          </a:prstGeom>
        </p:spPr>
      </p:pic>
      <p:sp>
        <p:nvSpPr>
          <p:cNvPr id="30" name="Arrow: Right 29">
            <a:extLst>
              <a:ext uri="{FF2B5EF4-FFF2-40B4-BE49-F238E27FC236}">
                <a16:creationId xmlns:a16="http://schemas.microsoft.com/office/drawing/2014/main" id="{129F4677-FF17-43C9-A508-51FC00CEADC7}"/>
              </a:ext>
            </a:extLst>
          </p:cNvPr>
          <p:cNvSpPr/>
          <p:nvPr/>
        </p:nvSpPr>
        <p:spPr>
          <a:xfrm rot="3600000">
            <a:off x="6455775" y="2830858"/>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1" name="Arrow: Right 30">
            <a:extLst>
              <a:ext uri="{FF2B5EF4-FFF2-40B4-BE49-F238E27FC236}">
                <a16:creationId xmlns:a16="http://schemas.microsoft.com/office/drawing/2014/main" id="{821A0E44-7B32-4C9C-B08E-44A623D8011F}"/>
              </a:ext>
            </a:extLst>
          </p:cNvPr>
          <p:cNvSpPr/>
          <p:nvPr/>
        </p:nvSpPr>
        <p:spPr>
          <a:xfrm rot="7200000">
            <a:off x="7211569" y="2830857"/>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2" name="TextBox 31">
            <a:extLst>
              <a:ext uri="{FF2B5EF4-FFF2-40B4-BE49-F238E27FC236}">
                <a16:creationId xmlns:a16="http://schemas.microsoft.com/office/drawing/2014/main" id="{4AAE902F-38CC-4CC2-821B-9B49BE7DC1AA}"/>
              </a:ext>
            </a:extLst>
          </p:cNvPr>
          <p:cNvSpPr txBox="1"/>
          <p:nvPr/>
        </p:nvSpPr>
        <p:spPr>
          <a:xfrm>
            <a:off x="6333640" y="3359953"/>
            <a:ext cx="169205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Roboto" panose="02000000000000000000" pitchFamily="2" charset="0"/>
                <a:ea typeface="Roboto" panose="02000000000000000000" pitchFamily="2" charset="0"/>
              </a:rPr>
              <a:t>Advanced Encryption Standard (AES)</a:t>
            </a:r>
          </a:p>
        </p:txBody>
      </p:sp>
      <p:sp>
        <p:nvSpPr>
          <p:cNvPr id="34" name="TextBox 33">
            <a:extLst>
              <a:ext uri="{FF2B5EF4-FFF2-40B4-BE49-F238E27FC236}">
                <a16:creationId xmlns:a16="http://schemas.microsoft.com/office/drawing/2014/main" id="{66873268-99DE-4147-9DA4-4FDB1BBFC463}"/>
              </a:ext>
            </a:extLst>
          </p:cNvPr>
          <p:cNvSpPr txBox="1"/>
          <p:nvPr/>
        </p:nvSpPr>
        <p:spPr>
          <a:xfrm>
            <a:off x="7452360" y="4850024"/>
            <a:ext cx="3691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Roboto" panose="02000000000000000000" pitchFamily="2" charset="0"/>
                <a:ea typeface="Roboto" panose="02000000000000000000" pitchFamily="2" charset="0"/>
              </a:rPr>
              <a:t>B</a:t>
            </a:r>
          </a:p>
        </p:txBody>
      </p:sp>
      <p:sp>
        <p:nvSpPr>
          <p:cNvPr id="37" name="TextBox 36">
            <a:extLst>
              <a:ext uri="{FF2B5EF4-FFF2-40B4-BE49-F238E27FC236}">
                <a16:creationId xmlns:a16="http://schemas.microsoft.com/office/drawing/2014/main" id="{AC5A337C-ECE3-41C6-B09D-F4F6BAF7843C}"/>
              </a:ext>
            </a:extLst>
          </p:cNvPr>
          <p:cNvSpPr txBox="1"/>
          <p:nvPr/>
        </p:nvSpPr>
        <p:spPr>
          <a:xfrm>
            <a:off x="453844" y="3153472"/>
            <a:ext cx="3691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Roboto" panose="02000000000000000000" pitchFamily="2" charset="0"/>
                <a:ea typeface="Roboto" panose="02000000000000000000" pitchFamily="2" charset="0"/>
              </a:rPr>
              <a:t>A</a:t>
            </a:r>
          </a:p>
        </p:txBody>
      </p:sp>
    </p:spTree>
    <p:extLst>
      <p:ext uri="{BB962C8B-B14F-4D97-AF65-F5344CB8AC3E}">
        <p14:creationId xmlns:p14="http://schemas.microsoft.com/office/powerpoint/2010/main" val="20479520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C6672-BFFF-49D5-8963-423DA64F6900}"/>
              </a:ext>
            </a:extLst>
          </p:cNvPr>
          <p:cNvSpPr>
            <a:spLocks noGrp="1"/>
          </p:cNvSpPr>
          <p:nvPr>
            <p:ph type="title"/>
          </p:nvPr>
        </p:nvSpPr>
        <p:spPr>
          <a:xfrm>
            <a:off x="5306419" y="309862"/>
            <a:ext cx="3200762" cy="2838249"/>
          </a:xfrm>
        </p:spPr>
        <p:txBody>
          <a:bodyPr vert="horz" lIns="91440" tIns="45720" rIns="91440" bIns="45720" rtlCol="0" anchor="b">
            <a:normAutofit/>
          </a:bodyPr>
          <a:lstStyle/>
          <a:p>
            <a:r>
              <a:rPr lang="en-US" sz="4400" dirty="0" err="1">
                <a:solidFill>
                  <a:schemeClr val="tx1"/>
                </a:solidFill>
                <a:effectLst/>
                <a:latin typeface="Roboto" panose="02000000000000000000" pitchFamily="2" charset="0"/>
                <a:ea typeface="Roboto" panose="02000000000000000000" pitchFamily="2" charset="0"/>
              </a:rPr>
              <a:t>Kết</a:t>
            </a:r>
            <a:r>
              <a:rPr lang="en-US" sz="4400" dirty="0">
                <a:solidFill>
                  <a:schemeClr val="tx1"/>
                </a:solidFill>
                <a:effectLst/>
                <a:latin typeface="Roboto" panose="02000000000000000000" pitchFamily="2" charset="0"/>
                <a:ea typeface="Roboto" panose="02000000000000000000" pitchFamily="2" charset="0"/>
              </a:rPr>
              <a:t> </a:t>
            </a:r>
            <a:r>
              <a:rPr lang="en-US" sz="4400" dirty="0" err="1">
                <a:solidFill>
                  <a:schemeClr val="tx1"/>
                </a:solidFill>
                <a:effectLst/>
                <a:latin typeface="Roboto" panose="02000000000000000000" pitchFamily="2" charset="0"/>
                <a:ea typeface="Roboto" panose="02000000000000000000" pitchFamily="2" charset="0"/>
              </a:rPr>
              <a:t>quả</a:t>
            </a:r>
            <a:r>
              <a:rPr lang="en-US" sz="4400" dirty="0">
                <a:solidFill>
                  <a:schemeClr val="tx1"/>
                </a:solidFill>
                <a:effectLst/>
                <a:latin typeface="Roboto" panose="02000000000000000000" pitchFamily="2" charset="0"/>
                <a:ea typeface="Roboto" panose="02000000000000000000" pitchFamily="2" charset="0"/>
              </a:rPr>
              <a:t> </a:t>
            </a:r>
            <a:r>
              <a:rPr lang="en-US" sz="4400" dirty="0" err="1">
                <a:solidFill>
                  <a:schemeClr val="tx1"/>
                </a:solidFill>
                <a:effectLst/>
                <a:latin typeface="Roboto" panose="02000000000000000000" pitchFamily="2" charset="0"/>
                <a:ea typeface="Roboto" panose="02000000000000000000" pitchFamily="2" charset="0"/>
              </a:rPr>
              <a:t>mô</a:t>
            </a:r>
            <a:r>
              <a:rPr lang="en-US" sz="4400" dirty="0">
                <a:solidFill>
                  <a:schemeClr val="tx1"/>
                </a:solidFill>
                <a:effectLst/>
                <a:latin typeface="Roboto" panose="02000000000000000000" pitchFamily="2" charset="0"/>
                <a:ea typeface="Roboto" panose="02000000000000000000" pitchFamily="2" charset="0"/>
              </a:rPr>
              <a:t> </a:t>
            </a:r>
            <a:r>
              <a:rPr lang="en-US" sz="4400" dirty="0" err="1">
                <a:solidFill>
                  <a:schemeClr val="tx1"/>
                </a:solidFill>
                <a:effectLst/>
                <a:latin typeface="Roboto" panose="02000000000000000000" pitchFamily="2" charset="0"/>
                <a:ea typeface="Roboto" panose="02000000000000000000" pitchFamily="2" charset="0"/>
              </a:rPr>
              <a:t>phỏng</a:t>
            </a:r>
            <a:r>
              <a:rPr lang="en-US" sz="4400" dirty="0">
                <a:solidFill>
                  <a:schemeClr val="tx1"/>
                </a:solidFill>
                <a:effectLst/>
                <a:latin typeface="Roboto" panose="02000000000000000000" pitchFamily="2" charset="0"/>
                <a:ea typeface="Roboto" panose="02000000000000000000" pitchFamily="2" charset="0"/>
              </a:rPr>
              <a:t> ModelSim</a:t>
            </a:r>
            <a:endParaRPr lang="en-US" sz="4000" dirty="0">
              <a:solidFill>
                <a:schemeClr val="tx1"/>
              </a:solidFill>
            </a:endParaRPr>
          </a:p>
        </p:txBody>
      </p:sp>
      <p:cxnSp>
        <p:nvCxnSpPr>
          <p:cNvPr id="18" name="Straight Connector 17">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264268E8-5A9C-46FB-B44D-79358E0BFB6D}"/>
              </a:ext>
            </a:extLst>
          </p:cNvPr>
          <p:cNvPicPr>
            <a:picLocks noChangeAspect="1"/>
          </p:cNvPicPr>
          <p:nvPr/>
        </p:nvPicPr>
        <p:blipFill>
          <a:blip r:embed="rId2"/>
          <a:stretch>
            <a:fillRect/>
          </a:stretch>
        </p:blipFill>
        <p:spPr>
          <a:xfrm>
            <a:off x="1073020" y="309862"/>
            <a:ext cx="3010906" cy="4063012"/>
          </a:xfrm>
          <a:prstGeom prst="rect">
            <a:avLst/>
          </a:prstGeom>
        </p:spPr>
      </p:pic>
      <p:pic>
        <p:nvPicPr>
          <p:cNvPr id="17" name="Picture 16">
            <a:extLst>
              <a:ext uri="{FF2B5EF4-FFF2-40B4-BE49-F238E27FC236}">
                <a16:creationId xmlns:a16="http://schemas.microsoft.com/office/drawing/2014/main" id="{E590969E-49CF-4037-818F-03E39990B50A}"/>
              </a:ext>
            </a:extLst>
          </p:cNvPr>
          <p:cNvPicPr>
            <a:picLocks noChangeAspect="1"/>
          </p:cNvPicPr>
          <p:nvPr/>
        </p:nvPicPr>
        <p:blipFill>
          <a:blip r:embed="rId3"/>
          <a:stretch>
            <a:fillRect/>
          </a:stretch>
        </p:blipFill>
        <p:spPr>
          <a:xfrm>
            <a:off x="-37322" y="5004015"/>
            <a:ext cx="9144000" cy="513966"/>
          </a:xfrm>
          <a:prstGeom prst="rect">
            <a:avLst/>
          </a:prstGeom>
        </p:spPr>
      </p:pic>
      <p:cxnSp>
        <p:nvCxnSpPr>
          <p:cNvPr id="21" name="Straight Connector 20">
            <a:extLst>
              <a:ext uri="{FF2B5EF4-FFF2-40B4-BE49-F238E27FC236}">
                <a16:creationId xmlns:a16="http://schemas.microsoft.com/office/drawing/2014/main" id="{62539ECC-28C0-427F-A0DD-7307F3C1B436}"/>
              </a:ext>
            </a:extLst>
          </p:cNvPr>
          <p:cNvCxnSpPr/>
          <p:nvPr/>
        </p:nvCxnSpPr>
        <p:spPr>
          <a:xfrm>
            <a:off x="5215812" y="3167158"/>
            <a:ext cx="3396343"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3597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C6672-BFFF-49D5-8963-423DA64F6900}"/>
              </a:ext>
            </a:extLst>
          </p:cNvPr>
          <p:cNvSpPr>
            <a:spLocks noGrp="1"/>
          </p:cNvSpPr>
          <p:nvPr>
            <p:ph type="title"/>
          </p:nvPr>
        </p:nvSpPr>
        <p:spPr>
          <a:xfrm>
            <a:off x="5306419" y="309862"/>
            <a:ext cx="3200762" cy="2838249"/>
          </a:xfrm>
        </p:spPr>
        <p:txBody>
          <a:bodyPr vert="horz" lIns="91440" tIns="45720" rIns="91440" bIns="45720" rtlCol="0" anchor="b">
            <a:normAutofit/>
          </a:bodyPr>
          <a:lstStyle/>
          <a:p>
            <a:r>
              <a:rPr lang="en-US" sz="4400" dirty="0" err="1">
                <a:solidFill>
                  <a:schemeClr val="tx1"/>
                </a:solidFill>
                <a:effectLst/>
                <a:latin typeface="Roboto" panose="02000000000000000000" pitchFamily="2" charset="0"/>
                <a:ea typeface="Roboto" panose="02000000000000000000" pitchFamily="2" charset="0"/>
              </a:rPr>
              <a:t>Kết</a:t>
            </a:r>
            <a:r>
              <a:rPr lang="en-US" sz="4400" dirty="0">
                <a:solidFill>
                  <a:schemeClr val="tx1"/>
                </a:solidFill>
                <a:effectLst/>
                <a:latin typeface="Roboto" panose="02000000000000000000" pitchFamily="2" charset="0"/>
                <a:ea typeface="Roboto" panose="02000000000000000000" pitchFamily="2" charset="0"/>
              </a:rPr>
              <a:t> </a:t>
            </a:r>
            <a:r>
              <a:rPr lang="en-US" sz="4400" dirty="0" err="1">
                <a:solidFill>
                  <a:schemeClr val="tx1"/>
                </a:solidFill>
                <a:effectLst/>
                <a:latin typeface="Roboto" panose="02000000000000000000" pitchFamily="2" charset="0"/>
                <a:ea typeface="Roboto" panose="02000000000000000000" pitchFamily="2" charset="0"/>
              </a:rPr>
              <a:t>quả</a:t>
            </a:r>
            <a:r>
              <a:rPr lang="en-US" sz="4400" dirty="0">
                <a:solidFill>
                  <a:schemeClr val="tx1"/>
                </a:solidFill>
                <a:effectLst/>
                <a:latin typeface="Roboto" panose="02000000000000000000" pitchFamily="2" charset="0"/>
                <a:ea typeface="Roboto" panose="02000000000000000000" pitchFamily="2" charset="0"/>
              </a:rPr>
              <a:t> </a:t>
            </a:r>
            <a:r>
              <a:rPr lang="en-US" sz="4400" dirty="0" err="1">
                <a:solidFill>
                  <a:schemeClr val="tx1"/>
                </a:solidFill>
                <a:effectLst/>
                <a:latin typeface="Roboto" panose="02000000000000000000" pitchFamily="2" charset="0"/>
                <a:ea typeface="Roboto" panose="02000000000000000000" pitchFamily="2" charset="0"/>
              </a:rPr>
              <a:t>mô</a:t>
            </a:r>
            <a:r>
              <a:rPr lang="en-US" sz="4400" dirty="0">
                <a:solidFill>
                  <a:schemeClr val="tx1"/>
                </a:solidFill>
                <a:effectLst/>
                <a:latin typeface="Roboto" panose="02000000000000000000" pitchFamily="2" charset="0"/>
                <a:ea typeface="Roboto" panose="02000000000000000000" pitchFamily="2" charset="0"/>
              </a:rPr>
              <a:t> </a:t>
            </a:r>
            <a:r>
              <a:rPr lang="en-US" sz="4400" dirty="0" err="1">
                <a:solidFill>
                  <a:schemeClr val="tx1"/>
                </a:solidFill>
                <a:effectLst/>
                <a:latin typeface="Roboto" panose="02000000000000000000" pitchFamily="2" charset="0"/>
                <a:ea typeface="Roboto" panose="02000000000000000000" pitchFamily="2" charset="0"/>
              </a:rPr>
              <a:t>phỏng</a:t>
            </a:r>
            <a:r>
              <a:rPr lang="en-US" sz="4400" dirty="0">
                <a:solidFill>
                  <a:schemeClr val="tx1"/>
                </a:solidFill>
                <a:effectLst/>
                <a:latin typeface="Roboto" panose="02000000000000000000" pitchFamily="2" charset="0"/>
                <a:ea typeface="Roboto" panose="02000000000000000000" pitchFamily="2" charset="0"/>
              </a:rPr>
              <a:t> ModelSim</a:t>
            </a:r>
            <a:endParaRPr lang="en-US" sz="4000" dirty="0">
              <a:solidFill>
                <a:schemeClr val="tx1"/>
              </a:solidFill>
            </a:endParaRPr>
          </a:p>
        </p:txBody>
      </p:sp>
      <p:cxnSp>
        <p:nvCxnSpPr>
          <p:cNvPr id="18" name="Straight Connector 17">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62539ECC-28C0-427F-A0DD-7307F3C1B436}"/>
              </a:ext>
            </a:extLst>
          </p:cNvPr>
          <p:cNvCxnSpPr/>
          <p:nvPr/>
        </p:nvCxnSpPr>
        <p:spPr>
          <a:xfrm>
            <a:off x="5215812" y="3167158"/>
            <a:ext cx="3396343"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331384E-7553-4F80-B946-99B9F4195961}"/>
              </a:ext>
            </a:extLst>
          </p:cNvPr>
          <p:cNvPicPr>
            <a:picLocks noChangeAspect="1"/>
          </p:cNvPicPr>
          <p:nvPr/>
        </p:nvPicPr>
        <p:blipFill>
          <a:blip r:embed="rId2"/>
          <a:stretch>
            <a:fillRect/>
          </a:stretch>
        </p:blipFill>
        <p:spPr>
          <a:xfrm>
            <a:off x="104588" y="5058946"/>
            <a:ext cx="8934823" cy="515902"/>
          </a:xfrm>
          <a:prstGeom prst="rect">
            <a:avLst/>
          </a:prstGeom>
        </p:spPr>
      </p:pic>
      <p:pic>
        <p:nvPicPr>
          <p:cNvPr id="6" name="Picture 5">
            <a:extLst>
              <a:ext uri="{FF2B5EF4-FFF2-40B4-BE49-F238E27FC236}">
                <a16:creationId xmlns:a16="http://schemas.microsoft.com/office/drawing/2014/main" id="{29BCC89C-0F36-4259-B186-A2DEDE9974A2}"/>
              </a:ext>
            </a:extLst>
          </p:cNvPr>
          <p:cNvPicPr>
            <a:picLocks noChangeAspect="1"/>
          </p:cNvPicPr>
          <p:nvPr/>
        </p:nvPicPr>
        <p:blipFill>
          <a:blip r:embed="rId3"/>
          <a:stretch>
            <a:fillRect/>
          </a:stretch>
        </p:blipFill>
        <p:spPr>
          <a:xfrm>
            <a:off x="1152813" y="351247"/>
            <a:ext cx="3000794" cy="4401164"/>
          </a:xfrm>
          <a:prstGeom prst="rect">
            <a:avLst/>
          </a:prstGeom>
        </p:spPr>
      </p:pic>
    </p:spTree>
    <p:extLst>
      <p:ext uri="{BB962C8B-B14F-4D97-AF65-F5344CB8AC3E}">
        <p14:creationId xmlns:p14="http://schemas.microsoft.com/office/powerpoint/2010/main" val="30250425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C6672-BFFF-49D5-8963-423DA64F6900}"/>
              </a:ext>
            </a:extLst>
          </p:cNvPr>
          <p:cNvSpPr>
            <a:spLocks noGrp="1"/>
          </p:cNvSpPr>
          <p:nvPr>
            <p:ph type="title"/>
          </p:nvPr>
        </p:nvSpPr>
        <p:spPr>
          <a:xfrm>
            <a:off x="475499" y="4550229"/>
            <a:ext cx="8181805" cy="1057655"/>
          </a:xfrm>
        </p:spPr>
        <p:txBody>
          <a:bodyPr vert="horz" lIns="91440" tIns="45720" rIns="91440" bIns="45720" rtlCol="0" anchor="b">
            <a:normAutofit/>
          </a:bodyPr>
          <a:lstStyle/>
          <a:p>
            <a:r>
              <a:rPr lang="en-US" sz="5200">
                <a:solidFill>
                  <a:schemeClr val="tx1">
                    <a:lumMod val="85000"/>
                    <a:lumOff val="15000"/>
                  </a:schemeClr>
                </a:solidFill>
                <a:effectLst/>
              </a:rPr>
              <a:t>Kết quả mô phỏng ModelSim</a:t>
            </a:r>
            <a:endParaRPr lang="en-US" sz="5200">
              <a:solidFill>
                <a:schemeClr val="tx1">
                  <a:lumMod val="85000"/>
                  <a:lumOff val="15000"/>
                </a:schemeClr>
              </a:solidFill>
            </a:endParaRPr>
          </a:p>
        </p:txBody>
      </p:sp>
      <p:cxnSp>
        <p:nvCxnSpPr>
          <p:cNvPr id="35" name="Straight Connector 34">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1860FFC6-6BFD-44DA-9DF0-3814537FDF85}"/>
              </a:ext>
            </a:extLst>
          </p:cNvPr>
          <p:cNvPicPr>
            <a:picLocks noChangeAspect="1"/>
          </p:cNvPicPr>
          <p:nvPr/>
        </p:nvPicPr>
        <p:blipFill>
          <a:blip r:embed="rId2"/>
          <a:stretch>
            <a:fillRect/>
          </a:stretch>
        </p:blipFill>
        <p:spPr>
          <a:xfrm>
            <a:off x="3056251" y="325984"/>
            <a:ext cx="2855825" cy="4377232"/>
          </a:xfrm>
          <a:prstGeom prst="rect">
            <a:avLst/>
          </a:prstGeom>
        </p:spPr>
      </p:pic>
    </p:spTree>
    <p:extLst>
      <p:ext uri="{BB962C8B-B14F-4D97-AF65-F5344CB8AC3E}">
        <p14:creationId xmlns:p14="http://schemas.microsoft.com/office/powerpoint/2010/main" val="149153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C6672-BFFF-49D5-8963-423DA64F6900}"/>
              </a:ext>
            </a:extLst>
          </p:cNvPr>
          <p:cNvSpPr>
            <a:spLocks noGrp="1"/>
          </p:cNvSpPr>
          <p:nvPr>
            <p:ph type="title"/>
          </p:nvPr>
        </p:nvSpPr>
        <p:spPr>
          <a:xfrm>
            <a:off x="475499" y="4550229"/>
            <a:ext cx="8181805" cy="1057655"/>
          </a:xfrm>
        </p:spPr>
        <p:txBody>
          <a:bodyPr vert="horz" lIns="91440" tIns="45720" rIns="91440" bIns="45720" rtlCol="0" anchor="b">
            <a:normAutofit/>
          </a:bodyPr>
          <a:lstStyle/>
          <a:p>
            <a:r>
              <a:rPr lang="en-US" sz="5200">
                <a:solidFill>
                  <a:schemeClr val="tx1">
                    <a:lumMod val="85000"/>
                    <a:lumOff val="15000"/>
                  </a:schemeClr>
                </a:solidFill>
                <a:effectLst/>
              </a:rPr>
              <a:t>Kết quả mô phỏng ModelSim</a:t>
            </a:r>
            <a:endParaRPr lang="en-US" sz="5200">
              <a:solidFill>
                <a:schemeClr val="tx1">
                  <a:lumMod val="85000"/>
                  <a:lumOff val="15000"/>
                </a:schemeClr>
              </a:solidFill>
            </a:endParaRPr>
          </a:p>
        </p:txBody>
      </p:sp>
      <p:pic>
        <p:nvPicPr>
          <p:cNvPr id="5" name="Picture 4" descr="Table&#10;&#10;Description automatically generated with medium confidence">
            <a:extLst>
              <a:ext uri="{FF2B5EF4-FFF2-40B4-BE49-F238E27FC236}">
                <a16:creationId xmlns:a16="http://schemas.microsoft.com/office/drawing/2014/main" id="{CFA3E676-30AA-4B9F-AB46-9B4B70DB77D4}"/>
              </a:ext>
            </a:extLst>
          </p:cNvPr>
          <p:cNvPicPr>
            <a:picLocks noChangeAspect="1"/>
          </p:cNvPicPr>
          <p:nvPr/>
        </p:nvPicPr>
        <p:blipFill rotWithShape="1">
          <a:blip r:embed="rId2"/>
          <a:srcRect t="12269" b="17155"/>
          <a:stretch/>
        </p:blipFill>
        <p:spPr>
          <a:xfrm>
            <a:off x="476592" y="640080"/>
            <a:ext cx="8187348" cy="3602736"/>
          </a:xfrm>
          <a:prstGeom prst="rect">
            <a:avLst/>
          </a:prstGeom>
        </p:spPr>
      </p:pic>
      <p:cxnSp>
        <p:nvCxnSpPr>
          <p:cNvPr id="35" name="Straight Connector 34">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794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6156978" y="0"/>
            <a:ext cx="3054134" cy="3686015"/>
          </a:xfrm>
        </p:spPr>
        <p:txBody>
          <a:bodyPr vert="horz" lIns="91440" tIns="45720" rIns="91440" bIns="45720" rtlCol="0" anchor="b">
            <a:normAutofit/>
          </a:bodyPr>
          <a:lstStyle/>
          <a:p>
            <a:r>
              <a:rPr lang="en-US" sz="5700" dirty="0" err="1">
                <a:solidFill>
                  <a:schemeClr val="tx1">
                    <a:lumMod val="85000"/>
                    <a:lumOff val="15000"/>
                  </a:schemeClr>
                </a:solidFill>
                <a:effectLst/>
                <a:latin typeface="Roboto" panose="02000000000000000000" pitchFamily="2" charset="0"/>
                <a:ea typeface="Roboto" panose="02000000000000000000" pitchFamily="2" charset="0"/>
              </a:rPr>
              <a:t>Kết</a:t>
            </a:r>
            <a:r>
              <a:rPr lang="en-US" sz="5700" dirty="0">
                <a:solidFill>
                  <a:schemeClr val="tx1">
                    <a:lumMod val="85000"/>
                    <a:lumOff val="15000"/>
                  </a:schemeClr>
                </a:solidFill>
                <a:effectLst/>
                <a:latin typeface="Roboto" panose="02000000000000000000" pitchFamily="2" charset="0"/>
                <a:ea typeface="Roboto" panose="02000000000000000000" pitchFamily="2" charset="0"/>
              </a:rPr>
              <a:t> </a:t>
            </a:r>
            <a:r>
              <a:rPr lang="en-US" sz="5700" dirty="0" err="1">
                <a:solidFill>
                  <a:schemeClr val="tx1">
                    <a:lumMod val="85000"/>
                    <a:lumOff val="15000"/>
                  </a:schemeClr>
                </a:solidFill>
                <a:effectLst/>
                <a:latin typeface="Roboto" panose="02000000000000000000" pitchFamily="2" charset="0"/>
                <a:ea typeface="Roboto" panose="02000000000000000000" pitchFamily="2" charset="0"/>
              </a:rPr>
              <a:t>quả</a:t>
            </a:r>
            <a:r>
              <a:rPr lang="en-US" sz="5700" dirty="0">
                <a:solidFill>
                  <a:schemeClr val="tx1">
                    <a:lumMod val="85000"/>
                    <a:lumOff val="15000"/>
                  </a:schemeClr>
                </a:solidFill>
                <a:effectLst/>
                <a:latin typeface="Roboto" panose="02000000000000000000" pitchFamily="2" charset="0"/>
                <a:ea typeface="Roboto" panose="02000000000000000000" pitchFamily="2" charset="0"/>
              </a:rPr>
              <a:t> </a:t>
            </a:r>
            <a:r>
              <a:rPr lang="en-US" sz="5700" dirty="0" err="1">
                <a:solidFill>
                  <a:schemeClr val="tx1">
                    <a:lumMod val="85000"/>
                    <a:lumOff val="15000"/>
                  </a:schemeClr>
                </a:solidFill>
                <a:effectLst/>
                <a:latin typeface="Roboto" panose="02000000000000000000" pitchFamily="2" charset="0"/>
                <a:ea typeface="Roboto" panose="02000000000000000000" pitchFamily="2" charset="0"/>
              </a:rPr>
              <a:t>tổng</a:t>
            </a:r>
            <a:r>
              <a:rPr lang="en-US" sz="5700" dirty="0">
                <a:solidFill>
                  <a:schemeClr val="tx1">
                    <a:lumMod val="85000"/>
                    <a:lumOff val="15000"/>
                  </a:schemeClr>
                </a:solidFill>
                <a:effectLst/>
                <a:latin typeface="Roboto" panose="02000000000000000000" pitchFamily="2" charset="0"/>
                <a:ea typeface="Roboto" panose="02000000000000000000" pitchFamily="2" charset="0"/>
              </a:rPr>
              <a:t> </a:t>
            </a:r>
            <a:r>
              <a:rPr lang="en-US" sz="5700" dirty="0" err="1">
                <a:solidFill>
                  <a:schemeClr val="tx1">
                    <a:lumMod val="85000"/>
                    <a:lumOff val="15000"/>
                  </a:schemeClr>
                </a:solidFill>
                <a:effectLst/>
                <a:latin typeface="Roboto" panose="02000000000000000000" pitchFamily="2" charset="0"/>
                <a:ea typeface="Roboto" panose="02000000000000000000" pitchFamily="2" charset="0"/>
              </a:rPr>
              <a:t>hợp</a:t>
            </a:r>
            <a:r>
              <a:rPr lang="en-US" sz="5700" dirty="0">
                <a:solidFill>
                  <a:schemeClr val="tx1">
                    <a:lumMod val="85000"/>
                    <a:lumOff val="15000"/>
                  </a:schemeClr>
                </a:solidFill>
                <a:effectLst/>
                <a:latin typeface="Roboto" panose="02000000000000000000" pitchFamily="2" charset="0"/>
                <a:ea typeface="Roboto" panose="02000000000000000000" pitchFamily="2" charset="0"/>
              </a:rPr>
              <a:t> Quartus</a:t>
            </a:r>
            <a:endParaRPr lang="en-US" sz="5700" dirty="0">
              <a:solidFill>
                <a:schemeClr val="tx1">
                  <a:lumMod val="85000"/>
                  <a:lumOff val="15000"/>
                </a:schemeClr>
              </a:solidFill>
              <a:latin typeface="Roboto" panose="02000000000000000000" pitchFamily="2" charset="0"/>
              <a:ea typeface="Roboto" panose="02000000000000000000" pitchFamily="2" charset="0"/>
            </a:endParaRPr>
          </a:p>
        </p:txBody>
      </p:sp>
      <p:cxnSp>
        <p:nvCxnSpPr>
          <p:cNvPr id="19" name="Straight Connector 1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6978" y="4343400"/>
            <a:ext cx="24003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B9BBBC4-97A3-47D2-BFFE-A68530CDB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rgbClr val="F03F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78967BEA-EA6A-4FF1-94E2-B010B61A3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F615478B-654F-4D1C-9B15-F381F16EAC1A}"/>
              </a:ext>
            </a:extLst>
          </p:cNvPr>
          <p:cNvPicPr>
            <a:picLocks noChangeAspect="1"/>
          </p:cNvPicPr>
          <p:nvPr/>
        </p:nvPicPr>
        <p:blipFill>
          <a:blip r:embed="rId3"/>
          <a:stretch>
            <a:fillRect/>
          </a:stretch>
        </p:blipFill>
        <p:spPr>
          <a:xfrm>
            <a:off x="527229" y="1306302"/>
            <a:ext cx="5333708" cy="4245396"/>
          </a:xfrm>
          <a:prstGeom prst="rect">
            <a:avLst/>
          </a:prstGeom>
        </p:spPr>
      </p:pic>
      <p:sp>
        <p:nvSpPr>
          <p:cNvPr id="16" name="TextBox 15">
            <a:extLst>
              <a:ext uri="{FF2B5EF4-FFF2-40B4-BE49-F238E27FC236}">
                <a16:creationId xmlns:a16="http://schemas.microsoft.com/office/drawing/2014/main" id="{FC25E64B-7462-43BB-9D25-7348319DB384}"/>
              </a:ext>
            </a:extLst>
          </p:cNvPr>
          <p:cNvSpPr txBox="1"/>
          <p:nvPr/>
        </p:nvSpPr>
        <p:spPr>
          <a:xfrm>
            <a:off x="6024238" y="3819349"/>
            <a:ext cx="2930725" cy="212365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a:spAutoFit/>
          </a:bodyPr>
          <a:lstStyle/>
          <a:p>
            <a:pPr marL="0" marR="0" indent="457200" algn="just">
              <a:lnSpc>
                <a:spcPct val="150000"/>
              </a:lnSpc>
              <a:spcBef>
                <a:spcPts val="600"/>
              </a:spcBef>
              <a:spcAft>
                <a:spcPts val="1000"/>
              </a:spcAft>
            </a:pPr>
            <a:r>
              <a:rPr lang="en-US" sz="1800" dirty="0" err="1">
                <a:effectLst/>
                <a:latin typeface="Roboto" panose="02000000000000000000" pitchFamily="2" charset="0"/>
                <a:ea typeface="Roboto" panose="02000000000000000000" pitchFamily="2" charset="0"/>
                <a:cs typeface="Times New Roman" panose="02020603050405020304" pitchFamily="18" charset="0"/>
              </a:rPr>
              <a:t>Kết</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quả</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tổng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hợp</a:t>
            </a:r>
            <a:r>
              <a:rPr lang="en-US" sz="1800" dirty="0">
                <a:effectLst/>
                <a:latin typeface="Roboto" panose="02000000000000000000" pitchFamily="2" charset="0"/>
                <a:ea typeface="Roboto" panose="02000000000000000000" pitchFamily="2" charset="0"/>
                <a:cs typeface="Times New Roman" panose="02020603050405020304" pitchFamily="18" charset="0"/>
              </a:rPr>
              <a:t> Quartus </a:t>
            </a:r>
            <a:r>
              <a:rPr lang="en-US" sz="1800" dirty="0" err="1">
                <a:effectLst/>
                <a:latin typeface="Roboto" panose="02000000000000000000" pitchFamily="2" charset="0"/>
                <a:ea typeface="Roboto" panose="02000000000000000000" pitchFamily="2" charset="0"/>
                <a:cs typeface="Times New Roman" panose="02020603050405020304" pitchFamily="18" charset="0"/>
              </a:rPr>
              <a:t>được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dùng</a:t>
            </a:r>
            <a:r>
              <a:rPr lang="en-US" sz="1800" dirty="0">
                <a:effectLst/>
                <a:latin typeface="Roboto" panose="02000000000000000000" pitchFamily="2" charset="0"/>
                <a:ea typeface="Roboto" panose="02000000000000000000" pitchFamily="2" charset="0"/>
                <a:cs typeface="Times New Roman" panose="02020603050405020304" pitchFamily="18" charset="0"/>
              </a:rPr>
              <a:t> để </a:t>
            </a:r>
            <a:r>
              <a:rPr lang="en-US" sz="1800" dirty="0" err="1">
                <a:effectLst/>
                <a:latin typeface="Roboto" panose="02000000000000000000" pitchFamily="2" charset="0"/>
                <a:ea typeface="Roboto" panose="02000000000000000000" pitchFamily="2" charset="0"/>
                <a:cs typeface="Times New Roman" panose="02020603050405020304" pitchFamily="18" charset="0"/>
              </a:rPr>
              <a:t>kiểm</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tra</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tốc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độ</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và</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tài</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nguyên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tiêu</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thụ</a:t>
            </a:r>
            <a:r>
              <a:rPr lang="en-US" sz="1800" dirty="0">
                <a:effectLst/>
                <a:latin typeface="Roboto" panose="02000000000000000000" pitchFamily="2" charset="0"/>
                <a:ea typeface="Roboto" panose="02000000000000000000" pitchFamily="2" charset="0"/>
                <a:cs typeface="Times New Roman" panose="02020603050405020304" pitchFamily="18" charset="0"/>
              </a:rPr>
              <a:t> của </a:t>
            </a:r>
            <a:r>
              <a:rPr lang="en-US" sz="1800" dirty="0" err="1">
                <a:effectLst/>
                <a:latin typeface="Roboto" panose="02000000000000000000" pitchFamily="2" charset="0"/>
                <a:ea typeface="Roboto" panose="02000000000000000000" pitchFamily="2" charset="0"/>
                <a:cs typeface="Times New Roman" panose="02020603050405020304" pitchFamily="18" charset="0"/>
              </a:rPr>
              <a:t>thiết</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kế</a:t>
            </a:r>
            <a:r>
              <a:rPr lang="en-US" sz="1800" dirty="0">
                <a:effectLst/>
                <a:latin typeface="Roboto" panose="02000000000000000000" pitchFamily="2" charset="0"/>
                <a:ea typeface="Roboto" panose="02000000000000000000" pitchFamily="2" charset="0"/>
                <a:cs typeface="Times New Roman" panose="02020603050405020304" pitchFamily="18" charset="0"/>
              </a:rPr>
              <a:t> để so </a:t>
            </a:r>
            <a:r>
              <a:rPr lang="en-US" sz="1800" dirty="0" err="1">
                <a:effectLst/>
                <a:latin typeface="Roboto" panose="02000000000000000000" pitchFamily="2" charset="0"/>
                <a:ea typeface="Roboto" panose="02000000000000000000" pitchFamily="2" charset="0"/>
                <a:cs typeface="Times New Roman" panose="02020603050405020304" pitchFamily="18" charset="0"/>
              </a:rPr>
              <a:t>sánh</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và</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kiểm</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tra</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p>
        </p:txBody>
      </p:sp>
    </p:spTree>
    <p:extLst>
      <p:ext uri="{BB962C8B-B14F-4D97-AF65-F5344CB8AC3E}">
        <p14:creationId xmlns:p14="http://schemas.microsoft.com/office/powerpoint/2010/main" val="39977242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8331D47-DE7A-4F51-9D59-FD68F3BDD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9DEDC60-6312-4214-B219-E46479D7E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D92A1B31-DB63-435D-93E6-9712CDFB20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6B8738D-6184-4200-93C8-A38B49E39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475499" y="4550229"/>
            <a:ext cx="8181805" cy="1057655"/>
          </a:xfrm>
        </p:spPr>
        <p:txBody>
          <a:bodyPr vert="horz" lIns="91440" tIns="45720" rIns="91440" bIns="45720" rtlCol="0" anchor="b">
            <a:normAutofit/>
          </a:bodyPr>
          <a:lstStyle/>
          <a:p>
            <a:r>
              <a:rPr lang="en-US" sz="5200">
                <a:solidFill>
                  <a:schemeClr val="tx1">
                    <a:lumMod val="85000"/>
                    <a:lumOff val="15000"/>
                  </a:schemeClr>
                </a:solidFill>
                <a:effectLst/>
              </a:rPr>
              <a:t>Kết quả tổng hợp Quartus</a:t>
            </a:r>
            <a:endParaRPr lang="en-US" sz="5200">
              <a:solidFill>
                <a:schemeClr val="tx1">
                  <a:lumMod val="85000"/>
                  <a:lumOff val="15000"/>
                </a:schemeClr>
              </a:solidFill>
            </a:endParaRPr>
          </a:p>
        </p:txBody>
      </p:sp>
      <p:pic>
        <p:nvPicPr>
          <p:cNvPr id="8" name="Picture 7" descr="P888#yIS1">
            <a:extLst>
              <a:ext uri="{FF2B5EF4-FFF2-40B4-BE49-F238E27FC236}">
                <a16:creationId xmlns:a16="http://schemas.microsoft.com/office/drawing/2014/main" id="{D0D1C22F-0E95-48AD-8AD5-F5299F8F982F}"/>
              </a:ext>
            </a:extLst>
          </p:cNvPr>
          <p:cNvPicPr>
            <a:picLocks noChangeAspect="1"/>
          </p:cNvPicPr>
          <p:nvPr/>
        </p:nvPicPr>
        <p:blipFill rotWithShape="1">
          <a:blip r:embed="rId2"/>
          <a:srcRect r="42534"/>
          <a:stretch/>
        </p:blipFill>
        <p:spPr>
          <a:xfrm>
            <a:off x="476591" y="2109494"/>
            <a:ext cx="3927629" cy="1178990"/>
          </a:xfrm>
          <a:prstGeom prst="rect">
            <a:avLst/>
          </a:prstGeom>
        </p:spPr>
      </p:pic>
      <p:sp>
        <p:nvSpPr>
          <p:cNvPr id="21" name="Rectangle 20">
            <a:extLst>
              <a:ext uri="{FF2B5EF4-FFF2-40B4-BE49-F238E27FC236}">
                <a16:creationId xmlns:a16="http://schemas.microsoft.com/office/drawing/2014/main" id="{5B73017D-B127-4D47-BB33-0DA52359F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7997" y="886968"/>
            <a:ext cx="48006" cy="3108960"/>
          </a:xfrm>
          <a:prstGeom prst="rect">
            <a:avLst/>
          </a:prstGeom>
          <a:solidFill>
            <a:srgbClr val="58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885#yIS1">
            <a:extLst>
              <a:ext uri="{FF2B5EF4-FFF2-40B4-BE49-F238E27FC236}">
                <a16:creationId xmlns:a16="http://schemas.microsoft.com/office/drawing/2014/main" id="{F7753AD1-A6D9-46EB-9F5C-29CA5B7B9B0F}"/>
              </a:ext>
            </a:extLst>
          </p:cNvPr>
          <p:cNvPicPr>
            <a:picLocks noChangeAspect="1"/>
          </p:cNvPicPr>
          <p:nvPr/>
        </p:nvPicPr>
        <p:blipFill rotWithShape="1">
          <a:blip r:embed="rId3"/>
          <a:srcRect l="36189"/>
          <a:stretch/>
        </p:blipFill>
        <p:spPr>
          <a:xfrm>
            <a:off x="5197045" y="1767350"/>
            <a:ext cx="3230469" cy="1860505"/>
          </a:xfrm>
          <a:prstGeom prst="rect">
            <a:avLst/>
          </a:prstGeom>
        </p:spPr>
      </p:pic>
      <p:cxnSp>
        <p:nvCxnSpPr>
          <p:cNvPr id="23" name="Straight Connector 22">
            <a:extLst>
              <a:ext uri="{FF2B5EF4-FFF2-40B4-BE49-F238E27FC236}">
                <a16:creationId xmlns:a16="http://schemas.microsoft.com/office/drawing/2014/main" id="{C2B7B8EB-0638-43BD-9A64-62F95F505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1AD70F9-2AA8-40AD-81F2-0D7BC881C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rgbClr val="FF64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0A95E83E-3C35-4C05-B1FC-CBF86CCB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rgbClr val="58316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a:extLst>
              <a:ext uri="{FF2B5EF4-FFF2-40B4-BE49-F238E27FC236}">
                <a16:creationId xmlns:a16="http://schemas.microsoft.com/office/drawing/2014/main" id="{57266369-CCC4-4BAF-AD59-BC32EAFF54EF}"/>
              </a:ext>
            </a:extLst>
          </p:cNvPr>
          <p:cNvSpPr txBox="1"/>
          <p:nvPr/>
        </p:nvSpPr>
        <p:spPr>
          <a:xfrm>
            <a:off x="475499" y="5671115"/>
            <a:ext cx="7494042" cy="646331"/>
          </a:xfrm>
          <a:prstGeom prst="rect">
            <a:avLst/>
          </a:prstGeom>
          <a:noFill/>
        </p:spPr>
        <p:txBody>
          <a:bodyPr wrap="square">
            <a:spAutoFit/>
          </a:bodyPr>
          <a:lstStyle/>
          <a:p>
            <a:pPr algn="just"/>
            <a:r>
              <a:rPr lang="en-US" dirty="0" err="1">
                <a:latin typeface="Roboto" panose="02000000000000000000" pitchFamily="2" charset="0"/>
                <a:ea typeface="Roboto" panose="02000000000000000000" pitchFamily="2" charset="0"/>
              </a:rPr>
              <a:t>K</a:t>
            </a:r>
            <a:r>
              <a:rPr lang="en-US" sz="1800" dirty="0" err="1">
                <a:effectLst/>
                <a:latin typeface="Roboto" panose="02000000000000000000" pitchFamily="2" charset="0"/>
                <a:ea typeface="Roboto" panose="02000000000000000000" pitchFamily="2" charset="0"/>
              </a:rPr>
              <a:t>ết</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quả</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tốc</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độ</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mạch</a:t>
            </a:r>
            <a:r>
              <a:rPr lang="en-US" sz="1800" dirty="0">
                <a:effectLst/>
                <a:latin typeface="Roboto" panose="02000000000000000000" pitchFamily="2" charset="0"/>
                <a:ea typeface="Roboto" panose="02000000000000000000" pitchFamily="2" charset="0"/>
              </a:rPr>
              <a:t> ở </a:t>
            </a:r>
            <a:r>
              <a:rPr lang="en-US" sz="1800" dirty="0" err="1">
                <a:effectLst/>
                <a:latin typeface="Roboto" panose="02000000000000000000" pitchFamily="2" charset="0"/>
                <a:ea typeface="Roboto" panose="02000000000000000000" pitchFamily="2" charset="0"/>
              </a:rPr>
              <a:t>trường</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hợp</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góc</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mô</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phỏng</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môi</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trường</a:t>
            </a:r>
            <a:r>
              <a:rPr lang="en-US" sz="1800" dirty="0">
                <a:effectLst/>
                <a:latin typeface="Roboto" panose="02000000000000000000" pitchFamily="2" charset="0"/>
                <a:ea typeface="Roboto" panose="02000000000000000000" pitchFamily="2" charset="0"/>
              </a:rPr>
              <a:t> tốt </a:t>
            </a:r>
            <a:r>
              <a:rPr lang="en-US" sz="1800" dirty="0" err="1">
                <a:effectLst/>
                <a:latin typeface="Roboto" panose="02000000000000000000" pitchFamily="2" charset="0"/>
                <a:ea typeface="Roboto" panose="02000000000000000000" pitchFamily="2" charset="0"/>
              </a:rPr>
              <a:t>nhất</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và</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tệ</a:t>
            </a:r>
            <a:r>
              <a:rPr lang="en-US" sz="1800" dirty="0">
                <a:effectLst/>
                <a:latin typeface="Roboto" panose="02000000000000000000" pitchFamily="2" charset="0"/>
                <a:ea typeface="Roboto" panose="02000000000000000000" pitchFamily="2" charset="0"/>
              </a:rPr>
              <a:t> </a:t>
            </a:r>
            <a:r>
              <a:rPr lang="en-US" sz="1800" dirty="0" err="1">
                <a:effectLst/>
                <a:latin typeface="Roboto" panose="02000000000000000000" pitchFamily="2" charset="0"/>
                <a:ea typeface="Roboto" panose="02000000000000000000" pitchFamily="2" charset="0"/>
              </a:rPr>
              <a:t>nhất</a:t>
            </a:r>
            <a:r>
              <a:rPr lang="en-US"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25661843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6D08-82B2-4B9D-B254-6D04B2238F73}"/>
              </a:ext>
            </a:extLst>
          </p:cNvPr>
          <p:cNvSpPr>
            <a:spLocks noGrp="1"/>
          </p:cNvSpPr>
          <p:nvPr>
            <p:ph type="title"/>
          </p:nvPr>
        </p:nvSpPr>
        <p:spPr/>
        <p:txBody>
          <a:bodyPr>
            <a:normAutofit/>
          </a:bodyPr>
          <a:lstStyle/>
          <a:p>
            <a:pPr algn="ctr"/>
            <a:r>
              <a:rPr lang="en-US" sz="4800" dirty="0">
                <a:latin typeface="Roboto" panose="02000000000000000000" pitchFamily="2" charset="0"/>
                <a:ea typeface="Roboto" panose="02000000000000000000" pitchFamily="2" charset="0"/>
              </a:rPr>
              <a:t>SO SÁNH VÀ ĐÁNH GIÁ</a:t>
            </a:r>
          </a:p>
        </p:txBody>
      </p:sp>
      <p:sp>
        <p:nvSpPr>
          <p:cNvPr id="5" name="Text Placeholder 4">
            <a:extLst>
              <a:ext uri="{FF2B5EF4-FFF2-40B4-BE49-F238E27FC236}">
                <a16:creationId xmlns:a16="http://schemas.microsoft.com/office/drawing/2014/main" id="{A8E5E693-DAA8-42F9-89CD-45BE70E5F239}"/>
              </a:ext>
            </a:extLst>
          </p:cNvPr>
          <p:cNvSpPr>
            <a:spLocks noGrp="1"/>
          </p:cNvSpPr>
          <p:nvPr>
            <p:ph type="body" idx="1"/>
          </p:nvPr>
        </p:nvSpPr>
        <p:spPr/>
        <p:txBody>
          <a:bodyPr>
            <a:normAutofit fontScale="92500" lnSpcReduction="10000"/>
          </a:bodyPr>
          <a:lstStyle/>
          <a:p>
            <a:r>
              <a:rPr lang="en-US" cap="none" dirty="0">
                <a:latin typeface="Roboto" panose="02000000000000000000" pitchFamily="2" charset="0"/>
                <a:ea typeface="Roboto" panose="02000000000000000000" pitchFamily="2" charset="0"/>
              </a:rPr>
              <a:t>Đánh giá </a:t>
            </a:r>
            <a:r>
              <a:rPr lang="en-US" cap="none" dirty="0" err="1">
                <a:latin typeface="Roboto" panose="02000000000000000000" pitchFamily="2" charset="0"/>
                <a:ea typeface="Roboto" panose="02000000000000000000" pitchFamily="2" charset="0"/>
              </a:rPr>
              <a:t>và</a:t>
            </a:r>
            <a:r>
              <a:rPr lang="en-US" cap="none" dirty="0">
                <a:latin typeface="Roboto" panose="02000000000000000000" pitchFamily="2" charset="0"/>
                <a:ea typeface="Roboto" panose="02000000000000000000" pitchFamily="2" charset="0"/>
              </a:rPr>
              <a:t> so </a:t>
            </a:r>
            <a:r>
              <a:rPr lang="en-US" cap="none" dirty="0" err="1">
                <a:latin typeface="Roboto" panose="02000000000000000000" pitchFamily="2" charset="0"/>
                <a:ea typeface="Roboto" panose="02000000000000000000" pitchFamily="2" charset="0"/>
              </a:rPr>
              <a:t>sánh</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kết</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quả</a:t>
            </a:r>
            <a:r>
              <a:rPr lang="en-US" cap="none" dirty="0">
                <a:latin typeface="Roboto" panose="02000000000000000000" pitchFamily="2" charset="0"/>
                <a:ea typeface="Roboto" panose="02000000000000000000" pitchFamily="2" charset="0"/>
              </a:rPr>
              <a:t> với </a:t>
            </a:r>
            <a:r>
              <a:rPr lang="en-US" cap="none" dirty="0" err="1">
                <a:latin typeface="Roboto" panose="02000000000000000000" pitchFamily="2" charset="0"/>
                <a:ea typeface="Roboto" panose="02000000000000000000" pitchFamily="2" charset="0"/>
              </a:rPr>
              <a:t>các</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nghiên</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cứu</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trước</a:t>
            </a:r>
            <a:endParaRPr lang="en-US" cap="none" dirty="0">
              <a:latin typeface="Roboto" panose="02000000000000000000" pitchFamily="2" charset="0"/>
              <a:ea typeface="Roboto" panose="02000000000000000000" pitchFamily="2" charset="0"/>
            </a:endParaRPr>
          </a:p>
          <a:p>
            <a:r>
              <a:rPr lang="en-US" cap="none" dirty="0" err="1">
                <a:latin typeface="Roboto" panose="02000000000000000000" pitchFamily="2" charset="0"/>
                <a:ea typeface="Roboto" panose="02000000000000000000" pitchFamily="2" charset="0"/>
              </a:rPr>
              <a:t>Kiến</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nghị</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những</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hướng</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nghiên</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cứu</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tiếp</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theo</a:t>
            </a:r>
            <a:endParaRPr lang="en-US" cap="none"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0375BF57-A675-4D42-9633-E0821BDD930D}"/>
              </a:ext>
            </a:extLst>
          </p:cNvPr>
          <p:cNvSpPr txBox="1"/>
          <p:nvPr/>
        </p:nvSpPr>
        <p:spPr>
          <a:xfrm>
            <a:off x="4054189" y="1478651"/>
            <a:ext cx="1081341"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8000" dirty="0">
                <a:latin typeface="Roboto" panose="02000000000000000000" pitchFamily="2" charset="0"/>
                <a:ea typeface="Roboto" panose="02000000000000000000" pitchFamily="2" charset="0"/>
              </a:rPr>
              <a:t>5</a:t>
            </a:r>
          </a:p>
        </p:txBody>
      </p:sp>
    </p:spTree>
    <p:extLst>
      <p:ext uri="{BB962C8B-B14F-4D97-AF65-F5344CB8AC3E}">
        <p14:creationId xmlns:p14="http://schemas.microsoft.com/office/powerpoint/2010/main" val="9567830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1D8EC4-8163-48C9-89D6-8555E98AB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798897" y="5120640"/>
            <a:ext cx="7543800" cy="822960"/>
          </a:xfrm>
        </p:spPr>
        <p:txBody>
          <a:bodyPr vert="horz" lIns="91440" tIns="45720" rIns="91440" bIns="45720" rtlCol="0" anchor="b">
            <a:normAutofit/>
          </a:bodyPr>
          <a:lstStyle/>
          <a:p>
            <a:r>
              <a:rPr lang="en-US" sz="3100">
                <a:solidFill>
                  <a:srgbClr val="FFFFFF"/>
                </a:solidFill>
                <a:effectLst/>
              </a:rPr>
              <a:t>ĐÁNH GIÁ, BÀN LUẬN VÀ SO SÁNH KẾT QUẢ</a:t>
            </a:r>
            <a:endParaRPr lang="en-US" sz="3100">
              <a:solidFill>
                <a:srgbClr val="FFFFFF"/>
              </a:solidFill>
            </a:endParaRPr>
          </a:p>
        </p:txBody>
      </p:sp>
      <p:sp>
        <p:nvSpPr>
          <p:cNvPr id="18" name="Rectangle 17">
            <a:extLst>
              <a:ext uri="{FF2B5EF4-FFF2-40B4-BE49-F238E27FC236}">
                <a16:creationId xmlns:a16="http://schemas.microsoft.com/office/drawing/2014/main" id="{7B7C6C2A-33C4-4D5D-8EB1-A8803DCB7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able 5">
            <a:extLst>
              <a:ext uri="{FF2B5EF4-FFF2-40B4-BE49-F238E27FC236}">
                <a16:creationId xmlns:a16="http://schemas.microsoft.com/office/drawing/2014/main" id="{94B1AFF3-3D39-45C6-88E1-C04C02B8D897}"/>
              </a:ext>
            </a:extLst>
          </p:cNvPr>
          <p:cNvGraphicFramePr>
            <a:graphicFrameLocks noGrp="1"/>
          </p:cNvGraphicFramePr>
          <p:nvPr>
            <p:extLst>
              <p:ext uri="{D42A27DB-BD31-4B8C-83A1-F6EECF244321}">
                <p14:modId xmlns:p14="http://schemas.microsoft.com/office/powerpoint/2010/main" val="4062280228"/>
              </p:ext>
            </p:extLst>
          </p:nvPr>
        </p:nvGraphicFramePr>
        <p:xfrm>
          <a:off x="522637" y="658293"/>
          <a:ext cx="8172851" cy="3877949"/>
        </p:xfrm>
        <a:graphic>
          <a:graphicData uri="http://schemas.openxmlformats.org/drawingml/2006/table">
            <a:tbl>
              <a:tblPr>
                <a:tableStyleId>{616DA210-FB5B-4158-B5E0-FEB733F419BA}</a:tableStyleId>
              </a:tblPr>
              <a:tblGrid>
                <a:gridCol w="684713">
                  <a:extLst>
                    <a:ext uri="{9D8B030D-6E8A-4147-A177-3AD203B41FA5}">
                      <a16:colId xmlns:a16="http://schemas.microsoft.com/office/drawing/2014/main" val="3906166543"/>
                    </a:ext>
                  </a:extLst>
                </a:gridCol>
                <a:gridCol w="684713">
                  <a:extLst>
                    <a:ext uri="{9D8B030D-6E8A-4147-A177-3AD203B41FA5}">
                      <a16:colId xmlns:a16="http://schemas.microsoft.com/office/drawing/2014/main" val="825045423"/>
                    </a:ext>
                  </a:extLst>
                </a:gridCol>
                <a:gridCol w="684713">
                  <a:extLst>
                    <a:ext uri="{9D8B030D-6E8A-4147-A177-3AD203B41FA5}">
                      <a16:colId xmlns:a16="http://schemas.microsoft.com/office/drawing/2014/main" val="2922668133"/>
                    </a:ext>
                  </a:extLst>
                </a:gridCol>
                <a:gridCol w="684713">
                  <a:extLst>
                    <a:ext uri="{9D8B030D-6E8A-4147-A177-3AD203B41FA5}">
                      <a16:colId xmlns:a16="http://schemas.microsoft.com/office/drawing/2014/main" val="2127502429"/>
                    </a:ext>
                  </a:extLst>
                </a:gridCol>
                <a:gridCol w="684713">
                  <a:extLst>
                    <a:ext uri="{9D8B030D-6E8A-4147-A177-3AD203B41FA5}">
                      <a16:colId xmlns:a16="http://schemas.microsoft.com/office/drawing/2014/main" val="3849081703"/>
                    </a:ext>
                  </a:extLst>
                </a:gridCol>
                <a:gridCol w="684713">
                  <a:extLst>
                    <a:ext uri="{9D8B030D-6E8A-4147-A177-3AD203B41FA5}">
                      <a16:colId xmlns:a16="http://schemas.microsoft.com/office/drawing/2014/main" val="3765455057"/>
                    </a:ext>
                  </a:extLst>
                </a:gridCol>
                <a:gridCol w="684713">
                  <a:extLst>
                    <a:ext uri="{9D8B030D-6E8A-4147-A177-3AD203B41FA5}">
                      <a16:colId xmlns:a16="http://schemas.microsoft.com/office/drawing/2014/main" val="2643377247"/>
                    </a:ext>
                  </a:extLst>
                </a:gridCol>
                <a:gridCol w="684713">
                  <a:extLst>
                    <a:ext uri="{9D8B030D-6E8A-4147-A177-3AD203B41FA5}">
                      <a16:colId xmlns:a16="http://schemas.microsoft.com/office/drawing/2014/main" val="2809450639"/>
                    </a:ext>
                  </a:extLst>
                </a:gridCol>
                <a:gridCol w="684713">
                  <a:extLst>
                    <a:ext uri="{9D8B030D-6E8A-4147-A177-3AD203B41FA5}">
                      <a16:colId xmlns:a16="http://schemas.microsoft.com/office/drawing/2014/main" val="2951284601"/>
                    </a:ext>
                  </a:extLst>
                </a:gridCol>
                <a:gridCol w="1005217">
                  <a:extLst>
                    <a:ext uri="{9D8B030D-6E8A-4147-A177-3AD203B41FA5}">
                      <a16:colId xmlns:a16="http://schemas.microsoft.com/office/drawing/2014/main" val="2825176588"/>
                    </a:ext>
                  </a:extLst>
                </a:gridCol>
                <a:gridCol w="1005217">
                  <a:extLst>
                    <a:ext uri="{9D8B030D-6E8A-4147-A177-3AD203B41FA5}">
                      <a16:colId xmlns:a16="http://schemas.microsoft.com/office/drawing/2014/main" val="2734306885"/>
                    </a:ext>
                  </a:extLst>
                </a:gridCol>
              </a:tblGrid>
              <a:tr h="447977">
                <a:tc rowSpan="2">
                  <a:txBody>
                    <a:bodyPr/>
                    <a:lstStyle/>
                    <a:p>
                      <a:pPr algn="ctr" fontAlgn="ctr"/>
                      <a:r>
                        <a:rPr lang="en-US" sz="1400" b="1" u="none" strike="noStrike">
                          <a:effectLst/>
                          <a:latin typeface="Roboto" panose="02000000000000000000" pitchFamily="2" charset="0"/>
                          <a:ea typeface="Roboto" panose="02000000000000000000" pitchFamily="2" charset="0"/>
                        </a:rPr>
                        <a:t>Thiết kế</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85340" marR="85340" marT="42670" marB="42670" anchor="ctr"/>
                </a:tc>
                <a:tc rowSpan="2">
                  <a:txBody>
                    <a:bodyPr/>
                    <a:lstStyle/>
                    <a:p>
                      <a:pPr algn="ctr" fontAlgn="ctr"/>
                      <a:r>
                        <a:rPr lang="en-US" sz="1400" b="1" u="none" strike="noStrike">
                          <a:effectLst/>
                          <a:latin typeface="Roboto" panose="02000000000000000000" pitchFamily="2" charset="0"/>
                          <a:ea typeface="Roboto" panose="02000000000000000000" pitchFamily="2" charset="0"/>
                        </a:rPr>
                        <a:t>Cấu hình BU</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85340" marR="85340" marT="42670" marB="42670" anchor="ctr"/>
                </a:tc>
                <a:tc gridSpan="4">
                  <a:txBody>
                    <a:bodyPr/>
                    <a:lstStyle/>
                    <a:p>
                      <a:pPr algn="ctr" fontAlgn="ctr"/>
                      <a:r>
                        <a:rPr lang="en-US" sz="1400" b="1" u="none" strike="noStrike">
                          <a:effectLst/>
                          <a:latin typeface="Roboto" panose="02000000000000000000" pitchFamily="2" charset="0"/>
                          <a:ea typeface="Roboto" panose="02000000000000000000" pitchFamily="2" charset="0"/>
                        </a:rPr>
                        <a:t>Area</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85340" marR="85340" marT="42670" marB="4267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400" b="1" u="none" strike="noStrike">
                          <a:effectLst/>
                          <a:latin typeface="Roboto" panose="02000000000000000000" pitchFamily="2" charset="0"/>
                          <a:ea typeface="Roboto" panose="02000000000000000000" pitchFamily="2" charset="0"/>
                        </a:rPr>
                        <a:t>Speed</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rowSpan="2">
                  <a:txBody>
                    <a:bodyPr/>
                    <a:lstStyle/>
                    <a:p>
                      <a:pPr algn="ctr" fontAlgn="ctr"/>
                      <a:r>
                        <a:rPr lang="en-US" sz="1400" b="1" u="none" strike="noStrike">
                          <a:effectLst/>
                          <a:latin typeface="Roboto" panose="02000000000000000000" pitchFamily="2" charset="0"/>
                          <a:ea typeface="Roboto" panose="02000000000000000000" pitchFamily="2" charset="0"/>
                        </a:rPr>
                        <a:t>NTT/INTT Cycles</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85340" marR="85340" marT="42670" marB="42670" anchor="ctr"/>
                </a:tc>
                <a:tc rowSpan="2">
                  <a:txBody>
                    <a:bodyPr/>
                    <a:lstStyle/>
                    <a:p>
                      <a:pPr algn="ctr" fontAlgn="ctr"/>
                      <a:r>
                        <a:rPr lang="en-US" sz="1400" b="1" u="none" strike="noStrike">
                          <a:effectLst/>
                          <a:latin typeface="Roboto" panose="02000000000000000000" pitchFamily="2" charset="0"/>
                          <a:ea typeface="Roboto" panose="02000000000000000000" pitchFamily="2" charset="0"/>
                        </a:rPr>
                        <a:t>NTT/INTT [ns]</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85340" marR="85340" marT="42670" marB="42670" anchor="ctr"/>
                </a:tc>
                <a:tc rowSpan="2">
                  <a:txBody>
                    <a:bodyPr/>
                    <a:lstStyle/>
                    <a:p>
                      <a:pPr algn="ctr" fontAlgn="ctr"/>
                      <a:r>
                        <a:rPr lang="en-US" sz="1400" b="1" u="none" strike="noStrike">
                          <a:effectLst/>
                          <a:latin typeface="Roboto" panose="02000000000000000000" pitchFamily="2" charset="0"/>
                          <a:ea typeface="Roboto" panose="02000000000000000000" pitchFamily="2" charset="0"/>
                        </a:rPr>
                        <a:t>NTT Speed Ratio</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85340" marR="85340" marT="42670" marB="42670" anchor="ctr"/>
                </a:tc>
                <a:tc rowSpan="2">
                  <a:txBody>
                    <a:bodyPr/>
                    <a:lstStyle/>
                    <a:p>
                      <a:pPr algn="ctr" fontAlgn="ctr"/>
                      <a:r>
                        <a:rPr lang="en-US" sz="1400" b="1" u="none" strike="noStrike" dirty="0">
                          <a:effectLst/>
                          <a:latin typeface="Roboto" panose="02000000000000000000" pitchFamily="2" charset="0"/>
                          <a:ea typeface="Roboto" panose="02000000000000000000" pitchFamily="2" charset="0"/>
                        </a:rPr>
                        <a:t>Area x Speed Ratio</a:t>
                      </a:r>
                      <a:endParaRPr lang="en-US" sz="1400" b="1" i="0" u="none" strike="noStrike" dirty="0">
                        <a:solidFill>
                          <a:srgbClr val="000000"/>
                        </a:solidFill>
                        <a:effectLst/>
                        <a:latin typeface="Roboto" panose="02000000000000000000" pitchFamily="2" charset="0"/>
                        <a:ea typeface="Roboto" panose="02000000000000000000" pitchFamily="2" charset="0"/>
                      </a:endParaRPr>
                    </a:p>
                  </a:txBody>
                  <a:tcPr marL="85340" marR="85340" marT="42670" marB="42670" anchor="ctr"/>
                </a:tc>
                <a:extLst>
                  <a:ext uri="{0D108BD9-81ED-4DB2-BD59-A6C34878D82A}">
                    <a16:rowId xmlns:a16="http://schemas.microsoft.com/office/drawing/2014/main" val="4201538125"/>
                  </a:ext>
                </a:extLst>
              </a:tr>
              <a:tr h="296968">
                <a:tc vMerge="1">
                  <a:txBody>
                    <a:bodyPr/>
                    <a:lstStyle/>
                    <a:p>
                      <a:endParaRPr lang="en-US"/>
                    </a:p>
                  </a:txBody>
                  <a:tcPr/>
                </a:tc>
                <a:tc vMerge="1">
                  <a:txBody>
                    <a:bodyPr/>
                    <a:lstStyle/>
                    <a:p>
                      <a:endParaRPr lang="en-US"/>
                    </a:p>
                  </a:txBody>
                  <a:tcPr/>
                </a:tc>
                <a:tc>
                  <a:txBody>
                    <a:bodyPr/>
                    <a:lstStyle/>
                    <a:p>
                      <a:pPr algn="ctr" fontAlgn="ctr"/>
                      <a:r>
                        <a:rPr lang="en-US" sz="1400" b="1" u="none" strike="noStrike">
                          <a:effectLst/>
                          <a:latin typeface="Roboto" panose="02000000000000000000" pitchFamily="2" charset="0"/>
                          <a:ea typeface="Roboto" panose="02000000000000000000" pitchFamily="2" charset="0"/>
                        </a:rPr>
                        <a:t>LUTs </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b="1" u="none" strike="noStrike">
                          <a:effectLst/>
                          <a:latin typeface="Roboto" panose="02000000000000000000" pitchFamily="2" charset="0"/>
                          <a:ea typeface="Roboto" panose="02000000000000000000" pitchFamily="2" charset="0"/>
                        </a:rPr>
                        <a:t>FFs</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b="1" u="none" strike="noStrike">
                          <a:effectLst/>
                          <a:latin typeface="Roboto" panose="02000000000000000000" pitchFamily="2" charset="0"/>
                          <a:ea typeface="Roboto" panose="02000000000000000000" pitchFamily="2" charset="0"/>
                        </a:rPr>
                        <a:t>DSPs</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b="1" u="none" strike="noStrike">
                          <a:effectLst/>
                          <a:latin typeface="Roboto" panose="02000000000000000000" pitchFamily="2" charset="0"/>
                          <a:ea typeface="Roboto" panose="02000000000000000000" pitchFamily="2" charset="0"/>
                        </a:rPr>
                        <a:t>BRAM</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b="1" u="none" strike="noStrike" dirty="0">
                          <a:effectLst/>
                          <a:latin typeface="Roboto" panose="02000000000000000000" pitchFamily="2" charset="0"/>
                          <a:ea typeface="Roboto" panose="02000000000000000000" pitchFamily="2" charset="0"/>
                        </a:rPr>
                        <a:t>[MHz]</a:t>
                      </a:r>
                      <a:endParaRPr lang="en-US" sz="1400" b="1" i="0" u="none" strike="noStrike" dirty="0">
                        <a:solidFill>
                          <a:srgbClr val="000000"/>
                        </a:solidFill>
                        <a:effectLst/>
                        <a:latin typeface="Roboto" panose="02000000000000000000" pitchFamily="2" charset="0"/>
                        <a:ea typeface="Roboto" panose="02000000000000000000" pitchFamily="2" charset="0"/>
                      </a:endParaRPr>
                    </a:p>
                  </a:txBody>
                  <a:tcPr marL="10926" marR="10926" marT="10926" marB="0" anchor="ct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737647930"/>
                  </a:ext>
                </a:extLst>
              </a:tr>
              <a:tr h="513535">
                <a:tc>
                  <a:txBody>
                    <a:bodyPr/>
                    <a:lstStyle/>
                    <a:p>
                      <a:pPr algn="ctr" fontAlgn="ctr"/>
                      <a:r>
                        <a:rPr lang="en-US" sz="1400" b="1" u="none" strike="noStrike">
                          <a:effectLst/>
                          <a:latin typeface="Roboto" panose="02000000000000000000" pitchFamily="2" charset="0"/>
                          <a:ea typeface="Roboto" panose="02000000000000000000" pitchFamily="2" charset="0"/>
                        </a:rPr>
                        <a:t>Karatsuba [31]</a:t>
                      </a:r>
                      <a:r>
                        <a:rPr lang="en-US" sz="1400" b="1" u="none" strike="noStrike" baseline="30000">
                          <a:effectLst/>
                          <a:latin typeface="Roboto" panose="02000000000000000000" pitchFamily="2" charset="0"/>
                          <a:ea typeface="Roboto" panose="02000000000000000000" pitchFamily="2" charset="0"/>
                        </a:rPr>
                        <a:t>2</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dirty="0">
                          <a:effectLst/>
                          <a:latin typeface="Roboto" panose="02000000000000000000" pitchFamily="2" charset="0"/>
                          <a:ea typeface="Roboto" panose="02000000000000000000" pitchFamily="2" charset="0"/>
                        </a:rPr>
                        <a:t>1737</a:t>
                      </a:r>
                      <a:endParaRPr lang="en-US" sz="1400" b="0" i="0" u="none" strike="noStrike" dirty="0">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1167</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3</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161</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512/576</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3174/3571</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dirty="0">
                          <a:effectLst/>
                          <a:latin typeface="Roboto" panose="02000000000000000000" pitchFamily="2" charset="0"/>
                          <a:ea typeface="Roboto" panose="02000000000000000000" pitchFamily="2" charset="0"/>
                        </a:rPr>
                        <a:t>1.7</a:t>
                      </a:r>
                      <a:endParaRPr lang="en-US" sz="1400" b="0" i="0" u="none" strike="noStrike" dirty="0">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2.1</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extLst>
                  <a:ext uri="{0D108BD9-81ED-4DB2-BD59-A6C34878D82A}">
                    <a16:rowId xmlns:a16="http://schemas.microsoft.com/office/drawing/2014/main" val="3126975472"/>
                  </a:ext>
                </a:extLst>
              </a:tr>
              <a:tr h="742987">
                <a:tc>
                  <a:txBody>
                    <a:bodyPr/>
                    <a:lstStyle/>
                    <a:p>
                      <a:pPr algn="ctr" fontAlgn="ctr"/>
                      <a:r>
                        <a:rPr lang="en-US" sz="1400" b="1" u="none" strike="noStrike">
                          <a:effectLst/>
                          <a:latin typeface="Roboto" panose="02000000000000000000" pitchFamily="2" charset="0"/>
                          <a:ea typeface="Roboto" panose="02000000000000000000" pitchFamily="2" charset="0"/>
                        </a:rPr>
                        <a:t>Low-Comp [32]</a:t>
                      </a:r>
                      <a:r>
                        <a:rPr lang="en-US" sz="1400" b="1" u="none" strike="noStrike" baseline="30000">
                          <a:effectLst/>
                          <a:latin typeface="Roboto" panose="02000000000000000000" pitchFamily="2" charset="0"/>
                          <a:ea typeface="Roboto" panose="02000000000000000000" pitchFamily="2" charset="0"/>
                        </a:rPr>
                        <a:t>2</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741</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330</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5</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245</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644/644</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2642/2642</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dirty="0">
                          <a:effectLst/>
                          <a:latin typeface="Roboto" panose="02000000000000000000" pitchFamily="2" charset="0"/>
                          <a:ea typeface="Roboto" panose="02000000000000000000" pitchFamily="2" charset="0"/>
                        </a:rPr>
                        <a:t>1.4</a:t>
                      </a:r>
                      <a:endParaRPr lang="en-US" sz="1400" b="0" i="0" u="none" strike="noStrike" dirty="0">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0.7</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extLst>
                  <a:ext uri="{0D108BD9-81ED-4DB2-BD59-A6C34878D82A}">
                    <a16:rowId xmlns:a16="http://schemas.microsoft.com/office/drawing/2014/main" val="783541355"/>
                  </a:ext>
                </a:extLst>
              </a:tr>
              <a:tr h="469830">
                <a:tc>
                  <a:txBody>
                    <a:bodyPr/>
                    <a:lstStyle/>
                    <a:p>
                      <a:pPr algn="ctr" fontAlgn="ctr"/>
                      <a:r>
                        <a:rPr lang="en-US" sz="1400" b="1" u="none" strike="noStrike">
                          <a:effectLst/>
                          <a:latin typeface="Roboto" panose="02000000000000000000" pitchFamily="2" charset="0"/>
                          <a:ea typeface="Roboto" panose="02000000000000000000" pitchFamily="2" charset="0"/>
                        </a:rPr>
                        <a:t>QISC [33]</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2908</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170</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9</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0</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1935/1930</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dirty="0">
                          <a:effectLst/>
                          <a:latin typeface="Roboto" panose="02000000000000000000" pitchFamily="2" charset="0"/>
                          <a:ea typeface="Roboto" panose="02000000000000000000" pitchFamily="2" charset="0"/>
                        </a:rPr>
                        <a:t>4.3</a:t>
                      </a:r>
                      <a:endParaRPr lang="en-US" sz="1400" b="0" i="0" u="none" strike="noStrike" dirty="0">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8.9</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extLst>
                  <a:ext uri="{0D108BD9-81ED-4DB2-BD59-A6C34878D82A}">
                    <a16:rowId xmlns:a16="http://schemas.microsoft.com/office/drawing/2014/main" val="1555063433"/>
                  </a:ext>
                </a:extLst>
              </a:tr>
              <a:tr h="742987">
                <a:tc>
                  <a:txBody>
                    <a:bodyPr/>
                    <a:lstStyle/>
                    <a:p>
                      <a:pPr algn="ctr" fontAlgn="ctr"/>
                      <a:r>
                        <a:rPr lang="en-US" sz="1400" b="1" u="none" strike="noStrike">
                          <a:effectLst/>
                          <a:latin typeface="Roboto" panose="02000000000000000000" pitchFamily="2" charset="0"/>
                          <a:ea typeface="Roboto" panose="02000000000000000000" pitchFamily="2" charset="0"/>
                        </a:rPr>
                        <a:t>HS-NTT [15]</a:t>
                      </a:r>
                      <a:r>
                        <a:rPr lang="en-US" sz="1400" b="1" u="none" strike="noStrike" baseline="30000">
                          <a:effectLst/>
                          <a:latin typeface="Roboto" panose="02000000000000000000" pitchFamily="2" charset="0"/>
                          <a:ea typeface="Roboto" panose="02000000000000000000" pitchFamily="2" charset="0"/>
                        </a:rPr>
                        <a:t>2</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2x2</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801</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717</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4</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222</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356/388</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dirty="0">
                          <a:effectLst/>
                          <a:latin typeface="Roboto" panose="02000000000000000000" pitchFamily="2" charset="0"/>
                          <a:ea typeface="Roboto" panose="02000000000000000000" pitchFamily="2" charset="0"/>
                        </a:rPr>
                        <a:t>1602/1746</a:t>
                      </a:r>
                      <a:endParaRPr lang="en-US" sz="1400" b="0" i="0" u="none" strike="noStrike" dirty="0">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dirty="0">
                          <a:effectLst/>
                          <a:latin typeface="Roboto" panose="02000000000000000000" pitchFamily="2" charset="0"/>
                          <a:ea typeface="Roboto" panose="02000000000000000000" pitchFamily="2" charset="0"/>
                        </a:rPr>
                        <a:t>0.8</a:t>
                      </a:r>
                      <a:endParaRPr lang="en-US" sz="1400" b="0" i="0" u="none" strike="noStrike" dirty="0">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0.5</a:t>
                      </a:r>
                      <a:endParaRPr lang="en-US" sz="1400" b="0"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extLst>
                  <a:ext uri="{0D108BD9-81ED-4DB2-BD59-A6C34878D82A}">
                    <a16:rowId xmlns:a16="http://schemas.microsoft.com/office/drawing/2014/main" val="272460032"/>
                  </a:ext>
                </a:extLst>
              </a:tr>
              <a:tr h="469830">
                <a:tc>
                  <a:txBody>
                    <a:bodyPr/>
                    <a:lstStyle/>
                    <a:p>
                      <a:pPr algn="ctr" fontAlgn="ctr"/>
                      <a:r>
                        <a:rPr lang="en-US" sz="1400" b="1" u="none" strike="noStrike" dirty="0" err="1">
                          <a:effectLst/>
                          <a:latin typeface="Roboto" panose="02000000000000000000" pitchFamily="2" charset="0"/>
                          <a:ea typeface="Roboto" panose="02000000000000000000" pitchFamily="2" charset="0"/>
                        </a:rPr>
                        <a:t>Nghiên</a:t>
                      </a:r>
                      <a:r>
                        <a:rPr lang="en-US" sz="1400" b="1" u="none" strike="noStrike" dirty="0">
                          <a:effectLst/>
                          <a:latin typeface="Roboto" panose="02000000000000000000" pitchFamily="2" charset="0"/>
                          <a:ea typeface="Roboto" panose="02000000000000000000" pitchFamily="2" charset="0"/>
                        </a:rPr>
                        <a:t> </a:t>
                      </a:r>
                      <a:r>
                        <a:rPr lang="en-US" sz="1400" b="1" u="none" strike="noStrike" dirty="0" err="1">
                          <a:effectLst/>
                          <a:latin typeface="Roboto" panose="02000000000000000000" pitchFamily="2" charset="0"/>
                          <a:ea typeface="Roboto" panose="02000000000000000000" pitchFamily="2" charset="0"/>
                        </a:rPr>
                        <a:t>cứu</a:t>
                      </a:r>
                      <a:r>
                        <a:rPr lang="en-US" sz="1400" b="1" u="none" strike="noStrike" dirty="0">
                          <a:effectLst/>
                          <a:latin typeface="Roboto" panose="02000000000000000000" pitchFamily="2" charset="0"/>
                          <a:ea typeface="Roboto" panose="02000000000000000000" pitchFamily="2" charset="0"/>
                        </a:rPr>
                        <a:t> này</a:t>
                      </a:r>
                      <a:endParaRPr lang="en-US" sz="1400" b="1" i="0" u="none" strike="noStrike" dirty="0">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2x2</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1401</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dirty="0">
                          <a:effectLst/>
                          <a:latin typeface="Roboto" panose="02000000000000000000" pitchFamily="2" charset="0"/>
                          <a:ea typeface="Roboto" panose="02000000000000000000" pitchFamily="2" charset="0"/>
                        </a:rPr>
                        <a:t>2929</a:t>
                      </a:r>
                      <a:endParaRPr lang="en-US" sz="1400" b="1" i="0" u="none" strike="noStrike" dirty="0">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4</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1</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237</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446/446</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dirty="0">
                          <a:effectLst/>
                          <a:latin typeface="Roboto" panose="02000000000000000000" pitchFamily="2" charset="0"/>
                          <a:ea typeface="Roboto" panose="02000000000000000000" pitchFamily="2" charset="0"/>
                        </a:rPr>
                        <a:t>1870/1870</a:t>
                      </a:r>
                      <a:endParaRPr lang="en-US" sz="1400" b="1" i="0" u="none" strike="noStrike" dirty="0">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a:effectLst/>
                          <a:latin typeface="Roboto" panose="02000000000000000000" pitchFamily="2" charset="0"/>
                          <a:ea typeface="Roboto" panose="02000000000000000000" pitchFamily="2" charset="0"/>
                        </a:rPr>
                        <a:t>1</a:t>
                      </a:r>
                      <a:endParaRPr lang="en-US" sz="1400" b="1" i="0" u="none" strike="noStrike">
                        <a:solidFill>
                          <a:srgbClr val="000000"/>
                        </a:solidFill>
                        <a:effectLst/>
                        <a:latin typeface="Roboto" panose="02000000000000000000" pitchFamily="2" charset="0"/>
                        <a:ea typeface="Roboto" panose="02000000000000000000" pitchFamily="2" charset="0"/>
                      </a:endParaRPr>
                    </a:p>
                  </a:txBody>
                  <a:tcPr marL="10926" marR="10926" marT="10926" marB="0" anchor="ctr"/>
                </a:tc>
                <a:tc>
                  <a:txBody>
                    <a:bodyPr/>
                    <a:lstStyle/>
                    <a:p>
                      <a:pPr algn="ctr" fontAlgn="ctr"/>
                      <a:r>
                        <a:rPr lang="en-US" sz="1400" u="none" strike="noStrike" dirty="0">
                          <a:effectLst/>
                          <a:latin typeface="Roboto" panose="02000000000000000000" pitchFamily="2" charset="0"/>
                          <a:ea typeface="Roboto" panose="02000000000000000000" pitchFamily="2" charset="0"/>
                        </a:rPr>
                        <a:t>1</a:t>
                      </a:r>
                      <a:endParaRPr lang="en-US" sz="1400" b="1" i="0" u="none" strike="noStrike" dirty="0">
                        <a:solidFill>
                          <a:srgbClr val="000000"/>
                        </a:solidFill>
                        <a:effectLst/>
                        <a:latin typeface="Roboto" panose="02000000000000000000" pitchFamily="2" charset="0"/>
                        <a:ea typeface="Roboto" panose="02000000000000000000" pitchFamily="2" charset="0"/>
                      </a:endParaRPr>
                    </a:p>
                  </a:txBody>
                  <a:tcPr marL="10926" marR="10926" marT="10926" marB="0" anchor="ctr"/>
                </a:tc>
                <a:extLst>
                  <a:ext uri="{0D108BD9-81ED-4DB2-BD59-A6C34878D82A}">
                    <a16:rowId xmlns:a16="http://schemas.microsoft.com/office/drawing/2014/main" val="419512490"/>
                  </a:ext>
                </a:extLst>
              </a:tr>
            </a:tbl>
          </a:graphicData>
        </a:graphic>
      </p:graphicFrame>
    </p:spTree>
    <p:extLst>
      <p:ext uri="{BB962C8B-B14F-4D97-AF65-F5344CB8AC3E}">
        <p14:creationId xmlns:p14="http://schemas.microsoft.com/office/powerpoint/2010/main" val="42321960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1D8EC4-8163-48C9-89D6-8555E98AB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798897" y="5120640"/>
            <a:ext cx="7543800" cy="822960"/>
          </a:xfrm>
        </p:spPr>
        <p:txBody>
          <a:bodyPr vert="horz" lIns="91440" tIns="45720" rIns="91440" bIns="45720" rtlCol="0" anchor="b">
            <a:normAutofit/>
          </a:bodyPr>
          <a:lstStyle/>
          <a:p>
            <a:r>
              <a:rPr lang="en-US" sz="3100">
                <a:solidFill>
                  <a:srgbClr val="FFFFFF"/>
                </a:solidFill>
                <a:effectLst/>
              </a:rPr>
              <a:t>ĐÁNH GIÁ, BÀN LUẬN VÀ SO SÁNH KẾT QUẢ</a:t>
            </a:r>
            <a:endParaRPr lang="en-US" sz="3100">
              <a:solidFill>
                <a:srgbClr val="FFFFFF"/>
              </a:solidFill>
            </a:endParaRPr>
          </a:p>
        </p:txBody>
      </p:sp>
      <p:sp>
        <p:nvSpPr>
          <p:cNvPr id="18" name="Rectangle 17">
            <a:extLst>
              <a:ext uri="{FF2B5EF4-FFF2-40B4-BE49-F238E27FC236}">
                <a16:creationId xmlns:a16="http://schemas.microsoft.com/office/drawing/2014/main" id="{7B7C6C2A-33C4-4D5D-8EB1-A8803DCB7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3" name="Chart 12">
            <a:extLst>
              <a:ext uri="{FF2B5EF4-FFF2-40B4-BE49-F238E27FC236}">
                <a16:creationId xmlns:a16="http://schemas.microsoft.com/office/drawing/2014/main" id="{E3F3061D-2384-4763-BAA9-E0122AD04A50}"/>
              </a:ext>
            </a:extLst>
          </p:cNvPr>
          <p:cNvGraphicFramePr>
            <a:graphicFrameLocks/>
          </p:cNvGraphicFramePr>
          <p:nvPr>
            <p:extLst>
              <p:ext uri="{D42A27DB-BD31-4B8C-83A1-F6EECF244321}">
                <p14:modId xmlns:p14="http://schemas.microsoft.com/office/powerpoint/2010/main" val="1107263825"/>
              </p:ext>
            </p:extLst>
          </p:nvPr>
        </p:nvGraphicFramePr>
        <p:xfrm>
          <a:off x="947369" y="251552"/>
          <a:ext cx="7246855" cy="45793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55786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1D8EC4-8163-48C9-89D6-8555E98AB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FDB317-46A2-4CC9-88B5-C831E6F7F1FC}"/>
              </a:ext>
            </a:extLst>
          </p:cNvPr>
          <p:cNvSpPr>
            <a:spLocks noGrp="1"/>
          </p:cNvSpPr>
          <p:nvPr>
            <p:ph type="title"/>
          </p:nvPr>
        </p:nvSpPr>
        <p:spPr>
          <a:xfrm>
            <a:off x="798897" y="5120640"/>
            <a:ext cx="7543800" cy="822960"/>
          </a:xfrm>
        </p:spPr>
        <p:txBody>
          <a:bodyPr vert="horz" lIns="91440" tIns="45720" rIns="91440" bIns="45720" rtlCol="0" anchor="b">
            <a:normAutofit/>
          </a:bodyPr>
          <a:lstStyle/>
          <a:p>
            <a:r>
              <a:rPr lang="en-US" sz="3100" dirty="0">
                <a:solidFill>
                  <a:srgbClr val="FFFFFF"/>
                </a:solidFill>
                <a:effectLst/>
              </a:rPr>
              <a:t>ĐÁNH GIÁ, BÀN LUẬN VÀ SO SÁNH KẾT QUẢ</a:t>
            </a:r>
            <a:endParaRPr lang="en-US" sz="3100" dirty="0">
              <a:solidFill>
                <a:srgbClr val="FFFFFF"/>
              </a:solidFill>
            </a:endParaRPr>
          </a:p>
        </p:txBody>
      </p:sp>
      <p:sp>
        <p:nvSpPr>
          <p:cNvPr id="18" name="Rectangle 17">
            <a:extLst>
              <a:ext uri="{FF2B5EF4-FFF2-40B4-BE49-F238E27FC236}">
                <a16:creationId xmlns:a16="http://schemas.microsoft.com/office/drawing/2014/main" id="{7B7C6C2A-33C4-4D5D-8EB1-A8803DCB7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3" name="Chart 12">
            <a:extLst>
              <a:ext uri="{FF2B5EF4-FFF2-40B4-BE49-F238E27FC236}">
                <a16:creationId xmlns:a16="http://schemas.microsoft.com/office/drawing/2014/main" id="{CC6E5EF3-93AC-42A1-BCED-3E49DA6A50BC}"/>
              </a:ext>
            </a:extLst>
          </p:cNvPr>
          <p:cNvGraphicFramePr>
            <a:graphicFrameLocks/>
          </p:cNvGraphicFramePr>
          <p:nvPr>
            <p:extLst>
              <p:ext uri="{D42A27DB-BD31-4B8C-83A1-F6EECF244321}">
                <p14:modId xmlns:p14="http://schemas.microsoft.com/office/powerpoint/2010/main" val="2185039509"/>
              </p:ext>
            </p:extLst>
          </p:nvPr>
        </p:nvGraphicFramePr>
        <p:xfrm>
          <a:off x="1158406" y="280813"/>
          <a:ext cx="6901314" cy="43425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1998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E1E6-0677-4A25-B438-DE72AA534EAE}"/>
              </a:ext>
            </a:extLst>
          </p:cNvPr>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MÃ HÓA ĐỐI XỨNG</a:t>
            </a:r>
          </a:p>
        </p:txBody>
      </p:sp>
      <p:sp>
        <p:nvSpPr>
          <p:cNvPr id="4" name="TextBox 3">
            <a:extLst>
              <a:ext uri="{FF2B5EF4-FFF2-40B4-BE49-F238E27FC236}">
                <a16:creationId xmlns:a16="http://schemas.microsoft.com/office/drawing/2014/main" id="{A0A99F08-CE81-4DFD-A112-0DD0730E2D70}"/>
              </a:ext>
            </a:extLst>
          </p:cNvPr>
          <p:cNvSpPr txBox="1"/>
          <p:nvPr/>
        </p:nvSpPr>
        <p:spPr>
          <a:xfrm>
            <a:off x="2019084" y="3542251"/>
            <a:ext cx="3691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Roboto" panose="02000000000000000000" pitchFamily="2" charset="0"/>
                <a:ea typeface="Roboto" panose="02000000000000000000" pitchFamily="2" charset="0"/>
              </a:rPr>
              <a:t>A</a:t>
            </a:r>
          </a:p>
        </p:txBody>
      </p:sp>
      <p:sp>
        <p:nvSpPr>
          <p:cNvPr id="5" name="TextBox 4">
            <a:extLst>
              <a:ext uri="{FF2B5EF4-FFF2-40B4-BE49-F238E27FC236}">
                <a16:creationId xmlns:a16="http://schemas.microsoft.com/office/drawing/2014/main" id="{74BA016A-0481-4E89-99CE-6A1099B3607E}"/>
              </a:ext>
            </a:extLst>
          </p:cNvPr>
          <p:cNvSpPr txBox="1"/>
          <p:nvPr/>
        </p:nvSpPr>
        <p:spPr>
          <a:xfrm>
            <a:off x="6755801" y="3542251"/>
            <a:ext cx="3691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Roboto" panose="02000000000000000000" pitchFamily="2" charset="0"/>
                <a:ea typeface="Roboto" panose="02000000000000000000" pitchFamily="2" charset="0"/>
              </a:rPr>
              <a:t>B</a:t>
            </a:r>
          </a:p>
        </p:txBody>
      </p:sp>
      <p:sp>
        <p:nvSpPr>
          <p:cNvPr id="6" name="Arrow: Right 5">
            <a:extLst>
              <a:ext uri="{FF2B5EF4-FFF2-40B4-BE49-F238E27FC236}">
                <a16:creationId xmlns:a16="http://schemas.microsoft.com/office/drawing/2014/main" id="{A1175706-C571-417D-A7BB-8CD8B844F9FD}"/>
              </a:ext>
            </a:extLst>
          </p:cNvPr>
          <p:cNvSpPr/>
          <p:nvPr/>
        </p:nvSpPr>
        <p:spPr>
          <a:xfrm>
            <a:off x="6031660" y="3575943"/>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pic>
        <p:nvPicPr>
          <p:cNvPr id="7" name="Graphic 6" descr="Key with solid fill">
            <a:extLst>
              <a:ext uri="{FF2B5EF4-FFF2-40B4-BE49-F238E27FC236}">
                <a16:creationId xmlns:a16="http://schemas.microsoft.com/office/drawing/2014/main" id="{95823387-40C6-4D27-B8A5-D1FA8FF4A7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4119" y="2295924"/>
            <a:ext cx="914400" cy="914400"/>
          </a:xfrm>
          <a:prstGeom prst="rect">
            <a:avLst/>
          </a:prstGeom>
        </p:spPr>
      </p:pic>
      <p:sp>
        <p:nvSpPr>
          <p:cNvPr id="8" name="Arrow: Right 7">
            <a:extLst>
              <a:ext uri="{FF2B5EF4-FFF2-40B4-BE49-F238E27FC236}">
                <a16:creationId xmlns:a16="http://schemas.microsoft.com/office/drawing/2014/main" id="{617B8315-3DC2-4576-947B-D56F6C692E83}"/>
              </a:ext>
            </a:extLst>
          </p:cNvPr>
          <p:cNvSpPr/>
          <p:nvPr/>
        </p:nvSpPr>
        <p:spPr>
          <a:xfrm rot="10800000">
            <a:off x="2753056" y="3588525"/>
            <a:ext cx="511728" cy="3691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pic>
        <p:nvPicPr>
          <p:cNvPr id="10" name="Graphic 9" descr="Question Mark with solid fill">
            <a:extLst>
              <a:ext uri="{FF2B5EF4-FFF2-40B4-BE49-F238E27FC236}">
                <a16:creationId xmlns:a16="http://schemas.microsoft.com/office/drawing/2014/main" id="{A3338788-D399-4E52-A0DD-7772EFC786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1081" y="2295924"/>
            <a:ext cx="914400" cy="914400"/>
          </a:xfrm>
          <a:prstGeom prst="rect">
            <a:avLst/>
          </a:prstGeom>
        </p:spPr>
      </p:pic>
      <p:pic>
        <p:nvPicPr>
          <p:cNvPr id="12" name="Graphic 11" descr="Internet outline">
            <a:extLst>
              <a:ext uri="{FF2B5EF4-FFF2-40B4-BE49-F238E27FC236}">
                <a16:creationId xmlns:a16="http://schemas.microsoft.com/office/drawing/2014/main" id="{70515B4F-DF22-46D1-8198-B5ADAAEC5A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14800" y="3315883"/>
            <a:ext cx="914400" cy="914400"/>
          </a:xfrm>
          <a:prstGeom prst="rect">
            <a:avLst/>
          </a:prstGeom>
        </p:spPr>
      </p:pic>
    </p:spTree>
    <p:extLst>
      <p:ext uri="{BB962C8B-B14F-4D97-AF65-F5344CB8AC3E}">
        <p14:creationId xmlns:p14="http://schemas.microsoft.com/office/powerpoint/2010/main" val="29603571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3" y="0"/>
            <a:ext cx="9139737"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5A963D-FEE2-4704-BDB6-F16ABCA0CC2B}"/>
              </a:ext>
            </a:extLst>
          </p:cNvPr>
          <p:cNvSpPr>
            <a:spLocks noGrp="1"/>
          </p:cNvSpPr>
          <p:nvPr>
            <p:ph type="title"/>
          </p:nvPr>
        </p:nvSpPr>
        <p:spPr>
          <a:xfrm>
            <a:off x="369277" y="516835"/>
            <a:ext cx="2313633" cy="5772840"/>
          </a:xfrm>
        </p:spPr>
        <p:txBody>
          <a:bodyPr anchor="ctr">
            <a:normAutofit/>
          </a:bodyPr>
          <a:lstStyle/>
          <a:p>
            <a:r>
              <a:rPr lang="vi-VN" sz="3100" b="1" kern="0" dirty="0">
                <a:solidFill>
                  <a:srgbClr val="FFFFFF"/>
                </a:solidFill>
                <a:effectLst/>
                <a:latin typeface="Roboto" panose="02000000000000000000" pitchFamily="2" charset="0"/>
                <a:ea typeface="Roboto" panose="02000000000000000000" pitchFamily="2" charset="0"/>
                <a:cs typeface="Times New Roman" panose="02020603050405020304" pitchFamily="18" charset="0"/>
              </a:rPr>
              <a:t>HƯỚNG TỐI ƯU THIẾT KẾ PHẦN CỨNG XỬ LÝ NTT VÀ INTT</a:t>
            </a:r>
            <a:r>
              <a:rPr lang="en-US" sz="3100" b="1" kern="0" dirty="0">
                <a:solidFill>
                  <a:srgbClr val="FFFFFF"/>
                </a:solidFill>
                <a:effectLst/>
                <a:latin typeface="Roboto" panose="02000000000000000000" pitchFamily="2" charset="0"/>
                <a:ea typeface="Roboto" panose="02000000000000000000" pitchFamily="2" charset="0"/>
                <a:cs typeface="Times New Roman" panose="02020603050405020304" pitchFamily="18" charset="0"/>
              </a:rPr>
              <a:t> CHO MÃ HÓA LƯỢNG TỬ CRYSTAL- KYBER</a:t>
            </a:r>
            <a:endParaRPr lang="en-US" sz="3100" dirty="0">
              <a:solidFill>
                <a:srgbClr val="FFFFFF"/>
              </a:solidFill>
              <a:latin typeface="Roboto" panose="02000000000000000000" pitchFamily="2" charset="0"/>
              <a:ea typeface="Roboto" panose="02000000000000000000" pitchFamily="2" charset="0"/>
            </a:endParaRP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6A8CE06-9910-41B8-99E0-52DBC3BA30D5}"/>
              </a:ext>
            </a:extLst>
          </p:cNvPr>
          <p:cNvGraphicFramePr>
            <a:graphicFrameLocks noGrp="1"/>
          </p:cNvGraphicFramePr>
          <p:nvPr>
            <p:ph idx="1"/>
            <p:extLst>
              <p:ext uri="{D42A27DB-BD31-4B8C-83A1-F6EECF244321}">
                <p14:modId xmlns:p14="http://schemas.microsoft.com/office/powerpoint/2010/main" val="3564117569"/>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02980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3" y="0"/>
            <a:ext cx="9139737"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5A963D-FEE2-4704-BDB6-F16ABCA0CC2B}"/>
              </a:ext>
            </a:extLst>
          </p:cNvPr>
          <p:cNvSpPr>
            <a:spLocks noGrp="1"/>
          </p:cNvSpPr>
          <p:nvPr>
            <p:ph type="title"/>
          </p:nvPr>
        </p:nvSpPr>
        <p:spPr>
          <a:xfrm>
            <a:off x="369277" y="516835"/>
            <a:ext cx="2313633" cy="5772840"/>
          </a:xfrm>
        </p:spPr>
        <p:txBody>
          <a:bodyPr anchor="ctr">
            <a:normAutofit/>
          </a:bodyPr>
          <a:lstStyle/>
          <a:p>
            <a:r>
              <a:rPr lang="vi-VN" sz="3100" b="1" kern="0" dirty="0">
                <a:solidFill>
                  <a:srgbClr val="FFFFFF"/>
                </a:solidFill>
                <a:effectLst/>
                <a:latin typeface="Roboto" panose="02000000000000000000" pitchFamily="2" charset="0"/>
                <a:ea typeface="Roboto" panose="02000000000000000000" pitchFamily="2" charset="0"/>
                <a:cs typeface="Times New Roman" panose="02020603050405020304" pitchFamily="18" charset="0"/>
              </a:rPr>
              <a:t>THIẾT KẾ PHẦN CỨNG XỬ LÝ mã hóa Lattic</a:t>
            </a:r>
            <a:r>
              <a:rPr lang="en-US" sz="3100" b="1" kern="0" dirty="0">
                <a:solidFill>
                  <a:srgbClr val="FFFFFF"/>
                </a:solidFill>
                <a:effectLst/>
                <a:latin typeface="Roboto" panose="02000000000000000000" pitchFamily="2" charset="0"/>
                <a:ea typeface="Roboto" panose="02000000000000000000" pitchFamily="2" charset="0"/>
                <a:cs typeface="Times New Roman" panose="02020603050405020304" pitchFamily="18" charset="0"/>
              </a:rPr>
              <a:t>e -</a:t>
            </a:r>
            <a:r>
              <a:rPr lang="vi-VN" sz="3100" b="1" kern="0" dirty="0">
                <a:solidFill>
                  <a:srgbClr val="FFFFFF"/>
                </a:solidFill>
                <a:effectLst/>
                <a:latin typeface="Roboto" panose="02000000000000000000" pitchFamily="2" charset="0"/>
                <a:ea typeface="Roboto" panose="02000000000000000000" pitchFamily="2" charset="0"/>
                <a:cs typeface="Times New Roman" panose="02020603050405020304" pitchFamily="18" charset="0"/>
              </a:rPr>
              <a:t> Based</a:t>
            </a:r>
            <a:endParaRPr lang="en-US" sz="3100" dirty="0">
              <a:solidFill>
                <a:srgbClr val="FFFFFF"/>
              </a:solidFill>
              <a:latin typeface="Roboto" panose="02000000000000000000" pitchFamily="2" charset="0"/>
              <a:ea typeface="Roboto" panose="02000000000000000000" pitchFamily="2" charset="0"/>
            </a:endParaRP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6A8CE06-9910-41B8-99E0-52DBC3BA30D5}"/>
              </a:ext>
            </a:extLst>
          </p:cNvPr>
          <p:cNvGraphicFramePr>
            <a:graphicFrameLocks noGrp="1"/>
          </p:cNvGraphicFramePr>
          <p:nvPr>
            <p:ph idx="1"/>
            <p:extLst>
              <p:ext uri="{D42A27DB-BD31-4B8C-83A1-F6EECF244321}">
                <p14:modId xmlns:p14="http://schemas.microsoft.com/office/powerpoint/2010/main" val="3174941006"/>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16757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A963D-FEE2-4704-BDB6-F16ABCA0CC2B}"/>
              </a:ext>
            </a:extLst>
          </p:cNvPr>
          <p:cNvSpPr>
            <a:spLocks noGrp="1"/>
          </p:cNvSpPr>
          <p:nvPr>
            <p:ph type="title"/>
          </p:nvPr>
        </p:nvSpPr>
        <p:spPr>
          <a:xfrm>
            <a:off x="475499" y="4550229"/>
            <a:ext cx="8181805" cy="1057655"/>
          </a:xfrm>
        </p:spPr>
        <p:txBody>
          <a:bodyPr vert="horz" lIns="91440" tIns="45720" rIns="91440" bIns="45720" rtlCol="0" anchor="b">
            <a:normAutofit/>
          </a:bodyPr>
          <a:lstStyle/>
          <a:p>
            <a:r>
              <a:rPr lang="en-US" sz="3600" b="1" dirty="0" err="1">
                <a:solidFill>
                  <a:schemeClr val="tx1">
                    <a:lumMod val="85000"/>
                    <a:lumOff val="15000"/>
                  </a:schemeClr>
                </a:solidFill>
                <a:effectLst/>
              </a:rPr>
              <a:t>Hướng</a:t>
            </a:r>
            <a:r>
              <a:rPr lang="en-US" sz="3600" b="1" dirty="0">
                <a:solidFill>
                  <a:schemeClr val="tx1">
                    <a:lumMod val="85000"/>
                    <a:lumOff val="15000"/>
                  </a:schemeClr>
                </a:solidFill>
                <a:effectLst/>
              </a:rPr>
              <a:t> </a:t>
            </a:r>
            <a:r>
              <a:rPr lang="en-US" sz="3600" b="1" dirty="0" err="1">
                <a:solidFill>
                  <a:schemeClr val="tx1">
                    <a:lumMod val="85000"/>
                    <a:lumOff val="15000"/>
                  </a:schemeClr>
                </a:solidFill>
                <a:effectLst/>
              </a:rPr>
              <a:t>phát</a:t>
            </a:r>
            <a:r>
              <a:rPr lang="en-US" sz="3600" b="1" dirty="0">
                <a:solidFill>
                  <a:schemeClr val="tx1">
                    <a:lumMod val="85000"/>
                    <a:lumOff val="15000"/>
                  </a:schemeClr>
                </a:solidFill>
                <a:effectLst/>
              </a:rPr>
              <a:t> </a:t>
            </a:r>
            <a:r>
              <a:rPr lang="en-US" sz="3600" b="1" dirty="0" err="1">
                <a:solidFill>
                  <a:schemeClr val="tx1">
                    <a:lumMod val="85000"/>
                    <a:lumOff val="15000"/>
                  </a:schemeClr>
                </a:solidFill>
                <a:effectLst/>
              </a:rPr>
              <a:t>triển</a:t>
            </a:r>
            <a:br>
              <a:rPr lang="en-US" sz="3600" b="1" dirty="0">
                <a:solidFill>
                  <a:schemeClr val="tx1">
                    <a:lumMod val="85000"/>
                    <a:lumOff val="15000"/>
                  </a:schemeClr>
                </a:solidFill>
                <a:effectLst/>
              </a:rPr>
            </a:br>
            <a:r>
              <a:rPr lang="en-US" sz="3600" b="1" dirty="0">
                <a:solidFill>
                  <a:schemeClr val="tx1">
                    <a:lumMod val="85000"/>
                    <a:lumOff val="15000"/>
                  </a:schemeClr>
                </a:solidFill>
                <a:effectLst/>
              </a:rPr>
              <a:t>Homomorphic encryption</a:t>
            </a:r>
            <a:endParaRPr lang="en-US" sz="3600" dirty="0">
              <a:solidFill>
                <a:schemeClr val="tx1">
                  <a:lumMod val="85000"/>
                  <a:lumOff val="15000"/>
                </a:schemeClr>
              </a:solidFill>
            </a:endParaRPr>
          </a:p>
        </p:txBody>
      </p:sp>
      <p:pic>
        <p:nvPicPr>
          <p:cNvPr id="1026" name="Picture 2" descr="Tesla owners in uproar over new autopilot restrictions">
            <a:extLst>
              <a:ext uri="{FF2B5EF4-FFF2-40B4-BE49-F238E27FC236}">
                <a16:creationId xmlns:a16="http://schemas.microsoft.com/office/drawing/2014/main" id="{13DB6CEB-6F11-4B8E-8379-64441E842A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63" r="-2" b="5128"/>
          <a:stretch/>
        </p:blipFill>
        <p:spPr bwMode="auto">
          <a:xfrm>
            <a:off x="476592" y="640080"/>
            <a:ext cx="8187348" cy="3602736"/>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5" name="Rectangle 82">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918859F1-CCF9-49A1-8AF9-0C045A949B87}"/>
              </a:ext>
            </a:extLst>
          </p:cNvPr>
          <p:cNvSpPr txBox="1"/>
          <p:nvPr/>
        </p:nvSpPr>
        <p:spPr>
          <a:xfrm>
            <a:off x="0" y="6014720"/>
            <a:ext cx="1889760" cy="369332"/>
          </a:xfrm>
          <a:prstGeom prst="rect">
            <a:avLst/>
          </a:prstGeom>
          <a:noFill/>
        </p:spPr>
        <p:txBody>
          <a:bodyPr wrap="square" rtlCol="0">
            <a:spAutoFit/>
          </a:bodyPr>
          <a:lstStyle/>
          <a:p>
            <a:r>
              <a:rPr lang="en-US" dirty="0"/>
              <a:t>Photo: The Verge</a:t>
            </a:r>
          </a:p>
        </p:txBody>
      </p:sp>
    </p:spTree>
    <p:extLst>
      <p:ext uri="{BB962C8B-B14F-4D97-AF65-F5344CB8AC3E}">
        <p14:creationId xmlns:p14="http://schemas.microsoft.com/office/powerpoint/2010/main" val="7541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6D08-82B2-4B9D-B254-6D04B2238F73}"/>
              </a:ext>
            </a:extLst>
          </p:cNvPr>
          <p:cNvSpPr>
            <a:spLocks noGrp="1"/>
          </p:cNvSpPr>
          <p:nvPr>
            <p:ph type="title"/>
          </p:nvPr>
        </p:nvSpPr>
        <p:spPr/>
        <p:txBody>
          <a:bodyPr>
            <a:normAutofit/>
          </a:bodyPr>
          <a:lstStyle/>
          <a:p>
            <a:pPr algn="ctr"/>
            <a:r>
              <a:rPr lang="en-US" sz="6600" dirty="0">
                <a:latin typeface="Roboto" panose="02000000000000000000" pitchFamily="2" charset="0"/>
                <a:ea typeface="Roboto" panose="02000000000000000000" pitchFamily="2" charset="0"/>
              </a:rPr>
              <a:t>KẾT LUẬN</a:t>
            </a:r>
          </a:p>
        </p:txBody>
      </p:sp>
      <p:sp>
        <p:nvSpPr>
          <p:cNvPr id="5" name="Text Placeholder 4">
            <a:extLst>
              <a:ext uri="{FF2B5EF4-FFF2-40B4-BE49-F238E27FC236}">
                <a16:creationId xmlns:a16="http://schemas.microsoft.com/office/drawing/2014/main" id="{A8E5E693-DAA8-42F9-89CD-45BE70E5F239}"/>
              </a:ext>
            </a:extLst>
          </p:cNvPr>
          <p:cNvSpPr>
            <a:spLocks noGrp="1"/>
          </p:cNvSpPr>
          <p:nvPr>
            <p:ph type="body" idx="1"/>
          </p:nvPr>
        </p:nvSpPr>
        <p:spPr/>
        <p:txBody>
          <a:bodyPr/>
          <a:lstStyle/>
          <a:p>
            <a:r>
              <a:rPr lang="en-US" cap="none" dirty="0" err="1">
                <a:latin typeface="Roboto" panose="02000000000000000000" pitchFamily="2" charset="0"/>
                <a:ea typeface="Roboto" panose="02000000000000000000" pitchFamily="2" charset="0"/>
              </a:rPr>
              <a:t>Kết</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luận</a:t>
            </a:r>
            <a:r>
              <a:rPr lang="en-US" cap="none" dirty="0">
                <a:latin typeface="Roboto" panose="02000000000000000000" pitchFamily="2" charset="0"/>
                <a:ea typeface="Roboto" panose="02000000000000000000" pitchFamily="2" charset="0"/>
              </a:rPr>
              <a:t> về </a:t>
            </a:r>
            <a:r>
              <a:rPr lang="en-US" cap="none" dirty="0" err="1">
                <a:latin typeface="Roboto" panose="02000000000000000000" pitchFamily="2" charset="0"/>
                <a:ea typeface="Roboto" panose="02000000000000000000" pitchFamily="2" charset="0"/>
              </a:rPr>
              <a:t>đề</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tài</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nghiên</a:t>
            </a:r>
            <a:r>
              <a:rPr lang="en-US" cap="none" dirty="0">
                <a:latin typeface="Roboto" panose="02000000000000000000" pitchFamily="2" charset="0"/>
                <a:ea typeface="Roboto" panose="02000000000000000000" pitchFamily="2" charset="0"/>
              </a:rPr>
              <a:t> </a:t>
            </a:r>
            <a:r>
              <a:rPr lang="en-US" cap="none" dirty="0" err="1">
                <a:latin typeface="Roboto" panose="02000000000000000000" pitchFamily="2" charset="0"/>
                <a:ea typeface="Roboto" panose="02000000000000000000" pitchFamily="2" charset="0"/>
              </a:rPr>
              <a:t>cứu</a:t>
            </a:r>
            <a:endParaRPr lang="en-US" cap="none"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0375BF57-A675-4D42-9633-E0821BDD930D}"/>
              </a:ext>
            </a:extLst>
          </p:cNvPr>
          <p:cNvSpPr txBox="1"/>
          <p:nvPr/>
        </p:nvSpPr>
        <p:spPr>
          <a:xfrm>
            <a:off x="4054189" y="1478651"/>
            <a:ext cx="1081341"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8000" dirty="0">
                <a:latin typeface="Roboto" panose="02000000000000000000" pitchFamily="2" charset="0"/>
                <a:ea typeface="Roboto" panose="02000000000000000000" pitchFamily="2" charset="0"/>
              </a:rPr>
              <a:t>6</a:t>
            </a:r>
          </a:p>
        </p:txBody>
      </p:sp>
    </p:spTree>
    <p:extLst>
      <p:ext uri="{BB962C8B-B14F-4D97-AF65-F5344CB8AC3E}">
        <p14:creationId xmlns:p14="http://schemas.microsoft.com/office/powerpoint/2010/main" val="34113031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66A059-5F4D-40C8-93DD-7AE1BC3261EC}"/>
              </a:ext>
            </a:extLst>
          </p:cNvPr>
          <p:cNvSpPr txBox="1"/>
          <p:nvPr/>
        </p:nvSpPr>
        <p:spPr>
          <a:xfrm>
            <a:off x="234892" y="2763305"/>
            <a:ext cx="8129980" cy="665695"/>
          </a:xfrm>
          <a:prstGeom prst="rect">
            <a:avLst/>
          </a:prstGeom>
          <a:noFill/>
        </p:spPr>
        <p:txBody>
          <a:bodyPr wrap="square">
            <a:spAutoFit/>
          </a:bodyPr>
          <a:lstStyle/>
          <a:p>
            <a:pPr marL="0" marR="0" indent="450215" algn="ctr">
              <a:lnSpc>
                <a:spcPct val="150000"/>
              </a:lnSpc>
              <a:spcBef>
                <a:spcPts val="600"/>
              </a:spcBef>
              <a:spcAft>
                <a:spcPts val="1000"/>
              </a:spcAft>
            </a:pPr>
            <a:r>
              <a:rPr lang="en-US" sz="2800" dirty="0" err="1">
                <a:effectLst/>
                <a:latin typeface="Roboto" panose="02000000000000000000" pitchFamily="2" charset="0"/>
                <a:ea typeface="Roboto" panose="02000000000000000000" pitchFamily="2" charset="0"/>
                <a:cs typeface="Times New Roman" panose="02020603050405020304" pitchFamily="18" charset="0"/>
              </a:rPr>
              <a:t>Nghiên</a:t>
            </a:r>
            <a:r>
              <a:rPr lang="en-US" sz="2800" dirty="0">
                <a:effectLst/>
                <a:latin typeface="Roboto" panose="02000000000000000000" pitchFamily="2" charset="0"/>
                <a:ea typeface="Roboto" panose="02000000000000000000" pitchFamily="2" charset="0"/>
                <a:cs typeface="Times New Roman" panose="02020603050405020304" pitchFamily="18" charset="0"/>
              </a:rPr>
              <a:t> </a:t>
            </a:r>
            <a:r>
              <a:rPr lang="en-US" sz="2800" dirty="0" err="1">
                <a:effectLst/>
                <a:latin typeface="Roboto" panose="02000000000000000000" pitchFamily="2" charset="0"/>
                <a:ea typeface="Roboto" panose="02000000000000000000" pitchFamily="2" charset="0"/>
                <a:cs typeface="Times New Roman" panose="02020603050405020304" pitchFamily="18" charset="0"/>
              </a:rPr>
              <a:t>cứu</a:t>
            </a:r>
            <a:r>
              <a:rPr lang="en-US" sz="2800" dirty="0">
                <a:effectLst/>
                <a:latin typeface="Roboto" panose="02000000000000000000" pitchFamily="2" charset="0"/>
                <a:ea typeface="Roboto" panose="02000000000000000000" pitchFamily="2" charset="0"/>
                <a:cs typeface="Times New Roman" panose="02020603050405020304" pitchFamily="18" charset="0"/>
              </a:rPr>
              <a:t> </a:t>
            </a:r>
            <a:r>
              <a:rPr lang="en-US" sz="2800" dirty="0" err="1">
                <a:effectLst/>
                <a:latin typeface="Roboto" panose="02000000000000000000" pitchFamily="2" charset="0"/>
                <a:ea typeface="Roboto" panose="02000000000000000000" pitchFamily="2" charset="0"/>
                <a:cs typeface="Times New Roman" panose="02020603050405020304" pitchFamily="18" charset="0"/>
              </a:rPr>
              <a:t>đã</a:t>
            </a:r>
            <a:r>
              <a:rPr lang="en-US" sz="2800" dirty="0">
                <a:effectLst/>
                <a:latin typeface="Roboto" panose="02000000000000000000" pitchFamily="2" charset="0"/>
                <a:ea typeface="Roboto" panose="02000000000000000000" pitchFamily="2" charset="0"/>
                <a:cs typeface="Times New Roman" panose="02020603050405020304" pitchFamily="18" charset="0"/>
              </a:rPr>
              <a:t> </a:t>
            </a:r>
            <a:r>
              <a:rPr lang="en-US" sz="2800" dirty="0" err="1">
                <a:effectLst/>
                <a:latin typeface="Roboto" panose="02000000000000000000" pitchFamily="2" charset="0"/>
                <a:ea typeface="Roboto" panose="02000000000000000000" pitchFamily="2" charset="0"/>
                <a:cs typeface="Times New Roman" panose="02020603050405020304" pitchFamily="18" charset="0"/>
              </a:rPr>
              <a:t>hoàn</a:t>
            </a:r>
            <a:r>
              <a:rPr lang="en-US" sz="2800" dirty="0">
                <a:effectLst/>
                <a:latin typeface="Roboto" panose="02000000000000000000" pitchFamily="2" charset="0"/>
                <a:ea typeface="Roboto" panose="02000000000000000000" pitchFamily="2" charset="0"/>
                <a:cs typeface="Times New Roman" panose="02020603050405020304" pitchFamily="18" charset="0"/>
              </a:rPr>
              <a:t> </a:t>
            </a:r>
            <a:r>
              <a:rPr lang="en-US" sz="2800" dirty="0" err="1">
                <a:effectLst/>
                <a:latin typeface="Roboto" panose="02000000000000000000" pitchFamily="2" charset="0"/>
                <a:ea typeface="Roboto" panose="02000000000000000000" pitchFamily="2" charset="0"/>
                <a:cs typeface="Times New Roman" panose="02020603050405020304" pitchFamily="18" charset="0"/>
              </a:rPr>
              <a:t>thành</a:t>
            </a:r>
            <a:r>
              <a:rPr lang="en-US" sz="2800" dirty="0">
                <a:effectLst/>
                <a:latin typeface="Roboto" panose="02000000000000000000" pitchFamily="2" charset="0"/>
                <a:ea typeface="Roboto" panose="02000000000000000000" pitchFamily="2" charset="0"/>
                <a:cs typeface="Times New Roman" panose="02020603050405020304" pitchFamily="18" charset="0"/>
              </a:rPr>
              <a:t> </a:t>
            </a:r>
            <a:r>
              <a:rPr lang="en-US" sz="2800" dirty="0" err="1">
                <a:effectLst/>
                <a:latin typeface="Roboto" panose="02000000000000000000" pitchFamily="2" charset="0"/>
                <a:ea typeface="Roboto" panose="02000000000000000000" pitchFamily="2" charset="0"/>
                <a:cs typeface="Times New Roman" panose="02020603050405020304" pitchFamily="18" charset="0"/>
              </a:rPr>
              <a:t>mục</a:t>
            </a:r>
            <a:r>
              <a:rPr lang="en-US" sz="2800" dirty="0">
                <a:effectLst/>
                <a:latin typeface="Roboto" panose="02000000000000000000" pitchFamily="2" charset="0"/>
                <a:ea typeface="Roboto" panose="02000000000000000000" pitchFamily="2" charset="0"/>
                <a:cs typeface="Times New Roman" panose="02020603050405020304" pitchFamily="18" charset="0"/>
              </a:rPr>
              <a:t> </a:t>
            </a:r>
            <a:r>
              <a:rPr lang="en-US" sz="2800" dirty="0" err="1">
                <a:effectLst/>
                <a:latin typeface="Roboto" panose="02000000000000000000" pitchFamily="2" charset="0"/>
                <a:ea typeface="Roboto" panose="02000000000000000000" pitchFamily="2" charset="0"/>
                <a:cs typeface="Times New Roman" panose="02020603050405020304" pitchFamily="18" charset="0"/>
              </a:rPr>
              <a:t>tiêu</a:t>
            </a:r>
            <a:r>
              <a:rPr lang="en-US" sz="2800" dirty="0">
                <a:effectLst/>
                <a:latin typeface="Roboto" panose="02000000000000000000" pitchFamily="2" charset="0"/>
                <a:ea typeface="Roboto" panose="02000000000000000000" pitchFamily="2" charset="0"/>
                <a:cs typeface="Times New Roman" panose="02020603050405020304" pitchFamily="18" charset="0"/>
              </a:rPr>
              <a:t> </a:t>
            </a:r>
            <a:r>
              <a:rPr lang="en-US" sz="2800" dirty="0" err="1">
                <a:effectLst/>
                <a:latin typeface="Roboto" panose="02000000000000000000" pitchFamily="2" charset="0"/>
                <a:ea typeface="Roboto" panose="02000000000000000000" pitchFamily="2" charset="0"/>
                <a:cs typeface="Times New Roman" panose="02020603050405020304" pitchFamily="18" charset="0"/>
              </a:rPr>
              <a:t>đề</a:t>
            </a:r>
            <a:r>
              <a:rPr lang="en-US" sz="2800" dirty="0">
                <a:effectLst/>
                <a:latin typeface="Roboto" panose="02000000000000000000" pitchFamily="2" charset="0"/>
                <a:ea typeface="Roboto" panose="02000000000000000000" pitchFamily="2" charset="0"/>
                <a:cs typeface="Times New Roman" panose="02020603050405020304" pitchFamily="18" charset="0"/>
              </a:rPr>
              <a:t> ra</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F50763C9-4932-43CE-80FE-61466A32BE84}"/>
              </a:ext>
            </a:extLst>
          </p:cNvPr>
          <p:cNvCxnSpPr/>
          <p:nvPr/>
        </p:nvCxnSpPr>
        <p:spPr>
          <a:xfrm>
            <a:off x="226503" y="3917659"/>
            <a:ext cx="865743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E8A4F30F-19DE-43A8-BFEF-297650E438DE}"/>
              </a:ext>
            </a:extLst>
          </p:cNvPr>
          <p:cNvCxnSpPr/>
          <p:nvPr/>
        </p:nvCxnSpPr>
        <p:spPr>
          <a:xfrm>
            <a:off x="243281" y="2484539"/>
            <a:ext cx="8657438" cy="0"/>
          </a:xfrm>
          <a:prstGeom prst="line">
            <a:avLst/>
          </a:prstGeom>
        </p:spPr>
        <p:style>
          <a:lnRef idx="1">
            <a:schemeClr val="accent2"/>
          </a:lnRef>
          <a:fillRef idx="0">
            <a:schemeClr val="accent2"/>
          </a:fillRef>
          <a:effectRef idx="0">
            <a:schemeClr val="accent2"/>
          </a:effectRef>
          <a:fontRef idx="minor">
            <a:schemeClr val="tx1"/>
          </a:fontRef>
        </p:style>
      </p:cxnSp>
      <p:pic>
        <p:nvPicPr>
          <p:cNvPr id="4" name="Graphic 3" descr="Bullseye with solid fill">
            <a:extLst>
              <a:ext uri="{FF2B5EF4-FFF2-40B4-BE49-F238E27FC236}">
                <a16:creationId xmlns:a16="http://schemas.microsoft.com/office/drawing/2014/main" id="{CD6191E2-6263-44AC-ADC1-116B334259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09854" y="4536878"/>
            <a:ext cx="1124291" cy="1124291"/>
          </a:xfrm>
          <a:prstGeom prst="rect">
            <a:avLst/>
          </a:prstGeom>
        </p:spPr>
      </p:pic>
    </p:spTree>
    <p:extLst>
      <p:ext uri="{BB962C8B-B14F-4D97-AF65-F5344CB8AC3E}">
        <p14:creationId xmlns:p14="http://schemas.microsoft.com/office/powerpoint/2010/main" val="39235045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50763C9-4932-43CE-80FE-61466A32BE84}"/>
              </a:ext>
            </a:extLst>
          </p:cNvPr>
          <p:cNvCxnSpPr/>
          <p:nvPr/>
        </p:nvCxnSpPr>
        <p:spPr>
          <a:xfrm>
            <a:off x="226503" y="3917659"/>
            <a:ext cx="865743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E8A4F30F-19DE-43A8-BFEF-297650E438DE}"/>
              </a:ext>
            </a:extLst>
          </p:cNvPr>
          <p:cNvCxnSpPr/>
          <p:nvPr/>
        </p:nvCxnSpPr>
        <p:spPr>
          <a:xfrm>
            <a:off x="243281" y="2484539"/>
            <a:ext cx="8657438"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EBC1009C-3866-48B1-9587-ACC2F4A017D6}"/>
              </a:ext>
            </a:extLst>
          </p:cNvPr>
          <p:cNvSpPr txBox="1"/>
          <p:nvPr/>
        </p:nvSpPr>
        <p:spPr>
          <a:xfrm>
            <a:off x="234892" y="2511104"/>
            <a:ext cx="6329494" cy="1291892"/>
          </a:xfrm>
          <a:prstGeom prst="rect">
            <a:avLst/>
          </a:prstGeom>
          <a:noFill/>
        </p:spPr>
        <p:txBody>
          <a:bodyPr wrap="square">
            <a:spAutoFit/>
          </a:bodyPr>
          <a:lstStyle/>
          <a:p>
            <a:pPr marL="0" marR="0" indent="450215" algn="just">
              <a:lnSpc>
                <a:spcPct val="150000"/>
              </a:lnSpc>
              <a:spcBef>
                <a:spcPts val="600"/>
              </a:spcBef>
              <a:spcAft>
                <a:spcPts val="1000"/>
              </a:spcAft>
            </a:pPr>
            <a:r>
              <a:rPr lang="en-US" sz="1800" dirty="0" err="1">
                <a:effectLst/>
                <a:latin typeface="Roboto" panose="02000000000000000000" pitchFamily="2" charset="0"/>
                <a:ea typeface="Roboto" panose="02000000000000000000" pitchFamily="2" charset="0"/>
                <a:cs typeface="Times New Roman" panose="02020603050405020304" pitchFamily="18" charset="0"/>
              </a:rPr>
              <a:t>Nghiên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cứu</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trình</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b</a:t>
            </a:r>
            <a:r>
              <a:rPr lang="en-US" sz="1800" dirty="0" err="1">
                <a:effectLst/>
                <a:latin typeface="Roboto" panose="02000000000000000000" pitchFamily="2" charset="0"/>
                <a:ea typeface="Roboto" panose="02000000000000000000" pitchFamily="2" charset="0"/>
                <a:cs typeface="Times New Roman" panose="02020603050405020304" pitchFamily="18" charset="0"/>
              </a:rPr>
              <a:t>ày</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dirty="0" err="1">
                <a:latin typeface="Roboto" panose="02000000000000000000" pitchFamily="2" charset="0"/>
                <a:ea typeface="Roboto" panose="02000000000000000000" pitchFamily="2" charset="0"/>
                <a:cs typeface="Times New Roman" panose="02020603050405020304" pitchFamily="18" charset="0"/>
              </a:rPr>
              <a:t>t</a:t>
            </a:r>
            <a:r>
              <a:rPr lang="en-US" sz="1800" dirty="0" err="1">
                <a:effectLst/>
                <a:latin typeface="Roboto" panose="02000000000000000000" pitchFamily="2" charset="0"/>
                <a:ea typeface="Roboto" panose="02000000000000000000" pitchFamily="2" charset="0"/>
                <a:cs typeface="Times New Roman" panose="02020603050405020304" pitchFamily="18" charset="0"/>
              </a:rPr>
              <a:t>hiết</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kế</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cấu</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trúc</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phần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cứng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xử</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lý</a:t>
            </a:r>
            <a:r>
              <a:rPr lang="en-US" sz="1800" dirty="0">
                <a:effectLst/>
                <a:latin typeface="Roboto" panose="02000000000000000000" pitchFamily="2" charset="0"/>
                <a:ea typeface="Roboto" panose="02000000000000000000" pitchFamily="2" charset="0"/>
                <a:cs typeface="Times New Roman" panose="02020603050405020304" pitchFamily="18" charset="0"/>
              </a:rPr>
              <a:t> NTT </a:t>
            </a:r>
            <a:r>
              <a:rPr lang="en-US" sz="1800" dirty="0" err="1">
                <a:effectLst/>
                <a:latin typeface="Roboto" panose="02000000000000000000" pitchFamily="2" charset="0"/>
                <a:ea typeface="Roboto" panose="02000000000000000000" pitchFamily="2" charset="0"/>
                <a:cs typeface="Times New Roman" panose="02020603050405020304" pitchFamily="18" charset="0"/>
              </a:rPr>
              <a:t>và</a:t>
            </a:r>
            <a:r>
              <a:rPr lang="en-US" sz="1800" dirty="0">
                <a:effectLst/>
                <a:latin typeface="Roboto" panose="02000000000000000000" pitchFamily="2" charset="0"/>
                <a:ea typeface="Roboto" panose="02000000000000000000" pitchFamily="2" charset="0"/>
                <a:cs typeface="Times New Roman" panose="02020603050405020304" pitchFamily="18" charset="0"/>
              </a:rPr>
              <a:t> INTT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trên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nền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tảng</a:t>
            </a:r>
            <a:r>
              <a:rPr lang="en-US" sz="1800" dirty="0">
                <a:effectLst/>
                <a:latin typeface="Roboto" panose="02000000000000000000" pitchFamily="2" charset="0"/>
                <a:ea typeface="Roboto" panose="02000000000000000000" pitchFamily="2" charset="0"/>
                <a:cs typeface="Times New Roman" panose="02020603050405020304" pitchFamily="18" charset="0"/>
              </a:rPr>
              <a:t> FPGA, </a:t>
            </a:r>
            <a:r>
              <a:rPr lang="en-US" sz="1800" dirty="0" err="1">
                <a:effectLst/>
                <a:latin typeface="Roboto" panose="02000000000000000000" pitchFamily="2" charset="0"/>
                <a:ea typeface="Roboto" panose="02000000000000000000" pitchFamily="2" charset="0"/>
                <a:cs typeface="Times New Roman" panose="02020603050405020304" pitchFamily="18" charset="0"/>
              </a:rPr>
              <a:t>bằng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ngôn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ngữ</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mô</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tả</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phần</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cứng</a:t>
            </a:r>
            <a:r>
              <a:rPr lang="en-US" sz="1800" dirty="0">
                <a:effectLst/>
                <a:latin typeface="Roboto" panose="02000000000000000000" pitchFamily="2" charset="0"/>
                <a:ea typeface="Roboto" panose="02000000000000000000" pitchFamily="2" charset="0"/>
                <a:cs typeface="Times New Roman" panose="02020603050405020304" pitchFamily="18" charset="0"/>
              </a:rPr>
              <a:t> Verilog, </a:t>
            </a:r>
            <a:r>
              <a:rPr lang="en-US" sz="1800" dirty="0" err="1">
                <a:effectLst/>
                <a:latin typeface="Roboto" panose="02000000000000000000" pitchFamily="2" charset="0"/>
                <a:ea typeface="Roboto" panose="02000000000000000000" pitchFamily="2" charset="0"/>
                <a:cs typeface="Times New Roman" panose="02020603050405020304" pitchFamily="18" charset="0"/>
              </a:rPr>
              <a:t>cho</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mã</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hóa</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lượng</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dirty="0" err="1">
                <a:effectLst/>
                <a:latin typeface="Roboto" panose="02000000000000000000" pitchFamily="2" charset="0"/>
                <a:ea typeface="Roboto" panose="02000000000000000000" pitchFamily="2" charset="0"/>
                <a:cs typeface="Times New Roman" panose="02020603050405020304" pitchFamily="18" charset="0"/>
              </a:rPr>
              <a:t>tử</a:t>
            </a:r>
            <a:r>
              <a:rPr lang="en-US" sz="1800" dirty="0">
                <a:effectLst/>
                <a:latin typeface="Roboto" panose="02000000000000000000" pitchFamily="2" charset="0"/>
                <a:ea typeface="Roboto" panose="02000000000000000000" pitchFamily="2" charset="0"/>
                <a:cs typeface="Times New Roman" panose="02020603050405020304" pitchFamily="18" charset="0"/>
              </a:rPr>
              <a:t> </a:t>
            </a:r>
            <a:r>
              <a:rPr lang="en-US" sz="1800" b="1" dirty="0">
                <a:effectLst/>
                <a:latin typeface="Roboto" panose="02000000000000000000" pitchFamily="2" charset="0"/>
                <a:ea typeface="Roboto" panose="02000000000000000000" pitchFamily="2" charset="0"/>
                <a:cs typeface="Times New Roman" panose="02020603050405020304" pitchFamily="18" charset="0"/>
              </a:rPr>
              <a:t>CRYSTALS-Kyber</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Graphic 8" descr="Checkbox Checked with solid fill">
            <a:extLst>
              <a:ext uri="{FF2B5EF4-FFF2-40B4-BE49-F238E27FC236}">
                <a16:creationId xmlns:a16="http://schemas.microsoft.com/office/drawing/2014/main" id="{68645879-D110-4ABE-B7EF-C716F01D69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79640" y="2481045"/>
            <a:ext cx="1480657" cy="1480657"/>
          </a:xfrm>
          <a:prstGeom prst="rect">
            <a:avLst/>
          </a:prstGeom>
        </p:spPr>
      </p:pic>
      <p:pic>
        <p:nvPicPr>
          <p:cNvPr id="11" name="Graphic 10" descr="Processor outline">
            <a:extLst>
              <a:ext uri="{FF2B5EF4-FFF2-40B4-BE49-F238E27FC236}">
                <a16:creationId xmlns:a16="http://schemas.microsoft.com/office/drawing/2014/main" id="{83E2FD8A-5C8F-4F2A-9F05-78E0B64C64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89726" y="4252520"/>
            <a:ext cx="1530991" cy="1530991"/>
          </a:xfrm>
          <a:prstGeom prst="rect">
            <a:avLst/>
          </a:prstGeom>
        </p:spPr>
      </p:pic>
    </p:spTree>
    <p:extLst>
      <p:ext uri="{BB962C8B-B14F-4D97-AF65-F5344CB8AC3E}">
        <p14:creationId xmlns:p14="http://schemas.microsoft.com/office/powerpoint/2010/main" val="2709209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8A4F30F-19DE-43A8-BFEF-297650E438DE}"/>
              </a:ext>
            </a:extLst>
          </p:cNvPr>
          <p:cNvCxnSpPr/>
          <p:nvPr/>
        </p:nvCxnSpPr>
        <p:spPr>
          <a:xfrm>
            <a:off x="243281" y="1528194"/>
            <a:ext cx="865743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C9051A0E-2357-4573-BF10-FC76013261D7}"/>
              </a:ext>
            </a:extLst>
          </p:cNvPr>
          <p:cNvSpPr txBox="1"/>
          <p:nvPr/>
        </p:nvSpPr>
        <p:spPr>
          <a:xfrm>
            <a:off x="243281" y="1158862"/>
            <a:ext cx="4572000" cy="400110"/>
          </a:xfrm>
          <a:prstGeom prst="rect">
            <a:avLst/>
          </a:prstGeom>
          <a:noFill/>
        </p:spPr>
        <p:txBody>
          <a:bodyPr wrap="square">
            <a:spAutoFit/>
          </a:bodyPr>
          <a:lstStyle/>
          <a:p>
            <a:r>
              <a:rPr lang="vi-VN" sz="2000" dirty="0">
                <a:solidFill>
                  <a:schemeClr val="tx1"/>
                </a:solidFill>
                <a:latin typeface="Roboto" panose="02000000000000000000" pitchFamily="2" charset="0"/>
                <a:ea typeface="Roboto" panose="02000000000000000000" pitchFamily="2" charset="0"/>
              </a:rPr>
              <a:t>CÁC BÀI BÁO LIÊN QUAN</a:t>
            </a:r>
          </a:p>
        </p:txBody>
      </p:sp>
      <p:graphicFrame>
        <p:nvGraphicFramePr>
          <p:cNvPr id="3" name="Table 2">
            <a:extLst>
              <a:ext uri="{FF2B5EF4-FFF2-40B4-BE49-F238E27FC236}">
                <a16:creationId xmlns:a16="http://schemas.microsoft.com/office/drawing/2014/main" id="{EEEB55F7-9DDD-4457-84B5-D0233F8E6B75}"/>
              </a:ext>
            </a:extLst>
          </p:cNvPr>
          <p:cNvGraphicFramePr>
            <a:graphicFrameLocks noGrp="1"/>
          </p:cNvGraphicFramePr>
          <p:nvPr>
            <p:extLst>
              <p:ext uri="{D42A27DB-BD31-4B8C-83A1-F6EECF244321}">
                <p14:modId xmlns:p14="http://schemas.microsoft.com/office/powerpoint/2010/main" val="2143609895"/>
              </p:ext>
            </p:extLst>
          </p:nvPr>
        </p:nvGraphicFramePr>
        <p:xfrm>
          <a:off x="851482" y="2649165"/>
          <a:ext cx="6975446" cy="2419415"/>
        </p:xfrm>
        <a:graphic>
          <a:graphicData uri="http://schemas.openxmlformats.org/drawingml/2006/table">
            <a:tbl>
              <a:tblPr firstRow="1" bandRow="1">
                <a:tableStyleId>{5C22544A-7EE6-4342-B048-85BDC9FD1C3A}</a:tableStyleId>
              </a:tblPr>
              <a:tblGrid>
                <a:gridCol w="4349396">
                  <a:extLst>
                    <a:ext uri="{9D8B030D-6E8A-4147-A177-3AD203B41FA5}">
                      <a16:colId xmlns:a16="http://schemas.microsoft.com/office/drawing/2014/main" val="2290712709"/>
                    </a:ext>
                  </a:extLst>
                </a:gridCol>
                <a:gridCol w="1313025">
                  <a:extLst>
                    <a:ext uri="{9D8B030D-6E8A-4147-A177-3AD203B41FA5}">
                      <a16:colId xmlns:a16="http://schemas.microsoft.com/office/drawing/2014/main" val="2274833066"/>
                    </a:ext>
                  </a:extLst>
                </a:gridCol>
                <a:gridCol w="1313025">
                  <a:extLst>
                    <a:ext uri="{9D8B030D-6E8A-4147-A177-3AD203B41FA5}">
                      <a16:colId xmlns:a16="http://schemas.microsoft.com/office/drawing/2014/main" val="1302171846"/>
                    </a:ext>
                  </a:extLst>
                </a:gridCol>
              </a:tblGrid>
              <a:tr h="956375">
                <a:tc>
                  <a:txBody>
                    <a:bodyPr/>
                    <a:lstStyle/>
                    <a:p>
                      <a:r>
                        <a:rPr lang="en-VN" dirty="0">
                          <a:solidFill>
                            <a:schemeClr val="tx1"/>
                          </a:solidFill>
                        </a:rPr>
                        <a:t>Tên tác giả, tên bài viết,tên tạp chí và số của tạp chí, trang đăng bài viết, năm xuất bản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VN" dirty="0">
                          <a:solidFill>
                            <a:schemeClr val="tx1"/>
                          </a:solidFill>
                        </a:rPr>
                        <a:t>Số hiệu ISSN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Trạng</a:t>
                      </a:r>
                      <a:r>
                        <a:rPr lang="en-US" dirty="0">
                          <a:solidFill>
                            <a:schemeClr val="tx1"/>
                          </a:solidFill>
                        </a:rPr>
                        <a:t> </a:t>
                      </a:r>
                      <a:r>
                        <a:rPr lang="en-US" dirty="0" err="1">
                          <a:solidFill>
                            <a:schemeClr val="tx1"/>
                          </a:solidFill>
                        </a:rPr>
                        <a:t>thái</a:t>
                      </a:r>
                      <a:endParaRPr lang="en-VN"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6586567"/>
                  </a:ext>
                </a:extLst>
              </a:tr>
              <a:tr h="1243288">
                <a:tc>
                  <a:txBody>
                    <a:bodyPr/>
                    <a:lstStyle/>
                    <a:p>
                      <a:r>
                        <a:rPr lang="en-US" dirty="0">
                          <a:solidFill>
                            <a:schemeClr val="tx1"/>
                          </a:solidFill>
                        </a:rPr>
                        <a:t>Hung Nguyen, Linh Tran, “Design of polynomial NTT and INTT accelerator for Post-Quantum Cryptography CRYSTALS-Kyber”, Arabian Journal for Science and Engineering, 2021</a:t>
                      </a:r>
                      <a:endParaRPr lang="en-VN"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AJSE-D-21-08267</a:t>
                      </a:r>
                      <a:endParaRPr lang="en-VN"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Revision 2</a:t>
                      </a:r>
                      <a:endParaRPr lang="en-VN"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8669219"/>
                  </a:ext>
                </a:extLst>
              </a:tr>
            </a:tbl>
          </a:graphicData>
        </a:graphic>
      </p:graphicFrame>
    </p:spTree>
    <p:extLst>
      <p:ext uri="{BB962C8B-B14F-4D97-AF65-F5344CB8AC3E}">
        <p14:creationId xmlns:p14="http://schemas.microsoft.com/office/powerpoint/2010/main" val="30330134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8A4F30F-19DE-43A8-BFEF-297650E438DE}"/>
              </a:ext>
            </a:extLst>
          </p:cNvPr>
          <p:cNvCxnSpPr/>
          <p:nvPr/>
        </p:nvCxnSpPr>
        <p:spPr>
          <a:xfrm>
            <a:off x="243281" y="1528194"/>
            <a:ext cx="865743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C9051A0E-2357-4573-BF10-FC76013261D7}"/>
              </a:ext>
            </a:extLst>
          </p:cNvPr>
          <p:cNvSpPr txBox="1"/>
          <p:nvPr/>
        </p:nvSpPr>
        <p:spPr>
          <a:xfrm>
            <a:off x="243281" y="1158862"/>
            <a:ext cx="4572000" cy="400110"/>
          </a:xfrm>
          <a:prstGeom prst="rect">
            <a:avLst/>
          </a:prstGeom>
          <a:noFill/>
        </p:spPr>
        <p:txBody>
          <a:bodyPr wrap="square">
            <a:spAutoFit/>
          </a:bodyPr>
          <a:lstStyle/>
          <a:p>
            <a:r>
              <a:rPr lang="vi-VN" sz="2000" dirty="0">
                <a:solidFill>
                  <a:schemeClr val="tx1"/>
                </a:solidFill>
                <a:latin typeface="Roboto" panose="02000000000000000000" pitchFamily="2" charset="0"/>
                <a:ea typeface="Roboto" panose="02000000000000000000" pitchFamily="2" charset="0"/>
              </a:rPr>
              <a:t>CÁC BÀI BÁO LIÊN QUAN</a:t>
            </a:r>
          </a:p>
        </p:txBody>
      </p:sp>
      <p:pic>
        <p:nvPicPr>
          <p:cNvPr id="4" name="Picture 3">
            <a:extLst>
              <a:ext uri="{FF2B5EF4-FFF2-40B4-BE49-F238E27FC236}">
                <a16:creationId xmlns:a16="http://schemas.microsoft.com/office/drawing/2014/main" id="{BB731B8B-4F31-4DAF-B61C-56465FEEE2DE}"/>
              </a:ext>
            </a:extLst>
          </p:cNvPr>
          <p:cNvPicPr>
            <a:picLocks noChangeAspect="1"/>
          </p:cNvPicPr>
          <p:nvPr/>
        </p:nvPicPr>
        <p:blipFill>
          <a:blip r:embed="rId2"/>
          <a:stretch>
            <a:fillRect/>
          </a:stretch>
        </p:blipFill>
        <p:spPr>
          <a:xfrm>
            <a:off x="860501" y="2723726"/>
            <a:ext cx="7909560" cy="1589235"/>
          </a:xfrm>
          <a:prstGeom prst="rect">
            <a:avLst/>
          </a:prstGeom>
        </p:spPr>
      </p:pic>
    </p:spTree>
    <p:extLst>
      <p:ext uri="{BB962C8B-B14F-4D97-AF65-F5344CB8AC3E}">
        <p14:creationId xmlns:p14="http://schemas.microsoft.com/office/powerpoint/2010/main" val="21870857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8A4F30F-19DE-43A8-BFEF-297650E438DE}"/>
              </a:ext>
            </a:extLst>
          </p:cNvPr>
          <p:cNvCxnSpPr/>
          <p:nvPr/>
        </p:nvCxnSpPr>
        <p:spPr>
          <a:xfrm>
            <a:off x="243281" y="1528194"/>
            <a:ext cx="865743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C9051A0E-2357-4573-BF10-FC76013261D7}"/>
              </a:ext>
            </a:extLst>
          </p:cNvPr>
          <p:cNvSpPr txBox="1"/>
          <p:nvPr/>
        </p:nvSpPr>
        <p:spPr>
          <a:xfrm>
            <a:off x="243281" y="1158862"/>
            <a:ext cx="4572000" cy="400110"/>
          </a:xfrm>
          <a:prstGeom prst="rect">
            <a:avLst/>
          </a:prstGeom>
          <a:noFill/>
        </p:spPr>
        <p:txBody>
          <a:bodyPr wrap="square">
            <a:spAutoFit/>
          </a:bodyPr>
          <a:lstStyle/>
          <a:p>
            <a:r>
              <a:rPr lang="vi-VN" sz="2000" dirty="0">
                <a:solidFill>
                  <a:schemeClr val="tx1"/>
                </a:solidFill>
                <a:latin typeface="Roboto" panose="02000000000000000000" pitchFamily="2" charset="0"/>
                <a:ea typeface="Roboto" panose="02000000000000000000" pitchFamily="2" charset="0"/>
              </a:rPr>
              <a:t>CÁC BÀI BÁO LIÊN QUAN</a:t>
            </a:r>
          </a:p>
        </p:txBody>
      </p:sp>
      <p:pic>
        <p:nvPicPr>
          <p:cNvPr id="3" name="Picture 2">
            <a:extLst>
              <a:ext uri="{FF2B5EF4-FFF2-40B4-BE49-F238E27FC236}">
                <a16:creationId xmlns:a16="http://schemas.microsoft.com/office/drawing/2014/main" id="{6C7AEA1D-915D-4DFD-BB1D-B5B8DD3E6406}"/>
              </a:ext>
            </a:extLst>
          </p:cNvPr>
          <p:cNvPicPr>
            <a:picLocks noChangeAspect="1"/>
          </p:cNvPicPr>
          <p:nvPr/>
        </p:nvPicPr>
        <p:blipFill>
          <a:blip r:embed="rId2"/>
          <a:stretch>
            <a:fillRect/>
          </a:stretch>
        </p:blipFill>
        <p:spPr>
          <a:xfrm>
            <a:off x="1249680" y="2010150"/>
            <a:ext cx="6644640" cy="3889087"/>
          </a:xfrm>
          <a:prstGeom prst="rect">
            <a:avLst/>
          </a:prstGeom>
        </p:spPr>
      </p:pic>
    </p:spTree>
    <p:extLst>
      <p:ext uri="{BB962C8B-B14F-4D97-AF65-F5344CB8AC3E}">
        <p14:creationId xmlns:p14="http://schemas.microsoft.com/office/powerpoint/2010/main" val="14375832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raphic 2" descr="Open book outline">
            <a:extLst>
              <a:ext uri="{FF2B5EF4-FFF2-40B4-BE49-F238E27FC236}">
                <a16:creationId xmlns:a16="http://schemas.microsoft.com/office/drawing/2014/main" id="{25FF717D-E9A6-4F77-928F-36FBB66F34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38819" y="937108"/>
            <a:ext cx="2466362" cy="2466362"/>
          </a:xfrm>
          <a:prstGeom prst="rect">
            <a:avLst/>
          </a:prstGeom>
        </p:spPr>
      </p:pic>
      <p:sp>
        <p:nvSpPr>
          <p:cNvPr id="18" name="TextBox 17">
            <a:extLst>
              <a:ext uri="{FF2B5EF4-FFF2-40B4-BE49-F238E27FC236}">
                <a16:creationId xmlns:a16="http://schemas.microsoft.com/office/drawing/2014/main" id="{6413801D-37F2-41BC-86B0-00525AA863DF}"/>
              </a:ext>
            </a:extLst>
          </p:cNvPr>
          <p:cNvSpPr txBox="1"/>
          <p:nvPr/>
        </p:nvSpPr>
        <p:spPr>
          <a:xfrm>
            <a:off x="2286000" y="3586785"/>
            <a:ext cx="4572000" cy="923330"/>
          </a:xfrm>
          <a:prstGeom prst="rect">
            <a:avLst/>
          </a:prstGeom>
          <a:noFill/>
        </p:spPr>
        <p:txBody>
          <a:bodyPr wrap="square">
            <a:spAutoFit/>
          </a:bodyPr>
          <a:lstStyle/>
          <a:p>
            <a:pPr algn="ctr"/>
            <a:r>
              <a:rPr lang="en-US" sz="5400" b="1" dirty="0">
                <a:solidFill>
                  <a:schemeClr val="tx2">
                    <a:lumMod val="50000"/>
                  </a:schemeClr>
                </a:solidFill>
                <a:latin typeface="Roboto" panose="02000000000000000000" pitchFamily="2" charset="0"/>
                <a:ea typeface="Roboto" panose="02000000000000000000" pitchFamily="2" charset="0"/>
                <a:cs typeface="Times New Roman" panose="02020603050405020304" pitchFamily="18" charset="0"/>
              </a:rPr>
              <a:t>XIN CẢM ƠN</a:t>
            </a:r>
            <a:endParaRPr lang="vi-VN" sz="5400" b="1" dirty="0">
              <a:solidFill>
                <a:schemeClr val="tx2">
                  <a:lumMod val="50000"/>
                </a:schemeClr>
              </a:solidFill>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5634754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3621</TotalTime>
  <Words>12834</Words>
  <Application>Microsoft Office PowerPoint</Application>
  <PresentationFormat>On-screen Show (4:3)</PresentationFormat>
  <Paragraphs>863</Paragraphs>
  <Slides>99</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99</vt:i4>
      </vt:variant>
    </vt:vector>
  </HeadingPairs>
  <TitlesOfParts>
    <vt:vector size="107" baseType="lpstr">
      <vt:lpstr>Arial</vt:lpstr>
      <vt:lpstr>Calibri</vt:lpstr>
      <vt:lpstr>Calibri Light</vt:lpstr>
      <vt:lpstr>Cambria Math</vt:lpstr>
      <vt:lpstr>Roboto</vt:lpstr>
      <vt:lpstr>Times New Roman</vt:lpstr>
      <vt:lpstr>Wingdings</vt:lpstr>
      <vt:lpstr>Retrospect</vt:lpstr>
      <vt:lpstr>THIẾT KẾ PHẦN CỨNG XỬ LÝ NTT VÀ INTT CHO MÃ HOÁ LƯỢNG TỬ CRYSTALS-KYBER</vt:lpstr>
      <vt:lpstr>Tóm tắt Luận văn</vt:lpstr>
      <vt:lpstr>MỤC LỤC</vt:lpstr>
      <vt:lpstr>TỔNG QUAN</vt:lpstr>
      <vt:lpstr>MÃ HÓA</vt:lpstr>
      <vt:lpstr>MÃ HÓA</vt:lpstr>
      <vt:lpstr>MÃ HÓA ĐIỆN TỬ</vt:lpstr>
      <vt:lpstr>MÃ HÓA ĐỐI XỨNG</vt:lpstr>
      <vt:lpstr>MÃ HÓA ĐỐI XỨNG</vt:lpstr>
      <vt:lpstr>MÃ HÓA BẤT ĐỐI XỨNG</vt:lpstr>
      <vt:lpstr>PowerPoint Presentation</vt:lpstr>
      <vt:lpstr>MÃ HÓA BẤT ĐỐI XỨNG</vt:lpstr>
      <vt:lpstr>MÃ HÓA LƯỢNG TỬ</vt:lpstr>
      <vt:lpstr>MÃ HÓA LƯỢNG TỬ</vt:lpstr>
      <vt:lpstr>MÃ HÓA LƯỢNG TỬ</vt:lpstr>
      <vt:lpstr>CRYSTALS-Kyber</vt:lpstr>
      <vt:lpstr>CRYSTALS-Kyber</vt:lpstr>
      <vt:lpstr>MÃ HÓA TRÊN PHẦN CỨNG</vt:lpstr>
      <vt:lpstr>THIẾT KẾ PHẦN CỨNG</vt:lpstr>
      <vt:lpstr>NHỮNG NGHIÊN CỨU TRƯỚC</vt:lpstr>
      <vt:lpstr>PowerPoint Presentation</vt:lpstr>
      <vt:lpstr>CƠ SỞ LÝ THUYẾT</vt:lpstr>
      <vt:lpstr>Lý thuyết về CRYTALS-Kyber</vt:lpstr>
      <vt:lpstr>Lý thuyết về CRYTALS-Kyber</vt:lpstr>
      <vt:lpstr>Lý thuyết về CRYTALS-Kyber</vt:lpstr>
      <vt:lpstr>Ring-learning with errors (RLWE)</vt:lpstr>
      <vt:lpstr>Module-learning with errors (MLWE) </vt:lpstr>
      <vt:lpstr>Lý thuyết về CRYTALS-Kyber</vt:lpstr>
      <vt:lpstr>Lý thuyết về CRYTALS-Kyber</vt:lpstr>
      <vt:lpstr>Lý thuyết về CRYTALS-Kyber</vt:lpstr>
      <vt:lpstr>Lý thuyết về CRYTALS-Kyber</vt:lpstr>
      <vt:lpstr>Lý thuyết về CRYTALS-Kyber</vt:lpstr>
      <vt:lpstr>Lý thuyết về CRYTALS-Kyber</vt:lpstr>
      <vt:lpstr>Lý thuyết về Number Theoretic Transform (NTT)</vt:lpstr>
      <vt:lpstr>NTT/INTT cổ điển</vt:lpstr>
      <vt:lpstr>NTT/INTT cổ điển</vt:lpstr>
      <vt:lpstr>NTT/INTT cổ điển</vt:lpstr>
      <vt:lpstr>NTT/INTT cổ điển</vt:lpstr>
      <vt:lpstr>Primitive n-th Root of Unity. </vt:lpstr>
      <vt:lpstr>NTT/INTT cổ điển</vt:lpstr>
      <vt:lpstr>TỐI ƯU NTT/INTT CHO KYBER</vt:lpstr>
      <vt:lpstr>NTT/INTT NWC</vt:lpstr>
      <vt:lpstr>NTT/INTT NWC</vt:lpstr>
      <vt:lpstr>NTT/INTT NWC</vt:lpstr>
      <vt:lpstr>NTT/INTT NWC</vt:lpstr>
      <vt:lpstr>NTT/INTT NWC</vt:lpstr>
      <vt:lpstr>GIẢM ĐỘ PHỨC TẠP NWC</vt:lpstr>
      <vt:lpstr>NTT/INTT NWC</vt:lpstr>
      <vt:lpstr>GIẢM ĐỘ PHỨC TẠP NTT</vt:lpstr>
      <vt:lpstr>GIẢM ĐỘ PHỨC TẠP INTT</vt:lpstr>
      <vt:lpstr>GIẢM ĐỘ PHỨC TẠP INTT</vt:lpstr>
      <vt:lpstr>GIẢM ĐỘ PHỨC TẠP INTT</vt:lpstr>
      <vt:lpstr>Thuật toán NTT sử dụng</vt:lpstr>
      <vt:lpstr>Thuật toán INTT sử dụng</vt:lpstr>
      <vt:lpstr>RÚT GỌN MODULO EXACT-KRED</vt:lpstr>
      <vt:lpstr>RÚT GỌN MODULO EXACT-KRED</vt:lpstr>
      <vt:lpstr>Về bộ nhớ BRAM M10K</vt:lpstr>
      <vt:lpstr>Xử lý tính toán lý thuyết trên phần mềm máy tính</vt:lpstr>
      <vt:lpstr>Xử lý tính toán lý thuyết trên phần mềm máy tính</vt:lpstr>
      <vt:lpstr>Xử lý tính toán lý thuyết trên phần mềm máy tính</vt:lpstr>
      <vt:lpstr>THIẾT KẾ PHẦN CỨNG</vt:lpstr>
      <vt:lpstr>THIẾT KẾ BỘ RÚT GỌN Exact-KRED</vt:lpstr>
      <vt:lpstr>THIẾT KẾ BUTTERFLY UNIT </vt:lpstr>
      <vt:lpstr>THIẾT KẾ BUTTERFLY UNIT </vt:lpstr>
      <vt:lpstr>THIẾT KẾ BUTTERFLY UNIT </vt:lpstr>
      <vt:lpstr>THIẾT KẾ PHẦN CỨNG XỬ LÝ NTT/INTT </vt:lpstr>
      <vt:lpstr>THIẾT KẾ PHẦN CỨNG XỬ LÝ NTT/INTT </vt:lpstr>
      <vt:lpstr>THIẾT KẾ PHẦN CỨNG XỬ LÝ NTT/INTT </vt:lpstr>
      <vt:lpstr>PowerPoint Presentation</vt:lpstr>
      <vt:lpstr>PowerPoint Presentation</vt:lpstr>
      <vt:lpstr>PowerPoint Presentation</vt:lpstr>
      <vt:lpstr>PowerPoint Presentation</vt:lpstr>
      <vt:lpstr>THIẾT KẾ PHẦN CỨNG XỬ LÝ NTT/INTT </vt:lpstr>
      <vt:lpstr>THIẾT KẾ PHẦN CỨNG XỬ LÝ NTT/INTT </vt:lpstr>
      <vt:lpstr>TỔNG HỢP VÀ MÔ PHỎNG</vt:lpstr>
      <vt:lpstr>Kết quả mô phỏng ModelSim</vt:lpstr>
      <vt:lpstr>Kết quả mô phỏng ModelSim</vt:lpstr>
      <vt:lpstr>Kết quả mô phỏng ModelSim</vt:lpstr>
      <vt:lpstr>Kết quả mô phỏng ModelSim</vt:lpstr>
      <vt:lpstr>Kết quả mô phỏng ModelSim</vt:lpstr>
      <vt:lpstr>Kết quả mô phỏng ModelSim</vt:lpstr>
      <vt:lpstr>Kết quả mô phỏng ModelSim</vt:lpstr>
      <vt:lpstr>Kết quả mô phỏng ModelSim</vt:lpstr>
      <vt:lpstr>Kết quả tổng hợp Quartus</vt:lpstr>
      <vt:lpstr>Kết quả tổng hợp Quartus</vt:lpstr>
      <vt:lpstr>SO SÁNH VÀ ĐÁNH GIÁ</vt:lpstr>
      <vt:lpstr>ĐÁNH GIÁ, BÀN LUẬN VÀ SO SÁNH KẾT QUẢ</vt:lpstr>
      <vt:lpstr>ĐÁNH GIÁ, BÀN LUẬN VÀ SO SÁNH KẾT QUẢ</vt:lpstr>
      <vt:lpstr>ĐÁNH GIÁ, BÀN LUẬN VÀ SO SÁNH KẾT QUẢ</vt:lpstr>
      <vt:lpstr>HƯỚNG TỐI ƯU THIẾT KẾ PHẦN CỨNG XỬ LÝ NTT VÀ INTT CHO MÃ HÓA LƯỢNG TỬ CRYSTAL- KYBER</vt:lpstr>
      <vt:lpstr>THIẾT KẾ PHẦN CỨNG XỬ LÝ mã hóa Lattice - Based</vt:lpstr>
      <vt:lpstr>Hướng phát triển Homomorphic encryption</vt:lpstr>
      <vt:lpstr>KẾT LUẬN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bộ xử lý mã hóa lượng tử CRYSTAL-KYBER trên phần cứng</dc:title>
  <dc:creator>Hung Hakatu</dc:creator>
  <cp:lastModifiedBy>Hung Nguyen</cp:lastModifiedBy>
  <cp:revision>18</cp:revision>
  <dcterms:created xsi:type="dcterms:W3CDTF">2021-01-12T06:03:35Z</dcterms:created>
  <dcterms:modified xsi:type="dcterms:W3CDTF">2022-01-16T15:56:30Z</dcterms:modified>
</cp:coreProperties>
</file>