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74" r:id="rId18"/>
    <p:sldId id="275" r:id="rId19"/>
    <p:sldId id="278" r:id="rId20"/>
    <p:sldId id="276" r:id="rId21"/>
    <p:sldId id="277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00" r:id="rId36"/>
    <p:sldId id="297" r:id="rId37"/>
    <p:sldId id="299" r:id="rId38"/>
    <p:sldId id="298" r:id="rId39"/>
    <p:sldId id="313" r:id="rId40"/>
    <p:sldId id="301" r:id="rId41"/>
    <p:sldId id="303" r:id="rId42"/>
    <p:sldId id="305" r:id="rId43"/>
    <p:sldId id="306" r:id="rId44"/>
    <p:sldId id="307" r:id="rId45"/>
    <p:sldId id="308" r:id="rId46"/>
    <p:sldId id="310" r:id="rId47"/>
    <p:sldId id="311" r:id="rId48"/>
    <p:sldId id="314" r:id="rId49"/>
    <p:sldId id="317" r:id="rId50"/>
    <p:sldId id="315" r:id="rId51"/>
    <p:sldId id="312" r:id="rId52"/>
    <p:sldId id="318" r:id="rId53"/>
    <p:sldId id="319" r:id="rId54"/>
    <p:sldId id="320" r:id="rId55"/>
    <p:sldId id="321" r:id="rId56"/>
    <p:sldId id="322" r:id="rId57"/>
    <p:sldId id="324" r:id="rId58"/>
    <p:sldId id="279" r:id="rId59"/>
    <p:sldId id="323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6" r:id="rId71"/>
    <p:sldId id="337" r:id="rId72"/>
    <p:sldId id="280" r:id="rId73"/>
    <p:sldId id="338" r:id="rId74"/>
    <p:sldId id="340" r:id="rId75"/>
    <p:sldId id="341" r:id="rId76"/>
    <p:sldId id="342" r:id="rId77"/>
    <p:sldId id="343" r:id="rId78"/>
    <p:sldId id="281" r:id="rId79"/>
    <p:sldId id="344" r:id="rId80"/>
    <p:sldId id="346" r:id="rId81"/>
    <p:sldId id="345" r:id="rId82"/>
    <p:sldId id="347" r:id="rId83"/>
    <p:sldId id="348" r:id="rId84"/>
    <p:sldId id="282" r:id="rId85"/>
    <p:sldId id="350" r:id="rId86"/>
    <p:sldId id="351" r:id="rId87"/>
    <p:sldId id="352" r:id="rId88"/>
    <p:sldId id="353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eu De" id="{970AA53F-DA38-468C-8697-778DF53F472B}">
          <p14:sldIdLst>
            <p14:sldId id="256"/>
            <p14:sldId id="258"/>
            <p14:sldId id="257"/>
          </p14:sldIdLst>
        </p14:section>
        <p14:section name="Tong Quan" id="{8AAAD2CE-F5F4-48D3-AE91-7BD822D627E9}">
          <p14:sldIdLst>
            <p14:sldId id="259"/>
            <p14:sldId id="261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  <p14:sldId id="270"/>
            <p14:sldId id="272"/>
            <p14:sldId id="271"/>
            <p14:sldId id="274"/>
            <p14:sldId id="275"/>
            <p14:sldId id="278"/>
            <p14:sldId id="276"/>
          </p14:sldIdLst>
        </p14:section>
        <p14:section name="COSOLYTHUYET" id="{1854FFE1-E283-439D-9115-81ADA5C7132B}">
          <p14:sldIdLst>
            <p14:sldId id="277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0"/>
            <p14:sldId id="297"/>
            <p14:sldId id="299"/>
            <p14:sldId id="298"/>
            <p14:sldId id="313"/>
            <p14:sldId id="301"/>
            <p14:sldId id="303"/>
            <p14:sldId id="305"/>
            <p14:sldId id="306"/>
            <p14:sldId id="307"/>
            <p14:sldId id="308"/>
            <p14:sldId id="310"/>
            <p14:sldId id="311"/>
            <p14:sldId id="314"/>
            <p14:sldId id="317"/>
            <p14:sldId id="315"/>
            <p14:sldId id="312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THIETKE" id="{7ADCDEF4-7BEC-4CB5-807C-B90A23D329C6}">
          <p14:sldIdLst>
            <p14:sldId id="279"/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</p14:sldIdLst>
        </p14:section>
        <p14:section name="SYNSIM" id="{801221F6-2F06-4682-A49C-31AD3711DDC3}">
          <p14:sldIdLst>
            <p14:sldId id="280"/>
            <p14:sldId id="338"/>
            <p14:sldId id="340"/>
            <p14:sldId id="341"/>
            <p14:sldId id="342"/>
            <p14:sldId id="343"/>
          </p14:sldIdLst>
        </p14:section>
        <p14:section name="COMPARE" id="{3063A782-7E57-4EC2-ADE8-5110A57089A3}">
          <p14:sldIdLst>
            <p14:sldId id="281"/>
            <p14:sldId id="344"/>
            <p14:sldId id="346"/>
            <p14:sldId id="345"/>
            <p14:sldId id="347"/>
            <p14:sldId id="348"/>
          </p14:sldIdLst>
        </p14:section>
        <p14:section name="KETLUAN" id="{F9312E7E-08F4-4C14-8FC1-2370EF86F3DE}">
          <p14:sldIdLst>
            <p14:sldId id="282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2D98E-4DE7-483C-88EC-0354035C4BD7}" v="1128" dt="2022-01-07T18:24:4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kyber90sfpga\kyber90sfpga\Excel\TwiddleFactors%20(version%205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kyber90sfpga\kyber90sfpga\Excel\TwiddleFactors%20(version%205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Compare!$B$19</c:f>
              <c:strCache>
                <c:ptCount val="1"/>
                <c:pt idx="0">
                  <c:v>NTT Speed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Compare!$A$20:$A$25</c:f>
              <c:strCache>
                <c:ptCount val="6"/>
                <c:pt idx="1">
                  <c:v>[31]</c:v>
                </c:pt>
                <c:pt idx="2">
                  <c:v>Low-Comp [32]</c:v>
                </c:pt>
                <c:pt idx="3">
                  <c:v>[33]</c:v>
                </c:pt>
                <c:pt idx="4">
                  <c:v>HS-NTT [15]</c:v>
                </c:pt>
                <c:pt idx="5">
                  <c:v>Nghiên cứu này</c:v>
                </c:pt>
              </c:strCache>
            </c:strRef>
          </c:cat>
          <c:val>
            <c:numRef>
              <c:f>Compare!$B$20:$B$25</c:f>
              <c:numCache>
                <c:formatCode>General</c:formatCode>
                <c:ptCount val="6"/>
                <c:pt idx="1">
                  <c:v>2.4</c:v>
                </c:pt>
                <c:pt idx="2">
                  <c:v>2</c:v>
                </c:pt>
                <c:pt idx="3">
                  <c:v>6.1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C-4422-A41A-7D09474D7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1412431"/>
        <c:axId val="811406607"/>
        <c:axId val="0"/>
      </c:bar3DChart>
      <c:catAx>
        <c:axId val="81141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06607"/>
        <c:crosses val="autoZero"/>
        <c:auto val="1"/>
        <c:lblAlgn val="ctr"/>
        <c:lblOffset val="100"/>
        <c:noMultiLvlLbl val="0"/>
      </c:catAx>
      <c:valAx>
        <c:axId val="81140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12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Compare!$B$10</c:f>
              <c:strCache>
                <c:ptCount val="1"/>
                <c:pt idx="0">
                  <c:v>Area x Speed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Compare!$A$11:$A$16</c:f>
              <c:strCache>
                <c:ptCount val="6"/>
                <c:pt idx="1">
                  <c:v>[31]</c:v>
                </c:pt>
                <c:pt idx="2">
                  <c:v>Low-Comp [32]</c:v>
                </c:pt>
                <c:pt idx="3">
                  <c:v>[33]</c:v>
                </c:pt>
                <c:pt idx="4">
                  <c:v>HS-NTT [15]</c:v>
                </c:pt>
                <c:pt idx="5">
                  <c:v>Nghiên cứu này</c:v>
                </c:pt>
              </c:strCache>
            </c:strRef>
          </c:cat>
          <c:val>
            <c:numRef>
              <c:f>Compare!$B$11:$B$16</c:f>
              <c:numCache>
                <c:formatCode>General</c:formatCode>
                <c:ptCount val="6"/>
                <c:pt idx="1">
                  <c:v>3.2</c:v>
                </c:pt>
                <c:pt idx="2">
                  <c:v>1.1000000000000001</c:v>
                </c:pt>
                <c:pt idx="3">
                  <c:v>13.4</c:v>
                </c:pt>
                <c:pt idx="4">
                  <c:v>0.7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4-4203-8BC7-60CC3D58E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1407439"/>
        <c:axId val="811408271"/>
        <c:axId val="0"/>
      </c:bar3DChart>
      <c:catAx>
        <c:axId val="811407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08271"/>
        <c:crosses val="autoZero"/>
        <c:auto val="1"/>
        <c:lblAlgn val="ctr"/>
        <c:lblOffset val="100"/>
        <c:noMultiLvlLbl val="0"/>
      </c:catAx>
      <c:valAx>
        <c:axId val="811408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0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D570E-72A8-4F2E-B150-0ABF74E93C2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34390-9F48-4D73-865C-10AA054ABB96}">
      <dgm:prSet/>
      <dgm:spPr/>
      <dgm:t>
        <a:bodyPr/>
        <a:lstStyle/>
        <a:p>
          <a:r>
            <a:rPr lang="en-US" dirty="0"/>
            <a:t>Là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xứng</a:t>
          </a:r>
          <a:endParaRPr lang="en-US" dirty="0"/>
        </a:p>
      </dgm:t>
    </dgm:pt>
    <dgm:pt modelId="{9B56296E-BFB6-4D9F-9C3E-C8F5976D6E02}" type="parTrans" cxnId="{F2CE382E-4168-4D39-83C5-ABA5AB896AC1}">
      <dgm:prSet/>
      <dgm:spPr/>
      <dgm:t>
        <a:bodyPr/>
        <a:lstStyle/>
        <a:p>
          <a:endParaRPr lang="en-US"/>
        </a:p>
      </dgm:t>
    </dgm:pt>
    <dgm:pt modelId="{B653A9B5-DC92-4F12-9670-8FC566617A2A}" type="sibTrans" cxnId="{F2CE382E-4168-4D39-83C5-ABA5AB896AC1}">
      <dgm:prSet/>
      <dgm:spPr/>
      <dgm:t>
        <a:bodyPr/>
        <a:lstStyle/>
        <a:p>
          <a:endParaRPr lang="en-US"/>
        </a:p>
      </dgm:t>
    </dgm:pt>
    <dgm:pt modelId="{09080627-2A64-4277-ACD4-5E4B36B0F11C}">
      <dgm:prSet/>
      <dgm:spPr/>
      <dgm:t>
        <a:bodyPr/>
        <a:lstStyle/>
        <a:p>
          <a:pPr algn="ctr"/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phức</a:t>
          </a:r>
          <a:r>
            <a:rPr lang="en-US" dirty="0"/>
            <a:t> </a:t>
          </a:r>
          <a:r>
            <a:rPr lang="en-US" dirty="0" err="1"/>
            <a:t>tạp</a:t>
          </a:r>
          <a:r>
            <a:rPr lang="en-US" dirty="0"/>
            <a:t> của bài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vi-VN" dirty="0"/>
            <a:t>Module Learning With Errors (MLWE [2</a:t>
          </a:r>
          <a:r>
            <a:rPr lang="en-US" dirty="0"/>
            <a:t>4</a:t>
          </a:r>
          <a:r>
            <a:rPr lang="vi-VN" dirty="0"/>
            <a:t>])</a:t>
          </a:r>
          <a:endParaRPr lang="en-US" dirty="0"/>
        </a:p>
      </dgm:t>
    </dgm:pt>
    <dgm:pt modelId="{BC3251DE-8F34-41C5-9949-7142A8DB8062}" type="parTrans" cxnId="{322511EA-70A1-4EDA-95B3-05D6F53AF346}">
      <dgm:prSet/>
      <dgm:spPr/>
      <dgm:t>
        <a:bodyPr/>
        <a:lstStyle/>
        <a:p>
          <a:endParaRPr lang="en-US"/>
        </a:p>
      </dgm:t>
    </dgm:pt>
    <dgm:pt modelId="{7E8A5242-1BF3-45BD-BEF4-B5F7E8323BEA}" type="sibTrans" cxnId="{322511EA-70A1-4EDA-95B3-05D6F53AF34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8323B3A-1666-478E-AB2B-E41FCB49D674}">
          <dgm:prSet/>
          <dgm:spPr/>
          <dgm:t>
            <a:bodyPr/>
            <a:lstStyle/>
            <a:p>
              <a:r>
                <a:rPr lang="en-US" dirty="0"/>
                <a:t>Các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của Kyber </a:t>
              </a:r>
              <a:r>
                <a:rPr lang="en-US" dirty="0" err="1"/>
                <a:t>diễn</a:t>
              </a:r>
              <a:r>
                <a:rPr lang="en-US" dirty="0"/>
                <a:t> ra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vành</a:t>
              </a:r>
              <a:r>
                <a:rPr lang="en-US" dirty="0"/>
                <a:t> </a:t>
              </a:r>
              <a:r>
                <a:rPr lang="en-US" dirty="0" err="1"/>
                <a:t>đa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Ζ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/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+1)</m:t>
                  </m:r>
                </m:oMath>
              </a14:m>
              <a:endParaRPr lang="en-US" dirty="0"/>
            </a:p>
          </dgm:t>
        </dgm:pt>
      </mc:Choice>
      <mc:Fallback xmlns="">
        <dgm:pt modelId="{18323B3A-1666-478E-AB2B-E41FCB49D674}">
          <dgm:prSet/>
          <dgm:spPr/>
          <dgm:t>
            <a:bodyPr/>
            <a:lstStyle/>
            <a:p>
              <a:r>
                <a:rPr lang="en-US" dirty="0"/>
                <a:t>Các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toán</a:t>
              </a:r>
              <a:r>
                <a:rPr lang="en-US" dirty="0"/>
                <a:t> của Kyber </a:t>
              </a:r>
              <a:r>
                <a:rPr lang="en-US" dirty="0" err="1"/>
                <a:t>diễn</a:t>
              </a:r>
              <a:r>
                <a:rPr lang="en-US" dirty="0"/>
                <a:t> ra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vành</a:t>
              </a:r>
              <a:r>
                <a:rPr lang="en-US" dirty="0"/>
                <a:t> </a:t>
              </a:r>
              <a:r>
                <a:rPr lang="en-US" dirty="0" err="1"/>
                <a:t>đa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Ζ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b="0" i="0">
                  <a:latin typeface="Cambria Math" panose="02040503050406030204" pitchFamily="18" charset="0"/>
                </a:rPr>
                <a:t>𝑞 [𝑋]/〖(𝑋〗^𝑛+1)</a:t>
              </a:r>
              <a:endParaRPr lang="en-US" dirty="0"/>
            </a:p>
          </dgm:t>
        </dgm:pt>
      </mc:Fallback>
    </mc:AlternateContent>
    <dgm:pt modelId="{A117A400-BC20-4E80-9F53-1EF6801AD0A1}" type="parTrans" cxnId="{D809DDB8-0F4A-4D79-B865-A00CF79F3463}">
      <dgm:prSet/>
      <dgm:spPr/>
      <dgm:t>
        <a:bodyPr/>
        <a:lstStyle/>
        <a:p>
          <a:endParaRPr lang="en-US"/>
        </a:p>
      </dgm:t>
    </dgm:pt>
    <dgm:pt modelId="{1B81FD05-228F-4BDB-A77D-C6CD44BB5638}" type="sibTrans" cxnId="{D809DDB8-0F4A-4D79-B865-A00CF79F3463}">
      <dgm:prSet/>
      <dgm:spPr/>
      <dgm:t>
        <a:bodyPr/>
        <a:lstStyle/>
        <a:p>
          <a:endParaRPr lang="en-US"/>
        </a:p>
      </dgm:t>
    </dgm:pt>
    <dgm:pt modelId="{70EDAF7D-F60C-4E14-9AA9-E5F7FE194440}" type="pres">
      <dgm:prSet presAssocID="{99AD570E-72A8-4F2E-B150-0ABF74E93C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DCB095-CB2C-454C-9ACB-2E406C82568F}" type="pres">
      <dgm:prSet presAssocID="{E8F34390-9F48-4D73-865C-10AA054ABB96}" presName="hierRoot1" presStyleCnt="0"/>
      <dgm:spPr/>
    </dgm:pt>
    <dgm:pt modelId="{DE796897-1B12-449E-B98A-F6F6F3C22A3D}" type="pres">
      <dgm:prSet presAssocID="{E8F34390-9F48-4D73-865C-10AA054ABB96}" presName="composite" presStyleCnt="0"/>
      <dgm:spPr/>
    </dgm:pt>
    <dgm:pt modelId="{DCABFB2C-740D-4B36-A0C0-90CE6D94B2CE}" type="pres">
      <dgm:prSet presAssocID="{E8F34390-9F48-4D73-865C-10AA054ABB96}" presName="background" presStyleLbl="node0" presStyleIdx="0" presStyleCnt="3"/>
      <dgm:spPr/>
    </dgm:pt>
    <dgm:pt modelId="{91136401-9F91-4058-930F-01D4963B1893}" type="pres">
      <dgm:prSet presAssocID="{E8F34390-9F48-4D73-865C-10AA054ABB96}" presName="text" presStyleLbl="fgAcc0" presStyleIdx="0" presStyleCnt="3">
        <dgm:presLayoutVars>
          <dgm:chPref val="3"/>
        </dgm:presLayoutVars>
      </dgm:prSet>
      <dgm:spPr/>
    </dgm:pt>
    <dgm:pt modelId="{ED987873-879D-445C-9716-7384734C12DB}" type="pres">
      <dgm:prSet presAssocID="{E8F34390-9F48-4D73-865C-10AA054ABB96}" presName="hierChild2" presStyleCnt="0"/>
      <dgm:spPr/>
    </dgm:pt>
    <dgm:pt modelId="{C8424033-1A16-4C46-A893-5F606EA9C42A}" type="pres">
      <dgm:prSet presAssocID="{09080627-2A64-4277-ACD4-5E4B36B0F11C}" presName="hierRoot1" presStyleCnt="0"/>
      <dgm:spPr/>
    </dgm:pt>
    <dgm:pt modelId="{18E50828-F7E1-4DC0-BB78-5693AAE9B68B}" type="pres">
      <dgm:prSet presAssocID="{09080627-2A64-4277-ACD4-5E4B36B0F11C}" presName="composite" presStyleCnt="0"/>
      <dgm:spPr/>
    </dgm:pt>
    <dgm:pt modelId="{EFDDB429-5EE7-4EE7-940A-AA1C97D84677}" type="pres">
      <dgm:prSet presAssocID="{09080627-2A64-4277-ACD4-5E4B36B0F11C}" presName="background" presStyleLbl="node0" presStyleIdx="1" presStyleCnt="3"/>
      <dgm:spPr/>
    </dgm:pt>
    <dgm:pt modelId="{129B08ED-B143-44A3-8C6B-064A98745CC6}" type="pres">
      <dgm:prSet presAssocID="{09080627-2A64-4277-ACD4-5E4B36B0F11C}" presName="text" presStyleLbl="fgAcc0" presStyleIdx="1" presStyleCnt="3">
        <dgm:presLayoutVars>
          <dgm:chPref val="3"/>
        </dgm:presLayoutVars>
      </dgm:prSet>
      <dgm:spPr/>
    </dgm:pt>
    <dgm:pt modelId="{66189E8C-63B4-40D6-A23A-0032605C2212}" type="pres">
      <dgm:prSet presAssocID="{09080627-2A64-4277-ACD4-5E4B36B0F11C}" presName="hierChild2" presStyleCnt="0"/>
      <dgm:spPr/>
    </dgm:pt>
    <dgm:pt modelId="{B3952D29-C4FB-4717-9D8C-1BF5C09A46A3}" type="pres">
      <dgm:prSet presAssocID="{18323B3A-1666-478E-AB2B-E41FCB49D674}" presName="hierRoot1" presStyleCnt="0"/>
      <dgm:spPr/>
    </dgm:pt>
    <dgm:pt modelId="{30B6AD9A-3DD7-42CF-A9B0-5FDA3EDA1349}" type="pres">
      <dgm:prSet presAssocID="{18323B3A-1666-478E-AB2B-E41FCB49D674}" presName="composite" presStyleCnt="0"/>
      <dgm:spPr/>
    </dgm:pt>
    <dgm:pt modelId="{1FB98380-A766-49A9-B99E-CAB87CB4A080}" type="pres">
      <dgm:prSet presAssocID="{18323B3A-1666-478E-AB2B-E41FCB49D674}" presName="background" presStyleLbl="node0" presStyleIdx="2" presStyleCnt="3"/>
      <dgm:spPr/>
    </dgm:pt>
    <dgm:pt modelId="{4E35A230-6E64-4D6A-A1AD-B18D024E61E4}" type="pres">
      <dgm:prSet presAssocID="{18323B3A-1666-478E-AB2B-E41FCB49D674}" presName="text" presStyleLbl="fgAcc0" presStyleIdx="2" presStyleCnt="3">
        <dgm:presLayoutVars>
          <dgm:chPref val="3"/>
        </dgm:presLayoutVars>
      </dgm:prSet>
      <dgm:spPr/>
    </dgm:pt>
    <dgm:pt modelId="{072B7662-D05B-4052-B84D-4239590AE26B}" type="pres">
      <dgm:prSet presAssocID="{18323B3A-1666-478E-AB2B-E41FCB49D674}" presName="hierChild2" presStyleCnt="0"/>
      <dgm:spPr/>
    </dgm:pt>
  </dgm:ptLst>
  <dgm:cxnLst>
    <dgm:cxn modelId="{F2CE382E-4168-4D39-83C5-ABA5AB896AC1}" srcId="{99AD570E-72A8-4F2E-B150-0ABF74E93C2D}" destId="{E8F34390-9F48-4D73-865C-10AA054ABB96}" srcOrd="0" destOrd="0" parTransId="{9B56296E-BFB6-4D9F-9C3E-C8F5976D6E02}" sibTransId="{B653A9B5-DC92-4F12-9670-8FC566617A2A}"/>
    <dgm:cxn modelId="{B81DF437-B0B9-4C09-8BD5-B5C359538129}" type="presOf" srcId="{E8F34390-9F48-4D73-865C-10AA054ABB96}" destId="{91136401-9F91-4058-930F-01D4963B1893}" srcOrd="0" destOrd="0" presId="urn:microsoft.com/office/officeart/2005/8/layout/hierarchy1"/>
    <dgm:cxn modelId="{43EF5149-8831-466D-97AB-94B4F98D1CD1}" type="presOf" srcId="{18323B3A-1666-478E-AB2B-E41FCB49D674}" destId="{4E35A230-6E64-4D6A-A1AD-B18D024E61E4}" srcOrd="0" destOrd="0" presId="urn:microsoft.com/office/officeart/2005/8/layout/hierarchy1"/>
    <dgm:cxn modelId="{E18C3BA5-B494-46B0-880E-FB19ED3CEF52}" type="presOf" srcId="{09080627-2A64-4277-ACD4-5E4B36B0F11C}" destId="{129B08ED-B143-44A3-8C6B-064A98745CC6}" srcOrd="0" destOrd="0" presId="urn:microsoft.com/office/officeart/2005/8/layout/hierarchy1"/>
    <dgm:cxn modelId="{D809DDB8-0F4A-4D79-B865-A00CF79F3463}" srcId="{99AD570E-72A8-4F2E-B150-0ABF74E93C2D}" destId="{18323B3A-1666-478E-AB2B-E41FCB49D674}" srcOrd="2" destOrd="0" parTransId="{A117A400-BC20-4E80-9F53-1EF6801AD0A1}" sibTransId="{1B81FD05-228F-4BDB-A77D-C6CD44BB5638}"/>
    <dgm:cxn modelId="{938CB3E8-F738-4032-821A-98121D1E1AD0}" type="presOf" srcId="{99AD570E-72A8-4F2E-B150-0ABF74E93C2D}" destId="{70EDAF7D-F60C-4E14-9AA9-E5F7FE194440}" srcOrd="0" destOrd="0" presId="urn:microsoft.com/office/officeart/2005/8/layout/hierarchy1"/>
    <dgm:cxn modelId="{322511EA-70A1-4EDA-95B3-05D6F53AF346}" srcId="{99AD570E-72A8-4F2E-B150-0ABF74E93C2D}" destId="{09080627-2A64-4277-ACD4-5E4B36B0F11C}" srcOrd="1" destOrd="0" parTransId="{BC3251DE-8F34-41C5-9949-7142A8DB8062}" sibTransId="{7E8A5242-1BF3-45BD-BEF4-B5F7E8323BEA}"/>
    <dgm:cxn modelId="{AFBEB0B3-2FDC-4B07-8834-66E9DDB7BB3A}" type="presParOf" srcId="{70EDAF7D-F60C-4E14-9AA9-E5F7FE194440}" destId="{7DDCB095-CB2C-454C-9ACB-2E406C82568F}" srcOrd="0" destOrd="0" presId="urn:microsoft.com/office/officeart/2005/8/layout/hierarchy1"/>
    <dgm:cxn modelId="{3C158DA7-FB9F-4DDF-BAB1-CC0F73424E56}" type="presParOf" srcId="{7DDCB095-CB2C-454C-9ACB-2E406C82568F}" destId="{DE796897-1B12-449E-B98A-F6F6F3C22A3D}" srcOrd="0" destOrd="0" presId="urn:microsoft.com/office/officeart/2005/8/layout/hierarchy1"/>
    <dgm:cxn modelId="{EA6A8133-CE32-4AAF-B532-1D56E7FC61BD}" type="presParOf" srcId="{DE796897-1B12-449E-B98A-F6F6F3C22A3D}" destId="{DCABFB2C-740D-4B36-A0C0-90CE6D94B2CE}" srcOrd="0" destOrd="0" presId="urn:microsoft.com/office/officeart/2005/8/layout/hierarchy1"/>
    <dgm:cxn modelId="{4DDD65BA-5CAB-4809-9EB0-982762F2A1BF}" type="presParOf" srcId="{DE796897-1B12-449E-B98A-F6F6F3C22A3D}" destId="{91136401-9F91-4058-930F-01D4963B1893}" srcOrd="1" destOrd="0" presId="urn:microsoft.com/office/officeart/2005/8/layout/hierarchy1"/>
    <dgm:cxn modelId="{F35977FB-3C66-4A00-937D-93A6E68C1F6D}" type="presParOf" srcId="{7DDCB095-CB2C-454C-9ACB-2E406C82568F}" destId="{ED987873-879D-445C-9716-7384734C12DB}" srcOrd="1" destOrd="0" presId="urn:microsoft.com/office/officeart/2005/8/layout/hierarchy1"/>
    <dgm:cxn modelId="{00214FE7-6567-43FC-9AF0-F7F15EC77060}" type="presParOf" srcId="{70EDAF7D-F60C-4E14-9AA9-E5F7FE194440}" destId="{C8424033-1A16-4C46-A893-5F606EA9C42A}" srcOrd="1" destOrd="0" presId="urn:microsoft.com/office/officeart/2005/8/layout/hierarchy1"/>
    <dgm:cxn modelId="{EDC248EC-6040-42B4-B0ED-FC4F9EA30543}" type="presParOf" srcId="{C8424033-1A16-4C46-A893-5F606EA9C42A}" destId="{18E50828-F7E1-4DC0-BB78-5693AAE9B68B}" srcOrd="0" destOrd="0" presId="urn:microsoft.com/office/officeart/2005/8/layout/hierarchy1"/>
    <dgm:cxn modelId="{F16BA926-1A19-4334-A93B-BEDD44C69C7D}" type="presParOf" srcId="{18E50828-F7E1-4DC0-BB78-5693AAE9B68B}" destId="{EFDDB429-5EE7-4EE7-940A-AA1C97D84677}" srcOrd="0" destOrd="0" presId="urn:microsoft.com/office/officeart/2005/8/layout/hierarchy1"/>
    <dgm:cxn modelId="{1FB60529-CEBC-4EBE-A430-31173041FEB2}" type="presParOf" srcId="{18E50828-F7E1-4DC0-BB78-5693AAE9B68B}" destId="{129B08ED-B143-44A3-8C6B-064A98745CC6}" srcOrd="1" destOrd="0" presId="urn:microsoft.com/office/officeart/2005/8/layout/hierarchy1"/>
    <dgm:cxn modelId="{526040AD-EC8A-45F5-AC22-AF8D12490754}" type="presParOf" srcId="{C8424033-1A16-4C46-A893-5F606EA9C42A}" destId="{66189E8C-63B4-40D6-A23A-0032605C2212}" srcOrd="1" destOrd="0" presId="urn:microsoft.com/office/officeart/2005/8/layout/hierarchy1"/>
    <dgm:cxn modelId="{67D020C7-CE9A-4182-90CA-C706BA278A67}" type="presParOf" srcId="{70EDAF7D-F60C-4E14-9AA9-E5F7FE194440}" destId="{B3952D29-C4FB-4717-9D8C-1BF5C09A46A3}" srcOrd="2" destOrd="0" presId="urn:microsoft.com/office/officeart/2005/8/layout/hierarchy1"/>
    <dgm:cxn modelId="{AE1549B0-75B3-459E-85BC-5E11C8CB237A}" type="presParOf" srcId="{B3952D29-C4FB-4717-9D8C-1BF5C09A46A3}" destId="{30B6AD9A-3DD7-42CF-A9B0-5FDA3EDA1349}" srcOrd="0" destOrd="0" presId="urn:microsoft.com/office/officeart/2005/8/layout/hierarchy1"/>
    <dgm:cxn modelId="{A5AF5724-587A-46D7-8641-EA7B44BC29FB}" type="presParOf" srcId="{30B6AD9A-3DD7-42CF-A9B0-5FDA3EDA1349}" destId="{1FB98380-A766-49A9-B99E-CAB87CB4A080}" srcOrd="0" destOrd="0" presId="urn:microsoft.com/office/officeart/2005/8/layout/hierarchy1"/>
    <dgm:cxn modelId="{D88A8928-FCBB-4742-A28D-DE4DBFA8F0BB}" type="presParOf" srcId="{30B6AD9A-3DD7-42CF-A9B0-5FDA3EDA1349}" destId="{4E35A230-6E64-4D6A-A1AD-B18D024E61E4}" srcOrd="1" destOrd="0" presId="urn:microsoft.com/office/officeart/2005/8/layout/hierarchy1"/>
    <dgm:cxn modelId="{20D5C7DC-AE85-4C28-A8D6-3FEFBD005876}" type="presParOf" srcId="{B3952D29-C4FB-4717-9D8C-1BF5C09A46A3}" destId="{072B7662-D05B-4052-B84D-4239590AE2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D570E-72A8-4F2E-B150-0ABF74E93C2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34390-9F48-4D73-865C-10AA054ABB96}">
      <dgm:prSet/>
      <dgm:spPr/>
      <dgm:t>
        <a:bodyPr/>
        <a:lstStyle/>
        <a:p>
          <a:r>
            <a:rPr lang="en-US" dirty="0"/>
            <a:t>Là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xứng</a:t>
          </a:r>
          <a:endParaRPr lang="en-US" dirty="0"/>
        </a:p>
      </dgm:t>
    </dgm:pt>
    <dgm:pt modelId="{9B56296E-BFB6-4D9F-9C3E-C8F5976D6E02}" type="parTrans" cxnId="{F2CE382E-4168-4D39-83C5-ABA5AB896AC1}">
      <dgm:prSet/>
      <dgm:spPr/>
      <dgm:t>
        <a:bodyPr/>
        <a:lstStyle/>
        <a:p>
          <a:endParaRPr lang="en-US"/>
        </a:p>
      </dgm:t>
    </dgm:pt>
    <dgm:pt modelId="{B653A9B5-DC92-4F12-9670-8FC566617A2A}" type="sibTrans" cxnId="{F2CE382E-4168-4D39-83C5-ABA5AB896AC1}">
      <dgm:prSet/>
      <dgm:spPr/>
      <dgm:t>
        <a:bodyPr/>
        <a:lstStyle/>
        <a:p>
          <a:endParaRPr lang="en-US"/>
        </a:p>
      </dgm:t>
    </dgm:pt>
    <dgm:pt modelId="{09080627-2A64-4277-ACD4-5E4B36B0F11C}">
      <dgm:prSet/>
      <dgm:spPr/>
      <dgm:t>
        <a:bodyPr/>
        <a:lstStyle/>
        <a:p>
          <a:pPr algn="ctr"/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phức</a:t>
          </a:r>
          <a:r>
            <a:rPr lang="en-US" dirty="0"/>
            <a:t> </a:t>
          </a:r>
          <a:r>
            <a:rPr lang="en-US" dirty="0" err="1"/>
            <a:t>tạp</a:t>
          </a:r>
          <a:r>
            <a:rPr lang="en-US" dirty="0"/>
            <a:t> của bài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vi-VN" dirty="0"/>
            <a:t>Module Learning With Errors (MLWE [2</a:t>
          </a:r>
          <a:r>
            <a:rPr lang="en-US" dirty="0"/>
            <a:t>4</a:t>
          </a:r>
          <a:r>
            <a:rPr lang="vi-VN" dirty="0"/>
            <a:t>])</a:t>
          </a:r>
          <a:endParaRPr lang="en-US" dirty="0"/>
        </a:p>
      </dgm:t>
    </dgm:pt>
    <dgm:pt modelId="{BC3251DE-8F34-41C5-9949-7142A8DB8062}" type="parTrans" cxnId="{322511EA-70A1-4EDA-95B3-05D6F53AF346}">
      <dgm:prSet/>
      <dgm:spPr/>
      <dgm:t>
        <a:bodyPr/>
        <a:lstStyle/>
        <a:p>
          <a:endParaRPr lang="en-US"/>
        </a:p>
      </dgm:t>
    </dgm:pt>
    <dgm:pt modelId="{7E8A5242-1BF3-45BD-BEF4-B5F7E8323BEA}" type="sibTrans" cxnId="{322511EA-70A1-4EDA-95B3-05D6F53AF346}">
      <dgm:prSet/>
      <dgm:spPr/>
      <dgm:t>
        <a:bodyPr/>
        <a:lstStyle/>
        <a:p>
          <a:endParaRPr lang="en-US"/>
        </a:p>
      </dgm:t>
    </dgm:pt>
    <dgm:pt modelId="{18323B3A-1666-478E-AB2B-E41FCB49D674}">
      <dgm:prSet/>
      <dgm:spPr>
        <a:blipFill>
          <a:blip xmlns:r="http://schemas.openxmlformats.org/officeDocument/2006/relationships" r:embed="rId1"/>
          <a:stretch>
            <a:fillRect l="-855" r="-2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117A400-BC20-4E80-9F53-1EF6801AD0A1}" type="parTrans" cxnId="{D809DDB8-0F4A-4D79-B865-A00CF79F3463}">
      <dgm:prSet/>
      <dgm:spPr/>
      <dgm:t>
        <a:bodyPr/>
        <a:lstStyle/>
        <a:p>
          <a:endParaRPr lang="en-US"/>
        </a:p>
      </dgm:t>
    </dgm:pt>
    <dgm:pt modelId="{1B81FD05-228F-4BDB-A77D-C6CD44BB5638}" type="sibTrans" cxnId="{D809DDB8-0F4A-4D79-B865-A00CF79F3463}">
      <dgm:prSet/>
      <dgm:spPr/>
      <dgm:t>
        <a:bodyPr/>
        <a:lstStyle/>
        <a:p>
          <a:endParaRPr lang="en-US"/>
        </a:p>
      </dgm:t>
    </dgm:pt>
    <dgm:pt modelId="{70EDAF7D-F60C-4E14-9AA9-E5F7FE194440}" type="pres">
      <dgm:prSet presAssocID="{99AD570E-72A8-4F2E-B150-0ABF74E93C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DCB095-CB2C-454C-9ACB-2E406C82568F}" type="pres">
      <dgm:prSet presAssocID="{E8F34390-9F48-4D73-865C-10AA054ABB96}" presName="hierRoot1" presStyleCnt="0"/>
      <dgm:spPr/>
    </dgm:pt>
    <dgm:pt modelId="{DE796897-1B12-449E-B98A-F6F6F3C22A3D}" type="pres">
      <dgm:prSet presAssocID="{E8F34390-9F48-4D73-865C-10AA054ABB96}" presName="composite" presStyleCnt="0"/>
      <dgm:spPr/>
    </dgm:pt>
    <dgm:pt modelId="{DCABFB2C-740D-4B36-A0C0-90CE6D94B2CE}" type="pres">
      <dgm:prSet presAssocID="{E8F34390-9F48-4D73-865C-10AA054ABB96}" presName="background" presStyleLbl="node0" presStyleIdx="0" presStyleCnt="3"/>
      <dgm:spPr/>
    </dgm:pt>
    <dgm:pt modelId="{91136401-9F91-4058-930F-01D4963B1893}" type="pres">
      <dgm:prSet presAssocID="{E8F34390-9F48-4D73-865C-10AA054ABB96}" presName="text" presStyleLbl="fgAcc0" presStyleIdx="0" presStyleCnt="3">
        <dgm:presLayoutVars>
          <dgm:chPref val="3"/>
        </dgm:presLayoutVars>
      </dgm:prSet>
      <dgm:spPr/>
    </dgm:pt>
    <dgm:pt modelId="{ED987873-879D-445C-9716-7384734C12DB}" type="pres">
      <dgm:prSet presAssocID="{E8F34390-9F48-4D73-865C-10AA054ABB96}" presName="hierChild2" presStyleCnt="0"/>
      <dgm:spPr/>
    </dgm:pt>
    <dgm:pt modelId="{C8424033-1A16-4C46-A893-5F606EA9C42A}" type="pres">
      <dgm:prSet presAssocID="{09080627-2A64-4277-ACD4-5E4B36B0F11C}" presName="hierRoot1" presStyleCnt="0"/>
      <dgm:spPr/>
    </dgm:pt>
    <dgm:pt modelId="{18E50828-F7E1-4DC0-BB78-5693AAE9B68B}" type="pres">
      <dgm:prSet presAssocID="{09080627-2A64-4277-ACD4-5E4B36B0F11C}" presName="composite" presStyleCnt="0"/>
      <dgm:spPr/>
    </dgm:pt>
    <dgm:pt modelId="{EFDDB429-5EE7-4EE7-940A-AA1C97D84677}" type="pres">
      <dgm:prSet presAssocID="{09080627-2A64-4277-ACD4-5E4B36B0F11C}" presName="background" presStyleLbl="node0" presStyleIdx="1" presStyleCnt="3"/>
      <dgm:spPr/>
    </dgm:pt>
    <dgm:pt modelId="{129B08ED-B143-44A3-8C6B-064A98745CC6}" type="pres">
      <dgm:prSet presAssocID="{09080627-2A64-4277-ACD4-5E4B36B0F11C}" presName="text" presStyleLbl="fgAcc0" presStyleIdx="1" presStyleCnt="3">
        <dgm:presLayoutVars>
          <dgm:chPref val="3"/>
        </dgm:presLayoutVars>
      </dgm:prSet>
      <dgm:spPr/>
    </dgm:pt>
    <dgm:pt modelId="{66189E8C-63B4-40D6-A23A-0032605C2212}" type="pres">
      <dgm:prSet presAssocID="{09080627-2A64-4277-ACD4-5E4B36B0F11C}" presName="hierChild2" presStyleCnt="0"/>
      <dgm:spPr/>
    </dgm:pt>
    <dgm:pt modelId="{B3952D29-C4FB-4717-9D8C-1BF5C09A46A3}" type="pres">
      <dgm:prSet presAssocID="{18323B3A-1666-478E-AB2B-E41FCB49D674}" presName="hierRoot1" presStyleCnt="0"/>
      <dgm:spPr/>
    </dgm:pt>
    <dgm:pt modelId="{30B6AD9A-3DD7-42CF-A9B0-5FDA3EDA1349}" type="pres">
      <dgm:prSet presAssocID="{18323B3A-1666-478E-AB2B-E41FCB49D674}" presName="composite" presStyleCnt="0"/>
      <dgm:spPr/>
    </dgm:pt>
    <dgm:pt modelId="{1FB98380-A766-49A9-B99E-CAB87CB4A080}" type="pres">
      <dgm:prSet presAssocID="{18323B3A-1666-478E-AB2B-E41FCB49D674}" presName="background" presStyleLbl="node0" presStyleIdx="2" presStyleCnt="3"/>
      <dgm:spPr/>
    </dgm:pt>
    <dgm:pt modelId="{4E35A230-6E64-4D6A-A1AD-B18D024E61E4}" type="pres">
      <dgm:prSet presAssocID="{18323B3A-1666-478E-AB2B-E41FCB49D674}" presName="text" presStyleLbl="fgAcc0" presStyleIdx="2" presStyleCnt="3">
        <dgm:presLayoutVars>
          <dgm:chPref val="3"/>
        </dgm:presLayoutVars>
      </dgm:prSet>
      <dgm:spPr/>
    </dgm:pt>
    <dgm:pt modelId="{072B7662-D05B-4052-B84D-4239590AE26B}" type="pres">
      <dgm:prSet presAssocID="{18323B3A-1666-478E-AB2B-E41FCB49D674}" presName="hierChild2" presStyleCnt="0"/>
      <dgm:spPr/>
    </dgm:pt>
  </dgm:ptLst>
  <dgm:cxnLst>
    <dgm:cxn modelId="{F2CE382E-4168-4D39-83C5-ABA5AB896AC1}" srcId="{99AD570E-72A8-4F2E-B150-0ABF74E93C2D}" destId="{E8F34390-9F48-4D73-865C-10AA054ABB96}" srcOrd="0" destOrd="0" parTransId="{9B56296E-BFB6-4D9F-9C3E-C8F5976D6E02}" sibTransId="{B653A9B5-DC92-4F12-9670-8FC566617A2A}"/>
    <dgm:cxn modelId="{B81DF437-B0B9-4C09-8BD5-B5C359538129}" type="presOf" srcId="{E8F34390-9F48-4D73-865C-10AA054ABB96}" destId="{91136401-9F91-4058-930F-01D4963B1893}" srcOrd="0" destOrd="0" presId="urn:microsoft.com/office/officeart/2005/8/layout/hierarchy1"/>
    <dgm:cxn modelId="{43EF5149-8831-466D-97AB-94B4F98D1CD1}" type="presOf" srcId="{18323B3A-1666-478E-AB2B-E41FCB49D674}" destId="{4E35A230-6E64-4D6A-A1AD-B18D024E61E4}" srcOrd="0" destOrd="0" presId="urn:microsoft.com/office/officeart/2005/8/layout/hierarchy1"/>
    <dgm:cxn modelId="{E18C3BA5-B494-46B0-880E-FB19ED3CEF52}" type="presOf" srcId="{09080627-2A64-4277-ACD4-5E4B36B0F11C}" destId="{129B08ED-B143-44A3-8C6B-064A98745CC6}" srcOrd="0" destOrd="0" presId="urn:microsoft.com/office/officeart/2005/8/layout/hierarchy1"/>
    <dgm:cxn modelId="{D809DDB8-0F4A-4D79-B865-A00CF79F3463}" srcId="{99AD570E-72A8-4F2E-B150-0ABF74E93C2D}" destId="{18323B3A-1666-478E-AB2B-E41FCB49D674}" srcOrd="2" destOrd="0" parTransId="{A117A400-BC20-4E80-9F53-1EF6801AD0A1}" sibTransId="{1B81FD05-228F-4BDB-A77D-C6CD44BB5638}"/>
    <dgm:cxn modelId="{938CB3E8-F738-4032-821A-98121D1E1AD0}" type="presOf" srcId="{99AD570E-72A8-4F2E-B150-0ABF74E93C2D}" destId="{70EDAF7D-F60C-4E14-9AA9-E5F7FE194440}" srcOrd="0" destOrd="0" presId="urn:microsoft.com/office/officeart/2005/8/layout/hierarchy1"/>
    <dgm:cxn modelId="{322511EA-70A1-4EDA-95B3-05D6F53AF346}" srcId="{99AD570E-72A8-4F2E-B150-0ABF74E93C2D}" destId="{09080627-2A64-4277-ACD4-5E4B36B0F11C}" srcOrd="1" destOrd="0" parTransId="{BC3251DE-8F34-41C5-9949-7142A8DB8062}" sibTransId="{7E8A5242-1BF3-45BD-BEF4-B5F7E8323BEA}"/>
    <dgm:cxn modelId="{AFBEB0B3-2FDC-4B07-8834-66E9DDB7BB3A}" type="presParOf" srcId="{70EDAF7D-F60C-4E14-9AA9-E5F7FE194440}" destId="{7DDCB095-CB2C-454C-9ACB-2E406C82568F}" srcOrd="0" destOrd="0" presId="urn:microsoft.com/office/officeart/2005/8/layout/hierarchy1"/>
    <dgm:cxn modelId="{3C158DA7-FB9F-4DDF-BAB1-CC0F73424E56}" type="presParOf" srcId="{7DDCB095-CB2C-454C-9ACB-2E406C82568F}" destId="{DE796897-1B12-449E-B98A-F6F6F3C22A3D}" srcOrd="0" destOrd="0" presId="urn:microsoft.com/office/officeart/2005/8/layout/hierarchy1"/>
    <dgm:cxn modelId="{EA6A8133-CE32-4AAF-B532-1D56E7FC61BD}" type="presParOf" srcId="{DE796897-1B12-449E-B98A-F6F6F3C22A3D}" destId="{DCABFB2C-740D-4B36-A0C0-90CE6D94B2CE}" srcOrd="0" destOrd="0" presId="urn:microsoft.com/office/officeart/2005/8/layout/hierarchy1"/>
    <dgm:cxn modelId="{4DDD65BA-5CAB-4809-9EB0-982762F2A1BF}" type="presParOf" srcId="{DE796897-1B12-449E-B98A-F6F6F3C22A3D}" destId="{91136401-9F91-4058-930F-01D4963B1893}" srcOrd="1" destOrd="0" presId="urn:microsoft.com/office/officeart/2005/8/layout/hierarchy1"/>
    <dgm:cxn modelId="{F35977FB-3C66-4A00-937D-93A6E68C1F6D}" type="presParOf" srcId="{7DDCB095-CB2C-454C-9ACB-2E406C82568F}" destId="{ED987873-879D-445C-9716-7384734C12DB}" srcOrd="1" destOrd="0" presId="urn:microsoft.com/office/officeart/2005/8/layout/hierarchy1"/>
    <dgm:cxn modelId="{00214FE7-6567-43FC-9AF0-F7F15EC77060}" type="presParOf" srcId="{70EDAF7D-F60C-4E14-9AA9-E5F7FE194440}" destId="{C8424033-1A16-4C46-A893-5F606EA9C42A}" srcOrd="1" destOrd="0" presId="urn:microsoft.com/office/officeart/2005/8/layout/hierarchy1"/>
    <dgm:cxn modelId="{EDC248EC-6040-42B4-B0ED-FC4F9EA30543}" type="presParOf" srcId="{C8424033-1A16-4C46-A893-5F606EA9C42A}" destId="{18E50828-F7E1-4DC0-BB78-5693AAE9B68B}" srcOrd="0" destOrd="0" presId="urn:microsoft.com/office/officeart/2005/8/layout/hierarchy1"/>
    <dgm:cxn modelId="{F16BA926-1A19-4334-A93B-BEDD44C69C7D}" type="presParOf" srcId="{18E50828-F7E1-4DC0-BB78-5693AAE9B68B}" destId="{EFDDB429-5EE7-4EE7-940A-AA1C97D84677}" srcOrd="0" destOrd="0" presId="urn:microsoft.com/office/officeart/2005/8/layout/hierarchy1"/>
    <dgm:cxn modelId="{1FB60529-CEBC-4EBE-A430-31173041FEB2}" type="presParOf" srcId="{18E50828-F7E1-4DC0-BB78-5693AAE9B68B}" destId="{129B08ED-B143-44A3-8C6B-064A98745CC6}" srcOrd="1" destOrd="0" presId="urn:microsoft.com/office/officeart/2005/8/layout/hierarchy1"/>
    <dgm:cxn modelId="{526040AD-EC8A-45F5-AC22-AF8D12490754}" type="presParOf" srcId="{C8424033-1A16-4C46-A893-5F606EA9C42A}" destId="{66189E8C-63B4-40D6-A23A-0032605C2212}" srcOrd="1" destOrd="0" presId="urn:microsoft.com/office/officeart/2005/8/layout/hierarchy1"/>
    <dgm:cxn modelId="{67D020C7-CE9A-4182-90CA-C706BA278A67}" type="presParOf" srcId="{70EDAF7D-F60C-4E14-9AA9-E5F7FE194440}" destId="{B3952D29-C4FB-4717-9D8C-1BF5C09A46A3}" srcOrd="2" destOrd="0" presId="urn:microsoft.com/office/officeart/2005/8/layout/hierarchy1"/>
    <dgm:cxn modelId="{AE1549B0-75B3-459E-85BC-5E11C8CB237A}" type="presParOf" srcId="{B3952D29-C4FB-4717-9D8C-1BF5C09A46A3}" destId="{30B6AD9A-3DD7-42CF-A9B0-5FDA3EDA1349}" srcOrd="0" destOrd="0" presId="urn:microsoft.com/office/officeart/2005/8/layout/hierarchy1"/>
    <dgm:cxn modelId="{A5AF5724-587A-46D7-8641-EA7B44BC29FB}" type="presParOf" srcId="{30B6AD9A-3DD7-42CF-A9B0-5FDA3EDA1349}" destId="{1FB98380-A766-49A9-B99E-CAB87CB4A080}" srcOrd="0" destOrd="0" presId="urn:microsoft.com/office/officeart/2005/8/layout/hierarchy1"/>
    <dgm:cxn modelId="{D88A8928-FCBB-4742-A28D-DE4DBFA8F0BB}" type="presParOf" srcId="{30B6AD9A-3DD7-42CF-A9B0-5FDA3EDA1349}" destId="{4E35A230-6E64-4D6A-A1AD-B18D024E61E4}" srcOrd="1" destOrd="0" presId="urn:microsoft.com/office/officeart/2005/8/layout/hierarchy1"/>
    <dgm:cxn modelId="{20D5C7DC-AE85-4C28-A8D6-3FEFBD005876}" type="presParOf" srcId="{B3952D29-C4FB-4717-9D8C-1BF5C09A46A3}" destId="{072B7662-D05B-4052-B84D-4239590AE2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D51CB-C150-4006-8D60-40418A0D476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F9F9CE-02EE-4304-A733-0EAE27620C40}">
      <dgm:prSet/>
      <dgm:spPr/>
      <dgm:t>
        <a:bodyPr/>
        <a:lstStyle/>
        <a:p>
          <a:endParaRPr lang="en-US" dirty="0"/>
        </a:p>
      </dgm:t>
    </dgm:pt>
    <dgm:pt modelId="{8F07E820-D8DE-4D41-B612-2B15FCFBCC08}" type="parTrans" cxnId="{B3596A94-576A-4090-B747-3877462AEA26}">
      <dgm:prSet/>
      <dgm:spPr/>
      <dgm:t>
        <a:bodyPr/>
        <a:lstStyle/>
        <a:p>
          <a:endParaRPr lang="en-US"/>
        </a:p>
      </dgm:t>
    </dgm:pt>
    <dgm:pt modelId="{4EEB852F-4E9C-4509-AE31-EE3FCBDF38D4}" type="sibTrans" cxnId="{B3596A94-576A-4090-B747-3877462AEA26}">
      <dgm:prSet/>
      <dgm:spPr/>
      <dgm:t>
        <a:bodyPr/>
        <a:lstStyle/>
        <a:p>
          <a:endParaRPr lang="en-US"/>
        </a:p>
      </dgm:t>
    </dgm:pt>
    <dgm:pt modelId="{AEF0BA46-2899-46CE-9ED4-2906DBB9767F}">
      <dgm:prSet/>
      <dgm:spPr/>
      <dgm:t>
        <a:bodyPr/>
        <a:lstStyle/>
        <a:p>
          <a:pPr algn="just"/>
          <a:endParaRPr lang="en-US" dirty="0"/>
        </a:p>
      </dgm:t>
    </dgm:pt>
    <dgm:pt modelId="{58E7D7FF-9921-4EEB-83EF-F671192FA2FF}" type="parTrans" cxnId="{5B81878C-634F-4653-939B-6CF6B5470E3C}">
      <dgm:prSet/>
      <dgm:spPr/>
      <dgm:t>
        <a:bodyPr/>
        <a:lstStyle/>
        <a:p>
          <a:endParaRPr lang="en-US"/>
        </a:p>
      </dgm:t>
    </dgm:pt>
    <dgm:pt modelId="{43141240-6B15-4086-BC0F-F06740E36094}" type="sibTrans" cxnId="{5B81878C-634F-4653-939B-6CF6B5470E3C}">
      <dgm:prSet/>
      <dgm:spPr/>
      <dgm:t>
        <a:bodyPr/>
        <a:lstStyle/>
        <a:p>
          <a:endParaRPr lang="en-US"/>
        </a:p>
      </dgm:t>
    </dgm:pt>
    <dgm:pt modelId="{D9002A7A-7D34-4370-B23A-12161D5D2CB1}" type="pres">
      <dgm:prSet presAssocID="{000D51CB-C150-4006-8D60-40418A0D476E}" presName="outerComposite" presStyleCnt="0">
        <dgm:presLayoutVars>
          <dgm:chMax val="5"/>
          <dgm:dir/>
          <dgm:resizeHandles val="exact"/>
        </dgm:presLayoutVars>
      </dgm:prSet>
      <dgm:spPr/>
    </dgm:pt>
    <dgm:pt modelId="{2EE3ED24-E945-4B7E-82E5-049186E3DC93}" type="pres">
      <dgm:prSet presAssocID="{000D51CB-C150-4006-8D60-40418A0D476E}" presName="dummyMaxCanvas" presStyleCnt="0">
        <dgm:presLayoutVars/>
      </dgm:prSet>
      <dgm:spPr/>
    </dgm:pt>
    <dgm:pt modelId="{8689F287-B509-4932-A106-CD208CE77B40}" type="pres">
      <dgm:prSet presAssocID="{000D51CB-C150-4006-8D60-40418A0D476E}" presName="TwoNodes_1" presStyleLbl="node1" presStyleIdx="0" presStyleCnt="2">
        <dgm:presLayoutVars>
          <dgm:bulletEnabled val="1"/>
        </dgm:presLayoutVars>
      </dgm:prSet>
      <dgm:spPr/>
    </dgm:pt>
    <dgm:pt modelId="{28BA7AC2-BFD8-4E6B-AAB1-B28FB20E0F5E}" type="pres">
      <dgm:prSet presAssocID="{000D51CB-C150-4006-8D60-40418A0D476E}" presName="TwoNodes_2" presStyleLbl="node1" presStyleIdx="1" presStyleCnt="2">
        <dgm:presLayoutVars>
          <dgm:bulletEnabled val="1"/>
        </dgm:presLayoutVars>
      </dgm:prSet>
      <dgm:spPr/>
    </dgm:pt>
    <dgm:pt modelId="{90E56316-03C2-4528-A48B-D1E50DE5A2BD}" type="pres">
      <dgm:prSet presAssocID="{000D51CB-C150-4006-8D60-40418A0D476E}" presName="TwoConn_1-2" presStyleLbl="fgAccFollowNode1" presStyleIdx="0" presStyleCnt="1">
        <dgm:presLayoutVars>
          <dgm:bulletEnabled val="1"/>
        </dgm:presLayoutVars>
      </dgm:prSet>
      <dgm:spPr/>
    </dgm:pt>
    <dgm:pt modelId="{DD5DA63C-0E47-4610-87A3-FA42F922146D}" type="pres">
      <dgm:prSet presAssocID="{000D51CB-C150-4006-8D60-40418A0D476E}" presName="TwoNodes_1_text" presStyleLbl="node1" presStyleIdx="1" presStyleCnt="2">
        <dgm:presLayoutVars>
          <dgm:bulletEnabled val="1"/>
        </dgm:presLayoutVars>
      </dgm:prSet>
      <dgm:spPr/>
    </dgm:pt>
    <dgm:pt modelId="{EBAE9F41-AD9A-4109-95A6-6E5BDA92236D}" type="pres">
      <dgm:prSet presAssocID="{000D51CB-C150-4006-8D60-40418A0D476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54FA803-5C59-4C91-B028-6D9A1CE2B8BF}" type="presOf" srcId="{CDF9F9CE-02EE-4304-A733-0EAE27620C40}" destId="{DD5DA63C-0E47-4610-87A3-FA42F922146D}" srcOrd="1" destOrd="0" presId="urn:microsoft.com/office/officeart/2005/8/layout/vProcess5"/>
    <dgm:cxn modelId="{27435725-29B0-47BC-B854-77B6BAC06C97}" type="presOf" srcId="{CDF9F9CE-02EE-4304-A733-0EAE27620C40}" destId="{8689F287-B509-4932-A106-CD208CE77B40}" srcOrd="0" destOrd="0" presId="urn:microsoft.com/office/officeart/2005/8/layout/vProcess5"/>
    <dgm:cxn modelId="{A6982A62-39E9-4F08-9166-2BBAE895338D}" type="presOf" srcId="{AEF0BA46-2899-46CE-9ED4-2906DBB9767F}" destId="{EBAE9F41-AD9A-4109-95A6-6E5BDA92236D}" srcOrd="1" destOrd="0" presId="urn:microsoft.com/office/officeart/2005/8/layout/vProcess5"/>
    <dgm:cxn modelId="{0914E47B-D85E-4AA2-B2B2-45356AD657B4}" type="presOf" srcId="{000D51CB-C150-4006-8D60-40418A0D476E}" destId="{D9002A7A-7D34-4370-B23A-12161D5D2CB1}" srcOrd="0" destOrd="0" presId="urn:microsoft.com/office/officeart/2005/8/layout/vProcess5"/>
    <dgm:cxn modelId="{5B81878C-634F-4653-939B-6CF6B5470E3C}" srcId="{000D51CB-C150-4006-8D60-40418A0D476E}" destId="{AEF0BA46-2899-46CE-9ED4-2906DBB9767F}" srcOrd="1" destOrd="0" parTransId="{58E7D7FF-9921-4EEB-83EF-F671192FA2FF}" sibTransId="{43141240-6B15-4086-BC0F-F06740E36094}"/>
    <dgm:cxn modelId="{B3596A94-576A-4090-B747-3877462AEA26}" srcId="{000D51CB-C150-4006-8D60-40418A0D476E}" destId="{CDF9F9CE-02EE-4304-A733-0EAE27620C40}" srcOrd="0" destOrd="0" parTransId="{8F07E820-D8DE-4D41-B612-2B15FCFBCC08}" sibTransId="{4EEB852F-4E9C-4509-AE31-EE3FCBDF38D4}"/>
    <dgm:cxn modelId="{113225AB-67A4-4B45-A20E-B13C3AAD6E71}" type="presOf" srcId="{AEF0BA46-2899-46CE-9ED4-2906DBB9767F}" destId="{28BA7AC2-BFD8-4E6B-AAB1-B28FB20E0F5E}" srcOrd="0" destOrd="0" presId="urn:microsoft.com/office/officeart/2005/8/layout/vProcess5"/>
    <dgm:cxn modelId="{03F5F4B0-094E-4AC5-A486-266FEDBAAD46}" type="presOf" srcId="{4EEB852F-4E9C-4509-AE31-EE3FCBDF38D4}" destId="{90E56316-03C2-4528-A48B-D1E50DE5A2BD}" srcOrd="0" destOrd="0" presId="urn:microsoft.com/office/officeart/2005/8/layout/vProcess5"/>
    <dgm:cxn modelId="{6ACEA1A1-A871-4EFE-A006-8FA19AF31D41}" type="presParOf" srcId="{D9002A7A-7D34-4370-B23A-12161D5D2CB1}" destId="{2EE3ED24-E945-4B7E-82E5-049186E3DC93}" srcOrd="0" destOrd="0" presId="urn:microsoft.com/office/officeart/2005/8/layout/vProcess5"/>
    <dgm:cxn modelId="{6ABC241B-AC2F-4585-8AB6-B1330746E886}" type="presParOf" srcId="{D9002A7A-7D34-4370-B23A-12161D5D2CB1}" destId="{8689F287-B509-4932-A106-CD208CE77B40}" srcOrd="1" destOrd="0" presId="urn:microsoft.com/office/officeart/2005/8/layout/vProcess5"/>
    <dgm:cxn modelId="{400F0916-04F5-4989-AA4C-53DB40C94675}" type="presParOf" srcId="{D9002A7A-7D34-4370-B23A-12161D5D2CB1}" destId="{28BA7AC2-BFD8-4E6B-AAB1-B28FB20E0F5E}" srcOrd="2" destOrd="0" presId="urn:microsoft.com/office/officeart/2005/8/layout/vProcess5"/>
    <dgm:cxn modelId="{5510322D-C8E7-4FAA-9081-B444EF1C0A74}" type="presParOf" srcId="{D9002A7A-7D34-4370-B23A-12161D5D2CB1}" destId="{90E56316-03C2-4528-A48B-D1E50DE5A2BD}" srcOrd="3" destOrd="0" presId="urn:microsoft.com/office/officeart/2005/8/layout/vProcess5"/>
    <dgm:cxn modelId="{512A8A63-91A6-4DB7-8DEB-C02890349662}" type="presParOf" srcId="{D9002A7A-7D34-4370-B23A-12161D5D2CB1}" destId="{DD5DA63C-0E47-4610-87A3-FA42F922146D}" srcOrd="4" destOrd="0" presId="urn:microsoft.com/office/officeart/2005/8/layout/vProcess5"/>
    <dgm:cxn modelId="{8D08C065-C1B4-40FE-BD96-6A839D35362F}" type="presParOf" srcId="{D9002A7A-7D34-4370-B23A-12161D5D2CB1}" destId="{EBAE9F41-AD9A-4109-95A6-6E5BDA92236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A42213-66E4-41CB-A165-F783BA705EDA}" type="doc">
      <dgm:prSet loTypeId="urn:microsoft.com/office/officeart/2005/8/layout/arrow5" loCatId="relationship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BF6FF2C-B3F2-4606-B991-88B3A826A23A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NTT là </a:t>
          </a:r>
          <a:r>
            <a:rPr lang="en-US" dirty="0" err="1">
              <a:latin typeface="Roboto" panose="02000000000000000000" pitchFamily="2" charset="0"/>
              <a:ea typeface="Roboto" panose="02000000000000000000" pitchFamily="2" charset="0"/>
            </a:rPr>
            <a:t>phép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dirty="0" err="1">
              <a:latin typeface="Roboto" panose="02000000000000000000" pitchFamily="2" charset="0"/>
              <a:ea typeface="Roboto" panose="02000000000000000000" pitchFamily="2" charset="0"/>
            </a:rPr>
            <a:t>biển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 đổi </a:t>
          </a:r>
          <a:r>
            <a:rPr lang="vi-VN" dirty="0">
              <a:latin typeface="Roboto" panose="02000000000000000000" pitchFamily="2" charset="0"/>
              <a:ea typeface="Roboto" panose="02000000000000000000" pitchFamily="2" charset="0"/>
            </a:rPr>
            <a:t>N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umber Theoretic Transform </a:t>
          </a:r>
        </a:p>
      </dgm:t>
    </dgm:pt>
    <dgm:pt modelId="{2033D4BD-1CF4-463B-ACD9-1A4F3C6B8AAD}" type="parTrans" cxnId="{22C00230-C1DE-467D-ABA2-D2FD5BEBEE85}">
      <dgm:prSet/>
      <dgm:spPr/>
      <dgm:t>
        <a:bodyPr/>
        <a:lstStyle/>
        <a:p>
          <a:endParaRPr lang="en-US"/>
        </a:p>
      </dgm:t>
    </dgm:pt>
    <dgm:pt modelId="{CBBF4A9A-CF2B-4082-B813-476214976289}" type="sibTrans" cxnId="{22C00230-C1DE-467D-ABA2-D2FD5BEBEE85}">
      <dgm:prSet/>
      <dgm:spPr/>
      <dgm:t>
        <a:bodyPr/>
        <a:lstStyle/>
        <a:p>
          <a:endParaRPr lang="en-US"/>
        </a:p>
      </dgm:t>
    </dgm:pt>
    <dgm:pt modelId="{EB36F415-4DE5-403D-995B-842AE8C0E3F0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INTT hay NTT</a:t>
          </a:r>
          <a:r>
            <a:rPr lang="en-US" baseline="30000" dirty="0">
              <a:latin typeface="Roboto" panose="02000000000000000000" pitchFamily="2" charset="0"/>
              <a:ea typeface="Roboto" panose="02000000000000000000" pitchFamily="2" charset="0"/>
            </a:rPr>
            <a:t>-1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 là </a:t>
          </a:r>
          <a:r>
            <a:rPr lang="en-US" dirty="0" err="1">
              <a:latin typeface="Roboto" panose="02000000000000000000" pitchFamily="2" charset="0"/>
              <a:ea typeface="Roboto" panose="02000000000000000000" pitchFamily="2" charset="0"/>
            </a:rPr>
            <a:t>phép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dirty="0" err="1">
              <a:latin typeface="Roboto" panose="02000000000000000000" pitchFamily="2" charset="0"/>
              <a:ea typeface="Roboto" panose="02000000000000000000" pitchFamily="2" charset="0"/>
            </a:rPr>
            <a:t>biển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 đổi </a:t>
          </a:r>
          <a:r>
            <a:rPr lang="en-US" dirty="0" err="1">
              <a:latin typeface="Roboto" panose="02000000000000000000" pitchFamily="2" charset="0"/>
              <a:ea typeface="Roboto" panose="02000000000000000000" pitchFamily="2" charset="0"/>
            </a:rPr>
            <a:t>ngược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 Inverse </a:t>
          </a:r>
          <a:r>
            <a:rPr lang="vi-VN" dirty="0">
              <a:latin typeface="Roboto" panose="02000000000000000000" pitchFamily="2" charset="0"/>
              <a:ea typeface="Roboto" panose="02000000000000000000" pitchFamily="2" charset="0"/>
            </a:rPr>
            <a:t>N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umber Theoretic Transform</a:t>
          </a:r>
        </a:p>
      </dgm:t>
    </dgm:pt>
    <dgm:pt modelId="{A1BED5BA-7757-4AE9-9336-1BF22BF391C6}" type="parTrans" cxnId="{FFFE7B81-E874-455C-836A-897FFC01EDA0}">
      <dgm:prSet/>
      <dgm:spPr/>
      <dgm:t>
        <a:bodyPr/>
        <a:lstStyle/>
        <a:p>
          <a:endParaRPr lang="en-US"/>
        </a:p>
      </dgm:t>
    </dgm:pt>
    <dgm:pt modelId="{FD3A0169-AF07-43C1-9B71-784FBFD962CC}" type="sibTrans" cxnId="{FFFE7B81-E874-455C-836A-897FFC01EDA0}">
      <dgm:prSet/>
      <dgm:spPr/>
      <dgm:t>
        <a:bodyPr/>
        <a:lstStyle/>
        <a:p>
          <a:endParaRPr lang="en-US"/>
        </a:p>
      </dgm:t>
    </dgm:pt>
    <dgm:pt modelId="{E9838B15-483B-420F-9834-4EB650177D8F}" type="pres">
      <dgm:prSet presAssocID="{17A42213-66E4-41CB-A165-F783BA705EDA}" presName="diagram" presStyleCnt="0">
        <dgm:presLayoutVars>
          <dgm:dir/>
          <dgm:resizeHandles val="exact"/>
        </dgm:presLayoutVars>
      </dgm:prSet>
      <dgm:spPr/>
    </dgm:pt>
    <dgm:pt modelId="{1BA61567-7C81-44EC-8AC8-9A136877C72F}" type="pres">
      <dgm:prSet presAssocID="{1BF6FF2C-B3F2-4606-B991-88B3A826A23A}" presName="arrow" presStyleLbl="node1" presStyleIdx="0" presStyleCnt="2">
        <dgm:presLayoutVars>
          <dgm:bulletEnabled val="1"/>
        </dgm:presLayoutVars>
      </dgm:prSet>
      <dgm:spPr/>
    </dgm:pt>
    <dgm:pt modelId="{F42255F9-2F44-4C00-B5C3-F47B330DC081}" type="pres">
      <dgm:prSet presAssocID="{EB36F415-4DE5-403D-995B-842AE8C0E3F0}" presName="arrow" presStyleLbl="node1" presStyleIdx="1" presStyleCnt="2">
        <dgm:presLayoutVars>
          <dgm:bulletEnabled val="1"/>
        </dgm:presLayoutVars>
      </dgm:prSet>
      <dgm:spPr/>
    </dgm:pt>
  </dgm:ptLst>
  <dgm:cxnLst>
    <dgm:cxn modelId="{7D7FCC16-B4F4-40B5-91C3-F05C830028DF}" type="presOf" srcId="{17A42213-66E4-41CB-A165-F783BA705EDA}" destId="{E9838B15-483B-420F-9834-4EB650177D8F}" srcOrd="0" destOrd="0" presId="urn:microsoft.com/office/officeart/2005/8/layout/arrow5"/>
    <dgm:cxn modelId="{22C00230-C1DE-467D-ABA2-D2FD5BEBEE85}" srcId="{17A42213-66E4-41CB-A165-F783BA705EDA}" destId="{1BF6FF2C-B3F2-4606-B991-88B3A826A23A}" srcOrd="0" destOrd="0" parTransId="{2033D4BD-1CF4-463B-ACD9-1A4F3C6B8AAD}" sibTransId="{CBBF4A9A-CF2B-4082-B813-476214976289}"/>
    <dgm:cxn modelId="{FFFE7B81-E874-455C-836A-897FFC01EDA0}" srcId="{17A42213-66E4-41CB-A165-F783BA705EDA}" destId="{EB36F415-4DE5-403D-995B-842AE8C0E3F0}" srcOrd="1" destOrd="0" parTransId="{A1BED5BA-7757-4AE9-9336-1BF22BF391C6}" sibTransId="{FD3A0169-AF07-43C1-9B71-784FBFD962CC}"/>
    <dgm:cxn modelId="{F5A13282-2702-4CA1-BBD3-155A0D818728}" type="presOf" srcId="{1BF6FF2C-B3F2-4606-B991-88B3A826A23A}" destId="{1BA61567-7C81-44EC-8AC8-9A136877C72F}" srcOrd="0" destOrd="0" presId="urn:microsoft.com/office/officeart/2005/8/layout/arrow5"/>
    <dgm:cxn modelId="{248869D7-7D8A-4E41-ABF6-93BB23E78C6E}" type="presOf" srcId="{EB36F415-4DE5-403D-995B-842AE8C0E3F0}" destId="{F42255F9-2F44-4C00-B5C3-F47B330DC081}" srcOrd="0" destOrd="0" presId="urn:microsoft.com/office/officeart/2005/8/layout/arrow5"/>
    <dgm:cxn modelId="{FD3F8657-FA59-475E-B4A2-1A48761D671C}" type="presParOf" srcId="{E9838B15-483B-420F-9834-4EB650177D8F}" destId="{1BA61567-7C81-44EC-8AC8-9A136877C72F}" srcOrd="0" destOrd="0" presId="urn:microsoft.com/office/officeart/2005/8/layout/arrow5"/>
    <dgm:cxn modelId="{8C92E4B8-D539-446F-8D39-9997F4AB77FC}" type="presParOf" srcId="{E9838B15-483B-420F-9834-4EB650177D8F}" destId="{F42255F9-2F44-4C00-B5C3-F47B330DC08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2476AB-9DBD-4767-BAB7-E71F858F33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B8A6BD-A18B-4AC0-8AE2-75D23C0B9E51}">
      <dgm:prSet/>
      <dgm:spPr/>
      <dgm:t>
        <a:bodyPr/>
        <a:lstStyle/>
        <a:p>
          <a:r>
            <a:rPr lang="en-US"/>
            <a:t>Sử dụng phiên bản thuật toán NTT/INTT phiên bản Negative Wrapped Convolution (NWC)</a:t>
          </a:r>
        </a:p>
      </dgm:t>
    </dgm:pt>
    <dgm:pt modelId="{24F08365-9246-4FD7-AFF8-0401B2527CED}" type="parTrans" cxnId="{BED6D7B9-07E5-4A9E-B0E3-879EEFE5FFB5}">
      <dgm:prSet/>
      <dgm:spPr/>
      <dgm:t>
        <a:bodyPr/>
        <a:lstStyle/>
        <a:p>
          <a:endParaRPr lang="en-US"/>
        </a:p>
      </dgm:t>
    </dgm:pt>
    <dgm:pt modelId="{67E7D590-BE4B-47A6-8A7A-A5C910830121}" type="sibTrans" cxnId="{BED6D7B9-07E5-4A9E-B0E3-879EEFE5FFB5}">
      <dgm:prSet/>
      <dgm:spPr/>
      <dgm:t>
        <a:bodyPr/>
        <a:lstStyle/>
        <a:p>
          <a:endParaRPr lang="en-US"/>
        </a:p>
      </dgm:t>
    </dgm:pt>
    <dgm:pt modelId="{401AC632-C30F-45F7-9594-5E45722DA59D}">
      <dgm:prSet/>
      <dgm:spPr/>
      <dgm:t>
        <a:bodyPr/>
        <a:lstStyle/>
        <a:p>
          <a:r>
            <a:rPr lang="en-US"/>
            <a:t>Giảm độ phức tạp xử lý của giải thuật NTT/INTT</a:t>
          </a:r>
        </a:p>
      </dgm:t>
    </dgm:pt>
    <dgm:pt modelId="{38C7EC26-8240-4DD4-80E1-9D37ED16F0BA}" type="parTrans" cxnId="{3A3EDD60-2560-42BA-993F-BC7CDB94DFE9}">
      <dgm:prSet/>
      <dgm:spPr/>
      <dgm:t>
        <a:bodyPr/>
        <a:lstStyle/>
        <a:p>
          <a:endParaRPr lang="en-US"/>
        </a:p>
      </dgm:t>
    </dgm:pt>
    <dgm:pt modelId="{7AF42D65-83F2-4ED1-866B-AE64A1C690E6}" type="sibTrans" cxnId="{3A3EDD60-2560-42BA-993F-BC7CDB94DFE9}">
      <dgm:prSet/>
      <dgm:spPr/>
      <dgm:t>
        <a:bodyPr/>
        <a:lstStyle/>
        <a:p>
          <a:endParaRPr lang="en-US"/>
        </a:p>
      </dgm:t>
    </dgm:pt>
    <dgm:pt modelId="{B3B9C6B0-8FF1-4D13-BFD9-7C6FA6FCEAB4}" type="pres">
      <dgm:prSet presAssocID="{B12476AB-9DBD-4767-BAB7-E71F858F33D2}" presName="root" presStyleCnt="0">
        <dgm:presLayoutVars>
          <dgm:dir/>
          <dgm:resizeHandles val="exact"/>
        </dgm:presLayoutVars>
      </dgm:prSet>
      <dgm:spPr/>
    </dgm:pt>
    <dgm:pt modelId="{46F9DCBA-86C6-44C9-A8DF-6634EA2D5691}" type="pres">
      <dgm:prSet presAssocID="{22B8A6BD-A18B-4AC0-8AE2-75D23C0B9E51}" presName="compNode" presStyleCnt="0"/>
      <dgm:spPr/>
    </dgm:pt>
    <dgm:pt modelId="{D7B1E97E-7223-448D-8A1E-C7A05A45BF80}" type="pres">
      <dgm:prSet presAssocID="{22B8A6BD-A18B-4AC0-8AE2-75D23C0B9E51}" presName="bgRect" presStyleLbl="bgShp" presStyleIdx="0" presStyleCnt="2"/>
      <dgm:spPr/>
    </dgm:pt>
    <dgm:pt modelId="{4F098FAB-182E-4472-AAC9-F616FCFC0DF2}" type="pres">
      <dgm:prSet presAssocID="{22B8A6BD-A18B-4AC0-8AE2-75D23C0B9E51}" presName="iconRect" presStyleLbl="node1" presStyleIdx="0" presStyleCnt="2"/>
      <dgm:spPr>
        <a:ln>
          <a:noFill/>
        </a:ln>
      </dgm:spPr>
    </dgm:pt>
    <dgm:pt modelId="{D7E476D2-8F76-4C6F-8340-B213CD4DF4E8}" type="pres">
      <dgm:prSet presAssocID="{22B8A6BD-A18B-4AC0-8AE2-75D23C0B9E51}" presName="spaceRect" presStyleCnt="0"/>
      <dgm:spPr/>
    </dgm:pt>
    <dgm:pt modelId="{0E132B89-5242-4A6F-BB0D-DE075C78F373}" type="pres">
      <dgm:prSet presAssocID="{22B8A6BD-A18B-4AC0-8AE2-75D23C0B9E51}" presName="parTx" presStyleLbl="revTx" presStyleIdx="0" presStyleCnt="2">
        <dgm:presLayoutVars>
          <dgm:chMax val="0"/>
          <dgm:chPref val="0"/>
        </dgm:presLayoutVars>
      </dgm:prSet>
      <dgm:spPr/>
    </dgm:pt>
    <dgm:pt modelId="{923F8370-2D70-406E-B473-134B3A4DDFA9}" type="pres">
      <dgm:prSet presAssocID="{67E7D590-BE4B-47A6-8A7A-A5C910830121}" presName="sibTrans" presStyleCnt="0"/>
      <dgm:spPr/>
    </dgm:pt>
    <dgm:pt modelId="{AC080474-359B-4650-9037-23D86DB83C83}" type="pres">
      <dgm:prSet presAssocID="{401AC632-C30F-45F7-9594-5E45722DA59D}" presName="compNode" presStyleCnt="0"/>
      <dgm:spPr/>
    </dgm:pt>
    <dgm:pt modelId="{99054968-B974-410D-80CE-01DFB26ADBBA}" type="pres">
      <dgm:prSet presAssocID="{401AC632-C30F-45F7-9594-5E45722DA59D}" presName="bgRect" presStyleLbl="bgShp" presStyleIdx="1" presStyleCnt="2"/>
      <dgm:spPr/>
    </dgm:pt>
    <dgm:pt modelId="{7B4A80E0-77B3-45AB-96AA-F8D17440ADD9}" type="pres">
      <dgm:prSet presAssocID="{401AC632-C30F-45F7-9594-5E45722DA59D}" presName="iconRect" presStyleLbl="node1" presStyleIdx="1" presStyleCnt="2"/>
      <dgm:spPr>
        <a:ln>
          <a:noFill/>
        </a:ln>
      </dgm:spPr>
    </dgm:pt>
    <dgm:pt modelId="{B19E853B-32D0-4BAA-905D-2F7181D8DC50}" type="pres">
      <dgm:prSet presAssocID="{401AC632-C30F-45F7-9594-5E45722DA59D}" presName="spaceRect" presStyleCnt="0"/>
      <dgm:spPr/>
    </dgm:pt>
    <dgm:pt modelId="{C9862169-CEEC-4362-833F-5BCE8D427243}" type="pres">
      <dgm:prSet presAssocID="{401AC632-C30F-45F7-9594-5E45722DA5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A3EDD60-2560-42BA-993F-BC7CDB94DFE9}" srcId="{B12476AB-9DBD-4767-BAB7-E71F858F33D2}" destId="{401AC632-C30F-45F7-9594-5E45722DA59D}" srcOrd="1" destOrd="0" parTransId="{38C7EC26-8240-4DD4-80E1-9D37ED16F0BA}" sibTransId="{7AF42D65-83F2-4ED1-866B-AE64A1C690E6}"/>
    <dgm:cxn modelId="{74A09745-7610-4EAE-86AD-96A5EC8FE2CF}" type="presOf" srcId="{401AC632-C30F-45F7-9594-5E45722DA59D}" destId="{C9862169-CEEC-4362-833F-5BCE8D427243}" srcOrd="0" destOrd="0" presId="urn:microsoft.com/office/officeart/2018/2/layout/IconVerticalSolidList"/>
    <dgm:cxn modelId="{BED6D7B9-07E5-4A9E-B0E3-879EEFE5FFB5}" srcId="{B12476AB-9DBD-4767-BAB7-E71F858F33D2}" destId="{22B8A6BD-A18B-4AC0-8AE2-75D23C0B9E51}" srcOrd="0" destOrd="0" parTransId="{24F08365-9246-4FD7-AFF8-0401B2527CED}" sibTransId="{67E7D590-BE4B-47A6-8A7A-A5C910830121}"/>
    <dgm:cxn modelId="{D319E4C5-4573-479E-A0E9-1E4B46925BB3}" type="presOf" srcId="{B12476AB-9DBD-4767-BAB7-E71F858F33D2}" destId="{B3B9C6B0-8FF1-4D13-BFD9-7C6FA6FCEAB4}" srcOrd="0" destOrd="0" presId="urn:microsoft.com/office/officeart/2018/2/layout/IconVerticalSolidList"/>
    <dgm:cxn modelId="{6CA615D5-6C91-4E82-A741-EDCB98737C97}" type="presOf" srcId="{22B8A6BD-A18B-4AC0-8AE2-75D23C0B9E51}" destId="{0E132B89-5242-4A6F-BB0D-DE075C78F373}" srcOrd="0" destOrd="0" presId="urn:microsoft.com/office/officeart/2018/2/layout/IconVerticalSolidList"/>
    <dgm:cxn modelId="{EB4FDDEE-0D5E-4A0E-B5B5-1B491987B827}" type="presParOf" srcId="{B3B9C6B0-8FF1-4D13-BFD9-7C6FA6FCEAB4}" destId="{46F9DCBA-86C6-44C9-A8DF-6634EA2D5691}" srcOrd="0" destOrd="0" presId="urn:microsoft.com/office/officeart/2018/2/layout/IconVerticalSolidList"/>
    <dgm:cxn modelId="{AAE15D94-8975-47E1-8FBE-383A631971D3}" type="presParOf" srcId="{46F9DCBA-86C6-44C9-A8DF-6634EA2D5691}" destId="{D7B1E97E-7223-448D-8A1E-C7A05A45BF80}" srcOrd="0" destOrd="0" presId="urn:microsoft.com/office/officeart/2018/2/layout/IconVerticalSolidList"/>
    <dgm:cxn modelId="{26236288-8C30-4D53-A801-309619F54CEF}" type="presParOf" srcId="{46F9DCBA-86C6-44C9-A8DF-6634EA2D5691}" destId="{4F098FAB-182E-4472-AAC9-F616FCFC0DF2}" srcOrd="1" destOrd="0" presId="urn:microsoft.com/office/officeart/2018/2/layout/IconVerticalSolidList"/>
    <dgm:cxn modelId="{081744C5-C5EC-4A4B-983D-A749C13404EE}" type="presParOf" srcId="{46F9DCBA-86C6-44C9-A8DF-6634EA2D5691}" destId="{D7E476D2-8F76-4C6F-8340-B213CD4DF4E8}" srcOrd="2" destOrd="0" presId="urn:microsoft.com/office/officeart/2018/2/layout/IconVerticalSolidList"/>
    <dgm:cxn modelId="{1E535C83-A6CE-4A59-9F98-92E2B5A02651}" type="presParOf" srcId="{46F9DCBA-86C6-44C9-A8DF-6634EA2D5691}" destId="{0E132B89-5242-4A6F-BB0D-DE075C78F373}" srcOrd="3" destOrd="0" presId="urn:microsoft.com/office/officeart/2018/2/layout/IconVerticalSolidList"/>
    <dgm:cxn modelId="{DF381A3F-ED72-43D6-8BBB-4A74E8670663}" type="presParOf" srcId="{B3B9C6B0-8FF1-4D13-BFD9-7C6FA6FCEAB4}" destId="{923F8370-2D70-406E-B473-134B3A4DDFA9}" srcOrd="1" destOrd="0" presId="urn:microsoft.com/office/officeart/2018/2/layout/IconVerticalSolidList"/>
    <dgm:cxn modelId="{49862983-C18E-4DAA-92CB-A1BC57BA58F4}" type="presParOf" srcId="{B3B9C6B0-8FF1-4D13-BFD9-7C6FA6FCEAB4}" destId="{AC080474-359B-4650-9037-23D86DB83C83}" srcOrd="2" destOrd="0" presId="urn:microsoft.com/office/officeart/2018/2/layout/IconVerticalSolidList"/>
    <dgm:cxn modelId="{190C4AA3-BF9C-4246-8887-D09046B177C7}" type="presParOf" srcId="{AC080474-359B-4650-9037-23D86DB83C83}" destId="{99054968-B974-410D-80CE-01DFB26ADBBA}" srcOrd="0" destOrd="0" presId="urn:microsoft.com/office/officeart/2018/2/layout/IconVerticalSolidList"/>
    <dgm:cxn modelId="{B4339A88-2F1F-446D-9B31-C113090FE971}" type="presParOf" srcId="{AC080474-359B-4650-9037-23D86DB83C83}" destId="{7B4A80E0-77B3-45AB-96AA-F8D17440ADD9}" srcOrd="1" destOrd="0" presId="urn:microsoft.com/office/officeart/2018/2/layout/IconVerticalSolidList"/>
    <dgm:cxn modelId="{D7457DDD-543D-4511-8EF6-8831A6D41FE3}" type="presParOf" srcId="{AC080474-359B-4650-9037-23D86DB83C83}" destId="{B19E853B-32D0-4BAA-905D-2F7181D8DC50}" srcOrd="2" destOrd="0" presId="urn:microsoft.com/office/officeart/2018/2/layout/IconVerticalSolidList"/>
    <dgm:cxn modelId="{C291F5C8-F0B6-463E-A6E8-641CE1CF61FE}" type="presParOf" srcId="{AC080474-359B-4650-9037-23D86DB83C83}" destId="{C9862169-CEEC-4362-833F-5BCE8D4272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464828-F5A5-496F-AC7D-29C2C407BA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ED3629-9620-4B6B-9482-EB10D0BC45A3}">
      <dgm:prSet/>
      <dgm:spPr/>
      <dgm:t>
        <a:bodyPr/>
        <a:lstStyle/>
        <a:p>
          <a:r>
            <a:rPr lang="en-US"/>
            <a:t>Ứng dụng tính chất đảo của Twiddle Factor </a:t>
          </a:r>
        </a:p>
      </dgm:t>
    </dgm:pt>
    <dgm:pt modelId="{9399DCEE-817A-4971-9C86-34325ED6ADE0}" type="parTrans" cxnId="{2159687E-392A-4E90-A2F4-DEC76D5AA9FD}">
      <dgm:prSet/>
      <dgm:spPr/>
      <dgm:t>
        <a:bodyPr/>
        <a:lstStyle/>
        <a:p>
          <a:endParaRPr lang="en-US"/>
        </a:p>
      </dgm:t>
    </dgm:pt>
    <dgm:pt modelId="{DF51951B-8FF3-4FEB-AB05-A1DBCCA28BE7}" type="sibTrans" cxnId="{2159687E-392A-4E90-A2F4-DEC76D5AA9FD}">
      <dgm:prSet/>
      <dgm:spPr/>
      <dgm:t>
        <a:bodyPr/>
        <a:lstStyle/>
        <a:p>
          <a:endParaRPr lang="en-US"/>
        </a:p>
      </dgm:t>
    </dgm:pt>
    <dgm:pt modelId="{B074B928-216E-4E62-BDE8-4095DD5355B8}">
      <dgm:prSet/>
      <dgm:spPr/>
      <dgm:t>
        <a:bodyPr/>
        <a:lstStyle/>
        <a:p>
          <a:r>
            <a:rPr lang="en-US"/>
            <a:t>Phát triển hệ thống câu lệnh điều khiển (Instruction Set). </a:t>
          </a:r>
        </a:p>
      </dgm:t>
    </dgm:pt>
    <dgm:pt modelId="{2F1DACE7-CB07-4ABB-BDD2-EADB797FD3DA}" type="parTrans" cxnId="{1628317B-CD8F-4FAA-A5E7-CBBC680EAC1A}">
      <dgm:prSet/>
      <dgm:spPr/>
      <dgm:t>
        <a:bodyPr/>
        <a:lstStyle/>
        <a:p>
          <a:endParaRPr lang="en-US"/>
        </a:p>
      </dgm:t>
    </dgm:pt>
    <dgm:pt modelId="{E3FF8131-90F2-4B9B-8E17-DDED04E9BD16}" type="sibTrans" cxnId="{1628317B-CD8F-4FAA-A5E7-CBBC680EAC1A}">
      <dgm:prSet/>
      <dgm:spPr/>
      <dgm:t>
        <a:bodyPr/>
        <a:lstStyle/>
        <a:p>
          <a:endParaRPr lang="en-US"/>
        </a:p>
      </dgm:t>
    </dgm:pt>
    <dgm:pt modelId="{C6BC9C37-3E63-4845-97E3-F8300D28EB15}">
      <dgm:prSet/>
      <dgm:spPr/>
      <dgm:t>
        <a:bodyPr/>
        <a:lstStyle/>
        <a:p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chống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tấn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.</a:t>
          </a:r>
        </a:p>
      </dgm:t>
    </dgm:pt>
    <dgm:pt modelId="{C4771DE1-11DF-4368-A41F-78CE2A127BD6}" type="parTrans" cxnId="{68A554F4-1D55-4DFD-8C05-D58D112A97A0}">
      <dgm:prSet/>
      <dgm:spPr/>
      <dgm:t>
        <a:bodyPr/>
        <a:lstStyle/>
        <a:p>
          <a:endParaRPr lang="en-US"/>
        </a:p>
      </dgm:t>
    </dgm:pt>
    <dgm:pt modelId="{D9D37A9A-FAA1-47AE-ACDF-CCC0DF2BFDF8}" type="sibTrans" cxnId="{68A554F4-1D55-4DFD-8C05-D58D112A97A0}">
      <dgm:prSet/>
      <dgm:spPr/>
      <dgm:t>
        <a:bodyPr/>
        <a:lstStyle/>
        <a:p>
          <a:endParaRPr lang="en-US"/>
        </a:p>
      </dgm:t>
    </dgm:pt>
    <dgm:pt modelId="{68999F62-CE46-4605-815A-82B3E550B02D}">
      <dgm:prSet/>
      <dgm:spPr/>
      <dgm:t>
        <a:bodyPr/>
        <a:lstStyle/>
        <a:p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khác của Kyber vào BU như một ALU</a:t>
          </a:r>
        </a:p>
      </dgm:t>
    </dgm:pt>
    <dgm:pt modelId="{84684FFC-CCCA-4A7E-8791-A8295980BDD5}" type="parTrans" cxnId="{D8A37F39-F638-4265-94F6-B8B558032978}">
      <dgm:prSet/>
      <dgm:spPr/>
      <dgm:t>
        <a:bodyPr/>
        <a:lstStyle/>
        <a:p>
          <a:endParaRPr lang="en-US"/>
        </a:p>
      </dgm:t>
    </dgm:pt>
    <dgm:pt modelId="{84219CA1-585D-4E11-987A-8413675FCBC7}" type="sibTrans" cxnId="{D8A37F39-F638-4265-94F6-B8B558032978}">
      <dgm:prSet/>
      <dgm:spPr/>
      <dgm:t>
        <a:bodyPr/>
        <a:lstStyle/>
        <a:p>
          <a:endParaRPr lang="en-US"/>
        </a:p>
      </dgm:t>
    </dgm:pt>
    <dgm:pt modelId="{8F038367-89AC-42B3-80E6-12BC01064B1E}" type="pres">
      <dgm:prSet presAssocID="{AD464828-F5A5-496F-AC7D-29C2C407BA90}" presName="linear" presStyleCnt="0">
        <dgm:presLayoutVars>
          <dgm:animLvl val="lvl"/>
          <dgm:resizeHandles val="exact"/>
        </dgm:presLayoutVars>
      </dgm:prSet>
      <dgm:spPr/>
    </dgm:pt>
    <dgm:pt modelId="{C564BC41-D8F4-4CEA-A484-DD89AF70ED9A}" type="pres">
      <dgm:prSet presAssocID="{8BED3629-9620-4B6B-9482-EB10D0BC45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BCCE5F-0D41-42ED-8372-362DB3867F6F}" type="pres">
      <dgm:prSet presAssocID="{DF51951B-8FF3-4FEB-AB05-A1DBCCA28BE7}" presName="spacer" presStyleCnt="0"/>
      <dgm:spPr/>
    </dgm:pt>
    <dgm:pt modelId="{7F0FCA8C-33D1-48BE-A554-D9B176634849}" type="pres">
      <dgm:prSet presAssocID="{B074B928-216E-4E62-BDE8-4095DD5355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621A92-2926-44C1-A00F-C417B2345A20}" type="pres">
      <dgm:prSet presAssocID="{E3FF8131-90F2-4B9B-8E17-DDED04E9BD16}" presName="spacer" presStyleCnt="0"/>
      <dgm:spPr/>
    </dgm:pt>
    <dgm:pt modelId="{52480EE0-A25E-4030-B243-7A699231725D}" type="pres">
      <dgm:prSet presAssocID="{C6BC9C37-3E63-4845-97E3-F8300D28EB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065E81-FF21-4114-8A75-3D7F39832A8A}" type="pres">
      <dgm:prSet presAssocID="{D9D37A9A-FAA1-47AE-ACDF-CCC0DF2BFDF8}" presName="spacer" presStyleCnt="0"/>
      <dgm:spPr/>
    </dgm:pt>
    <dgm:pt modelId="{A53F23DE-9764-4971-861B-C345C01000A6}" type="pres">
      <dgm:prSet presAssocID="{68999F62-CE46-4605-815A-82B3E550B0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A37F39-F638-4265-94F6-B8B558032978}" srcId="{AD464828-F5A5-496F-AC7D-29C2C407BA90}" destId="{68999F62-CE46-4605-815A-82B3E550B02D}" srcOrd="3" destOrd="0" parTransId="{84684FFC-CCCA-4A7E-8791-A8295980BDD5}" sibTransId="{84219CA1-585D-4E11-987A-8413675FCBC7}"/>
    <dgm:cxn modelId="{C29B7E60-3B52-4A76-B721-7E09D6594802}" type="presOf" srcId="{B074B928-216E-4E62-BDE8-4095DD5355B8}" destId="{7F0FCA8C-33D1-48BE-A554-D9B176634849}" srcOrd="0" destOrd="0" presId="urn:microsoft.com/office/officeart/2005/8/layout/vList2"/>
    <dgm:cxn modelId="{8F773F4C-3734-4539-B426-F17C01DA1A26}" type="presOf" srcId="{AD464828-F5A5-496F-AC7D-29C2C407BA90}" destId="{8F038367-89AC-42B3-80E6-12BC01064B1E}" srcOrd="0" destOrd="0" presId="urn:microsoft.com/office/officeart/2005/8/layout/vList2"/>
    <dgm:cxn modelId="{1628317B-CD8F-4FAA-A5E7-CBBC680EAC1A}" srcId="{AD464828-F5A5-496F-AC7D-29C2C407BA90}" destId="{B074B928-216E-4E62-BDE8-4095DD5355B8}" srcOrd="1" destOrd="0" parTransId="{2F1DACE7-CB07-4ABB-BDD2-EADB797FD3DA}" sibTransId="{E3FF8131-90F2-4B9B-8E17-DDED04E9BD16}"/>
    <dgm:cxn modelId="{2159687E-392A-4E90-A2F4-DEC76D5AA9FD}" srcId="{AD464828-F5A5-496F-AC7D-29C2C407BA90}" destId="{8BED3629-9620-4B6B-9482-EB10D0BC45A3}" srcOrd="0" destOrd="0" parTransId="{9399DCEE-817A-4971-9C86-34325ED6ADE0}" sibTransId="{DF51951B-8FF3-4FEB-AB05-A1DBCCA28BE7}"/>
    <dgm:cxn modelId="{9D136E97-6247-4222-A50B-6EA2C6512768}" type="presOf" srcId="{68999F62-CE46-4605-815A-82B3E550B02D}" destId="{A53F23DE-9764-4971-861B-C345C01000A6}" srcOrd="0" destOrd="0" presId="urn:microsoft.com/office/officeart/2005/8/layout/vList2"/>
    <dgm:cxn modelId="{68B482BD-63A6-45B9-8A60-6B83C0BCD66F}" type="presOf" srcId="{C6BC9C37-3E63-4845-97E3-F8300D28EB15}" destId="{52480EE0-A25E-4030-B243-7A699231725D}" srcOrd="0" destOrd="0" presId="urn:microsoft.com/office/officeart/2005/8/layout/vList2"/>
    <dgm:cxn modelId="{CF2579DF-2E58-479A-B08A-1D97E660FB3F}" type="presOf" srcId="{8BED3629-9620-4B6B-9482-EB10D0BC45A3}" destId="{C564BC41-D8F4-4CEA-A484-DD89AF70ED9A}" srcOrd="0" destOrd="0" presId="urn:microsoft.com/office/officeart/2005/8/layout/vList2"/>
    <dgm:cxn modelId="{68A554F4-1D55-4DFD-8C05-D58D112A97A0}" srcId="{AD464828-F5A5-496F-AC7D-29C2C407BA90}" destId="{C6BC9C37-3E63-4845-97E3-F8300D28EB15}" srcOrd="2" destOrd="0" parTransId="{C4771DE1-11DF-4368-A41F-78CE2A127BD6}" sibTransId="{D9D37A9A-FAA1-47AE-ACDF-CCC0DF2BFDF8}"/>
    <dgm:cxn modelId="{70DAAFB5-63F7-4E4B-AB56-485E8A579948}" type="presParOf" srcId="{8F038367-89AC-42B3-80E6-12BC01064B1E}" destId="{C564BC41-D8F4-4CEA-A484-DD89AF70ED9A}" srcOrd="0" destOrd="0" presId="urn:microsoft.com/office/officeart/2005/8/layout/vList2"/>
    <dgm:cxn modelId="{794F1D4E-B026-4DBD-A364-EAA0BD402C19}" type="presParOf" srcId="{8F038367-89AC-42B3-80E6-12BC01064B1E}" destId="{67BCCE5F-0D41-42ED-8372-362DB3867F6F}" srcOrd="1" destOrd="0" presId="urn:microsoft.com/office/officeart/2005/8/layout/vList2"/>
    <dgm:cxn modelId="{0C4BAADA-A093-4FEA-AD05-6C191AE87F48}" type="presParOf" srcId="{8F038367-89AC-42B3-80E6-12BC01064B1E}" destId="{7F0FCA8C-33D1-48BE-A554-D9B176634849}" srcOrd="2" destOrd="0" presId="urn:microsoft.com/office/officeart/2005/8/layout/vList2"/>
    <dgm:cxn modelId="{FCC3DDBE-99B7-4FDC-86AD-6ABA95238D67}" type="presParOf" srcId="{8F038367-89AC-42B3-80E6-12BC01064B1E}" destId="{6D621A92-2926-44C1-A00F-C417B2345A20}" srcOrd="3" destOrd="0" presId="urn:microsoft.com/office/officeart/2005/8/layout/vList2"/>
    <dgm:cxn modelId="{589FD6B0-B77D-4898-9E3A-846503926D45}" type="presParOf" srcId="{8F038367-89AC-42B3-80E6-12BC01064B1E}" destId="{52480EE0-A25E-4030-B243-7A699231725D}" srcOrd="4" destOrd="0" presId="urn:microsoft.com/office/officeart/2005/8/layout/vList2"/>
    <dgm:cxn modelId="{095008AB-6AA8-44F8-BB29-7A6660D5DBC5}" type="presParOf" srcId="{8F038367-89AC-42B3-80E6-12BC01064B1E}" destId="{6C065E81-FF21-4114-8A75-3D7F39832A8A}" srcOrd="5" destOrd="0" presId="urn:microsoft.com/office/officeart/2005/8/layout/vList2"/>
    <dgm:cxn modelId="{04D5D2B3-3BC9-4CFF-963C-4F6204FC4F79}" type="presParOf" srcId="{8F038367-89AC-42B3-80E6-12BC01064B1E}" destId="{A53F23DE-9764-4971-861B-C345C01000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64828-F5A5-496F-AC7D-29C2C407BA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ED3629-9620-4B6B-9482-EB10D0BC45A3}">
      <dgm:prSet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cứng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tử</a:t>
          </a:r>
          <a:r>
            <a:rPr lang="en-US" dirty="0"/>
            <a:t> CRYSTALS-Kyber </a:t>
          </a:r>
        </a:p>
      </dgm:t>
    </dgm:pt>
    <dgm:pt modelId="{9399DCEE-817A-4971-9C86-34325ED6ADE0}" type="parTrans" cxnId="{2159687E-392A-4E90-A2F4-DEC76D5AA9FD}">
      <dgm:prSet/>
      <dgm:spPr/>
      <dgm:t>
        <a:bodyPr/>
        <a:lstStyle/>
        <a:p>
          <a:endParaRPr lang="en-US"/>
        </a:p>
      </dgm:t>
    </dgm:pt>
    <dgm:pt modelId="{DF51951B-8FF3-4FEB-AB05-A1DBCCA28BE7}" type="sibTrans" cxnId="{2159687E-392A-4E90-A2F4-DEC76D5AA9FD}">
      <dgm:prSet/>
      <dgm:spPr/>
      <dgm:t>
        <a:bodyPr/>
        <a:lstStyle/>
        <a:p>
          <a:endParaRPr lang="en-US"/>
        </a:p>
      </dgm:t>
    </dgm:pt>
    <dgm:pt modelId="{B074B928-216E-4E62-BDE8-4095DD5355B8}">
      <dgm:prSet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Lattice-based</a:t>
          </a:r>
        </a:p>
      </dgm:t>
    </dgm:pt>
    <dgm:pt modelId="{2F1DACE7-CB07-4ABB-BDD2-EADB797FD3DA}" type="parTrans" cxnId="{1628317B-CD8F-4FAA-A5E7-CBBC680EAC1A}">
      <dgm:prSet/>
      <dgm:spPr/>
      <dgm:t>
        <a:bodyPr/>
        <a:lstStyle/>
        <a:p>
          <a:endParaRPr lang="en-US"/>
        </a:p>
      </dgm:t>
    </dgm:pt>
    <dgm:pt modelId="{E3FF8131-90F2-4B9B-8E17-DDED04E9BD16}" type="sibTrans" cxnId="{1628317B-CD8F-4FAA-A5E7-CBBC680EAC1A}">
      <dgm:prSet/>
      <dgm:spPr/>
      <dgm:t>
        <a:bodyPr/>
        <a:lstStyle/>
        <a:p>
          <a:endParaRPr lang="en-US"/>
        </a:p>
      </dgm:t>
    </dgm:pt>
    <dgm:pt modelId="{C6BC9C37-3E63-4845-97E3-F8300D28EB15}">
      <dgm:prSet/>
      <dgm:spPr/>
      <dgm:t>
        <a:bodyPr/>
        <a:lstStyle/>
        <a:p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chống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tấn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.</a:t>
          </a:r>
        </a:p>
      </dgm:t>
    </dgm:pt>
    <dgm:pt modelId="{C4771DE1-11DF-4368-A41F-78CE2A127BD6}" type="parTrans" cxnId="{68A554F4-1D55-4DFD-8C05-D58D112A97A0}">
      <dgm:prSet/>
      <dgm:spPr/>
      <dgm:t>
        <a:bodyPr/>
        <a:lstStyle/>
        <a:p>
          <a:endParaRPr lang="en-US"/>
        </a:p>
      </dgm:t>
    </dgm:pt>
    <dgm:pt modelId="{D9D37A9A-FAA1-47AE-ACDF-CCC0DF2BFDF8}" type="sibTrans" cxnId="{68A554F4-1D55-4DFD-8C05-D58D112A97A0}">
      <dgm:prSet/>
      <dgm:spPr/>
      <dgm:t>
        <a:bodyPr/>
        <a:lstStyle/>
        <a:p>
          <a:endParaRPr lang="en-US"/>
        </a:p>
      </dgm:t>
    </dgm:pt>
    <dgm:pt modelId="{8F038367-89AC-42B3-80E6-12BC01064B1E}" type="pres">
      <dgm:prSet presAssocID="{AD464828-F5A5-496F-AC7D-29C2C407BA90}" presName="linear" presStyleCnt="0">
        <dgm:presLayoutVars>
          <dgm:animLvl val="lvl"/>
          <dgm:resizeHandles val="exact"/>
        </dgm:presLayoutVars>
      </dgm:prSet>
      <dgm:spPr/>
    </dgm:pt>
    <dgm:pt modelId="{C564BC41-D8F4-4CEA-A484-DD89AF70ED9A}" type="pres">
      <dgm:prSet presAssocID="{8BED3629-9620-4B6B-9482-EB10D0BC45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BCCE5F-0D41-42ED-8372-362DB3867F6F}" type="pres">
      <dgm:prSet presAssocID="{DF51951B-8FF3-4FEB-AB05-A1DBCCA28BE7}" presName="spacer" presStyleCnt="0"/>
      <dgm:spPr/>
    </dgm:pt>
    <dgm:pt modelId="{7F0FCA8C-33D1-48BE-A554-D9B176634849}" type="pres">
      <dgm:prSet presAssocID="{B074B928-216E-4E62-BDE8-4095DD5355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621A92-2926-44C1-A00F-C417B2345A20}" type="pres">
      <dgm:prSet presAssocID="{E3FF8131-90F2-4B9B-8E17-DDED04E9BD16}" presName="spacer" presStyleCnt="0"/>
      <dgm:spPr/>
    </dgm:pt>
    <dgm:pt modelId="{52480EE0-A25E-4030-B243-7A699231725D}" type="pres">
      <dgm:prSet presAssocID="{C6BC9C37-3E63-4845-97E3-F8300D28EB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9B7E60-3B52-4A76-B721-7E09D6594802}" type="presOf" srcId="{B074B928-216E-4E62-BDE8-4095DD5355B8}" destId="{7F0FCA8C-33D1-48BE-A554-D9B176634849}" srcOrd="0" destOrd="0" presId="urn:microsoft.com/office/officeart/2005/8/layout/vList2"/>
    <dgm:cxn modelId="{8F773F4C-3734-4539-B426-F17C01DA1A26}" type="presOf" srcId="{AD464828-F5A5-496F-AC7D-29C2C407BA90}" destId="{8F038367-89AC-42B3-80E6-12BC01064B1E}" srcOrd="0" destOrd="0" presId="urn:microsoft.com/office/officeart/2005/8/layout/vList2"/>
    <dgm:cxn modelId="{1628317B-CD8F-4FAA-A5E7-CBBC680EAC1A}" srcId="{AD464828-F5A5-496F-AC7D-29C2C407BA90}" destId="{B074B928-216E-4E62-BDE8-4095DD5355B8}" srcOrd="1" destOrd="0" parTransId="{2F1DACE7-CB07-4ABB-BDD2-EADB797FD3DA}" sibTransId="{E3FF8131-90F2-4B9B-8E17-DDED04E9BD16}"/>
    <dgm:cxn modelId="{2159687E-392A-4E90-A2F4-DEC76D5AA9FD}" srcId="{AD464828-F5A5-496F-AC7D-29C2C407BA90}" destId="{8BED3629-9620-4B6B-9482-EB10D0BC45A3}" srcOrd="0" destOrd="0" parTransId="{9399DCEE-817A-4971-9C86-34325ED6ADE0}" sibTransId="{DF51951B-8FF3-4FEB-AB05-A1DBCCA28BE7}"/>
    <dgm:cxn modelId="{68B482BD-63A6-45B9-8A60-6B83C0BCD66F}" type="presOf" srcId="{C6BC9C37-3E63-4845-97E3-F8300D28EB15}" destId="{52480EE0-A25E-4030-B243-7A699231725D}" srcOrd="0" destOrd="0" presId="urn:microsoft.com/office/officeart/2005/8/layout/vList2"/>
    <dgm:cxn modelId="{CF2579DF-2E58-479A-B08A-1D97E660FB3F}" type="presOf" srcId="{8BED3629-9620-4B6B-9482-EB10D0BC45A3}" destId="{C564BC41-D8F4-4CEA-A484-DD89AF70ED9A}" srcOrd="0" destOrd="0" presId="urn:microsoft.com/office/officeart/2005/8/layout/vList2"/>
    <dgm:cxn modelId="{68A554F4-1D55-4DFD-8C05-D58D112A97A0}" srcId="{AD464828-F5A5-496F-AC7D-29C2C407BA90}" destId="{C6BC9C37-3E63-4845-97E3-F8300D28EB15}" srcOrd="2" destOrd="0" parTransId="{C4771DE1-11DF-4368-A41F-78CE2A127BD6}" sibTransId="{D9D37A9A-FAA1-47AE-ACDF-CCC0DF2BFDF8}"/>
    <dgm:cxn modelId="{70DAAFB5-63F7-4E4B-AB56-485E8A579948}" type="presParOf" srcId="{8F038367-89AC-42B3-80E6-12BC01064B1E}" destId="{C564BC41-D8F4-4CEA-A484-DD89AF70ED9A}" srcOrd="0" destOrd="0" presId="urn:microsoft.com/office/officeart/2005/8/layout/vList2"/>
    <dgm:cxn modelId="{794F1D4E-B026-4DBD-A364-EAA0BD402C19}" type="presParOf" srcId="{8F038367-89AC-42B3-80E6-12BC01064B1E}" destId="{67BCCE5F-0D41-42ED-8372-362DB3867F6F}" srcOrd="1" destOrd="0" presId="urn:microsoft.com/office/officeart/2005/8/layout/vList2"/>
    <dgm:cxn modelId="{0C4BAADA-A093-4FEA-AD05-6C191AE87F48}" type="presParOf" srcId="{8F038367-89AC-42B3-80E6-12BC01064B1E}" destId="{7F0FCA8C-33D1-48BE-A554-D9B176634849}" srcOrd="2" destOrd="0" presId="urn:microsoft.com/office/officeart/2005/8/layout/vList2"/>
    <dgm:cxn modelId="{FCC3DDBE-99B7-4FDC-86AD-6ABA95238D67}" type="presParOf" srcId="{8F038367-89AC-42B3-80E6-12BC01064B1E}" destId="{6D621A92-2926-44C1-A00F-C417B2345A20}" srcOrd="3" destOrd="0" presId="urn:microsoft.com/office/officeart/2005/8/layout/vList2"/>
    <dgm:cxn modelId="{589FD6B0-B77D-4898-9E3A-846503926D45}" type="presParOf" srcId="{8F038367-89AC-42B3-80E6-12BC01064B1E}" destId="{52480EE0-A25E-4030-B243-7A69923172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BFB2C-740D-4B36-A0C0-90CE6D94B2CE}">
      <dsp:nvSpPr>
        <dsp:cNvPr id="0" name=""/>
        <dsp:cNvSpPr/>
      </dsp:nvSpPr>
      <dsp:spPr>
        <a:xfrm>
          <a:off x="0" y="790880"/>
          <a:ext cx="2121693" cy="134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36401-9F91-4058-930F-01D4963B1893}">
      <dsp:nvSpPr>
        <dsp:cNvPr id="0" name=""/>
        <dsp:cNvSpPr/>
      </dsp:nvSpPr>
      <dsp:spPr>
        <a:xfrm>
          <a:off x="235743" y="1014837"/>
          <a:ext cx="2121693" cy="134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Là </a:t>
          </a:r>
          <a:r>
            <a:rPr lang="en-US" sz="1600" kern="1200" dirty="0" err="1"/>
            <a:t>mã</a:t>
          </a:r>
          <a:r>
            <a:rPr lang="en-US" sz="1600" kern="1200" dirty="0"/>
            <a:t> </a:t>
          </a:r>
          <a:r>
            <a:rPr lang="en-US" sz="1600" kern="1200" dirty="0" err="1"/>
            <a:t>hóa</a:t>
          </a:r>
          <a:r>
            <a:rPr lang="en-US" sz="1600" kern="1200" dirty="0"/>
            <a:t> </a:t>
          </a:r>
          <a:r>
            <a:rPr lang="en-US" sz="1600" kern="1200" dirty="0" err="1"/>
            <a:t>bất</a:t>
          </a:r>
          <a:r>
            <a:rPr lang="en-US" sz="1600" kern="1200" dirty="0"/>
            <a:t> </a:t>
          </a:r>
          <a:r>
            <a:rPr lang="en-US" sz="1600" kern="1200" dirty="0" err="1"/>
            <a:t>đối</a:t>
          </a:r>
          <a:r>
            <a:rPr lang="en-US" sz="1600" kern="1200" dirty="0"/>
            <a:t> </a:t>
          </a:r>
          <a:r>
            <a:rPr lang="en-US" sz="1600" kern="1200" dirty="0" err="1"/>
            <a:t>xứng</a:t>
          </a:r>
          <a:endParaRPr lang="en-US" sz="1600" kern="1200" dirty="0"/>
        </a:p>
      </dsp:txBody>
      <dsp:txXfrm>
        <a:off x="275203" y="1054297"/>
        <a:ext cx="2042773" cy="1268355"/>
      </dsp:txXfrm>
    </dsp:sp>
    <dsp:sp modelId="{EFDDB429-5EE7-4EE7-940A-AA1C97D84677}">
      <dsp:nvSpPr>
        <dsp:cNvPr id="0" name=""/>
        <dsp:cNvSpPr/>
      </dsp:nvSpPr>
      <dsp:spPr>
        <a:xfrm>
          <a:off x="2593181" y="790880"/>
          <a:ext cx="2121693" cy="134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B08ED-B143-44A3-8C6B-064A98745CC6}">
      <dsp:nvSpPr>
        <dsp:cNvPr id="0" name=""/>
        <dsp:cNvSpPr/>
      </dsp:nvSpPr>
      <dsp:spPr>
        <a:xfrm>
          <a:off x="2828925" y="1014837"/>
          <a:ext cx="2121693" cy="134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Xây</a:t>
          </a:r>
          <a:r>
            <a:rPr lang="en-US" sz="1600" kern="1200" dirty="0"/>
            <a:t> </a:t>
          </a:r>
          <a:r>
            <a:rPr lang="en-US" sz="1600" kern="1200" dirty="0" err="1"/>
            <a:t>dựng</a:t>
          </a:r>
          <a:r>
            <a:rPr lang="en-US" sz="1600" kern="1200" dirty="0"/>
            <a:t> </a:t>
          </a:r>
          <a:r>
            <a:rPr lang="en-US" sz="1600" kern="1200" dirty="0" err="1"/>
            <a:t>trên</a:t>
          </a:r>
          <a:r>
            <a:rPr lang="en-US" sz="1600" kern="1200" dirty="0"/>
            <a:t> </a:t>
          </a:r>
          <a:r>
            <a:rPr lang="en-US" sz="1600" kern="1200" dirty="0" err="1"/>
            <a:t>độ</a:t>
          </a:r>
          <a:r>
            <a:rPr lang="en-US" sz="1600" kern="1200" dirty="0"/>
            <a:t> </a:t>
          </a:r>
          <a:r>
            <a:rPr lang="en-US" sz="1600" kern="1200" dirty="0" err="1"/>
            <a:t>phức</a:t>
          </a:r>
          <a:r>
            <a:rPr lang="en-US" sz="1600" kern="1200" dirty="0"/>
            <a:t> </a:t>
          </a:r>
          <a:r>
            <a:rPr lang="en-US" sz="1600" kern="1200" dirty="0" err="1"/>
            <a:t>tạp</a:t>
          </a:r>
          <a:r>
            <a:rPr lang="en-US" sz="1600" kern="1200" dirty="0"/>
            <a:t> của bài </a:t>
          </a:r>
          <a:r>
            <a:rPr lang="en-US" sz="1600" kern="1200" dirty="0" err="1"/>
            <a:t>toán</a:t>
          </a:r>
          <a:r>
            <a:rPr lang="en-US" sz="1600" kern="1200" dirty="0"/>
            <a:t> </a:t>
          </a:r>
          <a:r>
            <a:rPr lang="vi-VN" sz="1600" kern="1200" dirty="0"/>
            <a:t>Module Learning With Errors (MLWE [2</a:t>
          </a:r>
          <a:r>
            <a:rPr lang="en-US" sz="1600" kern="1200" dirty="0"/>
            <a:t>4</a:t>
          </a:r>
          <a:r>
            <a:rPr lang="vi-VN" sz="1600" kern="1200" dirty="0"/>
            <a:t>])</a:t>
          </a:r>
          <a:endParaRPr lang="en-US" sz="1600" kern="1200" dirty="0"/>
        </a:p>
      </dsp:txBody>
      <dsp:txXfrm>
        <a:off x="2868385" y="1054297"/>
        <a:ext cx="2042773" cy="1268355"/>
      </dsp:txXfrm>
    </dsp:sp>
    <dsp:sp modelId="{1FB98380-A766-49A9-B99E-CAB87CB4A080}">
      <dsp:nvSpPr>
        <dsp:cNvPr id="0" name=""/>
        <dsp:cNvSpPr/>
      </dsp:nvSpPr>
      <dsp:spPr>
        <a:xfrm>
          <a:off x="5186362" y="790880"/>
          <a:ext cx="2121693" cy="134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5A230-6E64-4D6A-A1AD-B18D024E61E4}">
      <dsp:nvSpPr>
        <dsp:cNvPr id="0" name=""/>
        <dsp:cNvSpPr/>
      </dsp:nvSpPr>
      <dsp:spPr>
        <a:xfrm>
          <a:off x="5422106" y="1014837"/>
          <a:ext cx="2121693" cy="134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Các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toán</a:t>
          </a:r>
          <a:r>
            <a:rPr lang="en-US" sz="1600" kern="1200" dirty="0"/>
            <a:t> của Kyber </a:t>
          </a:r>
          <a:r>
            <a:rPr lang="en-US" sz="1600" kern="1200" dirty="0" err="1"/>
            <a:t>diễn</a:t>
          </a:r>
          <a:r>
            <a:rPr lang="en-US" sz="1600" kern="1200" dirty="0"/>
            <a:t> ra </a:t>
          </a:r>
          <a:r>
            <a:rPr lang="en-US" sz="1600" kern="1200" dirty="0" err="1"/>
            <a:t>trên</a:t>
          </a:r>
          <a:r>
            <a:rPr lang="en-US" sz="1600" kern="1200" dirty="0"/>
            <a:t> </a:t>
          </a:r>
          <a:r>
            <a:rPr lang="en-US" sz="1600" kern="1200" dirty="0" err="1"/>
            <a:t>vành</a:t>
          </a:r>
          <a:r>
            <a:rPr lang="en-US" sz="1600" kern="1200" dirty="0"/>
            <a:t> </a:t>
          </a:r>
          <a:r>
            <a:rPr lang="en-US" sz="1600" kern="1200" dirty="0" err="1"/>
            <a:t>đa</a:t>
          </a:r>
          <a:r>
            <a:rPr lang="en-US" sz="1600" kern="1200" dirty="0"/>
            <a:t> </a:t>
          </a:r>
          <a:r>
            <a:rPr lang="en-US" sz="1600" kern="1200" dirty="0" err="1"/>
            <a:t>thức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Ζ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𝑞</m:t>
                  </m:r>
                </m:sub>
              </m:sSub>
              <m:d>
                <m:dPr>
                  <m:begChr m:val="["/>
                  <m:endChr m:val="]"/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/</m:t>
              </m:r>
              <m:sSup>
                <m:s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</m:sSup>
              <m:r>
                <a:rPr lang="en-US" sz="1600" b="0" i="1" kern="1200" smtClean="0">
                  <a:latin typeface="Cambria Math" panose="02040503050406030204" pitchFamily="18" charset="0"/>
                </a:rPr>
                <m:t>+1)</m:t>
              </m:r>
            </m:oMath>
          </a14:m>
          <a:endParaRPr lang="en-US" sz="1600" kern="1200" dirty="0"/>
        </a:p>
      </dsp:txBody>
      <dsp:txXfrm>
        <a:off x="5461566" y="1054297"/>
        <a:ext cx="2042773" cy="1268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F287-B509-4932-A106-CD208CE77B40}">
      <dsp:nvSpPr>
        <dsp:cNvPr id="0" name=""/>
        <dsp:cNvSpPr/>
      </dsp:nvSpPr>
      <dsp:spPr>
        <a:xfrm>
          <a:off x="0" y="0"/>
          <a:ext cx="4405372" cy="2273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4115" y="64115"/>
        <a:ext cx="2060829" cy="2144911"/>
      </dsp:txXfrm>
    </dsp:sp>
    <dsp:sp modelId="{28BA7AC2-BFD8-4E6B-AAB1-B28FB20E0F5E}">
      <dsp:nvSpPr>
        <dsp:cNvPr id="0" name=""/>
        <dsp:cNvSpPr/>
      </dsp:nvSpPr>
      <dsp:spPr>
        <a:xfrm>
          <a:off x="777418" y="2778283"/>
          <a:ext cx="4405372" cy="2273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just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40401" y="2841266"/>
        <a:ext cx="2024445" cy="2147175"/>
      </dsp:txXfrm>
    </dsp:sp>
    <dsp:sp modelId="{90E56316-03C2-4528-A48B-D1E50DE5A2BD}">
      <dsp:nvSpPr>
        <dsp:cNvPr id="0" name=""/>
        <dsp:cNvSpPr/>
      </dsp:nvSpPr>
      <dsp:spPr>
        <a:xfrm>
          <a:off x="2927830" y="1786941"/>
          <a:ext cx="1477541" cy="1477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260277" y="1786941"/>
        <a:ext cx="812647" cy="111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61567-7C81-44EC-8AC8-9A136877C72F}">
      <dsp:nvSpPr>
        <dsp:cNvPr id="0" name=""/>
        <dsp:cNvSpPr/>
      </dsp:nvSpPr>
      <dsp:spPr>
        <a:xfrm rot="16200000">
          <a:off x="794" y="31620"/>
          <a:ext cx="3702114" cy="3702114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NTT là </a:t>
          </a:r>
          <a:r>
            <a:rPr lang="en-US" sz="2300" kern="1200" dirty="0" err="1">
              <a:latin typeface="Roboto" panose="02000000000000000000" pitchFamily="2" charset="0"/>
              <a:ea typeface="Roboto" panose="02000000000000000000" pitchFamily="2" charset="0"/>
            </a:rPr>
            <a:t>phép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300" kern="1200" dirty="0" err="1">
              <a:latin typeface="Roboto" panose="02000000000000000000" pitchFamily="2" charset="0"/>
              <a:ea typeface="Roboto" panose="02000000000000000000" pitchFamily="2" charset="0"/>
            </a:rPr>
            <a:t>biển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 đổi </a:t>
          </a:r>
          <a:r>
            <a:rPr lang="vi-VN" sz="2300" kern="1200" dirty="0">
              <a:latin typeface="Roboto" panose="02000000000000000000" pitchFamily="2" charset="0"/>
              <a:ea typeface="Roboto" panose="02000000000000000000" pitchFamily="2" charset="0"/>
            </a:rPr>
            <a:t>N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umber Theoretic Transform </a:t>
          </a:r>
        </a:p>
      </dsp:txBody>
      <dsp:txXfrm rot="5400000">
        <a:off x="795" y="957147"/>
        <a:ext cx="3054244" cy="1851057"/>
      </dsp:txXfrm>
    </dsp:sp>
    <dsp:sp modelId="{F42255F9-2F44-4C00-B5C3-F47B330DC081}">
      <dsp:nvSpPr>
        <dsp:cNvPr id="0" name=""/>
        <dsp:cNvSpPr/>
      </dsp:nvSpPr>
      <dsp:spPr>
        <a:xfrm rot="5400000">
          <a:off x="3886611" y="31620"/>
          <a:ext cx="3702114" cy="3702114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INTT hay NTT</a:t>
          </a:r>
          <a:r>
            <a:rPr lang="en-US" sz="2300" kern="1200" baseline="30000" dirty="0">
              <a:latin typeface="Roboto" panose="02000000000000000000" pitchFamily="2" charset="0"/>
              <a:ea typeface="Roboto" panose="02000000000000000000" pitchFamily="2" charset="0"/>
            </a:rPr>
            <a:t>-1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 là </a:t>
          </a:r>
          <a:r>
            <a:rPr lang="en-US" sz="2300" kern="1200" dirty="0" err="1">
              <a:latin typeface="Roboto" panose="02000000000000000000" pitchFamily="2" charset="0"/>
              <a:ea typeface="Roboto" panose="02000000000000000000" pitchFamily="2" charset="0"/>
            </a:rPr>
            <a:t>phép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300" kern="1200" dirty="0" err="1">
              <a:latin typeface="Roboto" panose="02000000000000000000" pitchFamily="2" charset="0"/>
              <a:ea typeface="Roboto" panose="02000000000000000000" pitchFamily="2" charset="0"/>
            </a:rPr>
            <a:t>biển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 đổi </a:t>
          </a:r>
          <a:r>
            <a:rPr lang="en-US" sz="2300" kern="1200" dirty="0" err="1">
              <a:latin typeface="Roboto" panose="02000000000000000000" pitchFamily="2" charset="0"/>
              <a:ea typeface="Roboto" panose="02000000000000000000" pitchFamily="2" charset="0"/>
            </a:rPr>
            <a:t>ngược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 Inverse </a:t>
          </a:r>
          <a:r>
            <a:rPr lang="vi-VN" sz="2300" kern="1200" dirty="0">
              <a:latin typeface="Roboto" panose="02000000000000000000" pitchFamily="2" charset="0"/>
              <a:ea typeface="Roboto" panose="02000000000000000000" pitchFamily="2" charset="0"/>
            </a:rPr>
            <a:t>N</a:t>
          </a:r>
          <a:r>
            <a:rPr lang="en-US" sz="2300" kern="1200" dirty="0">
              <a:latin typeface="Roboto" panose="02000000000000000000" pitchFamily="2" charset="0"/>
              <a:ea typeface="Roboto" panose="02000000000000000000" pitchFamily="2" charset="0"/>
            </a:rPr>
            <a:t>umber Theoretic Transform</a:t>
          </a:r>
        </a:p>
      </dsp:txBody>
      <dsp:txXfrm rot="-5400000">
        <a:off x="4534482" y="957149"/>
        <a:ext cx="3054244" cy="1851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1E97E-7223-448D-8A1E-C7A05A45BF80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98FAB-182E-4472-AAC9-F616FCFC0DF2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32B89-5242-4A6F-BB0D-DE075C78F373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Sử dụng phiên bản thuật toán NTT/INTT phiên bản Negative Wrapped Convolution (NWC)</a:t>
          </a:r>
        </a:p>
      </dsp:txBody>
      <dsp:txXfrm>
        <a:off x="1311876" y="615237"/>
        <a:ext cx="6231923" cy="1135824"/>
      </dsp:txXfrm>
    </dsp:sp>
    <dsp:sp modelId="{99054968-B974-410D-80CE-01DFB26ADBBA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A80E0-77B3-45AB-96AA-F8D17440ADD9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62169-CEEC-4362-833F-5BCE8D427243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Giảm độ phức tạp xử lý của giải thuật NTT/INTT</a:t>
          </a:r>
        </a:p>
      </dsp:txBody>
      <dsp:txXfrm>
        <a:off x="1311876" y="2035018"/>
        <a:ext cx="6231923" cy="1135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4BC41-D8F4-4CEA-A484-DD89AF70ED9A}">
      <dsp:nvSpPr>
        <dsp:cNvPr id="0" name=""/>
        <dsp:cNvSpPr/>
      </dsp:nvSpPr>
      <dsp:spPr>
        <a:xfrm>
          <a:off x="0" y="392436"/>
          <a:ext cx="5098256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Ứng dụng tính chất đảo của Twiddle Factor </a:t>
          </a:r>
        </a:p>
      </dsp:txBody>
      <dsp:txXfrm>
        <a:off x="56315" y="448751"/>
        <a:ext cx="4985626" cy="1040990"/>
      </dsp:txXfrm>
    </dsp:sp>
    <dsp:sp modelId="{7F0FCA8C-33D1-48BE-A554-D9B176634849}">
      <dsp:nvSpPr>
        <dsp:cNvPr id="0" name=""/>
        <dsp:cNvSpPr/>
      </dsp:nvSpPr>
      <dsp:spPr>
        <a:xfrm>
          <a:off x="0" y="1629576"/>
          <a:ext cx="5098256" cy="115362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Phát triển hệ thống câu lệnh điều khiển (Instruction Set). </a:t>
          </a:r>
        </a:p>
      </dsp:txBody>
      <dsp:txXfrm>
        <a:off x="56315" y="1685891"/>
        <a:ext cx="4985626" cy="1040990"/>
      </dsp:txXfrm>
    </dsp:sp>
    <dsp:sp modelId="{52480EE0-A25E-4030-B243-7A699231725D}">
      <dsp:nvSpPr>
        <dsp:cNvPr id="0" name=""/>
        <dsp:cNvSpPr/>
      </dsp:nvSpPr>
      <dsp:spPr>
        <a:xfrm>
          <a:off x="0" y="2866716"/>
          <a:ext cx="5098256" cy="115362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Phòng</a:t>
          </a:r>
          <a:r>
            <a:rPr lang="en-US" sz="2900" kern="1200" dirty="0"/>
            <a:t> </a:t>
          </a:r>
          <a:r>
            <a:rPr lang="en-US" sz="2900" kern="1200" dirty="0" err="1"/>
            <a:t>chống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</a:t>
          </a:r>
          <a:r>
            <a:rPr lang="en-US" sz="2900" kern="1200" dirty="0" err="1"/>
            <a:t>phương</a:t>
          </a:r>
          <a:r>
            <a:rPr lang="en-US" sz="2900" kern="1200" dirty="0"/>
            <a:t> </a:t>
          </a:r>
          <a:r>
            <a:rPr lang="en-US" sz="2900" kern="1200" dirty="0" err="1"/>
            <a:t>pháp</a:t>
          </a:r>
          <a:r>
            <a:rPr lang="en-US" sz="2900" kern="1200" dirty="0"/>
            <a:t> </a:t>
          </a:r>
          <a:r>
            <a:rPr lang="en-US" sz="2900" kern="1200" dirty="0" err="1"/>
            <a:t>tấn</a:t>
          </a:r>
          <a:r>
            <a:rPr lang="en-US" sz="2900" kern="1200" dirty="0"/>
            <a:t> </a:t>
          </a:r>
          <a:r>
            <a:rPr lang="en-US" sz="2900" kern="1200" dirty="0" err="1"/>
            <a:t>công</a:t>
          </a:r>
          <a:r>
            <a:rPr lang="en-US" sz="2900" kern="1200" dirty="0"/>
            <a:t>.</a:t>
          </a:r>
        </a:p>
      </dsp:txBody>
      <dsp:txXfrm>
        <a:off x="56315" y="2923031"/>
        <a:ext cx="4985626" cy="1040990"/>
      </dsp:txXfrm>
    </dsp:sp>
    <dsp:sp modelId="{A53F23DE-9764-4971-861B-C345C01000A6}">
      <dsp:nvSpPr>
        <dsp:cNvPr id="0" name=""/>
        <dsp:cNvSpPr/>
      </dsp:nvSpPr>
      <dsp:spPr>
        <a:xfrm>
          <a:off x="0" y="4103856"/>
          <a:ext cx="5098256" cy="115362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Tích</a:t>
          </a:r>
          <a:r>
            <a:rPr lang="en-US" sz="2900" kern="1200" dirty="0"/>
            <a:t> </a:t>
          </a: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</a:t>
          </a:r>
          <a:r>
            <a:rPr lang="en-US" sz="2900" kern="1200" dirty="0" err="1"/>
            <a:t>giải</a:t>
          </a:r>
          <a:r>
            <a:rPr lang="en-US" sz="2900" kern="1200" dirty="0"/>
            <a:t> </a:t>
          </a:r>
          <a:r>
            <a:rPr lang="en-US" sz="2900" kern="1200" dirty="0" err="1"/>
            <a:t>thuật</a:t>
          </a:r>
          <a:r>
            <a:rPr lang="en-US" sz="2900" kern="1200" dirty="0"/>
            <a:t> khác của Kyber vào BU như một ALU</a:t>
          </a:r>
        </a:p>
      </dsp:txBody>
      <dsp:txXfrm>
        <a:off x="56315" y="4160171"/>
        <a:ext cx="4985626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4BC41-D8F4-4CEA-A484-DD89AF70ED9A}">
      <dsp:nvSpPr>
        <dsp:cNvPr id="0" name=""/>
        <dsp:cNvSpPr/>
      </dsp:nvSpPr>
      <dsp:spPr>
        <a:xfrm>
          <a:off x="0" y="7910"/>
          <a:ext cx="5098256" cy="1814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Thiết</a:t>
          </a:r>
          <a:r>
            <a:rPr lang="en-US" sz="3300" kern="1200" dirty="0"/>
            <a:t> </a:t>
          </a:r>
          <a:r>
            <a:rPr lang="en-US" sz="3300" kern="1200" dirty="0" err="1"/>
            <a:t>kế</a:t>
          </a:r>
          <a:r>
            <a:rPr lang="en-US" sz="3300" kern="1200" dirty="0"/>
            <a:t> </a:t>
          </a:r>
          <a:r>
            <a:rPr lang="en-US" sz="3300" kern="1200" dirty="0" err="1"/>
            <a:t>phần</a:t>
          </a:r>
          <a:r>
            <a:rPr lang="en-US" sz="3300" kern="1200" dirty="0"/>
            <a:t> </a:t>
          </a:r>
          <a:r>
            <a:rPr lang="en-US" sz="3300" kern="1200" dirty="0" err="1"/>
            <a:t>cứng</a:t>
          </a:r>
          <a:r>
            <a:rPr lang="en-US" sz="3300" kern="1200" dirty="0"/>
            <a:t> </a:t>
          </a:r>
          <a:r>
            <a:rPr lang="en-US" sz="3300" kern="1200" dirty="0" err="1"/>
            <a:t>xử</a:t>
          </a:r>
          <a:r>
            <a:rPr lang="en-US" sz="3300" kern="1200" dirty="0"/>
            <a:t> </a:t>
          </a:r>
          <a:r>
            <a:rPr lang="en-US" sz="3300" kern="1200" dirty="0" err="1"/>
            <a:t>lý</a:t>
          </a:r>
          <a:r>
            <a:rPr lang="en-US" sz="3300" kern="1200" dirty="0"/>
            <a:t> </a:t>
          </a:r>
          <a:r>
            <a:rPr lang="en-US" sz="3300" kern="1200" dirty="0" err="1"/>
            <a:t>toàn</a:t>
          </a:r>
          <a:r>
            <a:rPr lang="en-US" sz="3300" kern="1200" dirty="0"/>
            <a:t> </a:t>
          </a:r>
          <a:r>
            <a:rPr lang="en-US" sz="3300" kern="1200" dirty="0" err="1"/>
            <a:t>bộ</a:t>
          </a:r>
          <a:r>
            <a:rPr lang="en-US" sz="3300" kern="1200" dirty="0"/>
            <a:t> </a:t>
          </a:r>
          <a:r>
            <a:rPr lang="en-US" sz="3300" kern="1200" dirty="0" err="1"/>
            <a:t>mã</a:t>
          </a:r>
          <a:r>
            <a:rPr lang="en-US" sz="3300" kern="1200" dirty="0"/>
            <a:t> </a:t>
          </a:r>
          <a:r>
            <a:rPr lang="en-US" sz="3300" kern="1200" dirty="0" err="1"/>
            <a:t>hóa</a:t>
          </a:r>
          <a:r>
            <a:rPr lang="en-US" sz="3300" kern="1200" dirty="0"/>
            <a:t> </a:t>
          </a:r>
          <a:r>
            <a:rPr lang="en-US" sz="3300" kern="1200" dirty="0" err="1"/>
            <a:t>lượng</a:t>
          </a:r>
          <a:r>
            <a:rPr lang="en-US" sz="3300" kern="1200" dirty="0"/>
            <a:t> </a:t>
          </a:r>
          <a:r>
            <a:rPr lang="en-US" sz="3300" kern="1200" dirty="0" err="1"/>
            <a:t>tử</a:t>
          </a:r>
          <a:r>
            <a:rPr lang="en-US" sz="3300" kern="1200" dirty="0"/>
            <a:t> CRYSTALS-Kyber </a:t>
          </a:r>
        </a:p>
      </dsp:txBody>
      <dsp:txXfrm>
        <a:off x="88585" y="96495"/>
        <a:ext cx="4921086" cy="1637500"/>
      </dsp:txXfrm>
    </dsp:sp>
    <dsp:sp modelId="{7F0FCA8C-33D1-48BE-A554-D9B176634849}">
      <dsp:nvSpPr>
        <dsp:cNvPr id="0" name=""/>
        <dsp:cNvSpPr/>
      </dsp:nvSpPr>
      <dsp:spPr>
        <a:xfrm>
          <a:off x="0" y="1917621"/>
          <a:ext cx="5098256" cy="181467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Thiết</a:t>
          </a:r>
          <a:r>
            <a:rPr lang="en-US" sz="3300" kern="1200" dirty="0"/>
            <a:t> </a:t>
          </a:r>
          <a:r>
            <a:rPr lang="en-US" sz="3300" kern="1200" dirty="0" err="1"/>
            <a:t>kế</a:t>
          </a:r>
          <a:r>
            <a:rPr lang="en-US" sz="3300" kern="1200" dirty="0"/>
            <a:t> </a:t>
          </a:r>
          <a:r>
            <a:rPr lang="en-US" sz="3300" kern="1200" dirty="0" err="1"/>
            <a:t>xử</a:t>
          </a:r>
          <a:r>
            <a:rPr lang="en-US" sz="3300" kern="1200" dirty="0"/>
            <a:t> </a:t>
          </a:r>
          <a:r>
            <a:rPr lang="en-US" sz="3300" kern="1200" dirty="0" err="1"/>
            <a:t>lý</a:t>
          </a:r>
          <a:r>
            <a:rPr lang="en-US" sz="3300" kern="1200" dirty="0"/>
            <a:t> </a:t>
          </a:r>
          <a:r>
            <a:rPr lang="en-US" sz="3300" kern="1200" dirty="0" err="1"/>
            <a:t>mã</a:t>
          </a:r>
          <a:r>
            <a:rPr lang="en-US" sz="3300" kern="1200" dirty="0"/>
            <a:t> </a:t>
          </a:r>
          <a:r>
            <a:rPr lang="en-US" sz="3300" kern="1200" dirty="0" err="1"/>
            <a:t>hóa</a:t>
          </a:r>
          <a:r>
            <a:rPr lang="en-US" sz="3300" kern="1200" dirty="0"/>
            <a:t> Lattice-based</a:t>
          </a:r>
        </a:p>
      </dsp:txBody>
      <dsp:txXfrm>
        <a:off x="88585" y="2006206"/>
        <a:ext cx="4921086" cy="1637500"/>
      </dsp:txXfrm>
    </dsp:sp>
    <dsp:sp modelId="{52480EE0-A25E-4030-B243-7A699231725D}">
      <dsp:nvSpPr>
        <dsp:cNvPr id="0" name=""/>
        <dsp:cNvSpPr/>
      </dsp:nvSpPr>
      <dsp:spPr>
        <a:xfrm>
          <a:off x="0" y="3827331"/>
          <a:ext cx="5098256" cy="181467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Phòng</a:t>
          </a:r>
          <a:r>
            <a:rPr lang="en-US" sz="3300" kern="1200" dirty="0"/>
            <a:t> </a:t>
          </a:r>
          <a:r>
            <a:rPr lang="en-US" sz="3300" kern="1200" dirty="0" err="1"/>
            <a:t>chống</a:t>
          </a:r>
          <a:r>
            <a:rPr lang="en-US" sz="3300" kern="1200" dirty="0"/>
            <a:t> </a:t>
          </a:r>
          <a:r>
            <a:rPr lang="en-US" sz="3300" kern="1200" dirty="0" err="1"/>
            <a:t>các</a:t>
          </a:r>
          <a:r>
            <a:rPr lang="en-US" sz="3300" kern="1200" dirty="0"/>
            <a:t> </a:t>
          </a:r>
          <a:r>
            <a:rPr lang="en-US" sz="3300" kern="1200" dirty="0" err="1"/>
            <a:t>phương</a:t>
          </a:r>
          <a:r>
            <a:rPr lang="en-US" sz="3300" kern="1200" dirty="0"/>
            <a:t> </a:t>
          </a:r>
          <a:r>
            <a:rPr lang="en-US" sz="3300" kern="1200" dirty="0" err="1"/>
            <a:t>pháp</a:t>
          </a:r>
          <a:r>
            <a:rPr lang="en-US" sz="3300" kern="1200" dirty="0"/>
            <a:t> </a:t>
          </a:r>
          <a:r>
            <a:rPr lang="en-US" sz="3300" kern="1200" dirty="0" err="1"/>
            <a:t>tấn</a:t>
          </a:r>
          <a:r>
            <a:rPr lang="en-US" sz="3300" kern="1200" dirty="0"/>
            <a:t> </a:t>
          </a:r>
          <a:r>
            <a:rPr lang="en-US" sz="3300" kern="1200" dirty="0" err="1"/>
            <a:t>công</a:t>
          </a:r>
          <a:r>
            <a:rPr lang="en-US" sz="3300" kern="1200" dirty="0"/>
            <a:t>.</a:t>
          </a:r>
        </a:p>
      </dsp:txBody>
      <dsp:txXfrm>
        <a:off x="88585" y="3915916"/>
        <a:ext cx="4921086" cy="16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0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2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D2B498-8EED-4B8A-9D63-CC60E3968C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BEFAA-6C17-4626-B03A-CD22F898A3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svg"/><Relationship Id="rId4" Type="http://schemas.openxmlformats.org/officeDocument/2006/relationships/image" Target="../media/image10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AA5B-5E76-4782-B03E-994686E74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88" y="1649467"/>
            <a:ext cx="7673850" cy="2177047"/>
          </a:xfrm>
        </p:spPr>
        <p:txBody>
          <a:bodyPr>
            <a:noAutofit/>
          </a:bodyPr>
          <a:lstStyle/>
          <a:p>
            <a:pPr algn="ctr"/>
            <a:r>
              <a:rPr lang="vi-VN" sz="3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 VÀ INTT CHO MÃ HOÁ LƯỢNG TỬ CRYSTALS-KYBER</a:t>
            </a:r>
            <a:endParaRPr lang="en-US" sz="179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1605-C1C7-44E2-AB8F-BB216CC1E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tuấn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hùng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ngành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tử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DB7F2B5-BD92-45A3-9186-CF4523A0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5"/>
            <a:ext cx="769120" cy="9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6D154-EB30-431D-8149-487C214E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9" y="-616"/>
            <a:ext cx="769120" cy="10086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A6F879-8AA0-4015-9000-FBB0A32DD9D6}"/>
              </a:ext>
            </a:extLst>
          </p:cNvPr>
          <p:cNvSpPr txBox="1"/>
          <p:nvPr/>
        </p:nvSpPr>
        <p:spPr>
          <a:xfrm>
            <a:off x="1891156" y="189363"/>
            <a:ext cx="72528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1488D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Vietnam National University, Ho Chi Minh City, </a:t>
            </a:r>
            <a:r>
              <a:rPr lang="en-US" sz="1600" dirty="0">
                <a:solidFill>
                  <a:srgbClr val="1488D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 Chi Minh City University of Technology</a:t>
            </a:r>
          </a:p>
          <a:p>
            <a:pPr algn="just"/>
            <a:r>
              <a:rPr lang="en-US" sz="1600" dirty="0">
                <a:solidFill>
                  <a:srgbClr val="1488D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Department of Electrical Electronic, Division of Electronic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D013541-7996-4FC1-9128-7A47E6862F0F}"/>
              </a:ext>
            </a:extLst>
          </p:cNvPr>
          <p:cNvSpPr txBox="1">
            <a:spLocks/>
          </p:cNvSpPr>
          <p:nvPr/>
        </p:nvSpPr>
        <p:spPr>
          <a:xfrm>
            <a:off x="2085513" y="1259379"/>
            <a:ext cx="5022849" cy="57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E67DA-D1E0-493C-84BC-9CDFC52C88DA}"/>
              </a:ext>
            </a:extLst>
          </p:cNvPr>
          <p:cNvSpPr txBox="1">
            <a:spLocks/>
          </p:cNvSpPr>
          <p:nvPr/>
        </p:nvSpPr>
        <p:spPr>
          <a:xfrm>
            <a:off x="822959" y="26352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BẤT ĐỐI XỨNG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1B2F6-35D6-4474-B1D1-4B4BB20F54B1}"/>
              </a:ext>
            </a:extLst>
          </p:cNvPr>
          <p:cNvSpPr txBox="1"/>
          <p:nvPr/>
        </p:nvSpPr>
        <p:spPr>
          <a:xfrm>
            <a:off x="2369890" y="1935648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1FBC9-6EB8-4B9D-A215-027D8452DE88}"/>
              </a:ext>
            </a:extLst>
          </p:cNvPr>
          <p:cNvSpPr txBox="1"/>
          <p:nvPr/>
        </p:nvSpPr>
        <p:spPr>
          <a:xfrm>
            <a:off x="6774111" y="2589438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A’s Public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CE0A5-B897-41D6-B8AD-8B5FAA4E7C3B}"/>
              </a:ext>
            </a:extLst>
          </p:cNvPr>
          <p:cNvSpPr txBox="1"/>
          <p:nvPr/>
        </p:nvSpPr>
        <p:spPr>
          <a:xfrm>
            <a:off x="665248" y="2589438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A’s Private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0E092-F61F-4745-A495-FFC0094C9C60}"/>
              </a:ext>
            </a:extLst>
          </p:cNvPr>
          <p:cNvSpPr txBox="1"/>
          <p:nvPr/>
        </p:nvSpPr>
        <p:spPr>
          <a:xfrm>
            <a:off x="6404995" y="1935649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1CA4D-5925-4CA6-B6F5-94A67A16FC5A}"/>
              </a:ext>
            </a:extLst>
          </p:cNvPr>
          <p:cNvSpPr txBox="1"/>
          <p:nvPr/>
        </p:nvSpPr>
        <p:spPr>
          <a:xfrm>
            <a:off x="2739006" y="2589438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B’s 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E2EC3-6CEA-429B-A0AE-85649FAB26B1}"/>
              </a:ext>
            </a:extLst>
          </p:cNvPr>
          <p:cNvSpPr txBox="1"/>
          <p:nvPr/>
        </p:nvSpPr>
        <p:spPr>
          <a:xfrm>
            <a:off x="4700353" y="2589438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B’s Private key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493F851-D2D5-478B-8300-A9FAB7352819}"/>
              </a:ext>
            </a:extLst>
          </p:cNvPr>
          <p:cNvSpPr/>
          <p:nvPr/>
        </p:nvSpPr>
        <p:spPr>
          <a:xfrm rot="3600000">
            <a:off x="1543176" y="3244441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AED055-691F-475C-8437-7B59003095BB}"/>
              </a:ext>
            </a:extLst>
          </p:cNvPr>
          <p:cNvSpPr/>
          <p:nvPr/>
        </p:nvSpPr>
        <p:spPr>
          <a:xfrm rot="7200000">
            <a:off x="3041407" y="3244440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D318BC-4D35-48D5-A228-9A12EA05BDCC}"/>
              </a:ext>
            </a:extLst>
          </p:cNvPr>
          <p:cNvSpPr/>
          <p:nvPr/>
        </p:nvSpPr>
        <p:spPr>
          <a:xfrm rot="3600000">
            <a:off x="5504177" y="3244438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A5C1BC-B549-4921-B6F5-055A08FFFAC4}"/>
              </a:ext>
            </a:extLst>
          </p:cNvPr>
          <p:cNvSpPr/>
          <p:nvPr/>
        </p:nvSpPr>
        <p:spPr>
          <a:xfrm rot="7200000">
            <a:off x="7002408" y="3244437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85D6B-AEBF-43D4-8594-6E091248B533}"/>
              </a:ext>
            </a:extLst>
          </p:cNvPr>
          <p:cNvSpPr txBox="1"/>
          <p:nvPr/>
        </p:nvSpPr>
        <p:spPr>
          <a:xfrm>
            <a:off x="1708419" y="3742858"/>
            <a:ext cx="16920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Asymmetric Cryptography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43951-0BCC-425E-9EE0-5F7E0EB5ABC8}"/>
              </a:ext>
            </a:extLst>
          </p:cNvPr>
          <p:cNvSpPr txBox="1"/>
          <p:nvPr/>
        </p:nvSpPr>
        <p:spPr>
          <a:xfrm>
            <a:off x="5743523" y="3741202"/>
            <a:ext cx="16920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Asymmetric Cryptography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0101CC-76EC-4034-B94F-F1A0C969ACF8}"/>
              </a:ext>
            </a:extLst>
          </p:cNvPr>
          <p:cNvCxnSpPr/>
          <p:nvPr/>
        </p:nvCxnSpPr>
        <p:spPr>
          <a:xfrm>
            <a:off x="4572000" y="1828800"/>
            <a:ext cx="0" cy="255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B6097F-F30E-42C8-B183-D03086A15D4E}"/>
              </a:ext>
            </a:extLst>
          </p:cNvPr>
          <p:cNvSpPr/>
          <p:nvPr/>
        </p:nvSpPr>
        <p:spPr>
          <a:xfrm rot="3600000">
            <a:off x="3213983" y="4589985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69E7E2-2FBD-4BD2-8669-3A0B0A411FCB}"/>
              </a:ext>
            </a:extLst>
          </p:cNvPr>
          <p:cNvSpPr/>
          <p:nvPr/>
        </p:nvSpPr>
        <p:spPr>
          <a:xfrm rot="7200000">
            <a:off x="5216415" y="4588326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2" name="Graphic 21" descr="Key with solid fill">
            <a:extLst>
              <a:ext uri="{FF2B5EF4-FFF2-40B4-BE49-F238E27FC236}">
                <a16:creationId xmlns:a16="http://schemas.microsoft.com/office/drawing/2014/main" id="{C8A8D7E4-4E6D-4089-B39C-6847BFE6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6804" y="496966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D211B7-84CA-4F9C-9A96-41C102EFA5CE}"/>
              </a:ext>
            </a:extLst>
          </p:cNvPr>
          <p:cNvSpPr txBox="1"/>
          <p:nvPr/>
        </p:nvSpPr>
        <p:spPr>
          <a:xfrm>
            <a:off x="4018326" y="5103694"/>
            <a:ext cx="21140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Same Symmetric Cryptography 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A8D9-B2AE-4CD9-991E-F62906699B11}"/>
              </a:ext>
            </a:extLst>
          </p:cNvPr>
          <p:cNvSpPr txBox="1"/>
          <p:nvPr/>
        </p:nvSpPr>
        <p:spPr>
          <a:xfrm>
            <a:off x="94165" y="5891098"/>
            <a:ext cx="90013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Diffie-Hellman Key Exchange, Elliptic Curve 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75546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BẤT ĐỐI XỨNG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A4A1B-282D-414F-AC28-0A76DDFCF619}"/>
              </a:ext>
            </a:extLst>
          </p:cNvPr>
          <p:cNvSpPr txBox="1"/>
          <p:nvPr/>
        </p:nvSpPr>
        <p:spPr>
          <a:xfrm>
            <a:off x="446401" y="4862377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2D98F-B1CA-499F-8C50-D2943044C223}"/>
              </a:ext>
            </a:extLst>
          </p:cNvPr>
          <p:cNvSpPr txBox="1"/>
          <p:nvPr/>
        </p:nvSpPr>
        <p:spPr>
          <a:xfrm>
            <a:off x="6547609" y="2427602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A’s Public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21477-F2AF-4237-92CB-30487606D9B1}"/>
              </a:ext>
            </a:extLst>
          </p:cNvPr>
          <p:cNvSpPr txBox="1"/>
          <p:nvPr/>
        </p:nvSpPr>
        <p:spPr>
          <a:xfrm>
            <a:off x="1035978" y="4908434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A’s Private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693AB-0B21-4458-BB28-9E4627B10A81}"/>
              </a:ext>
            </a:extLst>
          </p:cNvPr>
          <p:cNvSpPr txBox="1"/>
          <p:nvPr/>
        </p:nvSpPr>
        <p:spPr>
          <a:xfrm>
            <a:off x="453844" y="2359726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pic>
        <p:nvPicPr>
          <p:cNvPr id="9" name="Graphic 8" descr="Chat bubble with solid fill">
            <a:extLst>
              <a:ext uri="{FF2B5EF4-FFF2-40B4-BE49-F238E27FC236}">
                <a16:creationId xmlns:a16="http://schemas.microsoft.com/office/drawing/2014/main" id="{5F2EFE39-7444-4C1D-8BF8-4D6A223AB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565" y="215506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110E9D-9413-470C-96FE-0DBAD6D968DA}"/>
              </a:ext>
            </a:extLst>
          </p:cNvPr>
          <p:cNvSpPr txBox="1"/>
          <p:nvPr/>
        </p:nvSpPr>
        <p:spPr>
          <a:xfrm>
            <a:off x="3748831" y="2359726"/>
            <a:ext cx="16920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Asymmetric Cryptography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0231E-C44E-46CD-AB36-A76666B1EC6F}"/>
              </a:ext>
            </a:extLst>
          </p:cNvPr>
          <p:cNvSpPr txBox="1"/>
          <p:nvPr/>
        </p:nvSpPr>
        <p:spPr>
          <a:xfrm>
            <a:off x="3748831" y="4770045"/>
            <a:ext cx="16920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Asymmetric Cryptography</a:t>
            </a:r>
          </a:p>
        </p:txBody>
      </p:sp>
      <p:pic>
        <p:nvPicPr>
          <p:cNvPr id="12" name="Graphic 11" descr="Chat bubble with solid fill">
            <a:extLst>
              <a:ext uri="{FF2B5EF4-FFF2-40B4-BE49-F238E27FC236}">
                <a16:creationId xmlns:a16="http://schemas.microsoft.com/office/drawing/2014/main" id="{13E9619B-02B1-4A3D-B4FD-DE6DC8D9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438" y="4636010"/>
            <a:ext cx="914400" cy="9144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BC79CEF-8F64-49A9-B652-C6170964414C}"/>
              </a:ext>
            </a:extLst>
          </p:cNvPr>
          <p:cNvSpPr/>
          <p:nvPr/>
        </p:nvSpPr>
        <p:spPr>
          <a:xfrm>
            <a:off x="2958957" y="2427819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F25FCA-CBE4-4684-B611-E5B60F58A15B}"/>
              </a:ext>
            </a:extLst>
          </p:cNvPr>
          <p:cNvSpPr/>
          <p:nvPr/>
        </p:nvSpPr>
        <p:spPr>
          <a:xfrm rot="10800000">
            <a:off x="5738385" y="2452276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AAB0E3-8A0F-4442-9928-F60171158AF7}"/>
              </a:ext>
            </a:extLst>
          </p:cNvPr>
          <p:cNvSpPr/>
          <p:nvPr/>
        </p:nvSpPr>
        <p:spPr>
          <a:xfrm>
            <a:off x="2988840" y="4908651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B19951-0C70-4192-BED5-D93ACADA9800}"/>
              </a:ext>
            </a:extLst>
          </p:cNvPr>
          <p:cNvSpPr/>
          <p:nvPr/>
        </p:nvSpPr>
        <p:spPr>
          <a:xfrm>
            <a:off x="5830664" y="4862377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322D79E-9570-4F1B-982E-B3E389E9FD73}"/>
              </a:ext>
            </a:extLst>
          </p:cNvPr>
          <p:cNvSpPr/>
          <p:nvPr/>
        </p:nvSpPr>
        <p:spPr>
          <a:xfrm rot="5400000">
            <a:off x="4385515" y="3127810"/>
            <a:ext cx="418689" cy="302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Content Placeholder 8" descr="Qr Code outline">
            <a:extLst>
              <a:ext uri="{FF2B5EF4-FFF2-40B4-BE49-F238E27FC236}">
                <a16:creationId xmlns:a16="http://schemas.microsoft.com/office/drawing/2014/main" id="{72D5DC7B-352A-4C31-8E89-6844AC7D8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9992" y="3551568"/>
            <a:ext cx="603553" cy="603553"/>
          </a:xfr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59B342A-3003-4A41-8B1E-A579460D3734}"/>
              </a:ext>
            </a:extLst>
          </p:cNvPr>
          <p:cNvSpPr/>
          <p:nvPr/>
        </p:nvSpPr>
        <p:spPr>
          <a:xfrm rot="5400000">
            <a:off x="4362425" y="4301187"/>
            <a:ext cx="418689" cy="302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4963B-C124-4AF2-968F-BAD2FCAF41E4}"/>
              </a:ext>
            </a:extLst>
          </p:cNvPr>
          <p:cNvSpPr txBox="1"/>
          <p:nvPr/>
        </p:nvSpPr>
        <p:spPr>
          <a:xfrm>
            <a:off x="94165" y="5891098"/>
            <a:ext cx="90013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Digital Signature Algorithm, Elliptic Curve Digital Signature Algorithm</a:t>
            </a:r>
          </a:p>
        </p:txBody>
      </p:sp>
    </p:spTree>
    <p:extLst>
      <p:ext uri="{BB962C8B-B14F-4D97-AF65-F5344CB8AC3E}">
        <p14:creationId xmlns:p14="http://schemas.microsoft.com/office/powerpoint/2010/main" val="7693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LƯỢNG TỬ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E134F-575E-41F1-A38B-61BA948FA15B}"/>
              </a:ext>
            </a:extLst>
          </p:cNvPr>
          <p:cNvSpPr txBox="1"/>
          <p:nvPr/>
        </p:nvSpPr>
        <p:spPr>
          <a:xfrm>
            <a:off x="3363461" y="4052705"/>
            <a:ext cx="22828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Current Asymmetric Cryptography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BEB1CE-7C05-4168-A0E1-F00C70CFD731}"/>
              </a:ext>
            </a:extLst>
          </p:cNvPr>
          <p:cNvSpPr txBox="1"/>
          <p:nvPr/>
        </p:nvSpPr>
        <p:spPr>
          <a:xfrm>
            <a:off x="1147719" y="2104938"/>
            <a:ext cx="22828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Quantum Computers from 2026 [a]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70FF1-9904-47E2-9E6B-DDA4E652D548}"/>
              </a:ext>
            </a:extLst>
          </p:cNvPr>
          <p:cNvSpPr txBox="1"/>
          <p:nvPr/>
        </p:nvSpPr>
        <p:spPr>
          <a:xfrm>
            <a:off x="5546171" y="2104938"/>
            <a:ext cx="25911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Shor’s Discrete logarithms and factoring Algorithm [b]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2FAB0A8F-2B17-4D8C-B3DF-3AD8AC699B6E}"/>
              </a:ext>
            </a:extLst>
          </p:cNvPr>
          <p:cNvSpPr/>
          <p:nvPr/>
        </p:nvSpPr>
        <p:spPr>
          <a:xfrm>
            <a:off x="4202884" y="2197217"/>
            <a:ext cx="604008" cy="64633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ADA449-8AAF-4756-B39D-49C9035BA8C1}"/>
              </a:ext>
            </a:extLst>
          </p:cNvPr>
          <p:cNvSpPr txBox="1"/>
          <p:nvPr/>
        </p:nvSpPr>
        <p:spPr>
          <a:xfrm>
            <a:off x="222308" y="5723474"/>
            <a:ext cx="86993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[1]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Mosca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Michele. "Cybersecurity in an era with quantum computers: Will we be ready?."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IEEE Security &amp; Privacy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16, no. 5 (2018): 38-41.</a:t>
            </a:r>
            <a:endParaRPr lang="en-US" sz="1100" b="0" i="1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1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[2] P. W. Shor, Algorithms for quantum computation: Discrete logarithms and factoring, Proc. 35th Annual Symposium on Foundations of Computer Science (</a:t>
            </a:r>
            <a:r>
              <a:rPr lang="en-US" sz="1100" b="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Shafi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Goldwasser, ed.), IEEE Computer Society Press (1994), pp. 124-134.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652BCB-E0A8-4DC2-BA57-5AEF41434516}"/>
              </a:ext>
            </a:extLst>
          </p:cNvPr>
          <p:cNvSpPr/>
          <p:nvPr/>
        </p:nvSpPr>
        <p:spPr>
          <a:xfrm rot="5400000">
            <a:off x="4295543" y="3297124"/>
            <a:ext cx="418689" cy="302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A5721-55FB-4B85-B513-99432D549550}"/>
              </a:ext>
            </a:extLst>
          </p:cNvPr>
          <p:cNvSpPr txBox="1"/>
          <p:nvPr/>
        </p:nvSpPr>
        <p:spPr>
          <a:xfrm>
            <a:off x="4706223" y="3184679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1541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LƯỢNG TỬ</a:t>
            </a:r>
          </a:p>
        </p:txBody>
      </p:sp>
      <p:pic>
        <p:nvPicPr>
          <p:cNvPr id="3076" name="Picture 4" descr="NIST Helps U.S. Organizations Prepare for the Coming Quantum Era">
            <a:extLst>
              <a:ext uri="{FF2B5EF4-FFF2-40B4-BE49-F238E27FC236}">
                <a16:creationId xmlns:a16="http://schemas.microsoft.com/office/drawing/2014/main" id="{523E4946-1BA9-4A91-BFAE-FEC73342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" y="2077272"/>
            <a:ext cx="3171039" cy="16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1BCAFB-9166-4C01-B889-15076EB3FA41}"/>
              </a:ext>
            </a:extLst>
          </p:cNvPr>
          <p:cNvSpPr txBox="1"/>
          <p:nvPr/>
        </p:nvSpPr>
        <p:spPr>
          <a:xfrm>
            <a:off x="1111540" y="4074270"/>
            <a:ext cx="65559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“The goal of post-quantum cryptography (also called quantum-resistant cryptography) is to develop cryptographic systems that are secure against both quantum and classical computers, and can interoperate with existing communications protocols and networks. ”</a:t>
            </a:r>
            <a:endParaRPr lang="en-US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3C519-2EEA-4416-AFF1-249767293ED1}"/>
              </a:ext>
            </a:extLst>
          </p:cNvPr>
          <p:cNvSpPr txBox="1"/>
          <p:nvPr/>
        </p:nvSpPr>
        <p:spPr>
          <a:xfrm>
            <a:off x="3800213" y="25826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Post-Quantum Cryptography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279276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LƯỢNG TỬ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6F1-4D4E-4517-ADA5-510FCF83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12" y="2379172"/>
            <a:ext cx="4839375" cy="224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01DE2-060B-4479-A2DC-4FCF3109DCA1}"/>
              </a:ext>
            </a:extLst>
          </p:cNvPr>
          <p:cNvSpPr txBox="1"/>
          <p:nvPr/>
        </p:nvSpPr>
        <p:spPr>
          <a:xfrm>
            <a:off x="1044429" y="19355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vòng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3 của NIST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1636B-B77D-4D30-B45F-79CF15782C0E}"/>
              </a:ext>
            </a:extLst>
          </p:cNvPr>
          <p:cNvSpPr txBox="1"/>
          <p:nvPr/>
        </p:nvSpPr>
        <p:spPr>
          <a:xfrm>
            <a:off x="1044428" y="4916874"/>
            <a:ext cx="7322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 đó bao gồm 4 ứng cử viên thuộc dòng mã hoá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lưới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lattice-based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và 1 ứng cử viên thuộc dòng mã hoá code-based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9D38B-FDA5-48D3-8FE0-F68D7727776A}"/>
              </a:ext>
            </a:extLst>
          </p:cNvPr>
          <p:cNvSpPr txBox="1"/>
          <p:nvPr/>
        </p:nvSpPr>
        <p:spPr>
          <a:xfrm>
            <a:off x="284595" y="6040984"/>
            <a:ext cx="8859405" cy="26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[1] NIST, “Post-Quantum Cryptography Standardization”, csrc.nist.gov, https://csrc.nist.gov/Projects/post-quantum-cryptography.</a:t>
            </a:r>
            <a:endParaRPr lang="en-US" sz="11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3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RYSTALS-Kyber">
            <a:extLst>
              <a:ext uri="{FF2B5EF4-FFF2-40B4-BE49-F238E27FC236}">
                <a16:creationId xmlns:a16="http://schemas.microsoft.com/office/drawing/2014/main" id="{04B72437-4A5B-4729-8A05-7C17B3B0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99" y="898414"/>
            <a:ext cx="8193826" cy="304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CRYSTALS-Kyber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rgbClr val="00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rgbClr val="00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C29AFF-A15C-4F69-B7BD-74356234C507}"/>
              </a:ext>
            </a:extLst>
          </p:cNvPr>
          <p:cNvSpPr txBox="1"/>
          <p:nvPr/>
        </p:nvSpPr>
        <p:spPr>
          <a:xfrm>
            <a:off x="4548225" y="4905300"/>
            <a:ext cx="4120275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R="0" algn="just" defTabSz="914400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-US" dirty="0" err="1">
                <a:solidFill>
                  <a:srgbClr val="FFFFFF"/>
                </a:solidFill>
                <a:effectLst/>
              </a:rPr>
              <a:t>Trong</a:t>
            </a:r>
            <a:r>
              <a:rPr lang="en-US" dirty="0">
                <a:solidFill>
                  <a:srgbClr val="FFFFFF"/>
                </a:solidFill>
                <a:effectLst/>
              </a:rPr>
              <a:t> 4 </a:t>
            </a:r>
            <a:r>
              <a:rPr lang="en-US" dirty="0" err="1">
                <a:solidFill>
                  <a:srgbClr val="FFFFFF"/>
                </a:solidFill>
                <a:effectLst/>
              </a:rPr>
              <a:t>ứng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cử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viên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mã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hoá</a:t>
            </a:r>
            <a:r>
              <a:rPr lang="en-US" dirty="0">
                <a:solidFill>
                  <a:srgbClr val="FFFFFF"/>
                </a:solidFill>
                <a:effectLst/>
              </a:rPr>
              <a:t> lattice-based, CRYSTALS-Kyber hay Kyber là </a:t>
            </a:r>
            <a:r>
              <a:rPr lang="en-US" dirty="0" err="1">
                <a:solidFill>
                  <a:srgbClr val="FFFFFF"/>
                </a:solidFill>
                <a:effectLst/>
              </a:rPr>
              <a:t>ứng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cử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viên</a:t>
            </a:r>
            <a:r>
              <a:rPr lang="en-US" dirty="0">
                <a:solidFill>
                  <a:srgbClr val="FFFFFF"/>
                </a:solidFill>
                <a:effectLst/>
              </a:rPr>
              <a:t> đầu </a:t>
            </a:r>
            <a:r>
              <a:rPr lang="en-US" dirty="0" err="1">
                <a:solidFill>
                  <a:srgbClr val="FFFFFF"/>
                </a:solidFill>
                <a:effectLst/>
              </a:rPr>
              <a:t>tiên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và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được</a:t>
            </a:r>
            <a:r>
              <a:rPr lang="en-US" dirty="0">
                <a:solidFill>
                  <a:srgbClr val="FFFFFF"/>
                </a:solidFill>
                <a:effectLst/>
              </a:rPr>
              <a:t> đánh giá </a:t>
            </a:r>
            <a:r>
              <a:rPr lang="en-US" dirty="0" err="1">
                <a:solidFill>
                  <a:srgbClr val="FFFFFF"/>
                </a:solidFill>
                <a:effectLst/>
              </a:rPr>
              <a:t>rất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triển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vọng</a:t>
            </a:r>
            <a:r>
              <a:rPr lang="en-US" dirty="0">
                <a:solidFill>
                  <a:srgbClr val="FFFFFF"/>
                </a:solidFill>
                <a:effectLst/>
              </a:rPr>
              <a:t> để </a:t>
            </a:r>
            <a:r>
              <a:rPr lang="en-US" dirty="0" err="1">
                <a:solidFill>
                  <a:srgbClr val="FFFFFF"/>
                </a:solidFill>
                <a:effectLst/>
              </a:rPr>
              <a:t>được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chuẩn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hoá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trong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tương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lai</a:t>
            </a:r>
            <a:r>
              <a:rPr lang="en-US" dirty="0">
                <a:solidFill>
                  <a:srgbClr val="FFFFFF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57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CRYSTALS-Kyber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29AFF-A15C-4F69-B7BD-74356234C507}"/>
              </a:ext>
            </a:extLst>
          </p:cNvPr>
          <p:cNvSpPr txBox="1"/>
          <p:nvPr/>
        </p:nvSpPr>
        <p:spPr>
          <a:xfrm>
            <a:off x="822960" y="2163314"/>
            <a:ext cx="754380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Kyber đòi hỏi nỗ lực tính toán nghiêm túc, chủ yếu là phép nhân các đa thức trên một vành đa thức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hạn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Kyber sử dụng một kỹ thuật hỗ trợ tốc độ phép 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í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 nhân có tên là Number-Theoretic Transform (NTT) và chọn các tham số để hỗ trợ kỹ thuật này.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vi-VN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 triển khai Kyber một cách hiệu quả, việc tối ưu hóa NTT và NTT nghịch đảo (INTT) là rất quan trọng. </a:t>
            </a:r>
            <a:endParaRPr lang="en-US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5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09312" cy="1450757"/>
          </a:xfrm>
        </p:spPr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TRÊN PHẦN CỨNG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672E-A5FA-44EC-9FF1-D8CC41094028}"/>
              </a:ext>
            </a:extLst>
          </p:cNvPr>
          <p:cNvSpPr txBox="1"/>
          <p:nvPr/>
        </p:nvSpPr>
        <p:spPr>
          <a:xfrm>
            <a:off x="1687324" y="1936849"/>
            <a:ext cx="18796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05478-8F5A-4128-A3D8-E384DFC247D3}"/>
              </a:ext>
            </a:extLst>
          </p:cNvPr>
          <p:cNvSpPr txBox="1"/>
          <p:nvPr/>
        </p:nvSpPr>
        <p:spPr>
          <a:xfrm>
            <a:off x="1687324" y="2707221"/>
            <a:ext cx="187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AES-NI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6D402-3221-4B91-858F-9214B2085575}"/>
              </a:ext>
            </a:extLst>
          </p:cNvPr>
          <p:cNvSpPr txBox="1"/>
          <p:nvPr/>
        </p:nvSpPr>
        <p:spPr>
          <a:xfrm>
            <a:off x="1687324" y="3429000"/>
            <a:ext cx="187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RSA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3A12E-F402-40E7-907A-3ADCCF185310}"/>
              </a:ext>
            </a:extLst>
          </p:cNvPr>
          <p:cNvSpPr txBox="1"/>
          <p:nvPr/>
        </p:nvSpPr>
        <p:spPr>
          <a:xfrm>
            <a:off x="1687324" y="4150779"/>
            <a:ext cx="187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ECC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177CB-F2F4-4B31-8294-CC74EB9278B2}"/>
              </a:ext>
            </a:extLst>
          </p:cNvPr>
          <p:cNvSpPr txBox="1"/>
          <p:nvPr/>
        </p:nvSpPr>
        <p:spPr>
          <a:xfrm>
            <a:off x="1687324" y="4872558"/>
            <a:ext cx="187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PQCs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EF30F-7887-4501-886C-424BB0F0D92D}"/>
              </a:ext>
            </a:extLst>
          </p:cNvPr>
          <p:cNvSpPr txBox="1"/>
          <p:nvPr/>
        </p:nvSpPr>
        <p:spPr>
          <a:xfrm>
            <a:off x="5577018" y="1936849"/>
            <a:ext cx="18796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Nền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Tảng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45AD-BDBA-457F-821F-F5CB9A01D660}"/>
              </a:ext>
            </a:extLst>
          </p:cNvPr>
          <p:cNvSpPr txBox="1"/>
          <p:nvPr/>
        </p:nvSpPr>
        <p:spPr>
          <a:xfrm>
            <a:off x="5577018" y="2875002"/>
            <a:ext cx="187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FPGA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6A34-698B-491F-9674-B0CD91401DC4}"/>
              </a:ext>
            </a:extLst>
          </p:cNvPr>
          <p:cNvSpPr txBox="1"/>
          <p:nvPr/>
        </p:nvSpPr>
        <p:spPr>
          <a:xfrm>
            <a:off x="5577018" y="3596781"/>
            <a:ext cx="187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ASIC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57934-C17A-429A-90D4-26F80735DCB6}"/>
              </a:ext>
            </a:extLst>
          </p:cNvPr>
          <p:cNvSpPr txBox="1"/>
          <p:nvPr/>
        </p:nvSpPr>
        <p:spPr>
          <a:xfrm>
            <a:off x="5577018" y="4318560"/>
            <a:ext cx="18796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Tích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làm vi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xử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CPU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431EE-898D-4C1C-B6C4-8CC63E3659DC}"/>
              </a:ext>
            </a:extLst>
          </p:cNvPr>
          <p:cNvSpPr txBox="1"/>
          <p:nvPr/>
        </p:nvSpPr>
        <p:spPr>
          <a:xfrm>
            <a:off x="822960" y="5376114"/>
            <a:ext cx="731100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FPGA là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nền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thích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để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cứu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cứng</a:t>
            </a:r>
            <a:r>
              <a:rPr lang="vi-VN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5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2" y="4198289"/>
            <a:ext cx="3606801" cy="20334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THIẾT KẾ PHẦN CỨNG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2F87121C-7979-41FA-A1AF-68A44E355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733" y="762625"/>
            <a:ext cx="2404533" cy="2404533"/>
          </a:xfrm>
          <a:prstGeom prst="rect">
            <a:avLst/>
          </a:prstGeom>
        </p:spPr>
      </p:pic>
      <p:pic>
        <p:nvPicPr>
          <p:cNvPr id="17" name="Graphic 16" descr="Processor with solid fill">
            <a:extLst>
              <a:ext uri="{FF2B5EF4-FFF2-40B4-BE49-F238E27FC236}">
                <a16:creationId xmlns:a16="http://schemas.microsoft.com/office/drawing/2014/main" id="{B9016F14-DD60-4DB4-B912-94F7F0A1C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168" y="719570"/>
            <a:ext cx="2404531" cy="2404531"/>
          </a:xfrm>
          <a:prstGeom prst="rect">
            <a:avLst/>
          </a:prstGeom>
        </p:spPr>
      </p:pic>
      <p:pic>
        <p:nvPicPr>
          <p:cNvPr id="19" name="Graphic 18" descr="Books with solid fill">
            <a:extLst>
              <a:ext uri="{FF2B5EF4-FFF2-40B4-BE49-F238E27FC236}">
                <a16:creationId xmlns:a16="http://schemas.microsoft.com/office/drawing/2014/main" id="{BA9EDACF-BDE0-4EE6-9B04-AD39AB397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600" y="795867"/>
            <a:ext cx="2404533" cy="240453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E369E2-CE06-4376-B557-4B5FE5B4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3843670"/>
            <a:ext cx="0" cy="202542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44BE-A570-45A5-923B-1764C20A2F62}"/>
              </a:ext>
            </a:extLst>
          </p:cNvPr>
          <p:cNvSpPr txBox="1"/>
          <p:nvPr/>
        </p:nvSpPr>
        <p:spPr>
          <a:xfrm>
            <a:off x="4813300" y="3948073"/>
            <a:ext cx="3606798" cy="2025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tả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cứng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cứu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là Verilog 2005 (IEEE 1364-2005)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BE9FB2-E84F-4594-93B7-BB203A20E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A5B82-3ED2-4FE6-86BD-BA88CC54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33C67-4B12-490A-95C5-5754FB47BE96}"/>
              </a:ext>
            </a:extLst>
          </p:cNvPr>
          <p:cNvSpPr txBox="1"/>
          <p:nvPr/>
        </p:nvSpPr>
        <p:spPr>
          <a:xfrm>
            <a:off x="647642" y="3082218"/>
            <a:ext cx="18796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Verilog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4A647-27B4-4EBF-8A48-70095C4B9C5A}"/>
              </a:ext>
            </a:extLst>
          </p:cNvPr>
          <p:cNvSpPr txBox="1"/>
          <p:nvPr/>
        </p:nvSpPr>
        <p:spPr>
          <a:xfrm>
            <a:off x="3685209" y="3085903"/>
            <a:ext cx="18796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Synthesizer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818416-D205-487C-A4A8-A49B1FAB2D79}"/>
              </a:ext>
            </a:extLst>
          </p:cNvPr>
          <p:cNvSpPr txBox="1"/>
          <p:nvPr/>
        </p:nvSpPr>
        <p:spPr>
          <a:xfrm>
            <a:off x="6362943" y="3082218"/>
            <a:ext cx="18796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FPGAs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2E27178-3C10-4F50-AA22-94A8C11AE191}"/>
              </a:ext>
            </a:extLst>
          </p:cNvPr>
          <p:cNvSpPr/>
          <p:nvPr/>
        </p:nvSpPr>
        <p:spPr>
          <a:xfrm>
            <a:off x="2924918" y="1813575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832343D-F898-4057-8379-14AD74E4EE41}"/>
              </a:ext>
            </a:extLst>
          </p:cNvPr>
          <p:cNvSpPr/>
          <p:nvPr/>
        </p:nvSpPr>
        <p:spPr>
          <a:xfrm>
            <a:off x="5707353" y="1813575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6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9337" y="270865"/>
            <a:ext cx="7809312" cy="145075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NHỮNG NGHIÊN CỨU TRƯỚC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FF3473-61CB-43FA-B7B3-3E49C84028E8}"/>
              </a:ext>
            </a:extLst>
          </p:cNvPr>
          <p:cNvCxnSpPr>
            <a:cxnSpLocks/>
          </p:cNvCxnSpPr>
          <p:nvPr/>
        </p:nvCxnSpPr>
        <p:spPr>
          <a:xfrm>
            <a:off x="1157681" y="1912690"/>
            <a:ext cx="0" cy="406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F12D7-EE4B-4F08-8EB6-DD24AE01D9D5}"/>
              </a:ext>
            </a:extLst>
          </p:cNvPr>
          <p:cNvSpPr txBox="1"/>
          <p:nvPr/>
        </p:nvSpPr>
        <p:spPr>
          <a:xfrm>
            <a:off x="1482754" y="2130532"/>
            <a:ext cx="603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Full Hardware Implementation of Round5 [5]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8258D-308F-449A-B8DE-428FB4791F9F}"/>
              </a:ext>
            </a:extLst>
          </p:cNvPr>
          <p:cNvSpPr txBox="1"/>
          <p:nvPr/>
        </p:nvSpPr>
        <p:spPr>
          <a:xfrm>
            <a:off x="1482753" y="2731999"/>
            <a:ext cx="6503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Hardware R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esource reuse CRYSTALS-Kyber [6]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BC265F-42E8-47B2-9F8D-7FEECD48C2E7}"/>
              </a:ext>
            </a:extLst>
          </p:cNvPr>
          <p:cNvSpPr txBox="1"/>
          <p:nvPr/>
        </p:nvSpPr>
        <p:spPr>
          <a:xfrm>
            <a:off x="1482753" y="5199667"/>
            <a:ext cx="64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High-Speed NTT Accelerator for CRYSTALS-Kyber [15]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AD5F6F-4BA9-4DBD-92FB-565F77113AD6}"/>
              </a:ext>
            </a:extLst>
          </p:cNvPr>
          <p:cNvSpPr txBox="1"/>
          <p:nvPr/>
        </p:nvSpPr>
        <p:spPr>
          <a:xfrm>
            <a:off x="1482753" y="3942825"/>
            <a:ext cx="5782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compact hardware CRYSTALS-Kyber [31]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A07A8-73B6-48E5-92F8-9F6DF716E8C6}"/>
              </a:ext>
            </a:extLst>
          </p:cNvPr>
          <p:cNvSpPr txBox="1"/>
          <p:nvPr/>
        </p:nvSpPr>
        <p:spPr>
          <a:xfrm>
            <a:off x="1482753" y="4567966"/>
            <a:ext cx="5782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complexity NTT/INTT for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NewHope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[32]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22137A-4A51-4302-8216-112ED063834B}"/>
              </a:ext>
            </a:extLst>
          </p:cNvPr>
          <p:cNvSpPr txBox="1"/>
          <p:nvPr/>
        </p:nvSpPr>
        <p:spPr>
          <a:xfrm>
            <a:off x="1482753" y="3333466"/>
            <a:ext cx="5782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RISQ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-V: PQCs accelerator for RISC-V 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[33]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B05DCE-182C-4C1B-B10A-22FD912FE0FD}"/>
              </a:ext>
            </a:extLst>
          </p:cNvPr>
          <p:cNvCxnSpPr/>
          <p:nvPr/>
        </p:nvCxnSpPr>
        <p:spPr>
          <a:xfrm>
            <a:off x="1015068" y="2315198"/>
            <a:ext cx="268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058EC5-0FBE-4B24-A81F-BDEDD3A7F436}"/>
              </a:ext>
            </a:extLst>
          </p:cNvPr>
          <p:cNvCxnSpPr/>
          <p:nvPr/>
        </p:nvCxnSpPr>
        <p:spPr>
          <a:xfrm>
            <a:off x="1015068" y="3243835"/>
            <a:ext cx="268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B83BD-13EB-42CB-8057-FA89E14D5530}"/>
              </a:ext>
            </a:extLst>
          </p:cNvPr>
          <p:cNvCxnSpPr/>
          <p:nvPr/>
        </p:nvCxnSpPr>
        <p:spPr>
          <a:xfrm>
            <a:off x="1008077" y="4776493"/>
            <a:ext cx="268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8B5E6950-5619-457F-846A-D4E33392AD9F}"/>
              </a:ext>
            </a:extLst>
          </p:cNvPr>
          <p:cNvSpPr/>
          <p:nvPr/>
        </p:nvSpPr>
        <p:spPr>
          <a:xfrm>
            <a:off x="962358" y="1964675"/>
            <a:ext cx="45719" cy="76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8FA1947D-2265-4A19-BE69-C73D2D8D5E10}"/>
              </a:ext>
            </a:extLst>
          </p:cNvPr>
          <p:cNvSpPr/>
          <p:nvPr/>
        </p:nvSpPr>
        <p:spPr>
          <a:xfrm>
            <a:off x="972286" y="2819442"/>
            <a:ext cx="45719" cy="7605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09B5475-B9B4-4527-B345-02541117B020}"/>
              </a:ext>
            </a:extLst>
          </p:cNvPr>
          <p:cNvSpPr/>
          <p:nvPr/>
        </p:nvSpPr>
        <p:spPr>
          <a:xfrm>
            <a:off x="969910" y="4004419"/>
            <a:ext cx="45719" cy="14903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8DD980-3959-454E-B88D-C24198893D6F}"/>
              </a:ext>
            </a:extLst>
          </p:cNvPr>
          <p:cNvSpPr txBox="1"/>
          <p:nvPr/>
        </p:nvSpPr>
        <p:spPr>
          <a:xfrm>
            <a:off x="222029" y="2136999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D5A550-CA7B-454D-BB82-21F9508E62C6}"/>
              </a:ext>
            </a:extLst>
          </p:cNvPr>
          <p:cNvSpPr txBox="1"/>
          <p:nvPr/>
        </p:nvSpPr>
        <p:spPr>
          <a:xfrm>
            <a:off x="222029" y="3068985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2020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5B70A-DA96-4DD9-9082-4BA8E5E15EB4}"/>
              </a:ext>
            </a:extLst>
          </p:cNvPr>
          <p:cNvSpPr txBox="1"/>
          <p:nvPr/>
        </p:nvSpPr>
        <p:spPr>
          <a:xfrm>
            <a:off x="222029" y="4604667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0466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A03E-1B5E-401C-A7F6-D1765767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tắt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văn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9584-4010-44B7-981C-55652AED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Tại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3 của quá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NIST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CRYSTALS-Kyber là một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giá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Là một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Lattice, CRYSTALS-Kyber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nặng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vào NTT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INTT để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này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bày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một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CRYSTALS-Kyber.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đó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vào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với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CRYSTALS-Kyber.</a:t>
            </a:r>
          </a:p>
          <a:p>
            <a:pPr algn="just"/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đổi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tính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Butterfly Unit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tính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là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237 MHz </a:t>
            </a:r>
            <a:r>
              <a:rPr lang="en-US" sz="18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max khi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Intel FPGA Cyclone V với Quartus.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giữa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pipeline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68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6A059-5F4D-40C8-93DD-7AE1BC3261EC}"/>
              </a:ext>
            </a:extLst>
          </p:cNvPr>
          <p:cNvSpPr txBox="1"/>
          <p:nvPr/>
        </p:nvSpPr>
        <p:spPr>
          <a:xfrm>
            <a:off x="636515" y="2611201"/>
            <a:ext cx="8129980" cy="1291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0215" algn="ctr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ngày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FPGA,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Verilog,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CRYSTALS-Kyber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0763C9-4932-43CE-80FE-61466A32BE84}"/>
              </a:ext>
            </a:extLst>
          </p:cNvPr>
          <p:cNvCxnSpPr/>
          <p:nvPr/>
        </p:nvCxnSpPr>
        <p:spPr>
          <a:xfrm>
            <a:off x="226503" y="3917659"/>
            <a:ext cx="8657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4F30F-19DE-43A8-BFEF-297650E438DE}"/>
              </a:ext>
            </a:extLst>
          </p:cNvPr>
          <p:cNvCxnSpPr/>
          <p:nvPr/>
        </p:nvCxnSpPr>
        <p:spPr>
          <a:xfrm>
            <a:off x="243281" y="2484539"/>
            <a:ext cx="8657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A6D08-82B2-4B9D-B254-6D04B22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Roboto" panose="02000000000000000000" pitchFamily="2" charset="0"/>
                <a:ea typeface="Roboto" panose="02000000000000000000" pitchFamily="2" charset="0"/>
              </a:rPr>
              <a:t>CƠ SỞ LÝ THUYẾT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E693-DAA8-42F9-89CD-45BE70E5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vi-VN" cap="none" dirty="0">
                <a:latin typeface="Roboto" panose="02000000000000000000" pitchFamily="2" charset="0"/>
                <a:ea typeface="Roboto" panose="02000000000000000000" pitchFamily="2" charset="0"/>
              </a:rPr>
              <a:t>Các nghiên cứu lý thuyết đi từ mã hóa lượng tử CRYSTALS-Kyber, Number Theoretic Transform (NTT) đến các giải thuật chuyên sâu để tối ưu trên phần cứng tốt hơn.</a:t>
            </a:r>
            <a:endParaRPr lang="en-US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BF57-A675-4D42-9633-E0821BDD930D}"/>
              </a:ext>
            </a:extLst>
          </p:cNvPr>
          <p:cNvSpPr txBox="1"/>
          <p:nvPr/>
        </p:nvSpPr>
        <p:spPr>
          <a:xfrm>
            <a:off x="4054189" y="1478651"/>
            <a:ext cx="108134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2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Lý thuyết về CRYTALS-Kyber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extBox 6">
                <a:extLst>
                  <a:ext uri="{FF2B5EF4-FFF2-40B4-BE49-F238E27FC236}">
                    <a16:creationId xmlns:a16="http://schemas.microsoft.com/office/drawing/2014/main" id="{465CFA1F-91C9-4482-BBB8-6F3D75641E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595416"/>
                  </p:ext>
                </p:extLst>
              </p:nvPr>
            </p:nvGraphicFramePr>
            <p:xfrm>
              <a:off x="822960" y="1852503"/>
              <a:ext cx="7543800" cy="315299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TextBox 6">
                <a:extLst>
                  <a:ext uri="{FF2B5EF4-FFF2-40B4-BE49-F238E27FC236}">
                    <a16:creationId xmlns:a16="http://schemas.microsoft.com/office/drawing/2014/main" id="{465CFA1F-91C9-4482-BBB8-6F3D75641E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595416"/>
                  </p:ext>
                </p:extLst>
              </p:nvPr>
            </p:nvGraphicFramePr>
            <p:xfrm>
              <a:off x="822960" y="1852503"/>
              <a:ext cx="7543800" cy="315299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70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259#yIS1">
            <a:extLst>
              <a:ext uri="{FF2B5EF4-FFF2-40B4-BE49-F238E27FC236}">
                <a16:creationId xmlns:a16="http://schemas.microsoft.com/office/drawing/2014/main" id="{8FE502A4-70F1-454A-B81F-88F61A16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8" y="736979"/>
            <a:ext cx="8193826" cy="24786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rgbClr val="3E5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3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thuyết</a:t>
            </a:r>
            <a:r>
              <a:rPr lang="en-US" sz="3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về CRYTALS-Kyber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rgbClr val="FF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9CFE99-EF45-432B-930F-2E019D7E783C}"/>
                  </a:ext>
                </a:extLst>
              </p:cNvPr>
              <p:cNvSpPr txBox="1"/>
              <p:nvPr/>
            </p:nvSpPr>
            <p:spPr>
              <a:xfrm>
                <a:off x="4548225" y="4905300"/>
                <a:ext cx="4120275" cy="1554485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•"/>
                </a:pPr>
                <a:r>
                  <a:rPr lang="en-US" dirty="0">
                    <a:solidFill>
                      <a:srgbClr val="FFFFFF"/>
                    </a:solidFill>
                    <a:effectLst/>
                  </a:rPr>
                  <a:t>Bài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toán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cho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ma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trận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A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thuộc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miền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giới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hạn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  <a:effectLst/>
                  </a:rPr>
                  <a:t>,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nhiễu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thuộc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phân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phối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nhiễu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và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effectLst/>
                  </a:rPr>
                  <a:t>, </a:t>
                </a:r>
                <a:r>
                  <a:rPr lang="en-US" dirty="0" err="1">
                    <a:solidFill>
                      <a:srgbClr val="FFFFFF"/>
                    </a:solidFill>
                    <a:effectLst/>
                  </a:rPr>
                  <a:t>tìm</a:t>
                </a:r>
                <a:r>
                  <a:rPr lang="en-US" dirty="0">
                    <a:solidFill>
                      <a:srgbClr val="FFFFFF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effectLst/>
                  </a:rPr>
                  <a:t>. 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9CFE99-EF45-432B-930F-2E019D7E7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25" y="4905300"/>
                <a:ext cx="4120275" cy="1554485"/>
              </a:xfrm>
              <a:prstGeom prst="rect">
                <a:avLst/>
              </a:prstGeom>
              <a:blipFill>
                <a:blip r:embed="rId3"/>
                <a:stretch>
                  <a:fillRect l="-3402" r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F59D2A7-05CE-40F8-92EC-2AD9EA72248F}"/>
              </a:ext>
            </a:extLst>
          </p:cNvPr>
          <p:cNvSpPr txBox="1"/>
          <p:nvPr/>
        </p:nvSpPr>
        <p:spPr>
          <a:xfrm>
            <a:off x="1097543" y="3781156"/>
            <a:ext cx="694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lattice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mà Kyber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P268#yIS1">
            <a:extLst>
              <a:ext uri="{FF2B5EF4-FFF2-40B4-BE49-F238E27FC236}">
                <a16:creationId xmlns:a16="http://schemas.microsoft.com/office/drawing/2014/main" id="{0D528C25-9CCD-40D0-9A27-C17C3D17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8" y="369213"/>
            <a:ext cx="6873514" cy="35570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A85-4CA3-400B-A4E7-7CD3A845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3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thuyết</a:t>
            </a:r>
            <a:r>
              <a:rPr lang="en-US" sz="3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về CRYTALS-Kyber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rgbClr val="FF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rgbClr val="FF3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9CFE99-EF45-432B-930F-2E019D7E783C}"/>
                  </a:ext>
                </a:extLst>
              </p:cNvPr>
              <p:cNvSpPr txBox="1"/>
              <p:nvPr/>
            </p:nvSpPr>
            <p:spPr>
              <a:xfrm>
                <a:off x="4548225" y="4905300"/>
                <a:ext cx="4120275" cy="1554485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vi-VN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Alice tạo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chìa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khóa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mã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Bob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sử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dụng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chìa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khóa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công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khai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để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mã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hóa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văn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bản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gốc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m.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Alice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giải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mã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từ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mật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mã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về lại m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từ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chìa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khóa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riêng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tư</a:t>
                </a: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9CFE99-EF45-432B-930F-2E019D7E7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25" y="4905300"/>
                <a:ext cx="4120275" cy="1554485"/>
              </a:xfrm>
              <a:prstGeom prst="rect">
                <a:avLst/>
              </a:prstGeom>
              <a:blipFill>
                <a:blip r:embed="rId3"/>
                <a:stretch>
                  <a:fillRect l="-2367" r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D0F444-38DD-41AE-A092-00B51632EDFC}"/>
              </a:ext>
            </a:extLst>
          </p:cNvPr>
          <p:cNvSpPr txBox="1"/>
          <p:nvPr/>
        </p:nvSpPr>
        <p:spPr>
          <a:xfrm>
            <a:off x="1492781" y="4083853"/>
            <a:ext cx="615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tạo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Ring-learning with errors (RLWE)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P262#yIS1">
            <a:extLst>
              <a:ext uri="{FF2B5EF4-FFF2-40B4-BE49-F238E27FC236}">
                <a16:creationId xmlns:a16="http://schemas.microsoft.com/office/drawing/2014/main" id="{993F1EFB-489B-4087-A4ED-FEE9F63D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8" y="2216136"/>
            <a:ext cx="7583466" cy="2748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CB012-08A7-4979-BDB4-1FAA88190145}"/>
                  </a:ext>
                </a:extLst>
              </p:cNvPr>
              <p:cNvSpPr txBox="1"/>
              <p:nvPr/>
            </p:nvSpPr>
            <p:spPr>
              <a:xfrm>
                <a:off x="481097" y="5120640"/>
                <a:ext cx="81818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M</a:t>
                </a:r>
                <a:r>
                  <a:rPr lang="vi-VN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ột cách để giảm lưu trữ </a:t>
                </a:r>
                <a14:m>
                  <m:oMath xmlns:m="http://schemas.openxmlformats.org/officeDocument/2006/math"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vi-V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^2</m:t>
                    </m:r>
                  </m:oMath>
                </a14:m>
                <a:r>
                  <a:rPr lang="vi-VN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phần tử ma trận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xuống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còn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phần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tử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ma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trận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CB012-08A7-4979-BDB4-1FAA8819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7" y="5120640"/>
                <a:ext cx="8181805" cy="369332"/>
              </a:xfrm>
              <a:prstGeom prst="rect">
                <a:avLst/>
              </a:prstGeom>
              <a:blipFill>
                <a:blip r:embed="rId3"/>
                <a:stretch>
                  <a:fillRect l="-522" t="-6557" r="-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5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181804" cy="1450757"/>
          </a:xfrm>
        </p:spPr>
        <p:txBody>
          <a:bodyPr>
            <a:normAutofit/>
          </a:bodyPr>
          <a:lstStyle/>
          <a:p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Module-learning with errors</a:t>
            </a:r>
            <a:r>
              <a:rPr lang="en-US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(MLWE) 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CB012-08A7-4979-BDB4-1FAA88190145}"/>
              </a:ext>
            </a:extLst>
          </p:cNvPr>
          <p:cNvSpPr txBox="1"/>
          <p:nvPr/>
        </p:nvSpPr>
        <p:spPr>
          <a:xfrm>
            <a:off x="481096" y="4357242"/>
            <a:ext cx="818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Kyber dùng thông số k để nâng độ phức tạp của ma trận A, tăng tính linh hoạt cho giải thuật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P265#yIS1">
            <a:extLst>
              <a:ext uri="{FF2B5EF4-FFF2-40B4-BE49-F238E27FC236}">
                <a16:creationId xmlns:a16="http://schemas.microsoft.com/office/drawing/2014/main" id="{B15AC62E-2C65-4EAD-BB1E-CE85CE2A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86" y="2834821"/>
            <a:ext cx="6688227" cy="11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181804" cy="1450757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thuyết</a:t>
            </a:r>
            <a:r>
              <a:rPr lang="en-US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về CRYTALS-Kyber</a:t>
            </a:r>
          </a:p>
        </p:txBody>
      </p:sp>
      <p:pic>
        <p:nvPicPr>
          <p:cNvPr id="6" name="Picture 5" descr="P271#yIS1">
            <a:extLst>
              <a:ext uri="{FF2B5EF4-FFF2-40B4-BE49-F238E27FC236}">
                <a16:creationId xmlns:a16="http://schemas.microsoft.com/office/drawing/2014/main" id="{A3712DDC-A5FB-42CB-8C76-793ADE00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43" y="2347200"/>
            <a:ext cx="6138113" cy="216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0915E-CDE5-4341-B9EA-E299CFD26F32}"/>
              </a:ext>
            </a:extLst>
          </p:cNvPr>
          <p:cNvSpPr txBox="1"/>
          <p:nvPr/>
        </p:nvSpPr>
        <p:spPr>
          <a:xfrm>
            <a:off x="1763784" y="4510800"/>
            <a:ext cx="5616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của Kyber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E6820-A240-4BA8-B115-8328372B5285}"/>
              </a:ext>
            </a:extLst>
          </p:cNvPr>
          <p:cNvSpPr txBox="1"/>
          <p:nvPr/>
        </p:nvSpPr>
        <p:spPr>
          <a:xfrm>
            <a:off x="2285998" y="493597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Kyber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nhiều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Kyber </a:t>
            </a:r>
            <a:r>
              <a:rPr lang="en-US" dirty="0" err="1">
                <a:latin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</a:rPr>
              <a:t> NTT/INTT để </a:t>
            </a:r>
            <a:r>
              <a:rPr lang="en-US" dirty="0" err="1">
                <a:latin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</a:rPr>
              <a:t> này</a:t>
            </a:r>
          </a:p>
        </p:txBody>
      </p:sp>
    </p:spTree>
    <p:extLst>
      <p:ext uri="{BB962C8B-B14F-4D97-AF65-F5344CB8AC3E}">
        <p14:creationId xmlns:p14="http://schemas.microsoft.com/office/powerpoint/2010/main" val="99829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181804" cy="145075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 thuyết về CRYTALS-Kyber</a:t>
            </a:r>
            <a:endParaRPr lang="en-US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E6820-A240-4BA8-B115-8328372B5285}"/>
              </a:ext>
            </a:extLst>
          </p:cNvPr>
          <p:cNvSpPr txBox="1"/>
          <p:nvPr/>
        </p:nvSpPr>
        <p:spPr>
          <a:xfrm>
            <a:off x="0" y="5523202"/>
            <a:ext cx="900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NTT/INTT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tạo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Kyber.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[2]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 descr="P274#yIS1">
            <a:extLst>
              <a:ext uri="{FF2B5EF4-FFF2-40B4-BE49-F238E27FC236}">
                <a16:creationId xmlns:a16="http://schemas.microsoft.com/office/drawing/2014/main" id="{559E2E95-A7F5-4A7C-A402-AF0A6E7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27" y="1948166"/>
            <a:ext cx="5097145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181804" cy="145075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 thuyết về CRYTALS-Kyber</a:t>
            </a:r>
            <a:endParaRPr lang="en-US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E6820-A240-4BA8-B115-8328372B5285}"/>
              </a:ext>
            </a:extLst>
          </p:cNvPr>
          <p:cNvSpPr txBox="1"/>
          <p:nvPr/>
        </p:nvSpPr>
        <p:spPr>
          <a:xfrm>
            <a:off x="0" y="5523202"/>
            <a:ext cx="900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NTT/INTT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tạo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Kyber.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[2]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P276#yIS1">
            <a:extLst>
              <a:ext uri="{FF2B5EF4-FFF2-40B4-BE49-F238E27FC236}">
                <a16:creationId xmlns:a16="http://schemas.microsoft.com/office/drawing/2014/main" id="{7B2CDD2D-6FB3-481E-AB51-84032E58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77" y="1830056"/>
            <a:ext cx="485584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9B1-5AA6-4A15-8CA3-173A4FC8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3A73-76AF-47EE-A497-55CB6F77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81962"/>
            <a:ext cx="3312813" cy="4023360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SzPct val="2000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TỔNG QUAN</a:t>
            </a:r>
          </a:p>
          <a:p>
            <a:pPr marL="457200" indent="-457200">
              <a:lnSpc>
                <a:spcPct val="250000"/>
              </a:lnSpc>
              <a:buSzPct val="2000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CƠ SỞ LÝ THUYẾT</a:t>
            </a:r>
          </a:p>
          <a:p>
            <a:pPr marL="457200" indent="-457200">
              <a:lnSpc>
                <a:spcPct val="250000"/>
              </a:lnSpc>
              <a:buSzPct val="200000"/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THIẾT KẾ PHẦN CỨNG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7F069E-B88B-4146-805A-FAE098C5E372}"/>
              </a:ext>
            </a:extLst>
          </p:cNvPr>
          <p:cNvSpPr txBox="1">
            <a:spLocks/>
          </p:cNvSpPr>
          <p:nvPr/>
        </p:nvSpPr>
        <p:spPr>
          <a:xfrm>
            <a:off x="5008230" y="2281962"/>
            <a:ext cx="362404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buSzPct val="200000"/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TỔNG HỢP VÀ MÔ PHỎNG</a:t>
            </a:r>
          </a:p>
          <a:p>
            <a:pPr marL="457200" indent="-457200">
              <a:lnSpc>
                <a:spcPct val="250000"/>
              </a:lnSpc>
              <a:buSzPct val="200000"/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 SÁNH VÀ ĐÁNH GIÁ</a:t>
            </a:r>
          </a:p>
          <a:p>
            <a:pPr marL="457200" indent="-457200">
              <a:lnSpc>
                <a:spcPct val="250000"/>
              </a:lnSpc>
              <a:buSzPct val="200000"/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KẾT LUẬN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44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181804" cy="145075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 thuyết về CRYTALS-Kyber</a:t>
            </a:r>
            <a:endParaRPr lang="en-US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E6820-A240-4BA8-B115-8328372B5285}"/>
              </a:ext>
            </a:extLst>
          </p:cNvPr>
          <p:cNvSpPr txBox="1"/>
          <p:nvPr/>
        </p:nvSpPr>
        <p:spPr>
          <a:xfrm>
            <a:off x="0" y="5523202"/>
            <a:ext cx="900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NTT/INTT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tạo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Kyber.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[2]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Picture 5" descr="P278#yIS1">
            <a:extLst>
              <a:ext uri="{FF2B5EF4-FFF2-40B4-BE49-F238E27FC236}">
                <a16:creationId xmlns:a16="http://schemas.microsoft.com/office/drawing/2014/main" id="{C5500FD8-C37B-4F9B-81CA-626FFC22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27" y="2497772"/>
            <a:ext cx="5732145" cy="18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181804" cy="1450757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thuyết</a:t>
            </a:r>
            <a:r>
              <a:rPr lang="en-US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về CRYTALS-Kyber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E93E4D-4F05-471E-96DE-FBF96F13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94285"/>
              </p:ext>
            </p:extLst>
          </p:nvPr>
        </p:nvGraphicFramePr>
        <p:xfrm>
          <a:off x="1293423" y="2720492"/>
          <a:ext cx="6557153" cy="2805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473">
                  <a:extLst>
                    <a:ext uri="{9D8B030D-6E8A-4147-A177-3AD203B41FA5}">
                      <a16:colId xmlns:a16="http://schemas.microsoft.com/office/drawing/2014/main" val="1634102309"/>
                    </a:ext>
                  </a:extLst>
                </a:gridCol>
                <a:gridCol w="635937">
                  <a:extLst>
                    <a:ext uri="{9D8B030D-6E8A-4147-A177-3AD203B41FA5}">
                      <a16:colId xmlns:a16="http://schemas.microsoft.com/office/drawing/2014/main" val="1632803463"/>
                    </a:ext>
                  </a:extLst>
                </a:gridCol>
                <a:gridCol w="628838">
                  <a:extLst>
                    <a:ext uri="{9D8B030D-6E8A-4147-A177-3AD203B41FA5}">
                      <a16:colId xmlns:a16="http://schemas.microsoft.com/office/drawing/2014/main" val="1882377367"/>
                    </a:ext>
                  </a:extLst>
                </a:gridCol>
                <a:gridCol w="705921">
                  <a:extLst>
                    <a:ext uri="{9D8B030D-6E8A-4147-A177-3AD203B41FA5}">
                      <a16:colId xmlns:a16="http://schemas.microsoft.com/office/drawing/2014/main" val="1451134453"/>
                    </a:ext>
                  </a:extLst>
                </a:gridCol>
                <a:gridCol w="632894">
                  <a:extLst>
                    <a:ext uri="{9D8B030D-6E8A-4147-A177-3AD203B41FA5}">
                      <a16:colId xmlns:a16="http://schemas.microsoft.com/office/drawing/2014/main" val="2429002762"/>
                    </a:ext>
                  </a:extLst>
                </a:gridCol>
                <a:gridCol w="631881">
                  <a:extLst>
                    <a:ext uri="{9D8B030D-6E8A-4147-A177-3AD203B41FA5}">
                      <a16:colId xmlns:a16="http://schemas.microsoft.com/office/drawing/2014/main" val="125433423"/>
                    </a:ext>
                  </a:extLst>
                </a:gridCol>
                <a:gridCol w="1003097">
                  <a:extLst>
                    <a:ext uri="{9D8B030D-6E8A-4147-A177-3AD203B41FA5}">
                      <a16:colId xmlns:a16="http://schemas.microsoft.com/office/drawing/2014/main" val="832328055"/>
                    </a:ext>
                  </a:extLst>
                </a:gridCol>
                <a:gridCol w="1004112">
                  <a:extLst>
                    <a:ext uri="{9D8B030D-6E8A-4147-A177-3AD203B41FA5}">
                      <a16:colId xmlns:a16="http://schemas.microsoft.com/office/drawing/2014/main" val="2749066891"/>
                    </a:ext>
                  </a:extLst>
                </a:gridCol>
              </a:tblGrid>
              <a:tr h="381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Version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η­</a:t>
                      </a:r>
                      <a:r>
                        <a:rPr lang="en-US" sz="1400" baseline="-25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η</a:t>
                      </a:r>
                      <a:r>
                        <a:rPr lang="en-US" sz="1400" baseline="-25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(d</a:t>
                      </a:r>
                      <a:r>
                        <a:rPr lang="en-US" sz="1400" baseline="-25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</a:t>
                      </a: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,d</a:t>
                      </a:r>
                      <a:r>
                        <a:rPr lang="en-US" sz="1400" baseline="-25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</a:t>
                      </a: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δ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263274"/>
                  </a:ext>
                </a:extLst>
              </a:tr>
              <a:tr h="808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Kyber512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256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3329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(10,4)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1400" baseline="30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-139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046668"/>
                  </a:ext>
                </a:extLst>
              </a:tr>
              <a:tr h="808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Kyber768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256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3329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(10,4)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1400" baseline="30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-164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816803"/>
                  </a:ext>
                </a:extLst>
              </a:tr>
              <a:tr h="808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Kyber1024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256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3329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(11,5)</a:t>
                      </a:r>
                      <a:endParaRPr lang="en-US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-174</a:t>
                      </a:r>
                      <a:endParaRPr lang="en-US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11638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2ED6660-06CA-49C0-A66A-F9A18B23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697" y="2135717"/>
            <a:ext cx="45343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16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ảng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bmk="_Toc92393175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 T</a:t>
            </a:r>
            <a:r>
              <a:rPr kumimoji="0" lang="vi-VN" altLang="en-US" sz="1600" b="0" i="0" u="none" strike="noStrike" cap="none" normalizeH="0" baseline="0" dirty="0" bmk="_Toc92393175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hông số của từng phiên bản Kyber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9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4B0BD-16B3-4AD7-B27B-AAA076CE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về CRYTALS-Kyber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3165A817-F64E-4327-B02C-E52AF63BD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456582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EA9DE79-1CF6-4FB5-9BE4-E886BAA91B91}"/>
              </a:ext>
            </a:extLst>
          </p:cNvPr>
          <p:cNvSpPr txBox="1"/>
          <p:nvPr/>
        </p:nvSpPr>
        <p:spPr>
          <a:xfrm>
            <a:off x="666925" y="138818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Phiên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chú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trọng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cứu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n = 256 của Kyber.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CB6AF-6FE7-486F-A36A-A806433F00ED}"/>
              </a:ext>
            </a:extLst>
          </p:cNvPr>
          <p:cNvSpPr txBox="1"/>
          <p:nvPr/>
        </p:nvSpPr>
        <p:spPr>
          <a:xfrm>
            <a:off x="1337515" y="4005407"/>
            <a:ext cx="4207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NTT/INTT để </a:t>
            </a:r>
            <a:r>
              <a:rPr lang="en-US" dirty="0" err="1">
                <a:solidFill>
                  <a:schemeClr val="bg1"/>
                </a:solidFill>
              </a:rPr>
              <a:t>chuyển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128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tử</a:t>
            </a:r>
            <a:r>
              <a:rPr lang="en-US" dirty="0">
                <a:solidFill>
                  <a:schemeClr val="bg1"/>
                </a:solidFill>
              </a:rPr>
              <a:t> của </a:t>
            </a:r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Kyber sang </a:t>
            </a:r>
            <a:r>
              <a:rPr lang="en-US" dirty="0" err="1">
                <a:solidFill>
                  <a:schemeClr val="bg1"/>
                </a:solidFill>
              </a:rPr>
              <a:t>miền</a:t>
            </a:r>
            <a:r>
              <a:rPr lang="en-US" dirty="0">
                <a:solidFill>
                  <a:schemeClr val="bg1"/>
                </a:solidFill>
              </a:rPr>
              <a:t> NTT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ngược</a:t>
            </a:r>
            <a:r>
              <a:rPr lang="en-US" dirty="0">
                <a:solidFill>
                  <a:schemeClr val="bg1"/>
                </a:solidFill>
              </a:rPr>
              <a:t> lại.</a:t>
            </a:r>
          </a:p>
        </p:txBody>
      </p:sp>
    </p:spTree>
    <p:extLst>
      <p:ext uri="{BB962C8B-B14F-4D97-AF65-F5344CB8AC3E}">
        <p14:creationId xmlns:p14="http://schemas.microsoft.com/office/powerpoint/2010/main" val="644520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82DEB0-A14C-4282-BF74-65BC353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1C321-A463-41CA-80F1-C9E90CEF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844374"/>
            <a:ext cx="75438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thuyết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về Number Theoretic Transform (NTT)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9D0E1-52C5-40FA-80F8-C45867AA0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53817"/>
              </p:ext>
            </p:extLst>
          </p:nvPr>
        </p:nvGraphicFramePr>
        <p:xfrm>
          <a:off x="777239" y="680936"/>
          <a:ext cx="7589521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3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49D2-FC02-4E42-9191-D656F803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cổ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điển</a:t>
            </a:r>
            <a:endParaRPr lang="en-US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68C6C-3325-459E-BCAF-C5D04A7B59BE}"/>
                  </a:ext>
                </a:extLst>
              </p:cNvPr>
              <p:cNvSpPr txBox="1"/>
              <p:nvPr/>
            </p:nvSpPr>
            <p:spPr>
              <a:xfrm>
                <a:off x="239086" y="22397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[2,3,4]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68C6C-3325-459E-BCAF-C5D04A7B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86" y="2239753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3BFCAA-A18B-4241-9741-E7DC8400F3C2}"/>
                  </a:ext>
                </a:extLst>
              </p:cNvPr>
              <p:cNvSpPr txBox="1"/>
              <p:nvPr/>
            </p:nvSpPr>
            <p:spPr>
              <a:xfrm>
                <a:off x="440421" y="4935974"/>
                <a:ext cx="5389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0;2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1;9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2,24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3BFCAA-A18B-4241-9741-E7DC8400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1" y="4935974"/>
                <a:ext cx="538992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542E022B-1109-4360-BA99-893A01C9B69D}"/>
              </a:ext>
            </a:extLst>
          </p:cNvPr>
          <p:cNvSpPr/>
          <p:nvPr/>
        </p:nvSpPr>
        <p:spPr>
          <a:xfrm>
            <a:off x="5595457" y="4994806"/>
            <a:ext cx="369115" cy="280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C31B84-2423-481D-8342-892E31C558BA}"/>
              </a:ext>
            </a:extLst>
          </p:cNvPr>
          <p:cNvSpPr/>
          <p:nvPr/>
        </p:nvSpPr>
        <p:spPr>
          <a:xfrm>
            <a:off x="5595457" y="2284269"/>
            <a:ext cx="369115" cy="280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E80C-8A9F-4392-A688-1B61DB3BDF85}"/>
              </a:ext>
            </a:extLst>
          </p:cNvPr>
          <p:cNvSpPr txBox="1"/>
          <p:nvPr/>
        </p:nvSpPr>
        <p:spPr>
          <a:xfrm>
            <a:off x="6300131" y="2101253"/>
            <a:ext cx="171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Coefficient 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867B2-FDA3-459B-8EB4-EB9397BEF687}"/>
              </a:ext>
            </a:extLst>
          </p:cNvPr>
          <p:cNvSpPr txBox="1"/>
          <p:nvPr/>
        </p:nvSpPr>
        <p:spPr>
          <a:xfrm>
            <a:off x="6300131" y="4811790"/>
            <a:ext cx="171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Representation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739B588-648F-41A6-860C-2E46FBC43ADB}"/>
              </a:ext>
            </a:extLst>
          </p:cNvPr>
          <p:cNvSpPr/>
          <p:nvPr/>
        </p:nvSpPr>
        <p:spPr>
          <a:xfrm rot="10800000">
            <a:off x="3871520" y="3111477"/>
            <a:ext cx="528506" cy="125404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7550A181-C493-4FB4-91C5-7AD5AF6BEFFB}"/>
              </a:ext>
            </a:extLst>
          </p:cNvPr>
          <p:cNvSpPr/>
          <p:nvPr/>
        </p:nvSpPr>
        <p:spPr>
          <a:xfrm>
            <a:off x="4743976" y="3111477"/>
            <a:ext cx="528506" cy="125404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27281-4120-4623-9F73-903473B1D85B}"/>
              </a:ext>
            </a:extLst>
          </p:cNvPr>
          <p:cNvSpPr txBox="1"/>
          <p:nvPr/>
        </p:nvSpPr>
        <p:spPr>
          <a:xfrm>
            <a:off x="700482" y="3551467"/>
            <a:ext cx="327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Fast Fourier Transform (FFT) [26]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B47F5-52D2-4283-9010-267486F95E59}"/>
              </a:ext>
            </a:extLst>
          </p:cNvPr>
          <p:cNvSpPr txBox="1"/>
          <p:nvPr/>
        </p:nvSpPr>
        <p:spPr>
          <a:xfrm>
            <a:off x="5595457" y="35514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Inverse FFT (IFFT) [26]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07540-FFB7-48CC-8A6D-26E814CBF092}"/>
              </a:ext>
            </a:extLst>
          </p:cNvPr>
          <p:cNvSpPr txBox="1"/>
          <p:nvPr/>
        </p:nvSpPr>
        <p:spPr>
          <a:xfrm>
            <a:off x="2076274" y="5729708"/>
            <a:ext cx="5083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Miền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Phức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06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49D2-FC02-4E42-9191-D656F803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cổ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điển</a:t>
            </a:r>
            <a:endParaRPr lang="en-US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68C6C-3325-459E-BCAF-C5D04A7B59BE}"/>
                  </a:ext>
                </a:extLst>
              </p:cNvPr>
              <p:cNvSpPr txBox="1"/>
              <p:nvPr/>
            </p:nvSpPr>
            <p:spPr>
              <a:xfrm>
                <a:off x="239086" y="22397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[2,3,4]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68C6C-3325-459E-BCAF-C5D04A7B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86" y="2239753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3BFCAA-A18B-4241-9741-E7DC8400F3C2}"/>
                  </a:ext>
                </a:extLst>
              </p:cNvPr>
              <p:cNvSpPr txBox="1"/>
              <p:nvPr/>
            </p:nvSpPr>
            <p:spPr>
              <a:xfrm>
                <a:off x="440421" y="4935974"/>
                <a:ext cx="5389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0;2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1;9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2,24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3BFCAA-A18B-4241-9741-E7DC8400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1" y="4935974"/>
                <a:ext cx="538992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542E022B-1109-4360-BA99-893A01C9B69D}"/>
              </a:ext>
            </a:extLst>
          </p:cNvPr>
          <p:cNvSpPr/>
          <p:nvPr/>
        </p:nvSpPr>
        <p:spPr>
          <a:xfrm>
            <a:off x="5595457" y="4994806"/>
            <a:ext cx="369115" cy="280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C31B84-2423-481D-8342-892E31C558BA}"/>
              </a:ext>
            </a:extLst>
          </p:cNvPr>
          <p:cNvSpPr/>
          <p:nvPr/>
        </p:nvSpPr>
        <p:spPr>
          <a:xfrm>
            <a:off x="5595457" y="2284269"/>
            <a:ext cx="369115" cy="280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E80C-8A9F-4392-A688-1B61DB3BDF85}"/>
              </a:ext>
            </a:extLst>
          </p:cNvPr>
          <p:cNvSpPr txBox="1"/>
          <p:nvPr/>
        </p:nvSpPr>
        <p:spPr>
          <a:xfrm>
            <a:off x="6300131" y="2101253"/>
            <a:ext cx="171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Coefficient 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867B2-FDA3-459B-8EB4-EB9397BEF687}"/>
              </a:ext>
            </a:extLst>
          </p:cNvPr>
          <p:cNvSpPr txBox="1"/>
          <p:nvPr/>
        </p:nvSpPr>
        <p:spPr>
          <a:xfrm>
            <a:off x="6300131" y="4811790"/>
            <a:ext cx="171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Representation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739B588-648F-41A6-860C-2E46FBC43ADB}"/>
              </a:ext>
            </a:extLst>
          </p:cNvPr>
          <p:cNvSpPr/>
          <p:nvPr/>
        </p:nvSpPr>
        <p:spPr>
          <a:xfrm rot="10800000">
            <a:off x="3871520" y="3111477"/>
            <a:ext cx="528506" cy="125404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7550A181-C493-4FB4-91C5-7AD5AF6BEFFB}"/>
              </a:ext>
            </a:extLst>
          </p:cNvPr>
          <p:cNvSpPr/>
          <p:nvPr/>
        </p:nvSpPr>
        <p:spPr>
          <a:xfrm>
            <a:off x="4743976" y="3111477"/>
            <a:ext cx="528506" cy="125404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27281-4120-4623-9F73-903473B1D85B}"/>
              </a:ext>
            </a:extLst>
          </p:cNvPr>
          <p:cNvSpPr txBox="1"/>
          <p:nvPr/>
        </p:nvSpPr>
        <p:spPr>
          <a:xfrm>
            <a:off x="700482" y="3551467"/>
            <a:ext cx="327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 Theoretic Transform (NTT) [25]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B47F5-52D2-4283-9010-267486F95E59}"/>
              </a:ext>
            </a:extLst>
          </p:cNvPr>
          <p:cNvSpPr txBox="1"/>
          <p:nvPr/>
        </p:nvSpPr>
        <p:spPr>
          <a:xfrm>
            <a:off x="5595457" y="35514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Inverse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 (INTT) [25]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07540-FFB7-48CC-8A6D-26E814CBF092}"/>
                  </a:ext>
                </a:extLst>
              </p:cNvPr>
              <p:cNvSpPr txBox="1"/>
              <p:nvPr/>
            </p:nvSpPr>
            <p:spPr>
              <a:xfrm>
                <a:off x="2202112" y="5550239"/>
                <a:ext cx="5083728" cy="6677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vành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giới</a:t>
                </a:r>
                <a:r>
                  <a:rPr lang="en-US" dirty="0"/>
                  <a:t> </a:t>
                </a:r>
                <a:r>
                  <a:rPr lang="en-US" dirty="0" err="1"/>
                  <a:t>hạn</a:t>
                </a:r>
                <a:endParaRPr lang="en-US" dirty="0"/>
              </a:p>
              <a:p>
                <a:pPr algn="ctr"/>
                <a:r>
                  <a:rPr lang="en-US" dirty="0"/>
                  <a:t>Kyber: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07540-FFB7-48CC-8A6D-26E814CB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12" y="5550239"/>
                <a:ext cx="5083728" cy="667747"/>
              </a:xfrm>
              <a:prstGeom prst="rect">
                <a:avLst/>
              </a:prstGeom>
              <a:blipFill>
                <a:blip r:embed="rId4"/>
                <a:stretch>
                  <a:fillRect t="-354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7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cổ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điển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81241EC-793F-4461-BCFE-CEAF44073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099" y="2978248"/>
                <a:ext cx="7543801" cy="402336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vi-VN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Kết quả nhân đa thức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vi-VN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có thể được tính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với NTT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INTT</a:t>
                </a:r>
                <a:r>
                  <a:rPr lang="vi-VN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như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bên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dưới</a:t>
                </a:r>
                <a:r>
                  <a:rPr lang="vi-VN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:</a:t>
                </a:r>
                <a:endParaRPr lang="en-US" sz="180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𝑁𝑇𝑇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𝑁𝑇𝑇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𝑁𝑇𝑇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	</a:t>
                </a:r>
                <a:endPara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81241EC-793F-4461-BCFE-CEAF44073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099" y="2978248"/>
                <a:ext cx="7543801" cy="4023360"/>
              </a:xfrm>
              <a:blipFill>
                <a:blip r:embed="rId2"/>
                <a:stretch>
                  <a:fillRect l="-1696" r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9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cổ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điển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R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Phiên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bản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điển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của NTT là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như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[32]:</a:t>
                </a:r>
              </a:p>
              <a:p>
                <a:pPr marL="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1, ...,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− 1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bản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điển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của INTT là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như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[32]:</a:t>
                </a:r>
              </a:p>
              <a:p>
                <a:pPr marL="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1, ...,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− 1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là primitive nth root of unity.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68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63" y="5089942"/>
            <a:ext cx="8181805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rimitive n-</a:t>
            </a:r>
            <a:r>
              <a:rPr lang="en-US" sz="5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Root of Unity.</a:t>
            </a:r>
            <a:b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5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4F802A2-A764-4595-BFB8-AE881CC586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8136029"/>
                  </p:ext>
                </p:extLst>
              </p:nvPr>
            </p:nvGraphicFramePr>
            <p:xfrm>
              <a:off x="1237490" y="2016760"/>
              <a:ext cx="6743146" cy="1792335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6743146">
                      <a:extLst>
                        <a:ext uri="{9D8B030D-6E8A-4147-A177-3AD203B41FA5}">
                          <a16:colId xmlns:a16="http://schemas.microsoft.com/office/drawing/2014/main" val="756777232"/>
                        </a:ext>
                      </a:extLst>
                    </a:gridCol>
                  </a:tblGrid>
                  <a:tr h="17923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Gốc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hội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tụ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nguyên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thủy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thứ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n hay n-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Primitive Root of Unity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trong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miền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>
                                      <a:effectLst/>
                                      <a:latin typeface="Cambria Math" panose="02040503050406030204" pitchFamily="18" charset="0"/>
                                    </a:rPr>
                                    <m:t>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là một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số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1">
                                  <a:effectLst/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sao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:r>
                            <a:rPr lang="en-US" sz="2400" b="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cho</a:t>
                          </a:r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>
                                  <a:effectLst/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1">
                                  <a:effectLst/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 b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1">
                                  <a:effectLst/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r>
                            <a:rPr lang="en-US" sz="2400" b="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</a:t>
                          </a:r>
                          <a:endParaRPr lang="en-US" sz="2400" b="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extLst>
                      <a:ext uri="{0D108BD9-81ED-4DB2-BD59-A6C34878D82A}">
                        <a16:rowId xmlns:a16="http://schemas.microsoft.com/office/drawing/2014/main" val="473202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4F802A2-A764-4595-BFB8-AE881CC586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8136029"/>
                  </p:ext>
                </p:extLst>
              </p:nvPr>
            </p:nvGraphicFramePr>
            <p:xfrm>
              <a:off x="1237490" y="2016760"/>
              <a:ext cx="6743146" cy="1792335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6743146">
                      <a:extLst>
                        <a:ext uri="{9D8B030D-6E8A-4147-A177-3AD203B41FA5}">
                          <a16:colId xmlns:a16="http://schemas.microsoft.com/office/drawing/2014/main" val="756777232"/>
                        </a:ext>
                      </a:extLst>
                    </a:gridCol>
                  </a:tblGrid>
                  <a:tr h="1792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8595" marR="188595" marT="0" marB="0">
                        <a:blipFill>
                          <a:blip r:embed="rId2"/>
                          <a:stretch>
                            <a:fillRect t="-339" r="-90" b="-10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2022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050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NTT/INTT cổ điển</a:t>
            </a:r>
            <a:endParaRPr lang="en-US" sz="5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P354#yIS1">
            <a:extLst>
              <a:ext uri="{FF2B5EF4-FFF2-40B4-BE49-F238E27FC236}">
                <a16:creationId xmlns:a16="http://schemas.microsoft.com/office/drawing/2014/main" id="{2D0D5E2D-862C-47C8-AAF1-B319742E5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" y="1185401"/>
            <a:ext cx="8187348" cy="19725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41314-E9C7-4478-A154-C52AC7D8C52B}"/>
              </a:ext>
            </a:extLst>
          </p:cNvPr>
          <p:cNvSpPr txBox="1"/>
          <p:nvPr/>
        </p:nvSpPr>
        <p:spPr>
          <a:xfrm>
            <a:off x="475499" y="3429000"/>
            <a:ext cx="8227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hình của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Butterfly Unit (BU). (1) Cooley - Tukey Butterfly. (2) Gentleman - Sande Butterfly</a:t>
            </a:r>
            <a:endParaRPr lang="en-US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8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A6D08-82B2-4B9D-B254-6D04B22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Roboto" panose="02000000000000000000" pitchFamily="2" charset="0"/>
                <a:ea typeface="Roboto" panose="02000000000000000000" pitchFamily="2" charset="0"/>
              </a:rPr>
              <a:t>TỔNG QUAN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E693-DAA8-42F9-89CD-45BE70E5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bày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tổng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về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đề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tài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tình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hình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cứu</a:t>
            </a:r>
            <a:endParaRPr lang="en-US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BF57-A675-4D42-9633-E0821BDD930D}"/>
              </a:ext>
            </a:extLst>
          </p:cNvPr>
          <p:cNvSpPr txBox="1"/>
          <p:nvPr/>
        </p:nvSpPr>
        <p:spPr>
          <a:xfrm>
            <a:off x="4054189" y="1478651"/>
            <a:ext cx="108134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2601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TỐI ƯU NTT/INTT CHO KYBER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A774C0-ABA8-4FE9-88A5-0B649A96D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08842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Mathematics outline">
            <a:extLst>
              <a:ext uri="{FF2B5EF4-FFF2-40B4-BE49-F238E27FC236}">
                <a16:creationId xmlns:a16="http://schemas.microsoft.com/office/drawing/2014/main" id="{42FB4022-1CDF-4F61-B211-074651AD0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040" y="2829187"/>
            <a:ext cx="914400" cy="914400"/>
          </a:xfrm>
          <a:prstGeom prst="rect">
            <a:avLst/>
          </a:prstGeom>
        </p:spPr>
      </p:pic>
      <p:pic>
        <p:nvPicPr>
          <p:cNvPr id="7" name="Graphic 6" descr="Mathematics outline">
            <a:extLst>
              <a:ext uri="{FF2B5EF4-FFF2-40B4-BE49-F238E27FC236}">
                <a16:creationId xmlns:a16="http://schemas.microsoft.com/office/drawing/2014/main" id="{7B951623-666F-42B4-9A85-9D307D3A62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040" y="4248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54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NWC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415030" cy="4261451"/>
              </a:xfrm>
            </p:spPr>
            <p:txBody>
              <a:bodyPr>
                <a:normAutofit fontScale="25000" lnSpcReduction="20000"/>
              </a:bodyPr>
              <a:lstStyle/>
              <a:p>
                <a:pPr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6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bày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bởi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Poppelman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sự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trong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[19]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từ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định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lý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toán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học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2 như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sau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6800" u="sng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Định </a:t>
                </a:r>
                <a:r>
                  <a:rPr lang="en-US" sz="6800" u="sng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lý</a:t>
                </a:r>
                <a:r>
                  <a:rPr lang="en-US" sz="6800" u="sng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2: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Gọi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là n-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Primitive Root of Unity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tập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hữu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hạn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𝑍𝑝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Gọi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là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các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vectơ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có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độ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dài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với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các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tử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Zp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q"/>
                  <a:tabLst>
                    <a:tab pos="270510" algn="l"/>
                  </a:tabLst>
                </a:pP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Tích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hệ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số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bọc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của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𝑁𝑇𝑇</m:t>
                        </m:r>
                      </m:e>
                      <m: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  <m:sup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𝑁𝑇</m:t>
                    </m:r>
                    <m:sSub>
                      <m:sSub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◦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𝑁𝑇</m:t>
                    </m:r>
                    <m:sSub>
                      <m:sSub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q"/>
                  <a:tabLst>
                    <a:tab pos="270510" algn="l"/>
                  </a:tabLst>
                </a:pP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Gọi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là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tích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hệ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số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bọc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âm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của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Cho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à </m:t>
                    </m:r>
                    <m:acc>
                      <m:accPr>
                        <m:chr m:val="̅"/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xác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định là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6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6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6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6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6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6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6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6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6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Khi đó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𝑁𝑇𝑇</m:t>
                        </m:r>
                      </m:e>
                      <m: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  <m:sup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𝑁𝑇</m:t>
                    </m:r>
                    <m:sSub>
                      <m:sSub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𝑁𝑇</m:t>
                    </m:r>
                    <m:sSub>
                      <m:sSubPr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6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sz="6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)).</m:t>
                    </m:r>
                  </m:oMath>
                </a14:m>
                <a:endParaRPr lang="en-US" sz="680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415030" cy="4261451"/>
              </a:xfrm>
              <a:blipFill>
                <a:blip r:embed="rId2"/>
                <a:stretch>
                  <a:fillRect l="-1645" r="-1727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401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kern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NWC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512" y="605896"/>
                <a:ext cx="4810247" cy="5646208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Với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phép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toán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trong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vành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lit/>
                      </m:rP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, có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thể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sử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dụng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tích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từng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thành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bọc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dương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(PWC)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Với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phép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toán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trong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vành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lit/>
                      </m:rP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, có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thể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sử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dụng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tích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từng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thành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bọc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(NWC)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512" y="605896"/>
                <a:ext cx="4810247" cy="5646208"/>
              </a:xfrm>
              <a:blipFill>
                <a:blip r:embed="rId2"/>
                <a:stretch>
                  <a:fillRect l="-3042" r="-4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159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NWC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798025-D9BD-4E9A-9EFA-4AC491E0A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884813" cy="4023360"/>
              </a:xfrm>
            </p:spPr>
            <p:txBody>
              <a:bodyPr>
                <a:normAutofit fontScale="92500"/>
              </a:bodyPr>
              <a:lstStyle/>
              <a:p>
                <a:pPr marL="0" marR="0" indent="0" algn="ctr">
                  <a:lnSpc>
                    <a:spcPct val="250000"/>
                  </a:lnSpc>
                  <a:spcBef>
                    <a:spcPts val="600"/>
                  </a:spcBef>
                  <a:spcAft>
                    <a:spcPts val="1000"/>
                  </a:spcAft>
                  <a:buNone/>
                  <a:tabLst>
                    <a:tab pos="270510" algn="l"/>
                  </a:tabLst>
                </a:pPr>
                <a:r>
                  <a:rPr lang="en-US" sz="24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400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hương</a:t>
                </a:r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bậc</a:t>
                </a:r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như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lit/>
                      </m:rP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indent="0" algn="ctr">
                  <a:lnSpc>
                    <a:spcPct val="250000"/>
                  </a:lnSpc>
                  <a:spcBef>
                    <a:spcPts val="600"/>
                  </a:spcBef>
                  <a:spcAft>
                    <a:spcPts val="1000"/>
                  </a:spcAft>
                  <a:buNone/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𝑒𝑣𝑒𝑛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𝑜𝑑𝑑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với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𝑒𝑣𝑒𝑛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𝑜𝑑𝑑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∈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lit/>
                      </m:rP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250000"/>
                  </a:lnSpc>
                  <a:spcBef>
                    <a:spcPts val="600"/>
                  </a:spcBef>
                  <a:spcAft>
                    <a:spcPts val="1000"/>
                  </a:spcAft>
                  <a:buNone/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)=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𝑒𝑣𝑒𝑛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) +x*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𝑜𝑑𝑑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798025-D9BD-4E9A-9EFA-4AC491E0A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884813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AD197D9F-99EE-4D1B-A38E-01021243392D}"/>
              </a:ext>
            </a:extLst>
          </p:cNvPr>
          <p:cNvSpPr/>
          <p:nvPr/>
        </p:nvSpPr>
        <p:spPr>
          <a:xfrm>
            <a:off x="4572000" y="2835479"/>
            <a:ext cx="377505" cy="293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A3A0A5-0BEC-46F4-8A36-003F9F7702E0}"/>
              </a:ext>
            </a:extLst>
          </p:cNvPr>
          <p:cNvSpPr/>
          <p:nvPr/>
        </p:nvSpPr>
        <p:spPr>
          <a:xfrm>
            <a:off x="4571999" y="4002791"/>
            <a:ext cx="377505" cy="293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D59581-E714-4A39-808E-48C1CDF26BD4}"/>
              </a:ext>
            </a:extLst>
          </p:cNvPr>
          <p:cNvSpPr/>
          <p:nvPr/>
        </p:nvSpPr>
        <p:spPr>
          <a:xfrm>
            <a:off x="2618201" y="3081744"/>
            <a:ext cx="4294326" cy="8419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61730-0F60-4968-ADCB-6E598509258D}"/>
              </a:ext>
            </a:extLst>
          </p:cNvPr>
          <p:cNvSpPr/>
          <p:nvPr/>
        </p:nvSpPr>
        <p:spPr>
          <a:xfrm>
            <a:off x="2618200" y="2191438"/>
            <a:ext cx="4294326" cy="8419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7DB1B-4728-4663-A358-EC88A518DB16}"/>
              </a:ext>
            </a:extLst>
          </p:cNvPr>
          <p:cNvSpPr/>
          <p:nvPr/>
        </p:nvSpPr>
        <p:spPr>
          <a:xfrm>
            <a:off x="2618201" y="4032061"/>
            <a:ext cx="4294326" cy="8419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NWC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798025-D9BD-4E9A-9EFA-4AC491E0A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60" y="2122571"/>
                <a:ext cx="7884813" cy="4023360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2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Sử </a:t>
                </a:r>
                <a:r>
                  <a:rPr lang="en-US" sz="18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dụng</a:t>
                </a:r>
                <a:r>
                  <a:rPr lang="en-US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=128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algn="ctr"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𝑁𝑇𝑇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))=(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𝑁𝑇𝑇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𝑁𝑇𝑇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algn="ctr"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𝐼𝑁𝑇𝑇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))=(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𝐼𝑁𝑇𝑇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𝐼𝑁𝑇𝑇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798025-D9BD-4E9A-9EFA-4AC491E0A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2122571"/>
                <a:ext cx="7884813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89A6EE76-E814-41DA-96F9-0D73818053E2}"/>
              </a:ext>
            </a:extLst>
          </p:cNvPr>
          <p:cNvSpPr/>
          <p:nvPr/>
        </p:nvSpPr>
        <p:spPr>
          <a:xfrm>
            <a:off x="1803633" y="2448824"/>
            <a:ext cx="562062" cy="327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DE4B8F2-898E-4861-8F3F-7D9AAFE41FB8}"/>
              </a:ext>
            </a:extLst>
          </p:cNvPr>
          <p:cNvSpPr/>
          <p:nvPr/>
        </p:nvSpPr>
        <p:spPr>
          <a:xfrm>
            <a:off x="1803633" y="3339130"/>
            <a:ext cx="562062" cy="327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716BEA-DA65-4B99-AA9D-74482BA664F8}"/>
              </a:ext>
            </a:extLst>
          </p:cNvPr>
          <p:cNvSpPr/>
          <p:nvPr/>
        </p:nvSpPr>
        <p:spPr>
          <a:xfrm>
            <a:off x="1803633" y="4289447"/>
            <a:ext cx="562062" cy="327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2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0ADD745-4D76-46A9-8E6B-0971C34D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885718"/>
            <a:ext cx="8193826" cy="30726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500" kern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GIẢM ĐỘ PHỨC TẠP NWC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9">
                <a:extLst>
                  <a:ext uri="{FF2B5EF4-FFF2-40B4-BE49-F238E27FC236}">
                    <a16:creationId xmlns:a16="http://schemas.microsoft.com/office/drawing/2014/main" id="{D0C4BE65-C692-4944-88D7-0B824CC77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8225" y="4905300"/>
                <a:ext cx="4120275" cy="15544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Khi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sử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dụng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NWC, ta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cần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áp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dụng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quy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trình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xử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lý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trước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và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xử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lý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sau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cho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các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hệ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số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đa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thức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đầu vào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và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đầu ra,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nhân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chúng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với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và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tương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ứng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6" name="Content Placeholder 9">
                <a:extLst>
                  <a:ext uri="{FF2B5EF4-FFF2-40B4-BE49-F238E27FC236}">
                    <a16:creationId xmlns:a16="http://schemas.microsoft.com/office/drawing/2014/main" id="{D0C4BE65-C692-4944-88D7-0B824CC77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8225" y="4905300"/>
                <a:ext cx="4120275" cy="1554485"/>
              </a:xfrm>
              <a:blipFill>
                <a:blip r:embed="rId3"/>
                <a:stretch>
                  <a:fillRect l="-1183" r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911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NTT/INTT NWC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bản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NWC của NTT là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như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1, ...,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− 1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bản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NWC của INTT là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như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1, ...,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− 1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423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41022-CAE6-41EA-820B-DB22A34DC98F}"/>
              </a:ext>
            </a:extLst>
          </p:cNvPr>
          <p:cNvSpPr/>
          <p:nvPr/>
        </p:nvSpPr>
        <p:spPr>
          <a:xfrm>
            <a:off x="2447697" y="3109272"/>
            <a:ext cx="4294326" cy="1060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3132A-CEA6-4C5E-99CB-520441312720}"/>
              </a:ext>
            </a:extLst>
          </p:cNvPr>
          <p:cNvSpPr/>
          <p:nvPr/>
        </p:nvSpPr>
        <p:spPr>
          <a:xfrm>
            <a:off x="1526305" y="1940843"/>
            <a:ext cx="6233511" cy="1060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GIẢM ĐỘ PHỨC TẠP NTT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624755" cy="4023360"/>
              </a:xfrm>
            </p:spPr>
            <p:txBody>
              <a:bodyPr>
                <a:normAutofit/>
              </a:bodyPr>
              <a:lstStyle/>
              <a:p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...,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1, ...,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/2 − 1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624755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us Sign 5">
            <a:extLst>
              <a:ext uri="{FF2B5EF4-FFF2-40B4-BE49-F238E27FC236}">
                <a16:creationId xmlns:a16="http://schemas.microsoft.com/office/drawing/2014/main" id="{400A1335-93B0-4CBA-A5B3-C855DDB0A9EC}"/>
              </a:ext>
            </a:extLst>
          </p:cNvPr>
          <p:cNvSpPr/>
          <p:nvPr/>
        </p:nvSpPr>
        <p:spPr>
          <a:xfrm>
            <a:off x="1756549" y="3395707"/>
            <a:ext cx="536896" cy="4613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5A310A-851E-4798-8AF5-C13F40E327AF}"/>
              </a:ext>
            </a:extLst>
          </p:cNvPr>
          <p:cNvSpPr/>
          <p:nvPr/>
        </p:nvSpPr>
        <p:spPr>
          <a:xfrm>
            <a:off x="1300294" y="4755874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8AC1C-9695-4490-8D30-A1E4E9BD821A}"/>
                  </a:ext>
                </a:extLst>
              </p:cNvPr>
              <p:cNvSpPr txBox="1"/>
              <p:nvPr/>
            </p:nvSpPr>
            <p:spPr>
              <a:xfrm>
                <a:off x="5447705" y="4755874"/>
                <a:ext cx="2032024" cy="45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8AC1C-9695-4490-8D30-A1E4E9BD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05" y="4755874"/>
                <a:ext cx="2032024" cy="450636"/>
              </a:xfrm>
              <a:prstGeom prst="rect">
                <a:avLst/>
              </a:prstGeom>
              <a:blipFill>
                <a:blip r:embed="rId3"/>
                <a:stretch>
                  <a:fillRect t="-121622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401B16-9693-4EE5-A92C-78FB1C679339}"/>
                  </a:ext>
                </a:extLst>
              </p:cNvPr>
              <p:cNvSpPr txBox="1"/>
              <p:nvPr/>
            </p:nvSpPr>
            <p:spPr>
              <a:xfrm>
                <a:off x="2303570" y="4755874"/>
                <a:ext cx="2032024" cy="45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401B16-9693-4EE5-A92C-78FB1C679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70" y="4755874"/>
                <a:ext cx="2032024" cy="450636"/>
              </a:xfrm>
              <a:prstGeom prst="rect">
                <a:avLst/>
              </a:prstGeom>
              <a:blipFill>
                <a:blip r:embed="rId4"/>
                <a:stretch>
                  <a:fillRect t="-121622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975BD9-AFA1-4940-BDEC-1F07C3D7F893}"/>
              </a:ext>
            </a:extLst>
          </p:cNvPr>
          <p:cNvSpPr/>
          <p:nvPr/>
        </p:nvSpPr>
        <p:spPr>
          <a:xfrm>
            <a:off x="4414047" y="4744622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9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41022-CAE6-41EA-820B-DB22A34DC98F}"/>
              </a:ext>
            </a:extLst>
          </p:cNvPr>
          <p:cNvSpPr/>
          <p:nvPr/>
        </p:nvSpPr>
        <p:spPr>
          <a:xfrm>
            <a:off x="2498030" y="3126050"/>
            <a:ext cx="4498387" cy="11942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3132A-CEA6-4C5E-99CB-520441312720}"/>
              </a:ext>
            </a:extLst>
          </p:cNvPr>
          <p:cNvSpPr/>
          <p:nvPr/>
        </p:nvSpPr>
        <p:spPr>
          <a:xfrm>
            <a:off x="1526305" y="1940843"/>
            <a:ext cx="6233511" cy="1060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GIẢM ĐỘ PHỨC TẠP INTT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4845" y="1845422"/>
                <a:ext cx="7624755" cy="4023360"/>
              </a:xfrm>
            </p:spPr>
            <p:txBody>
              <a:bodyPr>
                <a:normAutofit/>
              </a:bodyPr>
              <a:lstStyle/>
              <a:p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...,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...,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/2 − 1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845" y="1845422"/>
                <a:ext cx="7624755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us Sign 5">
            <a:extLst>
              <a:ext uri="{FF2B5EF4-FFF2-40B4-BE49-F238E27FC236}">
                <a16:creationId xmlns:a16="http://schemas.microsoft.com/office/drawing/2014/main" id="{400A1335-93B0-4CBA-A5B3-C855DDB0A9EC}"/>
              </a:ext>
            </a:extLst>
          </p:cNvPr>
          <p:cNvSpPr/>
          <p:nvPr/>
        </p:nvSpPr>
        <p:spPr>
          <a:xfrm>
            <a:off x="1756549" y="3395707"/>
            <a:ext cx="536896" cy="4613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5A310A-851E-4798-8AF5-C13F40E327AF}"/>
              </a:ext>
            </a:extLst>
          </p:cNvPr>
          <p:cNvSpPr/>
          <p:nvPr/>
        </p:nvSpPr>
        <p:spPr>
          <a:xfrm>
            <a:off x="1300294" y="4755874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8AC1C-9695-4490-8D30-A1E4E9BD821A}"/>
                  </a:ext>
                </a:extLst>
              </p:cNvPr>
              <p:cNvSpPr txBox="1"/>
              <p:nvPr/>
            </p:nvSpPr>
            <p:spPr>
              <a:xfrm>
                <a:off x="5447705" y="4755874"/>
                <a:ext cx="2032024" cy="45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8AC1C-9695-4490-8D30-A1E4E9BD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05" y="4755874"/>
                <a:ext cx="2032024" cy="450636"/>
              </a:xfrm>
              <a:prstGeom prst="rect">
                <a:avLst/>
              </a:prstGeom>
              <a:blipFill>
                <a:blip r:embed="rId3"/>
                <a:stretch>
                  <a:fillRect t="-121622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401B16-9693-4EE5-A92C-78FB1C679339}"/>
                  </a:ext>
                </a:extLst>
              </p:cNvPr>
              <p:cNvSpPr txBox="1"/>
              <p:nvPr/>
            </p:nvSpPr>
            <p:spPr>
              <a:xfrm>
                <a:off x="2303570" y="4755874"/>
                <a:ext cx="2032024" cy="76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401B16-9693-4EE5-A92C-78FB1C679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70" y="4755874"/>
                <a:ext cx="2032024" cy="763286"/>
              </a:xfrm>
              <a:prstGeom prst="rect">
                <a:avLst/>
              </a:prstGeom>
              <a:blipFill>
                <a:blip r:embed="rId4"/>
                <a:stretch>
                  <a:fillRect t="-80000" b="-1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975BD9-AFA1-4940-BDEC-1F07C3D7F893}"/>
              </a:ext>
            </a:extLst>
          </p:cNvPr>
          <p:cNvSpPr/>
          <p:nvPr/>
        </p:nvSpPr>
        <p:spPr>
          <a:xfrm>
            <a:off x="4414047" y="4744622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5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GIẢM ĐỘ PHỨC TẠP INTT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AFDC-BE7A-47B5-B1B4-F24E1880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6" y="3313651"/>
            <a:ext cx="2192282" cy="104637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7051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C564-0E07-4E1A-AD8D-26243ACF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8" y="3482744"/>
            <a:ext cx="1943371" cy="7144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1AD2B25-6786-43DE-B33B-56896BBE26A7}"/>
              </a:ext>
            </a:extLst>
          </p:cNvPr>
          <p:cNvSpPr/>
          <p:nvPr/>
        </p:nvSpPr>
        <p:spPr>
          <a:xfrm>
            <a:off x="2727799" y="3345020"/>
            <a:ext cx="556093" cy="275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9F027-2A8F-418E-9BED-4EDFCC6E1DFB}"/>
                  </a:ext>
                </a:extLst>
              </p:cNvPr>
              <p:cNvSpPr txBox="1"/>
              <p:nvPr/>
            </p:nvSpPr>
            <p:spPr>
              <a:xfrm>
                <a:off x="3358013" y="2136286"/>
                <a:ext cx="4572000" cy="15562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tabLst>
                    <a:tab pos="27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                   =2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7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9F027-2A8F-418E-9BED-4EDFCC6E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13" y="2136286"/>
                <a:ext cx="4572000" cy="1556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6B2FEB-10F0-4EA9-A0B6-D95203BBB235}"/>
                  </a:ext>
                </a:extLst>
              </p:cNvPr>
              <p:cNvSpPr txBox="1"/>
              <p:nvPr/>
            </p:nvSpPr>
            <p:spPr>
              <a:xfrm>
                <a:off x="3358013" y="3836836"/>
                <a:ext cx="4572000" cy="15562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tabLst>
                    <a:tab pos="27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                   =2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7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6B2FEB-10F0-4EA9-A0B6-D95203BBB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13" y="3836836"/>
                <a:ext cx="4572000" cy="1556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F81E5A-6EDA-4C3F-A337-EF457AC2A6E0}"/>
              </a:ext>
            </a:extLst>
          </p:cNvPr>
          <p:cNvSpPr/>
          <p:nvPr/>
        </p:nvSpPr>
        <p:spPr>
          <a:xfrm>
            <a:off x="2730215" y="3926584"/>
            <a:ext cx="556093" cy="275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6AA7-D87F-4648-B806-4FCEF2E6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3D7BA-322C-452A-B0E5-D1BE8D1F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29" y="2585177"/>
            <a:ext cx="2265025" cy="24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kytala stick with strip of paper wound around in spiral">
            <a:extLst>
              <a:ext uri="{FF2B5EF4-FFF2-40B4-BE49-F238E27FC236}">
                <a16:creationId xmlns:a16="http://schemas.microsoft.com/office/drawing/2014/main" id="{B3733436-D921-4A23-9149-BA66D95A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46" y="2920025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037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41022-CAE6-41EA-820B-DB22A34DC98F}"/>
              </a:ext>
            </a:extLst>
          </p:cNvPr>
          <p:cNvSpPr/>
          <p:nvPr/>
        </p:nvSpPr>
        <p:spPr>
          <a:xfrm>
            <a:off x="2498030" y="3126050"/>
            <a:ext cx="4498387" cy="11942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3132A-CEA6-4C5E-99CB-520441312720}"/>
              </a:ext>
            </a:extLst>
          </p:cNvPr>
          <p:cNvSpPr/>
          <p:nvPr/>
        </p:nvSpPr>
        <p:spPr>
          <a:xfrm>
            <a:off x="1526305" y="1940843"/>
            <a:ext cx="6233511" cy="1060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GIẢM ĐỘ PHỨC TẠP INTT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4845" y="1845422"/>
                <a:ext cx="7624755" cy="4023360"/>
              </a:xfrm>
            </p:spPr>
            <p:txBody>
              <a:bodyPr>
                <a:normAutofit/>
              </a:bodyPr>
              <a:lstStyle/>
              <a:p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𝑁𝑇𝑇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5AFDC-BE7A-47B5-B1B4-F24E1880A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845" y="1845422"/>
                <a:ext cx="7624755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us Sign 5">
            <a:extLst>
              <a:ext uri="{FF2B5EF4-FFF2-40B4-BE49-F238E27FC236}">
                <a16:creationId xmlns:a16="http://schemas.microsoft.com/office/drawing/2014/main" id="{400A1335-93B0-4CBA-A5B3-C855DDB0A9EC}"/>
              </a:ext>
            </a:extLst>
          </p:cNvPr>
          <p:cNvSpPr/>
          <p:nvPr/>
        </p:nvSpPr>
        <p:spPr>
          <a:xfrm>
            <a:off x="1756549" y="3395707"/>
            <a:ext cx="536896" cy="4613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5A310A-851E-4798-8AF5-C13F40E327AF}"/>
              </a:ext>
            </a:extLst>
          </p:cNvPr>
          <p:cNvSpPr/>
          <p:nvPr/>
        </p:nvSpPr>
        <p:spPr>
          <a:xfrm>
            <a:off x="1300294" y="4755874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8AC1C-9695-4490-8D30-A1E4E9BD821A}"/>
                  </a:ext>
                </a:extLst>
              </p:cNvPr>
              <p:cNvSpPr txBox="1"/>
              <p:nvPr/>
            </p:nvSpPr>
            <p:spPr>
              <a:xfrm>
                <a:off x="5447705" y="4755874"/>
                <a:ext cx="2032024" cy="45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8AC1C-9695-4490-8D30-A1E4E9BD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05" y="4755874"/>
                <a:ext cx="2032024" cy="450636"/>
              </a:xfrm>
              <a:prstGeom prst="rect">
                <a:avLst/>
              </a:prstGeom>
              <a:blipFill>
                <a:blip r:embed="rId3"/>
                <a:stretch>
                  <a:fillRect t="-121622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401B16-9693-4EE5-A92C-78FB1C679339}"/>
                  </a:ext>
                </a:extLst>
              </p:cNvPr>
              <p:cNvSpPr txBox="1"/>
              <p:nvPr/>
            </p:nvSpPr>
            <p:spPr>
              <a:xfrm>
                <a:off x="2303570" y="4755874"/>
                <a:ext cx="2032024" cy="45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401B16-9693-4EE5-A92C-78FB1C679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70" y="4755874"/>
                <a:ext cx="2032024" cy="450636"/>
              </a:xfrm>
              <a:prstGeom prst="rect">
                <a:avLst/>
              </a:prstGeom>
              <a:blipFill>
                <a:blip r:embed="rId4"/>
                <a:stretch>
                  <a:fillRect t="-121622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975BD9-AFA1-4940-BDEC-1F07C3D7F893}"/>
              </a:ext>
            </a:extLst>
          </p:cNvPr>
          <p:cNvSpPr/>
          <p:nvPr/>
        </p:nvSpPr>
        <p:spPr>
          <a:xfrm>
            <a:off x="4414047" y="4744622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A0230-89E0-4982-BC40-2C478FB42A7B}"/>
              </a:ext>
            </a:extLst>
          </p:cNvPr>
          <p:cNvSpPr txBox="1"/>
          <p:nvPr/>
        </p:nvSpPr>
        <p:spPr>
          <a:xfrm>
            <a:off x="2768367" y="3388156"/>
            <a:ext cx="391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BU GS [32]</a:t>
            </a:r>
          </a:p>
        </p:txBody>
      </p:sp>
    </p:spTree>
    <p:extLst>
      <p:ext uri="{BB962C8B-B14F-4D97-AF65-F5344CB8AC3E}">
        <p14:creationId xmlns:p14="http://schemas.microsoft.com/office/powerpoint/2010/main" val="1776547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Thuật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toán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22BAD4C-2F69-482E-81B3-4811CEC99E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755782"/>
                  </p:ext>
                </p:extLst>
              </p:nvPr>
            </p:nvGraphicFramePr>
            <p:xfrm>
              <a:off x="1793398" y="1865129"/>
              <a:ext cx="5557203" cy="4364482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557203">
                      <a:extLst>
                        <a:ext uri="{9D8B030D-6E8A-4147-A177-3AD203B41FA5}">
                          <a16:colId xmlns:a16="http://schemas.microsoft.com/office/drawing/2014/main" val="1798802781"/>
                        </a:ext>
                      </a:extLst>
                    </a:gridCol>
                  </a:tblGrid>
                  <a:tr h="17823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1.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Low complexity 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NTT operation with Cooley – Tuckey butterfly</a:t>
                          </a:r>
                          <a:endParaRPr lang="en-US" sz="105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361" marR="55361" marT="0" marB="0"/>
                    </a:tc>
                    <a:extLst>
                      <a:ext uri="{0D108BD9-81ED-4DB2-BD59-A6C34878D82A}">
                        <a16:rowId xmlns:a16="http://schemas.microsoft.com/office/drawing/2014/main" val="293185876"/>
                      </a:ext>
                    </a:extLst>
                  </a:tr>
                  <a:tr h="34598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Input: polynomial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as</a:t>
                          </a:r>
                          <a14:m>
                            <m:oMath xmlns:m="http://schemas.openxmlformats.org/officeDocument/2006/math">
                              <m:r>
                                <a:rPr lang="vi-VN" sz="1050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is the 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N-</a:t>
                          </a:r>
                          <a:r>
                            <a:rPr lang="en-US" sz="105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primitive root of unity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oMath>
                          </a14:m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vi-VN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vi-VN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𝑁𝑇𝑇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𝑏𝑖𝑡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𝑟𝑒𝑣𝑒𝑟𝑠𝑒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2: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=1;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3: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4:  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/2−1;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5: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Sup>
                                <m:sSubSup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6:          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−1;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7: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8: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9: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10:             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11:        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12: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13: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14: return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361" marR="55361" marT="0" marB="0"/>
                    </a:tc>
                    <a:extLst>
                      <a:ext uri="{0D108BD9-81ED-4DB2-BD59-A6C34878D82A}">
                        <a16:rowId xmlns:a16="http://schemas.microsoft.com/office/drawing/2014/main" val="352135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22BAD4C-2F69-482E-81B3-4811CEC99E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755782"/>
                  </p:ext>
                </p:extLst>
              </p:nvPr>
            </p:nvGraphicFramePr>
            <p:xfrm>
              <a:off x="1793398" y="1865129"/>
              <a:ext cx="5557203" cy="436975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557203">
                      <a:extLst>
                        <a:ext uri="{9D8B030D-6E8A-4147-A177-3AD203B41FA5}">
                          <a16:colId xmlns:a16="http://schemas.microsoft.com/office/drawing/2014/main" val="1798802781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1.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Low complexity 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NTT operation with Cooley – Tuckey butterfly</a:t>
                          </a:r>
                          <a:endParaRPr lang="en-US" sz="105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361" marR="55361" marT="0" marB="0"/>
                    </a:tc>
                    <a:extLst>
                      <a:ext uri="{0D108BD9-81ED-4DB2-BD59-A6C34878D82A}">
                        <a16:rowId xmlns:a16="http://schemas.microsoft.com/office/drawing/2014/main" val="293185876"/>
                      </a:ext>
                    </a:extLst>
                  </a:tr>
                  <a:tr h="4156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361" marR="55361" marT="0" marB="0">
                        <a:blipFill>
                          <a:blip r:embed="rId2"/>
                          <a:stretch>
                            <a:fillRect l="-110" t="-5271" r="-219" b="-1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35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102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Thuật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toán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INTT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40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79638-6AE6-40AA-9B79-DEAE747C34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0196135"/>
                  </p:ext>
                </p:extLst>
              </p:nvPr>
            </p:nvGraphicFramePr>
            <p:xfrm>
              <a:off x="1565280" y="1737361"/>
              <a:ext cx="6059159" cy="4557522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6059159">
                      <a:extLst>
                        <a:ext uri="{9D8B030D-6E8A-4147-A177-3AD203B41FA5}">
                          <a16:colId xmlns:a16="http://schemas.microsoft.com/office/drawing/2014/main" val="4220565583"/>
                        </a:ext>
                      </a:extLst>
                    </a:gridCol>
                  </a:tblGrid>
                  <a:tr h="20943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Low complexity I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NTT operation with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Gentleman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–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Sande 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butterfly</a:t>
                          </a:r>
                          <a:endParaRPr lang="en-US" sz="105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014" marR="53014" marT="0" marB="0"/>
                    </a:tc>
                    <a:extLst>
                      <a:ext uri="{0D108BD9-81ED-4DB2-BD59-A6C34878D82A}">
                        <a16:rowId xmlns:a16="http://schemas.microsoft.com/office/drawing/2014/main" val="576810429"/>
                      </a:ext>
                    </a:extLst>
                  </a:tr>
                  <a:tr h="426959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Input: polynomial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as</a:t>
                          </a:r>
                          <a14:m>
                            <m:oMath xmlns:m="http://schemas.openxmlformats.org/officeDocument/2006/math">
                              <m:r>
                                <a:rPr lang="vi-VN" sz="1050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is the 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n-</a:t>
                          </a:r>
                          <a:r>
                            <a:rPr lang="en-US" sz="105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primitive root of unity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oMath>
                          </a14:m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vi-VN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vi-VN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𝐼𝑁𝑇𝑇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: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=1;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: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3:  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/2−1;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4: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5:          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−1;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6: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7: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8: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9:               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10:        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11:      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12: </a:t>
                          </a:r>
                          <a:r>
                            <a:rPr lang="vi-VN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13: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𝑏𝑖𝑡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𝑟𝑒𝑣𝑒𝑟𝑠𝑒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0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5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14: return 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105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014" marR="53014" marT="0" marB="0"/>
                    </a:tc>
                    <a:extLst>
                      <a:ext uri="{0D108BD9-81ED-4DB2-BD59-A6C34878D82A}">
                        <a16:rowId xmlns:a16="http://schemas.microsoft.com/office/drawing/2014/main" val="3729090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79638-6AE6-40AA-9B79-DEAE747C34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0196135"/>
                  </p:ext>
                </p:extLst>
              </p:nvPr>
            </p:nvGraphicFramePr>
            <p:xfrm>
              <a:off x="1565280" y="1737361"/>
              <a:ext cx="6059159" cy="4562920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6059159">
                      <a:extLst>
                        <a:ext uri="{9D8B030D-6E8A-4147-A177-3AD203B41FA5}">
                          <a16:colId xmlns:a16="http://schemas.microsoft.com/office/drawing/2014/main" val="4220565583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Low complexity I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NTT operation with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Gentleman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– </a:t>
                          </a:r>
                          <a:r>
                            <a:rPr lang="vi-VN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Sande </a:t>
                          </a:r>
                          <a:r>
                            <a:rPr lang="en-US" sz="105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butterfly</a:t>
                          </a:r>
                          <a:endParaRPr lang="en-US" sz="105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014" marR="53014" marT="0" marB="0"/>
                    </a:tc>
                    <a:extLst>
                      <a:ext uri="{0D108BD9-81ED-4DB2-BD59-A6C34878D82A}">
                        <a16:rowId xmlns:a16="http://schemas.microsoft.com/office/drawing/2014/main" val="576810429"/>
                      </a:ext>
                    </a:extLst>
                  </a:tr>
                  <a:tr h="4349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14" marR="53014" marT="0" marB="0">
                        <a:blipFill>
                          <a:blip r:embed="rId2"/>
                          <a:stretch>
                            <a:fillRect l="-101" t="-5182" r="-201" b="-1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090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4032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4F6175-9F98-4747-9837-89919E4492AF}"/>
              </a:ext>
            </a:extLst>
          </p:cNvPr>
          <p:cNvSpPr/>
          <p:nvPr/>
        </p:nvSpPr>
        <p:spPr>
          <a:xfrm>
            <a:off x="5108895" y="4479036"/>
            <a:ext cx="2894202" cy="90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489BC5-0447-4970-9964-63D723B42D2E}"/>
              </a:ext>
            </a:extLst>
          </p:cNvPr>
          <p:cNvSpPr/>
          <p:nvPr/>
        </p:nvSpPr>
        <p:spPr>
          <a:xfrm>
            <a:off x="5108895" y="3242926"/>
            <a:ext cx="2894202" cy="90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136326-3735-4A1C-9CBD-7935925B977A}"/>
              </a:ext>
            </a:extLst>
          </p:cNvPr>
          <p:cNvSpPr/>
          <p:nvPr/>
        </p:nvSpPr>
        <p:spPr>
          <a:xfrm>
            <a:off x="5108895" y="2011957"/>
            <a:ext cx="2894202" cy="90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67A853-FD51-45E4-A8D8-E452CEACE5E1}"/>
              </a:ext>
            </a:extLst>
          </p:cNvPr>
          <p:cNvSpPr/>
          <p:nvPr/>
        </p:nvSpPr>
        <p:spPr>
          <a:xfrm>
            <a:off x="710547" y="4408522"/>
            <a:ext cx="2775917" cy="9815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2435F0-8DAF-46EA-91AB-5F96C51E81FA}"/>
              </a:ext>
            </a:extLst>
          </p:cNvPr>
          <p:cNvSpPr/>
          <p:nvPr/>
        </p:nvSpPr>
        <p:spPr>
          <a:xfrm>
            <a:off x="710548" y="3194054"/>
            <a:ext cx="2775917" cy="9815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AD0A0B-CA9C-4019-B845-018A5D70FFD8}"/>
              </a:ext>
            </a:extLst>
          </p:cNvPr>
          <p:cNvSpPr/>
          <p:nvPr/>
        </p:nvSpPr>
        <p:spPr>
          <a:xfrm>
            <a:off x="710549" y="1979586"/>
            <a:ext cx="2775917" cy="9815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RÚT GỌN MODULO EXACT-KRED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F999-EE4B-4C58-9E4F-9B340404BE37}"/>
              </a:ext>
            </a:extLst>
          </p:cNvPr>
          <p:cNvSpPr txBox="1"/>
          <p:nvPr/>
        </p:nvSpPr>
        <p:spPr>
          <a:xfrm>
            <a:off x="928663" y="3500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KRED, K-RED-2x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[23]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F6BD7-083A-49BE-B862-FAD3912AECD3}"/>
              </a:ext>
            </a:extLst>
          </p:cNvPr>
          <p:cNvSpPr txBox="1"/>
          <p:nvPr/>
        </p:nvSpPr>
        <p:spPr>
          <a:xfrm>
            <a:off x="928663" y="47513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vi-VN" sz="1800" baseline="30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-RED [13]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22BE3-DF3A-4FA9-BDB3-DAF78D09AFFC}"/>
              </a:ext>
            </a:extLst>
          </p:cNvPr>
          <p:cNvSpPr txBox="1"/>
          <p:nvPr/>
        </p:nvSpPr>
        <p:spPr>
          <a:xfrm>
            <a:off x="928663" y="2122199"/>
            <a:ext cx="27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Montgomery Reduction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Barret Reduction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8D2A5E0-018C-4D7A-BEA5-5C66FDB51A9D}"/>
              </a:ext>
            </a:extLst>
          </p:cNvPr>
          <p:cNvSpPr/>
          <p:nvPr/>
        </p:nvSpPr>
        <p:spPr>
          <a:xfrm>
            <a:off x="3807492" y="2221351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499A0-F3FC-4DD5-BDDB-415E6E43448A}"/>
              </a:ext>
            </a:extLst>
          </p:cNvPr>
          <p:cNvSpPr txBox="1"/>
          <p:nvPr/>
        </p:nvSpPr>
        <p:spPr>
          <a:xfrm>
            <a:off x="5321135" y="2271008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Chưa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tối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cho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Kyber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251638-9694-4288-92E0-68C81E7D70DF}"/>
              </a:ext>
            </a:extLst>
          </p:cNvPr>
          <p:cNvSpPr/>
          <p:nvPr/>
        </p:nvSpPr>
        <p:spPr>
          <a:xfrm>
            <a:off x="3832659" y="3441557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2E0D05-CEF9-4294-BA3A-57512478DACB}"/>
              </a:ext>
            </a:extLst>
          </p:cNvPr>
          <p:cNvSpPr/>
          <p:nvPr/>
        </p:nvSpPr>
        <p:spPr>
          <a:xfrm>
            <a:off x="3832659" y="4660058"/>
            <a:ext cx="955205" cy="473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8D71B-062B-4527-B1BA-ED9669DFA2CD}"/>
              </a:ext>
            </a:extLst>
          </p:cNvPr>
          <p:cNvSpPr txBox="1"/>
          <p:nvPr/>
        </p:nvSpPr>
        <p:spPr>
          <a:xfrm>
            <a:off x="5108895" y="473425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Một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trường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hợp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overflow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78A7A-3979-44FF-8AF4-040179D61B86}"/>
              </a:ext>
            </a:extLst>
          </p:cNvPr>
          <p:cNvSpPr txBox="1"/>
          <p:nvPr/>
        </p:nvSpPr>
        <p:spPr>
          <a:xfrm>
            <a:off x="5108895" y="3371912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Lưu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gấp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đôi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nhớ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tính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toán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phức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tạp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19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RÚT GỌN MODULO EXACT-KRED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B6DE76B-CC5A-4F47-B9B5-896360F739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43955"/>
                  </p:ext>
                </p:extLst>
              </p:nvPr>
            </p:nvGraphicFramePr>
            <p:xfrm>
              <a:off x="1735455" y="1970278"/>
              <a:ext cx="5717540" cy="3779520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717540">
                      <a:extLst>
                        <a:ext uri="{9D8B030D-6E8A-4147-A177-3AD203B41FA5}">
                          <a16:colId xmlns:a16="http://schemas.microsoft.com/office/drawing/2014/main" val="40898726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</a:t>
                          </a:r>
                          <a:r>
                            <a:rPr lang="vi-VN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</a:t>
                          </a: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 Exact-KRED for Kyber NTT/INTT accelerator</a:t>
                          </a:r>
                          <a:endParaRPr lang="en-US" sz="12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2826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Input: q modulus = 3329, binary number C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k = 13, m = 8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1:  Cl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zero-extend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to 16-bit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2:  Ch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12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3:  C’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((Cl&lt;&lt;3) – Ch) + (Cl&lt;&lt;2+Cl)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4:  Cl’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zero-extend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to 12-bit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5:  Ch’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signed-extend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to 12-bit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6:  C’’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((Cl’&lt;&lt;3) – Ch’) + (Cl’&lt;&lt;2+Cl’)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7:  If C’’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q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8:       S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C’’ + q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9:   Else 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10:     S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C’’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11: return S</a:t>
                          </a:r>
                          <a:endParaRPr lang="en-US" sz="12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991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B6DE76B-CC5A-4F47-B9B5-896360F739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43955"/>
                  </p:ext>
                </p:extLst>
              </p:nvPr>
            </p:nvGraphicFramePr>
            <p:xfrm>
              <a:off x="1735455" y="1970278"/>
              <a:ext cx="5717540" cy="378574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717540">
                      <a:extLst>
                        <a:ext uri="{9D8B030D-6E8A-4147-A177-3AD203B41FA5}">
                          <a16:colId xmlns:a16="http://schemas.microsoft.com/office/drawing/2014/main" val="408987267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</a:t>
                          </a:r>
                          <a:r>
                            <a:rPr lang="vi-VN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</a:t>
                          </a: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 Exact-KRED for Kyber NTT/INTT accelerator</a:t>
                          </a:r>
                          <a:endParaRPr lang="en-US" sz="12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2826065"/>
                      </a:ext>
                    </a:extLst>
                  </a:tr>
                  <a:tr h="35419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6" t="-7045" r="-213" b="-2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913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096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RÚT GỌN MODULO EXACT-KRED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B6DE76B-CC5A-4F47-B9B5-896360F739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35455" y="1970278"/>
              <a:ext cx="5717540" cy="3779520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717540">
                      <a:extLst>
                        <a:ext uri="{9D8B030D-6E8A-4147-A177-3AD203B41FA5}">
                          <a16:colId xmlns:a16="http://schemas.microsoft.com/office/drawing/2014/main" val="40898726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</a:t>
                          </a:r>
                          <a:r>
                            <a:rPr lang="vi-VN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</a:t>
                          </a: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 Exact-KRED for Kyber NTT/INTT accelerator</a:t>
                          </a:r>
                          <a:endParaRPr lang="en-US" sz="12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2826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Input: q modulus = 3329, binary number C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k = 13, m = 8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1:  Cl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zero-extend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to 16-bit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2:  Ch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12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3:  C’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((Cl&lt;&lt;3) – Ch) + (Cl&lt;&lt;2+Cl)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4:  Cl’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zero-extend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to 12-bit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5:  Ch’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signed-extend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to 12-bit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6:  C’’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((Cl’&lt;&lt;3) – Ch’) + (Cl’&lt;&lt;2+Cl’)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7:  If C’’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q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8:       S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C’’ + q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9:   Else 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10:     S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C’’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11: return S</a:t>
                          </a:r>
                          <a:endParaRPr lang="en-US" sz="12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991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B6DE76B-CC5A-4F47-B9B5-896360F739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35455" y="1970278"/>
              <a:ext cx="5717540" cy="3779520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717540">
                      <a:extLst>
                        <a:ext uri="{9D8B030D-6E8A-4147-A177-3AD203B41FA5}">
                          <a16:colId xmlns:a16="http://schemas.microsoft.com/office/drawing/2014/main" val="408987267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</a:t>
                          </a:r>
                          <a:r>
                            <a:rPr lang="vi-VN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</a:t>
                          </a:r>
                          <a:r>
                            <a:rPr lang="en-US" sz="12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 Exact-KRED for Kyber NTT/INTT accelerator</a:t>
                          </a:r>
                          <a:endParaRPr lang="en-US" sz="12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2826065"/>
                      </a:ext>
                    </a:extLst>
                  </a:tr>
                  <a:tr h="3535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6" t="-7057" r="-213" b="-2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913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2425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Xử lý tính toán lý thuyết trên phần mềm máy tính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891676-127F-43E9-B8B9-928F82BB5308}"/>
                  </a:ext>
                </a:extLst>
              </p:cNvPr>
              <p:cNvSpPr txBox="1"/>
              <p:nvPr/>
            </p:nvSpPr>
            <p:spPr>
              <a:xfrm>
                <a:off x="2286000" y="194263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3329=1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891676-127F-43E9-B8B9-928F82BB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42637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D24784-2A49-4285-97ED-01F0CFD56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43130"/>
              </p:ext>
            </p:extLst>
          </p:nvPr>
        </p:nvGraphicFramePr>
        <p:xfrm>
          <a:off x="1476242" y="3260597"/>
          <a:ext cx="2438400" cy="2250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62418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5328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30808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475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STT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12030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9893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892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9631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893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1818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4516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894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276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8252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2291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2436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1818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9487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3329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2437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6013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2438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1579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3989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892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2439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3127</a:t>
                      </a:r>
                      <a:endParaRPr lang="en-US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24372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71B509D-6CB4-4669-936A-124F31D53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222" y="2668768"/>
                <a:ext cx="3176778" cy="5918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en-US" sz="1600" b="0" i="0" u="none" strike="noStrike" cap="none" normalizeH="0" baseline="0" dirty="0" err="1" bmk="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ảng</a:t>
                </a:r>
                <a:r>
                  <a:rPr kumimoji="0" lang="en-US" altLang="en-US" sz="1600" b="0" i="0" u="none" strike="noStrike" cap="none" normalizeH="0" baseline="0" dirty="0" bmk="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bmk="_Toc92393176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2 </a:t>
                </a:r>
                <a:r>
                  <a:rPr kumimoji="0" lang="en-US" altLang="en-US" sz="1600" b="0" i="0" u="none" strike="noStrike" cap="none" normalizeH="0" baseline="0" dirty="0" err="1" bmk="_Toc92393176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Tìm</a:t>
                </a:r>
                <a:r>
                  <a:rPr kumimoji="0" lang="en-US" altLang="en-US" sz="1600" b="0" i="0" u="none" strike="noStrike" cap="none" normalizeH="0" baseline="0" dirty="0" bmk="_Toc92393176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giá </a:t>
                </a:r>
                <a:r>
                  <a:rPr kumimoji="0" lang="en-US" altLang="en-US" sz="1600" b="0" i="0" u="none" strike="noStrike" cap="none" normalizeH="0" baseline="0" dirty="0" err="1" bmk="_Toc92393176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trị</a:t>
                </a:r>
                <a:r>
                  <a:rPr kumimoji="0" lang="en-US" altLang="en-US" sz="1600" b="0" i="0" u="none" strike="noStrike" cap="none" normalizeH="0" baseline="0" dirty="0" bmk="_Toc92393176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1600" b="0" i="1" u="none" strike="noStrike" cap="none" normalizeH="0" baseline="0" smtClean="0" bmk="_Toc92393176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kumimoji="0" lang="en-US" altLang="en-US" sz="1600" b="0" i="1" u="none" strike="noStrike" cap="none" normalizeH="0" baseline="0" smtClean="0" bmk="_Toc92393176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altLang="en-US" sz="1600" b="0" i="1" u="none" strike="noStrike" cap="none" normalizeH="0" baseline="0" smtClean="0" bmk="_Toc92393176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0" lang="en-US" altLang="en-US" sz="1600" b="0" i="1" u="none" strike="noStrike" cap="none" normalizeH="0" baseline="0" smtClean="0" bmk="_Toc92393176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600" b="0" i="1" u="none" strike="noStrike" cap="none" normalizeH="0" baseline="0" smtClean="0" bmk="_Toc92393176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en-US" sz="1600" b="0" i="1" u="none" strike="noStrike" cap="none" normalizeH="0" baseline="0" smtClean="0" bmk="_Toc92393176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71B509D-6CB4-4669-936A-124F31D53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222" y="2668768"/>
                <a:ext cx="3176778" cy="591829"/>
              </a:xfrm>
              <a:prstGeom prst="rect">
                <a:avLst/>
              </a:prstGeom>
              <a:blipFill>
                <a:blip r:embed="rId3"/>
                <a:stretch>
                  <a:fillRect l="-1152" t="-30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8E6784E-B4B9-4CC7-A806-2EFBCE70FE6E}"/>
              </a:ext>
            </a:extLst>
          </p:cNvPr>
          <p:cNvSpPr/>
          <p:nvPr/>
        </p:nvSpPr>
        <p:spPr>
          <a:xfrm>
            <a:off x="4301246" y="4017526"/>
            <a:ext cx="1066984" cy="5285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E697D6-399F-4511-B2D4-6FAAA1508A20}"/>
                  </a:ext>
                </a:extLst>
              </p:cNvPr>
              <p:cNvSpPr txBox="1"/>
              <p:nvPr/>
            </p:nvSpPr>
            <p:spPr>
              <a:xfrm>
                <a:off x="5754834" y="409711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892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E697D6-399F-4511-B2D4-6FAAA150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834" y="4097113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978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Xử lý tính toán lý thuyết trên phần mềm máy tính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498CF5-571B-4590-8E1D-8AD6F556A3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83717" y="2544091"/>
              <a:ext cx="4176565" cy="2841185"/>
            </p:xfrm>
            <a:graphic>
              <a:graphicData uri="http://schemas.openxmlformats.org/drawingml/2006/table">
                <a:tbl>
                  <a:tblPr firstRow="1" firstCol="1" bandRow="1">
                    <a:tableStyleId>{8EC20E35-A176-4012-BC5E-935CFFF8708E}</a:tableStyleId>
                  </a:tblPr>
                  <a:tblGrid>
                    <a:gridCol w="811640">
                      <a:extLst>
                        <a:ext uri="{9D8B030D-6E8A-4147-A177-3AD203B41FA5}">
                          <a16:colId xmlns:a16="http://schemas.microsoft.com/office/drawing/2014/main" val="4060487219"/>
                        </a:ext>
                      </a:extLst>
                    </a:gridCol>
                    <a:gridCol w="930005">
                      <a:extLst>
                        <a:ext uri="{9D8B030D-6E8A-4147-A177-3AD203B41FA5}">
                          <a16:colId xmlns:a16="http://schemas.microsoft.com/office/drawing/2014/main" val="2289414439"/>
                        </a:ext>
                      </a:extLst>
                    </a:gridCol>
                    <a:gridCol w="811640">
                      <a:extLst>
                        <a:ext uri="{9D8B030D-6E8A-4147-A177-3AD203B41FA5}">
                          <a16:colId xmlns:a16="http://schemas.microsoft.com/office/drawing/2014/main" val="163660782"/>
                        </a:ext>
                      </a:extLst>
                    </a:gridCol>
                    <a:gridCol w="811640">
                      <a:extLst>
                        <a:ext uri="{9D8B030D-6E8A-4147-A177-3AD203B41FA5}">
                          <a16:colId xmlns:a16="http://schemas.microsoft.com/office/drawing/2014/main" val="3857033700"/>
                        </a:ext>
                      </a:extLst>
                    </a:gridCol>
                    <a:gridCol w="811640">
                      <a:extLst>
                        <a:ext uri="{9D8B030D-6E8A-4147-A177-3AD203B41FA5}">
                          <a16:colId xmlns:a16="http://schemas.microsoft.com/office/drawing/2014/main" val="1176969633"/>
                        </a:ext>
                      </a:extLst>
                    </a:gridCol>
                  </a:tblGrid>
                  <a:tr h="3906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STT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739068974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2285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2285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2665750379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892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2549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872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2044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1249616107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1848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2304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1508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1491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217424421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1455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723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2333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871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3060300516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1432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630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3042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1422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3753225301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1041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1212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1779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3021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3460230107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6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1052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2617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282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961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4000446908"/>
                      </a:ext>
                    </a:extLst>
                  </a:tr>
                  <a:tr h="29903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2647609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498CF5-571B-4590-8E1D-8AD6F556A3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83717" y="2544091"/>
              <a:ext cx="4176565" cy="2841185"/>
            </p:xfrm>
            <a:graphic>
              <a:graphicData uri="http://schemas.openxmlformats.org/drawingml/2006/table">
                <a:tbl>
                  <a:tblPr firstRow="1" firstCol="1" bandRow="1">
                    <a:tableStyleId>{8EC20E35-A176-4012-BC5E-935CFFF8708E}</a:tableStyleId>
                  </a:tblPr>
                  <a:tblGrid>
                    <a:gridCol w="811640">
                      <a:extLst>
                        <a:ext uri="{9D8B030D-6E8A-4147-A177-3AD203B41FA5}">
                          <a16:colId xmlns:a16="http://schemas.microsoft.com/office/drawing/2014/main" val="4060487219"/>
                        </a:ext>
                      </a:extLst>
                    </a:gridCol>
                    <a:gridCol w="930005">
                      <a:extLst>
                        <a:ext uri="{9D8B030D-6E8A-4147-A177-3AD203B41FA5}">
                          <a16:colId xmlns:a16="http://schemas.microsoft.com/office/drawing/2014/main" val="2289414439"/>
                        </a:ext>
                      </a:extLst>
                    </a:gridCol>
                    <a:gridCol w="811640">
                      <a:extLst>
                        <a:ext uri="{9D8B030D-6E8A-4147-A177-3AD203B41FA5}">
                          <a16:colId xmlns:a16="http://schemas.microsoft.com/office/drawing/2014/main" val="163660782"/>
                        </a:ext>
                      </a:extLst>
                    </a:gridCol>
                    <a:gridCol w="811640">
                      <a:extLst>
                        <a:ext uri="{9D8B030D-6E8A-4147-A177-3AD203B41FA5}">
                          <a16:colId xmlns:a16="http://schemas.microsoft.com/office/drawing/2014/main" val="3857033700"/>
                        </a:ext>
                      </a:extLst>
                    </a:gridCol>
                    <a:gridCol w="811640">
                      <a:extLst>
                        <a:ext uri="{9D8B030D-6E8A-4147-A177-3AD203B41FA5}">
                          <a16:colId xmlns:a16="http://schemas.microsoft.com/office/drawing/2014/main" val="1176969633"/>
                        </a:ext>
                      </a:extLst>
                    </a:gridCol>
                  </a:tblGrid>
                  <a:tr h="3910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STT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10" marR="91310" marT="0" marB="0" anchor="b">
                        <a:blipFill>
                          <a:blip r:embed="rId2"/>
                          <a:stretch>
                            <a:fillRect l="-86928" t="-3125" r="-262745" b="-6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10" marR="91310" marT="0" marB="0" anchor="b">
                        <a:blipFill>
                          <a:blip r:embed="rId2"/>
                          <a:stretch>
                            <a:fillRect l="-215038" t="-3125" r="-202256" b="-6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10" marR="91310" marT="0" marB="0" anchor="b">
                        <a:blipFill>
                          <a:blip r:embed="rId2"/>
                          <a:stretch>
                            <a:fillRect l="-312687" t="-3125" r="-100746" b="-6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10" marR="91310" marT="0" marB="0" anchor="b">
                        <a:blipFill>
                          <a:blip r:embed="rId2"/>
                          <a:stretch>
                            <a:fillRect l="-415789" t="-3125" r="-1504" b="-65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068974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2285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2285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2665750379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892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2549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872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2044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1249616107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1848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2304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1508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1491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217424421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1455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723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2333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871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3060300516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1432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630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3042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1422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3753225301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1041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1212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1779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3021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3460230107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6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1052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2617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282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961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4000446908"/>
                      </a:ext>
                    </a:extLst>
                  </a:tr>
                  <a:tr h="30626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…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310" marR="91310" marT="0" marB="0" anchor="b"/>
                    </a:tc>
                    <a:extLst>
                      <a:ext uri="{0D108BD9-81ED-4DB2-BD59-A6C34878D82A}">
                        <a16:rowId xmlns:a16="http://schemas.microsoft.com/office/drawing/2014/main" val="2647609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74208B-5E89-491E-8E8D-ABCDF4652EA1}"/>
                  </a:ext>
                </a:extLst>
              </p:cNvPr>
              <p:cNvSpPr txBox="1"/>
              <p:nvPr/>
            </p:nvSpPr>
            <p:spPr>
              <a:xfrm>
                <a:off x="1946821" y="2018896"/>
                <a:ext cx="5645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Bảng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3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Thực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hiện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tính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ở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các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giá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trị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mũ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khác </a:t>
                </a:r>
                <a:r>
                  <a:rPr lang="en-US" sz="18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nhau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74208B-5E89-491E-8E8D-ABCDF4652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821" y="2018896"/>
                <a:ext cx="5645215" cy="369332"/>
              </a:xfrm>
              <a:prstGeom prst="rect">
                <a:avLst/>
              </a:prstGeom>
              <a:blipFill>
                <a:blip r:embed="rId3"/>
                <a:stretch>
                  <a:fillRect l="-86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20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A6D08-82B2-4B9D-B254-6D04B22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</a:rPr>
              <a:t>THIẾT KẾ PHẦN CỨNG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E693-DAA8-42F9-89CD-45BE70E5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vi-VN" cap="none" dirty="0">
                <a:latin typeface="Roboto" panose="02000000000000000000" pitchFamily="2" charset="0"/>
                <a:ea typeface="Roboto" panose="02000000000000000000" pitchFamily="2" charset="0"/>
              </a:rPr>
              <a:t>ô tả thiết kế phần cứng xử lý NTT và INTT cho mã hóa lượng tử CRYSTALS-Kyber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BF57-A675-4D42-9633-E0821BDD930D}"/>
              </a:ext>
            </a:extLst>
          </p:cNvPr>
          <p:cNvSpPr txBox="1"/>
          <p:nvPr/>
        </p:nvSpPr>
        <p:spPr>
          <a:xfrm>
            <a:off x="4054189" y="1478651"/>
            <a:ext cx="108134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087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660#yIS1">
            <a:extLst>
              <a:ext uri="{FF2B5EF4-FFF2-40B4-BE49-F238E27FC236}">
                <a16:creationId xmlns:a16="http://schemas.microsoft.com/office/drawing/2014/main" id="{36053BDB-34CE-4CE2-812A-266EFE5C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8" y="643538"/>
            <a:ext cx="7372108" cy="355704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</a:t>
            </a:r>
            <a:r>
              <a:rPr lang="en-US" sz="3500">
                <a:solidFill>
                  <a:srgbClr val="FFFFFF"/>
                </a:solidFill>
                <a:effectLst/>
              </a:rPr>
              <a:t>HIẾT KẾ BUTTERFLY UNIT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5F79C8-7900-4B3D-9D3C-89DD7E4AB621}"/>
              </a:ext>
            </a:extLst>
          </p:cNvPr>
          <p:cNvSpPr txBox="1"/>
          <p:nvPr/>
        </p:nvSpPr>
        <p:spPr>
          <a:xfrm>
            <a:off x="4548225" y="4905300"/>
            <a:ext cx="4120275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0" marR="0" defTabSz="9144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  <a:effectLst/>
              </a:rPr>
              <a:t>Hình 12 Sơ đồ khối của bộ rút gọn Modulo Exact-KRED</a:t>
            </a:r>
          </a:p>
        </p:txBody>
      </p:sp>
    </p:spTree>
    <p:extLst>
      <p:ext uri="{BB962C8B-B14F-4D97-AF65-F5344CB8AC3E}">
        <p14:creationId xmlns:p14="http://schemas.microsoft.com/office/powerpoint/2010/main" val="396803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6AA7-D87F-4648-B806-4FCEF2E6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ĐIỆN TỬ</a:t>
            </a:r>
          </a:p>
        </p:txBody>
      </p:sp>
      <p:pic>
        <p:nvPicPr>
          <p:cNvPr id="9" name="Content Placeholder 8" descr="Qr Code outline">
            <a:extLst>
              <a:ext uri="{FF2B5EF4-FFF2-40B4-BE49-F238E27FC236}">
                <a16:creationId xmlns:a16="http://schemas.microsoft.com/office/drawing/2014/main" id="{7F0BB007-DC84-4C62-B314-ABB349612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73" y="2649992"/>
            <a:ext cx="914400" cy="914400"/>
          </a:xfrm>
        </p:spPr>
      </p:pic>
      <p:pic>
        <p:nvPicPr>
          <p:cNvPr id="11" name="Graphic 10" descr="Email with solid fill">
            <a:extLst>
              <a:ext uri="{FF2B5EF4-FFF2-40B4-BE49-F238E27FC236}">
                <a16:creationId xmlns:a16="http://schemas.microsoft.com/office/drawing/2014/main" id="{BF067CEE-EA36-4904-8BE2-31C3777A8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6047" y="2649992"/>
            <a:ext cx="914400" cy="914400"/>
          </a:xfrm>
          <a:prstGeom prst="rect">
            <a:avLst/>
          </a:prstGeom>
        </p:spPr>
      </p:pic>
      <p:pic>
        <p:nvPicPr>
          <p:cNvPr id="13" name="Graphic 12" descr="Chat bubble with solid fill">
            <a:extLst>
              <a:ext uri="{FF2B5EF4-FFF2-40B4-BE49-F238E27FC236}">
                <a16:creationId xmlns:a16="http://schemas.microsoft.com/office/drawing/2014/main" id="{FE7584E4-4A57-450E-B879-388E16E45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9229" y="2649992"/>
            <a:ext cx="914400" cy="914400"/>
          </a:xfrm>
          <a:prstGeom prst="rect">
            <a:avLst/>
          </a:prstGeom>
        </p:spPr>
      </p:pic>
      <p:pic>
        <p:nvPicPr>
          <p:cNvPr id="17" name="Graphic 16" descr="Key with solid fill">
            <a:extLst>
              <a:ext uri="{FF2B5EF4-FFF2-40B4-BE49-F238E27FC236}">
                <a16:creationId xmlns:a16="http://schemas.microsoft.com/office/drawing/2014/main" id="{46DA00DB-85D3-46D0-8688-6FBDC7844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6047" y="1625323"/>
            <a:ext cx="914400" cy="9144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EA18FF-3A3A-4DA6-9C67-226AC1B8FFEF}"/>
              </a:ext>
            </a:extLst>
          </p:cNvPr>
          <p:cNvSpPr/>
          <p:nvPr/>
        </p:nvSpPr>
        <p:spPr>
          <a:xfrm>
            <a:off x="3087149" y="2927758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DBA93E-124A-45FB-BF15-B7830853C337}"/>
              </a:ext>
            </a:extLst>
          </p:cNvPr>
          <p:cNvSpPr/>
          <p:nvPr/>
        </p:nvSpPr>
        <p:spPr>
          <a:xfrm>
            <a:off x="5167617" y="2922634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D9D7E8-D367-4103-A2F9-C2745FF9237F}"/>
              </a:ext>
            </a:extLst>
          </p:cNvPr>
          <p:cNvSpPr/>
          <p:nvPr/>
        </p:nvSpPr>
        <p:spPr>
          <a:xfrm rot="5400000">
            <a:off x="4228981" y="2377712"/>
            <a:ext cx="308532" cy="231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CA1AC-F971-4AC2-BAE4-0A8C8FE35E67}"/>
              </a:ext>
            </a:extLst>
          </p:cNvPr>
          <p:cNvSpPr txBox="1"/>
          <p:nvPr/>
        </p:nvSpPr>
        <p:spPr>
          <a:xfrm>
            <a:off x="1005000" y="3854312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nhắn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9EC5E1-2A01-4401-A67A-8C8618B17A75}"/>
              </a:ext>
            </a:extLst>
          </p:cNvPr>
          <p:cNvSpPr txBox="1"/>
          <p:nvPr/>
        </p:nvSpPr>
        <p:spPr>
          <a:xfrm>
            <a:off x="1423611" y="4497929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Website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2806EE-D4CA-4F4E-98BA-B3FB2334102A}"/>
              </a:ext>
            </a:extLst>
          </p:cNvPr>
          <p:cNvSpPr txBox="1"/>
          <p:nvPr/>
        </p:nvSpPr>
        <p:spPr>
          <a:xfrm>
            <a:off x="6003584" y="3843009"/>
            <a:ext cx="2363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54000A-A534-4E2B-891B-30297B3AFBCC}"/>
              </a:ext>
            </a:extLst>
          </p:cNvPr>
          <p:cNvSpPr txBox="1"/>
          <p:nvPr/>
        </p:nvSpPr>
        <p:spPr>
          <a:xfrm>
            <a:off x="2088859" y="5140775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ký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E75CC0-10FD-4B0F-8B7F-113C225FE2AD}"/>
              </a:ext>
            </a:extLst>
          </p:cNvPr>
          <p:cNvSpPr txBox="1"/>
          <p:nvPr/>
        </p:nvSpPr>
        <p:spPr>
          <a:xfrm>
            <a:off x="5157555" y="5140775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khối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602B1-77EF-445A-BB0E-D4114285A92B}"/>
              </a:ext>
            </a:extLst>
          </p:cNvPr>
          <p:cNvSpPr txBox="1"/>
          <p:nvPr/>
        </p:nvSpPr>
        <p:spPr>
          <a:xfrm>
            <a:off x="5756109" y="4497929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hàng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406822-E67A-417A-9900-CAAC3AC4FFAC}"/>
              </a:ext>
            </a:extLst>
          </p:cNvPr>
          <p:cNvSpPr txBox="1"/>
          <p:nvPr/>
        </p:nvSpPr>
        <p:spPr>
          <a:xfrm>
            <a:off x="3589860" y="4212341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Internet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CCD8B9-9542-43C1-A575-3BCB0CCDD92F}"/>
              </a:ext>
            </a:extLst>
          </p:cNvPr>
          <p:cNvCxnSpPr>
            <a:stCxn id="11" idx="2"/>
          </p:cNvCxnSpPr>
          <p:nvPr/>
        </p:nvCxnSpPr>
        <p:spPr>
          <a:xfrm flipH="1">
            <a:off x="4379053" y="3564392"/>
            <a:ext cx="4194" cy="56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6BE2E-511D-43D0-B63F-FA079325A3CE}"/>
              </a:ext>
            </a:extLst>
          </p:cNvPr>
          <p:cNvCxnSpPr>
            <a:cxnSpLocks/>
          </p:cNvCxnSpPr>
          <p:nvPr/>
        </p:nvCxnSpPr>
        <p:spPr>
          <a:xfrm flipH="1" flipV="1">
            <a:off x="2812196" y="4081642"/>
            <a:ext cx="606528" cy="29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64D778-1298-4E60-8B4E-4049CD2B61E3}"/>
              </a:ext>
            </a:extLst>
          </p:cNvPr>
          <p:cNvCxnSpPr>
            <a:cxnSpLocks/>
          </p:cNvCxnSpPr>
          <p:nvPr/>
        </p:nvCxnSpPr>
        <p:spPr>
          <a:xfrm flipH="1">
            <a:off x="3186973" y="4497929"/>
            <a:ext cx="231751" cy="18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A890B-FBA6-4FDA-818A-2A13A5BD9762}"/>
              </a:ext>
            </a:extLst>
          </p:cNvPr>
          <p:cNvCxnSpPr>
            <a:cxnSpLocks/>
          </p:cNvCxnSpPr>
          <p:nvPr/>
        </p:nvCxnSpPr>
        <p:spPr>
          <a:xfrm flipH="1">
            <a:off x="3115462" y="4647255"/>
            <a:ext cx="303262" cy="4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675820-150F-4E8F-973F-56E13A4BEC20}"/>
              </a:ext>
            </a:extLst>
          </p:cNvPr>
          <p:cNvCxnSpPr>
            <a:cxnSpLocks/>
          </p:cNvCxnSpPr>
          <p:nvPr/>
        </p:nvCxnSpPr>
        <p:spPr>
          <a:xfrm flipV="1">
            <a:off x="5350501" y="4045125"/>
            <a:ext cx="606528" cy="29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D60560-F328-4576-90EC-B317A41CCD19}"/>
              </a:ext>
            </a:extLst>
          </p:cNvPr>
          <p:cNvCxnSpPr>
            <a:cxnSpLocks/>
          </p:cNvCxnSpPr>
          <p:nvPr/>
        </p:nvCxnSpPr>
        <p:spPr>
          <a:xfrm>
            <a:off x="5384260" y="4424895"/>
            <a:ext cx="231751" cy="18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882227-BAA5-41E6-9915-E362E7D08338}"/>
              </a:ext>
            </a:extLst>
          </p:cNvPr>
          <p:cNvCxnSpPr>
            <a:cxnSpLocks/>
          </p:cNvCxnSpPr>
          <p:nvPr/>
        </p:nvCxnSpPr>
        <p:spPr>
          <a:xfrm>
            <a:off x="5350719" y="4529152"/>
            <a:ext cx="303262" cy="4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43F769-2D66-439D-B6F9-62289355DBBD}"/>
              </a:ext>
            </a:extLst>
          </p:cNvPr>
          <p:cNvSpPr txBox="1"/>
          <p:nvPr/>
        </p:nvSpPr>
        <p:spPr>
          <a:xfrm>
            <a:off x="3589860" y="5696770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9BFB28-15C7-40DF-9130-48950B7DFD69}"/>
              </a:ext>
            </a:extLst>
          </p:cNvPr>
          <p:cNvCxnSpPr>
            <a:cxnSpLocks/>
          </p:cNvCxnSpPr>
          <p:nvPr/>
        </p:nvCxnSpPr>
        <p:spPr>
          <a:xfrm>
            <a:off x="4379053" y="4679489"/>
            <a:ext cx="0" cy="81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3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BUTTERFLY UNIT 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04EB6-DFC6-43CF-8B7A-C2A746AA2253}"/>
              </a:ext>
            </a:extLst>
          </p:cNvPr>
          <p:cNvSpPr txBox="1"/>
          <p:nvPr/>
        </p:nvSpPr>
        <p:spPr>
          <a:xfrm>
            <a:off x="2909092" y="1879026"/>
            <a:ext cx="33715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Rút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Gọn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Modulo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Nửa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6F776-5916-459C-BD10-37389BE5A604}"/>
                  </a:ext>
                </a:extLst>
              </p:cNvPr>
              <p:cNvSpPr txBox="1"/>
              <p:nvPr/>
            </p:nvSpPr>
            <p:spPr>
              <a:xfrm>
                <a:off x="2308860" y="2390023"/>
                <a:ext cx="4572000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6F776-5916-459C-BD10-37389BE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60" y="2390023"/>
                <a:ext cx="4572000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58BEFEEB-3B37-49AE-8B6A-9C672D1FE400}"/>
              </a:ext>
            </a:extLst>
          </p:cNvPr>
          <p:cNvSpPr/>
          <p:nvPr/>
        </p:nvSpPr>
        <p:spPr>
          <a:xfrm rot="5400000">
            <a:off x="4471332" y="4704227"/>
            <a:ext cx="1191237" cy="27683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0BD30B-FBF7-4839-BB19-7070419F2FDA}"/>
              </a:ext>
            </a:extLst>
          </p:cNvPr>
          <p:cNvCxnSpPr>
            <a:cxnSpLocks/>
          </p:cNvCxnSpPr>
          <p:nvPr/>
        </p:nvCxnSpPr>
        <p:spPr>
          <a:xfrm>
            <a:off x="3263317" y="4446165"/>
            <a:ext cx="166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11CC-DD2B-407F-B839-C0AA98F9D18F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229761" y="5177405"/>
            <a:ext cx="169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57C065-3489-45BF-908A-90D95CCDC603}"/>
              </a:ext>
            </a:extLst>
          </p:cNvPr>
          <p:cNvCxnSpPr/>
          <p:nvPr/>
        </p:nvCxnSpPr>
        <p:spPr>
          <a:xfrm>
            <a:off x="5205369" y="4820274"/>
            <a:ext cx="101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51AC95-6843-49F9-A5F9-E84F5842E695}"/>
              </a:ext>
            </a:extLst>
          </p:cNvPr>
          <p:cNvSpPr/>
          <p:nvPr/>
        </p:nvSpPr>
        <p:spPr>
          <a:xfrm>
            <a:off x="2600587" y="4247027"/>
            <a:ext cx="662730" cy="3417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&gt;&gt;1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3B8871-0A9B-46E2-94FA-F41415BB697B}"/>
              </a:ext>
            </a:extLst>
          </p:cNvPr>
          <p:cNvSpPr/>
          <p:nvPr/>
        </p:nvSpPr>
        <p:spPr>
          <a:xfrm>
            <a:off x="2634142" y="4879595"/>
            <a:ext cx="595619" cy="5956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5A12A7-D60A-484F-A873-71679C3D5565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2931952" y="4588778"/>
            <a:ext cx="0" cy="29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lus Sign 25">
            <a:extLst>
              <a:ext uri="{FF2B5EF4-FFF2-40B4-BE49-F238E27FC236}">
                <a16:creationId xmlns:a16="http://schemas.microsoft.com/office/drawing/2014/main" id="{822391BD-CC4C-4C4A-9949-3FCC6B6F89E2}"/>
              </a:ext>
            </a:extLst>
          </p:cNvPr>
          <p:cNvSpPr/>
          <p:nvPr/>
        </p:nvSpPr>
        <p:spPr>
          <a:xfrm>
            <a:off x="2733711" y="4986454"/>
            <a:ext cx="396479" cy="39647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D90167-F2B1-4940-AFF4-38E1115E759C}"/>
              </a:ext>
            </a:extLst>
          </p:cNvPr>
          <p:cNvCxnSpPr>
            <a:cxnSpLocks/>
          </p:cNvCxnSpPr>
          <p:nvPr/>
        </p:nvCxnSpPr>
        <p:spPr>
          <a:xfrm>
            <a:off x="2155971" y="4417902"/>
            <a:ext cx="444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338098-592D-4050-8322-6E21475533A9}"/>
              </a:ext>
            </a:extLst>
          </p:cNvPr>
          <p:cNvCxnSpPr>
            <a:cxnSpLocks/>
          </p:cNvCxnSpPr>
          <p:nvPr/>
        </p:nvCxnSpPr>
        <p:spPr>
          <a:xfrm>
            <a:off x="2155971" y="5175706"/>
            <a:ext cx="47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FF6478-EBD0-48FC-B8A8-B74920A464F2}"/>
                  </a:ext>
                </a:extLst>
              </p:cNvPr>
              <p:cNvSpPr txBox="1"/>
              <p:nvPr/>
            </p:nvSpPr>
            <p:spPr>
              <a:xfrm>
                <a:off x="-476075" y="4827697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FF6478-EBD0-48FC-B8A8-B74920A4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6075" y="4827697"/>
                <a:ext cx="4572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C8328A-C2EC-4B05-BADB-16AF61F43627}"/>
                  </a:ext>
                </a:extLst>
              </p:cNvPr>
              <p:cNvSpPr txBox="1"/>
              <p:nvPr/>
            </p:nvSpPr>
            <p:spPr>
              <a:xfrm>
                <a:off x="-595617" y="4193497"/>
                <a:ext cx="4811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C8328A-C2EC-4B05-BADB-16AF61F4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617" y="4193497"/>
                <a:ext cx="4811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E9B40E-19AE-4A93-A5BE-013619EA31B4}"/>
                  </a:ext>
                </a:extLst>
              </p:cNvPr>
              <p:cNvSpPr txBox="1"/>
              <p:nvPr/>
            </p:nvSpPr>
            <p:spPr>
              <a:xfrm>
                <a:off x="4315038" y="4513425"/>
                <a:ext cx="4869808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E9B40E-19AE-4A93-A5BE-013619EA3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38" y="4513425"/>
                <a:ext cx="4869808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340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THIẾT KẾ BUTTERFLY UNIT 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B09C9-8FA3-4DF8-9B53-393105CB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1104195"/>
            <a:ext cx="5184163" cy="4125927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F0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035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THIẾT KẾ BUTTERFLY UNIT </a:t>
            </a:r>
            <a:endParaRPr lang="en-US" sz="5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17" descr="P727#yIS1">
            <a:extLst>
              <a:ext uri="{FF2B5EF4-FFF2-40B4-BE49-F238E27FC236}">
                <a16:creationId xmlns:a16="http://schemas.microsoft.com/office/drawing/2014/main" id="{9D117ACE-DEC8-4C8C-9BA2-83E834B66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5" r="-2" b="2098"/>
          <a:stretch/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29F02-0D04-4A91-B5BE-A51EC40D9D6E}"/>
              </a:ext>
            </a:extLst>
          </p:cNvPr>
          <p:cNvSpPr txBox="1"/>
          <p:nvPr/>
        </p:nvSpPr>
        <p:spPr>
          <a:xfrm>
            <a:off x="475499" y="5674368"/>
            <a:ext cx="7952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Bộ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Butterfly Unit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CT/GS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thuật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độ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phức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tạp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thấp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396" y="601704"/>
            <a:ext cx="3008126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NTT/INTT </a:t>
            </a: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4CCF9F-ACD0-4255-9E28-E87731D57599}"/>
              </a:ext>
            </a:extLst>
          </p:cNvPr>
          <p:cNvSpPr txBox="1"/>
          <p:nvPr/>
        </p:nvSpPr>
        <p:spPr>
          <a:xfrm>
            <a:off x="5894613" y="2198914"/>
            <a:ext cx="276769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vi-VN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hần cứng xử lý NTT và INTT cho CRYSTALS-Kyber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C5B99-40E9-47F0-9AD5-85E7A73E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8" y="906083"/>
            <a:ext cx="5449060" cy="34961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A1927-9231-4191-8734-1A2D4825F374}"/>
              </a:ext>
            </a:extLst>
          </p:cNvPr>
          <p:cNvCxnSpPr/>
          <p:nvPr/>
        </p:nvCxnSpPr>
        <p:spPr>
          <a:xfrm>
            <a:off x="5712903" y="209725"/>
            <a:ext cx="0" cy="57464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93202" cy="1450757"/>
          </a:xfrm>
        </p:spPr>
        <p:txBody>
          <a:bodyPr>
            <a:normAutofit/>
          </a:bodyPr>
          <a:lstStyle/>
          <a:p>
            <a:pPr algn="ctr"/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</a:t>
            </a:r>
            <a:r>
              <a:rPr lang="en-US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vi-VN" sz="4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INTT 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P797#yIS1">
            <a:extLst>
              <a:ext uri="{FF2B5EF4-FFF2-40B4-BE49-F238E27FC236}">
                <a16:creationId xmlns:a16="http://schemas.microsoft.com/office/drawing/2014/main" id="{171FED4B-919B-4173-8434-3626C402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88" y="1838029"/>
            <a:ext cx="5732145" cy="3940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CCF9F-ACD0-4255-9E28-E87731D57599}"/>
              </a:ext>
            </a:extLst>
          </p:cNvPr>
          <p:cNvSpPr txBox="1"/>
          <p:nvPr/>
        </p:nvSpPr>
        <p:spPr>
          <a:xfrm>
            <a:off x="3063633" y="5878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NTT/INTT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14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2" y="639097"/>
            <a:ext cx="2669052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NTT/INTT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P799#yIS1">
            <a:extLst>
              <a:ext uri="{FF2B5EF4-FFF2-40B4-BE49-F238E27FC236}">
                <a16:creationId xmlns:a16="http://schemas.microsoft.com/office/drawing/2014/main" id="{96695355-B531-4716-8FED-306BF9C5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1611910"/>
            <a:ext cx="5184163" cy="311049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C2580-349A-4837-A7E7-595B7FD3637B}"/>
              </a:ext>
            </a:extLst>
          </p:cNvPr>
          <p:cNvSpPr txBox="1"/>
          <p:nvPr/>
        </p:nvSpPr>
        <p:spPr>
          <a:xfrm>
            <a:off x="6156978" y="4409885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SIPO Writeback vào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nối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ra song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với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ô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nhớ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12-bit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72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495533" y="3506289"/>
            <a:ext cx="5408002" cy="2967839"/>
          </a:xfrm>
          <a:prstGeom prst="rect">
            <a:avLst/>
          </a:prstGeom>
          <a:solidFill>
            <a:srgbClr val="48344D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59D9D-744D-4B34-BC44-E8C085D3E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5533" y="3506289"/>
            <a:ext cx="5410962" cy="64008"/>
          </a:xfrm>
          <a:prstGeom prst="rect">
            <a:avLst/>
          </a:prstGeom>
          <a:solidFill>
            <a:srgbClr val="9F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6D061F4-85FD-4A74-9066-711F5997F46D}"/>
              </a:ext>
            </a:extLst>
          </p:cNvPr>
          <p:cNvSpPr/>
          <p:nvPr/>
        </p:nvSpPr>
        <p:spPr>
          <a:xfrm>
            <a:off x="3495533" y="3570297"/>
            <a:ext cx="5408002" cy="290383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9BE3CC-CB54-4D66-BBCC-EB61D686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6" y="899487"/>
            <a:ext cx="3186660" cy="4816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E8645-D93F-4CE5-9B97-F9F987D5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530" y="1070370"/>
            <a:ext cx="4706007" cy="19243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2EBA6F-A790-44D8-901E-9A80944379D2}"/>
              </a:ext>
            </a:extLst>
          </p:cNvPr>
          <p:cNvSpPr txBox="1"/>
          <p:nvPr/>
        </p:nvSpPr>
        <p:spPr>
          <a:xfrm>
            <a:off x="3640821" y="3647134"/>
            <a:ext cx="45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NTT/INTT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50B135-7D6C-4F5A-804C-1DBF8DD0F4E7}"/>
              </a:ext>
            </a:extLst>
          </p:cNvPr>
          <p:cNvCxnSpPr/>
          <p:nvPr/>
        </p:nvCxnSpPr>
        <p:spPr>
          <a:xfrm>
            <a:off x="3707934" y="4016466"/>
            <a:ext cx="4135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286E55-2EFC-44E7-B877-4CE5F66D2630}"/>
              </a:ext>
            </a:extLst>
          </p:cNvPr>
          <p:cNvSpPr txBox="1"/>
          <p:nvPr/>
        </p:nvSpPr>
        <p:spPr>
          <a:xfrm>
            <a:off x="3611593" y="4088338"/>
            <a:ext cx="5222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tự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chỉ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tự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tại RAM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(n=128, 40 cycles đầu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bg1">
                  <a:lumMod val="9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4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495533" y="3506289"/>
            <a:ext cx="5408002" cy="2967839"/>
          </a:xfrm>
          <a:prstGeom prst="rect">
            <a:avLst/>
          </a:prstGeom>
          <a:solidFill>
            <a:srgbClr val="48344D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59D9D-744D-4B34-BC44-E8C085D3E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5533" y="3506289"/>
            <a:ext cx="5410962" cy="64008"/>
          </a:xfrm>
          <a:prstGeom prst="rect">
            <a:avLst/>
          </a:prstGeom>
          <a:solidFill>
            <a:srgbClr val="9F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7DC31D-6C7A-4549-A5BC-A314DD785C3A}"/>
              </a:ext>
            </a:extLst>
          </p:cNvPr>
          <p:cNvSpPr/>
          <p:nvPr/>
        </p:nvSpPr>
        <p:spPr>
          <a:xfrm>
            <a:off x="3495533" y="3500383"/>
            <a:ext cx="5408002" cy="297374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6D061F4-85FD-4A74-9066-711F5997F46D}"/>
              </a:ext>
            </a:extLst>
          </p:cNvPr>
          <p:cNvSpPr/>
          <p:nvPr/>
        </p:nvSpPr>
        <p:spPr>
          <a:xfrm>
            <a:off x="3495533" y="453787"/>
            <a:ext cx="5408002" cy="290383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2EBA6F-A790-44D8-901E-9A80944379D2}"/>
              </a:ext>
            </a:extLst>
          </p:cNvPr>
          <p:cNvSpPr txBox="1"/>
          <p:nvPr/>
        </p:nvSpPr>
        <p:spPr>
          <a:xfrm>
            <a:off x="3558686" y="557604"/>
            <a:ext cx="45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NTT/INTT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50B135-7D6C-4F5A-804C-1DBF8DD0F4E7}"/>
              </a:ext>
            </a:extLst>
          </p:cNvPr>
          <p:cNvCxnSpPr/>
          <p:nvPr/>
        </p:nvCxnSpPr>
        <p:spPr>
          <a:xfrm>
            <a:off x="3674378" y="1046763"/>
            <a:ext cx="4135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286E55-2EFC-44E7-B877-4CE5F66D2630}"/>
              </a:ext>
            </a:extLst>
          </p:cNvPr>
          <p:cNvSpPr txBox="1"/>
          <p:nvPr/>
        </p:nvSpPr>
        <p:spPr>
          <a:xfrm>
            <a:off x="3565000" y="1172780"/>
            <a:ext cx="5222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tự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chỉ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tại ROM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(n=128, 40 cycles đầu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5E3ED-22EE-4E5F-B871-9DCC47A3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5" y="457200"/>
            <a:ext cx="2261674" cy="578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EAC6B-3FE5-4D4D-BA49-9B4EC8EA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81" y="3743480"/>
            <a:ext cx="3520651" cy="21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56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495533" y="3506289"/>
            <a:ext cx="5408002" cy="2967839"/>
          </a:xfrm>
          <a:prstGeom prst="rect">
            <a:avLst/>
          </a:prstGeom>
          <a:solidFill>
            <a:srgbClr val="48344D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59D9D-744D-4B34-BC44-E8C085D3E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5533" y="3506289"/>
            <a:ext cx="5410962" cy="64008"/>
          </a:xfrm>
          <a:prstGeom prst="rect">
            <a:avLst/>
          </a:prstGeom>
          <a:solidFill>
            <a:srgbClr val="9F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7DC31D-6C7A-4549-A5BC-A314DD785C3A}"/>
              </a:ext>
            </a:extLst>
          </p:cNvPr>
          <p:cNvSpPr/>
          <p:nvPr/>
        </p:nvSpPr>
        <p:spPr>
          <a:xfrm>
            <a:off x="3495533" y="3500383"/>
            <a:ext cx="5408002" cy="297374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6D061F4-85FD-4A74-9066-711F5997F46D}"/>
              </a:ext>
            </a:extLst>
          </p:cNvPr>
          <p:cNvSpPr/>
          <p:nvPr/>
        </p:nvSpPr>
        <p:spPr>
          <a:xfrm>
            <a:off x="3984771" y="453788"/>
            <a:ext cx="4918764" cy="266272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2EBA6F-A790-44D8-901E-9A80944379D2}"/>
              </a:ext>
            </a:extLst>
          </p:cNvPr>
          <p:cNvSpPr txBox="1"/>
          <p:nvPr/>
        </p:nvSpPr>
        <p:spPr>
          <a:xfrm>
            <a:off x="3967006" y="557604"/>
            <a:ext cx="474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NTT/INTT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50B135-7D6C-4F5A-804C-1DBF8DD0F4E7}"/>
              </a:ext>
            </a:extLst>
          </p:cNvPr>
          <p:cNvCxnSpPr>
            <a:cxnSpLocks/>
          </p:cNvCxnSpPr>
          <p:nvPr/>
        </p:nvCxnSpPr>
        <p:spPr>
          <a:xfrm>
            <a:off x="4048523" y="1046763"/>
            <a:ext cx="37616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286E55-2EFC-44E7-B877-4CE5F66D2630}"/>
              </a:ext>
            </a:extLst>
          </p:cNvPr>
          <p:cNvSpPr txBox="1"/>
          <p:nvPr/>
        </p:nvSpPr>
        <p:spPr>
          <a:xfrm>
            <a:off x="4037412" y="1172781"/>
            <a:ext cx="4749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tự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chỉ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tự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tại RAM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INTT (n=128, 40 cycles đầu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8C3C3-AA1F-4BE9-B30D-BF498FDA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3" y="855497"/>
            <a:ext cx="3612792" cy="5353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E8A472-7E70-4C54-9FD9-13CE1D86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12" y="3666143"/>
            <a:ext cx="475363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1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52C4F07-94AE-480A-8820-AB681BF70F3E}"/>
              </a:ext>
            </a:extLst>
          </p:cNvPr>
          <p:cNvSpPr/>
          <p:nvPr/>
        </p:nvSpPr>
        <p:spPr>
          <a:xfrm>
            <a:off x="264985" y="192945"/>
            <a:ext cx="8568622" cy="316418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6D061F4-85FD-4A74-9066-711F5997F46D}"/>
              </a:ext>
            </a:extLst>
          </p:cNvPr>
          <p:cNvSpPr/>
          <p:nvPr/>
        </p:nvSpPr>
        <p:spPr>
          <a:xfrm>
            <a:off x="3518599" y="3429000"/>
            <a:ext cx="5408002" cy="268440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2EBA6F-A790-44D8-901E-9A80944379D2}"/>
              </a:ext>
            </a:extLst>
          </p:cNvPr>
          <p:cNvSpPr txBox="1"/>
          <p:nvPr/>
        </p:nvSpPr>
        <p:spPr>
          <a:xfrm>
            <a:off x="3640821" y="3647134"/>
            <a:ext cx="45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NTT/INTT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50B135-7D6C-4F5A-804C-1DBF8DD0F4E7}"/>
              </a:ext>
            </a:extLst>
          </p:cNvPr>
          <p:cNvCxnSpPr/>
          <p:nvPr/>
        </p:nvCxnSpPr>
        <p:spPr>
          <a:xfrm>
            <a:off x="3707934" y="4016466"/>
            <a:ext cx="4135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286E55-2EFC-44E7-B877-4CE5F66D2630}"/>
              </a:ext>
            </a:extLst>
          </p:cNvPr>
          <p:cNvSpPr txBox="1"/>
          <p:nvPr/>
        </p:nvSpPr>
        <p:spPr>
          <a:xfrm>
            <a:off x="3611593" y="4088338"/>
            <a:ext cx="5222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tự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chỉ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tự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tại RAM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(n=128, 40 cycles đầu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bg1">
                  <a:lumMod val="9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A63C-D39A-4F5C-A60C-AD705BD3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192946"/>
            <a:ext cx="2247533" cy="5785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05243-8746-4D66-83D6-5C2A0FF9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988" y="625317"/>
            <a:ext cx="4002378" cy="23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6AA7-D87F-4648-B806-4FCEF2E6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ĐỐI XỨNG</a:t>
            </a:r>
          </a:p>
        </p:txBody>
      </p:sp>
      <p:pic>
        <p:nvPicPr>
          <p:cNvPr id="11" name="Content Placeholder 8" descr="Qr Code outline">
            <a:extLst>
              <a:ext uri="{FF2B5EF4-FFF2-40B4-BE49-F238E27FC236}">
                <a16:creationId xmlns:a16="http://schemas.microsoft.com/office/drawing/2014/main" id="{5281FC10-B65B-4942-A3D9-8E2C7E0A9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904" y="2981385"/>
            <a:ext cx="914400" cy="914400"/>
          </a:xfrm>
        </p:spPr>
      </p:pic>
      <p:pic>
        <p:nvPicPr>
          <p:cNvPr id="13" name="Graphic 12" descr="Chat bubble with solid fill">
            <a:extLst>
              <a:ext uri="{FF2B5EF4-FFF2-40B4-BE49-F238E27FC236}">
                <a16:creationId xmlns:a16="http://schemas.microsoft.com/office/drawing/2014/main" id="{DA156DF2-5C09-4782-8375-472E665B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960" y="2981385"/>
            <a:ext cx="914400" cy="914400"/>
          </a:xfrm>
          <a:prstGeom prst="rect">
            <a:avLst/>
          </a:prstGeom>
        </p:spPr>
      </p:pic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8E33A99D-DB2D-46DB-B906-1A820C634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9932" y="1737361"/>
            <a:ext cx="914400" cy="914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92D610-DFF1-4370-B18D-CBB1EDC1FAA1}"/>
              </a:ext>
            </a:extLst>
          </p:cNvPr>
          <p:cNvSpPr/>
          <p:nvPr/>
        </p:nvSpPr>
        <p:spPr>
          <a:xfrm>
            <a:off x="1890880" y="3259151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EB3EB0-B610-4261-8866-FFA584298F19}"/>
              </a:ext>
            </a:extLst>
          </p:cNvPr>
          <p:cNvSpPr/>
          <p:nvPr/>
        </p:nvSpPr>
        <p:spPr>
          <a:xfrm>
            <a:off x="3891656" y="3254027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04549E9-54AE-46D3-8C38-8E3E4DA633BE}"/>
              </a:ext>
            </a:extLst>
          </p:cNvPr>
          <p:cNvSpPr/>
          <p:nvPr/>
        </p:nvSpPr>
        <p:spPr>
          <a:xfrm rot="5400000">
            <a:off x="4758239" y="4111103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Graphic 19" descr="Packing Box Open outline">
            <a:extLst>
              <a:ext uri="{FF2B5EF4-FFF2-40B4-BE49-F238E27FC236}">
                <a16:creationId xmlns:a16="http://schemas.microsoft.com/office/drawing/2014/main" id="{94FD3FE9-209F-4AC6-902A-93E3BC63F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87266" y="4695536"/>
            <a:ext cx="914400" cy="914400"/>
          </a:xfrm>
          <a:prstGeom prst="rect">
            <a:avLst/>
          </a:prstGeom>
        </p:spPr>
      </p:pic>
      <p:pic>
        <p:nvPicPr>
          <p:cNvPr id="22" name="Graphic 21" descr="Box outline">
            <a:extLst>
              <a:ext uri="{FF2B5EF4-FFF2-40B4-BE49-F238E27FC236}">
                <a16:creationId xmlns:a16="http://schemas.microsoft.com/office/drawing/2014/main" id="{F8AB47CA-9A3F-4BE0-B301-F81BDB3BF6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9932" y="2987304"/>
            <a:ext cx="914400" cy="914400"/>
          </a:xfrm>
          <a:prstGeom prst="rect">
            <a:avLst/>
          </a:prstGeom>
        </p:spPr>
      </p:pic>
      <p:pic>
        <p:nvPicPr>
          <p:cNvPr id="23" name="Graphic 22" descr="Key with solid fill">
            <a:extLst>
              <a:ext uri="{FF2B5EF4-FFF2-40B4-BE49-F238E27FC236}">
                <a16:creationId xmlns:a16="http://schemas.microsoft.com/office/drawing/2014/main" id="{6B71FAE1-C9C2-48B8-B42D-5BBF6E8B7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9778" y="4644949"/>
            <a:ext cx="914400" cy="9144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42C88FAF-BD31-4613-A95B-76AED7815476}"/>
              </a:ext>
            </a:extLst>
          </p:cNvPr>
          <p:cNvSpPr/>
          <p:nvPr/>
        </p:nvSpPr>
        <p:spPr>
          <a:xfrm>
            <a:off x="3892997" y="4921199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A9B41D8-A947-46B0-9249-10CBA7921465}"/>
              </a:ext>
            </a:extLst>
          </p:cNvPr>
          <p:cNvSpPr/>
          <p:nvPr/>
        </p:nvSpPr>
        <p:spPr>
          <a:xfrm>
            <a:off x="5713152" y="4970880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6" name="Graphic 25" descr="Chat bubble with solid fill">
            <a:extLst>
              <a:ext uri="{FF2B5EF4-FFF2-40B4-BE49-F238E27FC236}">
                <a16:creationId xmlns:a16="http://schemas.microsoft.com/office/drawing/2014/main" id="{F39A9C29-6E73-4AFC-B1F7-E749D7C27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6366" y="4695536"/>
            <a:ext cx="914400" cy="9144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83A8B0B3-57AA-4B1C-AE5B-7AEA10F3C772}"/>
              </a:ext>
            </a:extLst>
          </p:cNvPr>
          <p:cNvSpPr/>
          <p:nvPr/>
        </p:nvSpPr>
        <p:spPr>
          <a:xfrm rot="5400000">
            <a:off x="2891267" y="2540963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8" name="Graphic 27" descr="Packing Box Open outline">
            <a:extLst>
              <a:ext uri="{FF2B5EF4-FFF2-40B4-BE49-F238E27FC236}">
                <a16:creationId xmlns:a16="http://schemas.microsoft.com/office/drawing/2014/main" id="{C09A44B1-DE30-4370-91E7-58C19564E0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2360" y="1943028"/>
            <a:ext cx="914400" cy="914400"/>
          </a:xfrm>
          <a:prstGeom prst="rect">
            <a:avLst/>
          </a:prstGeom>
        </p:spPr>
      </p:pic>
      <p:pic>
        <p:nvPicPr>
          <p:cNvPr id="29" name="Graphic 28" descr="Box outline">
            <a:extLst>
              <a:ext uri="{FF2B5EF4-FFF2-40B4-BE49-F238E27FC236}">
                <a16:creationId xmlns:a16="http://schemas.microsoft.com/office/drawing/2014/main" id="{5EF67EE0-55FB-438D-B8A8-ED6D0B35E1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2313" y="1943028"/>
            <a:ext cx="914400" cy="91440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129F4677-FF17-43C9-A508-51FC00CEADC7}"/>
              </a:ext>
            </a:extLst>
          </p:cNvPr>
          <p:cNvSpPr/>
          <p:nvPr/>
        </p:nvSpPr>
        <p:spPr>
          <a:xfrm rot="3600000">
            <a:off x="6455775" y="2830858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21A0E44-7B32-4C9C-B08E-44A623D8011F}"/>
              </a:ext>
            </a:extLst>
          </p:cNvPr>
          <p:cNvSpPr/>
          <p:nvPr/>
        </p:nvSpPr>
        <p:spPr>
          <a:xfrm rot="7200000">
            <a:off x="7211569" y="2830857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AE902F-38CC-4CC2-821B-9B49BE7DC1AA}"/>
              </a:ext>
            </a:extLst>
          </p:cNvPr>
          <p:cNvSpPr txBox="1"/>
          <p:nvPr/>
        </p:nvSpPr>
        <p:spPr>
          <a:xfrm>
            <a:off x="6333640" y="3359953"/>
            <a:ext cx="16920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Encryption Standard (AES)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873268-99DE-4147-9DA4-4FDB1BBFC463}"/>
              </a:ext>
            </a:extLst>
          </p:cNvPr>
          <p:cNvSpPr txBox="1"/>
          <p:nvPr/>
        </p:nvSpPr>
        <p:spPr>
          <a:xfrm>
            <a:off x="7452360" y="4850024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5A337C-ECE3-41C6-B09D-F4F6BAF7843C}"/>
              </a:ext>
            </a:extLst>
          </p:cNvPr>
          <p:cNvSpPr txBox="1"/>
          <p:nvPr/>
        </p:nvSpPr>
        <p:spPr>
          <a:xfrm>
            <a:off x="453844" y="3153472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47952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A41F-3DB9-4F53-B1EB-BD9FDD7D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</a:t>
            </a:r>
            <a:r>
              <a:rPr lang="en-US" sz="3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vi-VN" sz="3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21EF-94A5-41A8-8C5A-E8D786135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E7896B-5283-40CF-97AC-32FE6F0FB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949329"/>
                  </p:ext>
                </p:extLst>
              </p:nvPr>
            </p:nvGraphicFramePr>
            <p:xfrm>
              <a:off x="3296873" y="465010"/>
              <a:ext cx="5689314" cy="6016054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689314">
                      <a:extLst>
                        <a:ext uri="{9D8B030D-6E8A-4147-A177-3AD203B41FA5}">
                          <a16:colId xmlns:a16="http://schemas.microsoft.com/office/drawing/2014/main" val="1263902194"/>
                        </a:ext>
                      </a:extLst>
                    </a:gridCol>
                  </a:tblGrid>
                  <a:tr h="222553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Thuật toán 4 Proposed NTT operation with Cooley – Tuckey butterfly for Kyber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82" marR="54282" marT="0" marB="0"/>
                    </a:tc>
                    <a:extLst>
                      <a:ext uri="{0D108BD9-81ED-4DB2-BD59-A6C34878D82A}">
                        <a16:rowId xmlns:a16="http://schemas.microsoft.com/office/drawing/2014/main" val="3062964916"/>
                      </a:ext>
                    </a:extLst>
                  </a:tr>
                  <a:tr h="573840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Input: polynomial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vi-VN" sz="1100" dirty="0">
                              <a:effectLst/>
                            </a:rPr>
                            <a:t> as</a:t>
                          </a:r>
                          <a14:m>
                            <m:oMath xmlns:m="http://schemas.openxmlformats.org/officeDocument/2006/math">
                              <m:r>
                                <a:rPr lang="vi-VN" sz="1100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vi-VN" sz="1100" dirty="0">
                              <a:effectLst/>
                            </a:rPr>
                            <a:t>is the </a:t>
                          </a:r>
                          <a:r>
                            <a:rPr lang="en-US" sz="1100" dirty="0">
                              <a:effectLst/>
                            </a:rPr>
                            <a:t>n-</a:t>
                          </a:r>
                          <a:r>
                            <a:rPr lang="en-US" sz="1100" dirty="0" err="1">
                              <a:effectLst/>
                            </a:rPr>
                            <a:t>th</a:t>
                          </a:r>
                          <a:r>
                            <a:rPr lang="en-US" sz="1100" dirty="0">
                              <a:effectLst/>
                            </a:rPr>
                            <a:t> primitive root of unity</a:t>
                          </a:r>
                          <a:r>
                            <a:rPr lang="vi-VN" sz="1100" dirty="0">
                              <a:effectLst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oMath>
                          </a14:m>
                          <a:r>
                            <a:rPr lang="vi-VN" sz="1100" dirty="0">
                              <a:effectLst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vi-VN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vi-VN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𝑁𝑇𝑇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1: </a:t>
                          </a:r>
                          <a:r>
                            <a:rPr lang="vi-VN" sz="1100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=1;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2: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3: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4:         </a:t>
                          </a:r>
                          <a:r>
                            <a:rPr lang="vi-VN" sz="1100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−1;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5:                 </a:t>
                          </a:r>
                          <a:r>
                            <a:rPr lang="vi-VN" sz="1100" dirty="0">
                              <a:effectLst/>
                            </a:rPr>
                            <a:t>for 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6: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7: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8: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[(2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(pre-computed)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9:  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1(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10: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11: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[(2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(pre-computed)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12: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(pre-computed)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13: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14: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4(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15: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16: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17:               </a:t>
                          </a:r>
                          <a:r>
                            <a:rPr lang="vi-VN" sz="1100" dirty="0">
                              <a:effectLst/>
                            </a:rPr>
                            <a:t>end for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18:       </a:t>
                          </a:r>
                          <a:r>
                            <a:rPr lang="vi-VN" sz="1100" dirty="0">
                              <a:effectLst/>
                            </a:rPr>
                            <a:t>end for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19: </a:t>
                          </a:r>
                          <a:r>
                            <a:rPr lang="vi-VN" sz="1100" dirty="0">
                              <a:effectLst/>
                            </a:rPr>
                            <a:t>end for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20: return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(x)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82" marR="54282" marT="0" marB="0"/>
                    </a:tc>
                    <a:extLst>
                      <a:ext uri="{0D108BD9-81ED-4DB2-BD59-A6C34878D82A}">
                        <a16:rowId xmlns:a16="http://schemas.microsoft.com/office/drawing/2014/main" val="3655412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E7896B-5283-40CF-97AC-32FE6F0FB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949329"/>
                  </p:ext>
                </p:extLst>
              </p:nvPr>
            </p:nvGraphicFramePr>
            <p:xfrm>
              <a:off x="3296873" y="465010"/>
              <a:ext cx="5689314" cy="6016054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689314">
                      <a:extLst>
                        <a:ext uri="{9D8B030D-6E8A-4147-A177-3AD203B41FA5}">
                          <a16:colId xmlns:a16="http://schemas.microsoft.com/office/drawing/2014/main" val="1263902194"/>
                        </a:ext>
                      </a:extLst>
                    </a:gridCol>
                  </a:tblGrid>
                  <a:tr h="2246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Thuật toán 4 Proposed NTT operation with Cooley – Tuckey butterfly for Kyber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282" marR="54282" marT="0" marB="0"/>
                    </a:tc>
                    <a:extLst>
                      <a:ext uri="{0D108BD9-81ED-4DB2-BD59-A6C34878D82A}">
                        <a16:rowId xmlns:a16="http://schemas.microsoft.com/office/drawing/2014/main" val="3062964916"/>
                      </a:ext>
                    </a:extLst>
                  </a:tr>
                  <a:tr h="579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282" marR="54282" marT="0" marB="0">
                        <a:blipFill>
                          <a:blip r:embed="rId2"/>
                          <a:stretch>
                            <a:fillRect l="-107" t="-3996" r="-214" b="-1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54122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523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A41F-3DB9-4F53-B1EB-BD9FDD7D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 KẾ PHẦN CỨNG XỬ LÝ NTT</a:t>
            </a:r>
            <a:r>
              <a:rPr lang="en-US" sz="3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vi-VN" sz="3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21EF-94A5-41A8-8C5A-E8D786135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5E12639-96DB-4F03-BE23-1A49CC817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462674"/>
                  </p:ext>
                </p:extLst>
              </p:nvPr>
            </p:nvGraphicFramePr>
            <p:xfrm>
              <a:off x="3176801" y="143298"/>
              <a:ext cx="5690362" cy="6458838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690362">
                      <a:extLst>
                        <a:ext uri="{9D8B030D-6E8A-4147-A177-3AD203B41FA5}">
                          <a16:colId xmlns:a16="http://schemas.microsoft.com/office/drawing/2014/main" val="2384872816"/>
                        </a:ext>
                      </a:extLst>
                    </a:gridCol>
                  </a:tblGrid>
                  <a:tr h="22946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5 Proposed INTT operation with Gentleman – Sande butterfly for Kyber</a:t>
                          </a:r>
                          <a:endParaRPr lang="en-US" sz="11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443" marR="40443" marT="0" marB="0"/>
                    </a:tc>
                    <a:extLst>
                      <a:ext uri="{0D108BD9-81ED-4DB2-BD59-A6C34878D82A}">
                        <a16:rowId xmlns:a16="http://schemas.microsoft.com/office/drawing/2014/main" val="3497278991"/>
                      </a:ext>
                    </a:extLst>
                  </a:tr>
                  <a:tr h="622936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Input: polynomial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as</a:t>
                          </a:r>
                          <a14:m>
                            <m:oMath xmlns:m="http://schemas.openxmlformats.org/officeDocument/2006/math">
                              <m:r>
                                <a:rPr lang="vi-VN" sz="1100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is the </a:t>
                          </a: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n-</a:t>
                          </a:r>
                          <a:r>
                            <a:rPr lang="en-US" sz="1100" dirty="0" err="1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</a:t>
                          </a: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primitive root of unity</a:t>
                          </a:r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oMath>
                          </a14:m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vi-VN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vi-VN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𝐼𝑁𝑇𝑇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1: </a:t>
                          </a:r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=1;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− 2)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2: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3:         c = 1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4:         </a:t>
                          </a:r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=1;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− 2)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5:                 </a:t>
                          </a:r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 </a:t>
                          </a: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++)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do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6: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7: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8: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[(2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(pre-computed)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9:  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1(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10: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11: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[(2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(pre-computed)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12: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(pre-computed)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13: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14:       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4(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15: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16: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17:               </a:t>
                          </a:r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18:       </a:t>
                          </a:r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19:       c = c &gt;&gt; 2</a:t>
                          </a: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19: </a:t>
                          </a:r>
                          <a:r>
                            <a:rPr lang="vi-VN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end for</a:t>
                          </a:r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20: return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(x)</a:t>
                          </a:r>
                          <a:endParaRPr lang="en-US" sz="11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443" marR="40443" marT="0" marB="0"/>
                    </a:tc>
                    <a:extLst>
                      <a:ext uri="{0D108BD9-81ED-4DB2-BD59-A6C34878D82A}">
                        <a16:rowId xmlns:a16="http://schemas.microsoft.com/office/drawing/2014/main" val="32389275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5E12639-96DB-4F03-BE23-1A49CC817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462674"/>
                  </p:ext>
                </p:extLst>
              </p:nvPr>
            </p:nvGraphicFramePr>
            <p:xfrm>
              <a:off x="3176801" y="143298"/>
              <a:ext cx="5690362" cy="6458838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5690362">
                      <a:extLst>
                        <a:ext uri="{9D8B030D-6E8A-4147-A177-3AD203B41FA5}">
                          <a16:colId xmlns:a16="http://schemas.microsoft.com/office/drawing/2014/main" val="2384872816"/>
                        </a:ext>
                      </a:extLst>
                    </a:gridCol>
                  </a:tblGrid>
                  <a:tr h="22946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Thuật toán 5 Proposed INTT operation with Gentleman – Sande butterfly for Kyber</a:t>
                          </a:r>
                          <a:endParaRPr lang="en-US" sz="11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443" marR="40443" marT="0" marB="0"/>
                    </a:tc>
                    <a:extLst>
                      <a:ext uri="{0D108BD9-81ED-4DB2-BD59-A6C34878D82A}">
                        <a16:rowId xmlns:a16="http://schemas.microsoft.com/office/drawing/2014/main" val="3497278991"/>
                      </a:ext>
                    </a:extLst>
                  </a:tr>
                  <a:tr h="6229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443" marR="40443" marT="0" marB="0">
                        <a:blipFill>
                          <a:blip r:embed="rId2"/>
                          <a:stretch>
                            <a:fillRect l="-107" t="-3812" r="-214" b="-1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275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9932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A6D08-82B2-4B9D-B254-6D04B22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TỔNG HỢP VÀ MÔ PHỎNG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E693-DAA8-42F9-89CD-45BE70E5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1800" cap="none" dirty="0">
                <a:latin typeface="Roboto" panose="02000000000000000000" pitchFamily="2" charset="0"/>
                <a:ea typeface="Roboto" panose="02000000000000000000" pitchFamily="2" charset="0"/>
              </a:rPr>
              <a:t>Kết quả mô phỏng mạch và kiểm tra với Testbench </a:t>
            </a:r>
            <a:r>
              <a:rPr lang="en-US" sz="1800" cap="none" dirty="0">
                <a:latin typeface="Roboto" panose="02000000000000000000" pitchFamily="2" charset="0"/>
                <a:ea typeface="Roboto" panose="02000000000000000000" pitchFamily="2" charset="0"/>
              </a:rPr>
              <a:t>đ</a:t>
            </a:r>
            <a:r>
              <a:rPr lang="vi-VN" sz="1800" cap="none" dirty="0">
                <a:latin typeface="Roboto" panose="02000000000000000000" pitchFamily="2" charset="0"/>
                <a:ea typeface="Roboto" panose="02000000000000000000" pitchFamily="2" charset="0"/>
              </a:rPr>
              <a:t>ược thực hiện trên phần mềm ModelSim</a:t>
            </a:r>
            <a:endParaRPr lang="en-US" sz="1800" cap="non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vi-VN" sz="1800" cap="none" dirty="0">
                <a:latin typeface="Roboto" panose="02000000000000000000" pitchFamily="2" charset="0"/>
                <a:ea typeface="Roboto" panose="02000000000000000000" pitchFamily="2" charset="0"/>
              </a:rPr>
              <a:t>Kết quả tổng hợp mạch sử dụng hai phần mềm là Quartus Prime Standard Edition 21.1 (Hỗ trợ Cyclone V) </a:t>
            </a:r>
            <a:endParaRPr lang="en-US" sz="1800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BF57-A675-4D42-9633-E0821BDD930D}"/>
              </a:ext>
            </a:extLst>
          </p:cNvPr>
          <p:cNvSpPr txBox="1"/>
          <p:nvPr/>
        </p:nvSpPr>
        <p:spPr>
          <a:xfrm>
            <a:off x="4054189" y="1478651"/>
            <a:ext cx="108134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29869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872#yIS1">
            <a:extLst>
              <a:ext uri="{FF2B5EF4-FFF2-40B4-BE49-F238E27FC236}">
                <a16:creationId xmlns:a16="http://schemas.microsoft.com/office/drawing/2014/main" id="{92EB46C9-4BC7-4B9C-A331-2D2C765C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95" y="643538"/>
            <a:ext cx="6132834" cy="3557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rgbClr val="4E5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phỏng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ModelSim</a:t>
            </a:r>
            <a:endParaRPr lang="en-US" sz="3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rgbClr val="8D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rgbClr val="8D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942EC2-D91D-4C66-A64B-D1295998EA13}"/>
              </a:ext>
            </a:extLst>
          </p:cNvPr>
          <p:cNvSpPr txBox="1"/>
          <p:nvPr/>
        </p:nvSpPr>
        <p:spPr>
          <a:xfrm>
            <a:off x="4548225" y="4905300"/>
            <a:ext cx="4120275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phỏng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sóng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của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Exact-KRED</a:t>
            </a:r>
            <a:endParaRPr lang="en-US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51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rgbClr val="4E5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phỏng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ModelSim</a:t>
            </a:r>
            <a:endParaRPr lang="en-US" sz="3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rgbClr val="8D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rgbClr val="8D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942EC2-D91D-4C66-A64B-D1295998EA13}"/>
              </a:ext>
            </a:extLst>
          </p:cNvPr>
          <p:cNvSpPr txBox="1"/>
          <p:nvPr/>
        </p:nvSpPr>
        <p:spPr>
          <a:xfrm>
            <a:off x="4548225" y="4905300"/>
            <a:ext cx="4120275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phỏng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sóng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của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</a:t>
            </a:r>
            <a:r>
              <a:rPr lang="en-US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BU.</a:t>
            </a:r>
            <a:endParaRPr lang="en-US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P875#yIS1">
            <a:extLst>
              <a:ext uri="{FF2B5EF4-FFF2-40B4-BE49-F238E27FC236}">
                <a16:creationId xmlns:a16="http://schemas.microsoft.com/office/drawing/2014/main" id="{69748419-47F6-47CE-B9BA-23E8B5B9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7" y="736979"/>
            <a:ext cx="7401780" cy="32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34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54906"/>
            <a:ext cx="9141714" cy="2303094"/>
          </a:xfrm>
          <a:prstGeom prst="rect">
            <a:avLst/>
          </a:prstGeom>
          <a:solidFill>
            <a:srgbClr val="4E5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8" y="4905301"/>
            <a:ext cx="374165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phỏng</a:t>
            </a:r>
            <a:r>
              <a:rPr lang="en-US" sz="35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ModelSim</a:t>
            </a:r>
            <a:endParaRPr lang="en-US" sz="3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554906"/>
            <a:ext cx="9141714" cy="64008"/>
          </a:xfrm>
          <a:prstGeom prst="rect">
            <a:avLst/>
          </a:prstGeom>
          <a:solidFill>
            <a:srgbClr val="8D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5577" y="5247564"/>
            <a:ext cx="0" cy="873457"/>
          </a:xfrm>
          <a:prstGeom prst="line">
            <a:avLst/>
          </a:prstGeom>
          <a:ln w="15875">
            <a:solidFill>
              <a:srgbClr val="8D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942EC2-D91D-4C66-A64B-D1295998EA13}"/>
              </a:ext>
            </a:extLst>
          </p:cNvPr>
          <p:cNvSpPr txBox="1"/>
          <p:nvPr/>
        </p:nvSpPr>
        <p:spPr>
          <a:xfrm>
            <a:off x="4548225" y="4905300"/>
            <a:ext cx="4120275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phỏng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sóng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của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cứng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xử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NTT </a:t>
            </a:r>
            <a:r>
              <a:rPr lang="en-US" sz="180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INTT</a:t>
            </a:r>
            <a:r>
              <a:rPr lang="en-US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P878#yIS1">
            <a:extLst>
              <a:ext uri="{FF2B5EF4-FFF2-40B4-BE49-F238E27FC236}">
                <a16:creationId xmlns:a16="http://schemas.microsoft.com/office/drawing/2014/main" id="{67F503E7-053E-4527-BB32-3152E28A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54" y="234999"/>
            <a:ext cx="6365892" cy="41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0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78" y="0"/>
            <a:ext cx="305413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tổng</a:t>
            </a: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Quartus</a:t>
            </a:r>
            <a:endParaRPr lang="en-US" sz="57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F03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5478B-654F-4D1C-9B15-F381F16E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9" y="1306302"/>
            <a:ext cx="5333708" cy="4245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25E64B-7462-43BB-9D25-7348319DB384}"/>
              </a:ext>
            </a:extLst>
          </p:cNvPr>
          <p:cNvSpPr txBox="1"/>
          <p:nvPr/>
        </p:nvSpPr>
        <p:spPr>
          <a:xfrm>
            <a:off x="6024238" y="3819349"/>
            <a:ext cx="2930725" cy="2123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Quartus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để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thụ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của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để so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977242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Kết quả tổng hợp Quartus</a:t>
            </a:r>
            <a:endParaRPr lang="en-US" sz="5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 descr="P888#yIS1">
            <a:extLst>
              <a:ext uri="{FF2B5EF4-FFF2-40B4-BE49-F238E27FC236}">
                <a16:creationId xmlns:a16="http://schemas.microsoft.com/office/drawing/2014/main" id="{D0D1C22F-0E95-48AD-8AD5-F5299F8F9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34"/>
          <a:stretch/>
        </p:blipFill>
        <p:spPr>
          <a:xfrm>
            <a:off x="476591" y="2109494"/>
            <a:ext cx="3927629" cy="1178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886968"/>
            <a:ext cx="48006" cy="3108960"/>
          </a:xfrm>
          <a:prstGeom prst="rect">
            <a:avLst/>
          </a:prstGeom>
          <a:solidFill>
            <a:srgbClr val="583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885#yIS1">
            <a:extLst>
              <a:ext uri="{FF2B5EF4-FFF2-40B4-BE49-F238E27FC236}">
                <a16:creationId xmlns:a16="http://schemas.microsoft.com/office/drawing/2014/main" id="{F7753AD1-A6D9-46EB-9F5C-29CA5B7B9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89"/>
          <a:stretch/>
        </p:blipFill>
        <p:spPr>
          <a:xfrm>
            <a:off x="5197045" y="1767350"/>
            <a:ext cx="3230469" cy="186050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FF6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583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66369-CCC4-4BAF-AD59-BC32EAFF54EF}"/>
              </a:ext>
            </a:extLst>
          </p:cNvPr>
          <p:cNvSpPr txBox="1"/>
          <p:nvPr/>
        </p:nvSpPr>
        <p:spPr>
          <a:xfrm>
            <a:off x="475499" y="5671115"/>
            <a:ext cx="7494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tốc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độ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ở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góc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phỏng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môi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trường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tốt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1843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A6D08-82B2-4B9D-B254-6D04B22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ĐÁNH GIÁ VÀ BÀN LUẬN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E693-DAA8-42F9-89CD-45BE70E5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Đánh giá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so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sánh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với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cứu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trước</a:t>
            </a:r>
            <a:endParaRPr lang="en-US" cap="non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Kiến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nghị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những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cứu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endParaRPr lang="en-US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BF57-A675-4D42-9633-E0821BDD930D}"/>
              </a:ext>
            </a:extLst>
          </p:cNvPr>
          <p:cNvSpPr txBox="1"/>
          <p:nvPr/>
        </p:nvSpPr>
        <p:spPr>
          <a:xfrm>
            <a:off x="4054189" y="1478651"/>
            <a:ext cx="108134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6783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effectLst/>
              </a:rPr>
              <a:t>ĐÁNH GIÁ, BÀN LUẬN VÀ SO SÁNH KẾT QUẢ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69A1CA-194E-4AD0-9C3B-4D2917698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58727"/>
              </p:ext>
            </p:extLst>
          </p:nvPr>
        </p:nvGraphicFramePr>
        <p:xfrm>
          <a:off x="1035077" y="643538"/>
          <a:ext cx="7074674" cy="3618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1424">
                  <a:extLst>
                    <a:ext uri="{9D8B030D-6E8A-4147-A177-3AD203B41FA5}">
                      <a16:colId xmlns:a16="http://schemas.microsoft.com/office/drawing/2014/main" val="58857736"/>
                    </a:ext>
                  </a:extLst>
                </a:gridCol>
                <a:gridCol w="499784">
                  <a:extLst>
                    <a:ext uri="{9D8B030D-6E8A-4147-A177-3AD203B41FA5}">
                      <a16:colId xmlns:a16="http://schemas.microsoft.com/office/drawing/2014/main" val="105785460"/>
                    </a:ext>
                  </a:extLst>
                </a:gridCol>
                <a:gridCol w="601893">
                  <a:extLst>
                    <a:ext uri="{9D8B030D-6E8A-4147-A177-3AD203B41FA5}">
                      <a16:colId xmlns:a16="http://schemas.microsoft.com/office/drawing/2014/main" val="3783999484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3686897089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2173906653"/>
                    </a:ext>
                  </a:extLst>
                </a:gridCol>
                <a:gridCol w="628076">
                  <a:extLst>
                    <a:ext uri="{9D8B030D-6E8A-4147-A177-3AD203B41FA5}">
                      <a16:colId xmlns:a16="http://schemas.microsoft.com/office/drawing/2014/main" val="30397599"/>
                    </a:ext>
                  </a:extLst>
                </a:gridCol>
                <a:gridCol w="563668">
                  <a:extLst>
                    <a:ext uri="{9D8B030D-6E8A-4147-A177-3AD203B41FA5}">
                      <a16:colId xmlns:a16="http://schemas.microsoft.com/office/drawing/2014/main" val="4126146910"/>
                    </a:ext>
                  </a:extLst>
                </a:gridCol>
                <a:gridCol w="950117">
                  <a:extLst>
                    <a:ext uri="{9D8B030D-6E8A-4147-A177-3AD203B41FA5}">
                      <a16:colId xmlns:a16="http://schemas.microsoft.com/office/drawing/2014/main" val="2890252436"/>
                    </a:ext>
                  </a:extLst>
                </a:gridCol>
                <a:gridCol w="950117">
                  <a:extLst>
                    <a:ext uri="{9D8B030D-6E8A-4147-A177-3AD203B41FA5}">
                      <a16:colId xmlns:a16="http://schemas.microsoft.com/office/drawing/2014/main" val="2030904791"/>
                    </a:ext>
                  </a:extLst>
                </a:gridCol>
                <a:gridCol w="558432">
                  <a:extLst>
                    <a:ext uri="{9D8B030D-6E8A-4147-A177-3AD203B41FA5}">
                      <a16:colId xmlns:a16="http://schemas.microsoft.com/office/drawing/2014/main" val="2194219175"/>
                    </a:ext>
                  </a:extLst>
                </a:gridCol>
                <a:gridCol w="630432">
                  <a:extLst>
                    <a:ext uri="{9D8B030D-6E8A-4147-A177-3AD203B41FA5}">
                      <a16:colId xmlns:a16="http://schemas.microsoft.com/office/drawing/2014/main" val="687009202"/>
                    </a:ext>
                  </a:extLst>
                </a:gridCol>
              </a:tblGrid>
              <a:tr h="533803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Thiết kế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Cấu hình BU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Area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Speed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[MHz]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NTT/INTT Cycles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NTT/INTT [ns]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NTT Speed Ratio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Area x Speed Ratio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75405" marB="75405" anchor="b"/>
                </a:tc>
                <a:extLst>
                  <a:ext uri="{0D108BD9-81ED-4DB2-BD59-A6C34878D82A}">
                    <a16:rowId xmlns:a16="http://schemas.microsoft.com/office/drawing/2014/main" val="3156707726"/>
                  </a:ext>
                </a:extLst>
              </a:tr>
              <a:tr h="524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LUTs 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FFs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DSPs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BRAM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001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[31]</a:t>
                      </a:r>
                      <a:r>
                        <a:rPr lang="en-US" sz="1000" b="1" cap="none" spc="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1737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1167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161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512/576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3174/3571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extLst>
                  <a:ext uri="{0D108BD9-81ED-4DB2-BD59-A6C34878D82A}">
                    <a16:rowId xmlns:a16="http://schemas.microsoft.com/office/drawing/2014/main" val="4174313344"/>
                  </a:ext>
                </a:extLst>
              </a:tr>
              <a:tr h="7569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Low-Comp [32]</a:t>
                      </a:r>
                      <a:r>
                        <a:rPr lang="en-US" sz="1000" b="1" cap="none" spc="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741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245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644/644</a:t>
                      </a:r>
                      <a:r>
                        <a:rPr lang="en-US" sz="1300" cap="none" spc="0" baseline="30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2642/2642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extLst>
                  <a:ext uri="{0D108BD9-81ED-4DB2-BD59-A6C34878D82A}">
                    <a16:rowId xmlns:a16="http://schemas.microsoft.com/office/drawing/2014/main" val="10440252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[33]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2908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1935/1930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6.1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13.4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extLst>
                  <a:ext uri="{0D108BD9-81ED-4DB2-BD59-A6C34878D82A}">
                    <a16:rowId xmlns:a16="http://schemas.microsoft.com/office/drawing/2014/main" val="1734916225"/>
                  </a:ext>
                </a:extLst>
              </a:tr>
              <a:tr h="5307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HS-NTT [15]</a:t>
                      </a:r>
                      <a:r>
                        <a:rPr lang="en-US" sz="1000" b="1" cap="none" spc="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2x2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801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717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222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324/324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1458/1458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0.7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extLst>
                  <a:ext uri="{0D108BD9-81ED-4DB2-BD59-A6C34878D82A}">
                    <a16:rowId xmlns:a16="http://schemas.microsoft.com/office/drawing/2014/main" val="991648479"/>
                  </a:ext>
                </a:extLst>
              </a:tr>
              <a:tr h="5307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Nghiên cứu này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2x2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1322</a:t>
                      </a:r>
                      <a:r>
                        <a:rPr lang="en-US" sz="1300" cap="none" spc="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2929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237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316/316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1204/1204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94" marR="53394" marT="0" marB="75405" anchor="ctr"/>
                </a:tc>
                <a:extLst>
                  <a:ext uri="{0D108BD9-81ED-4DB2-BD59-A6C34878D82A}">
                    <a16:rowId xmlns:a16="http://schemas.microsoft.com/office/drawing/2014/main" val="85209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9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E1E6-0677-4A25-B438-DE72AA53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ĐỐI XỨNG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99F08-CE81-4DFD-A112-0DD0730E2D70}"/>
              </a:ext>
            </a:extLst>
          </p:cNvPr>
          <p:cNvSpPr txBox="1"/>
          <p:nvPr/>
        </p:nvSpPr>
        <p:spPr>
          <a:xfrm>
            <a:off x="2019084" y="3542251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A016A-0481-4E89-99CE-6A1099B3607E}"/>
              </a:ext>
            </a:extLst>
          </p:cNvPr>
          <p:cNvSpPr txBox="1"/>
          <p:nvPr/>
        </p:nvSpPr>
        <p:spPr>
          <a:xfrm>
            <a:off x="6755801" y="3542251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1175706-C571-417D-A7BB-8CD8B844F9FD}"/>
              </a:ext>
            </a:extLst>
          </p:cNvPr>
          <p:cNvSpPr/>
          <p:nvPr/>
        </p:nvSpPr>
        <p:spPr>
          <a:xfrm>
            <a:off x="6031660" y="3575943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95823387-40C6-4D27-B8A5-D1FA8FF4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4119" y="2295924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7B8315-3DC2-4576-947B-D56F6C692E83}"/>
              </a:ext>
            </a:extLst>
          </p:cNvPr>
          <p:cNvSpPr/>
          <p:nvPr/>
        </p:nvSpPr>
        <p:spPr>
          <a:xfrm rot="10800000">
            <a:off x="2753056" y="3588525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3338788-D399-4E52-A0DD-7772EFC78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081" y="2295924"/>
            <a:ext cx="914400" cy="914400"/>
          </a:xfrm>
          <a:prstGeom prst="rect">
            <a:avLst/>
          </a:prstGeom>
        </p:spPr>
      </p:pic>
      <p:pic>
        <p:nvPicPr>
          <p:cNvPr id="12" name="Graphic 11" descr="Internet outline">
            <a:extLst>
              <a:ext uri="{FF2B5EF4-FFF2-40B4-BE49-F238E27FC236}">
                <a16:creationId xmlns:a16="http://schemas.microsoft.com/office/drawing/2014/main" id="{70515B4F-DF22-46D1-8198-B5ADAAEC5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3315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71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effectLst/>
              </a:rPr>
              <a:t>ĐÁNH GIÁ, BÀN LUẬN VÀ SO SÁNH KẾT QUẢ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F3061D-2384-4763-BAA9-E0122AD04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556401"/>
              </p:ext>
            </p:extLst>
          </p:nvPr>
        </p:nvGraphicFramePr>
        <p:xfrm>
          <a:off x="1307345" y="599318"/>
          <a:ext cx="6526903" cy="391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55786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B317-46A2-4CC9-88B5-C831E6F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  <a:effectLst/>
              </a:rPr>
              <a:t>ĐÁNH GIÁ, BÀN LUẬN VÀ SO SÁNH KẾT QUẢ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C6E5EF3-93AC-42A1-BCED-3E49DA6A5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353161"/>
              </p:ext>
            </p:extLst>
          </p:nvPr>
        </p:nvGraphicFramePr>
        <p:xfrm>
          <a:off x="1097621" y="394473"/>
          <a:ext cx="6946352" cy="4167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9883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963D-FEE2-4704-BDB6-F16ABCA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vi-VN" sz="3100" b="1" kern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HƯỚNG TỐI ƯU THIẾT KẾ PHẦN CỨNG XỬ LÝ NTT VÀ INTT</a:t>
            </a:r>
            <a:r>
              <a:rPr lang="en-US" sz="3100" b="1" kern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CHO MÃ HÓA LƯỢNG TỬ CRYSTAL- KYBER</a:t>
            </a:r>
            <a:endParaRPr lang="en-US" sz="31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A8CE06-9910-41B8-99E0-52DBC3BA3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17569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2980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963D-FEE2-4704-BDB6-F16ABCA0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vi-VN" sz="3100" b="1" kern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 KẾ PHẦN CỨNG XỬ LÝ mã hóa Lattic</a:t>
            </a:r>
            <a:r>
              <a:rPr lang="en-US" sz="3100" b="1" kern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 -</a:t>
            </a:r>
            <a:r>
              <a:rPr lang="vi-VN" sz="3100" b="1" kern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Based</a:t>
            </a:r>
            <a:endParaRPr lang="en-US" sz="31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A8CE06-9910-41B8-99E0-52DBC3BA3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41006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6757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A6D08-82B2-4B9D-B254-6D04B22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Roboto" panose="02000000000000000000" pitchFamily="2" charset="0"/>
                <a:ea typeface="Roboto" panose="02000000000000000000" pitchFamily="2" charset="0"/>
              </a:rPr>
              <a:t>KẾT LUẬN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E693-DAA8-42F9-89CD-45BE70E5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luận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về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đề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tài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cap="non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cap="none" dirty="0" err="1">
                <a:latin typeface="Roboto" panose="02000000000000000000" pitchFamily="2" charset="0"/>
                <a:ea typeface="Roboto" panose="02000000000000000000" pitchFamily="2" charset="0"/>
              </a:rPr>
              <a:t>cứu</a:t>
            </a:r>
            <a:endParaRPr lang="en-US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BF57-A675-4D42-9633-E0821BDD930D}"/>
              </a:ext>
            </a:extLst>
          </p:cNvPr>
          <p:cNvSpPr txBox="1"/>
          <p:nvPr/>
        </p:nvSpPr>
        <p:spPr>
          <a:xfrm>
            <a:off x="4054189" y="1478651"/>
            <a:ext cx="108134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13031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6A059-5F4D-40C8-93DD-7AE1BC3261EC}"/>
              </a:ext>
            </a:extLst>
          </p:cNvPr>
          <p:cNvSpPr txBox="1"/>
          <p:nvPr/>
        </p:nvSpPr>
        <p:spPr>
          <a:xfrm>
            <a:off x="234892" y="2763305"/>
            <a:ext cx="8129980" cy="66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0215" algn="ctr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ra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0763C9-4932-43CE-80FE-61466A32BE84}"/>
              </a:ext>
            </a:extLst>
          </p:cNvPr>
          <p:cNvCxnSpPr/>
          <p:nvPr/>
        </p:nvCxnSpPr>
        <p:spPr>
          <a:xfrm>
            <a:off x="226503" y="3917659"/>
            <a:ext cx="8657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4F30F-19DE-43A8-BFEF-297650E438DE}"/>
              </a:ext>
            </a:extLst>
          </p:cNvPr>
          <p:cNvCxnSpPr/>
          <p:nvPr/>
        </p:nvCxnSpPr>
        <p:spPr>
          <a:xfrm>
            <a:off x="243281" y="2484539"/>
            <a:ext cx="8657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CD6191E2-6263-44AC-ADC1-116B3342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9854" y="4536878"/>
            <a:ext cx="1124291" cy="11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45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0763C9-4932-43CE-80FE-61466A32BE84}"/>
              </a:ext>
            </a:extLst>
          </p:cNvPr>
          <p:cNvCxnSpPr/>
          <p:nvPr/>
        </p:nvCxnSpPr>
        <p:spPr>
          <a:xfrm>
            <a:off x="226503" y="3917659"/>
            <a:ext cx="8657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4F30F-19DE-43A8-BFEF-297650E438DE}"/>
              </a:ext>
            </a:extLst>
          </p:cNvPr>
          <p:cNvCxnSpPr/>
          <p:nvPr/>
        </p:nvCxnSpPr>
        <p:spPr>
          <a:xfrm>
            <a:off x="243281" y="2484539"/>
            <a:ext cx="8657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C1009C-3866-48B1-9587-ACC2F4A017D6}"/>
              </a:ext>
            </a:extLst>
          </p:cNvPr>
          <p:cNvSpPr txBox="1"/>
          <p:nvPr/>
        </p:nvSpPr>
        <p:spPr>
          <a:xfrm>
            <a:off x="234892" y="2511104"/>
            <a:ext cx="6329494" cy="1291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0215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ày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NTT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FPGA,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Verilog,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CRYSTALS-Kyber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68645879-D110-4ABE-B7EF-C716F01D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9640" y="2481045"/>
            <a:ext cx="1480657" cy="1480657"/>
          </a:xfrm>
          <a:prstGeom prst="rect">
            <a:avLst/>
          </a:prstGeom>
        </p:spPr>
      </p:pic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83E2FD8A-5C8F-4F2A-9F05-78E0B64C6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9726" y="4252520"/>
            <a:ext cx="1530991" cy="1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09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4F30F-19DE-43A8-BFEF-297650E438DE}"/>
              </a:ext>
            </a:extLst>
          </p:cNvPr>
          <p:cNvCxnSpPr/>
          <p:nvPr/>
        </p:nvCxnSpPr>
        <p:spPr>
          <a:xfrm>
            <a:off x="243281" y="1528194"/>
            <a:ext cx="8657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051A0E-2357-4573-BF10-FC76013261D7}"/>
              </a:ext>
            </a:extLst>
          </p:cNvPr>
          <p:cNvSpPr txBox="1"/>
          <p:nvPr/>
        </p:nvSpPr>
        <p:spPr>
          <a:xfrm>
            <a:off x="243281" y="115886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 BÀI BÁO LIÊN QUAN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EB55F7-9DDD-4457-84B5-D0233F8E6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20314"/>
              </p:ext>
            </p:extLst>
          </p:nvPr>
        </p:nvGraphicFramePr>
        <p:xfrm>
          <a:off x="243280" y="1804317"/>
          <a:ext cx="7441035" cy="1438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578">
                  <a:extLst>
                    <a:ext uri="{9D8B030D-6E8A-4147-A177-3AD203B41FA5}">
                      <a16:colId xmlns:a16="http://schemas.microsoft.com/office/drawing/2014/main" val="2290712709"/>
                    </a:ext>
                  </a:extLst>
                </a:gridCol>
                <a:gridCol w="1725457">
                  <a:extLst>
                    <a:ext uri="{9D8B030D-6E8A-4147-A177-3AD203B41FA5}">
                      <a16:colId xmlns:a16="http://schemas.microsoft.com/office/drawing/2014/main" val="2274833066"/>
                    </a:ext>
                  </a:extLst>
                </a:gridCol>
              </a:tblGrid>
              <a:tr h="645268">
                <a:tc>
                  <a:txBody>
                    <a:bodyPr/>
                    <a:lstStyle/>
                    <a:p>
                      <a:r>
                        <a:rPr lang="en-VN" dirty="0">
                          <a:solidFill>
                            <a:schemeClr val="tx1"/>
                          </a:solidFill>
                        </a:rPr>
                        <a:t>Tên tác giả, tên bài viết,tên tạp chí và số của tạp chí, trang đăng bài viết, năm xuất bản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dirty="0">
                          <a:solidFill>
                            <a:schemeClr val="tx1"/>
                          </a:solidFill>
                        </a:rPr>
                        <a:t>Số hiệu ISSN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586567"/>
                  </a:ext>
                </a:extLst>
              </a:tr>
              <a:tr h="793709">
                <a:tc>
                  <a:txBody>
                    <a:bodyPr/>
                    <a:lstStyle/>
                    <a:p>
                      <a:endParaRPr lang="en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66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134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Open book outline">
            <a:extLst>
              <a:ext uri="{FF2B5EF4-FFF2-40B4-BE49-F238E27FC236}">
                <a16:creationId xmlns:a16="http://schemas.microsoft.com/office/drawing/2014/main" id="{25FF717D-E9A6-4F77-928F-36FBB66F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8819" y="937108"/>
            <a:ext cx="2466362" cy="24663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13801D-37F2-41BC-86B0-00525AA863DF}"/>
              </a:ext>
            </a:extLst>
          </p:cNvPr>
          <p:cNvSpPr txBox="1"/>
          <p:nvPr/>
        </p:nvSpPr>
        <p:spPr>
          <a:xfrm>
            <a:off x="2286000" y="358678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XIN CẢM ƠN</a:t>
            </a:r>
            <a:endParaRPr lang="vi-VN" sz="54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7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6AA7-D87F-4648-B806-4FCEF2E6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MÃ HÓA BẤT ĐỐI XỨNG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B1B1D-4631-457D-ADDB-183A0971F2FC}"/>
              </a:ext>
            </a:extLst>
          </p:cNvPr>
          <p:cNvSpPr txBox="1"/>
          <p:nvPr/>
        </p:nvSpPr>
        <p:spPr>
          <a:xfrm>
            <a:off x="1378730" y="2627082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337FB9-A87B-4EF7-99D4-DCC495A12E7C}"/>
              </a:ext>
            </a:extLst>
          </p:cNvPr>
          <p:cNvSpPr txBox="1"/>
          <p:nvPr/>
        </p:nvSpPr>
        <p:spPr>
          <a:xfrm>
            <a:off x="1378730" y="4261046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pic>
        <p:nvPicPr>
          <p:cNvPr id="8" name="Graphic 7" descr="Key outline">
            <a:extLst>
              <a:ext uri="{FF2B5EF4-FFF2-40B4-BE49-F238E27FC236}">
                <a16:creationId xmlns:a16="http://schemas.microsoft.com/office/drawing/2014/main" id="{5398F566-52B8-4A90-A1E5-C94B5FF3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520" y="2291497"/>
            <a:ext cx="602329" cy="602329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731A572B-8452-4E48-A95E-1C705E93A0FF}"/>
              </a:ext>
            </a:extLst>
          </p:cNvPr>
          <p:cNvSpPr/>
          <p:nvPr/>
        </p:nvSpPr>
        <p:spPr>
          <a:xfrm>
            <a:off x="2021723" y="2673356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87B8AE-CB17-4DA0-ACFB-8BEC632D833A}"/>
              </a:ext>
            </a:extLst>
          </p:cNvPr>
          <p:cNvSpPr txBox="1"/>
          <p:nvPr/>
        </p:nvSpPr>
        <p:spPr>
          <a:xfrm>
            <a:off x="2622154" y="2534747"/>
            <a:ext cx="16920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Asymmetric Cryptography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3C242E7-C14A-4B01-9C62-C6DD50A9F730}"/>
              </a:ext>
            </a:extLst>
          </p:cNvPr>
          <p:cNvSpPr/>
          <p:nvPr/>
        </p:nvSpPr>
        <p:spPr>
          <a:xfrm>
            <a:off x="4442095" y="2408105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CCE0818-1F92-45A3-A632-BBD2879E0200}"/>
              </a:ext>
            </a:extLst>
          </p:cNvPr>
          <p:cNvSpPr/>
          <p:nvPr/>
        </p:nvSpPr>
        <p:spPr>
          <a:xfrm>
            <a:off x="4442095" y="2996520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3" name="Graphic 32" descr="Key with solid fill">
            <a:extLst>
              <a:ext uri="{FF2B5EF4-FFF2-40B4-BE49-F238E27FC236}">
                <a16:creationId xmlns:a16="http://schemas.microsoft.com/office/drawing/2014/main" id="{C8C269EE-266C-4CBB-8C2D-7FA9CBCB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520" y="2879912"/>
            <a:ext cx="602330" cy="6023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56D335-5C1B-4D76-96E1-7248B0C5239E}"/>
              </a:ext>
            </a:extLst>
          </p:cNvPr>
          <p:cNvSpPr txBox="1"/>
          <p:nvPr/>
        </p:nvSpPr>
        <p:spPr>
          <a:xfrm>
            <a:off x="5928082" y="2397315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A’s Public key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EB45DF-DF58-4BAD-8ECC-6095094F046D}"/>
              </a:ext>
            </a:extLst>
          </p:cNvPr>
          <p:cNvSpPr txBox="1"/>
          <p:nvPr/>
        </p:nvSpPr>
        <p:spPr>
          <a:xfrm>
            <a:off x="5928082" y="2996520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A’s Private key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CCDB58-F126-4A4E-BB17-570501D9A386}"/>
              </a:ext>
            </a:extLst>
          </p:cNvPr>
          <p:cNvSpPr txBox="1"/>
          <p:nvPr/>
        </p:nvSpPr>
        <p:spPr>
          <a:xfrm>
            <a:off x="1378730" y="4265480"/>
            <a:ext cx="3691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pic>
        <p:nvPicPr>
          <p:cNvPr id="37" name="Graphic 36" descr="Key outline">
            <a:extLst>
              <a:ext uri="{FF2B5EF4-FFF2-40B4-BE49-F238E27FC236}">
                <a16:creationId xmlns:a16="http://schemas.microsoft.com/office/drawing/2014/main" id="{3ABCECE9-A312-43D7-B133-44CA163E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520" y="3929895"/>
            <a:ext cx="602329" cy="602329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15F9C0CF-CE22-4D8A-B7ED-E957B40551EE}"/>
              </a:ext>
            </a:extLst>
          </p:cNvPr>
          <p:cNvSpPr/>
          <p:nvPr/>
        </p:nvSpPr>
        <p:spPr>
          <a:xfrm>
            <a:off x="2021723" y="4311754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2770EB-50F1-4694-ABBD-F5BA246C529E}"/>
              </a:ext>
            </a:extLst>
          </p:cNvPr>
          <p:cNvSpPr txBox="1"/>
          <p:nvPr/>
        </p:nvSpPr>
        <p:spPr>
          <a:xfrm>
            <a:off x="2622154" y="4173145"/>
            <a:ext cx="16920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Asymmetric Cryptography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35A828C-64AC-4FFE-934B-60995B1836DE}"/>
              </a:ext>
            </a:extLst>
          </p:cNvPr>
          <p:cNvSpPr/>
          <p:nvPr/>
        </p:nvSpPr>
        <p:spPr>
          <a:xfrm>
            <a:off x="4442095" y="4046503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5D912F1-DD88-4560-BBC5-DAA2274FAE9B}"/>
              </a:ext>
            </a:extLst>
          </p:cNvPr>
          <p:cNvSpPr/>
          <p:nvPr/>
        </p:nvSpPr>
        <p:spPr>
          <a:xfrm>
            <a:off x="4442095" y="4634918"/>
            <a:ext cx="511728" cy="369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2" name="Graphic 41" descr="Key with solid fill">
            <a:extLst>
              <a:ext uri="{FF2B5EF4-FFF2-40B4-BE49-F238E27FC236}">
                <a16:creationId xmlns:a16="http://schemas.microsoft.com/office/drawing/2014/main" id="{2C0F6263-BB01-43BE-BCBB-914930235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520" y="4518310"/>
            <a:ext cx="602330" cy="60233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8BBDAA9-5FA6-4AA3-801A-A4A703E6E914}"/>
              </a:ext>
            </a:extLst>
          </p:cNvPr>
          <p:cNvSpPr txBox="1"/>
          <p:nvPr/>
        </p:nvSpPr>
        <p:spPr>
          <a:xfrm>
            <a:off x="5928082" y="4035713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B’s Public key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57679-5FEE-4DFD-9C9B-C74DDE440EED}"/>
              </a:ext>
            </a:extLst>
          </p:cNvPr>
          <p:cNvSpPr txBox="1"/>
          <p:nvPr/>
        </p:nvSpPr>
        <p:spPr>
          <a:xfrm>
            <a:off x="5928082" y="4634918"/>
            <a:ext cx="1692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2781974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2092</TotalTime>
  <Words>4607</Words>
  <Application>Microsoft Office PowerPoint</Application>
  <PresentationFormat>On-screen Show (4:3)</PresentationFormat>
  <Paragraphs>623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Roboto</vt:lpstr>
      <vt:lpstr>Times New Roman</vt:lpstr>
      <vt:lpstr>Wingdings</vt:lpstr>
      <vt:lpstr>Retrospect</vt:lpstr>
      <vt:lpstr>THIẾT KẾ PHẦN CỨNG XỬ LÝ NTT VÀ INTT CHO MÃ HOÁ LƯỢNG TỬ CRYSTALS-KYBER</vt:lpstr>
      <vt:lpstr>Tóm tắt Luận văn</vt:lpstr>
      <vt:lpstr>MỤC LỤC</vt:lpstr>
      <vt:lpstr>TỔNG QUAN</vt:lpstr>
      <vt:lpstr>MÃ HÓA</vt:lpstr>
      <vt:lpstr>MÃ HÓA ĐIỆN TỬ</vt:lpstr>
      <vt:lpstr>MÃ HÓA ĐỐI XỨNG</vt:lpstr>
      <vt:lpstr>MÃ HÓA ĐỐI XỨNG</vt:lpstr>
      <vt:lpstr>MÃ HÓA BẤT ĐỐI XỨNG</vt:lpstr>
      <vt:lpstr>PowerPoint Presentation</vt:lpstr>
      <vt:lpstr>MÃ HÓA BẤT ĐỐI XỨNG</vt:lpstr>
      <vt:lpstr>MÃ HÓA LƯỢNG TỬ</vt:lpstr>
      <vt:lpstr>MÃ HÓA LƯỢNG TỬ</vt:lpstr>
      <vt:lpstr>MÃ HÓA LƯỢNG TỬ</vt:lpstr>
      <vt:lpstr>CRYSTALS-Kyber</vt:lpstr>
      <vt:lpstr>CRYSTALS-Kyber</vt:lpstr>
      <vt:lpstr>MÃ HÓA TRÊN PHẦN CỨNG</vt:lpstr>
      <vt:lpstr>THIẾT KẾ PHẦN CỨNG</vt:lpstr>
      <vt:lpstr>NHỮNG NGHIÊN CỨU TRƯỚC</vt:lpstr>
      <vt:lpstr>PowerPoint Presentation</vt:lpstr>
      <vt:lpstr>CƠ SỞ LÝ THUYẾT</vt:lpstr>
      <vt:lpstr>Lý thuyết về CRYTALS-Kyber</vt:lpstr>
      <vt:lpstr>Lý thuyết về CRYTALS-Kyber</vt:lpstr>
      <vt:lpstr>Lý thuyết về CRYTALS-Kyber</vt:lpstr>
      <vt:lpstr>Ring-learning with errors (RLWE)</vt:lpstr>
      <vt:lpstr>Module-learning with errors (MLWE) </vt:lpstr>
      <vt:lpstr>Lý thuyết về CRYTALS-Kyber</vt:lpstr>
      <vt:lpstr>Lý thuyết về CRYTALS-Kyber</vt:lpstr>
      <vt:lpstr>Lý thuyết về CRYTALS-Kyber</vt:lpstr>
      <vt:lpstr>Lý thuyết về CRYTALS-Kyber</vt:lpstr>
      <vt:lpstr>Lý thuyết về CRYTALS-Kyber</vt:lpstr>
      <vt:lpstr>Lý thuyết về CRYTALS-Kyber</vt:lpstr>
      <vt:lpstr>Lý thuyết về Number Theoretic Transform (NTT)</vt:lpstr>
      <vt:lpstr>NTT/INTT cổ điển</vt:lpstr>
      <vt:lpstr>NTT/INTT cổ điển</vt:lpstr>
      <vt:lpstr>NTT/INTT cổ điển</vt:lpstr>
      <vt:lpstr>NTT/INTT cổ điển</vt:lpstr>
      <vt:lpstr>Primitive n-th Root of Unity. </vt:lpstr>
      <vt:lpstr>NTT/INTT cổ điển</vt:lpstr>
      <vt:lpstr>TỐI ƯU NTT/INTT CHO KYBER</vt:lpstr>
      <vt:lpstr>NTT/INTT NWC</vt:lpstr>
      <vt:lpstr>NTT/INTT NWC</vt:lpstr>
      <vt:lpstr>NTT/INTT NWC</vt:lpstr>
      <vt:lpstr>NTT/INTT NWC</vt:lpstr>
      <vt:lpstr>GIẢM ĐỘ PHỨC TẠP NWC</vt:lpstr>
      <vt:lpstr>NTT/INTT NWC</vt:lpstr>
      <vt:lpstr>GIẢM ĐỘ PHỨC TẠP NTT</vt:lpstr>
      <vt:lpstr>GIẢM ĐỘ PHỨC TẠP INTT</vt:lpstr>
      <vt:lpstr>GIẢM ĐỘ PHỨC TẠP INTT</vt:lpstr>
      <vt:lpstr>GIẢM ĐỘ PHỨC TẠP INTT</vt:lpstr>
      <vt:lpstr>Thuật toán NTT sử dụng</vt:lpstr>
      <vt:lpstr>Thuật toán INTT sử dụng</vt:lpstr>
      <vt:lpstr>RÚT GỌN MODULO EXACT-KRED</vt:lpstr>
      <vt:lpstr>RÚT GỌN MODULO EXACT-KRED</vt:lpstr>
      <vt:lpstr>RÚT GỌN MODULO EXACT-KRED</vt:lpstr>
      <vt:lpstr>Xử lý tính toán lý thuyết trên phần mềm máy tính</vt:lpstr>
      <vt:lpstr>Xử lý tính toán lý thuyết trên phần mềm máy tính</vt:lpstr>
      <vt:lpstr>THIẾT KẾ PHẦN CỨNG</vt:lpstr>
      <vt:lpstr>THIẾT KẾ BUTTERFLY UNIT</vt:lpstr>
      <vt:lpstr>THIẾT KẾ BUTTERFLY UNIT </vt:lpstr>
      <vt:lpstr>THIẾT KẾ BUTTERFLY UNIT </vt:lpstr>
      <vt:lpstr>THIẾT KẾ BUTTERFLY UNIT </vt:lpstr>
      <vt:lpstr>THIẾT KẾ PHẦN CỨNG XỬ LÝ NTT/INTT </vt:lpstr>
      <vt:lpstr>THIẾT KẾ PHẦN CỨNG XỬ LÝ NTT/INTT </vt:lpstr>
      <vt:lpstr>THIẾT KẾ PHẦN CỨNG XỬ LÝ NTT/INTT </vt:lpstr>
      <vt:lpstr>PowerPoint Presentation</vt:lpstr>
      <vt:lpstr>PowerPoint Presentation</vt:lpstr>
      <vt:lpstr>PowerPoint Presentation</vt:lpstr>
      <vt:lpstr>PowerPoint Presentation</vt:lpstr>
      <vt:lpstr>THIẾT KẾ PHẦN CỨNG XỬ LÝ NTT/INTT </vt:lpstr>
      <vt:lpstr>THIẾT KẾ PHẦN CỨNG XỬ LÝ NTT/INTT </vt:lpstr>
      <vt:lpstr>TỔNG HỢP VÀ MÔ PHỎNG</vt:lpstr>
      <vt:lpstr>Kết quả mô phỏng ModelSim</vt:lpstr>
      <vt:lpstr>Kết quả mô phỏng ModelSim</vt:lpstr>
      <vt:lpstr>Kết quả mô phỏng ModelSim</vt:lpstr>
      <vt:lpstr>Kết quả tổng hợp Quartus</vt:lpstr>
      <vt:lpstr>Kết quả tổng hợp Quartus</vt:lpstr>
      <vt:lpstr>ĐÁNH GIÁ VÀ BÀN LUẬN</vt:lpstr>
      <vt:lpstr>ĐÁNH GIÁ, BÀN LUẬN VÀ SO SÁNH KẾT QUẢ</vt:lpstr>
      <vt:lpstr>ĐÁNH GIÁ, BÀN LUẬN VÀ SO SÁNH KẾT QUẢ</vt:lpstr>
      <vt:lpstr>ĐÁNH GIÁ, BÀN LUẬN VÀ SO SÁNH KẾT QUẢ</vt:lpstr>
      <vt:lpstr>HƯỚNG TỐI ƯU THIẾT KẾ PHẦN CỨNG XỬ LÝ NTT VÀ INTT CHO MÃ HÓA LƯỢNG TỬ CRYSTAL- KYBER</vt:lpstr>
      <vt:lpstr>THIẾT KẾ PHẦN CỨNG XỬ LÝ mã hóa Lattice - Based</vt:lpstr>
      <vt:lpstr>KẾT LUẬN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bộ xử lý mã hóa lượng tử CRYSTAL-KYBER trên phần cứng</dc:title>
  <dc:creator>Hung Hakatu</dc:creator>
  <cp:lastModifiedBy>Hung Nguyen</cp:lastModifiedBy>
  <cp:revision>6</cp:revision>
  <dcterms:created xsi:type="dcterms:W3CDTF">2021-01-12T06:03:35Z</dcterms:created>
  <dcterms:modified xsi:type="dcterms:W3CDTF">2022-01-07T18:40:46Z</dcterms:modified>
</cp:coreProperties>
</file>