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20" r:id="rId4"/>
    <p:sldMasterId id="2147483721" r:id="rId5"/>
    <p:sldMasterId id="2147483722" r:id="rId6"/>
    <p:sldMasterId id="2147483723" r:id="rId7"/>
    <p:sldMasterId id="2147483724" r:id="rId8"/>
    <p:sldMasterId id="214748372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9B306F7-C21F-4AFD-BBCC-FD29AB72BE30}">
  <a:tblStyle styleId="{C9B306F7-C21F-4AFD-BBCC-FD29AB72BE30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0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Shape 242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Shape 243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Shape 272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Shape 282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2" name="Shape 292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297" name="Shape 2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29FC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oracle.com/javase/tutorial/java/nutsandbolts/index.html" TargetMode="External"/><Relationship Id="rId4" Type="http://schemas.openxmlformats.org/officeDocument/2006/relationships/hyperlink" Target="https://www.tutorialspoint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9" y="0"/>
            <a:ext cx="10205640" cy="767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859320" y="2362319"/>
            <a:ext cx="9201240" cy="81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Basic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504000" y="-309239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</a:p>
        </p:txBody>
      </p:sp>
      <p:sp>
        <p:nvSpPr>
          <p:cNvPr id="364" name="Shape 364"/>
          <p:cNvSpPr/>
          <p:nvPr/>
        </p:nvSpPr>
        <p:spPr>
          <a:xfrm>
            <a:off x="504000" y="1764000"/>
            <a:ext cx="906804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000" y="739439"/>
            <a:ext cx="3189239" cy="1179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731520" y="1961280"/>
            <a:ext cx="2193120" cy="70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</a:p>
        </p:txBody>
      </p:sp>
      <p:sp>
        <p:nvSpPr>
          <p:cNvPr id="367" name="Shape 367"/>
          <p:cNvSpPr/>
          <p:nvPr/>
        </p:nvSpPr>
        <p:spPr>
          <a:xfrm>
            <a:off x="504000" y="2560319"/>
            <a:ext cx="5667839" cy="213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dataType[] arrayRefVar; // preferred way.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dataType arrayRefVar[];// works but not preferred way.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int[] arrayValue;   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Int arrayValue[];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double[] doubleAarray;</a:t>
            </a:r>
          </a:p>
        </p:txBody>
      </p:sp>
      <p:sp>
        <p:nvSpPr>
          <p:cNvPr id="368" name="Shape 368"/>
          <p:cNvSpPr/>
          <p:nvPr/>
        </p:nvSpPr>
        <p:spPr>
          <a:xfrm>
            <a:off x="457200" y="4937760"/>
            <a:ext cx="3198959" cy="341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Arrays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type[] var = new type[size];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Int[] value = new int[10];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type[] var = {val1,val2,…};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Int[] value = {1,3,4,5};</a:t>
            </a:r>
          </a:p>
        </p:txBody>
      </p:sp>
      <p:sp>
        <p:nvSpPr>
          <p:cNvPr id="369" name="Shape 369"/>
          <p:cNvSpPr/>
          <p:nvPr/>
        </p:nvSpPr>
        <p:spPr>
          <a:xfrm>
            <a:off x="5120639" y="3657600"/>
            <a:ext cx="3198959" cy="5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Accessing array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519" y="4297680"/>
            <a:ext cx="4284360" cy="231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Operators</a:t>
            </a:r>
          </a:p>
        </p:txBody>
      </p:sp>
      <p:sp>
        <p:nvSpPr>
          <p:cNvPr id="376" name="Shape 376"/>
          <p:cNvSpPr/>
          <p:nvPr/>
        </p:nvSpPr>
        <p:spPr>
          <a:xfrm>
            <a:off x="504000" y="1764000"/>
            <a:ext cx="906804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Misc Operators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504000" y="-417239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</a:p>
        </p:txBody>
      </p:sp>
      <p:sp>
        <p:nvSpPr>
          <p:cNvPr id="382" name="Shape 382"/>
          <p:cNvSpPr/>
          <p:nvPr/>
        </p:nvSpPr>
        <p:spPr>
          <a:xfrm>
            <a:off x="540000" y="3839760"/>
            <a:ext cx="9068040" cy="3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(addition) : ex 20+30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(subtraction) ex : 20-12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(multiple)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(division)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(Modulus) – 3%2 = 1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++ (increment) : incrase by 1 a=3 ; a++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- ( decrement) : decrase by 1  b=4; b--;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520" y="640079"/>
            <a:ext cx="3730679" cy="32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6000" y="0"/>
            <a:ext cx="9572040" cy="109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</a:p>
        </p:txBody>
      </p:sp>
      <p:sp>
        <p:nvSpPr>
          <p:cNvPr id="389" name="Shape 389"/>
          <p:cNvSpPr/>
          <p:nvPr/>
        </p:nvSpPr>
        <p:spPr>
          <a:xfrm>
            <a:off x="432000" y="3852719"/>
            <a:ext cx="9068040" cy="55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 2 operands true or not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== (equal to)  -  a == b 	  	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!= (not equal to)	 a != b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 (greater than)	a &gt; b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(less than)		  a &lt; b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&gt;= (greater than or equal to) – a &gt;= b	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&lt;= (less than or equal to)	 - a &lt;=b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400" y="1101600"/>
            <a:ext cx="5997599" cy="264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59" y="4475880"/>
            <a:ext cx="7199639" cy="304668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36000" y="-324000"/>
            <a:ext cx="9572040" cy="109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Bitwise</a:t>
            </a: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</a:p>
        </p:txBody>
      </p:sp>
      <p:sp>
        <p:nvSpPr>
          <p:cNvPr id="397" name="Shape 397"/>
          <p:cNvSpPr/>
          <p:nvPr/>
        </p:nvSpPr>
        <p:spPr>
          <a:xfrm>
            <a:off x="432000" y="432720"/>
            <a:ext cx="9068040" cy="55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applied to the integer types, long, int, short, char, and byte.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 (bitwise and)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|(bitwise or)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^ (bitwise XOR)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~ (bitwise compliment)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&lt;&lt; (left shift)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&gt;&gt; (right shift)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 b="0" l="6013" r="0" t="22087"/>
          <a:stretch/>
        </p:blipFill>
        <p:spPr>
          <a:xfrm>
            <a:off x="5120639" y="2218680"/>
            <a:ext cx="4958999" cy="3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36000" y="0"/>
            <a:ext cx="9572040" cy="109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</a:p>
        </p:txBody>
      </p:sp>
      <p:sp>
        <p:nvSpPr>
          <p:cNvPr id="404" name="Shape 404"/>
          <p:cNvSpPr/>
          <p:nvPr/>
        </p:nvSpPr>
        <p:spPr>
          <a:xfrm>
            <a:off x="432000" y="1296720"/>
            <a:ext cx="9068040" cy="55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used to test or adjust the value of a boolean type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&amp;&amp; (and) , || ( or) ! (logical not)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boolean a = true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boolean b = false;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&amp;&amp; b ===&gt; false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|| b ===&gt; true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 (a &amp;&amp; b) → true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639" y="3177719"/>
            <a:ext cx="4749839" cy="33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6000" y="-88559"/>
            <a:ext cx="9572040" cy="85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</a:p>
        </p:txBody>
      </p:sp>
      <p:sp>
        <p:nvSpPr>
          <p:cNvPr id="411" name="Shape 411"/>
          <p:cNvSpPr/>
          <p:nvPr/>
        </p:nvSpPr>
        <p:spPr>
          <a:xfrm>
            <a:off x="432000" y="1296720"/>
            <a:ext cx="9068040" cy="556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040" y="1858319"/>
            <a:ext cx="6982559" cy="280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36000" y="-88559"/>
            <a:ext cx="9572040" cy="85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Miscellaneous Operators</a:t>
            </a:r>
          </a:p>
        </p:txBody>
      </p:sp>
      <p:sp>
        <p:nvSpPr>
          <p:cNvPr id="418" name="Shape 418"/>
          <p:cNvSpPr/>
          <p:nvPr/>
        </p:nvSpPr>
        <p:spPr>
          <a:xfrm>
            <a:off x="432000" y="1296720"/>
            <a:ext cx="9068040" cy="556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731520" y="2286000"/>
            <a:ext cx="9141119" cy="213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Conditional Operator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? :</a:t>
            </a:r>
            <a:r>
              <a:rPr b="0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 also known as  ternary operator.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 : variable x = (expression) </a:t>
            </a: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value if true </a:t>
            </a: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value if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state =1;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result = state &gt;= 2 ? true :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instanceof Operator : </a:t>
            </a: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 to object reference instance type – return true |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 :  (object_reference_variable ) instanceof (class/interface type)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x = “value”;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(x instanceof String)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//statements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</a:p>
        </p:txBody>
      </p:sp>
      <p:sp>
        <p:nvSpPr>
          <p:cNvPr id="425" name="Shape 425"/>
          <p:cNvSpPr/>
          <p:nvPr/>
        </p:nvSpPr>
        <p:spPr>
          <a:xfrm>
            <a:off x="504000" y="1764000"/>
            <a:ext cx="906804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else elseif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? : operator (conditional operator)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559" y="3523680"/>
            <a:ext cx="2520720" cy="32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</a:p>
        </p:txBody>
      </p:sp>
      <p:sp>
        <p:nvSpPr>
          <p:cNvPr id="432" name="Shape 432"/>
          <p:cNvSpPr/>
          <p:nvPr/>
        </p:nvSpPr>
        <p:spPr>
          <a:xfrm>
            <a:off x="504000" y="1371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if(Boolean_expression)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// Statements will execute if the Boolean expression is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 int x = 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 x &lt; 20)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System.out.print(“if statement runs”);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first thought</a:t>
            </a:r>
          </a:p>
        </p:txBody>
      </p:sp>
      <p:sp>
        <p:nvSpPr>
          <p:cNvPr id="310" name="Shape 310"/>
          <p:cNvSpPr/>
          <p:nvPr/>
        </p:nvSpPr>
        <p:spPr>
          <a:xfrm>
            <a:off x="274319" y="1764000"/>
            <a:ext cx="980388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is case sensitive  ( hello vs Hello) different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 – states and behavior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– template or blueprint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 : action behavior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Instance Variables – unique set of instance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Names : name should start first letter Upper case. Ex : MyFirstClass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 names : should start first letter lower case : ex : myMethodName()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code file extension : .java , compile , .class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else statement</a:t>
            </a:r>
          </a:p>
        </p:txBody>
      </p:sp>
      <p:sp>
        <p:nvSpPr>
          <p:cNvPr id="438" name="Shape 438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if(Boolean_expression)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// Statements will execute if the Boolean expression is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// Statements will execute if the Boolean 	expression is flsae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 int x = 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 x &lt; 20)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System.out.print(“if statement true”);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System.out.print(“if statement false”);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elseif statement</a:t>
            </a:r>
          </a:p>
        </p:txBody>
      </p:sp>
      <p:sp>
        <p:nvSpPr>
          <p:cNvPr id="444" name="Shape 444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if(Boolean_expression)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// Statements will execute if the Boolean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 elseif(expression)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// Statements will execute if the Boolean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 int x = 21;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 x &lt; 20)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System.out.print(“if statement true”);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 elseif (x ==20)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System.out.print(“elseif statement 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 statement</a:t>
            </a:r>
          </a:p>
        </p:txBody>
      </p:sp>
      <p:sp>
        <p:nvSpPr>
          <p:cNvPr id="450" name="Shape 450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Switch(expression)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value1 : statement(s); 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value2 :  statement(s); 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default (optional) : statement(s); 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59" y="3657600"/>
            <a:ext cx="2873520" cy="385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Loop control</a:t>
            </a:r>
          </a:p>
        </p:txBody>
      </p:sp>
      <p:sp>
        <p:nvSpPr>
          <p:cNvPr id="457" name="Shape 457"/>
          <p:cNvSpPr/>
          <p:nvPr/>
        </p:nvSpPr>
        <p:spPr>
          <a:xfrm>
            <a:off x="504000" y="1764000"/>
            <a:ext cx="906804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loop / while / do while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Break statement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Continue statement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560" y="1714680"/>
            <a:ext cx="2892600" cy="33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statement</a:t>
            </a:r>
          </a:p>
        </p:txBody>
      </p:sp>
      <p:sp>
        <p:nvSpPr>
          <p:cNvPr id="464" name="Shape 464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while(expression)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statements;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int x&lt;10;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(x&lt;20)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Sytem.out.print(x);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x++;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680" y="1083600"/>
            <a:ext cx="4084919" cy="627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while statement</a:t>
            </a:r>
          </a:p>
        </p:txBody>
      </p:sp>
      <p:sp>
        <p:nvSpPr>
          <p:cNvPr id="471" name="Shape 471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statements;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}(expression);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int x&lt;10;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Sytem.out.print(x);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x++;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}while (x&lt;20);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319" y="946440"/>
            <a:ext cx="4484879" cy="5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loop statement</a:t>
            </a:r>
          </a:p>
        </p:txBody>
      </p:sp>
      <p:sp>
        <p:nvSpPr>
          <p:cNvPr id="478" name="Shape 478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for(initial;expression;update)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//statements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for(int i=0; i&lt;=10;i++){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System.out.println(i);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680" y="2011680"/>
            <a:ext cx="3416759" cy="479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504000" y="-9324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loop statement cont.</a:t>
            </a:r>
          </a:p>
        </p:txBody>
      </p:sp>
      <p:sp>
        <p:nvSpPr>
          <p:cNvPr id="485" name="Shape 485"/>
          <p:cNvSpPr/>
          <p:nvPr/>
        </p:nvSpPr>
        <p:spPr>
          <a:xfrm>
            <a:off x="504000" y="1083600"/>
            <a:ext cx="9068040" cy="5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for(declaration;expression)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//statements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int [] numbers={10, 20, 30, 40, 50};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for(int number; numbers){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System.out.println(number);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[] names = {"James", "Larry", "Tom", "Lacy"};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for( String name : names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System.out.print( name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System.out.print(",");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</p:txBody>
      </p:sp>
      <p:sp>
        <p:nvSpPr>
          <p:cNvPr id="491" name="Shape 491"/>
          <p:cNvSpPr/>
          <p:nvPr/>
        </p:nvSpPr>
        <p:spPr>
          <a:xfrm>
            <a:off x="504000" y="1764000"/>
            <a:ext cx="9068040" cy="159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 Exception – compile time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Uncheck Exception – runtime </a:t>
            </a:r>
          </a:p>
        </p:txBody>
      </p:sp>
      <p:sp>
        <p:nvSpPr>
          <p:cNvPr id="492" name="Shape 492"/>
          <p:cNvSpPr/>
          <p:nvPr/>
        </p:nvSpPr>
        <p:spPr>
          <a:xfrm>
            <a:off x="587879" y="4029119"/>
            <a:ext cx="5540040" cy="25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statement(s)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 catch (exception type name)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statement(s)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statement(s)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504000" y="-21239"/>
            <a:ext cx="9068040" cy="93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 Exception</a:t>
            </a:r>
          </a:p>
        </p:txBody>
      </p:sp>
      <p:sp>
        <p:nvSpPr>
          <p:cNvPr id="498" name="Shape 498"/>
          <p:cNvSpPr/>
          <p:nvPr/>
        </p:nvSpPr>
        <p:spPr>
          <a:xfrm>
            <a:off x="588600" y="1709640"/>
            <a:ext cx="9487800" cy="5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storeDataFromUrl(String url){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</a:t>
            </a:r>
            <a:r>
              <a:rPr b="0" lang="en-US" sz="1600" u="sng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 = readDataFromUrl(url);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1" lang="en-US" sz="16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catch (BadUrlException e)</a:t>
            </a: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e.printStackTrace();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readDataFromUrl(String url) </a:t>
            </a:r>
            <a:r>
              <a:rPr b="1" lang="en-US" sz="16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throws BadUrlException</a:t>
            </a: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if(isUrlBad(url)){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throw new BadUrlException("Bad URL: " + url);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data = null;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//read lots of data over HTTP and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//it as a String instance.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data;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boolean isUrlBad(String url)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  <p:sp>
        <p:nvSpPr>
          <p:cNvPr id="499" name="Shape 499"/>
          <p:cNvSpPr/>
          <p:nvPr/>
        </p:nvSpPr>
        <p:spPr>
          <a:xfrm>
            <a:off x="1026359" y="4846319"/>
            <a:ext cx="8479800" cy="2431799"/>
          </a:xfrm>
          <a:prstGeom prst="wedgeRectCallout">
            <a:avLst>
              <a:gd fmla="val -14935" name="adj1"/>
              <a:gd fmla="val -66958" name="adj2"/>
            </a:avLst>
          </a:prstGeom>
          <a:solidFill>
            <a:srgbClr val="333333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00" u="sng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BadUrlException extends Exception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public BadUrlException(String message)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super (message);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00" name="Shape 500"/>
          <p:cNvSpPr/>
          <p:nvPr/>
        </p:nvSpPr>
        <p:spPr>
          <a:xfrm>
            <a:off x="914400" y="914400"/>
            <a:ext cx="8363159" cy="8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catch block /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Throws keyword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</a:p>
        </p:txBody>
      </p:sp>
      <p:sp>
        <p:nvSpPr>
          <p:cNvPr id="316" name="Shape 316"/>
          <p:cNvSpPr/>
          <p:nvPr/>
        </p:nvSpPr>
        <p:spPr>
          <a:xfrm>
            <a:off x="504000" y="1764000"/>
            <a:ext cx="906804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 variable must have a data type.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types of data type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Primitive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None specifier - default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Naming Rule - identifier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Begin with letter (A to Z or a to z), currency character ($) or an underscore (_)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name is case sensitive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 can not be used as identifier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 naming : age, $salary , _post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Illegal naming : 123age, -salary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504000" y="-21239"/>
            <a:ext cx="9068040" cy="93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 Exception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0" y="1005840"/>
            <a:ext cx="3839759" cy="61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548639" y="4114800"/>
            <a:ext cx="2468159" cy="913680"/>
          </a:xfrm>
          <a:prstGeom prst="rect">
            <a:avLst/>
          </a:prstGeom>
          <a:solidFill>
            <a:srgbClr val="99FFF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Unchecked exceptions</a:t>
            </a:r>
          </a:p>
        </p:txBody>
      </p:sp>
      <p:sp>
        <p:nvSpPr>
          <p:cNvPr id="508" name="Shape 508"/>
          <p:cNvSpPr/>
          <p:nvPr/>
        </p:nvSpPr>
        <p:spPr>
          <a:xfrm>
            <a:off x="548639" y="5669280"/>
            <a:ext cx="2285279" cy="913680"/>
          </a:xfrm>
          <a:prstGeom prst="rect">
            <a:avLst/>
          </a:prstGeom>
          <a:solidFill>
            <a:srgbClr val="FF9999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checked exceptions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0" y="-326519"/>
            <a:ext cx="9573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</a:t>
            </a:r>
          </a:p>
        </p:txBody>
      </p:sp>
      <p:sp>
        <p:nvSpPr>
          <p:cNvPr id="514" name="Shape 514"/>
          <p:cNvSpPr/>
          <p:nvPr/>
        </p:nvSpPr>
        <p:spPr>
          <a:xfrm>
            <a:off x="503279" y="775439"/>
            <a:ext cx="9070200" cy="18741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– A class can be defined as blueprint / template. Class contains of field properties and 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- State or behaviors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class is a blueprint from which individual objects are created.  Creating new object , use </a:t>
            </a:r>
            <a:r>
              <a:rPr b="1" lang="en-US" sz="18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keyword to create object from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65760" y="3110759"/>
            <a:ext cx="9310679" cy="475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class Person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private String name;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int age;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Person() {} // constructor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 void goToWork() {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eating()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setName(String name) { this.name= name;}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 void setAge(int age) { this.age = age;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//creating object with new keyword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 person = </a:t>
            </a:r>
            <a:r>
              <a:rPr b="0" lang="en-US" sz="18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Person();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person.setName(“Sophea”);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person.age=33;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person.goToWork();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and Cleaning up Objects</a:t>
            </a:r>
          </a:p>
        </p:txBody>
      </p:sp>
      <p:sp>
        <p:nvSpPr>
          <p:cNvPr id="521" name="Shape 521"/>
          <p:cNvSpPr/>
          <p:nvPr/>
        </p:nvSpPr>
        <p:spPr>
          <a:xfrm>
            <a:off x="504000" y="1764000"/>
            <a:ext cx="9070919" cy="498707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new object by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2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 and </a:t>
            </a:r>
            <a:r>
              <a:rPr b="1" lang="en-US" sz="2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the reference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Garbage collector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Happen automatically during the life time of java program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De-allocate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6888600" y="1764000"/>
            <a:ext cx="2770199" cy="1006199"/>
          </a:xfrm>
          <a:prstGeom prst="wedgeRectCallout">
            <a:avLst>
              <a:gd fmla="val -145508" name="adj1"/>
              <a:gd fmla="val 392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0400" lIns="100800" rIns="100800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Heap in java</a:t>
            </a:r>
          </a:p>
        </p:txBody>
      </p:sp>
      <p:sp>
        <p:nvSpPr>
          <p:cNvPr id="523" name="Shape 523"/>
          <p:cNvSpPr/>
          <p:nvPr/>
        </p:nvSpPr>
        <p:spPr>
          <a:xfrm>
            <a:off x="7070760" y="4619880"/>
            <a:ext cx="2770199" cy="1006199"/>
          </a:xfrm>
          <a:prstGeom prst="wedgeRectCallout">
            <a:avLst>
              <a:gd fmla="val -119976" name="adj1"/>
              <a:gd fmla="val -1447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0400" lIns="100800" rIns="100800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OutOfMemoryError …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0" y="-326519"/>
            <a:ext cx="9573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529" name="Shape 529"/>
          <p:cNvSpPr/>
          <p:nvPr/>
        </p:nvSpPr>
        <p:spPr>
          <a:xfrm>
            <a:off x="503279" y="775439"/>
            <a:ext cx="9070200" cy="17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class inherits from another class to share accessing properties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known as Base class or </a:t>
            </a:r>
            <a:r>
              <a:rPr b="0" lang="en-US" sz="24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parent class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2400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keyword used to inherit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65760" y="3110759"/>
            <a:ext cx="9310679" cy="475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640079" y="2560319"/>
            <a:ext cx="4935600" cy="187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public class BaseClass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public  class Subclass extends BaseClass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19" y="4663439"/>
            <a:ext cx="7143120" cy="279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0" y="-326519"/>
            <a:ext cx="9573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538" name="Shape 538"/>
          <p:cNvSpPr/>
          <p:nvPr/>
        </p:nvSpPr>
        <p:spPr>
          <a:xfrm>
            <a:off x="365760" y="3110759"/>
            <a:ext cx="9310679" cy="475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82880" y="934920"/>
            <a:ext cx="4935600" cy="46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public class JBaseObject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private long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private String createdBy;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long getId()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return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setId(long id)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this.id =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String getCreatedBy()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return createdBy;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setCreatedBy(String createdBy)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this.createdBy = createdBy;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40" name="Shape 540"/>
          <p:cNvSpPr/>
          <p:nvPr/>
        </p:nvSpPr>
        <p:spPr>
          <a:xfrm>
            <a:off x="5303519" y="1044000"/>
            <a:ext cx="5209919" cy="4531680"/>
          </a:xfrm>
          <a:prstGeom prst="rect">
            <a:avLst/>
          </a:prstGeom>
          <a:noFill/>
          <a:ln cap="flat" cmpd="sng" w="9525">
            <a:solidFill>
              <a:srgbClr val="FFFF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public class JBanner </a:t>
            </a:r>
            <a:r>
              <a:rPr b="1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JBaseObject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private String label;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private String imageUrl;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public String getLabel()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    return label;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public void setLabel(String label)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    this.label = label;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public String getImageUrl()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    return imageUrl;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public void setImageUrl(String imageUrl)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    this.imageUrl = imageUrl;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41" name="Shape 541"/>
          <p:cNvSpPr/>
          <p:nvPr/>
        </p:nvSpPr>
        <p:spPr>
          <a:xfrm>
            <a:off x="5303519" y="822959"/>
            <a:ext cx="4661280" cy="637920"/>
          </a:xfrm>
          <a:prstGeom prst="rect">
            <a:avLst/>
          </a:prstGeom>
          <a:noFill/>
          <a:ln cap="flat" cmpd="sng" w="91425">
            <a:solidFill>
              <a:srgbClr val="FFFF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5506919" y="5510519"/>
            <a:ext cx="1761479" cy="125748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0" y="15839"/>
            <a:ext cx="9573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 Final Classes and Methods</a:t>
            </a:r>
          </a:p>
        </p:txBody>
      </p:sp>
      <p:sp>
        <p:nvSpPr>
          <p:cNvPr id="548" name="Shape 548"/>
          <p:cNvSpPr/>
          <p:nvPr/>
        </p:nvSpPr>
        <p:spPr>
          <a:xfrm>
            <a:off x="504000" y="1764000"/>
            <a:ext cx="9070200" cy="276948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class - Can not be sub classed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method  - Can not override </a:t>
            </a:r>
          </a:p>
        </p:txBody>
      </p:sp>
      <p:sp>
        <p:nvSpPr>
          <p:cNvPr id="549" name="Shape 549"/>
          <p:cNvSpPr/>
          <p:nvPr/>
        </p:nvSpPr>
        <p:spPr>
          <a:xfrm>
            <a:off x="587879" y="4703760"/>
            <a:ext cx="5205959" cy="22935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ClassA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final int getValue()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50" name="Shape 550"/>
          <p:cNvSpPr/>
          <p:nvPr/>
        </p:nvSpPr>
        <p:spPr>
          <a:xfrm>
            <a:off x="5124239" y="2913480"/>
            <a:ext cx="5289840" cy="448811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ClassB extends ClassA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printValue()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0" i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out.println("Value 1 - 	[" + </a:t>
            </a:r>
            <a:r>
              <a:rPr b="1" i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super.getValue()</a:t>
            </a:r>
            <a:r>
              <a:rPr b="1" i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+"]");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0" i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out.println("Value 2 - 	[" + </a:t>
            </a:r>
            <a:r>
              <a:rPr b="1" i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getValue()</a:t>
            </a:r>
            <a:r>
              <a:rPr b="0" i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+ "]");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getValue()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504000" y="301319"/>
            <a:ext cx="9069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</a:p>
        </p:txBody>
      </p:sp>
      <p:sp>
        <p:nvSpPr>
          <p:cNvPr id="556" name="Shape 556"/>
          <p:cNvSpPr/>
          <p:nvPr/>
        </p:nvSpPr>
        <p:spPr>
          <a:xfrm>
            <a:off x="504000" y="1764000"/>
            <a:ext cx="9070200" cy="310536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Should have at least one abstract method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not initiate object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 extends from other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abstract method must be implemented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contain non-abstract method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504000" y="301319"/>
            <a:ext cx="9069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</a:p>
        </p:txBody>
      </p:sp>
      <p:sp>
        <p:nvSpPr>
          <p:cNvPr id="562" name="Shape 562"/>
          <p:cNvSpPr/>
          <p:nvPr/>
        </p:nvSpPr>
        <p:spPr>
          <a:xfrm>
            <a:off x="168119" y="1343879"/>
            <a:ext cx="8398080" cy="256788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AbstractA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abstract public int getAValue();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printValue()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0" i="1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out.println("This is the non abstract method");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63" name="Shape 563"/>
          <p:cNvSpPr/>
          <p:nvPr/>
        </p:nvSpPr>
        <p:spPr>
          <a:xfrm>
            <a:off x="2772000" y="2268000"/>
            <a:ext cx="7305840" cy="921600"/>
          </a:xfrm>
          <a:prstGeom prst="wedgeRectCallout">
            <a:avLst>
              <a:gd fmla="val -31124" name="adj1"/>
              <a:gd fmla="val -115162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00" u="sng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NormalClassA extends AbstractA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64" name="Shape 564"/>
          <p:cNvSpPr/>
          <p:nvPr/>
        </p:nvSpPr>
        <p:spPr>
          <a:xfrm>
            <a:off x="5292360" y="2138759"/>
            <a:ext cx="1761479" cy="125748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1092240" y="3024000"/>
            <a:ext cx="8733959" cy="43653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NormalClassA extends AbstractA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displayValue()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0" i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out.println(getAValue());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printValue();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getAValue()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return 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NormalClassA n = </a:t>
            </a:r>
            <a:r>
              <a:rPr b="1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 NormalClassA();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n.displayValue();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66" name="Shape 566"/>
          <p:cNvSpPr/>
          <p:nvPr/>
        </p:nvSpPr>
        <p:spPr>
          <a:xfrm>
            <a:off x="2016000" y="3780000"/>
            <a:ext cx="7557839" cy="28533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AbstractA a = </a:t>
            </a: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AbstractA()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getAValue()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25;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0" i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out.println(a.getAValue());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504000" y="182880"/>
            <a:ext cx="9069479" cy="118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572" name="Shape 572"/>
          <p:cNvSpPr/>
          <p:nvPr/>
        </p:nvSpPr>
        <p:spPr>
          <a:xfrm>
            <a:off x="504000" y="1764000"/>
            <a:ext cx="907020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to declare the abstract method &amp; constant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methods in Interface are abstract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default methods are abstract &amp; public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need to write public abstract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implement multiple interface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119" y="4023360"/>
            <a:ext cx="5618879" cy="271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504000" y="301319"/>
            <a:ext cx="9069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579" name="Shape 579"/>
          <p:cNvSpPr/>
          <p:nvPr/>
        </p:nvSpPr>
        <p:spPr>
          <a:xfrm>
            <a:off x="587879" y="1679759"/>
            <a:ext cx="8146079" cy="339084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Working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work();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WorkingMan extends Man implements Working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work()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//Your implement work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80" name="Shape 580"/>
          <p:cNvSpPr/>
          <p:nvPr/>
        </p:nvSpPr>
        <p:spPr>
          <a:xfrm>
            <a:off x="2651759" y="3347639"/>
            <a:ext cx="7725960" cy="2685239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50400" lIns="100800" rIns="100800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WorkingMan extends Man implements Working, Behavior</a:t>
            </a:r>
          </a:p>
        </p:txBody>
      </p:sp>
      <p:sp>
        <p:nvSpPr>
          <p:cNvPr id="581" name="Shape 581"/>
          <p:cNvSpPr/>
          <p:nvPr/>
        </p:nvSpPr>
        <p:spPr>
          <a:xfrm>
            <a:off x="3281400" y="4875480"/>
            <a:ext cx="1593719" cy="125748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 Variables</a:t>
            </a:r>
          </a:p>
        </p:txBody>
      </p:sp>
      <p:sp>
        <p:nvSpPr>
          <p:cNvPr id="322" name="Shape 322"/>
          <p:cNvSpPr/>
          <p:nvPr/>
        </p:nvSpPr>
        <p:spPr>
          <a:xfrm>
            <a:off x="968400" y="1798919"/>
            <a:ext cx="8812080" cy="214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Declare in any scope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value can not be changed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used to declare the “Constant”</a:t>
            </a:r>
          </a:p>
        </p:txBody>
      </p:sp>
      <p:sp>
        <p:nvSpPr>
          <p:cNvPr id="323" name="Shape 323"/>
          <p:cNvSpPr/>
          <p:nvPr/>
        </p:nvSpPr>
        <p:spPr>
          <a:xfrm>
            <a:off x="1005840" y="3898800"/>
            <a:ext cx="8625600" cy="45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int JAVA_LESSON = 1;</a:t>
            </a:r>
          </a:p>
        </p:txBody>
      </p:sp>
      <p:sp>
        <p:nvSpPr>
          <p:cNvPr id="324" name="Shape 324"/>
          <p:cNvSpPr/>
          <p:nvPr/>
        </p:nvSpPr>
        <p:spPr>
          <a:xfrm>
            <a:off x="990720" y="4747680"/>
            <a:ext cx="5939639" cy="145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JAVA_LESSON = 2;  //Error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25" name="Shape 325"/>
          <p:cNvSpPr/>
          <p:nvPr/>
        </p:nvSpPr>
        <p:spPr>
          <a:xfrm rot="10800000">
            <a:off x="6945840" y="3282480"/>
            <a:ext cx="362159" cy="823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38150">
            <a:solidFill>
              <a:srgbClr val="F79646"/>
            </a:solidFill>
            <a:prstDash val="solid"/>
            <a:round/>
            <a:headEnd len="med" w="med" type="none"/>
            <a:tailEnd len="lg" w="lg" type="stealth"/>
          </a:ln>
          <a:effectLst>
            <a:outerShdw dir="5400000" dist="23039">
              <a:srgbClr val="000000">
                <a:alpha val="34901"/>
              </a:srgbClr>
            </a:outerShdw>
          </a:effectLst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</p:txBody>
      </p:sp>
      <p:sp>
        <p:nvSpPr>
          <p:cNvPr id="587" name="Shape 587"/>
          <p:cNvSpPr/>
          <p:nvPr/>
        </p:nvSpPr>
        <p:spPr>
          <a:xfrm>
            <a:off x="504000" y="684000"/>
            <a:ext cx="907020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Common use in java programming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Looks similar to primative type BUT it is not the case – it treated as Object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new String object just do : String varName = “String_value”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Compare two string by </a:t>
            </a:r>
            <a:r>
              <a:rPr b="1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equals()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instead ==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StringBuilder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String concatenations instead of + operator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Call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.equals on known string constants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rather than unknown variable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String.valueOf()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instead of toString()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String.format()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format the the strings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org.apache.commons.lang3.StringUtils Utility class for various String related operations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built-in methods</a:t>
            </a:r>
          </a:p>
        </p:txBody>
      </p:sp>
      <p:sp>
        <p:nvSpPr>
          <p:cNvPr id="593" name="Shape 593"/>
          <p:cNvSpPr/>
          <p:nvPr/>
        </p:nvSpPr>
        <p:spPr>
          <a:xfrm>
            <a:off x="504000" y="684000"/>
            <a:ext cx="907020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59" y="1015559"/>
            <a:ext cx="6075360" cy="4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Compare two string by </a:t>
            </a:r>
            <a:r>
              <a:rPr b="1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equals()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instead ==</a:t>
            </a:r>
          </a:p>
        </p:txBody>
      </p:sp>
      <p:sp>
        <p:nvSpPr>
          <p:cNvPr id="600" name="Shape 600"/>
          <p:cNvSpPr/>
          <p:nvPr/>
        </p:nvSpPr>
        <p:spPr>
          <a:xfrm>
            <a:off x="504000" y="504000"/>
            <a:ext cx="907020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class Test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s1 = "string";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s2 = "string";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s3 = new String("string");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s4 = s3;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s5 = "str"+"ing";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System.out.println("s1==s2		:"+(s1==s2));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System.out.println("s1==s3		:"+(s1==s3));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System.out.println("s1.equals(s3)	:"+s1.equals(s3));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System.out.println("s3==s4		:"+(s3==s4));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System.out.println("s3.equals(s4)	:"+s3.equals(s4));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System.out.println("s1==s5		:"+(s1==s5));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System.out.println("s1.equals(s5)	:"+s1.equals(s5));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here is the comparison 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s1==s2		:true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s1==s3		:false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s1.equals(s3)	:true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s3==s4		:true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s3.equals(s4)	:true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s1==s5		:true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s1.equals(s5)	:true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StringBuilder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String concatenations instead of + operator</a:t>
            </a:r>
          </a:p>
        </p:txBody>
      </p:sp>
      <p:sp>
        <p:nvSpPr>
          <p:cNvPr id="606" name="Shape 606"/>
          <p:cNvSpPr/>
          <p:nvPr/>
        </p:nvSpPr>
        <p:spPr>
          <a:xfrm>
            <a:off x="-91440" y="468000"/>
            <a:ext cx="1005732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finalString = "";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long startTime = System.nanoTime();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for(int i=0;i&lt;10;i++)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en-US" sz="16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		finalString = finalString + i;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long endTime = System.nanoTime();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System.out.println(String.format("String opetation with + operator took [%d] nano seconds",(endTime-startTime)));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StringBuilder builder = new StringBuilder();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startTime = System.nanoTime();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for(int i=0;i&lt;10;i++)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lang="en-US" sz="16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builder.append(i);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endTime = System.nanoTime();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System.out.println(String.format("String opetation with StringBuilder took [%d] nano seconds",(endTime-startTime)));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opetation with + operator took [</a:t>
            </a:r>
            <a:r>
              <a:rPr b="0" lang="en-US" sz="16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308289</a:t>
            </a: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nano seconds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opetation with StringBuilder took [</a:t>
            </a:r>
            <a:r>
              <a:rPr b="0" lang="en-US" sz="16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15902</a:t>
            </a: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nano seconds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.equals on known string constants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rather than unknown variable</a:t>
            </a:r>
          </a:p>
        </p:txBody>
      </p:sp>
      <p:sp>
        <p:nvSpPr>
          <p:cNvPr id="612" name="Shape 612"/>
          <p:cNvSpPr/>
          <p:nvPr/>
        </p:nvSpPr>
        <p:spPr>
          <a:xfrm>
            <a:off x="-91440" y="468000"/>
            <a:ext cx="1005732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class Test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public static final String CONSTANT = "someConstant";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string = new Test().getString();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// always compare like this, this will never throw NPE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System.out.println("CONSTANT.equals(string):"+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CONSTANT.equals(string)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</a:t>
            </a: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ystem.out.println("Comparision like string.equals(CONSTANT) may throw NullPointerException");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// next statement will throw NPE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System.out.println("string.equals(CONSTANT):" + </a:t>
            </a:r>
            <a:r>
              <a:rPr b="0" lang="en-US" sz="14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string.equals(CONSTANT)</a:t>
            </a: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private String getString()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null;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CONSTANT.equals(string):false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Comparision like string.equals(CONSTANT) may throw NullPointerException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Exception in thread "main" java.lang.NullPointerException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at Test.main(Test.java:10)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String.valueOf()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instead of toString()</a:t>
            </a:r>
          </a:p>
        </p:txBody>
      </p:sp>
      <p:sp>
        <p:nvSpPr>
          <p:cNvPr id="618" name="Shape 618"/>
          <p:cNvSpPr/>
          <p:nvPr/>
        </p:nvSpPr>
        <p:spPr>
          <a:xfrm>
            <a:off x="-91440" y="468000"/>
            <a:ext cx="1005732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obj.toString() and String.valueOf(obj) will be same but </a:t>
            </a:r>
            <a:r>
              <a:rPr b="0" lang="en-US" sz="16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String.valueOf() is null safe</a:t>
            </a: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means it will never throw NullPointerException.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test = null;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// Below statement will not throw NPE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System.out.println(String.valueOf(test));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// Next statement will throw NPE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System.out.println(test.toString())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String.format()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format the the strings</a:t>
            </a:r>
          </a:p>
        </p:txBody>
      </p:sp>
      <p:sp>
        <p:nvSpPr>
          <p:cNvPr id="624" name="Shape 624"/>
          <p:cNvSpPr/>
          <p:nvPr/>
        </p:nvSpPr>
        <p:spPr>
          <a:xfrm>
            <a:off x="-91440" y="468000"/>
            <a:ext cx="10057320" cy="4986359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String.format()</a:t>
            </a: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has very good feature if we want to have a single formatted string with multiple values. for example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class Test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int obtainedMarks = 86;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int maxMarks = 120;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double percent = obtainedMarks*100.0/ maxMarks;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System.out.println(String.format("I secured [%d] marks out of [%d] which is %.2f%%",obtainedMarks,maxMarks,percent));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print: I secured [86] marks out of [120] which is 71.67%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b="0" lang="en-US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0" y="0"/>
            <a:ext cx="10079639" cy="6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 Time</a:t>
            </a:r>
          </a:p>
        </p:txBody>
      </p:sp>
      <p:sp>
        <p:nvSpPr>
          <p:cNvPr id="630" name="Shape 630"/>
          <p:cNvSpPr/>
          <p:nvPr/>
        </p:nvSpPr>
        <p:spPr>
          <a:xfrm>
            <a:off x="640079" y="731520"/>
            <a:ext cx="9234359" cy="54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provides the Date class available in </a:t>
            </a:r>
            <a:r>
              <a:rPr b="0" lang="en-US" sz="1800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java.util package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this class encapsulates the current date and time.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//create new Date Object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 date = new Date();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 date = new Date(long millisecond); // since midnight, January 1, 1970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 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after(Date date)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before(Date date)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compareTo(Date date)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 getTime(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setTime(long time)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 Formatter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Calendar Object  - see example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504000" y="301319"/>
            <a:ext cx="9069479" cy="1259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636" name="Shape 636"/>
          <p:cNvSpPr/>
          <p:nvPr/>
        </p:nvSpPr>
        <p:spPr>
          <a:xfrm>
            <a:off x="587879" y="1679759"/>
            <a:ext cx="8146079" cy="3674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rIns="100800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 Read more details about Java Basic (book / Internet)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Noto Sans Symbols"/>
              <a:buChar char="-"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Create class / inheritance / interface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Noto Sans Symbols"/>
              <a:buChar char="-"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Play around with loop-control / condition / operators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Noto Sans Symbols"/>
              <a:buChar char="-"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Noto Sans Symbols"/>
              <a:buChar char="-"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Noto Sans Symbols"/>
              <a:buChar char="-"/>
            </a:pPr>
            <a:r>
              <a:rPr b="0" lang="en-US" sz="18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Learn more on-line resources such as String, Number, File, 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https://docs.oracle.com/javase/tutorial/java/nutsandbolts/index.html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https://www.tutorialspoint.com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4879" y="2382840"/>
            <a:ext cx="6913440" cy="281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</a:p>
        </p:txBody>
      </p:sp>
      <p:sp>
        <p:nvSpPr>
          <p:cNvPr id="337" name="Shape 337"/>
          <p:cNvSpPr/>
          <p:nvPr/>
        </p:nvSpPr>
        <p:spPr>
          <a:xfrm>
            <a:off x="1478879" y="1920240"/>
            <a:ext cx="6750359" cy="292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This is a comment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/* This is a comment too */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/* This is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 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680" y="1828800"/>
            <a:ext cx="9362520" cy="456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504000" y="302760"/>
            <a:ext cx="9069120" cy="125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</a:p>
        </p:txBody>
      </p:sp>
      <p:sp>
        <p:nvSpPr>
          <p:cNvPr id="349" name="Shape 349"/>
          <p:cNvSpPr/>
          <p:nvPr/>
        </p:nvSpPr>
        <p:spPr>
          <a:xfrm>
            <a:off x="504000" y="1763640"/>
            <a:ext cx="906912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Primitive type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 Type</a:t>
            </a:r>
          </a:p>
        </p:txBody>
      </p:sp>
      <p:graphicFrame>
        <p:nvGraphicFramePr>
          <p:cNvPr id="350" name="Shape 350"/>
          <p:cNvGraphicFramePr/>
          <p:nvPr/>
        </p:nvGraphicFramePr>
        <p:xfrm>
          <a:off x="4537439" y="1465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{C9B306F7-C21F-4AFD-BBCC-FD29AB72BE30}</a:tableStyleId>
              </a:tblPr>
              <a:tblGrid>
                <a:gridCol w="1437475"/>
                <a:gridCol w="3865675"/>
              </a:tblGrid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Explanation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6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32-bit (4-byte) integer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6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16-bit (2-byte) integer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6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64-bit (8-byte) integer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6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 8-bit (1-byte) integer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6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32-bit (4-byte) floating-point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6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64-bit (8-byte) floating-point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100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16-bit character using the Unicode encoding scheme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  <a:tr h="39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 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97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true or false value</a:t>
                      </a:r>
                    </a:p>
                  </a:txBody>
                  <a:tcPr marT="45725" marB="45725" marR="81000" marL="81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sp>
        <p:nvSpPr>
          <p:cNvPr id="351" name="Shape 351"/>
          <p:cNvSpPr/>
          <p:nvPr/>
        </p:nvSpPr>
        <p:spPr>
          <a:xfrm>
            <a:off x="252000" y="4115880"/>
            <a:ext cx="1760399" cy="1001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00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Long …</a:t>
            </a:r>
          </a:p>
        </p:txBody>
      </p:sp>
      <p:sp>
        <p:nvSpPr>
          <p:cNvPr id="352" name="Shape 352"/>
          <p:cNvSpPr/>
          <p:nvPr/>
        </p:nvSpPr>
        <p:spPr>
          <a:xfrm flipH="1" rot="10800000">
            <a:off x="1763640" y="3020039"/>
            <a:ext cx="2180520" cy="14241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504000" y="302760"/>
            <a:ext cx="906804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 Type</a:t>
            </a:r>
          </a:p>
        </p:txBody>
      </p:sp>
      <p:sp>
        <p:nvSpPr>
          <p:cNvPr id="358" name="Shape 358"/>
          <p:cNvSpPr/>
          <p:nvPr/>
        </p:nvSpPr>
        <p:spPr>
          <a:xfrm>
            <a:off x="504000" y="1764000"/>
            <a:ext cx="9068040" cy="498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a class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Difference from primitive type is memory location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Primitive Type  -&gt; actual value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 Type -&gt; address (pointer)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