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5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54285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60" y="74447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8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57208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60" y="74447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60" y="74447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8" y="1203483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57208" y="1203483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7" y="1203483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7" y="1203483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60" y="74447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57208" y="1203483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60" y="74447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8" y="1203483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60" y="74447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3483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74239" y="1203483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60" y="74447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311760" y="744479"/>
            <a:ext cx="8519760" cy="951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60" y="74447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4674239" y="1203483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60" y="74447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3483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60" y="74447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57208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8" y="205204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8" y="1203483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java-collections-tutorials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codejava.net/java-core/collections/java-list-collection-tutorial-and-examples" TargetMode="External"/><Relationship Id="rId4" Type="http://schemas.openxmlformats.org/officeDocument/2006/relationships/hyperlink" Target="http://www.journaldev.com/1260/collections-in-java-tutorial#java-collections-over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ea/java-programming/blob/master/exercise_java_collection.txt" TargetMode="External"/><Relationship Id="rId7" Type="http://schemas.openxmlformats.org/officeDocument/2006/relationships/hyperlink" Target="http://www.journaldev.com/2774/java-8-stream#stream-collection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odejava.net/java-core/collections/understanding-object-ordering-in-java-with-comparable-and-comparator" TargetMode="External"/><Relationship Id="rId5" Type="http://schemas.openxmlformats.org/officeDocument/2006/relationships/hyperlink" Target="http://www.codejava.net/java-core/collections/understanding-equals-and-hashcode-in-java" TargetMode="External"/><Relationship Id="rId4" Type="http://schemas.openxmlformats.org/officeDocument/2006/relationships/hyperlink" Target="https://github.com/sophea/java-programming/blob/master/src/main/java/basic/collection/CountriesList.jav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311760" y="304919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Collection Frameworks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57208" y="205923"/>
            <a:ext cx="8228879" cy="856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SortedSet Interface</a:t>
            </a:r>
          </a:p>
        </p:txBody>
      </p:sp>
      <p:sp>
        <p:nvSpPr>
          <p:cNvPr id="172" name="Shape 172"/>
          <p:cNvSpPr/>
          <p:nvPr/>
        </p:nvSpPr>
        <p:spPr>
          <a:xfrm>
            <a:off x="457208" y="1200240"/>
            <a:ext cx="8228879" cy="33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extends Set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Sorted the elements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57208" y="2571840"/>
            <a:ext cx="8076599" cy="15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 count[] = { 10, 15, 10, 20, 30, 10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SortedSet&lt;Integer&gt; set =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new TreeSet&lt;Integer&gt;()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5;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set.add(count[i]);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0" i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out.println(set);</a:t>
            </a:r>
          </a:p>
        </p:txBody>
      </p:sp>
      <p:sp>
        <p:nvSpPr>
          <p:cNvPr id="174" name="Shape 174"/>
          <p:cNvSpPr/>
          <p:nvPr/>
        </p:nvSpPr>
        <p:spPr>
          <a:xfrm>
            <a:off x="4419719" y="3886204"/>
            <a:ext cx="3656880" cy="856439"/>
          </a:xfrm>
          <a:prstGeom prst="wedgeRectCallout">
            <a:avLst>
              <a:gd name="adj1" fmla="val -77567"/>
              <a:gd name="adj2" fmla="val -47215"/>
            </a:avLst>
          </a:prstGeom>
          <a:solidFill>
            <a:schemeClr val="accent1"/>
          </a:solidFill>
          <a:ln w="2555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[10, 15, 20, 30]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46527" y="0"/>
            <a:ext cx="853955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HashSet class Implementation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0" y="1038960"/>
            <a:ext cx="5839200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Elements in any random orders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 allow duplicate items, and allow null value,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HashSet Is non-synchronized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Commons methods (add , clear , contains, isEmpty, size, remove,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6120" y="899279"/>
            <a:ext cx="1908720" cy="39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46527" y="0"/>
            <a:ext cx="853955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TreeSet class Implementation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0" y="1038960"/>
            <a:ext cx="5839200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Similar to HashSet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it orders by ascending order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Performance slower than HashSet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Commons methods (add , clear , contains, isEmpty, size, remove,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l="35670" t="9449" r="39463" b="2977"/>
          <a:stretch/>
        </p:blipFill>
        <p:spPr>
          <a:xfrm>
            <a:off x="6787087" y="637560"/>
            <a:ext cx="2274839" cy="450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146527" y="0"/>
            <a:ext cx="853955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LinkedHashSet class Implementation</a:t>
            </a:r>
          </a:p>
        </p:txBody>
      </p:sp>
      <p:sp>
        <p:nvSpPr>
          <p:cNvPr id="194" name="Shape 194"/>
          <p:cNvSpPr/>
          <p:nvPr/>
        </p:nvSpPr>
        <p:spPr>
          <a:xfrm>
            <a:off x="4" y="1038960"/>
            <a:ext cx="7195319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Similar to hashSet and TreeSet except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HashSet doesn’t maintain any kind of order of its elements.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TreeSet sorts the elements in ascending order.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LinkedHashSet maintains the insertion order. Elements gets sorted in the same sequence in which they have been added to the Set.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Commons methods (add , clear , contains, isEmpty, size, remove,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l="9043" r="55273"/>
          <a:stretch/>
        </p:blipFill>
        <p:spPr>
          <a:xfrm>
            <a:off x="7403760" y="732960"/>
            <a:ext cx="1739520" cy="440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46527" y="0"/>
            <a:ext cx="853955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7359" y="816839"/>
            <a:ext cx="6437880" cy="39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46527" y="0"/>
            <a:ext cx="853955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</a:p>
        </p:txBody>
      </p:sp>
      <p:sp>
        <p:nvSpPr>
          <p:cNvPr id="207" name="Shape 207"/>
          <p:cNvSpPr/>
          <p:nvPr/>
        </p:nvSpPr>
        <p:spPr>
          <a:xfrm>
            <a:off x="8" y="1038963"/>
            <a:ext cx="8778239" cy="1064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operations add, contains , empty, iterator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HashSet, TreeSet and LinkedHashSet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 : convert Array below into Set (HashSet, TreeSet and LinkedHashSet)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String[] languages = {“C”, “C++”, “JAVA”, “PHP”, “Python”, “GO”, “JAVA”, “ASP”}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basic operation methods add, remove, size,...empty(), contains  …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method displayAll(Set&lt;String) using iterator or for loop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Arrays.asList...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290888" y="0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 Interface</a:t>
            </a:r>
          </a:p>
        </p:txBody>
      </p:sp>
      <p:sp>
        <p:nvSpPr>
          <p:cNvPr id="213" name="Shape 213"/>
          <p:cNvSpPr/>
          <p:nvPr/>
        </p:nvSpPr>
        <p:spPr>
          <a:xfrm>
            <a:off x="164527" y="747720"/>
            <a:ext cx="8228879" cy="33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extends Collection Interface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Ordered collection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duplicate elements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 element by its index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Elements can be inserted by the index position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Zero based-index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5127" y="218523"/>
            <a:ext cx="5204159" cy="2542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457208" y="-99000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 Interface</a:t>
            </a:r>
          </a:p>
        </p:txBody>
      </p:sp>
      <p:sp>
        <p:nvSpPr>
          <p:cNvPr id="220" name="Shape 220"/>
          <p:cNvSpPr/>
          <p:nvPr/>
        </p:nvSpPr>
        <p:spPr>
          <a:xfrm>
            <a:off x="457208" y="609479"/>
            <a:ext cx="8228879" cy="33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(int index, Object element) 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(Object o) 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Appends the specified element to the end of this list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addAll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(Collection c) 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addAll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(int index, Collection c) 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clear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() 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(Object o)  -&gt; boolean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containsAll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(Collection c) 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(int index) 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isEmpty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()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457208" y="205923"/>
            <a:ext cx="8228879" cy="856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 Interface</a:t>
            </a:r>
          </a:p>
        </p:txBody>
      </p:sp>
      <p:sp>
        <p:nvSpPr>
          <p:cNvPr id="226" name="Shape 226"/>
          <p:cNvSpPr/>
          <p:nvPr/>
        </p:nvSpPr>
        <p:spPr>
          <a:xfrm>
            <a:off x="685808" y="1200240"/>
            <a:ext cx="7619399" cy="13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 count[] = { 10, 15, 10, 20, 30, 10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list =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new ArrayList&lt;Integer&gt;();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count.length;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list.add(count[i]);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0" i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out.println(list);</a:t>
            </a:r>
          </a:p>
        </p:txBody>
      </p:sp>
      <p:sp>
        <p:nvSpPr>
          <p:cNvPr id="227" name="Shape 227"/>
          <p:cNvSpPr/>
          <p:nvPr/>
        </p:nvSpPr>
        <p:spPr>
          <a:xfrm>
            <a:off x="4952880" y="2629084"/>
            <a:ext cx="3656880" cy="856439"/>
          </a:xfrm>
          <a:prstGeom prst="wedgeRectCallout">
            <a:avLst>
              <a:gd name="adj1" fmla="val -82210"/>
              <a:gd name="adj2" fmla="val -89500"/>
            </a:avLst>
          </a:prstGeom>
          <a:solidFill>
            <a:schemeClr val="accent1"/>
          </a:solidFill>
          <a:ln w="2555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[10, 15, 10, 20, 30, 10]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57208" y="33120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</a:p>
        </p:txBody>
      </p:sp>
      <p:sp>
        <p:nvSpPr>
          <p:cNvPr id="233" name="Shape 233"/>
          <p:cNvSpPr/>
          <p:nvPr/>
        </p:nvSpPr>
        <p:spPr>
          <a:xfrm>
            <a:off x="4" y="1038960"/>
            <a:ext cx="7195319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 null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Resizable-array implementation of the List interface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 Based-index and accessing element by index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non-synchronized and can be made synchronized explicitly by using Collections.synchronizedList method.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Commons methods (add , clear , contains, isEmpty, size, remove,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57208" y="205919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Collection Framework</a:t>
            </a:r>
          </a:p>
        </p:txBody>
      </p:sp>
      <p:sp>
        <p:nvSpPr>
          <p:cNvPr id="114" name="Shape 114"/>
          <p:cNvSpPr/>
          <p:nvPr/>
        </p:nvSpPr>
        <p:spPr>
          <a:xfrm>
            <a:off x="183240" y="1001879"/>
            <a:ext cx="8868960" cy="368316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Provides group of interfaces and class implementation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Framework that provides an model to store and manipulate the group of objects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the operations as searching, sorting, insertion, manipulation, deletion etc. can be performed by Java Collections.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Reduced development effort by using core collection classes rather than implementing our own collection classes.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Reusability and Code quality is enhanced with the use of well tested in JDK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457208" y="-110880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</a:p>
        </p:txBody>
      </p:sp>
      <p:sp>
        <p:nvSpPr>
          <p:cNvPr id="239" name="Shape 239"/>
          <p:cNvSpPr/>
          <p:nvPr/>
        </p:nvSpPr>
        <p:spPr>
          <a:xfrm>
            <a:off x="0" y="714964"/>
            <a:ext cx="9088560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List&lt;String&gt; list = new ArrayList&lt;&gt;();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//add elements to the ArrayList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list.add("JAVA");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list.add("C++");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list.add("PERL");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list.add("PHP");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System.out.println(list);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//get elements by index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System.out.println("Element at index 1: "+list.</a:t>
            </a:r>
            <a:r>
              <a:rPr lang="en-US" sz="1400" b="0" i="0" u="none" strike="noStrike" cap="non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System.out.println("Does list contains JAVA? "+list.</a:t>
            </a:r>
            <a:r>
              <a:rPr lang="en-US" sz="1400" b="0" i="0" u="none" strike="noStrike" cap="non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("JAVA"));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//add elements at a specific index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list.</a:t>
            </a:r>
            <a:r>
              <a:rPr lang="en-US" sz="1400" b="0" i="0" u="none" strike="noStrike" cap="non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(2,"PLAY");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System.out.println(list);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//check Empty or not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System.out.println("Is arraylist empty? "+list.</a:t>
            </a:r>
            <a:r>
              <a:rPr lang="en-US" sz="1400" b="0" i="0" u="none" strike="noStrike" cap="non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isEmpty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//indexOf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System.out.println("Index of PERL is "+list.</a:t>
            </a:r>
            <a:r>
              <a:rPr lang="en-US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indexOf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("PERL"));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4097880" y="865440"/>
            <a:ext cx="5131080" cy="148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//size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System.out.println("Size of the arraylist is: "+list.</a:t>
            </a:r>
            <a:r>
              <a:rPr lang="en-US" sz="1400" b="0" i="0" u="none" strike="noStrike" cap="non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Collections.</a:t>
            </a:r>
            <a:r>
              <a:rPr lang="en-US" sz="1400" b="0" i="0" u="none" strike="noStrike" cap="non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(list);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System.out.println("Results after reverse operation:");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System.out.println(list);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457208" y="33120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</a:p>
        </p:txBody>
      </p:sp>
      <p:sp>
        <p:nvSpPr>
          <p:cNvPr id="246" name="Shape 246"/>
          <p:cNvSpPr/>
          <p:nvPr/>
        </p:nvSpPr>
        <p:spPr>
          <a:xfrm>
            <a:off x="4" y="1038960"/>
            <a:ext cx="7195319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 null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 double linked list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non-synchronized and can be made synchronized explicitly by using Collections.synchronizedList method.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Commons methods (add , clear , contains, isEmpty, size, remove,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8" y="39964"/>
            <a:ext cx="8228879" cy="8557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</a:p>
        </p:txBody>
      </p:sp>
      <p:sp>
        <p:nvSpPr>
          <p:cNvPr id="252" name="Shape 252"/>
          <p:cNvSpPr/>
          <p:nvPr/>
        </p:nvSpPr>
        <p:spPr>
          <a:xfrm>
            <a:off x="228247" y="1153800"/>
            <a:ext cx="8820719" cy="369576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LinkedList&lt;String&gt; list = new LinkedList&lt;String&gt;();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list.add("Orange");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list.add("Apple");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list.add("Grape");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list.add("Banana");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System.out.println(list);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System.out.println("Size of the linked list: "+list.size());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System.out.println("Is LinkedList empty? "+list.isEmpty());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System.out.println("Does LinkedList contains 'Grape'? "+list.contains("Grape"));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try using addFirst(obj), addLast(obj), getFirst(), getLast()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155888" y="-97920"/>
            <a:ext cx="8539559" cy="51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ArrayList vs LinkedList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425839" y="415083"/>
            <a:ext cx="17640" cy="424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190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/>
          <p:nvPr/>
        </p:nvSpPr>
        <p:spPr>
          <a:xfrm>
            <a:off x="8" y="1038960"/>
            <a:ext cx="4552559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 by index faster O(1)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ArrayList internally uses dynamic array to store the elements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 duplicated items and null values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ArrayList is better for storing and accessing data ( get or search items)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-936720" y="201963"/>
            <a:ext cx="4381199" cy="113543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b="0" i="1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</a:p>
        </p:txBody>
      </p:sp>
      <p:sp>
        <p:nvSpPr>
          <p:cNvPr id="261" name="Shape 261"/>
          <p:cNvSpPr/>
          <p:nvPr/>
        </p:nvSpPr>
        <p:spPr>
          <a:xfrm>
            <a:off x="4587840" y="1115283"/>
            <a:ext cx="4552559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 by index slow O(n) – internal lookup by element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LinkedList internally uses doubly linked list to store the elements.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 duplicated items and null values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LinkedList is better for manipulating data (add or remove).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6541919" y="311404"/>
            <a:ext cx="2597760" cy="113543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b="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LinkedList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155888" y="-97920"/>
            <a:ext cx="8539559" cy="51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ArrayList vs LinkedList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t="2841" r="14375"/>
          <a:stretch/>
        </p:blipFill>
        <p:spPr>
          <a:xfrm>
            <a:off x="155880" y="799920"/>
            <a:ext cx="4892760" cy="343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4127" y="799920"/>
            <a:ext cx="5171399" cy="246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7888" y="3516843"/>
            <a:ext cx="3247199" cy="135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30239" y="-97920"/>
            <a:ext cx="9088200" cy="51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to use ArrayList andLinkedList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36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0" y="1038960"/>
            <a:ext cx="8881560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LinkedList is not as popular as ArrayList but still there are situation where a LinkedList is better choice than ArrayList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LinkedList should be preferred if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there are no large number of random access of element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 there are a large number of add/remove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ArrayList in Java for all there situation where you need a non-synchronized index based access. ArrayList is fast and easy to use, just try to minimize array resizing by constructing arraylist with proper initial size.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46527" y="0"/>
            <a:ext cx="853955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 Vs Set Interface</a:t>
            </a:r>
          </a:p>
        </p:txBody>
      </p:sp>
      <p:sp>
        <p:nvSpPr>
          <p:cNvPr id="282" name="Shape 282"/>
          <p:cNvSpPr/>
          <p:nvPr/>
        </p:nvSpPr>
        <p:spPr>
          <a:xfrm>
            <a:off x="4416480" y="857520"/>
            <a:ext cx="17640" cy="4248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190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/>
          <p:nvPr/>
        </p:nvSpPr>
        <p:spPr>
          <a:xfrm>
            <a:off x="0" y="1038960"/>
            <a:ext cx="4263120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ArrayList, LinkedList as class implementation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Ordered collection - insertion order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 duplicated items and null values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 one legacy class implementation (Vector)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ListIterator can be used to traverse a List in both directions (forward and backward)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-936720" y="201963"/>
            <a:ext cx="2846159" cy="113543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b="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</a:p>
        </p:txBody>
      </p:sp>
      <p:sp>
        <p:nvSpPr>
          <p:cNvPr id="285" name="Shape 285"/>
          <p:cNvSpPr/>
          <p:nvPr/>
        </p:nvSpPr>
        <p:spPr>
          <a:xfrm>
            <a:off x="4587840" y="1115283"/>
            <a:ext cx="4552559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ArrayList, LinkedList as class implementation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Ordered collection - insertion order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 duplicated items and null values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use only Iterator to traverse a 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6541919" y="311404"/>
            <a:ext cx="2597760" cy="113543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b="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146527" y="0"/>
            <a:ext cx="853955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to use List or Set</a:t>
            </a:r>
          </a:p>
        </p:txBody>
      </p:sp>
      <p:sp>
        <p:nvSpPr>
          <p:cNvPr id="292" name="Shape 292"/>
          <p:cNvSpPr/>
          <p:nvPr/>
        </p:nvSpPr>
        <p:spPr>
          <a:xfrm>
            <a:off x="0" y="1038960"/>
            <a:ext cx="8868960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usage is purely depends on the requirement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requirement is to have only unique values then Set is your best bet as any implementation of Set maintains unique values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there is a need to maintain the insertion order irrespective of the duplicity then List is a best option. Both the implementations of List interface – ArrayList and LinkedList sorts the elements in their insertion order.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46527" y="0"/>
            <a:ext cx="853955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</a:p>
        </p:txBody>
      </p:sp>
      <p:sp>
        <p:nvSpPr>
          <p:cNvPr id="298" name="Shape 298"/>
          <p:cNvSpPr/>
          <p:nvPr/>
        </p:nvSpPr>
        <p:spPr>
          <a:xfrm>
            <a:off x="0" y="1038960"/>
            <a:ext cx="8868960" cy="37011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operations add, contains , empty, iterator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ArrayList, LinkedList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 : convert Array below into List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String[] languages = {“C”, “C++”, “JAVA”, “PHP”, “Python”, “GO”, “JAVA”, “ASP”}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basic operation methods get add, remove, size,...empty(), contains  …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method displayAll(List&lt;String) using iterator or for loop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Arrays.asList...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l="5867" t="8151" r="9983" b="6461"/>
          <a:stretch/>
        </p:blipFill>
        <p:spPr>
          <a:xfrm>
            <a:off x="4012927" y="2223363"/>
            <a:ext cx="4901759" cy="267011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457208" y="0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 Interface</a:t>
            </a:r>
          </a:p>
        </p:txBody>
      </p:sp>
      <p:sp>
        <p:nvSpPr>
          <p:cNvPr id="305" name="Shape 305"/>
          <p:cNvSpPr/>
          <p:nvPr/>
        </p:nvSpPr>
        <p:spPr>
          <a:xfrm>
            <a:off x="8" y="874440"/>
            <a:ext cx="8228879" cy="33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2922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extends from Collection</a:t>
            </a:r>
          </a:p>
          <a:p>
            <a:pPr marL="343080" marR="0" lvl="0" indent="-2922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Maintaining key-value associations</a:t>
            </a:r>
          </a:p>
          <a:p>
            <a:pPr marL="343080" marR="0" lvl="0" indent="-1398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or not depend on concrete class</a:t>
            </a:r>
          </a:p>
          <a:p>
            <a:pPr marL="343080" marR="0" lvl="0" indent="-2922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Mapping from key to values</a:t>
            </a:r>
          </a:p>
          <a:p>
            <a:pPr marL="343080" marR="0" lvl="0" indent="-2922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Without duplicate keys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6600" y="-46800"/>
            <a:ext cx="8652960" cy="67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Collection Framework</a:t>
            </a:r>
          </a:p>
        </p:txBody>
      </p:sp>
      <p:sp>
        <p:nvSpPr>
          <p:cNvPr id="120" name="Shape 120"/>
          <p:cNvSpPr/>
          <p:nvPr/>
        </p:nvSpPr>
        <p:spPr>
          <a:xfrm>
            <a:off x="183240" y="1001879"/>
            <a:ext cx="3390120" cy="368316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ArrayList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LinkedList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strike="sng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HashSet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LinkedHashSet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TreeSet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HashMap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TreeMap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LinkedHashMap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Hashtable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640" y="552239"/>
            <a:ext cx="5941080" cy="454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57208" y="0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 Interface</a:t>
            </a:r>
          </a:p>
        </p:txBody>
      </p:sp>
      <p:sp>
        <p:nvSpPr>
          <p:cNvPr id="311" name="Shape 311"/>
          <p:cNvSpPr/>
          <p:nvPr/>
        </p:nvSpPr>
        <p:spPr>
          <a:xfrm>
            <a:off x="408247" y="784804"/>
            <a:ext cx="8228879" cy="42969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1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 clear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1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boolean containKey(Object key)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1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boolean containValue(Object value)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1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Object get(Object key)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1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boolean isEmpty()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1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 keySet()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1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Object put(Object key, Object v)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 previous value linked to the key is return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1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 putAll(Map 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457208" y="205923"/>
            <a:ext cx="8228879" cy="856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 Interface</a:t>
            </a:r>
          </a:p>
        </p:txBody>
      </p:sp>
      <p:sp>
        <p:nvSpPr>
          <p:cNvPr id="317" name="Shape 317"/>
          <p:cNvSpPr/>
          <p:nvPr/>
        </p:nvSpPr>
        <p:spPr>
          <a:xfrm>
            <a:off x="685808" y="1257479"/>
            <a:ext cx="8228879" cy="15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 count[] = { 10, 15, 10, 20, 30, 10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 Integer&gt; m = </a:t>
            </a:r>
            <a:r>
              <a:rPr lang="en-US" sz="1800" b="1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new HashMap&lt;String, Integer&gt;();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count.length;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m.put(String.</a:t>
            </a:r>
            <a:r>
              <a:rPr lang="en-US" sz="1800" b="0" i="1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valueOf(i), count[i]);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0" i="1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out.println(m);</a:t>
            </a:r>
          </a:p>
        </p:txBody>
      </p:sp>
      <p:sp>
        <p:nvSpPr>
          <p:cNvPr id="318" name="Shape 318"/>
          <p:cNvSpPr/>
          <p:nvPr/>
        </p:nvSpPr>
        <p:spPr>
          <a:xfrm>
            <a:off x="1676524" y="2971804"/>
            <a:ext cx="6628679" cy="856439"/>
          </a:xfrm>
          <a:prstGeom prst="wedgeRectCallout">
            <a:avLst>
              <a:gd name="adj1" fmla="val -22309"/>
              <a:gd name="adj2" fmla="val -82643"/>
            </a:avLst>
          </a:prstGeom>
          <a:solidFill>
            <a:schemeClr val="accent1"/>
          </a:solidFill>
          <a:ln w="2555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{3=20, 2=10, 1=15, 0=10, 5=10, 4=30}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457208" y="205923"/>
            <a:ext cx="8228879" cy="856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TreeMap, HashMap &amp; Hashtable</a:t>
            </a:r>
          </a:p>
        </p:txBody>
      </p:sp>
      <p:sp>
        <p:nvSpPr>
          <p:cNvPr id="324" name="Shape 324"/>
          <p:cNvSpPr/>
          <p:nvPr/>
        </p:nvSpPr>
        <p:spPr>
          <a:xfrm>
            <a:off x="457208" y="1200240"/>
            <a:ext cx="8228879" cy="33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TreeMap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Sorted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Slow performance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synchronized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key to access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Support null key &amp; null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457208" y="-154080"/>
            <a:ext cx="8228879" cy="8117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TreeMap</a:t>
            </a:r>
          </a:p>
        </p:txBody>
      </p:sp>
      <p:sp>
        <p:nvSpPr>
          <p:cNvPr id="330" name="Shape 330"/>
          <p:cNvSpPr/>
          <p:nvPr/>
        </p:nvSpPr>
        <p:spPr>
          <a:xfrm>
            <a:off x="-46800" y="444239"/>
            <a:ext cx="8857440" cy="471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/* This is how to declare TreeMap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TreeMap&lt;Integer, String&gt; tmap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new TreeMap&lt;Integer, String&gt;();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5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/*Adding elements to TreeMap*/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tmap.put(1, "Data1");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tmap.put(23, "Data2");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tmap.put(70, "Data3");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tmap.put(4, "Data4");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tmap.put(2, "Data5");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5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/* Display content using Iterator*/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Set set = tmap.entrySet();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Iterator iterator = set.iterator();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while(iterator.hasNext())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Map.Entry mentry = (Map.Entry)iterator.next();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System.out.print("key is: "+ mentry.getKey() + " &amp; Value is: 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System.out.println(mentry.getValue());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457208" y="205919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HashMap</a:t>
            </a:r>
          </a:p>
        </p:txBody>
      </p:sp>
      <p:sp>
        <p:nvSpPr>
          <p:cNvPr id="336" name="Shape 336"/>
          <p:cNvSpPr/>
          <p:nvPr/>
        </p:nvSpPr>
        <p:spPr>
          <a:xfrm>
            <a:off x="457208" y="1200240"/>
            <a:ext cx="8686079" cy="33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and value based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Allows null key and multiple null values.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order key and value.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synchronized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Performance better than TreeMap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0" indent="-18424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0" indent="-18424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457208" y="-154080"/>
            <a:ext cx="8228879" cy="8117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HashMap</a:t>
            </a:r>
          </a:p>
        </p:txBody>
      </p:sp>
      <p:sp>
        <p:nvSpPr>
          <p:cNvPr id="342" name="Shape 342"/>
          <p:cNvSpPr/>
          <p:nvPr/>
        </p:nvSpPr>
        <p:spPr>
          <a:xfrm>
            <a:off x="-46800" y="444239"/>
            <a:ext cx="8857440" cy="471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5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Map&lt;Integer, String&gt; mapHttpErrors = new HashMap&lt;&gt;();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mapHttpErrors.put(303, "See Other");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mapHttpErrors.put(200, "OK");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mapHttpErrors.put(404, "Not Found");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mapHttpErrors.put(500, "Internal Server Error");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System.out.println(mapHttpErrors);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//get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String status301 = mapHttpErrors.get(301);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System.out.println("301: " + status301);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//Checking if the map contains a specified key: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if (mapHttpErrors.containsKey("200"))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System.out.println("Http status 200");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//size , isEmpty , remove and scan all elements for loop Map.Entry , map.entrySet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57208" y="205923"/>
            <a:ext cx="8228879" cy="856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Hashtable</a:t>
            </a:r>
          </a:p>
        </p:txBody>
      </p:sp>
      <p:sp>
        <p:nvSpPr>
          <p:cNvPr id="348" name="Shape 348"/>
          <p:cNvSpPr/>
          <p:nvPr/>
        </p:nvSpPr>
        <p:spPr>
          <a:xfrm>
            <a:off x="457208" y="1200240"/>
            <a:ext cx="8228879" cy="33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support null key &amp; null value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key to access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Synchronized</a:t>
            </a:r>
          </a:p>
          <a:p>
            <a:pPr marL="343080" marR="0" lvl="0" indent="-3303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Implemented from Dictionary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457208" y="-154080"/>
            <a:ext cx="8228879" cy="8117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Hashtable</a:t>
            </a:r>
          </a:p>
        </p:txBody>
      </p:sp>
      <p:sp>
        <p:nvSpPr>
          <p:cNvPr id="354" name="Shape 354"/>
          <p:cNvSpPr/>
          <p:nvPr/>
        </p:nvSpPr>
        <p:spPr>
          <a:xfrm>
            <a:off x="-46800" y="444239"/>
            <a:ext cx="8857440" cy="471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5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5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Hashtable&lt;String, Double&gt; balance = new Hashtable&lt;&gt;();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balance.put("Zara", new Double(3434.34));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balance.put("Mahnaz", new Double(123.22));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balance.put("Ayan", new Double(1378.00));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balance.put("Daisy", new Double(99.22));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balance.put("Qadir", new Double(-19.08));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5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for (Entry&lt;String, Double&gt; item : balance.entrySet())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System.out.println("key : " + item.getKey() + ", value =" + item.getValue());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297368" y="-27000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Collection summary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327" y="969483"/>
            <a:ext cx="4816439" cy="400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11760" y="1368359"/>
            <a:ext cx="8519760" cy="340776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http://beginnersbook.com/java-collections-tutorials/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http://www.journaldev.com/1260/collections-in-java-tutorial#java-collections-overview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http://www.codejava.net/java-core/collections/java-list-collection-tutorial-and-examples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83248" y="183240"/>
            <a:ext cx="8343719" cy="98892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References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57208" y="205923"/>
            <a:ext cx="8228879" cy="856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Collection Framework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520" y="1257479"/>
            <a:ext cx="8366400" cy="319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358200" y="825120"/>
            <a:ext cx="8519760" cy="40982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 – read more : </a:t>
            </a: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n-US" sz="1100" b="0" strike="noStrik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github.com/sophea/java-programming/blob/master/exercise_java_collection.txt</a:t>
            </a:r>
            <a:endParaRPr lang="en-US" sz="11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2- we have list name of countries , convert all list into map by grouping key as first letter of country with value of list of countries with the same first letter.  For instance : Country names Australia, Afghanistan , it will be stored in map key "A" , values ["</a:t>
            </a:r>
            <a:r>
              <a:rPr lang="en-US" sz="1100" b="0" strike="noStrik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Australia","Afghanistan</a:t>
            </a: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"]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Source code to get all countries as List&lt;String&gt; : </a:t>
            </a:r>
            <a:r>
              <a:rPr lang="en-US" sz="1100" b="0" u="sng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https://github.com/sophea/java-programming/blob/master/src/main/java/basic/collection/CountriesList.java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Read more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3 - read more Collection with methods equals() and </a:t>
            </a:r>
            <a:r>
              <a:rPr lang="en-US" sz="1100" b="0" strike="noStrik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hashCode</a:t>
            </a: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() in Java - </a:t>
            </a:r>
            <a:r>
              <a:rPr lang="en-US" sz="1100" b="0" u="sng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http://www.codejava.net/java-core/collections/understanding-equals-and-hashcode-in-java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4- read more : Understanding Object Ordering in Java with Comparable and Comparator : </a:t>
            </a:r>
            <a:r>
              <a:rPr lang="en-US" sz="1100" b="0" u="sng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http://www.codejava.net/java-core/collections/understanding-object-ordering-in-java-with-comparable-and-comparator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5 - research Java 8 features : Collections with Stream (</a:t>
            </a:r>
            <a:r>
              <a:rPr lang="en-US" sz="1100" b="0" u="sng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http://www.journaldev.com/2774/java-8-stream#stream-collections</a:t>
            </a:r>
            <a:r>
              <a:rPr lang="en-US" sz="11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150127" y="0"/>
            <a:ext cx="8343719" cy="98892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88" y="285843"/>
            <a:ext cx="8228879" cy="474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457208" y="0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Collection Framework</a:t>
            </a:r>
          </a:p>
        </p:txBody>
      </p:sp>
      <p:sp>
        <p:nvSpPr>
          <p:cNvPr id="138" name="Shape 138"/>
          <p:cNvSpPr/>
          <p:nvPr/>
        </p:nvSpPr>
        <p:spPr>
          <a:xfrm>
            <a:off x="516968" y="827644"/>
            <a:ext cx="8228879" cy="43153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Represent a group of objects (elements)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Mostly use through its “Interface”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Some allow duplicate elements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Eg: List (Set not allow)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Some are ordered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Eg: ArrayList</a:t>
            </a:r>
          </a:p>
          <a:p>
            <a:pPr marL="343080" marR="0" lvl="0" indent="-1398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Some are null value 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3439" y="2635559"/>
            <a:ext cx="4646160" cy="27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90328" y="-40320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Collection Interface</a:t>
            </a:r>
          </a:p>
        </p:txBody>
      </p:sp>
      <p:sp>
        <p:nvSpPr>
          <p:cNvPr id="145" name="Shape 145"/>
          <p:cNvSpPr/>
          <p:nvPr/>
        </p:nvSpPr>
        <p:spPr>
          <a:xfrm>
            <a:off x="457208" y="874444"/>
            <a:ext cx="8228879" cy="45478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Represent any group of objects</a:t>
            </a:r>
          </a:p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the top of the collections hierarchy</a:t>
            </a:r>
          </a:p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Support basic operation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Adding &amp; removing</a:t>
            </a:r>
          </a:p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Support query operators</a:t>
            </a:r>
          </a:p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 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 </a:t>
            </a:r>
          </a:p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boolean 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 </a:t>
            </a:r>
          </a:p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 contains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(Object o) 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Iterator 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600" y="1895763"/>
            <a:ext cx="3612600" cy="23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57208" y="-106559"/>
            <a:ext cx="8228879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Iterator Interface</a:t>
            </a:r>
          </a:p>
        </p:txBody>
      </p:sp>
      <p:sp>
        <p:nvSpPr>
          <p:cNvPr id="152" name="Shape 152"/>
          <p:cNvSpPr/>
          <p:nvPr/>
        </p:nvSpPr>
        <p:spPr>
          <a:xfrm>
            <a:off x="380888" y="588600"/>
            <a:ext cx="8228879" cy="33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2922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remove elements during iteration</a:t>
            </a:r>
          </a:p>
          <a:p>
            <a:pPr marL="343080" marR="0" lvl="0" indent="-2922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 important methods:</a:t>
            </a:r>
          </a:p>
          <a:p>
            <a:pPr marL="743040" marR="0" lvl="1" indent="-2604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hasNext() (boolean)</a:t>
            </a:r>
          </a:p>
          <a:p>
            <a:pPr marL="743040" marR="0" lvl="1" indent="-2604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next()  (Object)</a:t>
            </a:r>
          </a:p>
          <a:p>
            <a:pPr marL="743040" marR="0" lvl="1" indent="-26044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remove()  (void)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34368" y="2628723"/>
            <a:ext cx="7009559" cy="20998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Collection&lt;String&gt; c =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new TreeSet&lt;String&gt;();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c.add("A");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c.add("B");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c.add("C");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0" i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out.println(c.size());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(Iterator&lt;String&gt; it = c.iterator(); it.hasNext();)</a:t>
            </a:r>
            <a:r>
              <a:rPr lang="en-US" sz="1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it.next();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it.remove();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0" i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out.println(c.size());</a:t>
            </a:r>
          </a:p>
        </p:txBody>
      </p:sp>
      <p:sp>
        <p:nvSpPr>
          <p:cNvPr id="154" name="Shape 154"/>
          <p:cNvSpPr/>
          <p:nvPr/>
        </p:nvSpPr>
        <p:spPr>
          <a:xfrm>
            <a:off x="6095883" y="2629080"/>
            <a:ext cx="2285279" cy="5137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-3142" y="68214"/>
                </a:moveTo>
                <a:lnTo>
                  <a:pt x="-137199" y="269857"/>
                </a:lnTo>
              </a:path>
            </a:pathLst>
          </a:custGeom>
          <a:solidFill>
            <a:schemeClr val="accent1"/>
          </a:solidFill>
          <a:ln w="2555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show 3 </a:t>
            </a:r>
          </a:p>
        </p:txBody>
      </p:sp>
      <p:sp>
        <p:nvSpPr>
          <p:cNvPr id="155" name="Shape 155"/>
          <p:cNvSpPr/>
          <p:nvPr/>
        </p:nvSpPr>
        <p:spPr>
          <a:xfrm>
            <a:off x="6858008" y="3821039"/>
            <a:ext cx="2285279" cy="513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-3142" y="68214"/>
                </a:moveTo>
                <a:lnTo>
                  <a:pt x="-137199" y="269857"/>
                </a:lnTo>
              </a:path>
            </a:pathLst>
          </a:custGeom>
          <a:solidFill>
            <a:schemeClr val="accent1"/>
          </a:solidFill>
          <a:ln w="2555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show 0</a:t>
            </a:r>
          </a:p>
        </p:txBody>
      </p:sp>
      <p:sp>
        <p:nvSpPr>
          <p:cNvPr id="156" name="Shape 156"/>
          <p:cNvSpPr/>
          <p:nvPr/>
        </p:nvSpPr>
        <p:spPr>
          <a:xfrm>
            <a:off x="4648319" y="1943284"/>
            <a:ext cx="3885480" cy="685079"/>
          </a:xfrm>
          <a:prstGeom prst="wedgeRectCallout">
            <a:avLst>
              <a:gd name="adj1" fmla="val -59825"/>
              <a:gd name="adj2" fmla="val 122500"/>
            </a:avLst>
          </a:prstGeom>
          <a:solidFill>
            <a:schemeClr val="accent1"/>
          </a:solidFill>
          <a:ln w="2555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create from any its Concret class …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ArrayList, HashSet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7208" y="205923"/>
            <a:ext cx="8228879" cy="856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 Interface</a:t>
            </a:r>
          </a:p>
        </p:txBody>
      </p:sp>
      <p:sp>
        <p:nvSpPr>
          <p:cNvPr id="162" name="Shape 162"/>
          <p:cNvSpPr/>
          <p:nvPr/>
        </p:nvSpPr>
        <p:spPr>
          <a:xfrm>
            <a:off x="457208" y="1200240"/>
            <a:ext cx="8228879" cy="33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extends the Collection interface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Forbids duplicates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57208" y="2171880"/>
            <a:ext cx="6323759" cy="15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 count[] = { 10, 15, 10, 20, 30, 10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Set&lt;Integer&gt; set =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new HashSet&lt;Integer&gt;()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5;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set.add(count[i]);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0" i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out.println(set);</a:t>
            </a:r>
          </a:p>
        </p:txBody>
      </p:sp>
      <p:sp>
        <p:nvSpPr>
          <p:cNvPr id="164" name="Shape 164"/>
          <p:cNvSpPr/>
          <p:nvPr/>
        </p:nvSpPr>
        <p:spPr>
          <a:xfrm>
            <a:off x="4952880" y="2629084"/>
            <a:ext cx="3656880" cy="856439"/>
          </a:xfrm>
          <a:prstGeom prst="wedgeRectCallout">
            <a:avLst>
              <a:gd name="adj1" fmla="val -86853"/>
              <a:gd name="adj2" fmla="val 52214"/>
            </a:avLst>
          </a:prstGeom>
          <a:solidFill>
            <a:schemeClr val="accent1"/>
          </a:solidFill>
          <a:ln w="2555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[10, 15, 10, 20, 30, 10]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071400" y="2961719"/>
            <a:ext cx="1751760" cy="856800"/>
          </a:xfrm>
          <a:prstGeom prst="flowChartSummingJunction">
            <a:avLst/>
          </a:prstGeom>
          <a:solidFill>
            <a:schemeClr val="accent2"/>
          </a:solidFill>
          <a:ln w="381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419719" y="3886204"/>
            <a:ext cx="3656880" cy="856439"/>
          </a:xfrm>
          <a:prstGeom prst="wedgeRectCallout">
            <a:avLst>
              <a:gd name="adj1" fmla="val -78996"/>
              <a:gd name="adj2" fmla="val -83786"/>
            </a:avLst>
          </a:prstGeom>
          <a:solidFill>
            <a:schemeClr val="accent1"/>
          </a:solidFill>
          <a:ln w="2555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[20, 10, 30, 15]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1964</Words>
  <Application>Microsoft Office PowerPoint</Application>
  <PresentationFormat>On-screen Show (16:9)</PresentationFormat>
  <Paragraphs>458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DELUX</dc:creator>
  <cp:lastModifiedBy>DELUX</cp:lastModifiedBy>
  <cp:revision>3</cp:revision>
  <dcterms:modified xsi:type="dcterms:W3CDTF">2016-12-23T23:45:40Z</dcterms:modified>
</cp:coreProperties>
</file>