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background.jpg" id="9" name="Shape 9"/>
          <p:cNvPicPr preferRelativeResize="0"/>
          <p:nvPr/>
        </p:nvPicPr>
        <p:blipFill rotWithShape="1">
          <a:blip r:embed="rId1">
            <a:alphaModFix/>
          </a:blip>
          <a:srcRect b="7769" l="0" r="0" t="777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VYSNfJOABhZ1Yf5QRostUYSBYX9NoRN_hLRTzPC9FGo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aven.apache.org/maven-v4_0_0.xs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ophea/basic-maven/blob/master/general_pom.x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Relationship Id="rId4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ophea/basic-mave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ophea/basic-maven/tree/master/simple-webap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sophea/basic-maven/tree/master/mvnProfi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ven.apache.org/download.html" TargetMode="External"/><Relationship Id="rId4" Type="http://schemas.openxmlformats.org/officeDocument/2006/relationships/hyperlink" Target="https://maven.apache.org/install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foomango/mavenex/tree/master/mvnref-book-examples-1.0-SNAPSHO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kyong.com/maven/how-to-install-maven-in-window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311708" y="4134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Maven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0" y="2466050"/>
            <a:ext cx="70770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-70175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Remote repository - pom.xml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5725" y="525300"/>
            <a:ext cx="79848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&lt;?xml version="1.0" encoding="UTF-8"?&gt;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&lt;project xmlns="http://maven.apache.org/POM/4.0.0" xmlns:xsi="http://www.w3.org/2001/XMLSchema-instance"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	xsi:schemaLocation="http://maven.apache.org/POM/4.0.0 http://maven.apache.org/maven-v4_0_0.xsd"&gt;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&lt;modelVersion&gt;4.0.0&lt;/modelVersion&gt;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&lt;groupId&gt;com.goldengekko.integraton&lt;/groupId&gt;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&lt;artifactId&gt;user-security&lt;/artifactId&gt;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&lt;packaging&gt;jar&lt;/packaging&gt;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&lt;version&gt;1.0-SNAPSHOT&lt;/version&gt;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&lt;name&gt;user security&lt;/name&gt;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FFFF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&lt;repositories&gt;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	&lt;repository&gt;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  	&lt;id&gt;gekko&lt;/id&gt;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  	&lt;url&gt;https://nexus.goldengekko.com/nexus/content/groups/public&lt;/url&gt;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	&lt;/repository&gt;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	&lt;repository&gt;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     	&lt;id&gt;bintray-sopheamak-maven_repo&lt;/id&gt;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     	&lt;name&gt;bintray&lt;/name&gt;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      	&lt;url&gt;http://dl.bintray.com/sopheamak/maven_repo&lt;/url&gt;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	&lt;/repository&gt;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00"/>
                </a:solidFill>
              </a:rPr>
              <a:t>   &lt;/repositories&gt;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// see detail : https://github.com/sophea/basic-maven/blob/master/remote_pom.xml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047600" y="3103200"/>
            <a:ext cx="34209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&lt;dependencies&gt;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	&lt;dependency&gt;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	&lt;groupId&gt;junit&lt;/groupId&gt;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	&lt;artifactId&gt;junit&lt;/artifactId&gt;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	&lt;version&gt;3.8.1&lt;/version&gt;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	&lt;scope&gt;test&lt;/scope&gt;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	&lt;/dependency&gt;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  &lt;/dependencies&gt;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&lt;/project&gt;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-152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Remote repo : Sample settings.xml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-2875" y="267900"/>
            <a:ext cx="82920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&lt;settings&gt;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  &lt;mirrors&gt;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	&lt;!-- Inhouse Nexus from extern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	&lt;mirror&gt;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&lt;id&gt;ppRepo&lt;/id&gt;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&lt;mirrorOf&gt;*&lt;/mirrorOf&gt;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&lt;name&gt;Inhouse Nexus&lt;/name&gt;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&lt;!-- nexus.dimin-gtc.com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&lt;url&gt;https://nexus.dminc-gtc.com/nexus/content/groups/public&lt;/url&gt;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	&lt;/mirror&gt;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&lt;/mirrors&gt;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</a:t>
            </a:r>
            <a:r>
              <a:rPr b="1" lang="en" sz="1200">
                <a:solidFill>
                  <a:srgbClr val="FFFFFF"/>
                </a:solidFill>
              </a:rPr>
              <a:t>&lt;profiles&gt;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	&lt;profile&gt;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	&lt;id&gt;nexus&lt;/id&gt;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	&lt;!--Enable snapshots for the built in central repo to direct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	&lt;!--all requests to nexus via the mirror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	&lt;repositories&gt;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	&lt;repository&gt;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	&lt;id&gt;ppRepo&lt;/id&gt;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    </a:t>
            </a:r>
            <a:r>
              <a:rPr lang="en" sz="1200">
                <a:solidFill>
                  <a:srgbClr val="FFFF00"/>
                </a:solidFill>
              </a:rPr>
              <a:t>&lt;url&gt;https://nexus.dminc-gtc.com/nexus/content/groups/public&lt;/url&gt;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	&lt;releases&gt;&lt;enabled&gt;true&lt;/enabled&gt;&lt;/releases&gt;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    	&lt;snapshots&gt;&lt;enabled&gt;true&lt;/enabled&gt;&lt;/snapshots&gt;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	&lt;/repository&gt;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See more :        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https://docs.google.com/document/d/1VYSNfJOABhZ1Yf5QRostUYSBYX9NoRN_hLRTzPC9FGo/edit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070225" y="255050"/>
            <a:ext cx="5497800" cy="4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&lt;/repositories&gt;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	&lt;pluginRepositories&gt;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	&lt;pluginRepository&gt;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	&lt;id&gt;ppRepo&lt;/id&gt;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		 &lt;!--&lt;url&gt;http://192.168.1.97:8001/nexus/content/groups/public&lt;/url&gt;--&gt;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	 &lt;url&gt;https://nexus.dminc-gtc.com/nexus/content/groups/public&lt;/url&gt;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	&lt;releases&gt;&lt;enabled&gt;true&lt;/enabled&gt;&lt;/releases&gt;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	&lt;snapshots&gt;&lt;enabled&gt;true&lt;/enabled&gt;&lt;/snapshots&gt;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	&lt;/pluginRepository&gt;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&lt;/pluginRepositories&gt;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	&lt;!-- machine-specific properties goes here: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	&lt;/profile&gt;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&lt;/profiles&gt;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&lt;activeProfiles&gt;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&lt;!--make the profile active all the time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&lt;activeProfile&gt;nexus&lt;/activeProfile&gt;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&lt;/activeProfiles&gt;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&lt;/settings&gt;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38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Maven Overview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857725"/>
            <a:ext cx="54006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POM file (pom.xml)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58750" y="711950"/>
            <a:ext cx="79848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Stands for Project Object Model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Content written as xml format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Located in the root of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25" y="2048925"/>
            <a:ext cx="35923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POM file (pom.xml) cont.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58750" y="711950"/>
            <a:ext cx="79848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&lt;project xmlns="http://maven.apache.org/POM/4.0.0" xmlns:xsi="http://www.w3.org/2001/XMLSchema-instance"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	xsi:schemaLocation="http://maven.apache.org/POM/4.0.0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http://maven.apache.org/maven-v4_0_0.xsd</a:t>
            </a:r>
            <a:r>
              <a:rPr lang="en" sz="1200">
                <a:solidFill>
                  <a:srgbClr val="FFFFFF"/>
                </a:solidFill>
              </a:rPr>
              <a:t>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	&lt;modelVersion&gt;4.0.0&lt;/modelVersion&gt;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</a:t>
            </a:r>
            <a:r>
              <a:rPr lang="en" sz="1200">
                <a:solidFill>
                  <a:srgbClr val="FFFF00"/>
                </a:solidFill>
              </a:rPr>
              <a:t>groupId</a:t>
            </a:r>
            <a:r>
              <a:rPr lang="en" sz="1200">
                <a:solidFill>
                  <a:srgbClr val="FFFFFF"/>
                </a:solidFill>
              </a:rPr>
              <a:t>&gt;com.sample.repo&lt;/groupId&gt;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</a:t>
            </a:r>
            <a:r>
              <a:rPr lang="en" sz="1200">
                <a:solidFill>
                  <a:srgbClr val="FFFF00"/>
                </a:solidFill>
              </a:rPr>
              <a:t>artifactId</a:t>
            </a:r>
            <a:r>
              <a:rPr lang="en" sz="1200">
                <a:solidFill>
                  <a:srgbClr val="FFFFFF"/>
                </a:solidFill>
              </a:rPr>
              <a:t>&gt;sample&lt;/artifactId&gt;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&lt;packaging&gt;war&lt;/packaging&gt;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	&lt;</a:t>
            </a:r>
            <a:r>
              <a:rPr lang="en" sz="1200">
                <a:solidFill>
                  <a:srgbClr val="FFFF00"/>
                </a:solidFill>
              </a:rPr>
              <a:t>version</a:t>
            </a:r>
            <a:r>
              <a:rPr lang="en" sz="1200">
                <a:solidFill>
                  <a:srgbClr val="FFFFFF"/>
                </a:solidFill>
              </a:rPr>
              <a:t>&gt;1.0-SNAPSHOT&lt;/version&gt;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112125" y="1446925"/>
            <a:ext cx="3866100" cy="442800"/>
          </a:xfrm>
          <a:prstGeom prst="wedgeRectCallout">
            <a:avLst>
              <a:gd fmla="val -59184" name="adj1"/>
              <a:gd fmla="val -20762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Version 4.0.0 matches Maven version 2 and 3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601275" y="2029450"/>
            <a:ext cx="4354800" cy="941700"/>
          </a:xfrm>
          <a:prstGeom prst="wedgeRectCallout">
            <a:avLst>
              <a:gd fmla="val -68566" name="adj1"/>
              <a:gd fmla="val -65405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&lt;groupId&gt;This is an Id of project's group. This is generally unique amongst an organization or a project. For example, a banking group com.company.bank has all bank related projects.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9" name="Shape 119"/>
          <p:cNvSpPr/>
          <p:nvPr/>
        </p:nvSpPr>
        <p:spPr>
          <a:xfrm>
            <a:off x="4145400" y="3353575"/>
            <a:ext cx="4717500" cy="941700"/>
          </a:xfrm>
          <a:prstGeom prst="wedgeRectCallout">
            <a:avLst>
              <a:gd fmla="val -69464" name="adj1"/>
              <a:gd fmla="val -172945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&lt;artifactId&gt;This is an Id of the project.This is generally name of the project. For example, consumer-banking. Along with the groupId, the artifactId defines the artifact's location within the repository.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0" name="Shape 120"/>
          <p:cNvSpPr/>
          <p:nvPr/>
        </p:nvSpPr>
        <p:spPr>
          <a:xfrm>
            <a:off x="425850" y="3140650"/>
            <a:ext cx="3526500" cy="1696800"/>
          </a:xfrm>
          <a:prstGeom prst="wedgeRectCallout">
            <a:avLst>
              <a:gd fmla="val -12530" name="adj1"/>
              <a:gd fmla="val -80979" name="adj2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This is the version of the project.Along with the groupId, It is used within an artifact's repository to separate versions from each other. For example: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FFFFFF"/>
                </a:solidFill>
              </a:rPr>
              <a:t>com.company.bank:banking:1.0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FFFFFF"/>
                </a:solidFill>
              </a:rPr>
              <a:t>com.company.bank:banking:1.1.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pom.xml elements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85750" y="711950"/>
            <a:ext cx="81579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&lt;properties&gt;....&lt;/properties&gt;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&lt;repositories&gt;...&lt;/repositories&gt;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&lt;dependencies&gt;...&lt;/dependencies&gt;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&lt;build&gt;...&lt;/build&gt;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&lt;plugins&gt;...&lt;/pulgins&gt;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&lt;profiles&gt;...&lt;/profiles&gt;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&lt;developers&gt;...&lt;/developers&gt;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&lt;goals&gt;...&lt;/goals&gt;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See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https://github.com/sophea/basic-maven/blob/master/general_pom.xml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0" y="-1524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pom.xml elements : example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81350" y="432500"/>
            <a:ext cx="81579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&lt;?xml version="1.0" encoding="UTF-8"?&gt;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&lt;project xmlns="http://maven.apache.org/POM/4.0.0" xmlns:xsi="http://www.w3.org/2001/XMLSchema-instance"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	xsi:schemaLocation="http://maven.apache.org/POM/4.0.0 http://maven.apache.org/maven-v4_0_0.xsd"&gt;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&lt;modelVersion&gt;4.0.0&lt;/modelVersion&gt;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&lt;groupId&gt;com.sample.repo&lt;/groupId&gt;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&lt;artifactId&gt;sample&lt;/artifactId&gt;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&lt;packaging&gt;war&lt;/packaging&gt;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&lt;version&gt;1.0-SNAPSHOT&lt;/version&gt;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</a:t>
            </a:r>
            <a:r>
              <a:rPr lang="en" sz="1100">
                <a:solidFill>
                  <a:srgbClr val="FFFF00"/>
                </a:solidFill>
              </a:rPr>
              <a:t>&lt;properties&gt;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	    &lt;spring.version&gt;4.3.4.RELEASE&lt;/spring.version&gt;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	   &lt;logging.level&gt;ALL&lt;/logging.level&gt;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	   &lt;hibernate.version&gt;5.2.4.Final&lt;/hibernate.version&gt;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    &lt;/properties&gt;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    </a:t>
            </a:r>
            <a:r>
              <a:rPr lang="en" sz="1100">
                <a:solidFill>
                  <a:srgbClr val="FFFF00"/>
                </a:solidFill>
              </a:rPr>
              <a:t>&lt;dependencies&gt;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	</a:t>
            </a:r>
            <a:r>
              <a:rPr lang="en" sz="1100">
                <a:solidFill>
                  <a:srgbClr val="FFFF00"/>
                </a:solidFill>
              </a:rPr>
              <a:t>&lt;dependency&gt;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	    &lt;groupId&gt;org.hibernate&lt;/groupId&gt;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	     &lt;artifactId&gt;hibernate-core&lt;/artifactId&gt;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	     &lt;version&gt;${hibernate.version}&lt;/version&gt;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	&lt;/dependency&gt;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    …..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	&lt;/dependencies&gt;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245225" y="1131200"/>
            <a:ext cx="4957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00"/>
                </a:solidFill>
              </a:rPr>
              <a:t>&lt;build&gt;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	&lt;!--  final name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	 &lt;finalName&gt;sample&lt;/finalName&gt;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	</a:t>
            </a:r>
            <a:r>
              <a:rPr lang="en" sz="1100">
                <a:solidFill>
                  <a:srgbClr val="FFFF00"/>
                </a:solidFill>
              </a:rPr>
              <a:t>&lt;resources&gt;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&lt;!-- base set of resources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</a:t>
            </a:r>
            <a:r>
              <a:rPr lang="en" sz="1100">
                <a:solidFill>
                  <a:srgbClr val="FFFF00"/>
                </a:solidFill>
              </a:rPr>
              <a:t>&lt;resource&gt;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    	&lt;directory&gt;${project.basedir}/src/main/resources&lt;/directory&gt;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&lt;/resource&gt;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&lt;!-- filter some files 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&lt;resource&gt;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    	&lt;directory&gt;${project.basedir}/src/main/resources&lt;/directory&gt;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    	&lt;filtering&gt;true&lt;/filtering&gt;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	&lt;/resource&gt;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	&lt;/resources&gt;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	</a:t>
            </a:r>
            <a:r>
              <a:rPr lang="en" sz="1100">
                <a:solidFill>
                  <a:srgbClr val="FFFF00"/>
                </a:solidFill>
              </a:rPr>
              <a:t>&lt;plugins&gt;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00"/>
                </a:solidFill>
              </a:rPr>
              <a:t>	&lt;plugin&gt; </a:t>
            </a:r>
            <a:r>
              <a:rPr lang="en" sz="1100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                  &lt;artifactId&gt;maven-compiler-plugin&lt;/artifactId&gt;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      	    &lt;version&gt;2.3.2&lt;/version&gt;   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	  &lt;/plugin&gt;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        &lt;/plugins&gt;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&lt;/build&gt;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…..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&lt;/project&gt;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711975" y="1923000"/>
            <a:ext cx="3433500" cy="8451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11525" y="2807350"/>
            <a:ext cx="3534000" cy="1364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323775" y="1236375"/>
            <a:ext cx="4738800" cy="35943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</a:t>
            </a:r>
          </a:p>
        </p:txBody>
      </p:sp>
      <p:sp>
        <p:nvSpPr>
          <p:cNvPr id="137" name="Shape 137"/>
          <p:cNvSpPr/>
          <p:nvPr/>
        </p:nvSpPr>
        <p:spPr>
          <a:xfrm>
            <a:off x="4669800" y="1762050"/>
            <a:ext cx="3534000" cy="186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669800" y="3749625"/>
            <a:ext cx="4020300" cy="977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Dependency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1000" y="894525"/>
            <a:ext cx="79896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&lt;project xmlns="http://maven.apache.org/POM/4.0.0" xmlns:xsi="http://www.w3.org/2001/XMLSchema-instance"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     	xsi:schemaLocation="http://maven.apache.org/POM/4.0.0 http://maven.apache.org/maven-v4_0_0.xsd"&gt;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&lt;modelVersion&gt;4.0.0&lt;/modelVersion&gt;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&lt;groupId&gt;com.sample.repo&lt;/groupId&gt;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&lt;artifactId&gt;sample&lt;/artifactId&gt;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&lt;packaging&gt;war&lt;/packaging&gt;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&lt;version&gt;1.0-SNAPSHOT&lt;/version&gt;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r>
              <a:rPr lang="en" sz="1100">
                <a:solidFill>
                  <a:srgbClr val="FFFF00"/>
                </a:solidFill>
              </a:rPr>
              <a:t>&lt;</a:t>
            </a:r>
            <a:r>
              <a:rPr lang="en" sz="1100">
                <a:solidFill>
                  <a:schemeClr val="lt1"/>
                </a:solidFill>
              </a:rPr>
              <a:t>properties</a:t>
            </a:r>
            <a:r>
              <a:rPr lang="en" sz="1100">
                <a:solidFill>
                  <a:srgbClr val="FFFF00"/>
                </a:solidFill>
              </a:rPr>
              <a:t>&gt;....</a:t>
            </a:r>
            <a:r>
              <a:rPr lang="en" sz="1100">
                <a:solidFill>
                  <a:schemeClr val="lt1"/>
                </a:solidFill>
              </a:rPr>
              <a:t>&lt;/properties&gt;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           </a:t>
            </a:r>
            <a:r>
              <a:rPr b="1" lang="en" sz="11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rgbClr val="FFFF00"/>
                </a:solidFill>
              </a:rPr>
              <a:t>&lt;dependencies&gt;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	</a:t>
            </a:r>
            <a:r>
              <a:rPr lang="en" sz="1800">
                <a:solidFill>
                  <a:srgbClr val="FFFF00"/>
                </a:solidFill>
              </a:rPr>
              <a:t>&lt;dependency&gt;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    	    &lt;groupId&gt;org.hibernate&lt;/groupId&gt;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    	     &lt;artifactId&gt;hibernate-core&lt;/artifactId&gt;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    	     &lt;version&gt;${hibernate.version}&lt;/version&gt;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	</a:t>
            </a:r>
            <a:r>
              <a:rPr lang="en" sz="1800">
                <a:solidFill>
                  <a:srgbClr val="FFFF00"/>
                </a:solidFill>
              </a:rPr>
              <a:t>&lt;/dependency&gt;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        …..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   	</a:t>
            </a:r>
            <a:r>
              <a:rPr b="1" lang="en" sz="1800">
                <a:solidFill>
                  <a:srgbClr val="FFFF00"/>
                </a:solidFill>
              </a:rPr>
              <a:t>&lt;/dependencies&gt;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31875" y="2673475"/>
            <a:ext cx="5629800" cy="2469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External Dependency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82975" y="1951700"/>
            <a:ext cx="7984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&lt;dependency&gt;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&lt;groupId&gt;mydependency&lt;/groupId&gt;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&lt;artifactId&gt;mydependency&lt;/artifactId&gt;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&lt;scope&gt;system&lt;/scope&gt;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  &lt;version&gt;1.0&lt;/version&gt;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00"/>
                </a:solidFill>
              </a:rPr>
              <a:t>  &lt;systemPath&gt;${basedir}\lib\mydependency.jar&lt;/systemPath&gt;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&lt;/dependency&gt;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82975" y="681050"/>
            <a:ext cx="8863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JAR files that are not in local/remote/central repository.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You might have them by copy from somewhere or your local computer somewhere else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Create lib directory  from root project and copy those JAR files in this directory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Your maven external dependency configuration look likes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plugins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58750" y="711950"/>
            <a:ext cx="40374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Maven Plugins are generally used to :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 jar file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 war file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compile code files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unit testing of code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 project documentation</a:t>
            </a:r>
          </a:p>
          <a:p>
            <a:pPr indent="-317500" lvl="0" marL="482600" marR="25400" rtl="0" algn="just">
              <a:lnSpc>
                <a:spcPct val="171428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Font typeface="Verdana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 project reports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mvn </a:t>
            </a: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]:[</a:t>
            </a:r>
            <a:r>
              <a:rPr lang="en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goal</a:t>
            </a: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313131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66660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Ex: mvn compile:complie</a:t>
            </a:r>
          </a:p>
          <a:p>
            <a:pPr lvl="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899550" y="843700"/>
            <a:ext cx="41472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There are 2 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Clr>
                <a:srgbClr val="FFFFFF"/>
              </a:buClr>
              <a:buSzPct val="100000"/>
              <a:buFont typeface="Verdana"/>
              <a:buChar char="●"/>
            </a:pP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Build plugins  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They execute during the build and should be configured in the &lt;build/&gt; element of pom.xml</a:t>
            </a:r>
          </a:p>
          <a:p>
            <a:pPr indent="-304800" lvl="0" marL="45720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Clr>
                <a:srgbClr val="FFFF00"/>
              </a:buClr>
              <a:buSzPct val="100000"/>
              <a:buFont typeface="Verdana"/>
              <a:buChar char="●"/>
            </a:pPr>
            <a:r>
              <a:rPr b="1" lang="en" sz="12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Reporting plugins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They execute during the site generation and they should be configured in the &lt;reporting/&gt; element of the pom.xml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0" name="Shape 160"/>
          <p:cNvCxnSpPr>
            <a:stCxn id="157" idx="0"/>
          </p:cNvCxnSpPr>
          <p:nvPr/>
        </p:nvCxnSpPr>
        <p:spPr>
          <a:xfrm>
            <a:off x="4260300" y="0"/>
            <a:ext cx="9000" cy="5133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105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is Maven?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of build Tool for Java Project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Project Management &amp; Comprehension Tool.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Generating documentation from the source code.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Compiling source code.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Packaging compiled code into JAR or ZIP (war / ear) files.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Installing the packaged code on a server, in a repository or somewhere else.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Maven is written with xml tag syntax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More other purpose...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Build lifecycle</a:t>
            </a:r>
          </a:p>
        </p:txBody>
      </p:sp>
      <p:pic>
        <p:nvPicPr>
          <p:cNvPr descr="Image result for maven Build Lifecycle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25" y="824350"/>
            <a:ext cx="5257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Standard structure</a:t>
            </a:r>
          </a:p>
        </p:txBody>
      </p:sp>
      <p:pic>
        <p:nvPicPr>
          <p:cNvPr descr="Image result for maven Standard Directory Layout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" y="581250"/>
            <a:ext cx="5430250" cy="46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650" y="1230500"/>
            <a:ext cx="35923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basic command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0150" y="711950"/>
            <a:ext cx="79848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clean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test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compile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package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install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deploy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eclipse:eclipse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dependency:tree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site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mvn --help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java compiler plugin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52875" y="800250"/>
            <a:ext cx="79848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&lt;!-- it is the most important maven plugin --&gt;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&lt;plugins&gt;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&lt;!-- java compile 1.7 --&gt;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&lt;artifactId&gt;maven-compiler-plugin&lt;/artifactId&gt;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&lt;version&gt;2.3.2&lt;/version&gt;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&lt;configuration&gt;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&lt;source&gt;1.7&lt;/source&gt;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&lt;target&gt;1.7&lt;/target&gt;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&lt;/configuration&gt;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&lt;/plugin&gt;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&lt;/plugins&gt;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Lab : Create new project - jar type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95475" y="781900"/>
            <a:ext cx="91998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Run this command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&gt;&gt;</a:t>
            </a:r>
            <a:r>
              <a:rPr lang="en" sz="2400">
                <a:solidFill>
                  <a:srgbClr val="F3F3F3"/>
                </a:solidFill>
              </a:rPr>
              <a:t> mvn archetype:generate -DgroupId=</a:t>
            </a:r>
            <a:r>
              <a:rPr b="1" lang="en" sz="2400">
                <a:solidFill>
                  <a:srgbClr val="F3F3F3"/>
                </a:solidFill>
              </a:rPr>
              <a:t>com.rupp.app </a:t>
            </a:r>
            <a:r>
              <a:rPr lang="en" sz="2400">
                <a:solidFill>
                  <a:srgbClr val="F3F3F3"/>
                </a:solidFill>
              </a:rPr>
              <a:t>-DartifactId=</a:t>
            </a:r>
            <a:r>
              <a:rPr b="1" lang="en" sz="2400">
                <a:solidFill>
                  <a:srgbClr val="F3F3F3"/>
                </a:solidFill>
              </a:rPr>
              <a:t>myFirstMavenApp</a:t>
            </a:r>
            <a:r>
              <a:rPr lang="en" sz="2400">
                <a:solidFill>
                  <a:srgbClr val="F3F3F3"/>
                </a:solidFill>
              </a:rPr>
              <a:t> -DarchetypeArtifactId=maven-archetype-quickstart -DinteractiveMode=false</a:t>
            </a:r>
            <a:br>
              <a:rPr lang="en" sz="3000">
                <a:solidFill>
                  <a:srgbClr val="F3F3F3"/>
                </a:solidFill>
              </a:rPr>
            </a:b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Execute class with mvn : mvn exec:java -Dexec.mainClass="com.example.Main" [-Dexec.args="argument1"]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Ex 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 mvn package exec:java -Dexec.mainClass="com.rupp.app.App"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See this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https://github.com/sophea/basic-maven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Lab : Create new project - war type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59350" y="786200"/>
            <a:ext cx="86253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Run this command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mvn archetype:generate -DgroupId=com.rupp.sample -DartifactId=</a:t>
            </a:r>
            <a:r>
              <a:rPr b="1" lang="en" sz="1800">
                <a:solidFill>
                  <a:srgbClr val="F3F3F3"/>
                </a:solidFill>
              </a:rPr>
              <a:t>samplewebapp</a:t>
            </a:r>
            <a:r>
              <a:rPr lang="en" sz="1800">
                <a:solidFill>
                  <a:srgbClr val="F3F3F3"/>
                </a:solidFill>
              </a:rPr>
              <a:t> -DarchetypeArtifactId=maven-archetype-webapp -DinteractiveMode=false</a:t>
            </a:r>
            <a:br>
              <a:rPr lang="en">
                <a:solidFill>
                  <a:srgbClr val="F3F3F3"/>
                </a:solidFill>
              </a:rPr>
            </a:b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&gt;&gt; cd samplewebapp</a:t>
            </a:r>
            <a:br>
              <a:rPr lang="en">
                <a:solidFill>
                  <a:srgbClr val="F3F3F3"/>
                </a:solidFill>
              </a:rPr>
            </a:b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//project structure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&gt;&gt; tree 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─ pom.xml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└── src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└── main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├── resources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└── webapp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    ├── index.jsp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    └── WEB-INF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        └── web.xm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See this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https://github.com/sophea/basic-maven/tree/master/simple-webapp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9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M2_Repo with IDE eclipse/STS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665050"/>
            <a:ext cx="8520600" cy="42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Define and add M2_REPO classpath variable manually into Eclipse IDE. Follow below steps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Eclipse IDE, menu bar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Select Window &gt; Preferences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Select Java &gt; Build Path &gt; Classpath Variables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Click on the new button &gt; defined a new M2_REPO variable and point it to your local Maven repository ~/.m2/repository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Done.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00" y="3145650"/>
            <a:ext cx="6096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0"/>
            <a:ext cx="8520600" cy="14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with resource properties filter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https://github.com/sophea/basic-maven/properties_pom.xml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85500" y="1478400"/>
            <a:ext cx="77337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00"/>
                </a:solidFill>
              </a:rPr>
              <a:t>&lt;build&gt;</a:t>
            </a:r>
            <a:br>
              <a:rPr b="1" lang="en">
                <a:solidFill>
                  <a:srgbClr val="FFFF00"/>
                </a:solidFill>
              </a:rPr>
            </a:br>
            <a:r>
              <a:rPr b="1" lang="en">
                <a:solidFill>
                  <a:srgbClr val="FFFF00"/>
                </a:solidFill>
              </a:rPr>
              <a:t>    &lt;resources&gt;</a:t>
            </a:r>
            <a:br>
              <a:rPr b="1" lang="en">
                <a:solidFill>
                  <a:srgbClr val="FFFF00"/>
                </a:solidFill>
              </a:rPr>
            </a:br>
            <a:r>
              <a:rPr b="1" lang="en">
                <a:solidFill>
                  <a:srgbClr val="FFFF00"/>
                </a:solidFill>
              </a:rPr>
              <a:t>      &lt;resource&gt;</a:t>
            </a:r>
            <a:br>
              <a:rPr b="1" lang="en">
                <a:solidFill>
                  <a:srgbClr val="FFFF00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&lt;directory&gt;src/main/resources&lt;/directory&gt;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&lt;filtering&gt;true&lt;/filtering&gt;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&lt;/resource&gt;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&lt;/resources&gt;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&lt;/build&gt;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b="1" lang="en">
                <a:solidFill>
                  <a:srgbClr val="FFFF00"/>
                </a:solidFill>
              </a:rPr>
              <a:t>&lt;properties&gt;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    &lt;database.driver&gt;</a:t>
            </a:r>
            <a:r>
              <a:rPr lang="en">
                <a:solidFill>
                  <a:srgbClr val="FFFFFF"/>
                </a:solidFill>
              </a:rPr>
              <a:t>com.mysql.jdbc.Driver&lt;/database.driver&gt;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&lt;database.url&gt;jdbc:mysql://localhost:3306/database?autoReconnect=true&lt;/database.url&gt;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&lt;database.username&gt;myusername&lt;/database.username&gt;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&lt;database.password&gt;mypassword&lt;/database.password&gt;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&lt;/properties&gt;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337150" y="1392775"/>
            <a:ext cx="4740300" cy="16005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file </a:t>
            </a:r>
            <a:r>
              <a:rPr b="1" lang="en">
                <a:solidFill>
                  <a:srgbClr val="FFFFFF"/>
                </a:solidFill>
              </a:rPr>
              <a:t>src/main/resources/application.properties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driverClassName=${database.driver}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url=${database.url}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username=${database.username}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password=${database.password}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0" y="0"/>
            <a:ext cx="9077400" cy="3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with Profile environment (Test/Stage/Prod)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</a:t>
            </a:r>
            <a:r>
              <a:rPr b="1" lang="en" sz="1400">
                <a:solidFill>
                  <a:schemeClr val="lt1"/>
                </a:solidFill>
              </a:rPr>
              <a:t>&lt;profiles&gt;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	&lt;profile&gt;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</a:t>
            </a:r>
            <a:r>
              <a:rPr b="1" lang="en" sz="1400">
                <a:solidFill>
                  <a:schemeClr val="lt1"/>
                </a:solidFill>
              </a:rPr>
              <a:t>&lt;id&gt;test&lt;/id&gt;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&lt;properties&gt;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&lt;database.driver&gt;com.mysql.jdbc.Driver&lt;/database.driver&gt;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&lt;database.url&gt;jdbc:mysql://test-qadb01:3306/database?autoReconnect=true&lt;/database.url&gt;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&lt;database.username&gt;test-user&lt;/database.username&gt;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&lt;database.password&gt;testpassword&lt;/database.password&gt;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&lt;/properties&gt;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	&lt;/profile&gt;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	&lt;profile&gt;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</a:t>
            </a:r>
            <a:r>
              <a:rPr b="1" lang="en" sz="1400">
                <a:solidFill>
                  <a:schemeClr val="lt1"/>
                </a:solidFill>
              </a:rPr>
              <a:t>&lt;id&gt;production&lt;/id&gt;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&lt;properties&gt;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&lt;database.driver&gt;com.mysql.jdbc.Driver&lt;/database.driver&gt;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&lt;database.url&gt;jdbc:mysql://prod-db01:3306/database?autoReconnect=true&lt;/database.url&gt;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&lt;database.username&gt;produser&lt;/database.username&gt;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	&lt;database.password&gt;prodpassword&lt;/database.password&gt;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	&lt;/properties&gt;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	&lt;/profile&gt;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  &lt;/profiles&gt;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0" y="0"/>
            <a:ext cx="8520600" cy="22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with Profile 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Test | stage | production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https://github.com/sophea/basic-maven/tree/master/mvnProfile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&gt;&gt;mvn install -P{profileId}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&gt;&gt;mvn clean install -Ptest|production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9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Download And Installation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665050"/>
            <a:ext cx="8520600" cy="42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Install JAVA JDK   ( version 1.7 to later)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Download maven 3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follow instruction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the M2_HOME environment variable to point to the directory you unzipped Maven to.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the </a:t>
            </a:r>
            <a:r>
              <a:rPr lang="en">
                <a:solidFill>
                  <a:schemeClr val="lt1"/>
                </a:solidFill>
              </a:rPr>
              <a:t>M2_HOME</a:t>
            </a:r>
            <a:r>
              <a:rPr lang="en"/>
              <a:t> environment variable to point to </a:t>
            </a:r>
            <a:r>
              <a:rPr lang="en">
                <a:solidFill>
                  <a:schemeClr val="lt1"/>
                </a:solidFill>
              </a:rPr>
              <a:t>M2_HOME</a:t>
            </a:r>
            <a:r>
              <a:rPr lang="en"/>
              <a:t>/bin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Window : %</a:t>
            </a:r>
            <a:r>
              <a:rPr lang="en">
                <a:solidFill>
                  <a:schemeClr val="lt1"/>
                </a:solidFill>
              </a:rPr>
              <a:t>M2_HOME</a:t>
            </a:r>
            <a:r>
              <a:rPr lang="en"/>
              <a:t>%\bin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Unix : $</a:t>
            </a:r>
            <a:r>
              <a:rPr lang="en">
                <a:solidFill>
                  <a:schemeClr val="lt1"/>
                </a:solidFill>
              </a:rPr>
              <a:t>M2_HOME</a:t>
            </a:r>
            <a:r>
              <a:rPr lang="en"/>
              <a:t>/bin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Mac-OS : $M2_HOME/bin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appending Path environment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Window : </a:t>
            </a:r>
            <a:r>
              <a:rPr lang="en">
                <a:solidFill>
                  <a:schemeClr val="lt1"/>
                </a:solidFill>
              </a:rPr>
              <a:t>%M2_HOME%\bin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Unix / Mac-OS : $M2_HOME/bin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Open a command prompt and type 'mvn' (without quotes) and press enter.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0" y="0"/>
            <a:ext cx="8520600" cy="22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Ref Maven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https://github.com/foomango/mavenex/tree/master/mvnref-book-examples-1.0-SNAPSHOT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0" y="0"/>
            <a:ext cx="8520600" cy="5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Exercise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See https://docs.google.com/document/d/1yaFZkB9oEBENAgIXWqnA2PFNhtcHR_kR34YYrBUCYYk/edit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09950" y="904075"/>
            <a:ext cx="90342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0" y="-152400"/>
            <a:ext cx="8520600" cy="5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Exercise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0" y="333300"/>
            <a:ext cx="93537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1 - create a new maven project with the following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- groupId : edu.rupp.repo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- artifact : mite-2016-oop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- version : 1.0-SNAPSHOT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- type : jar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Move and update classes from exercise collection : CountriesList.java with 2 methods  under package edu.rupp.repo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</a:rPr>
              <a:t>  + getCountries()  &amp;&amp; getCountriesByFirstLetter()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2 - create new project with using jar dependency from exercise 1 and create new class 2 methods using class from jar above: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+ finding firstLetter which has the largest number of countries and display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+ finding firstLetter which has the least number of countries and display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3 - create maven project with different profile (TEST | STAGE | PROD). The project has feature to connect with database with different environment. create pom.xml to manage these properties using profile tag. see this https://github.com/sophea/basic-maven/tree/master/mvnProfile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## application properties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application.version =${app.version}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logging.level=${logging.level}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jdbc.hostAndPort=${jdbc.hostAndPort}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jdbc.databasename=${jdbc.database.name}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jdbc.username=${jdbc.database.username}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jdbc.password=${jdbc.database.password}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4 - Convert Java Object to JSON and Vice Versa try it out and follow below :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https://www.tuturself.com/posts/view?menuId=91&amp;postId=911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92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Download And Installation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665050"/>
            <a:ext cx="8520600" cy="42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Window installation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https://www.mkyong.com/maven/how-to-install-maven-in-windows/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Linux / Mac-OS example : maven directory at /opt/apache-maven-3.2.2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open file ~/.bash_rc  add the following line at the bottom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M2_HOME=/opt/apache-maven-3.2.2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export M2_HOME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M2=$M2_HOME/bin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export M2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PATH=$PATH:$JAVA_HOME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PATH=$PATH:$M2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export PATH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settings.xml repository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4850" y="515400"/>
            <a:ext cx="91440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200">
                <a:solidFill>
                  <a:srgbClr val="FFFFFF"/>
                </a:solidFill>
              </a:rPr>
              <a:t>$</a:t>
            </a:r>
            <a:r>
              <a:rPr lang="en" sz="2400">
                <a:solidFill>
                  <a:srgbClr val="FFFFFF"/>
                </a:solidFill>
              </a:rPr>
              <a:t>{m2_home}/conf/settings.xml - global projects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${user_home}/</a:t>
            </a:r>
            <a:r>
              <a:rPr lang="en" sz="2400">
                <a:solidFill>
                  <a:srgbClr val="FFFF00"/>
                </a:solidFill>
              </a:rPr>
              <a:t>.m2/settings.xml</a:t>
            </a:r>
            <a:r>
              <a:rPr lang="en" sz="2400">
                <a:solidFill>
                  <a:srgbClr val="FFFFFF"/>
                </a:solidFill>
              </a:rPr>
              <a:t> - per user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${user_home}/</a:t>
            </a:r>
            <a:r>
              <a:rPr lang="en" sz="2400">
                <a:solidFill>
                  <a:srgbClr val="FFFF00"/>
                </a:solidFill>
              </a:rPr>
              <a:t>.m2/repository</a:t>
            </a:r>
            <a:r>
              <a:rPr lang="en" sz="2400">
                <a:solidFill>
                  <a:srgbClr val="FFFFFF"/>
                </a:solidFill>
              </a:rPr>
              <a:t>  ( all dependencies jar files download from server or remote)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 three types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400">
                <a:solidFill>
                  <a:srgbClr val="FFFFFF"/>
                </a:solidFill>
              </a:rPr>
              <a:t>local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Char char="○"/>
            </a:pPr>
            <a:r>
              <a:rPr lang="en" sz="2400">
                <a:solidFill>
                  <a:srgbClr val="FFFF00"/>
                </a:solidFill>
              </a:rPr>
              <a:t>central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FFFF00"/>
              </a:buClr>
              <a:buSzPct val="100000"/>
              <a:buChar char="○"/>
            </a:pPr>
            <a:r>
              <a:rPr lang="en" sz="2400">
                <a:solidFill>
                  <a:srgbClr val="FFFF00"/>
                </a:solidFill>
              </a:rPr>
              <a:t>remote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25" y="2041500"/>
            <a:ext cx="4981575" cy="3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Maven Repo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62" y="786475"/>
            <a:ext cx="6489480" cy="42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Local repository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39175" y="718600"/>
            <a:ext cx="79848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It points to directory in your local machine. It means that it will store all dependencies jar files into your local machine with specific directory. See the settings.xml configuration below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&lt;settings xmlns="http://maven.apache.org/SETTINGS/1.0.0"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xmlns:xsi="http://www.w3.org/2001/XMLSchema-instance"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xsi:schemaLocation="http://maven.apache.org/SETTINGS/1.0.0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http://maven.apache.org/xsd/settings-1.0.0.xsd"&gt;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b="1" lang="en">
                <a:solidFill>
                  <a:srgbClr val="FFFF00"/>
                </a:solidFill>
              </a:rPr>
              <a:t>&lt;localRepository&gt;C:/MyLocalRepository&lt;/localRepository&gt;</a:t>
            </a:r>
            <a:br>
              <a:rPr b="1" lang="en">
                <a:solidFill>
                  <a:srgbClr val="FFFF00"/>
                </a:solidFill>
              </a:rPr>
            </a:br>
            <a:r>
              <a:rPr lang="en">
                <a:solidFill>
                  <a:srgbClr val="FFFFFF"/>
                </a:solidFill>
              </a:rPr>
              <a:t>&lt;/settings&gt;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Central repository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39175" y="1075125"/>
            <a:ext cx="79848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Public access vai internet access. This repo is managed by maven community. It is not required to configured at all.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113100"/>
            <a:ext cx="8520600" cy="4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Remote repository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57950" y="733025"/>
            <a:ext cx="79848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Specific Server (ex specific Nexus server)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custom specific libraries which not found in central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&lt;repositories&gt;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&lt;repository&gt;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</a:t>
            </a:r>
            <a:r>
              <a:rPr lang="en" sz="1800">
                <a:solidFill>
                  <a:srgbClr val="FFFF00"/>
                </a:solidFill>
              </a:rPr>
              <a:t> </a:t>
            </a:r>
            <a:r>
              <a:rPr b="1" lang="en" sz="1800">
                <a:solidFill>
                  <a:srgbClr val="FFFF00"/>
                </a:solidFill>
              </a:rPr>
              <a:t>&lt;id&gt;gekko&lt;/id&gt;</a:t>
            </a:r>
            <a:br>
              <a:rPr lang="en" sz="1800">
                <a:solidFill>
                  <a:srgbClr val="FFFF00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 &lt;url&gt;</a:t>
            </a:r>
            <a:r>
              <a:rPr lang="en" sz="1800">
                <a:solidFill>
                  <a:srgbClr val="FFFF00"/>
                </a:solidFill>
              </a:rPr>
              <a:t>https://nexus.goldengekko.com/nexus/content/groups/public</a:t>
            </a:r>
            <a:r>
              <a:rPr lang="en" sz="1800">
                <a:solidFill>
                  <a:srgbClr val="FFFFFF"/>
                </a:solidFill>
              </a:rPr>
              <a:t>&lt;/url&gt;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&lt;/repository&gt;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&lt;repository&gt;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    &lt;id&gt;bintray-sopheamak-maven_repo&lt;/id&gt;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        &lt;name&gt;bintray&lt;/name&gt;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         &lt;url&gt;</a:t>
            </a:r>
            <a:r>
              <a:rPr b="1" lang="en" sz="1800">
                <a:solidFill>
                  <a:srgbClr val="FFFFFF"/>
                </a:solidFill>
              </a:rPr>
              <a:t>http://dl.bintray.com/sopheamak/maven_repo</a:t>
            </a:r>
            <a:r>
              <a:rPr lang="en" sz="1800">
                <a:solidFill>
                  <a:srgbClr val="FFFFFF"/>
                </a:solidFill>
              </a:rPr>
              <a:t>&lt;/url&gt;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  &lt;/repository&gt;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&lt;/repositories&gt;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