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embeddedFontLst>
    <p:embeddedFont>
      <p:font typeface="Yanone Kaffeesatz"/>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YanoneKaffeesatz-bold.fntdata"/><Relationship Id="rId12" Type="http://schemas.openxmlformats.org/officeDocument/2006/relationships/slide" Target="slides/slide8.xml"/><Relationship Id="rId56" Type="http://schemas.openxmlformats.org/officeDocument/2006/relationships/font" Target="fonts/YanoneKaffeesatz-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7" name="Shape 47"/>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3" name="Shape 33"/>
        <p:cNvGrpSpPr/>
        <p:nvPr/>
      </p:nvGrpSpPr>
      <p:grpSpPr>
        <a:xfrm>
          <a:off x="0" y="0"/>
          <a:ext cx="0" cy="0"/>
          <a:chOff x="0" y="0"/>
          <a:chExt cx="0" cy="0"/>
        </a:xfrm>
      </p:grpSpPr>
      <p:sp>
        <p:nvSpPr>
          <p:cNvPr id="34" name="Shape 34"/>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8" name="Shape 3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9" name="Shape 39"/>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0" name="Shape 40"/>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pic>
        <p:nvPicPr>
          <p:cNvPr descr="background.jpg" id="9" name="Shape 9"/>
          <p:cNvPicPr preferRelativeResize="0"/>
          <p:nvPr/>
        </p:nvPicPr>
        <p:blipFill rotWithShape="1">
          <a:blip r:embed="rId1">
            <a:alphaModFix/>
          </a:blip>
          <a:srcRect b="7769" l="0" r="0" t="7778"/>
          <a:stretch/>
        </p:blipFill>
        <p:spPr>
          <a:xfrm>
            <a:off x="0" y="0"/>
            <a:ext cx="9144001" cy="51434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02.jpg"/><Relationship Id="rId4" Type="http://schemas.openxmlformats.org/officeDocument/2006/relationships/hyperlink" Target="mailto:git@github.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02.jpg"/><Relationship Id="rId4" Type="http://schemas.openxmlformats.org/officeDocument/2006/relationships/image" Target="../media/image0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2.jpg"/><Relationship Id="rId4" Type="http://schemas.openxmlformats.org/officeDocument/2006/relationships/image" Target="../media/image0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0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0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0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0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0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0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0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0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02.jpg"/><Relationship Id="rId4" Type="http://schemas.openxmlformats.org/officeDocument/2006/relationships/image" Target="../media/image0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02.jpg"/><Relationship Id="rId4" Type="http://schemas.openxmlformats.org/officeDocument/2006/relationships/image" Target="../media/image0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0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0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0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0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0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0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0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0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02.jpg"/><Relationship Id="rId4" Type="http://schemas.openxmlformats.org/officeDocument/2006/relationships/hyperlink" Target="http://code.google.com/p/git-osx-installer/downloads/list?can=3" TargetMode="External"/><Relationship Id="rId5" Type="http://schemas.openxmlformats.org/officeDocument/2006/relationships/hyperlink" Target="http://msysgit.github.io/" TargetMode="External"/><Relationship Id="rId6" Type="http://schemas.openxmlformats.org/officeDocument/2006/relationships/hyperlink" Target="http://git-scm.com/book/en/Getting-Started-Installing-Gi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0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0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0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02.jpg"/><Relationship Id="rId4" Type="http://schemas.openxmlformats.org/officeDocument/2006/relationships/image" Target="../media/image0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0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0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0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0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02.jpg"/></Relationships>
</file>

<file path=ppt/slides/_rels/slide49.xml.rels><?xml version="1.0" encoding="UTF-8" standalone="yes"?><Relationships xmlns="http://schemas.openxmlformats.org/package/2006/relationships"><Relationship Id="rId10" Type="http://schemas.openxmlformats.org/officeDocument/2006/relationships/hyperlink" Target="https://try.github.io/levels/1" TargetMode="External"/><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02.jpg"/><Relationship Id="rId4" Type="http://schemas.openxmlformats.org/officeDocument/2006/relationships/hyperlink" Target="http://learngitbranching.js.org/" TargetMode="External"/><Relationship Id="rId9" Type="http://schemas.openxmlformats.org/officeDocument/2006/relationships/hyperlink" Target="http://gitref.org/remotes/" TargetMode="External"/><Relationship Id="rId5" Type="http://schemas.openxmlformats.org/officeDocument/2006/relationships/hyperlink" Target="https://www.alexkras.com/19-git-tips-for-everyday-use/" TargetMode="External"/><Relationship Id="rId6" Type="http://schemas.openxmlformats.org/officeDocument/2006/relationships/hyperlink" Target="https://github.com/git-tips/tips" TargetMode="External"/><Relationship Id="rId7" Type="http://schemas.openxmlformats.org/officeDocument/2006/relationships/hyperlink" Target="https://www.atlassian.com/git/tutorials/learn-git-with-bitbucket-cloud/copy-and-add-files" TargetMode="External"/><Relationship Id="rId8" Type="http://schemas.openxmlformats.org/officeDocument/2006/relationships/hyperlink" Target="https://git-scm.com/book/en/v2/Git-Basics-Git-Alia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2.jpg"/><Relationship Id="rId4" Type="http://schemas.openxmlformats.org/officeDocument/2006/relationships/hyperlink" Target="https://vladmihalcea.com/tutorials/git/windows-git-ssh-authentication-to-github"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0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0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2.jpg"/><Relationship Id="rId4" Type="http://schemas.openxmlformats.org/officeDocument/2006/relationships/hyperlink" Target="mailto:sopheamak@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2.jpg"/><Relationship Id="rId4"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2.jpg"/><Relationship Id="rId4" Type="http://schemas.openxmlformats.org/officeDocument/2006/relationships/hyperlink" Target="https://github.com" TargetMode="External"/><Relationship Id="rId5" Type="http://schemas.openxmlformats.org/officeDocument/2006/relationships/hyperlink" Target="https://try.github.io/levels/1/challenges/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311708" y="304750"/>
            <a:ext cx="8520600" cy="2052600"/>
          </a:xfrm>
          <a:prstGeom prst="rect">
            <a:avLst/>
          </a:prstGeom>
        </p:spPr>
        <p:txBody>
          <a:bodyPr anchorCtr="0" anchor="b" bIns="91425" lIns="91425" rIns="91425" tIns="91425">
            <a:noAutofit/>
          </a:bodyPr>
          <a:lstStyle/>
          <a:p>
            <a:pPr lvl="0" rtl="0">
              <a:spcBef>
                <a:spcPts val="0"/>
              </a:spcBef>
              <a:buNone/>
            </a:pPr>
            <a:r>
              <a:rPr lang="en" sz="9600">
                <a:solidFill>
                  <a:srgbClr val="FFFFFF"/>
                </a:solidFill>
              </a:rPr>
              <a:t>GIT</a:t>
            </a:r>
          </a:p>
        </p:txBody>
      </p:sp>
      <p:pic>
        <p:nvPicPr>
          <p:cNvPr id="56" name="Shape 56"/>
          <p:cNvPicPr preferRelativeResize="0"/>
          <p:nvPr/>
        </p:nvPicPr>
        <p:blipFill>
          <a:blip r:embed="rId3">
            <a:alphaModFix/>
          </a:blip>
          <a:stretch>
            <a:fillRect/>
          </a:stretch>
        </p:blipFill>
        <p:spPr>
          <a:xfrm>
            <a:off x="4031675" y="2408100"/>
            <a:ext cx="2124075" cy="885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Shape 108"/>
          <p:cNvSpPr txBox="1"/>
          <p:nvPr/>
        </p:nvSpPr>
        <p:spPr>
          <a:xfrm>
            <a:off x="119700" y="119750"/>
            <a:ext cx="9024300" cy="41811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rPr>
              <a:t>Basic commands and flow</a:t>
            </a:r>
          </a:p>
          <a:p>
            <a:pPr lvl="0">
              <a:spcBef>
                <a:spcPts val="0"/>
              </a:spcBef>
              <a:buNone/>
            </a:pPr>
            <a:r>
              <a:t/>
            </a:r>
            <a:endParaRPr sz="2400">
              <a:solidFill>
                <a:srgbClr val="FFFFFF"/>
              </a:solidFill>
            </a:endParaRPr>
          </a:p>
          <a:p>
            <a:pPr lvl="0">
              <a:spcBef>
                <a:spcPts val="0"/>
              </a:spcBef>
              <a:buNone/>
            </a:pPr>
            <a:r>
              <a:rPr lang="en" sz="2400">
                <a:solidFill>
                  <a:srgbClr val="FFFFFF"/>
                </a:solidFill>
              </a:rPr>
              <a:t>git init</a:t>
            </a:r>
          </a:p>
          <a:p>
            <a:pPr lvl="0">
              <a:spcBef>
                <a:spcPts val="0"/>
              </a:spcBef>
              <a:buNone/>
            </a:pPr>
            <a:r>
              <a:rPr lang="en" sz="2400">
                <a:solidFill>
                  <a:srgbClr val="FFFFFF"/>
                </a:solidFill>
              </a:rPr>
              <a:t>git clone</a:t>
            </a:r>
          </a:p>
          <a:p>
            <a:pPr lvl="0">
              <a:spcBef>
                <a:spcPts val="0"/>
              </a:spcBef>
              <a:buNone/>
            </a:pPr>
            <a:r>
              <a:rPr lang="en" sz="2400">
                <a:solidFill>
                  <a:srgbClr val="FFFFFF"/>
                </a:solidFill>
              </a:rPr>
              <a:t>git add</a:t>
            </a:r>
          </a:p>
          <a:p>
            <a:pPr lvl="0">
              <a:spcBef>
                <a:spcPts val="0"/>
              </a:spcBef>
              <a:buNone/>
            </a:pPr>
            <a:r>
              <a:rPr lang="en" sz="2400">
                <a:solidFill>
                  <a:srgbClr val="FFFFFF"/>
                </a:solidFill>
              </a:rPr>
              <a:t>git commit</a:t>
            </a:r>
          </a:p>
          <a:p>
            <a:pPr lvl="0">
              <a:spcBef>
                <a:spcPts val="0"/>
              </a:spcBef>
              <a:buNone/>
            </a:pPr>
            <a:r>
              <a:rPr lang="en" sz="2400">
                <a:solidFill>
                  <a:srgbClr val="FFFFFF"/>
                </a:solidFill>
              </a:rPr>
              <a:t>git push</a:t>
            </a:r>
          </a:p>
          <a:p>
            <a:pPr lvl="0">
              <a:spcBef>
                <a:spcPts val="0"/>
              </a:spcBef>
              <a:buNone/>
            </a:pPr>
            <a:r>
              <a:rPr lang="en" sz="2400">
                <a:solidFill>
                  <a:srgbClr val="FFFFFF"/>
                </a:solidFill>
              </a:rPr>
              <a:t>git log | status </a:t>
            </a:r>
          </a:p>
          <a:p>
            <a:pPr lvl="0">
              <a:spcBef>
                <a:spcPts val="0"/>
              </a:spcBef>
              <a:buNone/>
            </a:pPr>
            <a:r>
              <a:rPr lang="en" sz="2400">
                <a:solidFill>
                  <a:srgbClr val="FFFFFF"/>
                </a:solidFill>
              </a:rPr>
              <a:t>git pull </a:t>
            </a:r>
          </a:p>
          <a:p>
            <a:pPr lvl="0">
              <a:spcBef>
                <a:spcPts val="0"/>
              </a:spcBef>
              <a:buNone/>
            </a:pPr>
            <a:r>
              <a:rPr lang="en" sz="2400">
                <a:solidFill>
                  <a:srgbClr val="FFFFFF"/>
                </a:solidFill>
              </a:rPr>
              <a:t>git merge</a:t>
            </a:r>
          </a:p>
          <a:p>
            <a:pPr lvl="0">
              <a:spcBef>
                <a:spcPts val="0"/>
              </a:spcBef>
              <a:buNone/>
            </a:pPr>
            <a:r>
              <a:rPr lang="en" sz="2400">
                <a:solidFill>
                  <a:srgbClr val="FFFFFF"/>
                </a:solidFill>
              </a:rPr>
              <a:t>git reset</a:t>
            </a:r>
          </a:p>
          <a:p>
            <a:pPr lvl="0" rtl="0">
              <a:spcBef>
                <a:spcPts val="0"/>
              </a:spcBef>
              <a:buNone/>
            </a:pPr>
            <a:r>
              <a:rPr lang="en" sz="2400">
                <a:solidFill>
                  <a:srgbClr val="FFFFFF"/>
                </a:solidFill>
              </a:rPr>
              <a:t>git checkout</a:t>
            </a:r>
          </a:p>
          <a:p>
            <a:pPr lvl="0" rtl="0">
              <a:spcBef>
                <a:spcPts val="0"/>
              </a:spcBef>
              <a:buNone/>
            </a:pPr>
            <a:r>
              <a:t/>
            </a:r>
            <a:endParaRPr sz="3000">
              <a:solidFill>
                <a:srgbClr val="FFFFFF"/>
              </a:solidFill>
            </a:endParaRPr>
          </a:p>
          <a:p>
            <a:pPr lvl="0" rtl="0">
              <a:lnSpc>
                <a:spcPct val="115000"/>
              </a:lnSpc>
              <a:spcBef>
                <a:spcPts val="2400"/>
              </a:spcBef>
              <a:spcAft>
                <a:spcPts val="600"/>
              </a:spcAft>
              <a:buNone/>
            </a:pPr>
            <a:r>
              <a:t/>
            </a:r>
            <a:endParaRPr b="1" sz="2300">
              <a:solidFill>
                <a:schemeClr val="dk1"/>
              </a:solidFill>
            </a:endParaRPr>
          </a:p>
          <a:p>
            <a:pPr lvl="0" rtl="0">
              <a:lnSpc>
                <a:spcPct val="115000"/>
              </a:lnSpc>
              <a:spcBef>
                <a:spcPts val="2400"/>
              </a:spcBef>
              <a:spcAft>
                <a:spcPts val="600"/>
              </a:spcAft>
              <a:buClr>
                <a:schemeClr val="dk1"/>
              </a:buClr>
              <a:buFont typeface="Arial"/>
              <a:buNone/>
            </a:pPr>
            <a:r>
              <a:t/>
            </a:r>
            <a:endParaRPr b="1" sz="2300">
              <a:solidFill>
                <a:schemeClr val="dk1"/>
              </a:solidFill>
            </a:endParaRPr>
          </a:p>
          <a:p>
            <a:pPr lvl="0" rtl="0">
              <a:spcBef>
                <a:spcPts val="0"/>
              </a:spcBef>
              <a:buNone/>
            </a:pPr>
            <a:r>
              <a:t/>
            </a:r>
            <a:endParaRPr sz="3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Shape 113"/>
          <p:cNvSpPr txBox="1"/>
          <p:nvPr/>
        </p:nvSpPr>
        <p:spPr>
          <a:xfrm>
            <a:off x="119700" y="119750"/>
            <a:ext cx="9024300" cy="41811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git init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Shape 118"/>
          <p:cNvSpPr txBox="1"/>
          <p:nvPr/>
        </p:nvSpPr>
        <p:spPr>
          <a:xfrm>
            <a:off x="136675" y="179250"/>
            <a:ext cx="8344500" cy="672600"/>
          </a:xfrm>
          <a:prstGeom prst="rect">
            <a:avLst/>
          </a:prstGeom>
          <a:noFill/>
          <a:ln>
            <a:noFill/>
          </a:ln>
        </p:spPr>
        <p:txBody>
          <a:bodyPr anchorCtr="0" anchor="t" bIns="91425" lIns="91425" rIns="91425" tIns="91425">
            <a:noAutofit/>
          </a:bodyPr>
          <a:lstStyle/>
          <a:p>
            <a:pPr lvl="0">
              <a:spcBef>
                <a:spcPts val="0"/>
              </a:spcBef>
              <a:buNone/>
            </a:pPr>
            <a:r>
              <a:rPr lang="en" sz="3000">
                <a:solidFill>
                  <a:srgbClr val="FFFFFF"/>
                </a:solidFill>
              </a:rPr>
              <a:t>Create a new repository : git init</a:t>
            </a:r>
          </a:p>
          <a:p>
            <a:pPr lvl="0" rtl="0">
              <a:spcBef>
                <a:spcPts val="0"/>
              </a:spcBef>
              <a:buNone/>
            </a:pPr>
            <a:r>
              <a:t/>
            </a:r>
            <a:endParaRPr sz="3000">
              <a:solidFill>
                <a:srgbClr val="FFFFFF"/>
              </a:solidFill>
            </a:endParaRPr>
          </a:p>
        </p:txBody>
      </p:sp>
      <p:sp>
        <p:nvSpPr>
          <p:cNvPr id="119" name="Shape 119"/>
          <p:cNvSpPr txBox="1"/>
          <p:nvPr/>
        </p:nvSpPr>
        <p:spPr>
          <a:xfrm>
            <a:off x="365900" y="1729450"/>
            <a:ext cx="7539000" cy="672600"/>
          </a:xfrm>
          <a:prstGeom prst="rect">
            <a:avLst/>
          </a:prstGeom>
          <a:solidFill>
            <a:srgbClr val="5B0F00"/>
          </a:solidFill>
          <a:ln>
            <a:noFill/>
          </a:ln>
        </p:spPr>
        <p:txBody>
          <a:bodyPr anchorCtr="0" anchor="ctr" bIns="91425" lIns="91425" rIns="91425" tIns="91425">
            <a:noAutofit/>
          </a:bodyPr>
          <a:lstStyle/>
          <a:p>
            <a:pPr lvl="0" algn="ctr">
              <a:spcBef>
                <a:spcPts val="0"/>
              </a:spcBef>
              <a:buNone/>
            </a:pPr>
            <a:r>
              <a:rPr lang="en" sz="3000">
                <a:solidFill>
                  <a:srgbClr val="FFFFFF"/>
                </a:solidFill>
              </a:rPr>
              <a:t>git init</a:t>
            </a:r>
          </a:p>
        </p:txBody>
      </p:sp>
      <p:sp>
        <p:nvSpPr>
          <p:cNvPr id="120" name="Shape 120"/>
          <p:cNvSpPr txBox="1"/>
          <p:nvPr/>
        </p:nvSpPr>
        <p:spPr>
          <a:xfrm>
            <a:off x="235850" y="1143425"/>
            <a:ext cx="8344500" cy="6726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rPr>
              <a:t>create a new directory, open it and perform a </a:t>
            </a:r>
          </a:p>
          <a:p>
            <a:pPr lvl="0" rtl="0">
              <a:spcBef>
                <a:spcPts val="0"/>
              </a:spcBef>
              <a:buNone/>
            </a:pPr>
            <a:r>
              <a:t/>
            </a:r>
            <a:endParaRPr sz="3000">
              <a:solidFill>
                <a:srgbClr val="FFFFFF"/>
              </a:solidFill>
            </a:endParaRPr>
          </a:p>
        </p:txBody>
      </p:sp>
      <p:sp>
        <p:nvSpPr>
          <p:cNvPr id="121" name="Shape 121"/>
          <p:cNvSpPr txBox="1"/>
          <p:nvPr/>
        </p:nvSpPr>
        <p:spPr>
          <a:xfrm>
            <a:off x="338650" y="2491225"/>
            <a:ext cx="7539000" cy="22863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1800">
                <a:solidFill>
                  <a:srgbClr val="FFFFFF"/>
                </a:solidFill>
              </a:rPr>
              <a:t>&gt; cd my_git_repo</a:t>
            </a:r>
          </a:p>
          <a:p>
            <a:pPr lvl="0">
              <a:spcBef>
                <a:spcPts val="0"/>
              </a:spcBef>
              <a:buNone/>
            </a:pPr>
            <a:r>
              <a:rPr lang="en" sz="1800">
                <a:solidFill>
                  <a:srgbClr val="FFFFFF"/>
                </a:solidFill>
              </a:rPr>
              <a:t>&gt; ls</a:t>
            </a:r>
          </a:p>
          <a:p>
            <a:pPr lvl="0">
              <a:spcBef>
                <a:spcPts val="0"/>
              </a:spcBef>
              <a:buNone/>
            </a:pPr>
            <a:r>
              <a:rPr lang="en" sz="1800">
                <a:solidFill>
                  <a:srgbClr val="FFFFFF"/>
                </a:solidFill>
              </a:rPr>
              <a:t>README pom.xml ,...</a:t>
            </a:r>
          </a:p>
          <a:p>
            <a:pPr lvl="0">
              <a:spcBef>
                <a:spcPts val="0"/>
              </a:spcBef>
              <a:buNone/>
            </a:pPr>
            <a:r>
              <a:rPr lang="en" sz="1800">
                <a:solidFill>
                  <a:srgbClr val="FFFFFF"/>
                </a:solidFill>
              </a:rPr>
              <a:t>&gt; git init</a:t>
            </a:r>
          </a:p>
          <a:p>
            <a:pPr lvl="0">
              <a:spcBef>
                <a:spcPts val="0"/>
              </a:spcBef>
              <a:buClr>
                <a:schemeClr val="dk1"/>
              </a:buClr>
              <a:buSzPct val="61111"/>
              <a:buFont typeface="Arial"/>
              <a:buNone/>
            </a:pPr>
            <a:r>
              <a:rPr lang="en" sz="1800">
                <a:solidFill>
                  <a:srgbClr val="FFFFFF"/>
                </a:solidFill>
              </a:rPr>
              <a:t>Initialized empty Git repository in /opt/my_git_repo/.git/</a:t>
            </a:r>
          </a:p>
          <a:p>
            <a:pPr lvl="0" rtl="0">
              <a:spcBef>
                <a:spcPts val="0"/>
              </a:spcBef>
              <a:buNone/>
            </a:pPr>
            <a:r>
              <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Shape 126"/>
          <p:cNvSpPr txBox="1"/>
          <p:nvPr/>
        </p:nvSpPr>
        <p:spPr>
          <a:xfrm>
            <a:off x="119700" y="119750"/>
            <a:ext cx="9024300" cy="41811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git remote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Shape 131"/>
          <p:cNvSpPr txBox="1"/>
          <p:nvPr/>
        </p:nvSpPr>
        <p:spPr>
          <a:xfrm>
            <a:off x="136675" y="70200"/>
            <a:ext cx="8344500" cy="6726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Add remote </a:t>
            </a:r>
            <a:r>
              <a:rPr lang="en" sz="3600">
                <a:solidFill>
                  <a:srgbClr val="FFFFFF"/>
                </a:solidFill>
              </a:rPr>
              <a:t>repository : git remote</a:t>
            </a:r>
          </a:p>
          <a:p>
            <a:pPr lvl="0" rtl="0">
              <a:spcBef>
                <a:spcPts val="0"/>
              </a:spcBef>
              <a:buNone/>
            </a:pPr>
            <a:r>
              <a:t/>
            </a:r>
            <a:endParaRPr sz="3600">
              <a:solidFill>
                <a:srgbClr val="FFFFFF"/>
              </a:solidFill>
            </a:endParaRPr>
          </a:p>
        </p:txBody>
      </p:sp>
      <p:sp>
        <p:nvSpPr>
          <p:cNvPr id="132" name="Shape 132"/>
          <p:cNvSpPr txBox="1"/>
          <p:nvPr/>
        </p:nvSpPr>
        <p:spPr>
          <a:xfrm>
            <a:off x="216925" y="953950"/>
            <a:ext cx="8862300" cy="672600"/>
          </a:xfrm>
          <a:prstGeom prst="rect">
            <a:avLst/>
          </a:prstGeom>
          <a:solidFill>
            <a:srgbClr val="5B0F00"/>
          </a:solidFill>
          <a:ln>
            <a:noFill/>
          </a:ln>
        </p:spPr>
        <p:txBody>
          <a:bodyPr anchorCtr="0" anchor="ctr" bIns="91425" lIns="91425" rIns="91425" tIns="91425">
            <a:noAutofit/>
          </a:bodyPr>
          <a:lstStyle/>
          <a:p>
            <a:pPr lvl="0" rtl="0" algn="ctr">
              <a:spcBef>
                <a:spcPts val="0"/>
              </a:spcBef>
              <a:buNone/>
            </a:pPr>
            <a:r>
              <a:rPr lang="en" sz="3600">
                <a:solidFill>
                  <a:srgbClr val="FFFFFF"/>
                </a:solidFill>
              </a:rPr>
              <a:t>git remote add origin ${serverUrl}</a:t>
            </a:r>
          </a:p>
        </p:txBody>
      </p:sp>
      <p:sp>
        <p:nvSpPr>
          <p:cNvPr id="133" name="Shape 133"/>
          <p:cNvSpPr txBox="1"/>
          <p:nvPr/>
        </p:nvSpPr>
        <p:spPr>
          <a:xfrm>
            <a:off x="281700" y="1720500"/>
            <a:ext cx="8862300" cy="1702500"/>
          </a:xfrm>
          <a:prstGeom prst="rect">
            <a:avLst/>
          </a:prstGeom>
          <a:solidFill>
            <a:srgbClr val="5B0F00"/>
          </a:solidFill>
          <a:ln>
            <a:noFill/>
          </a:ln>
        </p:spPr>
        <p:txBody>
          <a:bodyPr anchorCtr="0" anchor="t" bIns="91425" lIns="91425" rIns="91425" tIns="91425">
            <a:noAutofit/>
          </a:bodyPr>
          <a:lstStyle/>
          <a:p>
            <a:pPr lvl="0">
              <a:spcBef>
                <a:spcPts val="0"/>
              </a:spcBef>
              <a:buNone/>
            </a:pPr>
            <a:r>
              <a:rPr lang="en" sz="1800">
                <a:solidFill>
                  <a:srgbClr val="FFFFFF"/>
                </a:solidFill>
              </a:rPr>
              <a:t>&gt; </a:t>
            </a:r>
            <a:r>
              <a:rPr lang="en" sz="2200">
                <a:solidFill>
                  <a:srgbClr val="FFFFFF"/>
                </a:solidFill>
              </a:rPr>
              <a:t>git remote add origin </a:t>
            </a:r>
            <a:r>
              <a:rPr lang="en" sz="2200">
                <a:solidFill>
                  <a:schemeClr val="lt1"/>
                </a:solidFill>
              </a:rPr>
              <a:t>https://github.com/sophea/basic-maven.git</a:t>
            </a:r>
          </a:p>
          <a:p>
            <a:pPr lvl="0">
              <a:spcBef>
                <a:spcPts val="0"/>
              </a:spcBef>
              <a:buNone/>
            </a:pPr>
            <a:r>
              <a:t/>
            </a:r>
            <a:endParaRPr sz="2200">
              <a:solidFill>
                <a:srgbClr val="FFFFFF"/>
              </a:solidFill>
            </a:endParaRPr>
          </a:p>
          <a:p>
            <a:pPr lvl="0">
              <a:spcBef>
                <a:spcPts val="0"/>
              </a:spcBef>
              <a:buNone/>
            </a:pPr>
            <a:r>
              <a:rPr lang="en" sz="2200">
                <a:solidFill>
                  <a:srgbClr val="FFFFFF"/>
                </a:solidFill>
              </a:rPr>
              <a:t>Or ssh</a:t>
            </a:r>
          </a:p>
          <a:p>
            <a:pPr lvl="0" rtl="0">
              <a:spcBef>
                <a:spcPts val="0"/>
              </a:spcBef>
              <a:buNone/>
            </a:pPr>
            <a:r>
              <a:rPr lang="en" sz="2200">
                <a:solidFill>
                  <a:srgbClr val="FFFFFF"/>
                </a:solidFill>
              </a:rPr>
              <a:t>&gt;&gt; git remote add origin git@github.com:sophea/basic-maven.git</a:t>
            </a:r>
          </a:p>
          <a:p>
            <a:pPr lvl="0" rtl="0">
              <a:spcBef>
                <a:spcPts val="0"/>
              </a:spcBef>
              <a:buNone/>
            </a:pPr>
            <a:r>
              <a:rPr lang="en" sz="2200">
                <a:solidFill>
                  <a:srgbClr val="FFFFFF"/>
                </a:solidFill>
              </a:rPr>
              <a:t> </a:t>
            </a:r>
          </a:p>
          <a:p>
            <a:pPr lvl="0" rtl="0">
              <a:spcBef>
                <a:spcPts val="0"/>
              </a:spcBef>
              <a:buNone/>
            </a:pPr>
            <a:r>
              <a:t/>
            </a:r>
            <a:endParaRPr sz="1800">
              <a:solidFill>
                <a:srgbClr val="FFFFFF"/>
              </a:solidFill>
            </a:endParaRPr>
          </a:p>
        </p:txBody>
      </p:sp>
      <p:sp>
        <p:nvSpPr>
          <p:cNvPr id="134" name="Shape 134"/>
          <p:cNvSpPr txBox="1"/>
          <p:nvPr/>
        </p:nvSpPr>
        <p:spPr>
          <a:xfrm>
            <a:off x="216925" y="3810450"/>
            <a:ext cx="8862300" cy="10149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1800">
                <a:solidFill>
                  <a:srgbClr val="FFFFFF"/>
                </a:solidFill>
              </a:rPr>
              <a:t>Update remote server url</a:t>
            </a:r>
          </a:p>
          <a:p>
            <a:pPr lvl="0" rtl="0">
              <a:spcBef>
                <a:spcPts val="0"/>
              </a:spcBef>
              <a:buNone/>
            </a:pPr>
            <a:r>
              <a:rPr lang="en" sz="2200">
                <a:solidFill>
                  <a:srgbClr val="FFFFFF"/>
                </a:solidFill>
              </a:rPr>
              <a:t>&gt;&gt; git remote set-url origin git@github.com:sophea/basic-maven.git</a:t>
            </a:r>
          </a:p>
          <a:p>
            <a:pPr lvl="0" rtl="0">
              <a:spcBef>
                <a:spcPts val="0"/>
              </a:spcBef>
              <a:buNone/>
            </a:pPr>
            <a:r>
              <a:rPr lang="en" sz="2200">
                <a:solidFill>
                  <a:srgbClr val="FFFFFF"/>
                </a:solidFill>
              </a:rPr>
              <a:t> </a:t>
            </a:r>
          </a:p>
          <a:p>
            <a:pPr lvl="0" rtl="0">
              <a:spcBef>
                <a:spcPts val="0"/>
              </a:spcBef>
              <a:buNone/>
            </a:pPr>
            <a:r>
              <a:t/>
            </a:r>
            <a:endParaRPr sz="18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Shape 139"/>
          <p:cNvSpPr txBox="1"/>
          <p:nvPr/>
        </p:nvSpPr>
        <p:spPr>
          <a:xfrm>
            <a:off x="119700" y="119750"/>
            <a:ext cx="9024300" cy="41811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git clone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556270"/>
        </a:solidFill>
      </p:bgPr>
    </p:bg>
    <p:spTree>
      <p:nvGrpSpPr>
        <p:cNvPr id="143" name="Shape 143"/>
        <p:cNvGrpSpPr/>
        <p:nvPr/>
      </p:nvGrpSpPr>
      <p:grpSpPr>
        <a:xfrm>
          <a:off x="0" y="0"/>
          <a:ext cx="0" cy="0"/>
          <a:chOff x="0" y="0"/>
          <a:chExt cx="0" cy="0"/>
        </a:xfrm>
      </p:grpSpPr>
      <p:sp>
        <p:nvSpPr>
          <p:cNvPr id="144" name="Shape 144"/>
          <p:cNvSpPr/>
          <p:nvPr/>
        </p:nvSpPr>
        <p:spPr>
          <a:xfrm>
            <a:off x="908350" y="3255402"/>
            <a:ext cx="5276700" cy="1800300"/>
          </a:xfrm>
          <a:prstGeom prst="ellipse">
            <a:avLst/>
          </a:prstGeom>
          <a:solidFill>
            <a:srgbClr val="C7F46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5274965" y="86925"/>
            <a:ext cx="2961000" cy="2947500"/>
          </a:xfrm>
          <a:prstGeom prst="ellipse">
            <a:avLst/>
          </a:prstGeom>
          <a:solidFill>
            <a:srgbClr val="C7F464"/>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1147230" y="3755796"/>
            <a:ext cx="2343900" cy="799500"/>
          </a:xfrm>
          <a:prstGeom prst="ellipse">
            <a:avLst/>
          </a:prstGeom>
          <a:solidFill>
            <a:srgbClr val="FF6B6B"/>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3713440" y="3755796"/>
            <a:ext cx="2343900" cy="799500"/>
          </a:xfrm>
          <a:prstGeom prst="ellipse">
            <a:avLst/>
          </a:prstGeom>
          <a:solidFill>
            <a:srgbClr val="FF6B6B"/>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txBox="1"/>
          <p:nvPr/>
        </p:nvSpPr>
        <p:spPr>
          <a:xfrm>
            <a:off x="1550434" y="3920563"/>
            <a:ext cx="1428900" cy="4701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Yanone Kaffeesatz"/>
                <a:ea typeface="Yanone Kaffeesatz"/>
                <a:cs typeface="Yanone Kaffeesatz"/>
                <a:sym typeface="Yanone Kaffeesatz"/>
              </a:rPr>
              <a:t>master</a:t>
            </a:r>
          </a:p>
        </p:txBody>
      </p:sp>
      <p:sp>
        <p:nvSpPr>
          <p:cNvPr id="149" name="Shape 149"/>
          <p:cNvSpPr txBox="1"/>
          <p:nvPr/>
        </p:nvSpPr>
        <p:spPr>
          <a:xfrm>
            <a:off x="3916173" y="3920563"/>
            <a:ext cx="1989300" cy="470100"/>
          </a:xfrm>
          <a:prstGeom prst="rect">
            <a:avLst/>
          </a:prstGeom>
          <a:noFill/>
          <a:ln>
            <a:noFill/>
          </a:ln>
        </p:spPr>
        <p:txBody>
          <a:bodyPr anchorCtr="0" anchor="ctr" bIns="91425" lIns="91425" rIns="91425" tIns="91425">
            <a:noAutofit/>
          </a:bodyPr>
          <a:lstStyle/>
          <a:p>
            <a:pPr lvl="0" rtl="0" algn="ctr">
              <a:spcBef>
                <a:spcPts val="0"/>
              </a:spcBef>
              <a:buNone/>
            </a:pPr>
            <a:r>
              <a:rPr lang="en" sz="3000">
                <a:latin typeface="Yanone Kaffeesatz"/>
                <a:ea typeface="Yanone Kaffeesatz"/>
                <a:cs typeface="Yanone Kaffeesatz"/>
                <a:sym typeface="Yanone Kaffeesatz"/>
              </a:rPr>
              <a:t>origin/master</a:t>
            </a:r>
          </a:p>
        </p:txBody>
      </p:sp>
      <p:sp>
        <p:nvSpPr>
          <p:cNvPr id="150" name="Shape 150"/>
          <p:cNvSpPr txBox="1"/>
          <p:nvPr/>
        </p:nvSpPr>
        <p:spPr>
          <a:xfrm>
            <a:off x="6044449" y="189375"/>
            <a:ext cx="1719600" cy="630600"/>
          </a:xfrm>
          <a:prstGeom prst="rect">
            <a:avLst/>
          </a:prstGeom>
          <a:noFill/>
          <a:ln>
            <a:noFill/>
          </a:ln>
        </p:spPr>
        <p:txBody>
          <a:bodyPr anchorCtr="0" anchor="t" bIns="91425" lIns="91425" rIns="91425" tIns="91425">
            <a:noAutofit/>
          </a:bodyPr>
          <a:lstStyle/>
          <a:p>
            <a:pPr lvl="0" rtl="0" algn="l">
              <a:spcBef>
                <a:spcPts val="0"/>
              </a:spcBef>
              <a:buNone/>
            </a:pPr>
            <a:r>
              <a:rPr lang="en" sz="4800">
                <a:latin typeface="Yanone Kaffeesatz"/>
                <a:ea typeface="Yanone Kaffeesatz"/>
                <a:cs typeface="Yanone Kaffeesatz"/>
                <a:sym typeface="Yanone Kaffeesatz"/>
              </a:rPr>
              <a:t>remote</a:t>
            </a:r>
          </a:p>
        </p:txBody>
      </p:sp>
      <p:sp>
        <p:nvSpPr>
          <p:cNvPr id="151" name="Shape 151"/>
          <p:cNvSpPr/>
          <p:nvPr/>
        </p:nvSpPr>
        <p:spPr>
          <a:xfrm>
            <a:off x="5583656" y="1147778"/>
            <a:ext cx="2343900" cy="799500"/>
          </a:xfrm>
          <a:prstGeom prst="ellipse">
            <a:avLst/>
          </a:prstGeom>
          <a:solidFill>
            <a:srgbClr val="FF6B6B"/>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txBox="1"/>
          <p:nvPr/>
        </p:nvSpPr>
        <p:spPr>
          <a:xfrm>
            <a:off x="5986860" y="1312545"/>
            <a:ext cx="1428900" cy="470100"/>
          </a:xfrm>
          <a:prstGeom prst="rect">
            <a:avLst/>
          </a:prstGeom>
          <a:noFill/>
          <a:ln>
            <a:noFill/>
          </a:ln>
        </p:spPr>
        <p:txBody>
          <a:bodyPr anchorCtr="0" anchor="ctr" bIns="91425" lIns="91425" rIns="91425" tIns="91425">
            <a:noAutofit/>
          </a:bodyPr>
          <a:lstStyle/>
          <a:p>
            <a:pPr lvl="0" rtl="0" algn="ctr">
              <a:spcBef>
                <a:spcPts val="0"/>
              </a:spcBef>
              <a:buNone/>
            </a:pPr>
            <a:r>
              <a:rPr lang="en" sz="3600">
                <a:latin typeface="Yanone Kaffeesatz"/>
                <a:ea typeface="Yanone Kaffeesatz"/>
                <a:cs typeface="Yanone Kaffeesatz"/>
                <a:sym typeface="Yanone Kaffeesatz"/>
              </a:rPr>
              <a:t>master</a:t>
            </a:r>
          </a:p>
        </p:txBody>
      </p:sp>
      <p:sp>
        <p:nvSpPr>
          <p:cNvPr id="153" name="Shape 153"/>
          <p:cNvSpPr txBox="1"/>
          <p:nvPr/>
        </p:nvSpPr>
        <p:spPr>
          <a:xfrm>
            <a:off x="3135067" y="3179641"/>
            <a:ext cx="1336500" cy="630600"/>
          </a:xfrm>
          <a:prstGeom prst="rect">
            <a:avLst/>
          </a:prstGeom>
          <a:noFill/>
          <a:ln>
            <a:noFill/>
          </a:ln>
        </p:spPr>
        <p:txBody>
          <a:bodyPr anchorCtr="0" anchor="t" bIns="91425" lIns="91425" rIns="91425" tIns="91425">
            <a:noAutofit/>
          </a:bodyPr>
          <a:lstStyle/>
          <a:p>
            <a:pPr lvl="0" rtl="0" algn="l">
              <a:spcBef>
                <a:spcPts val="0"/>
              </a:spcBef>
              <a:buNone/>
            </a:pPr>
            <a:r>
              <a:rPr lang="en" sz="4800">
                <a:latin typeface="Yanone Kaffeesatz"/>
                <a:ea typeface="Yanone Kaffeesatz"/>
                <a:cs typeface="Yanone Kaffeesatz"/>
                <a:sym typeface="Yanone Kaffeesatz"/>
              </a:rPr>
              <a:t>local</a:t>
            </a:r>
          </a:p>
        </p:txBody>
      </p:sp>
      <p:sp>
        <p:nvSpPr>
          <p:cNvPr id="154" name="Shape 154"/>
          <p:cNvSpPr txBox="1"/>
          <p:nvPr/>
        </p:nvSpPr>
        <p:spPr>
          <a:xfrm>
            <a:off x="121975" y="498075"/>
            <a:ext cx="4879200" cy="1636500"/>
          </a:xfrm>
          <a:prstGeom prst="rect">
            <a:avLst/>
          </a:prstGeom>
          <a:noFill/>
          <a:ln>
            <a:noFill/>
          </a:ln>
        </p:spPr>
        <p:txBody>
          <a:bodyPr anchorCtr="0" anchor="t" bIns="91425" lIns="91425" rIns="91425" tIns="91425">
            <a:noAutofit/>
          </a:bodyPr>
          <a:lstStyle/>
          <a:p>
            <a:pPr lvl="0" rtl="0">
              <a:spcBef>
                <a:spcPts val="0"/>
              </a:spcBef>
              <a:buNone/>
            </a:pPr>
            <a:r>
              <a:rPr lang="en" sz="9600">
                <a:solidFill>
                  <a:srgbClr val="FFFFFF"/>
                </a:solidFill>
              </a:rPr>
              <a:t>git clone</a:t>
            </a:r>
          </a:p>
          <a:p>
            <a:pPr lvl="0" rtl="0">
              <a:spcBef>
                <a:spcPts val="0"/>
              </a:spcBef>
              <a:buNone/>
            </a:pPr>
            <a:r>
              <a:t/>
            </a:r>
            <a:endParaRPr sz="96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Shape 159"/>
          <p:cNvSpPr txBox="1"/>
          <p:nvPr/>
        </p:nvSpPr>
        <p:spPr>
          <a:xfrm>
            <a:off x="136675" y="179250"/>
            <a:ext cx="8344500" cy="6726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rPr>
              <a:t>Checkout a</a:t>
            </a:r>
            <a:r>
              <a:rPr lang="en" sz="3000">
                <a:solidFill>
                  <a:srgbClr val="FFFFFF"/>
                </a:solidFill>
              </a:rPr>
              <a:t> repository : git clone</a:t>
            </a:r>
          </a:p>
          <a:p>
            <a:pPr lvl="0" rtl="0">
              <a:spcBef>
                <a:spcPts val="0"/>
              </a:spcBef>
              <a:buNone/>
            </a:pPr>
            <a:r>
              <a:t/>
            </a:r>
            <a:endParaRPr sz="3000">
              <a:solidFill>
                <a:srgbClr val="FFFFFF"/>
              </a:solidFill>
            </a:endParaRPr>
          </a:p>
        </p:txBody>
      </p:sp>
      <p:sp>
        <p:nvSpPr>
          <p:cNvPr id="160" name="Shape 160"/>
          <p:cNvSpPr txBox="1"/>
          <p:nvPr/>
        </p:nvSpPr>
        <p:spPr>
          <a:xfrm>
            <a:off x="72700" y="3112425"/>
            <a:ext cx="8987700" cy="1694700"/>
          </a:xfrm>
          <a:prstGeom prst="rect">
            <a:avLst/>
          </a:prstGeom>
          <a:solidFill>
            <a:srgbClr val="5B0F00"/>
          </a:solidFill>
          <a:ln>
            <a:noFill/>
          </a:ln>
        </p:spPr>
        <p:txBody>
          <a:bodyPr anchorCtr="0" anchor="t" bIns="91425" lIns="91425" rIns="91425" tIns="91425">
            <a:noAutofit/>
          </a:bodyPr>
          <a:lstStyle/>
          <a:p>
            <a:pPr lvl="0">
              <a:spcBef>
                <a:spcPts val="0"/>
              </a:spcBef>
              <a:buNone/>
            </a:pPr>
            <a:r>
              <a:rPr lang="en" sz="3000">
                <a:solidFill>
                  <a:srgbClr val="FFFFFF"/>
                </a:solidFill>
              </a:rPr>
              <a:t>git clone username@host:/path/to/repository</a:t>
            </a:r>
          </a:p>
          <a:p>
            <a:pPr lvl="0">
              <a:spcBef>
                <a:spcPts val="0"/>
              </a:spcBef>
              <a:buNone/>
            </a:pPr>
            <a:r>
              <a:t/>
            </a:r>
            <a:endParaRPr sz="3000">
              <a:solidFill>
                <a:srgbClr val="FFFFFF"/>
              </a:solidFill>
            </a:endParaRPr>
          </a:p>
          <a:p>
            <a:pPr lvl="0">
              <a:spcBef>
                <a:spcPts val="0"/>
              </a:spcBef>
              <a:buNone/>
            </a:pPr>
            <a:r>
              <a:rPr lang="en" sz="1800">
                <a:solidFill>
                  <a:srgbClr val="FFFFFF"/>
                </a:solidFill>
              </a:rPr>
              <a:t>Ex (ssh) :   git clone </a:t>
            </a:r>
            <a:r>
              <a:rPr lang="en" sz="1800" u="sng">
                <a:solidFill>
                  <a:schemeClr val="hlink"/>
                </a:solidFill>
                <a:hlinkClick r:id="rId4"/>
              </a:rPr>
              <a:t>git@github.com</a:t>
            </a:r>
            <a:r>
              <a:rPr lang="en" sz="1800">
                <a:solidFill>
                  <a:srgbClr val="FFFFFF"/>
                </a:solidFill>
              </a:rPr>
              <a:t>:sophea/basic-maven.git</a:t>
            </a:r>
          </a:p>
          <a:p>
            <a:pPr lvl="0" rtl="0">
              <a:spcBef>
                <a:spcPts val="0"/>
              </a:spcBef>
              <a:buNone/>
            </a:pPr>
            <a:r>
              <a:rPr lang="en" sz="1800">
                <a:solidFill>
                  <a:srgbClr val="FFFFFF"/>
                </a:solidFill>
              </a:rPr>
              <a:t>Ex (https) : git clone https://github.com/sophea/basic-maven.git</a:t>
            </a:r>
          </a:p>
        </p:txBody>
      </p:sp>
      <p:sp>
        <p:nvSpPr>
          <p:cNvPr id="161" name="Shape 161"/>
          <p:cNvSpPr txBox="1"/>
          <p:nvPr/>
        </p:nvSpPr>
        <p:spPr>
          <a:xfrm>
            <a:off x="305350" y="916625"/>
            <a:ext cx="8344500" cy="372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rPr>
              <a:t>local repository by running the command</a:t>
            </a:r>
          </a:p>
        </p:txBody>
      </p:sp>
      <p:sp>
        <p:nvSpPr>
          <p:cNvPr id="162" name="Shape 162"/>
          <p:cNvSpPr txBox="1"/>
          <p:nvPr/>
        </p:nvSpPr>
        <p:spPr>
          <a:xfrm>
            <a:off x="338675" y="1442875"/>
            <a:ext cx="7539000" cy="672600"/>
          </a:xfrm>
          <a:prstGeom prst="rect">
            <a:avLst/>
          </a:prstGeom>
          <a:solidFill>
            <a:srgbClr val="5B0F00"/>
          </a:solidFill>
          <a:ln>
            <a:noFill/>
          </a:ln>
        </p:spPr>
        <p:txBody>
          <a:bodyPr anchorCtr="0" anchor="ctr" bIns="91425" lIns="91425" rIns="91425" tIns="91425">
            <a:noAutofit/>
          </a:bodyPr>
          <a:lstStyle/>
          <a:p>
            <a:pPr lvl="0" rtl="0">
              <a:spcBef>
                <a:spcPts val="0"/>
              </a:spcBef>
              <a:buNone/>
            </a:pPr>
            <a:r>
              <a:rPr lang="en" sz="3000">
                <a:solidFill>
                  <a:srgbClr val="FFFFFF"/>
                </a:solidFill>
              </a:rPr>
              <a:t>git clone /path/to/repository</a:t>
            </a:r>
          </a:p>
        </p:txBody>
      </p:sp>
      <p:sp>
        <p:nvSpPr>
          <p:cNvPr id="163" name="Shape 163"/>
          <p:cNvSpPr txBox="1"/>
          <p:nvPr/>
        </p:nvSpPr>
        <p:spPr>
          <a:xfrm>
            <a:off x="305350" y="2481500"/>
            <a:ext cx="8344500" cy="3723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FFFFFF"/>
                </a:solidFill>
              </a:rPr>
              <a:t>Remote server </a:t>
            </a:r>
            <a:r>
              <a:rPr lang="en" sz="1800">
                <a:solidFill>
                  <a:srgbClr val="FFFFFF"/>
                </a:solidFill>
              </a:rPr>
              <a:t>repository by running the command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Shape 168"/>
          <p:cNvSpPr txBox="1"/>
          <p:nvPr/>
        </p:nvSpPr>
        <p:spPr>
          <a:xfrm>
            <a:off x="46225" y="0"/>
            <a:ext cx="8344500" cy="6726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workflow</a:t>
            </a:r>
          </a:p>
          <a:p>
            <a:pPr lvl="0" rtl="0">
              <a:spcBef>
                <a:spcPts val="0"/>
              </a:spcBef>
              <a:buNone/>
            </a:pPr>
            <a:r>
              <a:t/>
            </a:r>
            <a:endParaRPr sz="3000">
              <a:solidFill>
                <a:srgbClr val="FFFFFF"/>
              </a:solidFill>
            </a:endParaRPr>
          </a:p>
        </p:txBody>
      </p:sp>
      <p:sp>
        <p:nvSpPr>
          <p:cNvPr id="169" name="Shape 169"/>
          <p:cNvSpPr txBox="1"/>
          <p:nvPr/>
        </p:nvSpPr>
        <p:spPr>
          <a:xfrm>
            <a:off x="131750" y="1344225"/>
            <a:ext cx="8344500" cy="1383600"/>
          </a:xfrm>
          <a:prstGeom prst="rect">
            <a:avLst/>
          </a:prstGeom>
          <a:noFill/>
          <a:ln>
            <a:noFill/>
          </a:ln>
        </p:spPr>
        <p:txBody>
          <a:bodyPr anchorCtr="0" anchor="t" bIns="91425" lIns="91425" rIns="91425" tIns="91425">
            <a:noAutofit/>
          </a:bodyPr>
          <a:lstStyle/>
          <a:p>
            <a:pPr indent="-381000" lvl="0" marL="457200">
              <a:spcBef>
                <a:spcPts val="0"/>
              </a:spcBef>
              <a:buClr>
                <a:srgbClr val="FFFFFF"/>
              </a:buClr>
              <a:buSzPct val="100000"/>
              <a:buChar char="●"/>
            </a:pPr>
            <a:r>
              <a:rPr lang="en" sz="2400">
                <a:solidFill>
                  <a:srgbClr val="FFFFFF"/>
                </a:solidFill>
              </a:rPr>
              <a:t>Working Directory</a:t>
            </a:r>
          </a:p>
          <a:p>
            <a:pPr indent="-381000" lvl="0" marL="457200">
              <a:spcBef>
                <a:spcPts val="0"/>
              </a:spcBef>
              <a:buClr>
                <a:srgbClr val="FFFFFF"/>
              </a:buClr>
              <a:buSzPct val="100000"/>
              <a:buChar char="●"/>
            </a:pPr>
            <a:r>
              <a:rPr lang="en" sz="2400">
                <a:solidFill>
                  <a:srgbClr val="FFFFFF"/>
                </a:solidFill>
              </a:rPr>
              <a:t>Index</a:t>
            </a:r>
          </a:p>
          <a:p>
            <a:pPr indent="-381000" lvl="0" marL="457200" rtl="0">
              <a:spcBef>
                <a:spcPts val="0"/>
              </a:spcBef>
              <a:buClr>
                <a:srgbClr val="FFFFFF"/>
              </a:buClr>
              <a:buSzPct val="100000"/>
              <a:buChar char="●"/>
            </a:pPr>
            <a:r>
              <a:rPr lang="en" sz="2400">
                <a:solidFill>
                  <a:srgbClr val="FFFFFF"/>
                </a:solidFill>
              </a:rPr>
              <a:t>HEAD</a:t>
            </a:r>
          </a:p>
        </p:txBody>
      </p:sp>
      <p:pic>
        <p:nvPicPr>
          <p:cNvPr id="170" name="Shape 170"/>
          <p:cNvPicPr preferRelativeResize="0"/>
          <p:nvPr/>
        </p:nvPicPr>
        <p:blipFill>
          <a:blip r:embed="rId4">
            <a:alphaModFix/>
          </a:blip>
          <a:stretch>
            <a:fillRect/>
          </a:stretch>
        </p:blipFill>
        <p:spPr>
          <a:xfrm>
            <a:off x="3252400" y="909637"/>
            <a:ext cx="5812874" cy="3324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Shape 175"/>
          <p:cNvSpPr txBox="1"/>
          <p:nvPr/>
        </p:nvSpPr>
        <p:spPr>
          <a:xfrm>
            <a:off x="119700" y="119750"/>
            <a:ext cx="9024300" cy="46062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git add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Shape 61"/>
          <p:cNvSpPr txBox="1"/>
          <p:nvPr/>
        </p:nvSpPr>
        <p:spPr>
          <a:xfrm>
            <a:off x="198825" y="285200"/>
            <a:ext cx="8344500" cy="2968200"/>
          </a:xfrm>
          <a:prstGeom prst="rect">
            <a:avLst/>
          </a:prstGeom>
          <a:noFill/>
          <a:ln>
            <a:noFill/>
          </a:ln>
        </p:spPr>
        <p:txBody>
          <a:bodyPr anchorCtr="0" anchor="t" bIns="91425" lIns="91425" rIns="91425" tIns="91425">
            <a:noAutofit/>
          </a:bodyPr>
          <a:lstStyle/>
          <a:p>
            <a:pPr lvl="0">
              <a:spcBef>
                <a:spcPts val="0"/>
              </a:spcBef>
              <a:buNone/>
            </a:pPr>
            <a:r>
              <a:rPr lang="en" sz="3000">
                <a:solidFill>
                  <a:srgbClr val="FFFFFF"/>
                </a:solidFill>
              </a:rPr>
              <a:t>In general, Git is one of a version control system that is used for software development and other version control tasks</a:t>
            </a:r>
          </a:p>
        </p:txBody>
      </p:sp>
      <p:pic>
        <p:nvPicPr>
          <p:cNvPr descr="git-workflow-release-cycle-4maintenance.png" id="62" name="Shape 62"/>
          <p:cNvPicPr preferRelativeResize="0"/>
          <p:nvPr/>
        </p:nvPicPr>
        <p:blipFill>
          <a:blip r:embed="rId4">
            <a:alphaModFix/>
          </a:blip>
          <a:stretch>
            <a:fillRect/>
          </a:stretch>
        </p:blipFill>
        <p:spPr>
          <a:xfrm>
            <a:off x="2169175" y="1767350"/>
            <a:ext cx="5469100" cy="33847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Shape 180"/>
          <p:cNvSpPr txBox="1"/>
          <p:nvPr/>
        </p:nvSpPr>
        <p:spPr>
          <a:xfrm>
            <a:off x="0" y="-228600"/>
            <a:ext cx="8344500" cy="672600"/>
          </a:xfrm>
          <a:prstGeom prst="rect">
            <a:avLst/>
          </a:prstGeom>
          <a:noFill/>
          <a:ln>
            <a:noFill/>
          </a:ln>
        </p:spPr>
        <p:txBody>
          <a:bodyPr anchorCtr="0" anchor="t" bIns="91425" lIns="91425" rIns="91425" tIns="91425">
            <a:noAutofit/>
          </a:bodyPr>
          <a:lstStyle/>
          <a:p>
            <a:pPr lvl="0" rtl="0">
              <a:spcBef>
                <a:spcPts val="0"/>
              </a:spcBef>
              <a:buNone/>
            </a:pPr>
            <a:r>
              <a:rPr lang="en" sz="6000">
                <a:solidFill>
                  <a:srgbClr val="FFFFFF"/>
                </a:solidFill>
              </a:rPr>
              <a:t>git  add</a:t>
            </a:r>
          </a:p>
        </p:txBody>
      </p:sp>
      <p:sp>
        <p:nvSpPr>
          <p:cNvPr id="181" name="Shape 181"/>
          <p:cNvSpPr txBox="1"/>
          <p:nvPr/>
        </p:nvSpPr>
        <p:spPr>
          <a:xfrm>
            <a:off x="75000" y="915075"/>
            <a:ext cx="8994000" cy="6726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You can propose changes(add it to the index stage). This is the first step in the basic git workflow</a:t>
            </a:r>
          </a:p>
          <a:p>
            <a:pPr lvl="0" rtl="0">
              <a:spcBef>
                <a:spcPts val="0"/>
              </a:spcBef>
              <a:buNone/>
            </a:pPr>
            <a:r>
              <a:t/>
            </a:r>
            <a:endParaRPr sz="3000">
              <a:solidFill>
                <a:srgbClr val="FFFFFF"/>
              </a:solidFill>
            </a:endParaRPr>
          </a:p>
        </p:txBody>
      </p:sp>
      <p:sp>
        <p:nvSpPr>
          <p:cNvPr id="182" name="Shape 182"/>
          <p:cNvSpPr txBox="1"/>
          <p:nvPr/>
        </p:nvSpPr>
        <p:spPr>
          <a:xfrm>
            <a:off x="272100" y="2163150"/>
            <a:ext cx="8599800" cy="16707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2000">
                <a:solidFill>
                  <a:srgbClr val="FFFFFF"/>
                </a:solidFill>
              </a:rPr>
              <a:t>$ git add  &lt;filename&gt; </a:t>
            </a:r>
          </a:p>
          <a:p>
            <a:pPr lvl="0" rtl="0">
              <a:spcBef>
                <a:spcPts val="0"/>
              </a:spcBef>
              <a:buNone/>
            </a:pPr>
            <a:r>
              <a:rPr lang="en" sz="2000">
                <a:solidFill>
                  <a:srgbClr val="FFFFFF"/>
                </a:solidFill>
              </a:rPr>
              <a:t>Or</a:t>
            </a:r>
          </a:p>
          <a:p>
            <a:pPr lvl="0">
              <a:spcBef>
                <a:spcPts val="0"/>
              </a:spcBef>
              <a:buNone/>
            </a:pPr>
            <a:r>
              <a:rPr lang="en" sz="2000">
                <a:solidFill>
                  <a:srgbClr val="FFFFFF"/>
                </a:solidFill>
              </a:rPr>
              <a:t>$ git add *.java</a:t>
            </a:r>
          </a:p>
          <a:p>
            <a:pPr lvl="0">
              <a:spcBef>
                <a:spcPts val="0"/>
              </a:spcBef>
              <a:buNone/>
            </a:pPr>
            <a:r>
              <a:t/>
            </a:r>
            <a:endParaRPr sz="2000">
              <a:solidFill>
                <a:srgbClr val="FFFFFF"/>
              </a:solidFill>
            </a:endParaRPr>
          </a:p>
          <a:p>
            <a:pPr lvl="0" rtl="0">
              <a:spcBef>
                <a:spcPts val="0"/>
              </a:spcBef>
              <a:buNone/>
            </a:pPr>
            <a:r>
              <a:rPr lang="en" sz="2000">
                <a:solidFill>
                  <a:srgbClr val="FFFFFF"/>
                </a:solidFill>
              </a:rPr>
              <a:t>$ git add .</a:t>
            </a:r>
          </a:p>
          <a:p>
            <a:pPr lvl="0" rtl="0">
              <a:spcBef>
                <a:spcPts val="0"/>
              </a:spcBef>
              <a:buNone/>
            </a:pPr>
            <a:r>
              <a:t/>
            </a:r>
            <a:endParaRPr sz="18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Shape 187"/>
          <p:cNvSpPr txBox="1"/>
          <p:nvPr/>
        </p:nvSpPr>
        <p:spPr>
          <a:xfrm>
            <a:off x="119700" y="119750"/>
            <a:ext cx="9024300" cy="46062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git commit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Shape 192"/>
          <p:cNvSpPr txBox="1"/>
          <p:nvPr/>
        </p:nvSpPr>
        <p:spPr>
          <a:xfrm>
            <a:off x="0" y="-228600"/>
            <a:ext cx="8344500" cy="672600"/>
          </a:xfrm>
          <a:prstGeom prst="rect">
            <a:avLst/>
          </a:prstGeom>
          <a:noFill/>
          <a:ln>
            <a:noFill/>
          </a:ln>
        </p:spPr>
        <p:txBody>
          <a:bodyPr anchorCtr="0" anchor="t" bIns="91425" lIns="91425" rIns="91425" tIns="91425">
            <a:noAutofit/>
          </a:bodyPr>
          <a:lstStyle/>
          <a:p>
            <a:pPr lvl="0" rtl="0">
              <a:spcBef>
                <a:spcPts val="0"/>
              </a:spcBef>
              <a:buNone/>
            </a:pPr>
            <a:r>
              <a:rPr lang="en" sz="6000">
                <a:solidFill>
                  <a:srgbClr val="FFFFFF"/>
                </a:solidFill>
              </a:rPr>
              <a:t>commit</a:t>
            </a:r>
          </a:p>
          <a:p>
            <a:pPr lvl="0" rtl="0">
              <a:spcBef>
                <a:spcPts val="0"/>
              </a:spcBef>
              <a:buNone/>
            </a:pPr>
            <a:r>
              <a:t/>
            </a:r>
            <a:endParaRPr sz="3000">
              <a:solidFill>
                <a:srgbClr val="FFFFFF"/>
              </a:solidFill>
            </a:endParaRPr>
          </a:p>
        </p:txBody>
      </p:sp>
      <p:sp>
        <p:nvSpPr>
          <p:cNvPr id="193" name="Shape 193"/>
          <p:cNvSpPr txBox="1"/>
          <p:nvPr/>
        </p:nvSpPr>
        <p:spPr>
          <a:xfrm>
            <a:off x="206725" y="1341125"/>
            <a:ext cx="8344500" cy="6726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To commit these changes use</a:t>
            </a:r>
          </a:p>
          <a:p>
            <a:pPr lvl="0" rtl="0">
              <a:spcBef>
                <a:spcPts val="0"/>
              </a:spcBef>
              <a:buNone/>
            </a:pPr>
            <a:r>
              <a:t/>
            </a:r>
            <a:endParaRPr sz="2400">
              <a:solidFill>
                <a:srgbClr val="FFFFFF"/>
              </a:solidFill>
            </a:endParaRPr>
          </a:p>
        </p:txBody>
      </p:sp>
      <p:sp>
        <p:nvSpPr>
          <p:cNvPr id="194" name="Shape 194"/>
          <p:cNvSpPr txBox="1"/>
          <p:nvPr/>
        </p:nvSpPr>
        <p:spPr>
          <a:xfrm>
            <a:off x="304525" y="2205025"/>
            <a:ext cx="5660100" cy="5304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2000">
                <a:solidFill>
                  <a:srgbClr val="FFFFFF"/>
                </a:solidFill>
              </a:rPr>
              <a:t>$ git  commit -m “commit message”</a:t>
            </a:r>
          </a:p>
          <a:p>
            <a:pPr lvl="0" rtl="0">
              <a:spcBef>
                <a:spcPts val="0"/>
              </a:spcBef>
              <a:buNone/>
            </a:pPr>
            <a:r>
              <a:t/>
            </a:r>
            <a:endParaRPr sz="1800">
              <a:solidFill>
                <a:srgbClr val="FFFFFF"/>
              </a:solidFill>
            </a:endParaRPr>
          </a:p>
        </p:txBody>
      </p:sp>
      <p:sp>
        <p:nvSpPr>
          <p:cNvPr id="195" name="Shape 195"/>
          <p:cNvSpPr txBox="1"/>
          <p:nvPr/>
        </p:nvSpPr>
        <p:spPr>
          <a:xfrm>
            <a:off x="344025" y="3097700"/>
            <a:ext cx="8344500" cy="6726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Now the file is committed to the </a:t>
            </a:r>
            <a:r>
              <a:rPr b="1" lang="en" sz="2400">
                <a:solidFill>
                  <a:srgbClr val="FFFFFF"/>
                </a:solidFill>
              </a:rPr>
              <a:t>HEAD</a:t>
            </a:r>
            <a:r>
              <a:rPr lang="en" sz="2400">
                <a:solidFill>
                  <a:srgbClr val="FFFFFF"/>
                </a:solidFill>
              </a:rPr>
              <a:t>, but not in your remote repository yet. </a:t>
            </a:r>
          </a:p>
          <a:p>
            <a:pPr lvl="0" rtl="0">
              <a:spcBef>
                <a:spcPts val="0"/>
              </a:spcBef>
              <a:buNone/>
            </a:pPr>
            <a:r>
              <a:t/>
            </a:r>
            <a:endParaRPr sz="24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Shape 200"/>
          <p:cNvSpPr txBox="1"/>
          <p:nvPr/>
        </p:nvSpPr>
        <p:spPr>
          <a:xfrm>
            <a:off x="119700" y="119750"/>
            <a:ext cx="9024300" cy="46062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git push</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Shape 205"/>
          <p:cNvSpPr txBox="1"/>
          <p:nvPr/>
        </p:nvSpPr>
        <p:spPr>
          <a:xfrm>
            <a:off x="46225" y="-152400"/>
            <a:ext cx="8344500" cy="771899"/>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git  push changes</a:t>
            </a:r>
          </a:p>
          <a:p>
            <a:pPr lvl="0" rtl="0">
              <a:spcBef>
                <a:spcPts val="0"/>
              </a:spcBef>
              <a:buNone/>
            </a:pPr>
            <a:r>
              <a:t/>
            </a:r>
            <a:endParaRPr sz="3000">
              <a:solidFill>
                <a:srgbClr val="FFFFFF"/>
              </a:solidFill>
            </a:endParaRPr>
          </a:p>
        </p:txBody>
      </p:sp>
      <p:sp>
        <p:nvSpPr>
          <p:cNvPr id="206" name="Shape 206"/>
          <p:cNvSpPr txBox="1"/>
          <p:nvPr/>
        </p:nvSpPr>
        <p:spPr>
          <a:xfrm>
            <a:off x="73300" y="681275"/>
            <a:ext cx="8344500" cy="12735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Your changes are now in the </a:t>
            </a:r>
            <a:r>
              <a:rPr b="1" lang="en" sz="2400">
                <a:solidFill>
                  <a:schemeClr val="accent6"/>
                </a:solidFill>
              </a:rPr>
              <a:t>HEAD</a:t>
            </a:r>
            <a:r>
              <a:rPr lang="en" sz="2400">
                <a:solidFill>
                  <a:srgbClr val="FFFFFF"/>
                </a:solidFill>
              </a:rPr>
              <a:t> of your local working copy. To send those changes to your remote repository, execute </a:t>
            </a:r>
          </a:p>
          <a:p>
            <a:pPr lvl="0" rtl="0">
              <a:spcBef>
                <a:spcPts val="0"/>
              </a:spcBef>
              <a:buNone/>
            </a:pPr>
            <a:r>
              <a:t/>
            </a:r>
            <a:endParaRPr sz="2400">
              <a:solidFill>
                <a:srgbClr val="FFFFFF"/>
              </a:solidFill>
            </a:endParaRPr>
          </a:p>
        </p:txBody>
      </p:sp>
      <p:sp>
        <p:nvSpPr>
          <p:cNvPr id="207" name="Shape 207"/>
          <p:cNvSpPr txBox="1"/>
          <p:nvPr/>
        </p:nvSpPr>
        <p:spPr>
          <a:xfrm>
            <a:off x="193125" y="1894625"/>
            <a:ext cx="8731800" cy="27915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4800">
                <a:solidFill>
                  <a:srgbClr val="FFFFFF"/>
                </a:solidFill>
              </a:rPr>
              <a:t>git  push origin master</a:t>
            </a:r>
          </a:p>
          <a:p>
            <a:pPr lvl="0">
              <a:spcBef>
                <a:spcPts val="0"/>
              </a:spcBef>
              <a:buNone/>
            </a:pPr>
            <a:r>
              <a:rPr lang="en" sz="4800">
                <a:solidFill>
                  <a:srgbClr val="FFFFFF"/>
                </a:solidFill>
              </a:rPr>
              <a:t>Or</a:t>
            </a:r>
          </a:p>
          <a:p>
            <a:pPr lvl="0" rtl="0">
              <a:spcBef>
                <a:spcPts val="0"/>
              </a:spcBef>
              <a:buNone/>
            </a:pPr>
            <a:r>
              <a:rPr lang="en" sz="4800">
                <a:solidFill>
                  <a:srgbClr val="FFFFFF"/>
                </a:solidFill>
              </a:rPr>
              <a:t>g</a:t>
            </a:r>
            <a:r>
              <a:rPr lang="en" sz="4800">
                <a:solidFill>
                  <a:srgbClr val="FFFFFF"/>
                </a:solidFill>
              </a:rPr>
              <a:t>it push origin master:master</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Shape 212"/>
          <p:cNvSpPr txBox="1"/>
          <p:nvPr/>
        </p:nvSpPr>
        <p:spPr>
          <a:xfrm>
            <a:off x="0" y="1456300"/>
            <a:ext cx="9144000" cy="1873800"/>
          </a:xfrm>
          <a:prstGeom prst="rect">
            <a:avLst/>
          </a:prstGeom>
          <a:noFill/>
          <a:ln>
            <a:noFill/>
          </a:ln>
        </p:spPr>
        <p:txBody>
          <a:bodyPr anchorCtr="0" anchor="ctr" bIns="91425" lIns="91425" rIns="91425" tIns="91425">
            <a:noAutofit/>
          </a:bodyPr>
          <a:lstStyle/>
          <a:p>
            <a:pPr lvl="0" rtl="0" algn="ctr">
              <a:spcBef>
                <a:spcPts val="0"/>
              </a:spcBef>
              <a:buNone/>
            </a:pPr>
            <a:r>
              <a:rPr lang="en" sz="7200">
                <a:solidFill>
                  <a:srgbClr val="FFFFFF"/>
                </a:solidFill>
                <a:latin typeface="Yanone Kaffeesatz"/>
                <a:ea typeface="Yanone Kaffeesatz"/>
                <a:cs typeface="Yanone Kaffeesatz"/>
                <a:sym typeface="Yanone Kaffeesatz"/>
              </a:rPr>
              <a:t>git push origin master:master</a:t>
            </a:r>
          </a:p>
        </p:txBody>
      </p:sp>
      <p:sp>
        <p:nvSpPr>
          <p:cNvPr id="213" name="Shape 213"/>
          <p:cNvSpPr txBox="1"/>
          <p:nvPr/>
        </p:nvSpPr>
        <p:spPr>
          <a:xfrm rot="-992125">
            <a:off x="3217390" y="568628"/>
            <a:ext cx="3517468" cy="1143793"/>
          </a:xfrm>
          <a:prstGeom prst="rect">
            <a:avLst/>
          </a:prstGeom>
          <a:noFill/>
          <a:ln>
            <a:noFill/>
          </a:ln>
        </p:spPr>
        <p:txBody>
          <a:bodyPr anchorCtr="0" anchor="ctr" bIns="91425" lIns="91425" rIns="91425" tIns="91425">
            <a:noAutofit/>
          </a:bodyPr>
          <a:lstStyle/>
          <a:p>
            <a:pPr lvl="0" rtl="0">
              <a:spcBef>
                <a:spcPts val="0"/>
              </a:spcBef>
              <a:buNone/>
            </a:pPr>
            <a:r>
              <a:rPr lang="en" sz="4800">
                <a:solidFill>
                  <a:srgbClr val="4ECDC4"/>
                </a:solidFill>
                <a:latin typeface="Yanone Kaffeesatz"/>
                <a:ea typeface="Yanone Kaffeesatz"/>
                <a:cs typeface="Yanone Kaffeesatz"/>
                <a:sym typeface="Yanone Kaffeesatz"/>
              </a:rPr>
              <a:t>local branch name</a:t>
            </a:r>
          </a:p>
        </p:txBody>
      </p:sp>
      <p:sp>
        <p:nvSpPr>
          <p:cNvPr id="214" name="Shape 214"/>
          <p:cNvSpPr/>
          <p:nvPr/>
        </p:nvSpPr>
        <p:spPr>
          <a:xfrm>
            <a:off x="5861200" y="593915"/>
            <a:ext cx="1351975" cy="1352550"/>
          </a:xfrm>
          <a:custGeom>
            <a:pathLst>
              <a:path extrusionOk="0" h="54102" w="54079">
                <a:moveTo>
                  <a:pt x="29578" y="3211"/>
                </a:moveTo>
                <a:cubicBezTo>
                  <a:pt x="35440" y="1011"/>
                  <a:pt x="42807" y="-1569"/>
                  <a:pt x="48281" y="1471"/>
                </a:cubicBezTo>
                <a:cubicBezTo>
                  <a:pt x="53202" y="4205"/>
                  <a:pt x="56265" y="14621"/>
                  <a:pt x="51761" y="18000"/>
                </a:cubicBezTo>
                <a:cubicBezTo>
                  <a:pt x="39542" y="27164"/>
                  <a:pt x="20114" y="23511"/>
                  <a:pt x="8699" y="33659"/>
                </a:cubicBezTo>
                <a:cubicBezTo>
                  <a:pt x="3163" y="38579"/>
                  <a:pt x="2342" y="47076"/>
                  <a:pt x="0" y="54102"/>
                </a:cubicBezTo>
              </a:path>
            </a:pathLst>
          </a:custGeom>
          <a:noFill/>
          <a:ln cap="flat" cmpd="sng" w="38100">
            <a:solidFill>
              <a:srgbClr val="C44D58"/>
            </a:solidFill>
            <a:prstDash val="solid"/>
            <a:round/>
            <a:headEnd len="lg" w="lg" type="none"/>
            <a:tailEnd len="lg" w="lg" type="triangle"/>
          </a:ln>
        </p:spPr>
      </p:sp>
      <p:sp>
        <p:nvSpPr>
          <p:cNvPr id="215" name="Shape 215"/>
          <p:cNvSpPr txBox="1"/>
          <p:nvPr/>
        </p:nvSpPr>
        <p:spPr>
          <a:xfrm rot="-3554">
            <a:off x="2977196" y="3309593"/>
            <a:ext cx="4062902" cy="1145400"/>
          </a:xfrm>
          <a:prstGeom prst="rect">
            <a:avLst/>
          </a:prstGeom>
          <a:noFill/>
          <a:ln>
            <a:noFill/>
          </a:ln>
        </p:spPr>
        <p:txBody>
          <a:bodyPr anchorCtr="0" anchor="ctr" bIns="91425" lIns="91425" rIns="91425" tIns="91425">
            <a:noAutofit/>
          </a:bodyPr>
          <a:lstStyle/>
          <a:p>
            <a:pPr lvl="0" rtl="0">
              <a:spcBef>
                <a:spcPts val="0"/>
              </a:spcBef>
              <a:buNone/>
            </a:pPr>
            <a:r>
              <a:rPr lang="en" sz="4800">
                <a:solidFill>
                  <a:srgbClr val="4ECDC4"/>
                </a:solidFill>
                <a:latin typeface="Yanone Kaffeesatz"/>
                <a:ea typeface="Yanone Kaffeesatz"/>
                <a:cs typeface="Yanone Kaffeesatz"/>
                <a:sym typeface="Yanone Kaffeesatz"/>
              </a:rPr>
              <a:t>remote branch name</a:t>
            </a:r>
          </a:p>
        </p:txBody>
      </p:sp>
      <p:sp>
        <p:nvSpPr>
          <p:cNvPr id="216" name="Shape 216"/>
          <p:cNvSpPr/>
          <p:nvPr/>
        </p:nvSpPr>
        <p:spPr>
          <a:xfrm>
            <a:off x="7024575" y="2881750"/>
            <a:ext cx="1273625" cy="1099200"/>
          </a:xfrm>
          <a:custGeom>
            <a:pathLst>
              <a:path extrusionOk="0" h="43968" w="50945">
                <a:moveTo>
                  <a:pt x="0" y="43932"/>
                </a:moveTo>
                <a:cubicBezTo>
                  <a:pt x="14850" y="43932"/>
                  <a:pt x="31403" y="44509"/>
                  <a:pt x="43932" y="36537"/>
                </a:cubicBezTo>
                <a:cubicBezTo>
                  <a:pt x="50964" y="32062"/>
                  <a:pt x="52220" y="20087"/>
                  <a:pt x="49586" y="12179"/>
                </a:cubicBezTo>
                <a:cubicBezTo>
                  <a:pt x="48060" y="7600"/>
                  <a:pt x="44240" y="4138"/>
                  <a:pt x="41757" y="0"/>
                </a:cubicBezTo>
              </a:path>
            </a:pathLst>
          </a:custGeom>
          <a:noFill/>
          <a:ln cap="flat" cmpd="sng" w="38100">
            <a:solidFill>
              <a:srgbClr val="C44D58"/>
            </a:solidFill>
            <a:prstDash val="solid"/>
            <a:round/>
            <a:headEnd len="lg" w="lg" type="none"/>
            <a:tailEnd len="lg" w="lg" type="triangle"/>
          </a:ln>
        </p:spPr>
      </p:sp>
      <p:sp>
        <p:nvSpPr>
          <p:cNvPr id="217" name="Shape 217"/>
          <p:cNvSpPr txBox="1"/>
          <p:nvPr/>
        </p:nvSpPr>
        <p:spPr>
          <a:xfrm>
            <a:off x="46225" y="-152400"/>
            <a:ext cx="8344500" cy="771899"/>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git  push to remote server</a:t>
            </a:r>
          </a:p>
          <a:p>
            <a:pPr lvl="0" rtl="0">
              <a:spcBef>
                <a:spcPts val="0"/>
              </a:spcBef>
              <a:buNone/>
            </a:pPr>
            <a:r>
              <a:t/>
            </a:r>
            <a:endParaRPr sz="30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Shape 222"/>
          <p:cNvSpPr txBox="1"/>
          <p:nvPr/>
        </p:nvSpPr>
        <p:spPr>
          <a:xfrm>
            <a:off x="119700" y="119750"/>
            <a:ext cx="9024300" cy="46062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git pull</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Shape 227"/>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git update </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228" name="Shape 228"/>
          <p:cNvSpPr txBox="1"/>
          <p:nvPr/>
        </p:nvSpPr>
        <p:spPr>
          <a:xfrm>
            <a:off x="46225" y="872175"/>
            <a:ext cx="8344500" cy="6435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To update your local repo with the new commit, execute</a:t>
            </a:r>
          </a:p>
        </p:txBody>
      </p:sp>
      <p:sp>
        <p:nvSpPr>
          <p:cNvPr id="229" name="Shape 229"/>
          <p:cNvSpPr txBox="1"/>
          <p:nvPr/>
        </p:nvSpPr>
        <p:spPr>
          <a:xfrm>
            <a:off x="171050" y="1405725"/>
            <a:ext cx="8973000" cy="2172300"/>
          </a:xfrm>
          <a:prstGeom prst="rect">
            <a:avLst/>
          </a:prstGeom>
          <a:solidFill>
            <a:srgbClr val="5B0F00"/>
          </a:solidFill>
          <a:ln>
            <a:noFill/>
          </a:ln>
        </p:spPr>
        <p:txBody>
          <a:bodyPr anchorCtr="0" anchor="t" bIns="91425" lIns="91425" rIns="91425" tIns="91425">
            <a:noAutofit/>
          </a:bodyPr>
          <a:lstStyle/>
          <a:p>
            <a:pPr lvl="0">
              <a:spcBef>
                <a:spcPts val="0"/>
              </a:spcBef>
              <a:buNone/>
            </a:pPr>
            <a:r>
              <a:rPr lang="en" sz="6000">
                <a:solidFill>
                  <a:srgbClr val="FFFFFF"/>
                </a:solidFill>
              </a:rPr>
              <a:t>git pull</a:t>
            </a:r>
          </a:p>
          <a:p>
            <a:pPr lvl="0" rtl="0">
              <a:spcBef>
                <a:spcPts val="0"/>
              </a:spcBef>
              <a:buNone/>
            </a:pPr>
            <a:r>
              <a:rPr lang="en" sz="6000">
                <a:solidFill>
                  <a:srgbClr val="FFFFFF"/>
                </a:solidFill>
              </a:rPr>
              <a:t>git  pull --rebase</a:t>
            </a:r>
          </a:p>
        </p:txBody>
      </p:sp>
      <p:sp>
        <p:nvSpPr>
          <p:cNvPr id="230" name="Shape 230"/>
          <p:cNvSpPr txBox="1"/>
          <p:nvPr/>
        </p:nvSpPr>
        <p:spPr>
          <a:xfrm>
            <a:off x="300275" y="3748800"/>
            <a:ext cx="8344500" cy="6435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rPr>
              <a:t>git pull = git fetch + git merge</a:t>
            </a:r>
          </a:p>
          <a:p>
            <a:pPr lvl="0">
              <a:spcBef>
                <a:spcPts val="0"/>
              </a:spcBef>
              <a:buNone/>
            </a:pPr>
            <a:r>
              <a:t/>
            </a:r>
            <a:endParaRPr sz="2400">
              <a:solidFill>
                <a:srgbClr val="FFFFFF"/>
              </a:solidFill>
            </a:endParaRPr>
          </a:p>
          <a:p>
            <a:pPr lvl="0" rtl="0">
              <a:spcBef>
                <a:spcPts val="0"/>
              </a:spcBef>
              <a:buNone/>
            </a:pPr>
            <a:r>
              <a:rPr lang="en" sz="2400">
                <a:solidFill>
                  <a:srgbClr val="FFFFFF"/>
                </a:solidFill>
              </a:rPr>
              <a:t>git pull --rebase = git fetch + git rebase (recommended)</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Shape 235"/>
          <p:cNvSpPr txBox="1"/>
          <p:nvPr/>
        </p:nvSpPr>
        <p:spPr>
          <a:xfrm>
            <a:off x="84125" y="179975"/>
            <a:ext cx="8344500" cy="719700"/>
          </a:xfrm>
          <a:prstGeom prst="rect">
            <a:avLst/>
          </a:prstGeom>
          <a:noFill/>
          <a:ln>
            <a:noFill/>
          </a:ln>
        </p:spPr>
        <p:txBody>
          <a:bodyPr anchorCtr="0" anchor="b" bIns="91425" lIns="91425" rIns="91425" tIns="91425">
            <a:noAutofit/>
          </a:bodyPr>
          <a:lstStyle/>
          <a:p>
            <a:pPr lvl="0" rtl="0" algn="ctr">
              <a:spcBef>
                <a:spcPts val="0"/>
              </a:spcBef>
              <a:buNone/>
            </a:pPr>
            <a:r>
              <a:rPr lang="en" sz="3600">
                <a:solidFill>
                  <a:srgbClr val="FFFFFF"/>
                </a:solidFill>
              </a:rPr>
              <a:t>Lab</a:t>
            </a:r>
          </a:p>
        </p:txBody>
      </p:sp>
      <p:sp>
        <p:nvSpPr>
          <p:cNvPr id="236" name="Shape 236"/>
          <p:cNvSpPr txBox="1"/>
          <p:nvPr/>
        </p:nvSpPr>
        <p:spPr>
          <a:xfrm>
            <a:off x="84125" y="1127225"/>
            <a:ext cx="8344500" cy="2879700"/>
          </a:xfrm>
          <a:prstGeom prst="rect">
            <a:avLst/>
          </a:prstGeom>
          <a:noFill/>
          <a:ln>
            <a:noFill/>
          </a:ln>
        </p:spPr>
        <p:txBody>
          <a:bodyPr anchorCtr="0" anchor="t" bIns="91425" lIns="91425" rIns="91425" tIns="91425">
            <a:noAutofit/>
          </a:bodyPr>
          <a:lstStyle/>
          <a:p>
            <a:pPr lvl="0">
              <a:spcBef>
                <a:spcPts val="0"/>
              </a:spcBef>
              <a:buNone/>
            </a:pPr>
            <a:r>
              <a:rPr lang="en" sz="2400">
                <a:solidFill>
                  <a:schemeClr val="lt1"/>
                </a:solidFill>
              </a:rPr>
              <a:t>// create new git project : test-git </a:t>
            </a:r>
          </a:p>
          <a:p>
            <a:pPr lvl="0">
              <a:spcBef>
                <a:spcPts val="0"/>
              </a:spcBef>
              <a:buClr>
                <a:schemeClr val="dk1"/>
              </a:buClr>
              <a:buSzPct val="45833"/>
              <a:buFont typeface="Arial"/>
              <a:buNone/>
            </a:pPr>
            <a:r>
              <a:rPr lang="en" sz="2400">
                <a:solidFill>
                  <a:schemeClr val="lt1"/>
                </a:solidFill>
              </a:rPr>
              <a:t>git clone</a:t>
            </a:r>
          </a:p>
          <a:p>
            <a:pPr lvl="0">
              <a:spcBef>
                <a:spcPts val="0"/>
              </a:spcBef>
              <a:buClr>
                <a:schemeClr val="dk1"/>
              </a:buClr>
              <a:buSzPct val="45833"/>
              <a:buFont typeface="Arial"/>
              <a:buNone/>
            </a:pPr>
            <a:r>
              <a:rPr lang="en" sz="2400">
                <a:solidFill>
                  <a:schemeClr val="lt1"/>
                </a:solidFill>
              </a:rPr>
              <a:t>git add</a:t>
            </a:r>
          </a:p>
          <a:p>
            <a:pPr lvl="0">
              <a:spcBef>
                <a:spcPts val="0"/>
              </a:spcBef>
              <a:buClr>
                <a:schemeClr val="dk1"/>
              </a:buClr>
              <a:buSzPct val="45833"/>
              <a:buFont typeface="Arial"/>
              <a:buNone/>
            </a:pPr>
            <a:r>
              <a:rPr lang="en" sz="2400">
                <a:solidFill>
                  <a:schemeClr val="lt1"/>
                </a:solidFill>
              </a:rPr>
              <a:t>git commit</a:t>
            </a:r>
          </a:p>
          <a:p>
            <a:pPr lvl="0">
              <a:spcBef>
                <a:spcPts val="0"/>
              </a:spcBef>
              <a:buClr>
                <a:schemeClr val="dk1"/>
              </a:buClr>
              <a:buSzPct val="45833"/>
              <a:buFont typeface="Arial"/>
              <a:buNone/>
            </a:pPr>
            <a:r>
              <a:rPr lang="en" sz="2400">
                <a:solidFill>
                  <a:schemeClr val="lt1"/>
                </a:solidFill>
              </a:rPr>
              <a:t>git push</a:t>
            </a:r>
          </a:p>
          <a:p>
            <a:pPr lvl="0">
              <a:spcBef>
                <a:spcPts val="0"/>
              </a:spcBef>
              <a:buClr>
                <a:schemeClr val="dk1"/>
              </a:buClr>
              <a:buSzPct val="45833"/>
              <a:buFont typeface="Arial"/>
              <a:buNone/>
            </a:pPr>
            <a:r>
              <a:rPr lang="en" sz="2400">
                <a:solidFill>
                  <a:schemeClr val="lt1"/>
                </a:solidFill>
              </a:rPr>
              <a:t>git log | status </a:t>
            </a:r>
          </a:p>
          <a:p>
            <a:pPr lvl="0">
              <a:spcBef>
                <a:spcPts val="0"/>
              </a:spcBef>
              <a:buClr>
                <a:schemeClr val="dk1"/>
              </a:buClr>
              <a:buSzPct val="45833"/>
              <a:buFont typeface="Arial"/>
              <a:buNone/>
            </a:pPr>
            <a:r>
              <a:rPr lang="en" sz="2400">
                <a:solidFill>
                  <a:schemeClr val="lt1"/>
                </a:solidFill>
              </a:rPr>
              <a:t>git pull</a:t>
            </a:r>
          </a:p>
          <a:p>
            <a:pPr lvl="0" rtl="0">
              <a:spcBef>
                <a:spcPts val="0"/>
              </a:spcBef>
              <a:buNone/>
            </a:pPr>
            <a:r>
              <a:rPr lang="en" sz="2400">
                <a:solidFill>
                  <a:srgbClr val="FFFFFF"/>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Shape 241"/>
          <p:cNvSpPr txBox="1"/>
          <p:nvPr/>
        </p:nvSpPr>
        <p:spPr>
          <a:xfrm>
            <a:off x="119700" y="119750"/>
            <a:ext cx="9024300" cy="46062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branching</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Shape 67"/>
          <p:cNvSpPr txBox="1"/>
          <p:nvPr/>
        </p:nvSpPr>
        <p:spPr>
          <a:xfrm>
            <a:off x="303025" y="757500"/>
            <a:ext cx="8344500" cy="3933000"/>
          </a:xfrm>
          <a:prstGeom prst="rect">
            <a:avLst/>
          </a:prstGeom>
          <a:noFill/>
          <a:ln>
            <a:noFill/>
          </a:ln>
        </p:spPr>
        <p:txBody>
          <a:bodyPr anchorCtr="0" anchor="t" bIns="91425" lIns="91425" rIns="91425" tIns="91425">
            <a:noAutofit/>
          </a:bodyPr>
          <a:lstStyle/>
          <a:p>
            <a:pPr indent="-419100" lvl="0" marL="457200">
              <a:spcBef>
                <a:spcPts val="0"/>
              </a:spcBef>
              <a:buClr>
                <a:srgbClr val="FFFFFF"/>
              </a:buClr>
              <a:buSzPct val="100000"/>
              <a:buChar char="-"/>
            </a:pPr>
            <a:r>
              <a:rPr lang="en" sz="3000">
                <a:solidFill>
                  <a:srgbClr val="FFFFFF"/>
                </a:solidFill>
              </a:rPr>
              <a:t>Open Source - free</a:t>
            </a:r>
          </a:p>
          <a:p>
            <a:pPr indent="-419100" lvl="0" marL="457200" rtl="0">
              <a:spcBef>
                <a:spcPts val="0"/>
              </a:spcBef>
              <a:buClr>
                <a:srgbClr val="FFFFFF"/>
              </a:buClr>
              <a:buSzPct val="100000"/>
              <a:buChar char="-"/>
            </a:pPr>
            <a:r>
              <a:rPr lang="en" sz="3000">
                <a:solidFill>
                  <a:srgbClr val="FFFFFF"/>
                </a:solidFill>
              </a:rPr>
              <a:t>Small and fast operation</a:t>
            </a:r>
          </a:p>
          <a:p>
            <a:pPr indent="-419100" lvl="0" marL="457200" rtl="0">
              <a:spcBef>
                <a:spcPts val="0"/>
              </a:spcBef>
              <a:buClr>
                <a:srgbClr val="FFFFFF"/>
              </a:buClr>
              <a:buSzPct val="100000"/>
              <a:buChar char="-"/>
            </a:pPr>
            <a:r>
              <a:rPr lang="en" sz="3000">
                <a:solidFill>
                  <a:srgbClr val="FFFFFF"/>
                </a:solidFill>
              </a:rPr>
              <a:t>Security encrypted SHA1</a:t>
            </a:r>
          </a:p>
          <a:p>
            <a:pPr indent="-419100" lvl="0" marL="457200" rtl="0">
              <a:spcBef>
                <a:spcPts val="0"/>
              </a:spcBef>
              <a:buClr>
                <a:srgbClr val="FFFFFF"/>
              </a:buClr>
              <a:buSzPct val="100000"/>
              <a:buChar char="-"/>
            </a:pPr>
            <a:r>
              <a:rPr lang="en" sz="3000">
                <a:solidFill>
                  <a:srgbClr val="FFFFFF"/>
                </a:solidFill>
              </a:rPr>
              <a:t>Easy for branching</a:t>
            </a:r>
          </a:p>
          <a:p>
            <a:pPr indent="-419100" lvl="0" marL="457200" rtl="0">
              <a:spcBef>
                <a:spcPts val="0"/>
              </a:spcBef>
              <a:buClr>
                <a:srgbClr val="FFFFFF"/>
              </a:buClr>
              <a:buSzPct val="100000"/>
              <a:buChar char="-"/>
            </a:pPr>
            <a:r>
              <a:rPr lang="en" sz="3000">
                <a:solidFill>
                  <a:srgbClr val="FFFFFF"/>
                </a:solidFill>
              </a:rPr>
              <a:t>No need of powerful hardware</a:t>
            </a:r>
          </a:p>
          <a:p>
            <a:pPr indent="-419100" lvl="0" marL="457200" rtl="0">
              <a:spcBef>
                <a:spcPts val="0"/>
              </a:spcBef>
              <a:buClr>
                <a:srgbClr val="FFFFFF"/>
              </a:buClr>
              <a:buSzPct val="100000"/>
              <a:buChar char="-"/>
            </a:pPr>
            <a:r>
              <a:rPr lang="en" sz="3000">
                <a:solidFill>
                  <a:srgbClr val="FFFFFF"/>
                </a:solidFill>
              </a:rPr>
              <a:t>Implicit backup - </a:t>
            </a:r>
            <a:r>
              <a:rPr lang="en" sz="1800">
                <a:solidFill>
                  <a:schemeClr val="dk1"/>
                </a:solidFill>
                <a:highlight>
                  <a:srgbClr val="FFFFFF"/>
                </a:highlight>
                <a:latin typeface="Verdana"/>
                <a:ea typeface="Verdana"/>
                <a:cs typeface="Verdana"/>
                <a:sym typeface="Verdana"/>
              </a:rPr>
              <a:t>The chances of losing data are very rare when there are multiple copies of it. Data present on any client side mirrors the repository, hence it can be used in the event of a crash or disk corruption.</a:t>
            </a:r>
          </a:p>
          <a:p>
            <a:pPr lvl="0" rtl="0">
              <a:spcBef>
                <a:spcPts val="0"/>
              </a:spcBef>
              <a:buNone/>
            </a:pPr>
            <a:r>
              <a:t/>
            </a:r>
            <a:endParaRPr sz="1800">
              <a:solidFill>
                <a:srgbClr val="FFFFFF"/>
              </a:solidFill>
            </a:endParaRPr>
          </a:p>
        </p:txBody>
      </p:sp>
      <p:sp>
        <p:nvSpPr>
          <p:cNvPr id="68" name="Shape 68"/>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Why GIT ?</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Shape 246"/>
          <p:cNvSpPr txBox="1"/>
          <p:nvPr/>
        </p:nvSpPr>
        <p:spPr>
          <a:xfrm>
            <a:off x="46225" y="0"/>
            <a:ext cx="8344500" cy="757500"/>
          </a:xfrm>
          <a:prstGeom prst="rect">
            <a:avLst/>
          </a:prstGeom>
          <a:noFill/>
          <a:ln>
            <a:noFill/>
          </a:ln>
        </p:spPr>
        <p:txBody>
          <a:bodyPr anchorCtr="0" anchor="t" bIns="91425" lIns="91425" rIns="91425" tIns="91425">
            <a:noAutofit/>
          </a:bodyPr>
          <a:lstStyle/>
          <a:p>
            <a:pPr lvl="0">
              <a:spcBef>
                <a:spcPts val="0"/>
              </a:spcBef>
              <a:buNone/>
            </a:pPr>
            <a:r>
              <a:rPr lang="en" sz="6000">
                <a:solidFill>
                  <a:srgbClr val="FFFFFF"/>
                </a:solidFill>
              </a:rPr>
              <a:t>Branching</a:t>
            </a:r>
          </a:p>
          <a:p>
            <a:pPr lvl="0">
              <a:spcBef>
                <a:spcPts val="0"/>
              </a:spcBef>
              <a:buNone/>
            </a:pPr>
            <a:r>
              <a:t/>
            </a:r>
            <a:endParaRPr sz="3600">
              <a:solidFill>
                <a:srgbClr val="FFFFFF"/>
              </a:solidFill>
            </a:endParaRPr>
          </a:p>
          <a:p>
            <a:pPr lv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pic>
        <p:nvPicPr>
          <p:cNvPr descr="http://rogerdudler.github.io/git-guide/img/branches.png" id="247" name="Shape 247"/>
          <p:cNvPicPr preferRelativeResize="0"/>
          <p:nvPr/>
        </p:nvPicPr>
        <p:blipFill>
          <a:blip r:embed="rId4">
            <a:alphaModFix/>
          </a:blip>
          <a:stretch>
            <a:fillRect/>
          </a:stretch>
        </p:blipFill>
        <p:spPr>
          <a:xfrm>
            <a:off x="188025" y="1388725"/>
            <a:ext cx="8572500" cy="3048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Shape 252"/>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Branching</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pic>
        <p:nvPicPr>
          <p:cNvPr id="253" name="Shape 253"/>
          <p:cNvPicPr preferRelativeResize="0"/>
          <p:nvPr/>
        </p:nvPicPr>
        <p:blipFill>
          <a:blip r:embed="rId4">
            <a:alphaModFix/>
          </a:blip>
          <a:stretch>
            <a:fillRect/>
          </a:stretch>
        </p:blipFill>
        <p:spPr>
          <a:xfrm>
            <a:off x="46225" y="708600"/>
            <a:ext cx="8801100" cy="4251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Shape 258"/>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git update and merge</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259" name="Shape 259"/>
          <p:cNvSpPr txBox="1"/>
          <p:nvPr/>
        </p:nvSpPr>
        <p:spPr>
          <a:xfrm>
            <a:off x="46225" y="872175"/>
            <a:ext cx="8344500" cy="6435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To update your local repo with the new commit, execute</a:t>
            </a:r>
          </a:p>
        </p:txBody>
      </p:sp>
      <p:sp>
        <p:nvSpPr>
          <p:cNvPr id="260" name="Shape 260"/>
          <p:cNvSpPr txBox="1"/>
          <p:nvPr/>
        </p:nvSpPr>
        <p:spPr>
          <a:xfrm>
            <a:off x="171050" y="1405725"/>
            <a:ext cx="8973000" cy="5304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2400">
                <a:solidFill>
                  <a:srgbClr val="FFFFFF"/>
                </a:solidFill>
              </a:rPr>
              <a:t>$ git  pull --rebase</a:t>
            </a:r>
          </a:p>
        </p:txBody>
      </p:sp>
      <p:sp>
        <p:nvSpPr>
          <p:cNvPr id="261" name="Shape 261"/>
          <p:cNvSpPr txBox="1"/>
          <p:nvPr/>
        </p:nvSpPr>
        <p:spPr>
          <a:xfrm>
            <a:off x="0" y="1927862"/>
            <a:ext cx="9028500" cy="6435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To merged another branch into your active branch (master), use</a:t>
            </a:r>
          </a:p>
        </p:txBody>
      </p:sp>
      <p:sp>
        <p:nvSpPr>
          <p:cNvPr id="262" name="Shape 262"/>
          <p:cNvSpPr txBox="1"/>
          <p:nvPr/>
        </p:nvSpPr>
        <p:spPr>
          <a:xfrm>
            <a:off x="27750" y="2573737"/>
            <a:ext cx="8973000" cy="5304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2400">
                <a:solidFill>
                  <a:srgbClr val="FFFFFF"/>
                </a:solidFill>
              </a:rPr>
              <a:t>$ git  merge &lt;branch&gt;</a:t>
            </a:r>
          </a:p>
        </p:txBody>
      </p:sp>
      <p:sp>
        <p:nvSpPr>
          <p:cNvPr id="263" name="Shape 263"/>
          <p:cNvSpPr txBox="1"/>
          <p:nvPr/>
        </p:nvSpPr>
        <p:spPr>
          <a:xfrm>
            <a:off x="57750" y="3289821"/>
            <a:ext cx="9028500" cy="17559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both cases git tries to auto-merge changes.you might get conflicts. You are responsible to merge those conflicts manually by editing the files shown by git. After changing, you need to mark them as merged with : </a:t>
            </a:r>
            <a:r>
              <a:rPr lang="en" sz="2400">
                <a:solidFill>
                  <a:srgbClr val="FFFF00"/>
                </a:solidFill>
              </a:rPr>
              <a:t>git add filename</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Shape 268"/>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git update and merge</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269" name="Shape 269"/>
          <p:cNvSpPr txBox="1"/>
          <p:nvPr/>
        </p:nvSpPr>
        <p:spPr>
          <a:xfrm>
            <a:off x="46225" y="872175"/>
            <a:ext cx="8344500" cy="643500"/>
          </a:xfrm>
          <a:prstGeom prst="rect">
            <a:avLst/>
          </a:prstGeom>
          <a:noFill/>
          <a:ln>
            <a:noFill/>
          </a:ln>
        </p:spPr>
        <p:txBody>
          <a:bodyPr anchorCtr="0" anchor="t" bIns="91425" lIns="91425" rIns="91425" tIns="91425">
            <a:noAutofit/>
          </a:bodyPr>
          <a:lstStyle/>
          <a:p>
            <a:pPr lvl="0">
              <a:spcBef>
                <a:spcPts val="0"/>
              </a:spcBef>
              <a:buClr>
                <a:schemeClr val="dk1"/>
              </a:buClr>
              <a:buSzPct val="45833"/>
              <a:buFont typeface="Arial"/>
              <a:buNone/>
            </a:pPr>
            <a:r>
              <a:rPr lang="en" sz="2400">
                <a:solidFill>
                  <a:schemeClr val="lt1"/>
                </a:solidFill>
              </a:rPr>
              <a:t>After changing, you need to mark them as merged with</a:t>
            </a:r>
          </a:p>
          <a:p>
            <a:pPr lvl="0" rtl="0">
              <a:spcBef>
                <a:spcPts val="0"/>
              </a:spcBef>
              <a:buNone/>
            </a:pPr>
            <a:r>
              <a:t/>
            </a:r>
            <a:endParaRPr sz="2400">
              <a:solidFill>
                <a:srgbClr val="FFFFFF"/>
              </a:solidFill>
            </a:endParaRPr>
          </a:p>
        </p:txBody>
      </p:sp>
      <p:sp>
        <p:nvSpPr>
          <p:cNvPr id="270" name="Shape 270"/>
          <p:cNvSpPr txBox="1"/>
          <p:nvPr/>
        </p:nvSpPr>
        <p:spPr>
          <a:xfrm>
            <a:off x="171050" y="1405725"/>
            <a:ext cx="8973000" cy="5304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2400">
                <a:solidFill>
                  <a:srgbClr val="FFFFFF"/>
                </a:solidFill>
              </a:rPr>
              <a:t>$ </a:t>
            </a:r>
            <a:r>
              <a:rPr lang="en" sz="2400">
                <a:solidFill>
                  <a:srgbClr val="FFFFFF"/>
                </a:solidFill>
              </a:rPr>
              <a:t>git add &lt;filename&gt;</a:t>
            </a:r>
          </a:p>
        </p:txBody>
      </p:sp>
      <p:sp>
        <p:nvSpPr>
          <p:cNvPr id="271" name="Shape 271"/>
          <p:cNvSpPr txBox="1"/>
          <p:nvPr/>
        </p:nvSpPr>
        <p:spPr>
          <a:xfrm>
            <a:off x="0" y="1927862"/>
            <a:ext cx="9028500" cy="643500"/>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FFFF"/>
                </a:solidFill>
              </a:rPr>
              <a:t>before merging changes, you can also preview them by using</a:t>
            </a:r>
          </a:p>
        </p:txBody>
      </p:sp>
      <p:sp>
        <p:nvSpPr>
          <p:cNvPr id="272" name="Shape 272"/>
          <p:cNvSpPr txBox="1"/>
          <p:nvPr/>
        </p:nvSpPr>
        <p:spPr>
          <a:xfrm>
            <a:off x="27750" y="2573737"/>
            <a:ext cx="8973000" cy="5304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2400">
                <a:solidFill>
                  <a:srgbClr val="FFFFFF"/>
                </a:solidFill>
              </a:rPr>
              <a:t>$ </a:t>
            </a:r>
            <a:r>
              <a:rPr lang="en" sz="2400">
                <a:solidFill>
                  <a:srgbClr val="FFFFFF"/>
                </a:solidFill>
              </a:rPr>
              <a:t>git diff &lt;source_branch&gt; &lt;target_branch&gt;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Shape 277"/>
          <p:cNvSpPr txBox="1"/>
          <p:nvPr/>
        </p:nvSpPr>
        <p:spPr>
          <a:xfrm>
            <a:off x="119700" y="119750"/>
            <a:ext cx="9024300" cy="46062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tag</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Shape 282"/>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4800">
                <a:solidFill>
                  <a:srgbClr val="FFFFFF"/>
                </a:solidFill>
              </a:rPr>
              <a:t>git tag</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283" name="Shape 283"/>
          <p:cNvSpPr txBox="1"/>
          <p:nvPr/>
        </p:nvSpPr>
        <p:spPr>
          <a:xfrm>
            <a:off x="46225" y="872175"/>
            <a:ext cx="8344500" cy="1217100"/>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lt1"/>
                </a:solidFill>
              </a:rPr>
              <a:t>it's recommended to create tags for software releases. this is a known concept, which also exists in SVN. You can create a new tag named 1.0.0</a:t>
            </a:r>
          </a:p>
          <a:p>
            <a:pPr lvl="0" rtl="0">
              <a:spcBef>
                <a:spcPts val="0"/>
              </a:spcBef>
              <a:buNone/>
            </a:pPr>
            <a:r>
              <a:t/>
            </a:r>
            <a:endParaRPr sz="2400">
              <a:solidFill>
                <a:srgbClr val="FFFFFF"/>
              </a:solidFill>
            </a:endParaRPr>
          </a:p>
        </p:txBody>
      </p:sp>
      <p:sp>
        <p:nvSpPr>
          <p:cNvPr id="284" name="Shape 284"/>
          <p:cNvSpPr txBox="1"/>
          <p:nvPr/>
        </p:nvSpPr>
        <p:spPr>
          <a:xfrm>
            <a:off x="85500" y="2203950"/>
            <a:ext cx="8973000" cy="5304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2400">
                <a:solidFill>
                  <a:srgbClr val="FFFFFF"/>
                </a:solidFill>
              </a:rPr>
              <a:t>$ </a:t>
            </a:r>
            <a:r>
              <a:rPr lang="en" sz="2400">
                <a:solidFill>
                  <a:srgbClr val="FFFFFF"/>
                </a:solidFill>
              </a:rPr>
              <a:t>git tag 1.0.0 &lt;1b2e1d63ff&gt;</a:t>
            </a:r>
          </a:p>
        </p:txBody>
      </p:sp>
      <p:sp>
        <p:nvSpPr>
          <p:cNvPr id="285" name="Shape 285"/>
          <p:cNvSpPr txBox="1"/>
          <p:nvPr/>
        </p:nvSpPr>
        <p:spPr>
          <a:xfrm>
            <a:off x="198625" y="2849025"/>
            <a:ext cx="8344500" cy="1217100"/>
          </a:xfrm>
          <a:prstGeom prst="rect">
            <a:avLst/>
          </a:prstGeom>
          <a:noFill/>
          <a:ln>
            <a:noFill/>
          </a:ln>
        </p:spPr>
        <p:txBody>
          <a:bodyPr anchorCtr="0" anchor="t" bIns="91425" lIns="91425" rIns="91425" tIns="91425">
            <a:noAutofit/>
          </a:bodyPr>
          <a:lstStyle/>
          <a:p>
            <a:pPr lvl="0">
              <a:spcBef>
                <a:spcPts val="0"/>
              </a:spcBef>
              <a:buNone/>
            </a:pPr>
            <a:r>
              <a:rPr lang="en" sz="2400">
                <a:solidFill>
                  <a:schemeClr val="lt1"/>
                </a:solidFill>
              </a:rPr>
              <a:t>the </a:t>
            </a:r>
            <a:r>
              <a:rPr b="1" lang="en" sz="2400">
                <a:solidFill>
                  <a:schemeClr val="lt1"/>
                </a:solidFill>
              </a:rPr>
              <a:t>&lt;1b2e1d63ff&gt;</a:t>
            </a:r>
            <a:r>
              <a:rPr lang="en" sz="2400">
                <a:solidFill>
                  <a:schemeClr val="lt1"/>
                </a:solidFill>
              </a:rPr>
              <a:t> stands for the first 10 characters of the commit id you want to reference with your tag. You can push your tag to remote server by using command :</a:t>
            </a:r>
          </a:p>
          <a:p>
            <a:pPr lvl="0" rtl="0">
              <a:spcBef>
                <a:spcPts val="0"/>
              </a:spcBef>
              <a:buNone/>
            </a:pPr>
            <a:r>
              <a:t/>
            </a:r>
            <a:endParaRPr sz="2400">
              <a:solidFill>
                <a:schemeClr val="lt1"/>
              </a:solidFill>
            </a:endParaRPr>
          </a:p>
          <a:p>
            <a:pPr lvl="0" rtl="0">
              <a:spcBef>
                <a:spcPts val="0"/>
              </a:spcBef>
              <a:buNone/>
            </a:pPr>
            <a:r>
              <a:t/>
            </a:r>
            <a:endParaRPr sz="2400">
              <a:solidFill>
                <a:srgbClr val="FFFFFF"/>
              </a:solidFill>
            </a:endParaRPr>
          </a:p>
        </p:txBody>
      </p:sp>
      <p:sp>
        <p:nvSpPr>
          <p:cNvPr id="286" name="Shape 286"/>
          <p:cNvSpPr txBox="1"/>
          <p:nvPr/>
        </p:nvSpPr>
        <p:spPr>
          <a:xfrm>
            <a:off x="198625" y="4360000"/>
            <a:ext cx="8973000" cy="5304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2400">
                <a:solidFill>
                  <a:srgbClr val="FFFFFF"/>
                </a:solidFill>
              </a:rPr>
              <a:t>$ git push --tags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Shape 291"/>
          <p:cNvSpPr txBox="1"/>
          <p:nvPr/>
        </p:nvSpPr>
        <p:spPr>
          <a:xfrm>
            <a:off x="119700" y="119750"/>
            <a:ext cx="9024300" cy="46062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git amend</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Shape 296"/>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git amend</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297" name="Shape 297"/>
          <p:cNvSpPr txBox="1"/>
          <p:nvPr/>
        </p:nvSpPr>
        <p:spPr>
          <a:xfrm>
            <a:off x="94800" y="830500"/>
            <a:ext cx="8344500" cy="3860100"/>
          </a:xfrm>
          <a:prstGeom prst="rect">
            <a:avLst/>
          </a:prstGeom>
          <a:noFill/>
          <a:ln>
            <a:noFill/>
          </a:ln>
        </p:spPr>
        <p:txBody>
          <a:bodyPr anchorCtr="0" anchor="t" bIns="91425" lIns="91425" rIns="91425" tIns="91425">
            <a:noAutofit/>
          </a:bodyPr>
          <a:lstStyle/>
          <a:p>
            <a:pPr lvl="0">
              <a:spcBef>
                <a:spcPts val="0"/>
              </a:spcBef>
              <a:buNone/>
            </a:pPr>
            <a:r>
              <a:rPr lang="en" sz="2400">
                <a:solidFill>
                  <a:schemeClr val="lt1"/>
                </a:solidFill>
              </a:rPr>
              <a:t>Commit files again and again with the last commit-id.</a:t>
            </a:r>
          </a:p>
          <a:p>
            <a:pPr lvl="0">
              <a:spcBef>
                <a:spcPts val="0"/>
              </a:spcBef>
              <a:buNone/>
            </a:pPr>
            <a:r>
              <a:rPr lang="en" sz="2400">
                <a:solidFill>
                  <a:schemeClr val="lt1"/>
                </a:solidFill>
              </a:rPr>
              <a:t>//add new file test.txt</a:t>
            </a:r>
          </a:p>
          <a:p>
            <a:pPr lvl="0">
              <a:spcBef>
                <a:spcPts val="0"/>
              </a:spcBef>
              <a:buNone/>
            </a:pPr>
            <a:r>
              <a:rPr lang="en" sz="2400">
                <a:solidFill>
                  <a:schemeClr val="lt1"/>
                </a:solidFill>
              </a:rPr>
              <a:t>&gt;&gt; git add .</a:t>
            </a:r>
          </a:p>
          <a:p>
            <a:pPr lvl="0">
              <a:spcBef>
                <a:spcPts val="0"/>
              </a:spcBef>
              <a:buNone/>
            </a:pPr>
            <a:r>
              <a:rPr lang="en" sz="2400">
                <a:solidFill>
                  <a:schemeClr val="lt1"/>
                </a:solidFill>
              </a:rPr>
              <a:t>&gt;&gt; git commit -m “message”</a:t>
            </a:r>
          </a:p>
          <a:p>
            <a:pPr lvl="0">
              <a:spcBef>
                <a:spcPts val="0"/>
              </a:spcBef>
              <a:buNone/>
            </a:pPr>
            <a:r>
              <a:rPr lang="en" sz="2400">
                <a:solidFill>
                  <a:schemeClr val="lt1"/>
                </a:solidFill>
              </a:rPr>
              <a:t>//update file test.txt</a:t>
            </a:r>
          </a:p>
          <a:p>
            <a:pPr lvl="0">
              <a:spcBef>
                <a:spcPts val="0"/>
              </a:spcBef>
              <a:buNone/>
            </a:pPr>
            <a:r>
              <a:rPr lang="en" sz="2400">
                <a:solidFill>
                  <a:schemeClr val="lt1"/>
                </a:solidFill>
              </a:rPr>
              <a:t>&gt;&gt; git add .</a:t>
            </a:r>
          </a:p>
          <a:p>
            <a:pPr lvl="0">
              <a:spcBef>
                <a:spcPts val="0"/>
              </a:spcBef>
              <a:buNone/>
            </a:pPr>
            <a:r>
              <a:rPr lang="en" sz="2400">
                <a:solidFill>
                  <a:schemeClr val="lt1"/>
                </a:solidFill>
              </a:rPr>
              <a:t>&gt;&gt;</a:t>
            </a:r>
            <a:r>
              <a:rPr lang="en" sz="2400">
                <a:solidFill>
                  <a:srgbClr val="FFFF00"/>
                </a:solidFill>
              </a:rPr>
              <a:t> git commit --amend</a:t>
            </a:r>
          </a:p>
          <a:p>
            <a:pPr lvl="0">
              <a:spcBef>
                <a:spcPts val="0"/>
              </a:spcBef>
              <a:buNone/>
            </a:pPr>
            <a:r>
              <a:rPr lang="en" sz="2400">
                <a:solidFill>
                  <a:schemeClr val="lt1"/>
                </a:solidFill>
              </a:rPr>
              <a:t>// git add .  or git --amend</a:t>
            </a:r>
          </a:p>
          <a:p>
            <a:pPr lvl="0">
              <a:spcBef>
                <a:spcPts val="0"/>
              </a:spcBef>
              <a:buNone/>
            </a:pPr>
            <a:r>
              <a:t/>
            </a:r>
            <a:endParaRPr sz="2400">
              <a:solidFill>
                <a:schemeClr val="lt1"/>
              </a:solidFill>
            </a:endParaRPr>
          </a:p>
          <a:p>
            <a:pPr lvl="0" rtl="0">
              <a:spcBef>
                <a:spcPts val="0"/>
              </a:spcBef>
              <a:buNone/>
            </a:pPr>
            <a:r>
              <a:rPr lang="en" sz="2400">
                <a:solidFill>
                  <a:schemeClr val="lt1"/>
                </a:solidFill>
              </a:rPr>
              <a:t>&gt;&gt; git push original master</a:t>
            </a:r>
          </a:p>
          <a:p>
            <a:pPr lvl="0" rtl="0">
              <a:spcBef>
                <a:spcPts val="0"/>
              </a:spcBef>
              <a:buNone/>
            </a:pPr>
            <a:r>
              <a:rPr lang="en" sz="2400">
                <a:solidFill>
                  <a:srgbClr val="FFFFFF"/>
                </a:solidFill>
              </a:rPr>
              <a:t>&gt;&gt; git log</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Shape 302"/>
          <p:cNvSpPr txBox="1"/>
          <p:nvPr/>
        </p:nvSpPr>
        <p:spPr>
          <a:xfrm>
            <a:off x="119700" y="119750"/>
            <a:ext cx="9024300" cy="46062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git status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Shape 307"/>
          <p:cNvSpPr txBox="1"/>
          <p:nvPr/>
        </p:nvSpPr>
        <p:spPr>
          <a:xfrm>
            <a:off x="119700" y="119750"/>
            <a:ext cx="9024300" cy="46062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git log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Shape 73"/>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Git setup</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74" name="Shape 74"/>
          <p:cNvSpPr txBox="1"/>
          <p:nvPr/>
        </p:nvSpPr>
        <p:spPr>
          <a:xfrm>
            <a:off x="399225" y="865025"/>
            <a:ext cx="6807000" cy="3546600"/>
          </a:xfrm>
          <a:prstGeom prst="rect">
            <a:avLst/>
          </a:prstGeom>
          <a:noFill/>
          <a:ln>
            <a:noFill/>
          </a:ln>
        </p:spPr>
        <p:txBody>
          <a:bodyPr anchorCtr="0" anchor="t" bIns="91425" lIns="91425" rIns="91425" tIns="91425">
            <a:noAutofit/>
          </a:bodyPr>
          <a:lstStyle/>
          <a:p>
            <a:pPr indent="-457200" lvl="0" marL="457200" rtl="0">
              <a:spcBef>
                <a:spcPts val="0"/>
              </a:spcBef>
              <a:buClr>
                <a:srgbClr val="FFFFFF"/>
              </a:buClr>
              <a:buSzPct val="100000"/>
              <a:buChar char="●"/>
            </a:pPr>
            <a:r>
              <a:rPr lang="en" sz="3600" u="sng">
                <a:solidFill>
                  <a:srgbClr val="FFFFFF"/>
                </a:solidFill>
                <a:hlinkClick r:id="rId4"/>
              </a:rPr>
              <a:t>Download git for OSX</a:t>
            </a:r>
          </a:p>
          <a:p>
            <a:pPr lvl="0" rtl="0">
              <a:spcBef>
                <a:spcPts val="0"/>
              </a:spcBef>
              <a:buNone/>
            </a:pPr>
            <a:r>
              <a:t/>
            </a:r>
            <a:endParaRPr sz="3600">
              <a:solidFill>
                <a:srgbClr val="FFFFFF"/>
              </a:solidFill>
            </a:endParaRPr>
          </a:p>
          <a:p>
            <a:pPr indent="-457200" lvl="0" marL="457200" rtl="0">
              <a:spcBef>
                <a:spcPts val="0"/>
              </a:spcBef>
              <a:buClr>
                <a:srgbClr val="FFFFFF"/>
              </a:buClr>
              <a:buSzPct val="100000"/>
              <a:buChar char="●"/>
            </a:pPr>
            <a:r>
              <a:rPr lang="en" sz="3600" u="sng">
                <a:solidFill>
                  <a:srgbClr val="FFFFFF"/>
                </a:solidFill>
                <a:hlinkClick r:id="rId5"/>
              </a:rPr>
              <a:t>Download git for Windows</a:t>
            </a:r>
          </a:p>
          <a:p>
            <a:pPr lvl="0" rtl="0">
              <a:spcBef>
                <a:spcPts val="0"/>
              </a:spcBef>
              <a:buNone/>
            </a:pPr>
            <a:r>
              <a:t/>
            </a:r>
            <a:endParaRPr sz="3600">
              <a:solidFill>
                <a:srgbClr val="FFFFFF"/>
              </a:solidFill>
            </a:endParaRPr>
          </a:p>
          <a:p>
            <a:pPr indent="-457200" lvl="0" marL="457200" rtl="0">
              <a:spcBef>
                <a:spcPts val="0"/>
              </a:spcBef>
              <a:buClr>
                <a:srgbClr val="FFFFFF"/>
              </a:buClr>
              <a:buSzPct val="100000"/>
              <a:buChar char="●"/>
            </a:pPr>
            <a:r>
              <a:rPr lang="en" sz="3600" u="sng">
                <a:solidFill>
                  <a:srgbClr val="FFFFFF"/>
                </a:solidFill>
                <a:hlinkClick r:id="rId6"/>
              </a:rPr>
              <a:t>Download git for Linux</a:t>
            </a:r>
          </a:p>
          <a:p>
            <a:pPr lvl="0" rtl="0">
              <a:spcBef>
                <a:spcPts val="0"/>
              </a:spcBef>
              <a:buNone/>
            </a:pPr>
            <a:r>
              <a:t/>
            </a:r>
            <a:endParaRPr sz="360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Shape 312"/>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g</a:t>
            </a:r>
            <a:r>
              <a:rPr lang="en" sz="3600">
                <a:solidFill>
                  <a:srgbClr val="FFFFFF"/>
                </a:solidFill>
              </a:rPr>
              <a:t>it log</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313" name="Shape 313"/>
          <p:cNvSpPr txBox="1"/>
          <p:nvPr/>
        </p:nvSpPr>
        <p:spPr>
          <a:xfrm>
            <a:off x="94800" y="757500"/>
            <a:ext cx="5664300" cy="38601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00"/>
                </a:solidFill>
              </a:rPr>
              <a:t>git log</a:t>
            </a:r>
          </a:p>
          <a:p>
            <a:pPr lvl="0">
              <a:spcBef>
                <a:spcPts val="0"/>
              </a:spcBef>
              <a:buNone/>
            </a:pPr>
            <a:r>
              <a:t/>
            </a:r>
            <a:endParaRPr sz="2400">
              <a:solidFill>
                <a:srgbClr val="FFFFFF"/>
              </a:solidFill>
            </a:endParaRPr>
          </a:p>
          <a:p>
            <a:pPr lvl="0" rtl="0">
              <a:spcBef>
                <a:spcPts val="0"/>
              </a:spcBef>
              <a:buNone/>
            </a:pPr>
            <a:r>
              <a:rPr lang="en" sz="2400">
                <a:solidFill>
                  <a:srgbClr val="FFFFFF"/>
                </a:solidFill>
              </a:rPr>
              <a:t>// find only commits with certain author:</a:t>
            </a:r>
          </a:p>
          <a:p>
            <a:pPr lvl="0" rtl="0">
              <a:spcBef>
                <a:spcPts val="0"/>
              </a:spcBef>
              <a:buNone/>
            </a:pPr>
            <a:r>
              <a:rPr lang="en" sz="2400">
                <a:solidFill>
                  <a:srgbClr val="FFFF00"/>
                </a:solidFill>
              </a:rPr>
              <a:t>g</a:t>
            </a:r>
            <a:r>
              <a:rPr lang="en" sz="2400">
                <a:solidFill>
                  <a:srgbClr val="FFFF00"/>
                </a:solidFill>
              </a:rPr>
              <a:t>it log --author={name}</a:t>
            </a:r>
          </a:p>
          <a:p>
            <a:pPr lvl="0">
              <a:spcBef>
                <a:spcPts val="0"/>
              </a:spcBef>
              <a:buNone/>
            </a:pPr>
            <a:r>
              <a:rPr lang="en" sz="2400">
                <a:solidFill>
                  <a:srgbClr val="FFFFFF"/>
                </a:solidFill>
              </a:rPr>
              <a:t>Ex : git log --author=sophea</a:t>
            </a:r>
          </a:p>
          <a:p>
            <a:pPr lvl="0" rtl="0">
              <a:spcBef>
                <a:spcPts val="0"/>
              </a:spcBef>
              <a:buNone/>
            </a:pPr>
            <a:r>
              <a:t/>
            </a:r>
            <a:endParaRPr sz="2400">
              <a:solidFill>
                <a:srgbClr val="FFFFFF"/>
              </a:solidFill>
            </a:endParaRPr>
          </a:p>
          <a:p>
            <a:pPr lvl="0" rtl="0">
              <a:spcBef>
                <a:spcPts val="0"/>
              </a:spcBef>
              <a:buNone/>
            </a:pPr>
            <a:r>
              <a:rPr lang="en" sz="2400">
                <a:solidFill>
                  <a:srgbClr val="FFFFFF"/>
                </a:solidFill>
              </a:rPr>
              <a:t>//display one line each commit</a:t>
            </a:r>
          </a:p>
          <a:p>
            <a:pPr lvl="0" rtl="0">
              <a:spcBef>
                <a:spcPts val="0"/>
              </a:spcBef>
              <a:buNone/>
            </a:pPr>
            <a:r>
              <a:rPr lang="en" sz="2400">
                <a:solidFill>
                  <a:srgbClr val="FFFF00"/>
                </a:solidFill>
              </a:rPr>
              <a:t>g</a:t>
            </a:r>
            <a:r>
              <a:rPr lang="en" sz="2400">
                <a:solidFill>
                  <a:srgbClr val="FFFF00"/>
                </a:solidFill>
              </a:rPr>
              <a:t>it log --pretty=oneline</a:t>
            </a:r>
          </a:p>
          <a:p>
            <a:pPr lvl="0" rtl="0">
              <a:spcBef>
                <a:spcPts val="0"/>
              </a:spcBef>
              <a:buNone/>
            </a:pPr>
            <a:r>
              <a:t/>
            </a:r>
            <a:endParaRPr sz="2400">
              <a:solidFill>
                <a:srgbClr val="FFFF00"/>
              </a:solidFill>
            </a:endParaRPr>
          </a:p>
          <a:p>
            <a:pPr lvl="0" rtl="0">
              <a:spcBef>
                <a:spcPts val="0"/>
              </a:spcBef>
              <a:buNone/>
            </a:pPr>
            <a:r>
              <a:t/>
            </a:r>
            <a:endParaRPr sz="2400">
              <a:solidFill>
                <a:srgbClr val="FFFF00"/>
              </a:solidFill>
            </a:endParaRPr>
          </a:p>
          <a:p>
            <a:pPr lvl="0" rtl="0">
              <a:spcBef>
                <a:spcPts val="0"/>
              </a:spcBef>
              <a:buNone/>
            </a:pPr>
            <a:r>
              <a:t/>
            </a:r>
            <a:endParaRPr sz="2400">
              <a:solidFill>
                <a:srgbClr val="FFFF00"/>
              </a:solidFill>
            </a:endParaRPr>
          </a:p>
          <a:p>
            <a:pPr lvl="0" rtl="0">
              <a:spcBef>
                <a:spcPts val="0"/>
              </a:spcBef>
              <a:buNone/>
            </a:pPr>
            <a:r>
              <a:t/>
            </a:r>
            <a:endParaRPr sz="2400">
              <a:solidFill>
                <a:srgbClr val="FFFFFF"/>
              </a:solidFill>
            </a:endParaRPr>
          </a:p>
          <a:p>
            <a:pPr lvl="0" rtl="0">
              <a:spcBef>
                <a:spcPts val="0"/>
              </a:spcBef>
              <a:buNone/>
            </a:pPr>
            <a:r>
              <a:t/>
            </a:r>
            <a:endParaRPr sz="2400">
              <a:solidFill>
                <a:srgbClr val="FFFFFF"/>
              </a:solidFill>
            </a:endParaRPr>
          </a:p>
          <a:p>
            <a:pPr lvl="0" rtl="0">
              <a:spcBef>
                <a:spcPts val="0"/>
              </a:spcBef>
              <a:buNone/>
            </a:pPr>
            <a:r>
              <a:t/>
            </a:r>
            <a:endParaRPr sz="2400">
              <a:solidFill>
                <a:srgbClr val="FF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Shape 318"/>
          <p:cNvSpPr txBox="1"/>
          <p:nvPr/>
        </p:nvSpPr>
        <p:spPr>
          <a:xfrm>
            <a:off x="119700" y="119750"/>
            <a:ext cx="9024300" cy="4606200"/>
          </a:xfrm>
          <a:prstGeom prst="rect">
            <a:avLst/>
          </a:prstGeom>
          <a:noFill/>
          <a:ln>
            <a:noFill/>
          </a:ln>
        </p:spPr>
        <p:txBody>
          <a:bodyPr anchorCtr="0" anchor="ctr" bIns="91425" lIns="91425" rIns="91425" tIns="91425">
            <a:noAutofit/>
          </a:bodyPr>
          <a:lstStyle/>
          <a:p>
            <a:pPr lvl="0" rtl="0" algn="ctr">
              <a:spcBef>
                <a:spcPts val="0"/>
              </a:spcBef>
              <a:buNone/>
            </a:pPr>
            <a:r>
              <a:rPr lang="en" sz="15000">
                <a:solidFill>
                  <a:srgbClr val="FFFFFF"/>
                </a:solidFill>
              </a:rPr>
              <a:t>Common</a:t>
            </a:r>
          </a:p>
          <a:p>
            <a:pPr lvl="0" rtl="0" algn="ctr">
              <a:spcBef>
                <a:spcPts val="0"/>
              </a:spcBef>
              <a:buNone/>
            </a:pPr>
            <a:r>
              <a:rPr lang="en" sz="15000">
                <a:solidFill>
                  <a:srgbClr val="FFFFFF"/>
                </a:solidFill>
              </a:rPr>
              <a:t>problems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Shape 323"/>
          <p:cNvSpPr txBox="1"/>
          <p:nvPr/>
        </p:nvSpPr>
        <p:spPr>
          <a:xfrm>
            <a:off x="46225" y="0"/>
            <a:ext cx="8344500" cy="757500"/>
          </a:xfrm>
          <a:prstGeom prst="rect">
            <a:avLst/>
          </a:prstGeom>
          <a:noFill/>
          <a:ln>
            <a:noFill/>
          </a:ln>
        </p:spPr>
        <p:txBody>
          <a:bodyPr anchorCtr="0" anchor="t" bIns="91425" lIns="91425" rIns="91425" tIns="91425">
            <a:noAutofit/>
          </a:bodyPr>
          <a:lstStyle/>
          <a:p>
            <a:pPr lvl="0">
              <a:spcBef>
                <a:spcPts val="0"/>
              </a:spcBef>
              <a:buNone/>
            </a:pPr>
            <a:r>
              <a:rPr lang="en" sz="3600">
                <a:solidFill>
                  <a:srgbClr val="FFFFFF"/>
                </a:solidFill>
              </a:rPr>
              <a:t>Git common problems (conflict)</a:t>
            </a:r>
          </a:p>
          <a:p>
            <a:pPr lv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324" name="Shape 324"/>
          <p:cNvSpPr txBox="1"/>
          <p:nvPr/>
        </p:nvSpPr>
        <p:spPr>
          <a:xfrm>
            <a:off x="94800" y="830500"/>
            <a:ext cx="8344500" cy="3860100"/>
          </a:xfrm>
          <a:prstGeom prst="rect">
            <a:avLst/>
          </a:prstGeom>
          <a:noFill/>
          <a:ln>
            <a:noFill/>
          </a:ln>
        </p:spPr>
        <p:txBody>
          <a:bodyPr anchorCtr="0" anchor="t" bIns="91425" lIns="91425" rIns="91425" tIns="91425">
            <a:noAutofit/>
          </a:bodyPr>
          <a:lstStyle/>
          <a:p>
            <a:pPr lvl="0">
              <a:spcBef>
                <a:spcPts val="0"/>
              </a:spcBef>
              <a:buNone/>
            </a:pPr>
            <a:r>
              <a:rPr lang="en" sz="2400">
                <a:solidFill>
                  <a:srgbClr val="FFFFFF"/>
                </a:solidFill>
              </a:rPr>
              <a:t>// when your local repo and remote is not the same version</a:t>
            </a:r>
          </a:p>
          <a:p>
            <a:pPr lvl="0">
              <a:spcBef>
                <a:spcPts val="0"/>
              </a:spcBef>
              <a:buNone/>
            </a:pPr>
            <a:r>
              <a:rPr lang="en" sz="2400">
                <a:solidFill>
                  <a:srgbClr val="FFFFFF"/>
                </a:solidFill>
              </a:rPr>
              <a:t>// push from local repo to remote you will get conflicted. How to resolve :</a:t>
            </a:r>
          </a:p>
          <a:p>
            <a:pPr indent="-381000" lvl="0" marL="457200" rtl="0">
              <a:spcBef>
                <a:spcPts val="0"/>
              </a:spcBef>
              <a:buClr>
                <a:srgbClr val="FFFFFF"/>
              </a:buClr>
              <a:buSzPct val="100000"/>
              <a:buChar char="-"/>
            </a:pPr>
            <a:r>
              <a:rPr lang="en" sz="2400">
                <a:solidFill>
                  <a:srgbClr val="FFFFFF"/>
                </a:solidFill>
              </a:rPr>
              <a:t>// resolve file conflicted first</a:t>
            </a:r>
          </a:p>
          <a:p>
            <a:pPr indent="-381000" lvl="0" marL="457200" rtl="0">
              <a:spcBef>
                <a:spcPts val="0"/>
              </a:spcBef>
              <a:buClr>
                <a:srgbClr val="FFFFFF"/>
              </a:buClr>
              <a:buSzPct val="100000"/>
              <a:buChar char="-"/>
            </a:pPr>
            <a:r>
              <a:rPr lang="en" sz="2400">
                <a:solidFill>
                  <a:srgbClr val="FFFFFF"/>
                </a:solidFill>
              </a:rPr>
              <a:t>// git add</a:t>
            </a:r>
          </a:p>
          <a:p>
            <a:pPr indent="-381000" lvl="0" marL="457200" rtl="0">
              <a:spcBef>
                <a:spcPts val="0"/>
              </a:spcBef>
              <a:buClr>
                <a:srgbClr val="FFFFFF"/>
              </a:buClr>
              <a:buSzPct val="100000"/>
              <a:buChar char="-"/>
            </a:pPr>
            <a:r>
              <a:rPr lang="en" sz="2400">
                <a:solidFill>
                  <a:srgbClr val="FFFFFF"/>
                </a:solidFill>
              </a:rPr>
              <a:t>// git rebase --continue</a:t>
            </a:r>
          </a:p>
          <a:p>
            <a:pPr indent="-381000" lvl="0" marL="457200" rtl="0">
              <a:spcBef>
                <a:spcPts val="0"/>
              </a:spcBef>
              <a:buClr>
                <a:srgbClr val="FFFFFF"/>
              </a:buClr>
              <a:buSzPct val="100000"/>
              <a:buChar char="-"/>
            </a:pPr>
            <a:r>
              <a:rPr lang="en" sz="2400">
                <a:solidFill>
                  <a:srgbClr val="FFFFFF"/>
                </a:solidFill>
              </a:rPr>
              <a:t>// git push original master</a:t>
            </a:r>
          </a:p>
          <a:p>
            <a:pPr lvl="0" rtl="0">
              <a:spcBef>
                <a:spcPts val="0"/>
              </a:spcBef>
              <a:buNone/>
            </a:pPr>
            <a:r>
              <a:t/>
            </a:r>
            <a:endParaRPr sz="2400">
              <a:solidFill>
                <a:srgbClr val="FFFFFF"/>
              </a:solidFill>
            </a:endParaRPr>
          </a:p>
          <a:p>
            <a:pPr lvl="0" rtl="0">
              <a:spcBef>
                <a:spcPts val="0"/>
              </a:spcBef>
              <a:buNone/>
            </a:pPr>
            <a:r>
              <a:t/>
            </a:r>
            <a:endParaRPr sz="2400">
              <a:solidFill>
                <a:srgbClr val="FFFFFF"/>
              </a:solidFill>
            </a:endParaRPr>
          </a:p>
          <a:p>
            <a:pPr lvl="0" rtl="0">
              <a:spcBef>
                <a:spcPts val="0"/>
              </a:spcBef>
              <a:buNone/>
            </a:pPr>
            <a:r>
              <a:t/>
            </a:r>
            <a:endParaRPr sz="2400">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Shape 329"/>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Git common problems</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330" name="Shape 330"/>
          <p:cNvSpPr txBox="1"/>
          <p:nvPr/>
        </p:nvSpPr>
        <p:spPr>
          <a:xfrm>
            <a:off x="3778350" y="830500"/>
            <a:ext cx="5295900" cy="3860100"/>
          </a:xfrm>
          <a:prstGeom prst="rect">
            <a:avLst/>
          </a:prstGeom>
          <a:noFill/>
          <a:ln>
            <a:noFill/>
          </a:ln>
        </p:spPr>
        <p:txBody>
          <a:bodyPr anchorCtr="0" anchor="t" bIns="91425" lIns="91425" rIns="91425" tIns="91425">
            <a:noAutofit/>
          </a:bodyPr>
          <a:lstStyle/>
          <a:p>
            <a:pPr lvl="0" rtl="0" algn="ctr">
              <a:lnSpc>
                <a:spcPct val="120000"/>
              </a:lnSpc>
              <a:spcBef>
                <a:spcPts val="0"/>
              </a:spcBef>
              <a:buClr>
                <a:schemeClr val="dk1"/>
              </a:buClr>
              <a:buSzPct val="25000"/>
              <a:buFont typeface="Arial"/>
              <a:buNone/>
            </a:pPr>
            <a:r>
              <a:rPr lang="en" sz="6000">
                <a:solidFill>
                  <a:srgbClr val="C7F464"/>
                </a:solidFill>
              </a:rPr>
              <a:t>I screwed up!! </a:t>
            </a:r>
          </a:p>
          <a:p>
            <a:pPr lvl="0" rtl="0" algn="ctr">
              <a:lnSpc>
                <a:spcPct val="120000"/>
              </a:lnSpc>
              <a:spcBef>
                <a:spcPts val="0"/>
              </a:spcBef>
              <a:buClr>
                <a:schemeClr val="dk1"/>
              </a:buClr>
              <a:buSzPct val="25000"/>
              <a:buFont typeface="Arial"/>
              <a:buNone/>
            </a:pPr>
            <a:r>
              <a:rPr lang="en" sz="6000">
                <a:solidFill>
                  <a:srgbClr val="C7F464"/>
                </a:solidFill>
              </a:rPr>
              <a:t>how do I fix it?</a:t>
            </a:r>
          </a:p>
          <a:p>
            <a:pPr lvl="0" rtl="0">
              <a:lnSpc>
                <a:spcPct val="115000"/>
              </a:lnSpc>
              <a:spcBef>
                <a:spcPts val="0"/>
              </a:spcBef>
              <a:buClr>
                <a:schemeClr val="dk1"/>
              </a:buClr>
              <a:buFont typeface="Arial"/>
              <a:buNone/>
            </a:pPr>
            <a:r>
              <a:t/>
            </a:r>
            <a:endParaRPr sz="6000">
              <a:solidFill>
                <a:srgbClr val="C7F464"/>
              </a:solidFill>
            </a:endParaRPr>
          </a:p>
          <a:p>
            <a:pPr lvl="0" rtl="0">
              <a:spcBef>
                <a:spcPts val="0"/>
              </a:spcBef>
              <a:buNone/>
            </a:pPr>
            <a:r>
              <a:t/>
            </a:r>
            <a:endParaRPr sz="4800">
              <a:solidFill>
                <a:srgbClr val="FFFFFF"/>
              </a:solidFill>
            </a:endParaRPr>
          </a:p>
        </p:txBody>
      </p:sp>
      <p:pic>
        <p:nvPicPr>
          <p:cNvPr id="331" name="Shape 331"/>
          <p:cNvPicPr preferRelativeResize="0"/>
          <p:nvPr/>
        </p:nvPicPr>
        <p:blipFill rotWithShape="1">
          <a:blip r:embed="rId4">
            <a:alphaModFix/>
          </a:blip>
          <a:srcRect b="0" l="0" r="44277" t="0"/>
          <a:stretch/>
        </p:blipFill>
        <p:spPr>
          <a:xfrm>
            <a:off x="94800" y="820150"/>
            <a:ext cx="3683550" cy="4143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Shape 336"/>
          <p:cNvSpPr txBox="1"/>
          <p:nvPr/>
        </p:nvSpPr>
        <p:spPr>
          <a:xfrm>
            <a:off x="82200" y="167425"/>
            <a:ext cx="9144000" cy="3860100"/>
          </a:xfrm>
          <a:prstGeom prst="rect">
            <a:avLst/>
          </a:prstGeom>
          <a:noFill/>
          <a:ln>
            <a:noFill/>
          </a:ln>
        </p:spPr>
        <p:txBody>
          <a:bodyPr anchorCtr="0" anchor="t" bIns="91425" lIns="91425" rIns="91425" tIns="91425">
            <a:noAutofit/>
          </a:bodyPr>
          <a:lstStyle/>
          <a:p>
            <a:pPr lvl="0" rtl="0" algn="ctr">
              <a:lnSpc>
                <a:spcPct val="120000"/>
              </a:lnSpc>
              <a:spcBef>
                <a:spcPts val="0"/>
              </a:spcBef>
              <a:buClr>
                <a:schemeClr val="dk1"/>
              </a:buClr>
              <a:buSzPct val="25000"/>
              <a:buFont typeface="Arial"/>
              <a:buNone/>
            </a:pPr>
            <a:r>
              <a:rPr lang="en" sz="9600">
                <a:solidFill>
                  <a:srgbClr val="4ECDC4"/>
                </a:solidFill>
              </a:rPr>
              <a:t>merging?</a:t>
            </a:r>
          </a:p>
          <a:p>
            <a:pPr lvl="0" rtl="0">
              <a:spcBef>
                <a:spcPts val="0"/>
              </a:spcBef>
              <a:buNone/>
            </a:pPr>
            <a:r>
              <a:rPr lang="en" sz="9400">
                <a:solidFill>
                  <a:srgbClr val="C7F464"/>
                </a:solidFill>
              </a:rPr>
              <a:t>git merge --abort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Shape 341"/>
          <p:cNvSpPr txBox="1"/>
          <p:nvPr/>
        </p:nvSpPr>
        <p:spPr>
          <a:xfrm>
            <a:off x="82200" y="167425"/>
            <a:ext cx="9144000" cy="3860100"/>
          </a:xfrm>
          <a:prstGeom prst="rect">
            <a:avLst/>
          </a:prstGeom>
          <a:noFill/>
          <a:ln>
            <a:noFill/>
          </a:ln>
        </p:spPr>
        <p:txBody>
          <a:bodyPr anchorCtr="0" anchor="t" bIns="91425" lIns="91425" rIns="91425" tIns="91425">
            <a:noAutofit/>
          </a:bodyPr>
          <a:lstStyle/>
          <a:p>
            <a:pPr lvl="0" rtl="0" algn="ctr">
              <a:lnSpc>
                <a:spcPct val="120000"/>
              </a:lnSpc>
              <a:spcBef>
                <a:spcPts val="0"/>
              </a:spcBef>
              <a:buNone/>
            </a:pPr>
            <a:r>
              <a:rPr lang="en" sz="9600">
                <a:solidFill>
                  <a:srgbClr val="4ECDC4"/>
                </a:solidFill>
              </a:rPr>
              <a:t>rebasing</a:t>
            </a:r>
            <a:r>
              <a:rPr lang="en" sz="9600">
                <a:solidFill>
                  <a:srgbClr val="4ECDC4"/>
                </a:solidFill>
              </a:rPr>
              <a:t>?</a:t>
            </a:r>
          </a:p>
          <a:p>
            <a:pPr lvl="0" rtl="0">
              <a:spcBef>
                <a:spcPts val="0"/>
              </a:spcBef>
              <a:buNone/>
            </a:pPr>
            <a:r>
              <a:rPr lang="en" sz="9000">
                <a:solidFill>
                  <a:srgbClr val="C7F464"/>
                </a:solidFill>
              </a:rPr>
              <a:t>git rebase --abort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Shape 346"/>
          <p:cNvSpPr txBox="1"/>
          <p:nvPr/>
        </p:nvSpPr>
        <p:spPr>
          <a:xfrm>
            <a:off x="82200" y="0"/>
            <a:ext cx="9144000" cy="4812000"/>
          </a:xfrm>
          <a:prstGeom prst="rect">
            <a:avLst/>
          </a:prstGeom>
          <a:noFill/>
          <a:ln>
            <a:noFill/>
          </a:ln>
        </p:spPr>
        <p:txBody>
          <a:bodyPr anchorCtr="0" anchor="t" bIns="91425" lIns="91425" rIns="91425" tIns="91425">
            <a:noAutofit/>
          </a:bodyPr>
          <a:lstStyle/>
          <a:p>
            <a:pPr lvl="0" rtl="0" algn="ctr">
              <a:lnSpc>
                <a:spcPct val="120000"/>
              </a:lnSpc>
              <a:spcBef>
                <a:spcPts val="0"/>
              </a:spcBef>
              <a:buNone/>
            </a:pPr>
            <a:r>
              <a:rPr lang="en" sz="9600">
                <a:solidFill>
                  <a:srgbClr val="4ECDC4"/>
                </a:solidFill>
              </a:rPr>
              <a:t>Reset</a:t>
            </a:r>
            <a:r>
              <a:rPr lang="en" sz="9600">
                <a:solidFill>
                  <a:srgbClr val="4ECDC4"/>
                </a:solidFill>
              </a:rPr>
              <a:t>?</a:t>
            </a:r>
          </a:p>
          <a:p>
            <a:pPr lvl="0">
              <a:spcBef>
                <a:spcPts val="0"/>
              </a:spcBef>
              <a:buNone/>
            </a:pPr>
            <a:r>
              <a:rPr lang="en" sz="8000">
                <a:solidFill>
                  <a:srgbClr val="C7F464"/>
                </a:solidFill>
              </a:rPr>
              <a:t>git fetch origin</a:t>
            </a:r>
          </a:p>
          <a:p>
            <a:pPr lvl="0" rtl="0">
              <a:spcBef>
                <a:spcPts val="0"/>
              </a:spcBef>
              <a:buNone/>
            </a:pPr>
            <a:r>
              <a:rPr lang="en" sz="5500">
                <a:solidFill>
                  <a:srgbClr val="C7F464"/>
                </a:solidFill>
              </a:rPr>
              <a:t>g</a:t>
            </a:r>
            <a:r>
              <a:rPr lang="en" sz="5500">
                <a:solidFill>
                  <a:srgbClr val="C7F464"/>
                </a:solidFill>
              </a:rPr>
              <a:t>it reset --hard origin/master</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Shape 351"/>
          <p:cNvSpPr txBox="1"/>
          <p:nvPr/>
        </p:nvSpPr>
        <p:spPr>
          <a:xfrm>
            <a:off x="399750" y="439825"/>
            <a:ext cx="3546600" cy="8919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built-in git GUI : </a:t>
            </a:r>
          </a:p>
        </p:txBody>
      </p:sp>
      <p:sp>
        <p:nvSpPr>
          <p:cNvPr id="352" name="Shape 352"/>
          <p:cNvSpPr txBox="1"/>
          <p:nvPr/>
        </p:nvSpPr>
        <p:spPr>
          <a:xfrm>
            <a:off x="3787375" y="525350"/>
            <a:ext cx="1221600" cy="708600"/>
          </a:xfrm>
          <a:prstGeom prst="rect">
            <a:avLst/>
          </a:prstGeom>
          <a:solidFill>
            <a:srgbClr val="5B0F00"/>
          </a:solidFill>
          <a:ln>
            <a:noFill/>
          </a:ln>
        </p:spPr>
        <p:txBody>
          <a:bodyPr anchorCtr="0" anchor="t" bIns="91425" lIns="91425" rIns="91425" tIns="91425">
            <a:noAutofit/>
          </a:bodyPr>
          <a:lstStyle/>
          <a:p>
            <a:pPr lvl="0">
              <a:spcBef>
                <a:spcPts val="0"/>
              </a:spcBef>
              <a:buClr>
                <a:schemeClr val="dk1"/>
              </a:buClr>
              <a:buSzPct val="30555"/>
              <a:buFont typeface="Arial"/>
              <a:buNone/>
            </a:pPr>
            <a:r>
              <a:rPr lang="en" sz="3600">
                <a:solidFill>
                  <a:schemeClr val="lt1"/>
                </a:solidFill>
              </a:rPr>
              <a:t>gitk</a:t>
            </a:r>
          </a:p>
          <a:p>
            <a:pPr lvl="0">
              <a:spcBef>
                <a:spcPts val="0"/>
              </a:spcBef>
              <a:buNone/>
            </a:pPr>
            <a:r>
              <a:t/>
            </a:r>
            <a:endParaRPr/>
          </a:p>
        </p:txBody>
      </p:sp>
      <p:sp>
        <p:nvSpPr>
          <p:cNvPr id="353" name="Shape 353"/>
          <p:cNvSpPr txBox="1"/>
          <p:nvPr/>
        </p:nvSpPr>
        <p:spPr>
          <a:xfrm>
            <a:off x="350875" y="3188725"/>
            <a:ext cx="7737000" cy="769800"/>
          </a:xfrm>
          <a:prstGeom prst="rect">
            <a:avLst/>
          </a:prstGeom>
          <a:noFill/>
          <a:ln>
            <a:noFill/>
          </a:ln>
        </p:spPr>
        <p:txBody>
          <a:bodyPr anchorCtr="0" anchor="t" bIns="91425" lIns="91425" rIns="91425" tIns="91425">
            <a:noAutofit/>
          </a:bodyPr>
          <a:lstStyle/>
          <a:p>
            <a:pPr lvl="0">
              <a:spcBef>
                <a:spcPts val="0"/>
              </a:spcBef>
              <a:buClr>
                <a:schemeClr val="dk1"/>
              </a:buClr>
              <a:buSzPct val="30555"/>
              <a:buFont typeface="Arial"/>
              <a:buNone/>
            </a:pPr>
            <a:r>
              <a:rPr lang="en" sz="3600">
                <a:solidFill>
                  <a:schemeClr val="lt1"/>
                </a:solidFill>
              </a:rPr>
              <a:t>show log on just one line per commit</a:t>
            </a:r>
          </a:p>
          <a:p>
            <a:pPr lvl="0">
              <a:spcBef>
                <a:spcPts val="0"/>
              </a:spcBef>
              <a:buClr>
                <a:schemeClr val="dk1"/>
              </a:buClr>
              <a:buFont typeface="Arial"/>
              <a:buNone/>
            </a:pPr>
            <a:r>
              <a:t/>
            </a:r>
            <a:endParaRPr sz="3600">
              <a:solidFill>
                <a:schemeClr val="lt1"/>
              </a:solidFill>
            </a:endParaRPr>
          </a:p>
          <a:p>
            <a:pPr lvl="0">
              <a:spcBef>
                <a:spcPts val="0"/>
              </a:spcBef>
              <a:buNone/>
            </a:pPr>
            <a:r>
              <a:t/>
            </a:r>
            <a:endParaRPr/>
          </a:p>
        </p:txBody>
      </p:sp>
      <p:sp>
        <p:nvSpPr>
          <p:cNvPr id="354" name="Shape 354"/>
          <p:cNvSpPr txBox="1"/>
          <p:nvPr/>
        </p:nvSpPr>
        <p:spPr>
          <a:xfrm>
            <a:off x="476475" y="2217450"/>
            <a:ext cx="7037100" cy="708600"/>
          </a:xfrm>
          <a:prstGeom prst="rect">
            <a:avLst/>
          </a:prstGeom>
          <a:solidFill>
            <a:srgbClr val="5B0F00"/>
          </a:solidFill>
          <a:ln>
            <a:noFill/>
          </a:ln>
        </p:spPr>
        <p:txBody>
          <a:bodyPr anchorCtr="0" anchor="t" bIns="91425" lIns="91425" rIns="91425" tIns="91425">
            <a:noAutofit/>
          </a:bodyPr>
          <a:lstStyle/>
          <a:p>
            <a:pPr lvl="0">
              <a:spcBef>
                <a:spcPts val="0"/>
              </a:spcBef>
              <a:buNone/>
            </a:pPr>
            <a:r>
              <a:rPr lang="en" sz="3600">
                <a:solidFill>
                  <a:schemeClr val="lt1"/>
                </a:solidFill>
              </a:rPr>
              <a:t>git config color.ui true</a:t>
            </a:r>
          </a:p>
          <a:p>
            <a:pPr lvl="0" rtl="0">
              <a:spcBef>
                <a:spcPts val="0"/>
              </a:spcBef>
              <a:buNone/>
            </a:pPr>
            <a:r>
              <a:t/>
            </a:r>
            <a:endParaRPr sz="3600">
              <a:solidFill>
                <a:schemeClr val="lt1"/>
              </a:solidFill>
            </a:endParaRPr>
          </a:p>
          <a:p>
            <a:pPr lvl="0" rtl="0">
              <a:spcBef>
                <a:spcPts val="0"/>
              </a:spcBef>
              <a:buNone/>
            </a:pPr>
            <a:r>
              <a:t/>
            </a:r>
            <a:endParaRPr/>
          </a:p>
        </p:txBody>
      </p:sp>
      <p:sp>
        <p:nvSpPr>
          <p:cNvPr id="355" name="Shape 355"/>
          <p:cNvSpPr txBox="1"/>
          <p:nvPr/>
        </p:nvSpPr>
        <p:spPr>
          <a:xfrm>
            <a:off x="525525" y="1547575"/>
            <a:ext cx="6402000" cy="769800"/>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rPr>
              <a:t>Use colorful git output : </a:t>
            </a:r>
          </a:p>
          <a:p>
            <a:pPr lvl="0" rtl="0">
              <a:spcBef>
                <a:spcPts val="0"/>
              </a:spcBef>
              <a:buNone/>
            </a:pPr>
            <a:r>
              <a:t/>
            </a:r>
            <a:endParaRPr sz="3600">
              <a:solidFill>
                <a:schemeClr val="lt1"/>
              </a:solidFill>
            </a:endParaRPr>
          </a:p>
          <a:p>
            <a:pPr lvl="0" rtl="0">
              <a:spcBef>
                <a:spcPts val="0"/>
              </a:spcBef>
              <a:buNone/>
            </a:pPr>
            <a:r>
              <a:t/>
            </a:r>
            <a:endParaRPr/>
          </a:p>
        </p:txBody>
      </p:sp>
      <p:sp>
        <p:nvSpPr>
          <p:cNvPr id="356" name="Shape 356"/>
          <p:cNvSpPr txBox="1"/>
          <p:nvPr/>
        </p:nvSpPr>
        <p:spPr>
          <a:xfrm>
            <a:off x="400275" y="3817650"/>
            <a:ext cx="7037100" cy="708600"/>
          </a:xfrm>
          <a:prstGeom prst="rect">
            <a:avLst/>
          </a:prstGeom>
          <a:solidFill>
            <a:srgbClr val="5B0F00"/>
          </a:solidFill>
          <a:ln>
            <a:noFill/>
          </a:ln>
        </p:spPr>
        <p:txBody>
          <a:bodyPr anchorCtr="0" anchor="t" bIns="91425" lIns="91425" rIns="91425" tIns="91425">
            <a:noAutofit/>
          </a:bodyPr>
          <a:lstStyle/>
          <a:p>
            <a:pPr lvl="0" rtl="0">
              <a:spcBef>
                <a:spcPts val="0"/>
              </a:spcBef>
              <a:buNone/>
            </a:pPr>
            <a:r>
              <a:rPr lang="en" sz="3600">
                <a:solidFill>
                  <a:schemeClr val="lt1"/>
                </a:solidFill>
              </a:rPr>
              <a:t>git config format.pretty oneline</a:t>
            </a:r>
          </a:p>
          <a:p>
            <a:pPr lvl="0" rtl="0">
              <a:spcBef>
                <a:spcPts val="0"/>
              </a:spcBef>
              <a:buNone/>
            </a:pPr>
            <a:r>
              <a:t/>
            </a:r>
            <a:endParaRPr sz="3600">
              <a:solidFill>
                <a:schemeClr val="lt1"/>
              </a:solidFill>
            </a:endParaRPr>
          </a:p>
          <a:p>
            <a:pPr lvl="0" rt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Shape 361"/>
          <p:cNvSpPr txBox="1"/>
          <p:nvPr/>
        </p:nvSpPr>
        <p:spPr>
          <a:xfrm>
            <a:off x="258300" y="79875"/>
            <a:ext cx="8627400" cy="891900"/>
          </a:xfrm>
          <a:prstGeom prst="rect">
            <a:avLst/>
          </a:prstGeom>
          <a:noFill/>
          <a:ln>
            <a:noFill/>
          </a:ln>
        </p:spPr>
        <p:txBody>
          <a:bodyPr anchorCtr="0" anchor="t" bIns="91425" lIns="91425" rIns="91425" tIns="91425">
            <a:noAutofit/>
          </a:bodyPr>
          <a:lstStyle/>
          <a:p>
            <a:pPr lvl="0" rtl="0">
              <a:spcBef>
                <a:spcPts val="0"/>
              </a:spcBef>
              <a:buNone/>
            </a:pPr>
            <a:r>
              <a:rPr lang="en" sz="7200">
                <a:solidFill>
                  <a:srgbClr val="FFFFFF"/>
                </a:solidFill>
              </a:rPr>
              <a:t>.gitignore file</a:t>
            </a:r>
          </a:p>
        </p:txBody>
      </p:sp>
      <p:sp>
        <p:nvSpPr>
          <p:cNvPr id="362" name="Shape 362"/>
          <p:cNvSpPr txBox="1"/>
          <p:nvPr/>
        </p:nvSpPr>
        <p:spPr>
          <a:xfrm>
            <a:off x="525525" y="1547575"/>
            <a:ext cx="8265000" cy="811200"/>
          </a:xfrm>
          <a:prstGeom prst="rect">
            <a:avLst/>
          </a:prstGeom>
          <a:noFill/>
          <a:ln>
            <a:noFill/>
          </a:ln>
        </p:spPr>
        <p:txBody>
          <a:bodyPr anchorCtr="0" anchor="t" bIns="91425" lIns="91425" rIns="91425" tIns="91425">
            <a:noAutofit/>
          </a:bodyPr>
          <a:lstStyle/>
          <a:p>
            <a:pPr lvl="0" rtl="0">
              <a:spcBef>
                <a:spcPts val="0"/>
              </a:spcBef>
              <a:buNone/>
            </a:pPr>
            <a:r>
              <a:rPr lang="en" sz="3600">
                <a:solidFill>
                  <a:schemeClr val="lt1"/>
                </a:solidFill>
              </a:rPr>
              <a:t>Files / folder excluded to be committed</a:t>
            </a:r>
            <a:r>
              <a:rPr lang="en" sz="3600">
                <a:solidFill>
                  <a:schemeClr val="lt1"/>
                </a:solidFill>
              </a:rPr>
              <a:t>: </a:t>
            </a:r>
          </a:p>
          <a:p>
            <a:pPr lvl="0" rtl="0">
              <a:spcBef>
                <a:spcPts val="0"/>
              </a:spcBef>
              <a:buNone/>
            </a:pPr>
            <a:r>
              <a:t/>
            </a:r>
            <a:endParaRPr sz="3600">
              <a:solidFill>
                <a:schemeClr val="lt1"/>
              </a:solidFill>
            </a:endParaRPr>
          </a:p>
          <a:p>
            <a:pPr lvl="0" rtl="0">
              <a:spcBef>
                <a:spcPts val="0"/>
              </a:spcBef>
              <a:buNone/>
            </a:pPr>
            <a:r>
              <a:t/>
            </a:r>
            <a:endParaRPr/>
          </a:p>
        </p:txBody>
      </p:sp>
      <p:sp>
        <p:nvSpPr>
          <p:cNvPr id="363" name="Shape 363"/>
          <p:cNvSpPr txBox="1"/>
          <p:nvPr/>
        </p:nvSpPr>
        <p:spPr>
          <a:xfrm>
            <a:off x="369425" y="2595425"/>
            <a:ext cx="7634700" cy="2330100"/>
          </a:xfrm>
          <a:prstGeom prst="rect">
            <a:avLst/>
          </a:prstGeom>
          <a:noFill/>
          <a:ln>
            <a:noFill/>
          </a:ln>
        </p:spPr>
        <p:txBody>
          <a:bodyPr anchorCtr="0" anchor="t" bIns="91425" lIns="91425" rIns="91425" tIns="91425">
            <a:noAutofit/>
          </a:bodyPr>
          <a:lstStyle/>
          <a:p>
            <a:pPr lvl="0">
              <a:spcBef>
                <a:spcPts val="0"/>
              </a:spcBef>
              <a:buNone/>
            </a:pPr>
            <a:r>
              <a:rPr lang="en" sz="1200">
                <a:solidFill>
                  <a:srgbClr val="FFFFFF"/>
                </a:solidFill>
              </a:rPr>
              <a:t>&gt;&gt;cat .gitignore</a:t>
            </a:r>
          </a:p>
          <a:p>
            <a:pPr lvl="0">
              <a:spcBef>
                <a:spcPts val="0"/>
              </a:spcBef>
              <a:buNone/>
            </a:pPr>
            <a:r>
              <a:t/>
            </a:r>
            <a:endParaRPr sz="1200">
              <a:solidFill>
                <a:srgbClr val="FFFFFF"/>
              </a:solidFill>
            </a:endParaRPr>
          </a:p>
          <a:p>
            <a:pPr lvl="0">
              <a:spcBef>
                <a:spcPts val="0"/>
              </a:spcBef>
              <a:buClr>
                <a:schemeClr val="dk1"/>
              </a:buClr>
              <a:buSzPct val="91666"/>
              <a:buFont typeface="Arial"/>
              <a:buNone/>
            </a:pPr>
            <a:r>
              <a:rPr lang="en" sz="1200">
                <a:solidFill>
                  <a:srgbClr val="FFFFFF"/>
                </a:solidFill>
              </a:rPr>
              <a:t>*.class</a:t>
            </a:r>
          </a:p>
          <a:p>
            <a:pPr lvl="0">
              <a:spcBef>
                <a:spcPts val="0"/>
              </a:spcBef>
              <a:buClr>
                <a:schemeClr val="dk1"/>
              </a:buClr>
              <a:buFont typeface="Arial"/>
              <a:buNone/>
            </a:pPr>
            <a:r>
              <a:t/>
            </a:r>
            <a:endParaRPr sz="1200">
              <a:solidFill>
                <a:srgbClr val="FFFFFF"/>
              </a:solidFill>
            </a:endParaRPr>
          </a:p>
          <a:p>
            <a:pPr lvl="0">
              <a:spcBef>
                <a:spcPts val="0"/>
              </a:spcBef>
              <a:buClr>
                <a:schemeClr val="dk1"/>
              </a:buClr>
              <a:buSzPct val="91666"/>
              <a:buFont typeface="Arial"/>
              <a:buNone/>
            </a:pPr>
            <a:r>
              <a:rPr lang="en" sz="1200">
                <a:solidFill>
                  <a:srgbClr val="FFFFFF"/>
                </a:solidFill>
              </a:rPr>
              <a:t># Package Files #</a:t>
            </a:r>
          </a:p>
          <a:p>
            <a:pPr lvl="0">
              <a:spcBef>
                <a:spcPts val="0"/>
              </a:spcBef>
              <a:buClr>
                <a:schemeClr val="dk1"/>
              </a:buClr>
              <a:buSzPct val="91666"/>
              <a:buFont typeface="Arial"/>
              <a:buNone/>
            </a:pPr>
            <a:r>
              <a:rPr lang="en" sz="1200">
                <a:solidFill>
                  <a:srgbClr val="FFFFFF"/>
                </a:solidFill>
              </a:rPr>
              <a:t>*.jar</a:t>
            </a:r>
          </a:p>
          <a:p>
            <a:pPr lvl="0">
              <a:spcBef>
                <a:spcPts val="0"/>
              </a:spcBef>
              <a:buClr>
                <a:schemeClr val="dk1"/>
              </a:buClr>
              <a:buSzPct val="91666"/>
              <a:buFont typeface="Arial"/>
              <a:buNone/>
            </a:pPr>
            <a:r>
              <a:rPr lang="en" sz="1200">
                <a:solidFill>
                  <a:srgbClr val="FFFFFF"/>
                </a:solidFill>
              </a:rPr>
              <a:t>*.war</a:t>
            </a:r>
          </a:p>
          <a:p>
            <a:pPr lvl="0">
              <a:spcBef>
                <a:spcPts val="0"/>
              </a:spcBef>
              <a:buClr>
                <a:schemeClr val="dk1"/>
              </a:buClr>
              <a:buSzPct val="91666"/>
              <a:buFont typeface="Arial"/>
              <a:buNone/>
            </a:pPr>
            <a:r>
              <a:rPr lang="en" sz="1200">
                <a:solidFill>
                  <a:srgbClr val="FFFFFF"/>
                </a:solidFill>
              </a:rPr>
              <a:t>*.ear</a:t>
            </a:r>
          </a:p>
          <a:p>
            <a:pPr lvl="0">
              <a:spcBef>
                <a:spcPts val="0"/>
              </a:spcBef>
              <a:buClr>
                <a:schemeClr val="dk1"/>
              </a:buClr>
              <a:buFont typeface="Arial"/>
              <a:buNone/>
            </a:pPr>
            <a:r>
              <a:t/>
            </a:r>
            <a:endParaRPr sz="1200">
              <a:solidFill>
                <a:srgbClr val="FFFFFF"/>
              </a:solidFill>
            </a:endParaRPr>
          </a:p>
          <a:p>
            <a:pPr lvl="0">
              <a:spcBef>
                <a:spcPts val="0"/>
              </a:spcBef>
              <a:buClr>
                <a:schemeClr val="dk1"/>
              </a:buClr>
              <a:buSzPct val="91666"/>
              <a:buFont typeface="Arial"/>
              <a:buNone/>
            </a:pPr>
            <a:r>
              <a:rPr lang="en" sz="1200">
                <a:solidFill>
                  <a:srgbClr val="FFFFFF"/>
                </a:solidFill>
              </a:rPr>
              <a:t>target/</a:t>
            </a:r>
          </a:p>
          <a:p>
            <a:pPr lvl="0">
              <a:spcBef>
                <a:spcPts val="0"/>
              </a:spcBef>
              <a:buNone/>
            </a:pPr>
            <a:r>
              <a:rPr lang="en" sz="1200">
                <a:solidFill>
                  <a:srgbClr val="FFFFFF"/>
                </a:solidFill>
              </a:rPr>
              <a:t>.project</a:t>
            </a:r>
          </a:p>
          <a:p>
            <a:pPr lvl="0">
              <a:spcBef>
                <a:spcPts val="0"/>
              </a:spcBef>
              <a:buNone/>
            </a:pPr>
            <a:r>
              <a:rPr lang="en" sz="1200">
                <a:solidFill>
                  <a:srgbClr val="FFFFFF"/>
                </a:solidFill>
              </a:rPr>
              <a:t>.classpath</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Shape 368"/>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Reference resources :</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369" name="Shape 369"/>
          <p:cNvSpPr txBox="1"/>
          <p:nvPr/>
        </p:nvSpPr>
        <p:spPr>
          <a:xfrm>
            <a:off x="399225" y="865025"/>
            <a:ext cx="6807000" cy="3546600"/>
          </a:xfrm>
          <a:prstGeom prst="rect">
            <a:avLst/>
          </a:prstGeom>
          <a:noFill/>
          <a:ln>
            <a:noFill/>
          </a:ln>
        </p:spPr>
        <p:txBody>
          <a:bodyPr anchorCtr="0" anchor="t" bIns="91425" lIns="91425" rIns="91425" tIns="91425">
            <a:noAutofit/>
          </a:bodyPr>
          <a:lstStyle/>
          <a:p>
            <a:pPr indent="-228600" lvl="0" marL="457200" rtl="0">
              <a:spcBef>
                <a:spcPts val="0"/>
              </a:spcBef>
              <a:buClr>
                <a:srgbClr val="FFFFFF"/>
              </a:buClr>
              <a:buChar char="●"/>
            </a:pPr>
            <a:r>
              <a:rPr lang="en" sz="1100" u="sng">
                <a:solidFill>
                  <a:schemeClr val="hlink"/>
                </a:solidFill>
                <a:hlinkClick r:id="rId4"/>
              </a:rPr>
              <a:t>http://learngitbranching.js.org/</a:t>
            </a:r>
          </a:p>
          <a:p>
            <a:pPr indent="-228600" lvl="0" marL="457200" rtl="0">
              <a:spcBef>
                <a:spcPts val="0"/>
              </a:spcBef>
              <a:buClr>
                <a:srgbClr val="FFFFFF"/>
              </a:buClr>
              <a:buChar char="●"/>
            </a:pPr>
            <a:r>
              <a:rPr lang="en" u="sng">
                <a:solidFill>
                  <a:schemeClr val="hlink"/>
                </a:solidFill>
                <a:hlinkClick r:id="rId5"/>
              </a:rPr>
              <a:t>https://www.alexkras.com/19-git-tips-for-everyday-use/</a:t>
            </a:r>
          </a:p>
          <a:p>
            <a:pPr indent="-228600" lvl="0" marL="457200" rtl="0">
              <a:spcBef>
                <a:spcPts val="0"/>
              </a:spcBef>
              <a:buClr>
                <a:srgbClr val="FFFFFF"/>
              </a:buClr>
              <a:buChar char="●"/>
            </a:pPr>
            <a:r>
              <a:rPr lang="en" u="sng">
                <a:solidFill>
                  <a:schemeClr val="hlink"/>
                </a:solidFill>
                <a:hlinkClick r:id="rId6"/>
              </a:rPr>
              <a:t>https://github.com/git-tips/tips</a:t>
            </a:r>
          </a:p>
          <a:p>
            <a:pPr indent="-228600" lvl="0" marL="457200">
              <a:spcBef>
                <a:spcPts val="0"/>
              </a:spcBef>
              <a:buClr>
                <a:srgbClr val="FFFFFF"/>
              </a:buClr>
              <a:buChar char="●"/>
            </a:pPr>
            <a:r>
              <a:t/>
            </a:r>
            <a:endParaRPr>
              <a:solidFill>
                <a:srgbClr val="FFFFFF"/>
              </a:solidFill>
            </a:endParaRPr>
          </a:p>
          <a:p>
            <a:pPr lvl="0">
              <a:spcBef>
                <a:spcPts val="0"/>
              </a:spcBef>
              <a:buNone/>
            </a:pPr>
            <a:r>
              <a:rPr lang="en" u="sng">
                <a:solidFill>
                  <a:schemeClr val="hlink"/>
                </a:solidFill>
                <a:hlinkClick r:id="rId7"/>
              </a:rPr>
              <a:t>https://www.atlassian.com/git/tutorials/learn-git-with-bitbucket-cloud/copy-and-add-files</a:t>
            </a:r>
          </a:p>
          <a:p>
            <a:pPr lvl="0">
              <a:spcBef>
                <a:spcPts val="0"/>
              </a:spcBef>
              <a:buNone/>
            </a:pPr>
            <a:r>
              <a:t/>
            </a:r>
            <a:endParaRPr>
              <a:solidFill>
                <a:srgbClr val="FFFFFF"/>
              </a:solidFill>
            </a:endParaRPr>
          </a:p>
          <a:p>
            <a:pPr lvl="0">
              <a:spcBef>
                <a:spcPts val="0"/>
              </a:spcBef>
              <a:buNone/>
            </a:pPr>
            <a:r>
              <a:rPr lang="en" u="sng">
                <a:solidFill>
                  <a:schemeClr val="hlink"/>
                </a:solidFill>
                <a:hlinkClick r:id="rId8"/>
              </a:rPr>
              <a:t>https://git-scm.com/book/en/v2/Git-Basics-Git-Aliases</a:t>
            </a:r>
          </a:p>
          <a:p>
            <a:pPr lvl="0">
              <a:spcBef>
                <a:spcPts val="0"/>
              </a:spcBef>
              <a:buNone/>
            </a:pPr>
            <a:r>
              <a:rPr lang="en" u="sng">
                <a:solidFill>
                  <a:schemeClr val="hlink"/>
                </a:solidFill>
                <a:hlinkClick r:id="rId9"/>
              </a:rPr>
              <a:t>http://gitref.org/remotes/</a:t>
            </a:r>
          </a:p>
          <a:p>
            <a:pPr lvl="0">
              <a:spcBef>
                <a:spcPts val="0"/>
              </a:spcBef>
              <a:buNone/>
            </a:pPr>
            <a:r>
              <a:t/>
            </a:r>
            <a:endParaRPr>
              <a:solidFill>
                <a:srgbClr val="FFFFFF"/>
              </a:solidFill>
            </a:endParaRPr>
          </a:p>
          <a:p>
            <a:pPr lvl="0">
              <a:spcBef>
                <a:spcPts val="0"/>
              </a:spcBef>
              <a:buNone/>
            </a:pPr>
            <a:r>
              <a:t/>
            </a:r>
            <a:endParaRPr>
              <a:solidFill>
                <a:srgbClr val="FFFFFF"/>
              </a:solidFill>
            </a:endParaRPr>
          </a:p>
          <a:p>
            <a:pPr lvl="0">
              <a:spcBef>
                <a:spcPts val="0"/>
              </a:spcBef>
              <a:buNone/>
            </a:pPr>
            <a:r>
              <a:rPr lang="en">
                <a:solidFill>
                  <a:srgbClr val="FFFFFF"/>
                </a:solidFill>
              </a:rPr>
              <a:t>Online tool</a:t>
            </a:r>
          </a:p>
          <a:p>
            <a:pPr lvl="0">
              <a:spcBef>
                <a:spcPts val="0"/>
              </a:spcBef>
              <a:buNone/>
            </a:pPr>
            <a:r>
              <a:t/>
            </a:r>
            <a:endParaRPr>
              <a:solidFill>
                <a:srgbClr val="FFFFFF"/>
              </a:solidFill>
            </a:endParaRPr>
          </a:p>
          <a:p>
            <a:pPr lvl="0">
              <a:spcBef>
                <a:spcPts val="0"/>
              </a:spcBef>
              <a:buNone/>
            </a:pPr>
            <a:r>
              <a:rPr lang="en" u="sng">
                <a:solidFill>
                  <a:schemeClr val="hlink"/>
                </a:solidFill>
                <a:hlinkClick r:id="rId10"/>
              </a:rPr>
              <a:t>https://try.github.io/levels/1</a:t>
            </a:r>
          </a:p>
          <a:p>
            <a:pPr lvl="0">
              <a:spcBef>
                <a:spcPts val="0"/>
              </a:spcBef>
              <a:buNone/>
            </a:pPr>
            <a:r>
              <a:t/>
            </a:r>
            <a:endParaRPr>
              <a:solidFill>
                <a:srgbClr val="FFFFFF"/>
              </a:solidFill>
            </a:endParaRPr>
          </a:p>
          <a:p>
            <a:pPr lvl="0">
              <a:spcBef>
                <a:spcPts val="0"/>
              </a:spcBef>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Shape 79"/>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Installation</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80" name="Shape 80"/>
          <p:cNvSpPr txBox="1"/>
          <p:nvPr/>
        </p:nvSpPr>
        <p:spPr>
          <a:xfrm>
            <a:off x="158825" y="865025"/>
            <a:ext cx="8772000" cy="3546600"/>
          </a:xfrm>
          <a:prstGeom prst="rect">
            <a:avLst/>
          </a:prstGeom>
          <a:noFill/>
          <a:ln>
            <a:noFill/>
          </a:ln>
        </p:spPr>
        <p:txBody>
          <a:bodyPr anchorCtr="0" anchor="t" bIns="91425" lIns="91425" rIns="91425" tIns="91425">
            <a:noAutofit/>
          </a:bodyPr>
          <a:lstStyle/>
          <a:p>
            <a:pPr indent="-457200" lvl="0" marL="457200" rtl="0">
              <a:spcBef>
                <a:spcPts val="0"/>
              </a:spcBef>
              <a:buClr>
                <a:srgbClr val="FFFFFF"/>
              </a:buClr>
              <a:buSzPct val="100000"/>
              <a:buChar char="●"/>
            </a:pPr>
            <a:r>
              <a:rPr lang="en" sz="3600">
                <a:solidFill>
                  <a:srgbClr val="FFFFFF"/>
                </a:solidFill>
              </a:rPr>
              <a:t>Guide line Git for Window</a:t>
            </a:r>
          </a:p>
          <a:p>
            <a:pPr indent="-457200" lvl="1" marL="914400" rtl="0">
              <a:spcBef>
                <a:spcPts val="0"/>
              </a:spcBef>
              <a:buClr>
                <a:srgbClr val="FFFFFF"/>
              </a:buClr>
              <a:buSzPct val="100000"/>
              <a:buChar char="○"/>
            </a:pPr>
            <a:r>
              <a:rPr lang="en" sz="3600" u="sng">
                <a:solidFill>
                  <a:schemeClr val="hlink"/>
                </a:solidFill>
                <a:hlinkClick r:id="rId4"/>
              </a:rPr>
              <a:t>https://vladmihalcea.com/tutorials/git/windows-git-ssh-authentication-to-github</a:t>
            </a:r>
          </a:p>
          <a:p>
            <a:pPr indent="0" lvl="0" marL="457200" rtl="0">
              <a:spcBef>
                <a:spcPts val="0"/>
              </a:spcBef>
              <a:buNone/>
            </a:pPr>
            <a:r>
              <a:t/>
            </a:r>
            <a:endParaRPr sz="3600">
              <a:solidFill>
                <a:srgbClr val="FFFFFF"/>
              </a:solidFill>
            </a:endParaRPr>
          </a:p>
          <a:p>
            <a:pPr indent="0" lvl="0" marL="45720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Shape 374"/>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exercise</a:t>
            </a:r>
            <a:r>
              <a:rPr lang="en" sz="3600">
                <a:solidFill>
                  <a:srgbClr val="FFFFFF"/>
                </a:solidFill>
              </a:rPr>
              <a:t> :</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375" name="Shape 375"/>
          <p:cNvSpPr txBox="1"/>
          <p:nvPr/>
        </p:nvSpPr>
        <p:spPr>
          <a:xfrm>
            <a:off x="399225" y="865025"/>
            <a:ext cx="6807000" cy="1896600"/>
          </a:xfrm>
          <a:prstGeom prst="rect">
            <a:avLst/>
          </a:prstGeom>
          <a:noFill/>
          <a:ln>
            <a:noFill/>
          </a:ln>
        </p:spPr>
        <p:txBody>
          <a:bodyPr anchorCtr="0" anchor="t" bIns="91425" lIns="91425" rIns="91425" tIns="91425">
            <a:noAutofit/>
          </a:bodyPr>
          <a:lstStyle/>
          <a:p>
            <a:pPr lvl="0">
              <a:spcBef>
                <a:spcPts val="0"/>
              </a:spcBef>
              <a:buNone/>
            </a:pPr>
            <a:r>
              <a:rPr lang="en" sz="1100">
                <a:solidFill>
                  <a:srgbClr val="FFFFFF"/>
                </a:solidFill>
              </a:rPr>
              <a:t>Move homework source code into github server.</a:t>
            </a:r>
          </a:p>
          <a:p>
            <a:pPr lvl="0">
              <a:spcBef>
                <a:spcPts val="0"/>
              </a:spcBef>
              <a:buNone/>
            </a:pPr>
            <a:r>
              <a:t/>
            </a:r>
            <a:endParaRPr sz="1100">
              <a:solidFill>
                <a:srgbClr val="FFFFFF"/>
              </a:solidFill>
            </a:endParaRPr>
          </a:p>
          <a:p>
            <a:pPr indent="-298450" lvl="0" marL="457200" rtl="0">
              <a:spcBef>
                <a:spcPts val="0"/>
              </a:spcBef>
              <a:buClr>
                <a:srgbClr val="FFFFFF"/>
              </a:buClr>
              <a:buSzPct val="100000"/>
              <a:buChar char="-"/>
            </a:pPr>
            <a:r>
              <a:rPr lang="en" sz="1100">
                <a:solidFill>
                  <a:srgbClr val="FFFFFF"/>
                </a:solidFill>
              </a:rPr>
              <a:t>java-collection repo</a:t>
            </a:r>
          </a:p>
          <a:p>
            <a:pPr indent="-298450" lvl="0" marL="457200" rtl="0">
              <a:spcBef>
                <a:spcPts val="0"/>
              </a:spcBef>
              <a:buClr>
                <a:srgbClr val="FFFFFF"/>
              </a:buClr>
              <a:buSzPct val="100000"/>
              <a:buChar char="-"/>
            </a:pPr>
            <a:r>
              <a:rPr lang="en" sz="1100">
                <a:solidFill>
                  <a:srgbClr val="FFFFFF"/>
                </a:solidFill>
              </a:rPr>
              <a:t>java-oop repo</a:t>
            </a:r>
          </a:p>
          <a:p>
            <a:pPr indent="-298450" lvl="0" marL="457200" rtl="0">
              <a:spcBef>
                <a:spcPts val="0"/>
              </a:spcBef>
              <a:buClr>
                <a:srgbClr val="FFFFFF"/>
              </a:buClr>
              <a:buSzPct val="100000"/>
              <a:buChar char="-"/>
            </a:pPr>
            <a:r>
              <a:rPr lang="en" sz="1100">
                <a:solidFill>
                  <a:srgbClr val="FFFFFF"/>
                </a:solidFill>
              </a:rPr>
              <a:t>maven-basic repo </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79" name="Shape 379"/>
        <p:cNvGrpSpPr/>
        <p:nvPr/>
      </p:nvGrpSpPr>
      <p:grpSpPr>
        <a:xfrm>
          <a:off x="0" y="0"/>
          <a:ext cx="0" cy="0"/>
          <a:chOff x="0" y="0"/>
          <a:chExt cx="0" cy="0"/>
        </a:xfrm>
      </p:grpSpPr>
      <p:sp>
        <p:nvSpPr>
          <p:cNvPr id="380" name="Shape 380"/>
          <p:cNvSpPr txBox="1"/>
          <p:nvPr/>
        </p:nvSpPr>
        <p:spPr>
          <a:xfrm>
            <a:off x="119700" y="119750"/>
            <a:ext cx="9024300" cy="4606200"/>
          </a:xfrm>
          <a:prstGeom prst="rect">
            <a:avLst/>
          </a:prstGeom>
          <a:noFill/>
          <a:ln>
            <a:noFill/>
          </a:ln>
        </p:spPr>
        <p:txBody>
          <a:bodyPr anchorCtr="0" anchor="ctr" bIns="91425" lIns="91425" rIns="91425" tIns="91425">
            <a:noAutofit/>
          </a:bodyPr>
          <a:lstStyle/>
          <a:p>
            <a:pPr lvl="0" rtl="0" algn="l">
              <a:spcBef>
                <a:spcPts val="0"/>
              </a:spcBef>
              <a:buNone/>
            </a:pPr>
            <a:r>
              <a:rPr lang="en" sz="15000">
                <a:solidFill>
                  <a:srgbClr val="FFFFFF"/>
                </a:solidFill>
              </a:rPr>
              <a:t>Question?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Shape 85"/>
          <p:cNvSpPr txBox="1"/>
          <p:nvPr/>
        </p:nvSpPr>
        <p:spPr>
          <a:xfrm>
            <a:off x="46225"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Configure your Git username and email </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sp>
        <p:nvSpPr>
          <p:cNvPr id="86" name="Shape 86"/>
          <p:cNvSpPr txBox="1"/>
          <p:nvPr/>
        </p:nvSpPr>
        <p:spPr>
          <a:xfrm>
            <a:off x="158825" y="865025"/>
            <a:ext cx="8771700" cy="1150800"/>
          </a:xfrm>
          <a:prstGeom prst="rect">
            <a:avLst/>
          </a:prstGeom>
          <a:noFill/>
          <a:ln>
            <a:noFill/>
          </a:ln>
        </p:spPr>
        <p:txBody>
          <a:bodyPr anchorCtr="0" anchor="t" bIns="91425" lIns="91425" rIns="91425" tIns="91425">
            <a:noAutofit/>
          </a:bodyPr>
          <a:lstStyle/>
          <a:p>
            <a:pPr indent="0" lvl="0" marL="457200" rtl="0">
              <a:spcBef>
                <a:spcPts val="0"/>
              </a:spcBef>
              <a:buNone/>
            </a:pPr>
            <a:r>
              <a:rPr lang="en" sz="2400">
                <a:solidFill>
                  <a:srgbClr val="FFFFFF"/>
                </a:solidFill>
              </a:rPr>
              <a:t>$ git config --global </a:t>
            </a:r>
            <a:r>
              <a:rPr lang="en" sz="2400">
                <a:solidFill>
                  <a:srgbClr val="FFFF00"/>
                </a:solidFill>
              </a:rPr>
              <a:t>user.name </a:t>
            </a:r>
            <a:r>
              <a:rPr lang="en" sz="2400">
                <a:solidFill>
                  <a:srgbClr val="FFFFFF"/>
                </a:solidFill>
              </a:rPr>
              <a:t>"Sophea Mak"</a:t>
            </a:r>
            <a:br>
              <a:rPr lang="en" sz="2400">
                <a:solidFill>
                  <a:srgbClr val="FFFFFF"/>
                </a:solidFill>
              </a:rPr>
            </a:br>
            <a:r>
              <a:rPr lang="en" sz="2400">
                <a:solidFill>
                  <a:srgbClr val="FFFFFF"/>
                </a:solidFill>
              </a:rPr>
              <a:t>$ git config --global </a:t>
            </a:r>
            <a:r>
              <a:rPr lang="en" sz="2400">
                <a:solidFill>
                  <a:srgbClr val="FFFF00"/>
                </a:solidFill>
              </a:rPr>
              <a:t>user.email</a:t>
            </a:r>
            <a:r>
              <a:rPr lang="en" sz="2400">
                <a:solidFill>
                  <a:srgbClr val="FFFFFF"/>
                </a:solidFill>
              </a:rPr>
              <a:t> "</a:t>
            </a:r>
            <a:r>
              <a:rPr lang="en" sz="2400" u="sng">
                <a:solidFill>
                  <a:schemeClr val="hlink"/>
                </a:solidFill>
                <a:hlinkClick r:id="rId4"/>
              </a:rPr>
              <a:t>sopheamak@gmail.com</a:t>
            </a:r>
            <a:r>
              <a:rPr lang="en" sz="2400">
                <a:solidFill>
                  <a:srgbClr val="FFFFFF"/>
                </a:solidFill>
              </a:rPr>
              <a:t>"</a:t>
            </a:r>
          </a:p>
          <a:p>
            <a:pPr indent="0" lvl="0" marL="457200" rtl="0">
              <a:spcBef>
                <a:spcPts val="0"/>
              </a:spcBef>
              <a:buNone/>
            </a:pPr>
            <a:r>
              <a:t/>
            </a:r>
            <a:endParaRPr sz="2400">
              <a:solidFill>
                <a:srgbClr val="FFFFFF"/>
              </a:solidFill>
            </a:endParaRPr>
          </a:p>
          <a:p>
            <a:pPr indent="0" lvl="0" marL="457200" rtl="0">
              <a:spcBef>
                <a:spcPts val="0"/>
              </a:spcBef>
              <a:buNone/>
            </a:pPr>
            <a:r>
              <a:rPr lang="en" sz="2400">
                <a:solidFill>
                  <a:srgbClr val="FFFFFF"/>
                </a:solidFill>
              </a:rPr>
              <a:t>//alias command</a:t>
            </a:r>
          </a:p>
          <a:p>
            <a:pPr indent="0" lvl="0" marL="457200" rtl="0">
              <a:spcBef>
                <a:spcPts val="0"/>
              </a:spcBef>
              <a:buNone/>
            </a:pPr>
            <a:r>
              <a:rPr lang="en" sz="2400">
                <a:solidFill>
                  <a:srgbClr val="FFFFFF"/>
                </a:solidFill>
              </a:rPr>
              <a:t>//git config --global alias.&lt;alias-name&gt; &lt;git-command&gt;</a:t>
            </a:r>
          </a:p>
          <a:p>
            <a:pPr indent="0" lvl="0" marL="457200" rtl="0">
              <a:spcBef>
                <a:spcPts val="0"/>
              </a:spcBef>
              <a:buNone/>
            </a:pPr>
            <a:r>
              <a:t/>
            </a:r>
            <a:endParaRPr sz="2400">
              <a:solidFill>
                <a:srgbClr val="FFFFFF"/>
              </a:solidFill>
            </a:endParaRPr>
          </a:p>
          <a:p>
            <a:pPr indent="0" lvl="0" marL="457200" rtl="0">
              <a:spcBef>
                <a:spcPts val="0"/>
              </a:spcBef>
              <a:buNone/>
            </a:pPr>
            <a:r>
              <a:rPr lang="en" sz="2400">
                <a:solidFill>
                  <a:srgbClr val="FFFFFF"/>
                </a:solidFill>
              </a:rPr>
              <a:t>$ git config </a:t>
            </a:r>
            <a:r>
              <a:rPr lang="en" sz="2400">
                <a:solidFill>
                  <a:srgbClr val="FFFF00"/>
                </a:solidFill>
              </a:rPr>
              <a:t>--global alias.st status</a:t>
            </a:r>
          </a:p>
          <a:p>
            <a:pPr indent="0" lvl="0" marL="457200" rtl="0">
              <a:spcBef>
                <a:spcPts val="0"/>
              </a:spcBef>
              <a:buNone/>
            </a:pPr>
            <a:r>
              <a:t/>
            </a:r>
            <a:endParaRPr sz="2400">
              <a:solidFill>
                <a:srgbClr val="FFFFFF"/>
              </a:solidFill>
            </a:endParaRPr>
          </a:p>
          <a:p>
            <a:pPr indent="0" lvl="0" marL="457200" rtl="0">
              <a:spcBef>
                <a:spcPts val="0"/>
              </a:spcBef>
              <a:buNone/>
            </a:pPr>
            <a:r>
              <a:rPr lang="en" sz="2400">
                <a:solidFill>
                  <a:srgbClr val="FFFFFF"/>
                </a:solidFill>
              </a:rPr>
              <a:t>//list configuration</a:t>
            </a:r>
          </a:p>
          <a:p>
            <a:pPr indent="0" lvl="0" marL="457200" rtl="0">
              <a:spcBef>
                <a:spcPts val="0"/>
              </a:spcBef>
              <a:buNone/>
            </a:pPr>
            <a:r>
              <a:rPr lang="en" sz="2400">
                <a:solidFill>
                  <a:srgbClr val="FFFFFF"/>
                </a:solidFill>
              </a:rPr>
              <a:t>$ git config --list</a:t>
            </a:r>
          </a:p>
          <a:p>
            <a:pPr indent="-69850" lvl="0" marL="457200" rtl="0">
              <a:spcBef>
                <a:spcPts val="0"/>
              </a:spcBef>
              <a:buClr>
                <a:schemeClr val="dk1"/>
              </a:buClr>
              <a:buFont typeface="Arial"/>
              <a:buNone/>
            </a:pPr>
            <a:r>
              <a:t/>
            </a:r>
            <a:endParaRPr sz="24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Shape 91"/>
          <p:cNvSpPr txBox="1"/>
          <p:nvPr/>
        </p:nvSpPr>
        <p:spPr>
          <a:xfrm>
            <a:off x="0" y="0"/>
            <a:ext cx="8344500" cy="7575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rPr>
              <a:t>SSH key </a:t>
            </a: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600">
              <a:solidFill>
                <a:srgbClr val="FFFFFF"/>
              </a:solidFill>
            </a:endParaRPr>
          </a:p>
          <a:p>
            <a:pPr lvl="0" rtl="0">
              <a:spcBef>
                <a:spcPts val="0"/>
              </a:spcBef>
              <a:buNone/>
            </a:pPr>
            <a:r>
              <a:t/>
            </a:r>
            <a:endParaRPr sz="3000">
              <a:solidFill>
                <a:srgbClr val="FFFFFF"/>
              </a:solidFill>
            </a:endParaRPr>
          </a:p>
        </p:txBody>
      </p:sp>
      <p:pic>
        <p:nvPicPr>
          <p:cNvPr id="92" name="Shape 92"/>
          <p:cNvPicPr preferRelativeResize="0"/>
          <p:nvPr/>
        </p:nvPicPr>
        <p:blipFill>
          <a:blip r:embed="rId4">
            <a:alphaModFix/>
          </a:blip>
          <a:stretch>
            <a:fillRect/>
          </a:stretch>
        </p:blipFill>
        <p:spPr>
          <a:xfrm>
            <a:off x="1569600" y="922125"/>
            <a:ext cx="3590925" cy="2466975"/>
          </a:xfrm>
          <a:prstGeom prst="rect">
            <a:avLst/>
          </a:prstGeom>
          <a:noFill/>
          <a:ln>
            <a:noFill/>
          </a:ln>
        </p:spPr>
      </p:pic>
      <p:sp>
        <p:nvSpPr>
          <p:cNvPr id="93" name="Shape 93"/>
          <p:cNvSpPr txBox="1"/>
          <p:nvPr/>
        </p:nvSpPr>
        <p:spPr>
          <a:xfrm>
            <a:off x="399750" y="3609925"/>
            <a:ext cx="8344500" cy="1203600"/>
          </a:xfrm>
          <a:prstGeom prst="rect">
            <a:avLst/>
          </a:prstGeom>
          <a:noFill/>
          <a:ln>
            <a:noFill/>
          </a:ln>
        </p:spPr>
        <p:txBody>
          <a:bodyPr anchorCtr="0" anchor="t" bIns="91425" lIns="91425" rIns="91425" tIns="91425">
            <a:noAutofit/>
          </a:bodyPr>
          <a:lstStyle/>
          <a:p>
            <a:pPr lvl="0">
              <a:spcBef>
                <a:spcPts val="0"/>
              </a:spcBef>
              <a:buNone/>
            </a:pPr>
            <a:r>
              <a:rPr lang="en" sz="3000">
                <a:solidFill>
                  <a:srgbClr val="FFFFFF"/>
                </a:solidFill>
              </a:rPr>
              <a:t>Step 2 : add this key to your git server /</a:t>
            </a:r>
          </a:p>
          <a:p>
            <a:pPr lvl="0" rtl="0">
              <a:spcBef>
                <a:spcPts val="0"/>
              </a:spcBef>
              <a:buNone/>
            </a:pPr>
            <a:r>
              <a:rPr lang="en" sz="3000">
                <a:solidFill>
                  <a:srgbClr val="FFFFFF"/>
                </a:solidFill>
              </a:rPr>
              <a:t>github/bitbucket ssh key setting</a:t>
            </a:r>
          </a:p>
          <a:p>
            <a:pPr lvl="0" rtl="0">
              <a:spcBef>
                <a:spcPts val="0"/>
              </a:spcBef>
              <a:buNone/>
            </a:pPr>
            <a:r>
              <a:t/>
            </a:r>
            <a:endParaRPr sz="3000">
              <a:solidFill>
                <a:srgbClr val="FFFFFF"/>
              </a:solidFill>
            </a:endParaRPr>
          </a:p>
          <a:p>
            <a:pPr lvl="0" rtl="0">
              <a:spcBef>
                <a:spcPts val="0"/>
              </a:spcBef>
              <a:buNone/>
            </a:pPr>
            <a:r>
              <a:t/>
            </a:r>
            <a:endParaRPr sz="3000">
              <a:solidFill>
                <a:srgbClr val="FFFFFF"/>
              </a:solidFill>
            </a:endParaRPr>
          </a:p>
          <a:p>
            <a:pPr lvl="0" rtl="0">
              <a:spcBef>
                <a:spcPts val="0"/>
              </a:spcBef>
              <a:buNone/>
            </a:pPr>
            <a:r>
              <a:t/>
            </a:r>
            <a:endParaRPr sz="3000">
              <a:solidFill>
                <a:srgbClr val="FFFFFF"/>
              </a:solidFill>
            </a:endParaRPr>
          </a:p>
          <a:p>
            <a:pPr lvl="0" rtl="0">
              <a:spcBef>
                <a:spcPts val="0"/>
              </a:spcBef>
              <a:buNone/>
            </a:pPr>
            <a:r>
              <a:t/>
            </a:r>
            <a:endParaRPr sz="3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Shape 98"/>
          <p:cNvSpPr txBox="1"/>
          <p:nvPr/>
        </p:nvSpPr>
        <p:spPr>
          <a:xfrm>
            <a:off x="119775" y="1530400"/>
            <a:ext cx="9024300" cy="1277700"/>
          </a:xfrm>
          <a:prstGeom prst="rect">
            <a:avLst/>
          </a:prstGeom>
          <a:noFill/>
          <a:ln>
            <a:noFill/>
          </a:ln>
        </p:spPr>
        <p:txBody>
          <a:bodyPr anchorCtr="0" anchor="t" bIns="91425" lIns="91425" rIns="91425" tIns="91425">
            <a:noAutofit/>
          </a:bodyPr>
          <a:lstStyle/>
          <a:p>
            <a:pPr lvl="0">
              <a:spcBef>
                <a:spcPts val="0"/>
              </a:spcBef>
              <a:buNone/>
            </a:pPr>
            <a:r>
              <a:rPr lang="en" sz="4800">
                <a:solidFill>
                  <a:srgbClr val="FFFFFF"/>
                </a:solidFill>
              </a:rPr>
              <a:t>Let’s start with the simple guide.</a:t>
            </a:r>
          </a:p>
          <a:p>
            <a:pPr lvl="0">
              <a:spcBef>
                <a:spcPts val="0"/>
              </a:spcBef>
              <a:buNone/>
            </a:pPr>
            <a:r>
              <a:t/>
            </a:r>
            <a:endParaRPr sz="3000">
              <a:solidFill>
                <a:srgbClr val="FFFFFF"/>
              </a:solidFill>
            </a:endParaRPr>
          </a:p>
          <a:p>
            <a:pPr lvl="0" rtl="0">
              <a:lnSpc>
                <a:spcPct val="115000"/>
              </a:lnSpc>
              <a:spcBef>
                <a:spcPts val="2400"/>
              </a:spcBef>
              <a:spcAft>
                <a:spcPts val="600"/>
              </a:spcAft>
              <a:buNone/>
            </a:pPr>
            <a:r>
              <a:t/>
            </a:r>
            <a:endParaRPr b="1" sz="2300">
              <a:solidFill>
                <a:schemeClr val="dk1"/>
              </a:solidFill>
            </a:endParaRPr>
          </a:p>
          <a:p>
            <a:pPr lvl="0" rtl="0">
              <a:lnSpc>
                <a:spcPct val="115000"/>
              </a:lnSpc>
              <a:spcBef>
                <a:spcPts val="2400"/>
              </a:spcBef>
              <a:spcAft>
                <a:spcPts val="600"/>
              </a:spcAft>
              <a:buClr>
                <a:schemeClr val="dk1"/>
              </a:buClr>
              <a:buFont typeface="Arial"/>
              <a:buNone/>
            </a:pPr>
            <a:r>
              <a:t/>
            </a:r>
            <a:endParaRPr b="1" sz="2300">
              <a:solidFill>
                <a:schemeClr val="dk1"/>
              </a:solidFill>
            </a:endParaRPr>
          </a:p>
          <a:p>
            <a:pPr lvl="0" rtl="0">
              <a:spcBef>
                <a:spcPts val="0"/>
              </a:spcBef>
              <a:buNone/>
            </a:pPr>
            <a:r>
              <a:t/>
            </a:r>
            <a:endParaRPr sz="3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Shape 103"/>
          <p:cNvSpPr txBox="1"/>
          <p:nvPr/>
        </p:nvSpPr>
        <p:spPr>
          <a:xfrm>
            <a:off x="59850" y="281000"/>
            <a:ext cx="9024300" cy="4805700"/>
          </a:xfrm>
          <a:prstGeom prst="rect">
            <a:avLst/>
          </a:prstGeom>
          <a:noFill/>
          <a:ln>
            <a:noFill/>
          </a:ln>
        </p:spPr>
        <p:txBody>
          <a:bodyPr anchorCtr="0" anchor="t" bIns="91425" lIns="91425" rIns="91425" tIns="91425">
            <a:noAutofit/>
          </a:bodyPr>
          <a:lstStyle/>
          <a:p>
            <a:pPr lvl="0">
              <a:spcBef>
                <a:spcPts val="0"/>
              </a:spcBef>
              <a:buNone/>
            </a:pPr>
            <a:r>
              <a:rPr lang="en" sz="4800">
                <a:solidFill>
                  <a:srgbClr val="FFFFFF"/>
                </a:solidFill>
              </a:rPr>
              <a:t>Experiment with Git hub repo :</a:t>
            </a:r>
          </a:p>
          <a:p>
            <a:pPr lvl="0">
              <a:spcBef>
                <a:spcPts val="0"/>
              </a:spcBef>
              <a:buNone/>
            </a:pPr>
            <a:r>
              <a:rPr lang="en" sz="4800">
                <a:solidFill>
                  <a:srgbClr val="FFFFFF"/>
                </a:solidFill>
              </a:rPr>
              <a:t>Git hub : </a:t>
            </a:r>
            <a:r>
              <a:rPr lang="en" sz="4800" u="sng">
                <a:solidFill>
                  <a:schemeClr val="hlink"/>
                </a:solidFill>
                <a:hlinkClick r:id="rId4"/>
              </a:rPr>
              <a:t>https://github.com</a:t>
            </a:r>
          </a:p>
          <a:p>
            <a:pPr lvl="0">
              <a:spcBef>
                <a:spcPts val="0"/>
              </a:spcBef>
              <a:buNone/>
            </a:pPr>
            <a:r>
              <a:rPr lang="en" sz="4800">
                <a:solidFill>
                  <a:srgbClr val="FFFFFF"/>
                </a:solidFill>
              </a:rPr>
              <a:t>Let’s create an account in github</a:t>
            </a:r>
          </a:p>
          <a:p>
            <a:pPr lvl="0">
              <a:spcBef>
                <a:spcPts val="0"/>
              </a:spcBef>
              <a:buNone/>
            </a:pPr>
            <a:r>
              <a:t/>
            </a:r>
            <a:endParaRPr sz="4800">
              <a:solidFill>
                <a:srgbClr val="FFFFFF"/>
              </a:solidFill>
            </a:endParaRPr>
          </a:p>
          <a:p>
            <a:pPr lvl="0">
              <a:spcBef>
                <a:spcPts val="0"/>
              </a:spcBef>
              <a:buNone/>
            </a:pPr>
            <a:r>
              <a:rPr lang="en" sz="4800">
                <a:solidFill>
                  <a:srgbClr val="FFFFFF"/>
                </a:solidFill>
              </a:rPr>
              <a:t>Online tools: </a:t>
            </a:r>
            <a:r>
              <a:rPr lang="en" sz="3600" u="sng">
                <a:solidFill>
                  <a:schemeClr val="hlink"/>
                </a:solidFill>
                <a:hlinkClick r:id="rId5"/>
              </a:rPr>
              <a:t>https://try.github.io/levels/1/challenges/1</a:t>
            </a:r>
          </a:p>
          <a:p>
            <a:pPr lvl="0" rtl="0">
              <a:spcBef>
                <a:spcPts val="0"/>
              </a:spcBef>
              <a:buNone/>
            </a:pPr>
            <a:r>
              <a:t/>
            </a:r>
            <a:endParaRPr sz="4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