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256" r:id="rId2"/>
    <p:sldId id="266" r:id="rId3"/>
    <p:sldId id="382" r:id="rId4"/>
    <p:sldId id="384" r:id="rId5"/>
    <p:sldId id="389" r:id="rId6"/>
    <p:sldId id="390" r:id="rId7"/>
    <p:sldId id="391" r:id="rId8"/>
    <p:sldId id="385" r:id="rId9"/>
    <p:sldId id="465" r:id="rId10"/>
    <p:sldId id="392" r:id="rId11"/>
    <p:sldId id="516" r:id="rId12"/>
    <p:sldId id="517" r:id="rId13"/>
    <p:sldId id="393" r:id="rId14"/>
    <p:sldId id="468" r:id="rId1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  <p15:guide id="3" orient="horz" pos="1162">
          <p15:clr>
            <a:srgbClr val="A4A3A4"/>
          </p15:clr>
        </p15:guide>
        <p15:guide id="4" pos="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F1FF"/>
    <a:srgbClr val="99CCFF"/>
    <a:srgbClr val="0000CC"/>
    <a:srgbClr val="FF5050"/>
    <a:srgbClr val="97E1FF"/>
    <a:srgbClr val="00A4E6"/>
    <a:srgbClr val="5BD0FF"/>
    <a:srgbClr val="29C2FF"/>
    <a:srgbClr val="11BBFF"/>
    <a:srgbClr val="21C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52" autoAdjust="0"/>
    <p:restoredTop sz="98901" autoAdjust="0"/>
  </p:normalViewPr>
  <p:slideViewPr>
    <p:cSldViewPr>
      <p:cViewPr>
        <p:scale>
          <a:sx n="80" d="100"/>
          <a:sy n="80" d="100"/>
        </p:scale>
        <p:origin x="-1675" y="-206"/>
      </p:cViewPr>
      <p:guideLst>
        <p:guide orient="horz" pos="119"/>
        <p:guide orient="horz" pos="1162"/>
        <p:guide pos="158"/>
        <p:guide pos="43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408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>
                <a:ea typeface="맑은 고딕" panose="020B0503020000020004" pitchFamily="50" charset="-127"/>
              </a:rPr>
              <a:pPr/>
              <a:t>2020-07-15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그룹 15"/>
          <p:cNvGrpSpPr/>
          <p:nvPr userDrawn="1"/>
        </p:nvGrpSpPr>
        <p:grpSpPr>
          <a:xfrm>
            <a:off x="276521" y="5990292"/>
            <a:ext cx="3791423" cy="586615"/>
            <a:chOff x="130805" y="5990292"/>
            <a:chExt cx="3791423" cy="586615"/>
          </a:xfrm>
        </p:grpSpPr>
        <p:sp>
          <p:nvSpPr>
            <p:cNvPr id="17" name="TextBox 9"/>
            <p:cNvSpPr txBox="1"/>
            <p:nvPr userDrawn="1"/>
          </p:nvSpPr>
          <p:spPr>
            <a:xfrm>
              <a:off x="130805" y="6269130"/>
              <a:ext cx="3791423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MySQL</a:t>
              </a:r>
              <a:r>
                <a:rPr kumimoji="0" lang="ko-KR" altLang="en-US" sz="1400" b="1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로 배우는 데이터베이스 개론과 실습</a:t>
              </a:r>
              <a:endParaRPr kumimoji="0"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8" name="TextBox 17"/>
            <p:cNvSpPr txBox="1"/>
            <p:nvPr userDrawn="1"/>
          </p:nvSpPr>
          <p:spPr>
            <a:xfrm>
              <a:off x="197645" y="5990292"/>
              <a:ext cx="25199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baseline="0" dirty="0" smtClean="0">
                  <a:solidFill>
                    <a:schemeClr val="bg1"/>
                  </a:solidFill>
                  <a:latin typeface="+mn-lt"/>
                  <a:ea typeface="+mn-ea"/>
                </a:rPr>
                <a:t>.</a:t>
              </a:r>
              <a:endParaRPr kumimoji="0" lang="ko-KR" altLang="en-US" sz="20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TextBox 18"/>
            <p:cNvSpPr txBox="1"/>
            <p:nvPr userDrawn="1"/>
          </p:nvSpPr>
          <p:spPr>
            <a:xfrm>
              <a:off x="359645" y="5990292"/>
              <a:ext cx="25199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baseline="0" dirty="0" smtClean="0">
                  <a:solidFill>
                    <a:schemeClr val="bg1"/>
                  </a:solidFill>
                  <a:latin typeface="+mn-lt"/>
                  <a:ea typeface="+mn-ea"/>
                </a:rPr>
                <a:t>.</a:t>
              </a:r>
              <a:endParaRPr kumimoji="0" lang="ko-KR" altLang="en-US" sz="20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TextBox 19"/>
            <p:cNvSpPr txBox="1"/>
            <p:nvPr userDrawn="1"/>
          </p:nvSpPr>
          <p:spPr>
            <a:xfrm>
              <a:off x="538980" y="5990292"/>
              <a:ext cx="25199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baseline="0" dirty="0" smtClean="0">
                  <a:solidFill>
                    <a:schemeClr val="bg1"/>
                  </a:solidFill>
                  <a:latin typeface="+mn-lt"/>
                  <a:ea typeface="+mn-ea"/>
                </a:rPr>
                <a:t>.</a:t>
              </a:r>
              <a:endParaRPr kumimoji="0" lang="ko-KR" altLang="en-US" sz="20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1" name="직사각형 10"/>
          <p:cNvSpPr/>
          <p:nvPr userDrawn="1"/>
        </p:nvSpPr>
        <p:spPr>
          <a:xfrm flipV="1">
            <a:off x="0" y="5743552"/>
            <a:ext cx="9144000" cy="61712"/>
          </a:xfrm>
          <a:prstGeom prst="rect">
            <a:avLst/>
          </a:prstGeom>
          <a:solidFill>
            <a:srgbClr val="50AB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/학습목표/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40"/>
          <p:cNvSpPr>
            <a:spLocks noChangeArrowheads="1"/>
          </p:cNvSpPr>
          <p:nvPr userDrawn="1"/>
        </p:nvSpPr>
        <p:spPr bwMode="invGray">
          <a:xfrm>
            <a:off x="0" y="6803"/>
            <a:ext cx="9144000" cy="617311"/>
          </a:xfrm>
          <a:prstGeom prst="rect">
            <a:avLst/>
          </a:prstGeom>
          <a:solidFill>
            <a:srgbClr val="B5D5E4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mtClean="0"/>
          </a:p>
        </p:txBody>
      </p:sp>
      <p:sp>
        <p:nvSpPr>
          <p:cNvPr id="9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789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B5D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6300192" y="93663"/>
            <a:ext cx="2804036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l" rtl="0" eaLnBrk="1" fontAlgn="base" latin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800" b="1" kern="1200" spc="0" dirty="0" smtClean="0">
                <a:solidFill>
                  <a:srgbClr val="393939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SQL</a:t>
            </a:r>
            <a:r>
              <a:rPr kumimoji="1" lang="en-US" altLang="ko-KR" sz="2800" b="1" kern="1200" spc="-300" dirty="0" smtClean="0">
                <a:solidFill>
                  <a:srgbClr val="393939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2800" b="1" kern="1200" spc="-300" dirty="0" smtClean="0">
                <a:solidFill>
                  <a:srgbClr val="393939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종합실습</a:t>
            </a:r>
            <a:endParaRPr kumimoji="1" lang="ko-KR" altLang="en-US" sz="2800" b="1" kern="1200" spc="-300" dirty="0">
              <a:solidFill>
                <a:srgbClr val="393939"/>
              </a:solidFill>
              <a:latin typeface="맑은 고딕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50ABCC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mtClean="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7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2" t="68494" r="5122" b="13763"/>
          <a:stretch>
            <a:fillRect/>
          </a:stretch>
        </p:blipFill>
        <p:spPr bwMode="auto">
          <a:xfrm>
            <a:off x="5521325" y="5372100"/>
            <a:ext cx="3311525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1478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0ABCC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buClr>
                <a:srgbClr val="50ABCC"/>
              </a:buClr>
              <a:buFont typeface="Arial" panose="020B0604020202020204" pitchFamily="34" charset="0"/>
              <a:buChar char="»"/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50ABC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rgbClr val="93CDD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rgbClr val="B7DEE8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rgbClr val="B7DEE8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41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49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 baseline="0">
                <a:solidFill>
                  <a:srgbClr val="0000CC"/>
                </a:solidFill>
              </a:defRPr>
            </a:lvl1pPr>
          </a:lstStyle>
          <a:p>
            <a:r>
              <a:rPr lang="ko-KR" altLang="en-US" smtClean="0"/>
              <a:t>연습문제 풀이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980728"/>
            <a:ext cx="8136904" cy="547260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908720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908720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908720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908720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880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2020-07-15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1" r:id="rId2"/>
    <p:sldLayoutId id="2147483692" r:id="rId3"/>
    <p:sldLayoutId id="2147483693" r:id="rId4"/>
    <p:sldLayoutId id="2147483690" r:id="rId5"/>
    <p:sldLayoutId id="2147483679" r:id="rId6"/>
    <p:sldLayoutId id="2147483680" r:id="rId7"/>
    <p:sldLayoutId id="2147483686" r:id="rId8"/>
    <p:sldLayoutId id="2147483688" r:id="rId9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1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 bwMode="auto">
          <a:xfrm>
            <a:off x="156810" y="3573016"/>
            <a:ext cx="6143382" cy="1902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dirty="0" smtClean="0">
                <a:solidFill>
                  <a:schemeClr val="bg1"/>
                </a:solidFill>
              </a:rPr>
              <a:t/>
            </a:r>
            <a:br>
              <a:rPr kumimoji="0" lang="en-US" altLang="ko-KR" dirty="0" smtClean="0">
                <a:solidFill>
                  <a:schemeClr val="bg1"/>
                </a:solidFill>
              </a:rPr>
            </a:br>
            <a:r>
              <a:rPr lang="en-US" altLang="ko-KR" sz="4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SQL </a:t>
            </a:r>
            <a:r>
              <a:rPr lang="ko-KR" altLang="en-US" sz="4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종합</a:t>
            </a:r>
            <a:r>
              <a:rPr lang="en-US" altLang="ko-KR" sz="4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4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실습</a:t>
            </a:r>
            <a:endParaRPr lang="ko-KR" altLang="en-US" sz="4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 </a:t>
            </a:r>
            <a:r>
              <a:rPr lang="ko-KR" altLang="en-US" dirty="0"/>
              <a:t>샘플 데이터 설치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52995" y="6167229"/>
            <a:ext cx="3038011" cy="437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[</a:t>
            </a:r>
            <a:r>
              <a:rPr lang="ko-KR" altLang="en-US" sz="14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5</a:t>
            </a:r>
            <a:r>
              <a:rPr lang="en-US" altLang="ko-KR" sz="1400" kern="0" dirty="0" smtClean="0">
                <a:solidFill>
                  <a:srgbClr val="000000"/>
                </a:solidFill>
                <a:ea typeface="맑은 고딕" panose="020B0503020000020004" pitchFamily="50" charset="-127"/>
              </a:rPr>
              <a:t>] </a:t>
            </a:r>
            <a:r>
              <a:rPr lang="en-US" altLang="ko-KR" sz="14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Workbench SQL </a:t>
            </a:r>
            <a:r>
              <a:rPr lang="ko-KR" altLang="en-US" sz="1400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개발 화면</a:t>
            </a:r>
            <a:endParaRPr lang="ko-KR" altLang="en-US" sz="1400" kern="0" spc="0" dirty="0">
              <a:solidFill>
                <a:srgbClr val="000000"/>
              </a:solidFill>
              <a:effectLst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741" y="1790700"/>
            <a:ext cx="6322518" cy="4343888"/>
          </a:xfrm>
          <a:prstGeom prst="rect">
            <a:avLst/>
          </a:prstGeom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395536" y="1085503"/>
            <a:ext cx="8064896" cy="525583"/>
          </a:xfrm>
        </p:spPr>
        <p:txBody>
          <a:bodyPr anchor="ctr"/>
          <a:lstStyle/>
          <a:p>
            <a:pPr latinLnBrk="0">
              <a:buFont typeface="Wingdings" pitchFamily="2" charset="2"/>
              <a:buChar char="v"/>
            </a:pPr>
            <a:r>
              <a:rPr lang="en-US" altLang="ko-KR" sz="2000" dirty="0">
                <a:solidFill>
                  <a:schemeClr val="tx2"/>
                </a:solidFill>
              </a:rPr>
              <a:t>MySQL Workbench </a:t>
            </a:r>
            <a:r>
              <a:rPr lang="ko-KR" altLang="en-US" sz="2000" dirty="0">
                <a:solidFill>
                  <a:schemeClr val="tx2"/>
                </a:solidFill>
              </a:rPr>
              <a:t>시작</a:t>
            </a:r>
          </a:p>
        </p:txBody>
      </p:sp>
    </p:spTree>
    <p:extLst>
      <p:ext uri="{BB962C8B-B14F-4D97-AF65-F5344CB8AC3E}">
        <p14:creationId xmlns:p14="http://schemas.microsoft.com/office/powerpoint/2010/main" val="100132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 </a:t>
            </a:r>
            <a:r>
              <a:rPr lang="ko-KR" altLang="en-US" dirty="0"/>
              <a:t>샘플 데이터 설치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395536" y="1085503"/>
            <a:ext cx="8064896" cy="525583"/>
          </a:xfrm>
        </p:spPr>
        <p:txBody>
          <a:bodyPr anchor="ctr"/>
          <a:lstStyle/>
          <a:p>
            <a:pPr latinLnBrk="0">
              <a:buFont typeface="Wingdings" pitchFamily="2" charset="2"/>
              <a:buChar char="v"/>
            </a:pPr>
            <a:r>
              <a:rPr lang="en-US" altLang="ko-KR" sz="2000" dirty="0">
                <a:solidFill>
                  <a:schemeClr val="tx2"/>
                </a:solidFill>
              </a:rPr>
              <a:t>MySQL Workbench </a:t>
            </a:r>
            <a:r>
              <a:rPr lang="ko-KR" altLang="en-US" sz="2000" dirty="0">
                <a:solidFill>
                  <a:schemeClr val="tx2"/>
                </a:solidFill>
              </a:rPr>
              <a:t>시작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6572250" cy="502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39333" y="3284985"/>
            <a:ext cx="3096344" cy="14401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400" dirty="0" smtClean="0"/>
              <a:t>madang.</a:t>
            </a:r>
            <a:r>
              <a:rPr lang="en-US" altLang="ko-KR" sz="1400" dirty="0" smtClean="0"/>
              <a:t>txt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파일의 </a:t>
            </a:r>
            <a:r>
              <a:rPr lang="ko-KR" altLang="en-US" sz="1400" dirty="0" smtClean="0"/>
              <a:t>내용을 복사해 </a:t>
            </a:r>
            <a:r>
              <a:rPr lang="en-US" altLang="ko-KR" sz="1400" dirty="0" smtClean="0"/>
              <a:t>SQL </a:t>
            </a:r>
            <a:r>
              <a:rPr lang="ko-KR" altLang="en-US" sz="1400" dirty="0" smtClean="0"/>
              <a:t>편집기 영역에 붙여 넣고</a:t>
            </a:r>
            <a:endParaRPr lang="en-US" altLang="ko-KR" sz="1400" dirty="0" smtClean="0"/>
          </a:p>
          <a:p>
            <a:r>
              <a:rPr lang="ko-KR" altLang="en-US" sz="1400" dirty="0" smtClean="0"/>
              <a:t>위쪽에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보이는 번개모양 아이콘 </a:t>
            </a:r>
            <a:endParaRPr lang="en-US" altLang="ko-KR" sz="1400" dirty="0" smtClean="0"/>
          </a:p>
          <a:p>
            <a:r>
              <a:rPr lang="ko-KR" altLang="en-US" sz="1400" dirty="0" smtClean="0"/>
              <a:t>또는</a:t>
            </a:r>
            <a:endParaRPr lang="en-US" altLang="ko-KR" sz="1400" dirty="0" smtClean="0"/>
          </a:p>
          <a:p>
            <a:r>
              <a:rPr lang="ko-KR" altLang="en-US" sz="1400" dirty="0" smtClean="0"/>
              <a:t>전체 선택 후 </a:t>
            </a:r>
            <a:r>
              <a:rPr lang="en-US" altLang="ko-KR" sz="1400" dirty="0" smtClean="0"/>
              <a:t>CTRL + ENTER </a:t>
            </a:r>
            <a:r>
              <a:rPr lang="ko-KR" altLang="en-US" sz="1400" dirty="0" smtClean="0"/>
              <a:t>키를 누른다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 </a:t>
            </a:r>
            <a:r>
              <a:rPr lang="ko-KR" altLang="en-US" sz="1400" dirty="0" smtClean="0"/>
              <a:t> </a:t>
            </a:r>
            <a:endParaRPr lang="ko-KR" altLang="en-US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739333" y="4941168"/>
            <a:ext cx="3096344" cy="14401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noAutofit/>
          </a:bodyPr>
          <a:lstStyle/>
          <a:p>
            <a:r>
              <a:rPr lang="ko-KR" altLang="en-US" sz="1400" dirty="0" smtClean="0"/>
              <a:t>이후 </a:t>
            </a:r>
            <a:endParaRPr lang="en-US" altLang="ko-KR" sz="1400" dirty="0" smtClean="0"/>
          </a:p>
          <a:p>
            <a:r>
              <a:rPr lang="ko-KR" altLang="en-US" sz="1400" dirty="0" smtClean="0"/>
              <a:t>왼쪽의 개체 탐색기에서 </a:t>
            </a:r>
            <a:endParaRPr lang="en-US" altLang="ko-KR" sz="1400" dirty="0" smtClean="0"/>
          </a:p>
          <a:p>
            <a:r>
              <a:rPr lang="en-US" altLang="ko-KR" sz="1400" dirty="0" smtClean="0"/>
              <a:t>SCHEMAS </a:t>
            </a:r>
            <a:r>
              <a:rPr lang="ko-KR" altLang="en-US" sz="1400" dirty="0" smtClean="0"/>
              <a:t>옆의 </a:t>
            </a:r>
            <a:r>
              <a:rPr lang="ko-KR" altLang="en-US" sz="1400" dirty="0" err="1" smtClean="0"/>
              <a:t>새로고침</a:t>
            </a:r>
            <a:r>
              <a:rPr lang="ko-KR" altLang="en-US" sz="1400" dirty="0" smtClean="0"/>
              <a:t> 버튼을 </a:t>
            </a:r>
            <a:endParaRPr lang="en-US" altLang="ko-KR" sz="1400" dirty="0" smtClean="0"/>
          </a:p>
          <a:p>
            <a:r>
              <a:rPr lang="ko-KR" altLang="en-US" sz="1400" dirty="0" smtClean="0"/>
              <a:t>클릭하면</a:t>
            </a:r>
            <a:endParaRPr lang="en-US" altLang="ko-KR" sz="1400" dirty="0" smtClean="0"/>
          </a:p>
          <a:p>
            <a:r>
              <a:rPr lang="ko-KR" altLang="en-US" sz="1400" dirty="0" smtClean="0"/>
              <a:t>새롭게 생성된 데이터베이스와</a:t>
            </a:r>
            <a:endParaRPr lang="en-US" altLang="ko-KR" sz="1400" dirty="0" smtClean="0"/>
          </a:p>
          <a:p>
            <a:r>
              <a:rPr lang="ko-KR" altLang="en-US" sz="1400" dirty="0" smtClean="0"/>
              <a:t>테이블의 목록이 나타난다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ko-KR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07334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 </a:t>
            </a:r>
            <a:r>
              <a:rPr lang="ko-KR" altLang="en-US" dirty="0"/>
              <a:t>샘플 데이터 설치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395536" y="1085503"/>
            <a:ext cx="8064896" cy="525583"/>
          </a:xfrm>
        </p:spPr>
        <p:txBody>
          <a:bodyPr anchor="ctr"/>
          <a:lstStyle/>
          <a:p>
            <a:pPr latinLnBrk="0">
              <a:buFont typeface="Wingdings" pitchFamily="2" charset="2"/>
              <a:buChar char="v"/>
            </a:pPr>
            <a:r>
              <a:rPr lang="en-US" altLang="ko-KR" sz="2000" dirty="0">
                <a:solidFill>
                  <a:schemeClr val="tx2"/>
                </a:solidFill>
              </a:rPr>
              <a:t>MySQL Workbench </a:t>
            </a:r>
            <a:r>
              <a:rPr lang="ko-KR" altLang="en-US" sz="2000" dirty="0">
                <a:solidFill>
                  <a:schemeClr val="tx2"/>
                </a:solidFill>
              </a:rPr>
              <a:t>시작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280920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55976" y="2924944"/>
            <a:ext cx="3096344" cy="23042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400" dirty="0" smtClean="0"/>
              <a:t>use </a:t>
            </a:r>
            <a:r>
              <a:rPr lang="en-US" altLang="ko-KR" sz="1400" dirty="0" err="1" smtClean="0"/>
              <a:t>madang</a:t>
            </a:r>
            <a:r>
              <a:rPr lang="en-US" altLang="ko-KR" sz="1400" dirty="0" smtClean="0"/>
              <a:t> =&gt; </a:t>
            </a:r>
            <a:r>
              <a:rPr lang="ko-KR" altLang="en-US" sz="1400" dirty="0" smtClean="0"/>
              <a:t>데이터베이스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글씨가 진하게 보인다</a:t>
            </a:r>
            <a:r>
              <a:rPr lang="en-US" altLang="ko-KR" sz="1400" dirty="0" smtClean="0"/>
              <a:t>. (</a:t>
            </a:r>
            <a:r>
              <a:rPr lang="ko-KR" altLang="en-US" sz="1400" dirty="0" err="1" smtClean="0"/>
              <a:t>사용중이라는</a:t>
            </a:r>
            <a:r>
              <a:rPr lang="ko-KR" altLang="en-US" sz="1400" dirty="0" smtClean="0"/>
              <a:t> 뜻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boot </a:t>
            </a:r>
            <a:r>
              <a:rPr lang="ko-KR" altLang="en-US" sz="1400" dirty="0" smtClean="0"/>
              <a:t>테이블의 내용을 검색하면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아래쪽에 검색 결과가 보여진다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>
                <a:sym typeface="Wingdings" panose="05000000000000000000" pitchFamily="2" charset="2"/>
              </a:rPr>
              <a:t>--------</a:t>
            </a:r>
            <a:endParaRPr lang="ko-KR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97138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 </a:t>
            </a:r>
            <a:r>
              <a:rPr lang="ko-KR" altLang="en-US" dirty="0"/>
              <a:t>샘플 데이터 설치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187624" y="1916832"/>
            <a:ext cx="7033160" cy="3724982"/>
            <a:chOff x="1283256" y="1741946"/>
            <a:chExt cx="6577488" cy="3292934"/>
          </a:xfrm>
        </p:grpSpPr>
        <p:sp>
          <p:nvSpPr>
            <p:cNvPr id="36" name="TextBox 35"/>
            <p:cNvSpPr txBox="1"/>
            <p:nvPr/>
          </p:nvSpPr>
          <p:spPr>
            <a:xfrm>
              <a:off x="1403648" y="4746848"/>
              <a:ext cx="1872208" cy="28803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ko-KR" altLang="en-US" sz="1400" b="1" dirty="0" smtClean="0">
                  <a:solidFill>
                    <a:schemeClr val="bg1">
                      <a:lumMod val="50000"/>
                    </a:schemeClr>
                  </a:solidFill>
                  <a:ea typeface="맑은 고딕" panose="020B0503020000020004" pitchFamily="50" charset="-127"/>
                </a:rPr>
                <a:t>그림 </a:t>
              </a:r>
              <a:r>
                <a:rPr lang="en-US" altLang="ko-KR" sz="1400" b="1" dirty="0" smtClean="0">
                  <a:solidFill>
                    <a:schemeClr val="bg1">
                      <a:lumMod val="50000"/>
                    </a:schemeClr>
                  </a:solidFill>
                  <a:ea typeface="맑은 고딕" panose="020B0503020000020004" pitchFamily="50" charset="-127"/>
                </a:rPr>
                <a:t>6 </a:t>
              </a:r>
              <a:r>
                <a:rPr lang="en-US" altLang="ko-KR" sz="1400" b="1" dirty="0">
                  <a:ea typeface="맑은 고딕" panose="020B0503020000020004" pitchFamily="50" charset="-127"/>
                </a:rPr>
                <a:t>Command Line Client</a:t>
              </a:r>
              <a:r>
                <a:rPr lang="ko-KR" altLang="en-US" sz="1400" b="1" dirty="0">
                  <a:ea typeface="맑은 고딕" panose="020B0503020000020004" pitchFamily="50" charset="-127"/>
                </a:rPr>
                <a:t>에서 </a:t>
              </a:r>
              <a:r>
                <a:rPr lang="en-US" altLang="ko-KR" sz="1400" b="1" dirty="0">
                  <a:ea typeface="맑은 고딕" panose="020B0503020000020004" pitchFamily="50" charset="-127"/>
                </a:rPr>
                <a:t>MySQL </a:t>
              </a:r>
              <a:r>
                <a:rPr lang="ko-KR" altLang="en-US" sz="1400" b="1" dirty="0">
                  <a:ea typeface="맑은 고딕" panose="020B0503020000020004" pitchFamily="50" charset="-127"/>
                </a:rPr>
                <a:t>실행</a:t>
              </a:r>
            </a:p>
          </p:txBody>
        </p:sp>
        <p:pic>
          <p:nvPicPr>
            <p:cNvPr id="2049" name="_x966053752" descr="EMB000024782f4b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3256" y="1741946"/>
              <a:ext cx="6577488" cy="2824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395536" y="1085503"/>
            <a:ext cx="8064896" cy="525583"/>
          </a:xfrm>
        </p:spPr>
        <p:txBody>
          <a:bodyPr anchor="ctr"/>
          <a:lstStyle/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ko-KR" sz="2000" dirty="0">
                <a:solidFill>
                  <a:schemeClr val="tx2"/>
                </a:solidFill>
              </a:rPr>
              <a:t>MySQL </a:t>
            </a:r>
            <a:r>
              <a:rPr lang="ko-KR" altLang="en-US" sz="2000" dirty="0" err="1">
                <a:solidFill>
                  <a:schemeClr val="tx2"/>
                </a:solidFill>
              </a:rPr>
              <a:t>명령창</a:t>
            </a:r>
            <a:endParaRPr lang="ko-KR" alt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00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 </a:t>
            </a:r>
            <a:r>
              <a:rPr lang="ko-KR" altLang="en-US" dirty="0"/>
              <a:t>샘플 데이터 설치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11560" y="1988840"/>
            <a:ext cx="750121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ea typeface="맑은 고딕" panose="020B0503020000020004" pitchFamily="50" charset="-127"/>
              </a:rPr>
              <a:t>다음은 </a:t>
            </a:r>
            <a:r>
              <a:rPr lang="ko-KR" altLang="en-US" sz="1600" dirty="0" err="1">
                <a:ea typeface="맑은 고딕" panose="020B0503020000020004" pitchFamily="50" charset="-127"/>
              </a:rPr>
              <a:t>MySQL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ea typeface="맑은 고딕" panose="020B0503020000020004" pitchFamily="50" charset="-127"/>
              </a:rPr>
              <a:t>명령창에서</a:t>
            </a:r>
            <a:r>
              <a:rPr lang="ko-KR" altLang="en-US" sz="1600" dirty="0">
                <a:ea typeface="맑은 고딕" panose="020B0503020000020004" pitchFamily="50" charset="-127"/>
              </a:rPr>
              <a:t> ‘</a:t>
            </a:r>
            <a:r>
              <a:rPr lang="ko-KR" altLang="en-US" sz="1600" dirty="0" err="1">
                <a:ea typeface="맑은 고딕" panose="020B0503020000020004" pitchFamily="50" charset="-127"/>
              </a:rPr>
              <a:t>testdb’라는</a:t>
            </a:r>
            <a:r>
              <a:rPr lang="ko-KR" altLang="en-US" sz="1600" dirty="0">
                <a:ea typeface="맑은 고딕" panose="020B0503020000020004" pitchFamily="50" charset="-127"/>
              </a:rPr>
              <a:t> 데이터베이스를 생성하는 간략한 예제이다.</a:t>
            </a:r>
          </a:p>
          <a:p>
            <a:endParaRPr lang="ko-KR" altLang="en-US" sz="1600" dirty="0">
              <a:ea typeface="맑은 고딕" panose="020B0503020000020004" pitchFamily="50" charset="-127"/>
            </a:endParaRPr>
          </a:p>
          <a:p>
            <a:r>
              <a:rPr lang="ko-KR" altLang="en-US" sz="1600" dirty="0" err="1">
                <a:ea typeface="맑은 고딕" panose="020B0503020000020004" pitchFamily="50" charset="-127"/>
              </a:rPr>
              <a:t>mysql</a:t>
            </a:r>
            <a:r>
              <a:rPr lang="ko-KR" altLang="en-US" sz="1600" dirty="0">
                <a:ea typeface="맑은 고딕" panose="020B0503020000020004" pitchFamily="50" charset="-127"/>
              </a:rPr>
              <a:t>&gt; </a:t>
            </a:r>
            <a:r>
              <a:rPr lang="ko-KR" altLang="en-US" sz="1600" dirty="0" err="1">
                <a:ea typeface="맑은 고딕" panose="020B0503020000020004" pitchFamily="50" charset="-127"/>
              </a:rPr>
              <a:t>show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ea typeface="맑은 고딕" panose="020B0503020000020004" pitchFamily="50" charset="-127"/>
              </a:rPr>
              <a:t>databases</a:t>
            </a:r>
            <a:r>
              <a:rPr lang="ko-KR" altLang="en-US" sz="1600" dirty="0">
                <a:ea typeface="맑은 고딕" panose="020B0503020000020004" pitchFamily="50" charset="-127"/>
              </a:rPr>
              <a:t>;</a:t>
            </a:r>
          </a:p>
          <a:p>
            <a:r>
              <a:rPr lang="ko-KR" altLang="en-US" sz="1600" dirty="0" err="1">
                <a:ea typeface="맑은 고딕" panose="020B0503020000020004" pitchFamily="50" charset="-127"/>
              </a:rPr>
              <a:t>mysql</a:t>
            </a:r>
            <a:r>
              <a:rPr lang="ko-KR" altLang="en-US" sz="1600" dirty="0">
                <a:ea typeface="맑은 고딕" panose="020B0503020000020004" pitchFamily="50" charset="-127"/>
              </a:rPr>
              <a:t>&gt; </a:t>
            </a:r>
            <a:r>
              <a:rPr lang="ko-KR" altLang="en-US" sz="1600" dirty="0" err="1">
                <a:ea typeface="맑은 고딕" panose="020B0503020000020004" pitchFamily="50" charset="-127"/>
              </a:rPr>
              <a:t>create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ea typeface="맑은 고딕" panose="020B0503020000020004" pitchFamily="50" charset="-127"/>
              </a:rPr>
              <a:t>database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ea typeface="맑은 고딕" panose="020B0503020000020004" pitchFamily="50" charset="-127"/>
              </a:rPr>
              <a:t>testdb</a:t>
            </a:r>
            <a:r>
              <a:rPr lang="ko-KR" altLang="en-US" sz="1600" dirty="0">
                <a:ea typeface="맑은 고딕" panose="020B0503020000020004" pitchFamily="50" charset="-127"/>
              </a:rPr>
              <a:t>;</a:t>
            </a:r>
          </a:p>
          <a:p>
            <a:r>
              <a:rPr lang="ko-KR" altLang="en-US" sz="1600" dirty="0" err="1">
                <a:ea typeface="맑은 고딕" panose="020B0503020000020004" pitchFamily="50" charset="-127"/>
              </a:rPr>
              <a:t>mysql</a:t>
            </a:r>
            <a:r>
              <a:rPr lang="ko-KR" altLang="en-US" sz="1600" dirty="0">
                <a:ea typeface="맑은 고딕" panose="020B0503020000020004" pitchFamily="50" charset="-127"/>
              </a:rPr>
              <a:t>&gt; </a:t>
            </a:r>
            <a:r>
              <a:rPr lang="ko-KR" altLang="en-US" sz="1600" dirty="0" err="1">
                <a:ea typeface="맑은 고딕" panose="020B0503020000020004" pitchFamily="50" charset="-127"/>
              </a:rPr>
              <a:t>use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ea typeface="맑은 고딕" panose="020B0503020000020004" pitchFamily="50" charset="-127"/>
              </a:rPr>
              <a:t>testdb</a:t>
            </a:r>
            <a:r>
              <a:rPr lang="ko-KR" altLang="en-US" sz="1600" dirty="0">
                <a:ea typeface="맑은 고딕" panose="020B0503020000020004" pitchFamily="50" charset="-127"/>
              </a:rPr>
              <a:t>;</a:t>
            </a:r>
          </a:p>
          <a:p>
            <a:r>
              <a:rPr lang="ko-KR" altLang="en-US" sz="1600" dirty="0" err="1">
                <a:ea typeface="맑은 고딕" panose="020B0503020000020004" pitchFamily="50" charset="-127"/>
              </a:rPr>
              <a:t>mysql</a:t>
            </a:r>
            <a:r>
              <a:rPr lang="ko-KR" altLang="en-US" sz="1600" dirty="0">
                <a:ea typeface="맑은 고딕" panose="020B0503020000020004" pitchFamily="50" charset="-127"/>
              </a:rPr>
              <a:t>&gt; CREATE TABLE </a:t>
            </a:r>
            <a:r>
              <a:rPr lang="ko-KR" altLang="en-US" sz="1600" dirty="0" err="1">
                <a:ea typeface="맑은 고딕" panose="020B0503020000020004" pitchFamily="50" charset="-127"/>
              </a:rPr>
              <a:t>test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</a:p>
          <a:p>
            <a:r>
              <a:rPr lang="ko-KR" altLang="en-US" sz="1600" dirty="0">
                <a:ea typeface="맑은 고딕" panose="020B0503020000020004" pitchFamily="50" charset="-127"/>
              </a:rPr>
              <a:t>	(</a:t>
            </a:r>
            <a:r>
              <a:rPr lang="ko-KR" altLang="en-US" sz="1600" dirty="0" err="1">
                <a:ea typeface="맑은 고딕" panose="020B0503020000020004" pitchFamily="50" charset="-127"/>
              </a:rPr>
              <a:t>id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ea typeface="맑은 고딕" panose="020B0503020000020004" pitchFamily="50" charset="-127"/>
              </a:rPr>
              <a:t>smallint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ea typeface="맑은 고딕" panose="020B0503020000020004" pitchFamily="50" charset="-127"/>
              </a:rPr>
              <a:t>unsigned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ea typeface="맑은 고딕" panose="020B0503020000020004" pitchFamily="50" charset="-127"/>
              </a:rPr>
              <a:t>not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ea typeface="맑은 고딕" panose="020B0503020000020004" pitchFamily="50" charset="-127"/>
              </a:rPr>
              <a:t>null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ea typeface="맑은 고딕" panose="020B0503020000020004" pitchFamily="50" charset="-127"/>
              </a:rPr>
              <a:t>auto_increment</a:t>
            </a:r>
            <a:r>
              <a:rPr lang="ko-KR" altLang="en-US" sz="1600" dirty="0">
                <a:ea typeface="맑은 고딕" panose="020B0503020000020004" pitchFamily="50" charset="-127"/>
              </a:rPr>
              <a:t>, </a:t>
            </a:r>
          </a:p>
          <a:p>
            <a:r>
              <a:rPr lang="ko-KR" altLang="en-US" sz="1600" dirty="0">
                <a:ea typeface="맑은 고딕" panose="020B0503020000020004" pitchFamily="50" charset="-127"/>
              </a:rPr>
              <a:t>	name varchar(20) not </a:t>
            </a:r>
            <a:r>
              <a:rPr lang="ko-KR" altLang="en-US" sz="1600" dirty="0" smtClean="0">
                <a:ea typeface="맑은 고딕" panose="020B0503020000020004" pitchFamily="50" charset="-127"/>
              </a:rPr>
              <a:t>null</a:t>
            </a:r>
            <a:r>
              <a:rPr lang="en-US" altLang="ko-KR" sz="1600" dirty="0" smtClean="0">
                <a:ea typeface="맑은 고딕" panose="020B0503020000020004" pitchFamily="50" charset="-127"/>
              </a:rPr>
              <a:t>,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	</a:t>
            </a:r>
            <a:r>
              <a:rPr lang="en-US" altLang="ko-KR" sz="1600" dirty="0" smtClean="0">
                <a:ea typeface="맑은 고딕" panose="020B0503020000020004" pitchFamily="50" charset="-127"/>
              </a:rPr>
              <a:t>primary key(id)</a:t>
            </a:r>
            <a:r>
              <a:rPr lang="ko-KR" altLang="en-US" sz="1600" dirty="0" smtClean="0">
                <a:ea typeface="맑은 고딕" panose="020B0503020000020004" pitchFamily="50" charset="-127"/>
              </a:rPr>
              <a:t>);</a:t>
            </a:r>
            <a:endParaRPr lang="ko-KR" altLang="en-US" sz="1600" dirty="0">
              <a:ea typeface="맑은 고딕" panose="020B0503020000020004" pitchFamily="50" charset="-127"/>
            </a:endParaRPr>
          </a:p>
          <a:p>
            <a:r>
              <a:rPr lang="ko-KR" altLang="en-US" sz="1600" dirty="0" err="1">
                <a:ea typeface="맑은 고딕" panose="020B0503020000020004" pitchFamily="50" charset="-127"/>
              </a:rPr>
              <a:t>mysql</a:t>
            </a:r>
            <a:r>
              <a:rPr lang="ko-KR" altLang="en-US" sz="1600" dirty="0">
                <a:ea typeface="맑은 고딕" panose="020B0503020000020004" pitchFamily="50" charset="-127"/>
              </a:rPr>
              <a:t>&gt; </a:t>
            </a:r>
            <a:r>
              <a:rPr lang="ko-KR" altLang="en-US" sz="1600" dirty="0" err="1">
                <a:ea typeface="맑은 고딕" panose="020B0503020000020004" pitchFamily="50" charset="-127"/>
              </a:rPr>
              <a:t>show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ea typeface="맑은 고딕" panose="020B0503020000020004" pitchFamily="50" charset="-127"/>
              </a:rPr>
              <a:t>tables</a:t>
            </a:r>
            <a:r>
              <a:rPr lang="ko-KR" altLang="en-US" sz="1600" dirty="0">
                <a:ea typeface="맑은 고딕" panose="020B0503020000020004" pitchFamily="50" charset="-127"/>
              </a:rPr>
              <a:t>;</a:t>
            </a:r>
          </a:p>
          <a:p>
            <a:r>
              <a:rPr lang="ko-KR" altLang="en-US" sz="1600" dirty="0">
                <a:ea typeface="맑은 고딕" panose="020B0503020000020004" pitchFamily="50" charset="-127"/>
              </a:rPr>
              <a:t>mysql&gt; INSERT INTO </a:t>
            </a:r>
            <a:r>
              <a:rPr lang="ko-KR" altLang="en-US" sz="1600" dirty="0" smtClean="0">
                <a:ea typeface="맑은 고딕" panose="020B0503020000020004" pitchFamily="50" charset="-127"/>
              </a:rPr>
              <a:t>t</a:t>
            </a:r>
            <a:r>
              <a:rPr lang="en-US" altLang="ko-KR" sz="1600" dirty="0" err="1" smtClean="0">
                <a:ea typeface="맑은 고딕" panose="020B0503020000020004" pitchFamily="50" charset="-127"/>
              </a:rPr>
              <a:t>est</a:t>
            </a:r>
            <a:r>
              <a:rPr lang="ko-KR" altLang="en-US" sz="1600" dirty="0" smtClean="0">
                <a:ea typeface="맑은 고딕" panose="020B0503020000020004" pitchFamily="50" charset="-127"/>
              </a:rPr>
              <a:t>(id</a:t>
            </a:r>
            <a:r>
              <a:rPr lang="ko-KR" altLang="en-US" sz="1600" dirty="0">
                <a:ea typeface="맑은 고딕" panose="020B0503020000020004" pitchFamily="50" charset="-127"/>
              </a:rPr>
              <a:t>, name) VALUES (1, 'Sample data' );</a:t>
            </a:r>
          </a:p>
          <a:p>
            <a:r>
              <a:rPr lang="ko-KR" altLang="en-US" sz="1600" dirty="0" err="1">
                <a:ea typeface="맑은 고딕" panose="020B0503020000020004" pitchFamily="50" charset="-127"/>
              </a:rPr>
              <a:t>mysql</a:t>
            </a:r>
            <a:r>
              <a:rPr lang="ko-KR" altLang="en-US" sz="1600" dirty="0">
                <a:ea typeface="맑은 고딕" panose="020B0503020000020004" pitchFamily="50" charset="-127"/>
              </a:rPr>
              <a:t>&gt; SELECT * FROM </a:t>
            </a:r>
            <a:r>
              <a:rPr lang="ko-KR" altLang="en-US" sz="1600" dirty="0" err="1">
                <a:ea typeface="맑은 고딕" panose="020B0503020000020004" pitchFamily="50" charset="-127"/>
              </a:rPr>
              <a:t>test</a:t>
            </a:r>
            <a:r>
              <a:rPr lang="ko-KR" altLang="en-US" sz="1600" dirty="0">
                <a:ea typeface="맑은 고딕" panose="020B0503020000020004" pitchFamily="50" charset="-127"/>
              </a:rPr>
              <a:t>;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395536" y="1085503"/>
            <a:ext cx="8064896" cy="525583"/>
          </a:xfrm>
        </p:spPr>
        <p:txBody>
          <a:bodyPr anchor="ctr"/>
          <a:lstStyle/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ko-KR" sz="2000" dirty="0">
                <a:solidFill>
                  <a:schemeClr val="tx2"/>
                </a:solidFill>
              </a:rPr>
              <a:t>MySQL </a:t>
            </a:r>
            <a:r>
              <a:rPr lang="ko-KR" altLang="en-US" sz="2000" dirty="0" err="1">
                <a:solidFill>
                  <a:schemeClr val="tx2"/>
                </a:solidFill>
              </a:rPr>
              <a:t>명령창</a:t>
            </a:r>
            <a:endParaRPr lang="ko-KR" alt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96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15272" y="3321068"/>
            <a:ext cx="6953076" cy="720000"/>
            <a:chOff x="643260" y="3173386"/>
            <a:chExt cx="6953076" cy="720000"/>
          </a:xfrm>
        </p:grpSpPr>
        <p:sp>
          <p:nvSpPr>
            <p:cNvPr id="5" name="직사각형 32"/>
            <p:cNvSpPr/>
            <p:nvPr/>
          </p:nvSpPr>
          <p:spPr>
            <a:xfrm>
              <a:off x="643260" y="3225332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B5D5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54595" y="3294665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직사각형 32"/>
            <p:cNvSpPr/>
            <p:nvPr/>
          </p:nvSpPr>
          <p:spPr>
            <a:xfrm>
              <a:off x="1358900" y="3173386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직사각형 23"/>
            <p:cNvSpPr>
              <a:spLocks noChangeArrowheads="1"/>
            </p:cNvSpPr>
            <p:nvPr/>
          </p:nvSpPr>
          <p:spPr bwMode="auto">
            <a:xfrm>
              <a:off x="1496616" y="3318602"/>
              <a:ext cx="48245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데이터 </a:t>
              </a:r>
              <a:r>
                <a:rPr lang="ko-KR" altLang="en-US" sz="2000" b="1" spc="-100" dirty="0" err="1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조작어</a:t>
              </a: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 </a:t>
              </a:r>
              <a:r>
                <a:rPr lang="en-US" altLang="ko-KR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- </a:t>
              </a: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검색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15272" y="1196832"/>
            <a:ext cx="6953076" cy="720000"/>
            <a:chOff x="643260" y="980728"/>
            <a:chExt cx="6953076" cy="720000"/>
          </a:xfrm>
        </p:grpSpPr>
        <p:sp>
          <p:nvSpPr>
            <p:cNvPr id="10" name="직사각형 32"/>
            <p:cNvSpPr/>
            <p:nvPr/>
          </p:nvSpPr>
          <p:spPr>
            <a:xfrm>
              <a:off x="643260" y="1032546"/>
              <a:ext cx="72834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B5D5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54594" y="1101879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직사각형 32"/>
            <p:cNvSpPr/>
            <p:nvPr/>
          </p:nvSpPr>
          <p:spPr>
            <a:xfrm>
              <a:off x="1358900" y="980728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1496616" y="1135069"/>
              <a:ext cx="48245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</a:pPr>
              <a:r>
                <a:rPr lang="en-US" altLang="ko-KR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SQL </a:t>
              </a: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학습을 위한 준비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015272" y="2258950"/>
            <a:ext cx="6953076" cy="720000"/>
            <a:chOff x="643260" y="2077057"/>
            <a:chExt cx="6953076" cy="720000"/>
          </a:xfrm>
        </p:grpSpPr>
        <p:sp>
          <p:nvSpPr>
            <p:cNvPr id="15" name="직사각형 32"/>
            <p:cNvSpPr/>
            <p:nvPr/>
          </p:nvSpPr>
          <p:spPr>
            <a:xfrm>
              <a:off x="643260" y="2147989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B5D5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54595" y="2217322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직사각형 32"/>
            <p:cNvSpPr/>
            <p:nvPr/>
          </p:nvSpPr>
          <p:spPr>
            <a:xfrm>
              <a:off x="1358900" y="2077057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직사각형 17"/>
            <p:cNvSpPr>
              <a:spLocks noChangeArrowheads="1"/>
            </p:cNvSpPr>
            <p:nvPr/>
          </p:nvSpPr>
          <p:spPr bwMode="auto">
            <a:xfrm>
              <a:off x="1496616" y="2227029"/>
              <a:ext cx="48245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</a:pPr>
              <a:r>
                <a:rPr lang="en-US" altLang="ko-KR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SQL </a:t>
              </a: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개요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015272" y="4383186"/>
            <a:ext cx="6953076" cy="720000"/>
            <a:chOff x="643260" y="3173386"/>
            <a:chExt cx="6953076" cy="720000"/>
          </a:xfrm>
        </p:grpSpPr>
        <p:sp>
          <p:nvSpPr>
            <p:cNvPr id="20" name="직사각형 32"/>
            <p:cNvSpPr/>
            <p:nvPr/>
          </p:nvSpPr>
          <p:spPr>
            <a:xfrm>
              <a:off x="643260" y="3225332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B5D5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54595" y="3294665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직사각형 32"/>
            <p:cNvSpPr/>
            <p:nvPr/>
          </p:nvSpPr>
          <p:spPr>
            <a:xfrm>
              <a:off x="1358900" y="3173386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직사각형 23"/>
            <p:cNvSpPr>
              <a:spLocks noChangeArrowheads="1"/>
            </p:cNvSpPr>
            <p:nvPr/>
          </p:nvSpPr>
          <p:spPr bwMode="auto">
            <a:xfrm>
              <a:off x="1496616" y="3318602"/>
              <a:ext cx="48245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데이터 </a:t>
              </a:r>
              <a:r>
                <a:rPr lang="ko-KR" altLang="en-US" sz="2000" b="1" spc="-100" dirty="0" err="1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정의어</a:t>
              </a:r>
              <a:endParaRPr lang="ko-KR" altLang="en-US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015272" y="5445304"/>
            <a:ext cx="6953076" cy="720000"/>
            <a:chOff x="643260" y="3173386"/>
            <a:chExt cx="6953076" cy="720000"/>
          </a:xfrm>
        </p:grpSpPr>
        <p:sp>
          <p:nvSpPr>
            <p:cNvPr id="25" name="직사각형 32"/>
            <p:cNvSpPr/>
            <p:nvPr/>
          </p:nvSpPr>
          <p:spPr>
            <a:xfrm>
              <a:off x="643260" y="3225332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B5D5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54595" y="3294665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05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직사각형 32"/>
            <p:cNvSpPr/>
            <p:nvPr/>
          </p:nvSpPr>
          <p:spPr>
            <a:xfrm>
              <a:off x="1358900" y="3173386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직사각형 23"/>
            <p:cNvSpPr>
              <a:spLocks noChangeArrowheads="1"/>
            </p:cNvSpPr>
            <p:nvPr/>
          </p:nvSpPr>
          <p:spPr bwMode="auto">
            <a:xfrm>
              <a:off x="1496616" y="3318602"/>
              <a:ext cx="48245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데이터 </a:t>
              </a:r>
              <a:r>
                <a:rPr lang="ko-KR" altLang="en-US" sz="2000" b="1" spc="-100" dirty="0" err="1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조작어</a:t>
              </a: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 </a:t>
              </a:r>
              <a:r>
                <a:rPr lang="en-US" altLang="ko-KR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- </a:t>
              </a: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삽입</a:t>
              </a:r>
              <a:r>
                <a:rPr lang="en-US" altLang="ko-KR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, </a:t>
              </a: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수정</a:t>
              </a:r>
              <a:r>
                <a:rPr lang="en-US" altLang="ko-KR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, </a:t>
              </a: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삭제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1871768"/>
            <a:ext cx="4953600" cy="61908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altLang="ko-KR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  <a:cs typeface="+mj-cs"/>
              </a:rPr>
              <a:t>01. SQL </a:t>
            </a:r>
            <a:r>
              <a:rPr lang="ko-KR" altLang="en-US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  <a:cs typeface="+mj-cs"/>
              </a:rPr>
              <a:t>학습을 위한 준비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475656" y="2780928"/>
            <a:ext cx="6840760" cy="255952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마당서점의 데이터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마당서점 데이터베이스의 사용자들</a:t>
            </a:r>
            <a:endParaRPr kumimoji="0"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MySQL</a:t>
            </a: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과 샘플 데이터 </a:t>
            </a:r>
            <a:r>
              <a:rPr kumimoji="0"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설치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마당서점의 </a:t>
            </a:r>
            <a:r>
              <a:rPr lang="ko-KR" altLang="en-US" dirty="0"/>
              <a:t>데이터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6311463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1 </a:t>
            </a:r>
            <a:r>
              <a:rPr lang="ko-KR" altLang="en-US" sz="1400" b="1" dirty="0" smtClean="0">
                <a:latin typeface="+mn-ea"/>
                <a:ea typeface="+mn-ea"/>
              </a:rPr>
              <a:t>마당서점 현황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1"/>
            <a:ext cx="5684425" cy="478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2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마당서점의 데이터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568" y="573325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2 </a:t>
            </a:r>
            <a:r>
              <a:rPr lang="ko-KR" altLang="en-US" sz="1400" b="1" dirty="0" smtClean="0">
                <a:latin typeface="+mn-ea"/>
                <a:ea typeface="+mn-ea"/>
              </a:rPr>
              <a:t>마당서점 </a:t>
            </a:r>
            <a:r>
              <a:rPr lang="ko-KR" altLang="en-US" sz="1400" b="1" dirty="0" smtClean="0">
                <a:latin typeface="+mn-ea"/>
                <a:ea typeface="+mn-ea"/>
              </a:rPr>
              <a:t>운영 시스템 환경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84784"/>
            <a:ext cx="7385434" cy="401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5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마당서점의 데이터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962098"/>
              </p:ext>
            </p:extLst>
          </p:nvPr>
        </p:nvGraphicFramePr>
        <p:xfrm>
          <a:off x="449461" y="1134400"/>
          <a:ext cx="3681440" cy="3124962"/>
        </p:xfrm>
        <a:graphic>
          <a:graphicData uri="http://schemas.openxmlformats.org/drawingml/2006/table">
            <a:tbl>
              <a:tblPr/>
              <a:tblGrid>
                <a:gridCol w="7239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733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bookid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bookname</a:t>
                      </a:r>
                      <a:endParaRPr lang="en-US" sz="1200" b="1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publisher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price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축구의 역사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굿스포츠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축구아는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여자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나무수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13000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축구의 이해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대한미디어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22000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골프 바이블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대한미디어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35000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피겨 교본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굿스포츠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8000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역도 단계별기술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굿스포츠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6000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야구의 추억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이상미디어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야구를 부탁해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이상미디어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13000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올림픽 이야기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삼성당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7500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Olympic Champions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Pearson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13000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100814"/>
              </p:ext>
            </p:extLst>
          </p:nvPr>
        </p:nvGraphicFramePr>
        <p:xfrm>
          <a:off x="451474" y="4748614"/>
          <a:ext cx="3697510" cy="1726692"/>
        </p:xfrm>
        <a:graphic>
          <a:graphicData uri="http://schemas.openxmlformats.org/drawingml/2006/table">
            <a:tbl>
              <a:tblPr/>
              <a:tblGrid>
                <a:gridCol w="6011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60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custid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address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phone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0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영국 </a:t>
                      </a: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맨체스타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000-5000-0001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0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김연아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서울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000-6000-0001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0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장미란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강원도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000-7000-0001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0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추신수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미국 클리블랜드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000-8000-0001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36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박세리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대전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593919"/>
              </p:ext>
            </p:extLst>
          </p:nvPr>
        </p:nvGraphicFramePr>
        <p:xfrm>
          <a:off x="4562949" y="1134400"/>
          <a:ext cx="4104456" cy="3124962"/>
        </p:xfrm>
        <a:graphic>
          <a:graphicData uri="http://schemas.openxmlformats.org/drawingml/2006/table">
            <a:tbl>
              <a:tblPr/>
              <a:tblGrid>
                <a:gridCol w="6822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22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822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0833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9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831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orderid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custid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bookid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saleprice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orderdate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4347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2014-07-01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4347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2014-07-03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4347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2014-07-03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4347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2014-07-04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4347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2014-07-05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4347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2014-07-07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4347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2014-07-07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4347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2014-07-08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44347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2014-07-09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4347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2014-07-10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67928" y="4228329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b="1" smtClean="0">
                <a:ea typeface="맑은 고딕" panose="020B0503020000020004" pitchFamily="50" charset="-127"/>
              </a:rPr>
              <a:t>Book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테이블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7928" y="647530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b="1" smtClean="0">
                <a:ea typeface="맑은 고딕" panose="020B0503020000020004" pitchFamily="50" charset="-127"/>
              </a:rPr>
              <a:t>Customer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테이블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62949" y="435038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b="1" dirty="0" smtClean="0">
                <a:ea typeface="맑은 고딕" panose="020B0503020000020004" pitchFamily="50" charset="-127"/>
              </a:rPr>
              <a:t>Orders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테이블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91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마당서점의 데이터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39752" y="530423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3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마당서점의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데이터 구성도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29605" y="10613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298040"/>
            <a:ext cx="5616624" cy="400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5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마당서점 데이터베이스의 사용자들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80728"/>
            <a:ext cx="7200800" cy="5384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89484" y="638132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4 </a:t>
            </a:r>
            <a:r>
              <a:rPr lang="ko-KR" altLang="en-US" sz="1400" b="1" dirty="0" smtClean="0">
                <a:ea typeface="맑은 고딕" panose="020B0503020000020004" pitchFamily="50" charset="-127"/>
              </a:rPr>
              <a:t>사용자 그룹별로 원하는 정보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201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 </a:t>
            </a:r>
            <a:r>
              <a:rPr lang="ko-KR" altLang="en-US" dirty="0"/>
              <a:t>샘플 데이터 설치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27584" y="143155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맑은 고딕" panose="020B0503020000020004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72994" y="1988840"/>
            <a:ext cx="6798012" cy="4032448"/>
            <a:chOff x="1115616" y="1844824"/>
            <a:chExt cx="6798012" cy="4032448"/>
          </a:xfrm>
        </p:grpSpPr>
        <p:pic>
          <p:nvPicPr>
            <p:cNvPr id="1025" name="_x192988104" descr="EMB000027c4675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844824"/>
              <a:ext cx="6798012" cy="4032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1742314" y="4982918"/>
              <a:ext cx="1800200" cy="67833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742314" y="4589636"/>
              <a:ext cx="1800200" cy="329782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35896" y="4616027"/>
              <a:ext cx="20668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Connection </a:t>
              </a:r>
              <a:r>
                <a:rPr lang="ko-KR" altLang="en-US" sz="12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생성 아이콘 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+</a:t>
              </a:r>
              <a:endParaRPr lang="ko-KR" altLang="en-US" sz="12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35896" y="5108149"/>
              <a:ext cx="22828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Connection – root </a:t>
              </a:r>
              <a:r>
                <a:rPr lang="ko-KR" altLang="en-US" sz="1200" b="1" dirty="0" err="1" smtClean="0">
                  <a:solidFill>
                    <a:srgbClr val="FF0000"/>
                  </a:solidFill>
                  <a:latin typeface="+mn-ea"/>
                  <a:ea typeface="+mn-ea"/>
                </a:rPr>
                <a:t>계정용</a:t>
              </a:r>
              <a:endParaRPr lang="ko-KR" altLang="en-US" sz="12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395536" y="1085503"/>
            <a:ext cx="8064896" cy="525583"/>
          </a:xfrm>
        </p:spPr>
        <p:txBody>
          <a:bodyPr anchor="ctr"/>
          <a:lstStyle/>
          <a:p>
            <a:pPr latinLnBrk="0">
              <a:buFont typeface="Wingdings" pitchFamily="2" charset="2"/>
              <a:buChar char="v"/>
            </a:pPr>
            <a:r>
              <a:rPr lang="en-US" altLang="ko-KR" sz="2000" dirty="0">
                <a:solidFill>
                  <a:schemeClr val="tx2"/>
                </a:solidFill>
              </a:rPr>
              <a:t>MySQL </a:t>
            </a:r>
            <a:r>
              <a:rPr lang="en-US" altLang="ko-KR" sz="2000" dirty="0" smtClean="0">
                <a:solidFill>
                  <a:schemeClr val="tx2"/>
                </a:solidFill>
              </a:rPr>
              <a:t>Workbench</a:t>
            </a:r>
            <a:r>
              <a:rPr lang="ko-KR" altLang="en-US" sz="2000" dirty="0" smtClean="0">
                <a:solidFill>
                  <a:schemeClr val="tx2"/>
                </a:solidFill>
              </a:rPr>
              <a:t>를 이용한 데이터베이스 </a:t>
            </a:r>
            <a:r>
              <a:rPr lang="en-US" altLang="ko-KR" sz="2000" dirty="0" smtClean="0">
                <a:solidFill>
                  <a:schemeClr val="tx2"/>
                </a:solidFill>
              </a:rPr>
              <a:t>&amp; </a:t>
            </a:r>
            <a:r>
              <a:rPr lang="ko-KR" altLang="en-US" sz="2000" dirty="0" smtClean="0">
                <a:solidFill>
                  <a:schemeClr val="tx2"/>
                </a:solidFill>
              </a:rPr>
              <a:t>테이블 만들기</a:t>
            </a:r>
            <a:endParaRPr lang="en-US" altLang="ko-KR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19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8425</TotalTime>
  <Words>404</Words>
  <Application>Microsoft Office PowerPoint</Application>
  <PresentationFormat>화면 슬라이드 쇼(4:3)</PresentationFormat>
  <Paragraphs>199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목차</vt:lpstr>
      <vt:lpstr>PowerPoint 프레젠테이션</vt:lpstr>
      <vt:lpstr>1. 마당서점의 데이터</vt:lpstr>
      <vt:lpstr>1. 마당서점의 데이터</vt:lpstr>
      <vt:lpstr>1. 마당서점의 데이터</vt:lpstr>
      <vt:lpstr>1. 마당서점의 데이터</vt:lpstr>
      <vt:lpstr>2. 마당서점 데이터베이스의 사용자들</vt:lpstr>
      <vt:lpstr>3. MySQL 샘플 데이터 설치</vt:lpstr>
      <vt:lpstr>3. MySQL 샘플 데이터 설치</vt:lpstr>
      <vt:lpstr>3. MySQL 샘플 데이터 설치</vt:lpstr>
      <vt:lpstr>3. MySQL 샘플 데이터 설치</vt:lpstr>
      <vt:lpstr>3. MySQL 샘플 데이터 설치</vt:lpstr>
      <vt:lpstr>3. MySQL 샘플 데이터 설치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Windows User</cp:lastModifiedBy>
  <cp:revision>733</cp:revision>
  <dcterms:created xsi:type="dcterms:W3CDTF">2012-07-11T10:23:22Z</dcterms:created>
  <dcterms:modified xsi:type="dcterms:W3CDTF">2020-07-15T22:37:28Z</dcterms:modified>
</cp:coreProperties>
</file>