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9" r:id="rId23"/>
    <p:sldId id="280" r:id="rId24"/>
    <p:sldId id="281" r:id="rId25"/>
    <p:sldId id="285" r:id="rId26"/>
    <p:sldId id="287" r:id="rId27"/>
    <p:sldId id="288" r:id="rId28"/>
    <p:sldId id="289" r:id="rId29"/>
    <p:sldId id="290" r:id="rId30"/>
    <p:sldId id="291" r:id="rId31"/>
    <p:sldId id="293" r:id="rId32"/>
    <p:sldId id="294" r:id="rId33"/>
    <p:sldId id="295" r:id="rId34"/>
    <p:sldId id="296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282" r:id="rId43"/>
    <p:sldId id="283" r:id="rId44"/>
    <p:sldId id="284" r:id="rId45"/>
    <p:sldId id="305" r:id="rId4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6" roundtripDataSignature="AMtx7mg3qD1dmv+yWerWAMWymNPIirh5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6FA8064-2ABC-42B5-9F3C-0D5BBAD3D021}">
  <a:tblStyle styleId="{16FA8064-2ABC-42B5-9F3C-0D5BBAD3D021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B9BD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B9BD5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rgbClr val="5B9BD5">
              <a:alpha val="20000"/>
            </a:srgb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5B9BD5">
              <a:alpha val="20000"/>
            </a:srgb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rgbClr val="5B9BD5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12700" cap="flat" cmpd="sng">
              <a:solidFill>
                <a:srgbClr val="5B9BD5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56" Type="http://customschemas.google.com/relationships/presentationmetadata" Target="meta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0" name="Google Shape;1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34c71e03a7_1_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5" name="Google Shape;265;g134c71e03a7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34c71e03a7_1_1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3" name="Google Shape;273;g134c71e03a7_1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34c71e03a7_1_1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3" name="Google Shape;283;g134c71e03a7_1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34c71e03a7_1_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3" name="Google Shape;293;g134c71e03a7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34c71e03a7_1_7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2" name="Google Shape;302;g134c71e03a7_1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34c71e03a7_1_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3" name="Google Shape;313;g134c71e03a7_1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34c71e03a7_1_1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2" name="Google Shape;322;g134c71e03a7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34c71e03a7_1_10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2" name="Google Shape;332;g134c71e03a7_1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34c71e03a7_1_1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1" name="Google Shape;341;g134c71e03a7_1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34c71e03a7_1_1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0" name="Google Shape;350;g134c71e03a7_1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36627d56f0_1_2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6" name="Google Shape;196;g136627d56f0_1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3783b7516b_1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0" name="Google Shape;360;g13783b7516b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379b2673e8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7" name="Google Shape;367;g1379b2673e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379b2673e8_0_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3" name="Google Shape;393;g1379b2673e8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379b2673e8_2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4" name="Google Shape;404;g1379b2673e8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379b2673e8_2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3" name="Google Shape;413;g1379b2673e8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3783b7516b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8" name="Google Shape;448;g13783b7516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f448d23b13_0_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1" name="Google Shape;471;gf448d23b13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f448d23b13_0_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0" name="Google Shape;480;gf448d23b13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f448d23b13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9" name="Google Shape;489;gf448d23b1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379b2673e8_2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8" name="Google Shape;498;g1379b2673e8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36627d56f0_1_2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5" name="Google Shape;205;g136627d56f0_1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f448d23b1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8" name="Google Shape;508;gf448d23b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f448d23b13_0_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8" name="Google Shape;528;gf448d23b13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f448d23b13_0_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37" name="Google Shape;537;gf448d23b13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f448d23b13_0_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7" name="Google Shape;547;gf448d23b13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f448d23b13_0_10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5" name="Google Shape;555;gf448d23b13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f448d23b13_1_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5" name="Google Shape;575;gf448d23b13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f448d23b13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4" name="Google Shape;584;gf448d23b1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f448d23b13_1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1" name="Google Shape;591;gf448d23b13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f448d23b13_1_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00" name="Google Shape;600;gf448d23b13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f448d23b13_1_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07" name="Google Shape;607;gf448d23b13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377a2243f2_1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4" name="Google Shape;214;g1377a2243f2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f448d23b13_1_2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6" name="Google Shape;616;gf448d23b13_1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137ac3782f9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5" name="Google Shape;625;g137ac3782f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379b2673e8_2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22" name="Google Shape;422;g1379b2673e8_2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379b2673e8_2_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9" name="Google Shape;429;g1379b2673e8_2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4045973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379b2673e8_2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8" name="Google Shape;438;g1379b2673e8_2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7792204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4" name="Google Shape;63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36627d56f0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1" name="Google Shape;221;g136627d56f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3783b7516b_1_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8" name="Google Shape;228;g13783b7516b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34c71e03a7_1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8" name="Google Shape;238;g134c71e03a7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34c71e03a7_1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8" name="Google Shape;248;g134c71e03a7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34c71e03a7_1_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7" name="Google Shape;257;g134c71e03a7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Arial"/>
              <a:buNone/>
              <a:defRPr sz="7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Separator - Minor">
  <p:cSld name="Section Separator - Minor">
    <p:bg>
      <p:bgPr>
        <a:solidFill>
          <a:schemeClr val="l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cxnSp>
        <p:nvCxnSpPr>
          <p:cNvPr id="93" name="Google Shape;93;p22"/>
          <p:cNvCxnSpPr/>
          <p:nvPr/>
        </p:nvCxnSpPr>
        <p:spPr>
          <a:xfrm>
            <a:off x="1171575" y="4343400"/>
            <a:ext cx="9906000" cy="0"/>
          </a:xfrm>
          <a:prstGeom prst="straightConnector1">
            <a:avLst/>
          </a:prstGeom>
          <a:noFill/>
          <a:ln w="152400" cap="sq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4" name="Google Shape;94;p22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22"/>
          <p:cNvSpPr/>
          <p:nvPr/>
        </p:nvSpPr>
        <p:spPr>
          <a:xfrm>
            <a:off x="3" y="0"/>
            <a:ext cx="566100" cy="6858000"/>
          </a:xfrm>
          <a:prstGeom prst="rect">
            <a:avLst/>
          </a:prstGeom>
          <a:solidFill>
            <a:srgbClr val="0097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2"/>
          <p:cNvSpPr txBox="1">
            <a:spLocks noGrp="1"/>
          </p:cNvSpPr>
          <p:nvPr>
            <p:ph type="title" idx="2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None/>
              <a:defRPr sz="3300" b="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0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" name="Google Shape;101;p30"/>
          <p:cNvSpPr/>
          <p:nvPr/>
        </p:nvSpPr>
        <p:spPr>
          <a:xfrm>
            <a:off x="3" y="0"/>
            <a:ext cx="566100" cy="6858000"/>
          </a:xfrm>
          <a:prstGeom prst="rect">
            <a:avLst/>
          </a:prstGeom>
          <a:solidFill>
            <a:srgbClr val="0097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30"/>
          <p:cNvSpPr txBox="1">
            <a:spLocks noGrp="1"/>
          </p:cNvSpPr>
          <p:nvPr>
            <p:ph type="title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None/>
              <a:defRPr sz="3300" b="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- Alternate">
  <p:cSld name="Title Slide - Alternat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/>
          <p:nvPr/>
        </p:nvSpPr>
        <p:spPr>
          <a:xfrm>
            <a:off x="0" y="5598621"/>
            <a:ext cx="12192000" cy="12593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0"/>
          <p:cNvSpPr txBox="1">
            <a:spLocks noGrp="1"/>
          </p:cNvSpPr>
          <p:nvPr>
            <p:ph type="ctrTitle"/>
          </p:nvPr>
        </p:nvSpPr>
        <p:spPr>
          <a:xfrm>
            <a:off x="1097280" y="1645920"/>
            <a:ext cx="10058400" cy="4275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Arial"/>
              <a:buNone/>
              <a:defRPr sz="7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subTitle" idx="1"/>
          </p:nvPr>
        </p:nvSpPr>
        <p:spPr>
          <a:xfrm>
            <a:off x="1097280" y="228600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5"/>
          <p:cNvSpPr txBox="1">
            <a:spLocks noGrp="1"/>
          </p:cNvSpPr>
          <p:nvPr>
            <p:ph type="body" idx="1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13" name="Google Shape;113;p25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cxnSp>
        <p:nvCxnSpPr>
          <p:cNvPr id="114" name="Google Shape;114;p25"/>
          <p:cNvCxnSpPr/>
          <p:nvPr/>
        </p:nvCxnSpPr>
        <p:spPr>
          <a:xfrm>
            <a:off x="1097280" y="1737360"/>
            <a:ext cx="10063212" cy="485"/>
          </a:xfrm>
          <a:prstGeom prst="straightConnector1">
            <a:avLst/>
          </a:prstGeom>
          <a:noFill/>
          <a:ln w="76200" cap="sq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5" name="Google Shape;115;p25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" name="Google Shape;117;p25"/>
          <p:cNvSpPr/>
          <p:nvPr/>
        </p:nvSpPr>
        <p:spPr>
          <a:xfrm>
            <a:off x="152403" y="152400"/>
            <a:ext cx="566100" cy="6858000"/>
          </a:xfrm>
          <a:prstGeom prst="rect">
            <a:avLst/>
          </a:prstGeom>
          <a:solidFill>
            <a:srgbClr val="0097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5"/>
          <p:cNvSpPr txBox="1">
            <a:spLocks noGrp="1"/>
          </p:cNvSpPr>
          <p:nvPr>
            <p:ph type="title" idx="3"/>
          </p:nvPr>
        </p:nvSpPr>
        <p:spPr>
          <a:xfrm rot="-5400000">
            <a:off x="-2641600" y="3293650"/>
            <a:ext cx="61641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None/>
              <a:defRPr sz="3300" b="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ntent">
  <p:cSld name="Three Conten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6"/>
          <p:cNvSpPr txBox="1">
            <a:spLocks noGrp="1"/>
          </p:cNvSpPr>
          <p:nvPr>
            <p:ph type="body" idx="1"/>
          </p:nvPr>
        </p:nvSpPr>
        <p:spPr>
          <a:xfrm>
            <a:off x="1097279" y="1845734"/>
            <a:ext cx="32400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22" name="Google Shape;122;p26"/>
          <p:cNvSpPr txBox="1">
            <a:spLocks noGrp="1"/>
          </p:cNvSpPr>
          <p:nvPr>
            <p:ph type="body" idx="2"/>
          </p:nvPr>
        </p:nvSpPr>
        <p:spPr>
          <a:xfrm>
            <a:off x="7915680" y="1845734"/>
            <a:ext cx="32400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cxnSp>
        <p:nvCxnSpPr>
          <p:cNvPr id="123" name="Google Shape;123;p26"/>
          <p:cNvCxnSpPr/>
          <p:nvPr/>
        </p:nvCxnSpPr>
        <p:spPr>
          <a:xfrm>
            <a:off x="1097280" y="1737360"/>
            <a:ext cx="10063212" cy="485"/>
          </a:xfrm>
          <a:prstGeom prst="straightConnector1">
            <a:avLst/>
          </a:prstGeom>
          <a:noFill/>
          <a:ln w="76200" cap="sq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4" name="Google Shape;124;p26"/>
          <p:cNvSpPr txBox="1">
            <a:spLocks noGrp="1"/>
          </p:cNvSpPr>
          <p:nvPr>
            <p:ph type="body" idx="3"/>
          </p:nvPr>
        </p:nvSpPr>
        <p:spPr>
          <a:xfrm>
            <a:off x="4506480" y="1845734"/>
            <a:ext cx="32400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25" name="Google Shape;125;p26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26"/>
          <p:cNvSpPr/>
          <p:nvPr/>
        </p:nvSpPr>
        <p:spPr>
          <a:xfrm>
            <a:off x="3" y="0"/>
            <a:ext cx="566100" cy="6858000"/>
          </a:xfrm>
          <a:prstGeom prst="rect">
            <a:avLst/>
          </a:prstGeom>
          <a:solidFill>
            <a:srgbClr val="0097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6"/>
          <p:cNvSpPr txBox="1">
            <a:spLocks noGrp="1"/>
          </p:cNvSpPr>
          <p:nvPr>
            <p:ph type="title" idx="4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None/>
              <a:defRPr sz="3300" b="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7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2" name="Google Shape;132;p27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33" name="Google Shape;133;p27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4" name="Google Shape;134;p27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cxnSp>
        <p:nvCxnSpPr>
          <p:cNvPr id="135" name="Google Shape;135;p27"/>
          <p:cNvCxnSpPr/>
          <p:nvPr/>
        </p:nvCxnSpPr>
        <p:spPr>
          <a:xfrm>
            <a:off x="1097280" y="1737360"/>
            <a:ext cx="10063212" cy="485"/>
          </a:xfrm>
          <a:prstGeom prst="straightConnector1">
            <a:avLst/>
          </a:prstGeom>
          <a:noFill/>
          <a:ln w="76200" cap="sq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6" name="Google Shape;136;p27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8" name="Google Shape;138;p27"/>
          <p:cNvSpPr/>
          <p:nvPr/>
        </p:nvSpPr>
        <p:spPr>
          <a:xfrm>
            <a:off x="3" y="0"/>
            <a:ext cx="566100" cy="6858000"/>
          </a:xfrm>
          <a:prstGeom prst="rect">
            <a:avLst/>
          </a:prstGeom>
          <a:solidFill>
            <a:srgbClr val="0097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7"/>
          <p:cNvSpPr txBox="1">
            <a:spLocks noGrp="1"/>
          </p:cNvSpPr>
          <p:nvPr>
            <p:ph type="title" idx="5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None/>
              <a:defRPr sz="3300" b="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mparison">
  <p:cSld name="Three Comparison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8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324000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3" name="Google Shape;143;p28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324000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44" name="Google Shape;144;p28"/>
          <p:cNvSpPr txBox="1">
            <a:spLocks noGrp="1"/>
          </p:cNvSpPr>
          <p:nvPr>
            <p:ph type="body" idx="3"/>
          </p:nvPr>
        </p:nvSpPr>
        <p:spPr>
          <a:xfrm>
            <a:off x="4506480" y="1846052"/>
            <a:ext cx="324000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5" name="Google Shape;145;p28"/>
          <p:cNvSpPr txBox="1">
            <a:spLocks noGrp="1"/>
          </p:cNvSpPr>
          <p:nvPr>
            <p:ph type="body" idx="4"/>
          </p:nvPr>
        </p:nvSpPr>
        <p:spPr>
          <a:xfrm>
            <a:off x="4506480" y="2582334"/>
            <a:ext cx="324000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cxnSp>
        <p:nvCxnSpPr>
          <p:cNvPr id="146" name="Google Shape;146;p28"/>
          <p:cNvCxnSpPr/>
          <p:nvPr/>
        </p:nvCxnSpPr>
        <p:spPr>
          <a:xfrm>
            <a:off x="1097280" y="1737360"/>
            <a:ext cx="10063212" cy="485"/>
          </a:xfrm>
          <a:prstGeom prst="straightConnector1">
            <a:avLst/>
          </a:prstGeom>
          <a:noFill/>
          <a:ln w="76200" cap="sq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7" name="Google Shape;147;p28"/>
          <p:cNvSpPr txBox="1">
            <a:spLocks noGrp="1"/>
          </p:cNvSpPr>
          <p:nvPr>
            <p:ph type="body" idx="5"/>
          </p:nvPr>
        </p:nvSpPr>
        <p:spPr>
          <a:xfrm>
            <a:off x="7915680" y="1850285"/>
            <a:ext cx="324000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body" idx="6"/>
          </p:nvPr>
        </p:nvSpPr>
        <p:spPr>
          <a:xfrm>
            <a:off x="7915680" y="2586567"/>
            <a:ext cx="324000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49" name="Google Shape;149;p28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1" name="Google Shape;151;p28"/>
          <p:cNvSpPr/>
          <p:nvPr/>
        </p:nvSpPr>
        <p:spPr>
          <a:xfrm>
            <a:off x="3" y="0"/>
            <a:ext cx="566100" cy="6858000"/>
          </a:xfrm>
          <a:prstGeom prst="rect">
            <a:avLst/>
          </a:prstGeom>
          <a:solidFill>
            <a:srgbClr val="0097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8"/>
          <p:cNvSpPr txBox="1">
            <a:spLocks noGrp="1"/>
          </p:cNvSpPr>
          <p:nvPr>
            <p:ph type="title" idx="7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None/>
              <a:defRPr sz="3300" b="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quare Picture with Caption">
  <p:cSld name="Square Picture with Captio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3"/>
          <p:cNvSpPr>
            <a:spLocks noGrp="1"/>
          </p:cNvSpPr>
          <p:nvPr>
            <p:ph type="pic" idx="2"/>
          </p:nvPr>
        </p:nvSpPr>
        <p:spPr>
          <a:xfrm>
            <a:off x="5391150" y="0"/>
            <a:ext cx="6864856" cy="6864856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33"/>
          <p:cNvSpPr/>
          <p:nvPr/>
        </p:nvSpPr>
        <p:spPr>
          <a:xfrm>
            <a:off x="0" y="0"/>
            <a:ext cx="539114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3"/>
          <p:cNvSpPr txBox="1">
            <a:spLocks noGrp="1"/>
          </p:cNvSpPr>
          <p:nvPr>
            <p:ph type="title"/>
          </p:nvPr>
        </p:nvSpPr>
        <p:spPr>
          <a:xfrm>
            <a:off x="838200" y="645505"/>
            <a:ext cx="424815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3"/>
          <p:cNvSpPr txBox="1">
            <a:spLocks noGrp="1"/>
          </p:cNvSpPr>
          <p:nvPr>
            <p:ph type="body" idx="1"/>
          </p:nvPr>
        </p:nvSpPr>
        <p:spPr>
          <a:xfrm>
            <a:off x="838200" y="2977226"/>
            <a:ext cx="424815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000000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cxnSp>
        <p:nvCxnSpPr>
          <p:cNvPr id="161" name="Google Shape;161;p33"/>
          <p:cNvCxnSpPr/>
          <p:nvPr/>
        </p:nvCxnSpPr>
        <p:spPr>
          <a:xfrm>
            <a:off x="838200" y="2885289"/>
            <a:ext cx="4248150" cy="0"/>
          </a:xfrm>
          <a:prstGeom prst="straightConnector1">
            <a:avLst/>
          </a:prstGeom>
          <a:noFill/>
          <a:ln w="76200" cap="sq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2" name="Google Shape;162;p33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p33"/>
          <p:cNvSpPr/>
          <p:nvPr/>
        </p:nvSpPr>
        <p:spPr>
          <a:xfrm>
            <a:off x="3" y="0"/>
            <a:ext cx="566100" cy="6858000"/>
          </a:xfrm>
          <a:prstGeom prst="rect">
            <a:avLst/>
          </a:prstGeom>
          <a:solidFill>
            <a:srgbClr val="0097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33"/>
          <p:cNvSpPr txBox="1">
            <a:spLocks noGrp="1"/>
          </p:cNvSpPr>
          <p:nvPr>
            <p:ph type="title" idx="3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None/>
              <a:defRPr sz="3300" b="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35"/>
          <p:cNvSpPr txBox="1">
            <a:spLocks noGrp="1"/>
          </p:cNvSpPr>
          <p:nvPr>
            <p:ph type="body" idx="1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69" name="Google Shape;169;p35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35"/>
          <p:cNvSpPr/>
          <p:nvPr/>
        </p:nvSpPr>
        <p:spPr>
          <a:xfrm>
            <a:off x="3" y="0"/>
            <a:ext cx="566100" cy="6858000"/>
          </a:xfrm>
          <a:prstGeom prst="rect">
            <a:avLst/>
          </a:prstGeom>
          <a:solidFill>
            <a:srgbClr val="0097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35"/>
          <p:cNvSpPr txBox="1">
            <a:spLocks noGrp="1"/>
          </p:cNvSpPr>
          <p:nvPr>
            <p:ph type="title" idx="2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None/>
              <a:defRPr sz="3300" b="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6"/>
          <p:cNvSpPr txBox="1">
            <a:spLocks noGrp="1"/>
          </p:cNvSpPr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36"/>
          <p:cNvSpPr txBox="1">
            <a:spLocks noGrp="1"/>
          </p:cNvSpPr>
          <p:nvPr>
            <p:ph type="body" idx="1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76" name="Google Shape;176;p36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8" name="Google Shape;178;p36"/>
          <p:cNvSpPr/>
          <p:nvPr/>
        </p:nvSpPr>
        <p:spPr>
          <a:xfrm>
            <a:off x="3" y="0"/>
            <a:ext cx="566100" cy="6858000"/>
          </a:xfrm>
          <a:prstGeom prst="rect">
            <a:avLst/>
          </a:prstGeom>
          <a:solidFill>
            <a:srgbClr val="0097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6"/>
          <p:cNvSpPr txBox="1">
            <a:spLocks noGrp="1"/>
          </p:cNvSpPr>
          <p:nvPr>
            <p:ph type="title" idx="2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None/>
              <a:defRPr sz="3300" b="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/>
          <p:nvPr/>
        </p:nvSpPr>
        <p:spPr>
          <a:xfrm>
            <a:off x="3" y="0"/>
            <a:ext cx="566100" cy="6858000"/>
          </a:xfrm>
          <a:prstGeom prst="rect">
            <a:avLst/>
          </a:prstGeom>
          <a:solidFill>
            <a:srgbClr val="0097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cxnSp>
        <p:nvCxnSpPr>
          <p:cNvPr id="27" name="Google Shape;27;p23"/>
          <p:cNvCxnSpPr/>
          <p:nvPr/>
        </p:nvCxnSpPr>
        <p:spPr>
          <a:xfrm>
            <a:off x="1097280" y="1737360"/>
            <a:ext cx="10063212" cy="485"/>
          </a:xfrm>
          <a:prstGeom prst="straightConnector1">
            <a:avLst/>
          </a:prstGeom>
          <a:noFill/>
          <a:ln w="76200" cap="sq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" name="Google Shape;28;p23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title" idx="2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None/>
              <a:defRPr sz="3300" b="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Separator - Minor 1">
  <p:cSld name="Section Separator - Minor_1">
    <p:bg>
      <p:bgPr>
        <a:solidFill>
          <a:schemeClr val="lt1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36627d56f0_1_267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g136627d56f0_1_267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cxnSp>
        <p:nvCxnSpPr>
          <p:cNvPr id="183" name="Google Shape;183;g136627d56f0_1_267"/>
          <p:cNvCxnSpPr/>
          <p:nvPr/>
        </p:nvCxnSpPr>
        <p:spPr>
          <a:xfrm>
            <a:off x="1171575" y="4343400"/>
            <a:ext cx="9906000" cy="0"/>
          </a:xfrm>
          <a:prstGeom prst="straightConnector1">
            <a:avLst/>
          </a:prstGeom>
          <a:noFill/>
          <a:ln w="152400" cap="sq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4" name="Google Shape;184;g136627d56f0_1_267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g136627d56f0_1_2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6" name="Google Shape;186;g136627d56f0_1_267"/>
          <p:cNvSpPr/>
          <p:nvPr/>
        </p:nvSpPr>
        <p:spPr>
          <a:xfrm>
            <a:off x="3" y="0"/>
            <a:ext cx="5661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136627d56f0_1_267"/>
          <p:cNvSpPr txBox="1">
            <a:spLocks noGrp="1"/>
          </p:cNvSpPr>
          <p:nvPr>
            <p:ph type="title" idx="2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None/>
              <a:defRPr sz="3300" b="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Separator - Major">
  <p:cSld name="Section Separator - Majo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1"/>
          <p:cNvSpPr txBox="1">
            <a:spLocks noGrp="1"/>
          </p:cNvSpPr>
          <p:nvPr>
            <p:ph type="ctrTitle"/>
          </p:nvPr>
        </p:nvSpPr>
        <p:spPr>
          <a:xfrm>
            <a:off x="1097280" y="1645920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0" name="Google Shape;40;p29"/>
          <p:cNvCxnSpPr/>
          <p:nvPr/>
        </p:nvCxnSpPr>
        <p:spPr>
          <a:xfrm>
            <a:off x="1097280" y="1737360"/>
            <a:ext cx="10063212" cy="485"/>
          </a:xfrm>
          <a:prstGeom prst="straightConnector1">
            <a:avLst/>
          </a:prstGeom>
          <a:noFill/>
          <a:ln w="76200" cap="sq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29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29"/>
          <p:cNvSpPr/>
          <p:nvPr/>
        </p:nvSpPr>
        <p:spPr>
          <a:xfrm>
            <a:off x="3" y="0"/>
            <a:ext cx="566100" cy="6858000"/>
          </a:xfrm>
          <a:prstGeom prst="rect">
            <a:avLst/>
          </a:prstGeom>
          <a:solidFill>
            <a:srgbClr val="0097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29"/>
          <p:cNvSpPr txBox="1">
            <a:spLocks noGrp="1"/>
          </p:cNvSpPr>
          <p:nvPr>
            <p:ph type="title" idx="2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None/>
              <a:defRPr sz="3300" b="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1"/>
          <p:cNvSpPr/>
          <p:nvPr/>
        </p:nvSpPr>
        <p:spPr>
          <a:xfrm>
            <a:off x="8141209" y="0"/>
            <a:ext cx="4050791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31"/>
          <p:cNvCxnSpPr/>
          <p:nvPr/>
        </p:nvCxnSpPr>
        <p:spPr>
          <a:xfrm>
            <a:off x="8322906" y="2699177"/>
            <a:ext cx="3030894" cy="0"/>
          </a:xfrm>
          <a:prstGeom prst="straightConnector1">
            <a:avLst/>
          </a:prstGeom>
          <a:noFill/>
          <a:ln w="76200" cap="sq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31"/>
          <p:cNvSpPr txBox="1">
            <a:spLocks noGrp="1"/>
          </p:cNvSpPr>
          <p:nvPr>
            <p:ph type="title"/>
          </p:nvPr>
        </p:nvSpPr>
        <p:spPr>
          <a:xfrm>
            <a:off x="8322906" y="415635"/>
            <a:ext cx="3030894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1"/>
          <p:cNvSpPr txBox="1">
            <a:spLocks noGrp="1"/>
          </p:cNvSpPr>
          <p:nvPr>
            <p:ph type="body" idx="1"/>
          </p:nvPr>
        </p:nvSpPr>
        <p:spPr>
          <a:xfrm>
            <a:off x="691342" y="731520"/>
            <a:ext cx="7277001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0" name="Google Shape;50;p31"/>
          <p:cNvSpPr txBox="1">
            <a:spLocks noGrp="1"/>
          </p:cNvSpPr>
          <p:nvPr>
            <p:ph type="body" idx="2"/>
          </p:nvPr>
        </p:nvSpPr>
        <p:spPr>
          <a:xfrm>
            <a:off x="8322906" y="2747356"/>
            <a:ext cx="3030894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000000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31"/>
          <p:cNvSpPr/>
          <p:nvPr/>
        </p:nvSpPr>
        <p:spPr>
          <a:xfrm>
            <a:off x="3" y="0"/>
            <a:ext cx="566100" cy="6858000"/>
          </a:xfrm>
          <a:prstGeom prst="rect">
            <a:avLst/>
          </a:prstGeom>
          <a:solidFill>
            <a:srgbClr val="0097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31"/>
          <p:cNvSpPr txBox="1">
            <a:spLocks noGrp="1"/>
          </p:cNvSpPr>
          <p:nvPr>
            <p:ph type="title" idx="3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None/>
              <a:defRPr sz="3300" b="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Point 1">
  <p:cSld name="Key Point_1">
    <p:bg>
      <p:bgPr>
        <a:solidFill>
          <a:schemeClr val="l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36627d56f0_1_275"/>
          <p:cNvSpPr txBox="1">
            <a:spLocks noGrp="1"/>
          </p:cNvSpPr>
          <p:nvPr>
            <p:ph type="ctrTitle"/>
          </p:nvPr>
        </p:nvSpPr>
        <p:spPr>
          <a:xfrm>
            <a:off x="1097280" y="758951"/>
            <a:ext cx="10058400" cy="51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57" name="Google Shape;57;g136627d56f0_1_275"/>
          <p:cNvCxnSpPr/>
          <p:nvPr/>
        </p:nvCxnSpPr>
        <p:spPr>
          <a:xfrm>
            <a:off x="1143000" y="5895975"/>
            <a:ext cx="10012800" cy="9600"/>
          </a:xfrm>
          <a:prstGeom prst="straightConnector1">
            <a:avLst/>
          </a:prstGeom>
          <a:noFill/>
          <a:ln w="152400" cap="sq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g136627d56f0_1_275"/>
          <p:cNvSpPr txBox="1"/>
          <p:nvPr/>
        </p:nvSpPr>
        <p:spPr>
          <a:xfrm>
            <a:off x="10393193" y="167670"/>
            <a:ext cx="1114500" cy="156990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D9D9D9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-US" sz="9600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🢇</a:t>
            </a:r>
            <a:endParaRPr sz="9600" b="1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136627d56f0_1_275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g136627d56f0_1_27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g136627d56f0_1_275"/>
          <p:cNvSpPr/>
          <p:nvPr/>
        </p:nvSpPr>
        <p:spPr>
          <a:xfrm>
            <a:off x="3" y="0"/>
            <a:ext cx="5661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g136627d56f0_1_275"/>
          <p:cNvSpPr txBox="1">
            <a:spLocks noGrp="1"/>
          </p:cNvSpPr>
          <p:nvPr>
            <p:ph type="title" idx="2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None/>
              <a:defRPr sz="3300" b="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2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600574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32"/>
          <p:cNvSpPr/>
          <p:nvPr/>
        </p:nvSpPr>
        <p:spPr>
          <a:xfrm>
            <a:off x="0" y="4600575"/>
            <a:ext cx="12188825" cy="22574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32"/>
          <p:cNvSpPr txBox="1">
            <a:spLocks noGrp="1"/>
          </p:cNvSpPr>
          <p:nvPr>
            <p:ph type="title"/>
          </p:nvPr>
        </p:nvSpPr>
        <p:spPr>
          <a:xfrm>
            <a:off x="924115" y="4766395"/>
            <a:ext cx="10343769" cy="668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2"/>
          <p:cNvSpPr txBox="1">
            <a:spLocks noGrp="1"/>
          </p:cNvSpPr>
          <p:nvPr>
            <p:ph type="body" idx="1"/>
          </p:nvPr>
        </p:nvSpPr>
        <p:spPr>
          <a:xfrm>
            <a:off x="924115" y="5435006"/>
            <a:ext cx="10343769" cy="757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000000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cxnSp>
        <p:nvCxnSpPr>
          <p:cNvPr id="71" name="Google Shape;71;p32"/>
          <p:cNvCxnSpPr/>
          <p:nvPr/>
        </p:nvCxnSpPr>
        <p:spPr>
          <a:xfrm>
            <a:off x="920940" y="5406763"/>
            <a:ext cx="10346944" cy="0"/>
          </a:xfrm>
          <a:prstGeom prst="straightConnector1">
            <a:avLst/>
          </a:prstGeom>
          <a:noFill/>
          <a:ln w="76200" cap="sq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" name="Google Shape;72;p32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32"/>
          <p:cNvSpPr/>
          <p:nvPr/>
        </p:nvSpPr>
        <p:spPr>
          <a:xfrm>
            <a:off x="3" y="0"/>
            <a:ext cx="566100" cy="6858000"/>
          </a:xfrm>
          <a:prstGeom prst="rect">
            <a:avLst/>
          </a:prstGeom>
          <a:solidFill>
            <a:srgbClr val="0097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32"/>
          <p:cNvSpPr txBox="1">
            <a:spLocks noGrp="1"/>
          </p:cNvSpPr>
          <p:nvPr>
            <p:ph type="title" idx="3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None/>
              <a:defRPr sz="3300" b="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Point">
  <p:cSld name="Key Point">
    <p:bg>
      <p:bgPr>
        <a:solidFill>
          <a:schemeClr val="lt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4"/>
          <p:cNvSpPr txBox="1">
            <a:spLocks noGrp="1"/>
          </p:cNvSpPr>
          <p:nvPr>
            <p:ph type="ctrTitle"/>
          </p:nvPr>
        </p:nvSpPr>
        <p:spPr>
          <a:xfrm>
            <a:off x="1097280" y="758951"/>
            <a:ext cx="10058400" cy="5146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78" name="Google Shape;78;p24"/>
          <p:cNvCxnSpPr/>
          <p:nvPr/>
        </p:nvCxnSpPr>
        <p:spPr>
          <a:xfrm>
            <a:off x="1143000" y="5895975"/>
            <a:ext cx="10012680" cy="9525"/>
          </a:xfrm>
          <a:prstGeom prst="straightConnector1">
            <a:avLst/>
          </a:prstGeom>
          <a:noFill/>
          <a:ln w="152400" cap="sq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" name="Google Shape;79;p24"/>
          <p:cNvSpPr txBox="1"/>
          <p:nvPr/>
        </p:nvSpPr>
        <p:spPr>
          <a:xfrm>
            <a:off x="10393193" y="167670"/>
            <a:ext cx="1114426" cy="156966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D9D9D9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-US" sz="9600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🢇</a:t>
            </a:r>
            <a:endParaRPr sz="9600" b="1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4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" name="Google Shape;82;p24"/>
          <p:cNvSpPr/>
          <p:nvPr/>
        </p:nvSpPr>
        <p:spPr>
          <a:xfrm>
            <a:off x="3" y="0"/>
            <a:ext cx="566100" cy="6858000"/>
          </a:xfrm>
          <a:prstGeom prst="rect">
            <a:avLst/>
          </a:prstGeom>
          <a:solidFill>
            <a:srgbClr val="0097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24"/>
          <p:cNvSpPr txBox="1">
            <a:spLocks noGrp="1"/>
          </p:cNvSpPr>
          <p:nvPr>
            <p:ph type="title" idx="2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None/>
              <a:defRPr sz="3300" b="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">
  <p:cSld name="End">
    <p:bg>
      <p:bgPr>
        <a:solidFill>
          <a:schemeClr val="accent3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4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4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cxnSp>
        <p:nvCxnSpPr>
          <p:cNvPr id="87" name="Google Shape;87;p34"/>
          <p:cNvCxnSpPr/>
          <p:nvPr/>
        </p:nvCxnSpPr>
        <p:spPr>
          <a:xfrm>
            <a:off x="1171575" y="4343400"/>
            <a:ext cx="9906000" cy="0"/>
          </a:xfrm>
          <a:prstGeom prst="straightConnector1">
            <a:avLst/>
          </a:prstGeom>
          <a:noFill/>
          <a:ln w="76200" cap="sq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8" name="Google Shape;88;p34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►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Char char="►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Char char="►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Char char="►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8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istqb-main-web-prod.s3.amazonaws.com/media/documents/ISTQB-CTFL_Syllabus_2018_v3.1.1.pdf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stqb-main-web-prod.s3.amazonaws.com/media/documents/ISTQB-CTFL-AT_Syllabus_v1.0.pdf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software-engineering-requirements-elicitation/" TargetMode="External"/><Relationship Id="rId7" Type="http://schemas.openxmlformats.org/officeDocument/2006/relationships/hyperlink" Target="https://www.inflectra.com/Ideas/Topic/Requirements-Traceability.aspx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uru99.com/traceability-matrix.html" TargetMode="External"/><Relationship Id="rId5" Type="http://schemas.openxmlformats.org/officeDocument/2006/relationships/hyperlink" Target="https://www.softwaretestinghelp.com/how-to-test-software-requirements-specification-srs/" TargetMode="External"/><Relationship Id="rId4" Type="http://schemas.openxmlformats.org/officeDocument/2006/relationships/hyperlink" Target="https://levelup.gitconnected.com/guide-to-testing-requirements-main-criteria-features-and-risks-379c5a72a657" TargetMode="Externa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"/>
          <p:cNvSpPr txBox="1">
            <a:spLocks noGrp="1"/>
          </p:cNvSpPr>
          <p:nvPr>
            <p:ph type="ctrTitle"/>
          </p:nvPr>
        </p:nvSpPr>
        <p:spPr>
          <a:xfrm>
            <a:off x="1097275" y="1805354"/>
            <a:ext cx="10058400" cy="25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Arial"/>
              <a:buNone/>
            </a:pPr>
            <a:r>
              <a:rPr lang="en-US"/>
              <a:t>Fundamentals</a:t>
            </a:r>
            <a:endParaRPr/>
          </a:p>
        </p:txBody>
      </p:sp>
      <p:sp>
        <p:nvSpPr>
          <p:cNvPr id="193" name="Google Shape;193;p1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SOFTWARE QUALITY ASSURANCE (SQA)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34c71e03a7_1_37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268" name="Google Shape;268;g134c71e03a7_1_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graphicFrame>
        <p:nvGraphicFramePr>
          <p:cNvPr id="269" name="Google Shape;269;g134c71e03a7_1_37"/>
          <p:cNvGraphicFramePr/>
          <p:nvPr/>
        </p:nvGraphicFramePr>
        <p:xfrm>
          <a:off x="995639" y="526363"/>
          <a:ext cx="10939175" cy="5532160"/>
        </p:xfrm>
        <a:graphic>
          <a:graphicData uri="http://schemas.openxmlformats.org/drawingml/2006/table">
            <a:tbl>
              <a:tblPr firstRow="1" bandRow="1">
                <a:noFill/>
                <a:tableStyleId>{16FA8064-2ABC-42B5-9F3C-0D5BBAD3D021}</a:tableStyleId>
              </a:tblPr>
              <a:tblGrid>
                <a:gridCol w="449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752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u="none" strike="noStrike" cap="none" dirty="0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 WHO</a:t>
                      </a:r>
                      <a:endParaRPr sz="19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u="none" strike="noStrike" cap="none" dirty="0"/>
                        <a:t>* Who will manage or use the application? – </a:t>
                      </a:r>
                      <a:r>
                        <a:rPr lang="en-US" sz="1900" b="0" i="1" u="none" strike="noStrike" cap="none" dirty="0">
                          <a:solidFill>
                            <a:srgbClr val="4472C4"/>
                          </a:solidFill>
                        </a:rPr>
                        <a:t>Roles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dirty="0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 WHAT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dirty="0"/>
                        <a:t>* What are the functionalities? - </a:t>
                      </a:r>
                      <a:r>
                        <a:rPr lang="en-US" sz="1900" b="0" i="1" dirty="0">
                          <a:solidFill>
                            <a:srgbClr val="4472C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Functions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dirty="0"/>
                        <a:t>* What is required to achieve results? - </a:t>
                      </a:r>
                      <a:r>
                        <a:rPr lang="en-US" sz="1900" b="0" i="1" dirty="0">
                          <a:solidFill>
                            <a:srgbClr val="4472C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Actions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dirty="0"/>
                        <a:t>* What functionalities will be allowed to </a:t>
                      </a:r>
                      <a:r>
                        <a:rPr lang="en-US" sz="1900" b="1" dirty="0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WHO</a:t>
                      </a:r>
                      <a:r>
                        <a:rPr lang="en-US" sz="1900" b="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?</a:t>
                      </a:r>
                      <a:r>
                        <a:rPr lang="en-US" sz="1900" b="0" dirty="0"/>
                        <a:t> - </a:t>
                      </a:r>
                      <a:r>
                        <a:rPr lang="en-US" sz="1900" b="0" i="1" dirty="0">
                          <a:solidFill>
                            <a:srgbClr val="4472C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Permissions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dirty="0"/>
                        <a:t>* What reports will be generated? - </a:t>
                      </a:r>
                      <a:r>
                        <a:rPr lang="en-US" sz="1900" b="0" i="1" dirty="0">
                          <a:solidFill>
                            <a:srgbClr val="4472C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Reports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b="0" i="1" dirty="0">
                        <a:solidFill>
                          <a:srgbClr val="4472C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dirty="0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 WHEN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dirty="0"/>
                        <a:t>* When will a certain action be performed or a screen will appear? - </a:t>
                      </a:r>
                      <a:r>
                        <a:rPr lang="en-US" sz="1900" b="0" i="1" dirty="0">
                          <a:solidFill>
                            <a:srgbClr val="4472C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Conditions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b="0" i="1" dirty="0">
                        <a:solidFill>
                          <a:srgbClr val="4472C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dirty="0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 WHERE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dirty="0"/>
                        <a:t>* Where can user find </a:t>
                      </a:r>
                      <a:r>
                        <a:rPr lang="en-US" sz="1900" b="0" dirty="0" err="1"/>
                        <a:t>xyz</a:t>
                      </a:r>
                      <a:r>
                        <a:rPr lang="en-US" sz="1900" b="0" dirty="0"/>
                        <a:t> functionality to achieve </a:t>
                      </a:r>
                      <a:r>
                        <a:rPr lang="en-US" sz="1900" b="1" dirty="0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WHAT</a:t>
                      </a:r>
                      <a:r>
                        <a:rPr lang="en-US" sz="1900" b="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?</a:t>
                      </a:r>
                      <a:r>
                        <a:rPr lang="en-US" sz="1900" b="0" dirty="0"/>
                        <a:t> - </a:t>
                      </a:r>
                      <a:r>
                        <a:rPr lang="en-US" sz="1900" b="0" i="1" dirty="0">
                          <a:solidFill>
                            <a:srgbClr val="4472C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Menus and Screens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0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dirty="0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 WHY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dirty="0"/>
                        <a:t>* Why certain functionalities are not performed, or screens are not accessible or visible? - </a:t>
                      </a:r>
                      <a:r>
                        <a:rPr lang="en-US" sz="1900" b="0" i="1" dirty="0">
                          <a:solidFill>
                            <a:srgbClr val="4472C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Restrictions &amp; Limitation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 HOW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* How to execute any functionality? How to achieve desired result? - </a:t>
                      </a:r>
                      <a:r>
                        <a:rPr lang="en-US" sz="1900" b="0" i="1">
                          <a:solidFill>
                            <a:srgbClr val="4472C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Steps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107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dirty="0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 THEN</a:t>
                      </a:r>
                      <a:endParaRPr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 consideration with all the above questions, this stage reveals the desired outcome</a:t>
                      </a:r>
                      <a:r>
                        <a:rPr lang="en-US" sz="1900" b="1" dirty="0">
                          <a:solidFill>
                            <a:srgbClr val="4472C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900" b="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1" dirty="0">
                          <a:solidFill>
                            <a:srgbClr val="4472C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Expected Result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0" name="Google Shape;270;g134c71e03a7_1_37"/>
          <p:cNvSpPr txBox="1">
            <a:spLocks noGrp="1"/>
          </p:cNvSpPr>
          <p:nvPr>
            <p:ph type="title"/>
          </p:nvPr>
        </p:nvSpPr>
        <p:spPr>
          <a:xfrm rot="-5400000">
            <a:off x="-2798350" y="3145625"/>
            <a:ext cx="6172800" cy="454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Requirements Specifications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34c71e03a7_1_152"/>
          <p:cNvSpPr txBox="1">
            <a:spLocks noGrp="1"/>
          </p:cNvSpPr>
          <p:nvPr>
            <p:ph type="title"/>
          </p:nvPr>
        </p:nvSpPr>
        <p:spPr>
          <a:xfrm>
            <a:off x="8322906" y="415635"/>
            <a:ext cx="30309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Exercise</a:t>
            </a:r>
            <a:endParaRPr/>
          </a:p>
        </p:txBody>
      </p:sp>
      <p:sp>
        <p:nvSpPr>
          <p:cNvPr id="276" name="Google Shape;276;g134c71e03a7_1_152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277" name="Google Shape;277;g134c71e03a7_1_1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278" name="Google Shape;278;g134c71e03a7_1_152"/>
          <p:cNvSpPr txBox="1">
            <a:spLocks noGrp="1"/>
          </p:cNvSpPr>
          <p:nvPr>
            <p:ph type="title" idx="3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Requirements Specifications</a:t>
            </a:r>
            <a:endParaRPr/>
          </a:p>
        </p:txBody>
      </p:sp>
      <p:sp>
        <p:nvSpPr>
          <p:cNvPr id="279" name="Google Shape;279;g134c71e03a7_1_152"/>
          <p:cNvSpPr txBox="1">
            <a:spLocks noGrp="1"/>
          </p:cNvSpPr>
          <p:nvPr>
            <p:ph type="body" idx="1"/>
          </p:nvPr>
        </p:nvSpPr>
        <p:spPr>
          <a:xfrm>
            <a:off x="691350" y="731525"/>
            <a:ext cx="7277100" cy="53949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434343"/>
                </a:solidFill>
              </a:rPr>
              <a:t>You are building a software solution that will assist an Instructor to evaluate class participation of students. It has a feature of face recognition. Using face recognition and some AI it can identify students activities in class. It has following features</a:t>
            </a:r>
            <a:endParaRPr sz="1500">
              <a:solidFill>
                <a:srgbClr val="434343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US" sz="1200">
                <a:solidFill>
                  <a:srgbClr val="000000"/>
                </a:solidFill>
              </a:rPr>
              <a:t>Lecture schedule</a:t>
            </a:r>
            <a:endParaRPr sz="1200">
              <a:solidFill>
                <a:srgbClr val="000000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US" sz="1200">
                <a:solidFill>
                  <a:srgbClr val="000000"/>
                </a:solidFill>
              </a:rPr>
              <a:t>Teacher can define lecture schedule</a:t>
            </a:r>
            <a:endParaRPr sz="1200">
              <a:solidFill>
                <a:srgbClr val="000000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US" sz="1200">
                <a:solidFill>
                  <a:srgbClr val="000000"/>
                </a:solidFill>
              </a:rPr>
              <a:t>It automatically starts tracking activities when the session starts</a:t>
            </a:r>
            <a:endParaRPr sz="1200">
              <a:solidFill>
                <a:srgbClr val="000000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US" sz="1200">
                <a:solidFill>
                  <a:srgbClr val="000000"/>
                </a:solidFill>
              </a:rPr>
              <a:t>It stops tracking activities when the session stops</a:t>
            </a:r>
            <a:endParaRPr sz="1200">
              <a:solidFill>
                <a:srgbClr val="000000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US" sz="1200">
                <a:solidFill>
                  <a:srgbClr val="000000"/>
                </a:solidFill>
              </a:rPr>
              <a:t>Attendance</a:t>
            </a:r>
            <a:endParaRPr sz="1200">
              <a:solidFill>
                <a:srgbClr val="000000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US" sz="1200">
                <a:solidFill>
                  <a:srgbClr val="000000"/>
                </a:solidFill>
              </a:rPr>
              <a:t>It automatically identifies and records if a student is present in the class</a:t>
            </a:r>
            <a:endParaRPr sz="1200">
              <a:solidFill>
                <a:srgbClr val="000000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US" sz="1200">
                <a:solidFill>
                  <a:srgbClr val="000000"/>
                </a:solidFill>
              </a:rPr>
              <a:t>It records all the entry and exit times of each student (considering when student leaves and enters during the class)</a:t>
            </a:r>
            <a:endParaRPr sz="1200">
              <a:solidFill>
                <a:srgbClr val="000000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US" sz="1200">
                <a:solidFill>
                  <a:srgbClr val="000000"/>
                </a:solidFill>
              </a:rPr>
              <a:t>It will mark students present/late/absent based on following rules</a:t>
            </a:r>
            <a:endParaRPr sz="1200">
              <a:solidFill>
                <a:srgbClr val="000000"/>
              </a:solidFill>
            </a:endParaRPr>
          </a:p>
          <a:p>
            <a: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US" sz="1200">
                <a:solidFill>
                  <a:srgbClr val="000000"/>
                </a:solidFill>
              </a:rPr>
              <a:t>Mark present if the student came in class within first 10 mins and is present more than 80%</a:t>
            </a:r>
            <a:endParaRPr sz="1200">
              <a:solidFill>
                <a:srgbClr val="000000"/>
              </a:solidFill>
            </a:endParaRPr>
          </a:p>
          <a:p>
            <a: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US" sz="1200">
                <a:solidFill>
                  <a:srgbClr val="000000"/>
                </a:solidFill>
              </a:rPr>
              <a:t>Mark late if the student came in class after 10 mins and is present more than 80%</a:t>
            </a:r>
            <a:endParaRPr sz="1200">
              <a:solidFill>
                <a:srgbClr val="000000"/>
              </a:solidFill>
            </a:endParaRPr>
          </a:p>
          <a:p>
            <a: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US" sz="1200">
                <a:solidFill>
                  <a:srgbClr val="000000"/>
                </a:solidFill>
              </a:rPr>
              <a:t>Mark absent if the total time in class is less than 80%</a:t>
            </a:r>
            <a:endParaRPr sz="1200">
              <a:solidFill>
                <a:srgbClr val="000000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US" sz="1200">
                <a:solidFill>
                  <a:srgbClr val="000000"/>
                </a:solidFill>
              </a:rPr>
              <a:t>Class Activity</a:t>
            </a:r>
            <a:endParaRPr sz="1200">
              <a:solidFill>
                <a:srgbClr val="000000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US" sz="1200">
                <a:solidFill>
                  <a:srgbClr val="000000"/>
                </a:solidFill>
              </a:rPr>
              <a:t>It can detect students taking part in question/answers during the lecture. It detects following</a:t>
            </a:r>
            <a:endParaRPr sz="1200">
              <a:solidFill>
                <a:srgbClr val="000000"/>
              </a:solidFill>
            </a:endParaRPr>
          </a:p>
          <a:p>
            <a: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US" sz="1200">
                <a:solidFill>
                  <a:srgbClr val="000000"/>
                </a:solidFill>
              </a:rPr>
              <a:t>If someone asks a question</a:t>
            </a:r>
            <a:endParaRPr sz="1200">
              <a:solidFill>
                <a:srgbClr val="000000"/>
              </a:solidFill>
            </a:endParaRPr>
          </a:p>
          <a:p>
            <a: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US" sz="1200">
                <a:solidFill>
                  <a:srgbClr val="000000"/>
                </a:solidFill>
              </a:rPr>
              <a:t>If someone responds to question from instructor</a:t>
            </a:r>
            <a:endParaRPr sz="1200">
              <a:solidFill>
                <a:srgbClr val="000000"/>
              </a:solidFill>
            </a:endParaRPr>
          </a:p>
          <a:p>
            <a: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US" sz="1200">
                <a:solidFill>
                  <a:srgbClr val="000000"/>
                </a:solidFill>
              </a:rPr>
              <a:t>If someone comes over the board and explains/presents something</a:t>
            </a:r>
            <a:endParaRPr sz="1200">
              <a:solidFill>
                <a:srgbClr val="000000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US" sz="1200">
                <a:solidFill>
                  <a:srgbClr val="000000"/>
                </a:solidFill>
              </a:rPr>
              <a:t>Teacher, can assign marks to each activity as its performed through an option available to teachers in their hand-held device</a:t>
            </a:r>
            <a:endParaRPr sz="1500">
              <a:solidFill>
                <a:srgbClr val="434343"/>
              </a:solidFill>
            </a:endParaRPr>
          </a:p>
        </p:txBody>
      </p:sp>
      <p:sp>
        <p:nvSpPr>
          <p:cNvPr id="280" name="Google Shape;280;g134c71e03a7_1_152"/>
          <p:cNvSpPr txBox="1">
            <a:spLocks noGrp="1"/>
          </p:cNvSpPr>
          <p:nvPr>
            <p:ph type="body" idx="2"/>
          </p:nvPr>
        </p:nvSpPr>
        <p:spPr>
          <a:xfrm>
            <a:off x="8322906" y="2747356"/>
            <a:ext cx="3030900" cy="3379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Try to extract information, who, what, how, etc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34c71e03a7_1_127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286" name="Google Shape;286;g134c71e03a7_1_1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87" name="Google Shape;287;g134c71e03a7_1_127"/>
          <p:cNvSpPr txBox="1">
            <a:spLocks noGrp="1"/>
          </p:cNvSpPr>
          <p:nvPr>
            <p:ph type="title"/>
          </p:nvPr>
        </p:nvSpPr>
        <p:spPr>
          <a:xfrm>
            <a:off x="924140" y="5440495"/>
            <a:ext cx="10343700" cy="668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Can come in different forms</a:t>
            </a:r>
            <a:endParaRPr/>
          </a:p>
        </p:txBody>
      </p:sp>
      <p:sp>
        <p:nvSpPr>
          <p:cNvPr id="288" name="Google Shape;288;g134c71e03a7_1_127"/>
          <p:cNvSpPr txBox="1">
            <a:spLocks noGrp="1"/>
          </p:cNvSpPr>
          <p:nvPr>
            <p:ph type="title" idx="3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Requirements Specifications</a:t>
            </a:r>
            <a:endParaRPr/>
          </a:p>
        </p:txBody>
      </p:sp>
      <p:sp>
        <p:nvSpPr>
          <p:cNvPr id="289" name="Google Shape;289;g134c71e03a7_1_127"/>
          <p:cNvSpPr/>
          <p:nvPr/>
        </p:nvSpPr>
        <p:spPr>
          <a:xfrm>
            <a:off x="1318850" y="623675"/>
            <a:ext cx="3490500" cy="4662300"/>
          </a:xfrm>
          <a:prstGeom prst="roundRect">
            <a:avLst>
              <a:gd name="adj" fmla="val 42"/>
            </a:avLst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220662" marR="0" lvl="0" indent="-22066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AutoNum type="arabicPeriod"/>
            </a:pPr>
            <a:r>
              <a:rPr lang="en-US" sz="1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Introduction to the Document</a:t>
            </a:r>
            <a:endParaRPr/>
          </a:p>
          <a:p>
            <a:pPr marL="457200" marR="0" lvl="1" indent="-120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1.1  Purpose of the Product</a:t>
            </a:r>
            <a:endParaRPr/>
          </a:p>
          <a:p>
            <a:pPr marL="457200" marR="0" lvl="1" indent="-120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1.2  Scope of the Product</a:t>
            </a:r>
            <a:endParaRPr/>
          </a:p>
          <a:p>
            <a:pPr marL="457200" marR="0" lvl="1" indent="-120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1.3  Acronyms, Abbreviations, Definitions</a:t>
            </a:r>
            <a:endParaRPr/>
          </a:p>
          <a:p>
            <a:pPr marL="457200" marR="0" lvl="1" indent="-120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1.4  References</a:t>
            </a:r>
            <a:endParaRPr/>
          </a:p>
          <a:p>
            <a:pPr marL="457200" marR="0" lvl="1" indent="-120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1.5  Outline of the rest of the SRS</a:t>
            </a:r>
            <a:endParaRPr/>
          </a:p>
          <a:p>
            <a:pPr marL="220662" marR="0" lvl="0" indent="-22066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mic Sans MS"/>
              <a:buAutoNum type="arabicPeriod"/>
            </a:pPr>
            <a:r>
              <a:rPr lang="en-US" sz="1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General Description of Product</a:t>
            </a:r>
            <a:endParaRPr/>
          </a:p>
          <a:p>
            <a:pPr marL="457200" marR="0" lvl="1" indent="-120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2.1  Context of Product</a:t>
            </a:r>
            <a:endParaRPr/>
          </a:p>
          <a:p>
            <a:pPr marL="457200" marR="0" lvl="1" indent="-120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2.2  Product Functions</a:t>
            </a:r>
            <a:endParaRPr/>
          </a:p>
          <a:p>
            <a:pPr marL="457200" marR="0" lvl="1" indent="-120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2.3  User Characteristics</a:t>
            </a:r>
            <a:endParaRPr/>
          </a:p>
          <a:p>
            <a:pPr marL="457200" marR="0" lvl="1" indent="-120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2.4  Constraints</a:t>
            </a:r>
            <a:endParaRPr/>
          </a:p>
          <a:p>
            <a:pPr marL="457200" marR="0" lvl="1" indent="-120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2.5  Assumptions and Dependencies</a:t>
            </a:r>
            <a:endParaRPr/>
          </a:p>
          <a:p>
            <a:pPr marL="220662" marR="0" lvl="0" indent="-22066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mic Sans MS"/>
              <a:buAutoNum type="arabicPeriod"/>
            </a:pPr>
            <a:r>
              <a:rPr lang="en-US" sz="1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Specific Requirements</a:t>
            </a:r>
            <a:endParaRPr/>
          </a:p>
          <a:p>
            <a:pPr marL="457200" marR="0" lvl="1" indent="-120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3.1  External Interface Requirements</a:t>
            </a:r>
            <a:endParaRPr/>
          </a:p>
          <a:p>
            <a:pPr marL="1933575" marR="0" lvl="2" indent="-1358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3.1.1  User Interfaces</a:t>
            </a:r>
            <a:endParaRPr/>
          </a:p>
          <a:p>
            <a:pPr marL="1933575" marR="0" lvl="2" indent="-1358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3.1.2  Hardware Interfaces</a:t>
            </a:r>
            <a:endParaRPr/>
          </a:p>
          <a:p>
            <a:pPr marL="1933575" marR="0" lvl="2" indent="-1358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3.1.3  Software Interfaces</a:t>
            </a:r>
            <a:endParaRPr/>
          </a:p>
          <a:p>
            <a:pPr marL="1933575" marR="0" lvl="2" indent="-1358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3.1.4  Communications Interfaces</a:t>
            </a:r>
            <a:endParaRPr/>
          </a:p>
          <a:p>
            <a:pPr marL="457200" marR="0" lvl="1" indent="-120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3.2  Functional Requirements</a:t>
            </a:r>
            <a:endParaRPr/>
          </a:p>
          <a:p>
            <a:pPr marL="1933575" marR="0" lvl="2" indent="-1358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3.2.1  Class 1</a:t>
            </a:r>
            <a:endParaRPr/>
          </a:p>
          <a:p>
            <a:pPr marL="1933575" marR="0" lvl="2" indent="-1358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3.2.2  Class 2</a:t>
            </a:r>
            <a:endParaRPr/>
          </a:p>
          <a:p>
            <a:pPr marL="1933575" marR="0" lvl="2" indent="-1358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…</a:t>
            </a:r>
            <a:endParaRPr/>
          </a:p>
          <a:p>
            <a:pPr marL="457200" marR="0" lvl="1" indent="-120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3.3  Performance Requirements</a:t>
            </a:r>
            <a:endParaRPr/>
          </a:p>
          <a:p>
            <a:pPr marL="457200" marR="0" lvl="1" indent="-120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3.4  Design Constraints</a:t>
            </a:r>
            <a:endParaRPr/>
          </a:p>
          <a:p>
            <a:pPr marL="457200" marR="0" lvl="1" indent="-120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3.5  Quality Requirements</a:t>
            </a:r>
            <a:endParaRPr/>
          </a:p>
          <a:p>
            <a:pPr marL="457200" marR="0" lvl="1" indent="-120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3.6  Other Requirements</a:t>
            </a:r>
            <a:endParaRPr/>
          </a:p>
          <a:p>
            <a:pPr marL="220662" marR="0" lvl="0" indent="-22066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mic Sans MS"/>
              <a:buAutoNum type="arabicPeriod"/>
            </a:pPr>
            <a:r>
              <a:rPr lang="en-US" sz="1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Appendices</a:t>
            </a:r>
            <a:endParaRPr/>
          </a:p>
          <a:p>
            <a:pPr marL="457200" marR="0" lvl="1" indent="-120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90" name="Google Shape;290;g134c71e03a7_1_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2950" y="950100"/>
            <a:ext cx="5250692" cy="390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34c71e03a7_1_54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296" name="Google Shape;296;g134c71e03a7_1_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297" name="Google Shape;297;g134c71e03a7_1_54"/>
          <p:cNvSpPr txBox="1">
            <a:spLocks noGrp="1"/>
          </p:cNvSpPr>
          <p:nvPr>
            <p:ph type="title"/>
          </p:nvPr>
        </p:nvSpPr>
        <p:spPr>
          <a:xfrm>
            <a:off x="924115" y="4766395"/>
            <a:ext cx="10343700" cy="668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Creating Software Requirements Specifications</a:t>
            </a:r>
            <a:endParaRPr/>
          </a:p>
        </p:txBody>
      </p:sp>
      <p:sp>
        <p:nvSpPr>
          <p:cNvPr id="298" name="Google Shape;298;g134c71e03a7_1_54"/>
          <p:cNvSpPr txBox="1">
            <a:spLocks noGrp="1"/>
          </p:cNvSpPr>
          <p:nvPr>
            <p:ph type="title" idx="3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Requirement Process</a:t>
            </a:r>
            <a:endParaRPr/>
          </a:p>
        </p:txBody>
      </p:sp>
      <p:pic>
        <p:nvPicPr>
          <p:cNvPr id="299" name="Google Shape;299;g134c71e03a7_1_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26299" y="631575"/>
            <a:ext cx="7110440" cy="4082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34c71e03a7_1_7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Requirement Elicitation</a:t>
            </a:r>
            <a:endParaRPr/>
          </a:p>
        </p:txBody>
      </p:sp>
      <p:sp>
        <p:nvSpPr>
          <p:cNvPr id="305" name="Google Shape;305;g134c71e03a7_1_78"/>
          <p:cNvSpPr txBox="1">
            <a:spLocks noGrp="1"/>
          </p:cNvSpPr>
          <p:nvPr>
            <p:ph type="body" idx="1"/>
          </p:nvPr>
        </p:nvSpPr>
        <p:spPr>
          <a:xfrm>
            <a:off x="1097275" y="1845725"/>
            <a:ext cx="9734700" cy="11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Customers do not always understand what their needs and problems are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It is important to discuss the requirements with everyone who has a stake in the system</a:t>
            </a:r>
            <a:endParaRPr/>
          </a:p>
        </p:txBody>
      </p:sp>
      <p:sp>
        <p:nvSpPr>
          <p:cNvPr id="306" name="Google Shape;306;g134c71e03a7_1_78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307" name="Google Shape;307;g134c71e03a7_1_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308" name="Google Shape;308;g134c71e03a7_1_78"/>
          <p:cNvSpPr txBox="1">
            <a:spLocks noGrp="1"/>
          </p:cNvSpPr>
          <p:nvPr>
            <p:ph type="title" idx="2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Requirement Process</a:t>
            </a:r>
            <a:endParaRPr/>
          </a:p>
        </p:txBody>
      </p:sp>
      <p:pic>
        <p:nvPicPr>
          <p:cNvPr id="309" name="Google Shape;309;g134c71e03a7_1_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82875" y="3017975"/>
            <a:ext cx="4298075" cy="2851049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34c71e03a7_1_78"/>
          <p:cNvSpPr txBox="1">
            <a:spLocks noGrp="1"/>
          </p:cNvSpPr>
          <p:nvPr>
            <p:ph type="body" idx="1"/>
          </p:nvPr>
        </p:nvSpPr>
        <p:spPr>
          <a:xfrm>
            <a:off x="1097275" y="2812850"/>
            <a:ext cx="62508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Different Stakeholders are:</a:t>
            </a:r>
            <a:endParaRPr/>
          </a:p>
          <a:p>
            <a: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Clients: pay for the software to be developed</a:t>
            </a:r>
            <a:endParaRPr/>
          </a:p>
          <a:p>
            <a: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Customers: buy the software after it is developed</a:t>
            </a:r>
            <a:endParaRPr/>
          </a:p>
          <a:p>
            <a: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Users: use the system</a:t>
            </a:r>
            <a:endParaRPr/>
          </a:p>
          <a:p>
            <a: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Domain experts: familiar with the problem that the software must automate</a:t>
            </a:r>
            <a:endParaRPr/>
          </a:p>
          <a:p>
            <a: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Market Researchers: conduct surveys to determine future trends and potential customers</a:t>
            </a:r>
            <a:endParaRPr/>
          </a:p>
          <a:p>
            <a: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Lawyers or auditors: familiar with government, safety, or legal requirements</a:t>
            </a:r>
            <a:endParaRPr/>
          </a:p>
          <a:p>
            <a: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Software engineers or other technology experts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34c71e03a7_1_88"/>
          <p:cNvSpPr txBox="1">
            <a:spLocks noGrp="1"/>
          </p:cNvSpPr>
          <p:nvPr>
            <p:ph type="title"/>
          </p:nvPr>
        </p:nvSpPr>
        <p:spPr>
          <a:xfrm>
            <a:off x="924125" y="2074976"/>
            <a:ext cx="10343700" cy="3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67"/>
              <a:buFont typeface="Arial"/>
              <a:buNone/>
            </a:pPr>
            <a:r>
              <a:rPr lang="en-US"/>
              <a:t>For testing, you need to understand the perspectives of all stakeholder. Be able to put yourself in their shoes to analyze, design, optimize, and priortize your testing</a:t>
            </a:r>
            <a:endParaRPr/>
          </a:p>
        </p:txBody>
      </p:sp>
      <p:sp>
        <p:nvSpPr>
          <p:cNvPr id="316" name="Google Shape;316;g134c71e03a7_1_88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317" name="Google Shape;317;g134c71e03a7_1_8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318" name="Google Shape;318;g134c71e03a7_1_88"/>
          <p:cNvSpPr txBox="1">
            <a:spLocks noGrp="1"/>
          </p:cNvSpPr>
          <p:nvPr>
            <p:ph type="body" idx="1"/>
          </p:nvPr>
        </p:nvSpPr>
        <p:spPr>
          <a:xfrm>
            <a:off x="924115" y="5435006"/>
            <a:ext cx="10343700" cy="757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Ofcourse, quality is a shared responsibility. So you are not alone. However, the more you can cover and understand the better you will be at your job. The Key is communication and asking questions.</a:t>
            </a:r>
            <a:endParaRPr/>
          </a:p>
        </p:txBody>
      </p:sp>
      <p:sp>
        <p:nvSpPr>
          <p:cNvPr id="319" name="Google Shape;319;g134c71e03a7_1_88"/>
          <p:cNvSpPr txBox="1">
            <a:spLocks noGrp="1"/>
          </p:cNvSpPr>
          <p:nvPr>
            <p:ph type="title" idx="3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Requirement Process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34c71e03a7_1_119"/>
          <p:cNvSpPr txBox="1">
            <a:spLocks noGrp="1"/>
          </p:cNvSpPr>
          <p:nvPr>
            <p:ph type="title"/>
          </p:nvPr>
        </p:nvSpPr>
        <p:spPr>
          <a:xfrm>
            <a:off x="8322906" y="415635"/>
            <a:ext cx="30309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67"/>
              <a:buFont typeface="Arial"/>
              <a:buNone/>
            </a:pPr>
            <a:r>
              <a:rPr lang="en-US"/>
              <a:t>How to test the requirements</a:t>
            </a:r>
            <a:endParaRPr/>
          </a:p>
        </p:txBody>
      </p:sp>
      <p:sp>
        <p:nvSpPr>
          <p:cNvPr id="325" name="Google Shape;325;g134c71e03a7_1_119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326" name="Google Shape;326;g134c71e03a7_1_1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327" name="Google Shape;327;g134c71e03a7_1_119"/>
          <p:cNvSpPr txBox="1">
            <a:spLocks noGrp="1"/>
          </p:cNvSpPr>
          <p:nvPr>
            <p:ph type="title" idx="3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Testing Requirements</a:t>
            </a:r>
            <a:endParaRPr/>
          </a:p>
        </p:txBody>
      </p:sp>
      <p:pic>
        <p:nvPicPr>
          <p:cNvPr id="328" name="Google Shape;328;g134c71e03a7_1_1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9225" y="820162"/>
            <a:ext cx="6648319" cy="5217674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g134c71e03a7_1_119"/>
          <p:cNvSpPr txBox="1">
            <a:spLocks noGrp="1"/>
          </p:cNvSpPr>
          <p:nvPr>
            <p:ph type="body" idx="2"/>
          </p:nvPr>
        </p:nvSpPr>
        <p:spPr>
          <a:xfrm>
            <a:off x="8322906" y="2747356"/>
            <a:ext cx="3030900" cy="3379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Validate to check if user requirements are covered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Verification to check if conforms to other documents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Static Testing: Testing a software without running it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34c71e03a7_1_10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67"/>
              <a:buFont typeface="Arial"/>
              <a:buNone/>
            </a:pPr>
            <a:r>
              <a:rPr lang="en-US"/>
              <a:t>Testing Requirements</a:t>
            </a:r>
            <a:endParaRPr/>
          </a:p>
        </p:txBody>
      </p:sp>
      <p:sp>
        <p:nvSpPr>
          <p:cNvPr id="335" name="Google Shape;335;g134c71e03a7_1_102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336" name="Google Shape;336;g134c71e03a7_1_10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337" name="Google Shape;337;g134c71e03a7_1_102"/>
          <p:cNvSpPr txBox="1">
            <a:spLocks noGrp="1"/>
          </p:cNvSpPr>
          <p:nvPr>
            <p:ph type="title" idx="2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Testing Requirements</a:t>
            </a:r>
            <a:endParaRPr/>
          </a:p>
        </p:txBody>
      </p:sp>
      <p:sp>
        <p:nvSpPr>
          <p:cNvPr id="338" name="Google Shape;338;g134c71e03a7_1_102"/>
          <p:cNvSpPr txBox="1">
            <a:spLocks noGrp="1"/>
          </p:cNvSpPr>
          <p:nvPr>
            <p:ph type="body" idx="1"/>
          </p:nvPr>
        </p:nvSpPr>
        <p:spPr>
          <a:xfrm>
            <a:off x="1097275" y="1845725"/>
            <a:ext cx="9734700" cy="3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First review it from a high level to identify large fundamental problems, oversights, and omissions (more like research than testing)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Second perform low-Level specification test</a:t>
            </a:r>
            <a:endParaRPr/>
          </a:p>
          <a:p>
            <a: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Complete</a:t>
            </a:r>
            <a:endParaRPr/>
          </a:p>
          <a:p>
            <a: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Accurate</a:t>
            </a:r>
            <a:endParaRPr/>
          </a:p>
          <a:p>
            <a: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Precise, unambiguous and clear</a:t>
            </a:r>
            <a:endParaRPr/>
          </a:p>
          <a:p>
            <a: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Consistent</a:t>
            </a:r>
            <a:endParaRPr/>
          </a:p>
          <a:p>
            <a: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Relevant</a:t>
            </a:r>
            <a:endParaRPr/>
          </a:p>
          <a:p>
            <a: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Feasible</a:t>
            </a:r>
            <a:endParaRPr/>
          </a:p>
          <a:p>
            <a: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Code Free</a:t>
            </a:r>
            <a:endParaRPr/>
          </a:p>
          <a:p>
            <a: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Testable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34c71e03a7_1_14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67"/>
              <a:buFont typeface="Arial"/>
              <a:buNone/>
            </a:pPr>
            <a:r>
              <a:rPr lang="en-US"/>
              <a:t>Specifications Terminology Checklist</a:t>
            </a:r>
            <a:endParaRPr/>
          </a:p>
        </p:txBody>
      </p:sp>
      <p:sp>
        <p:nvSpPr>
          <p:cNvPr id="344" name="Google Shape;344;g134c71e03a7_1_143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345" name="Google Shape;345;g134c71e03a7_1_1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346" name="Google Shape;346;g134c71e03a7_1_143"/>
          <p:cNvSpPr txBox="1">
            <a:spLocks noGrp="1"/>
          </p:cNvSpPr>
          <p:nvPr>
            <p:ph type="title" idx="2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Testing Requirements</a:t>
            </a:r>
            <a:endParaRPr/>
          </a:p>
        </p:txBody>
      </p:sp>
      <p:sp>
        <p:nvSpPr>
          <p:cNvPr id="347" name="Google Shape;347;g134c71e03a7_1_143"/>
          <p:cNvSpPr txBox="1">
            <a:spLocks noGrp="1"/>
          </p:cNvSpPr>
          <p:nvPr>
            <p:ph type="body" idx="1"/>
          </p:nvPr>
        </p:nvSpPr>
        <p:spPr>
          <a:xfrm>
            <a:off x="1097275" y="1845725"/>
            <a:ext cx="9734700" cy="3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Words that often signify mistake with respect to above specified attributes</a:t>
            </a:r>
            <a:endParaRPr/>
          </a:p>
          <a:p>
            <a: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Always ,Every, All, None ,Never</a:t>
            </a:r>
            <a:endParaRPr/>
          </a:p>
          <a:p>
            <a: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Certainly ,Therefore , Clearly, Obviously , Evidently</a:t>
            </a:r>
            <a:endParaRPr/>
          </a:p>
          <a:p>
            <a: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Some , Sometimes , Often , Usually , Ordinarily , Customarily , Most , Mostly</a:t>
            </a:r>
            <a:endParaRPr/>
          </a:p>
          <a:p>
            <a: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Etc. and so forth and so on , Such as</a:t>
            </a:r>
            <a:endParaRPr/>
          </a:p>
          <a:p>
            <a: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Good , Fast ,Cheap , Efficient , Small ,Stable</a:t>
            </a:r>
            <a:endParaRPr/>
          </a:p>
          <a:p>
            <a: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Handled , Processed , Rejected , Skipped , Eliminated</a:t>
            </a:r>
            <a:endParaRPr/>
          </a:p>
          <a:p>
            <a: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If..then missing else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34c71e03a7_1_163"/>
          <p:cNvSpPr txBox="1">
            <a:spLocks noGrp="1"/>
          </p:cNvSpPr>
          <p:nvPr>
            <p:ph type="title"/>
          </p:nvPr>
        </p:nvSpPr>
        <p:spPr>
          <a:xfrm>
            <a:off x="8322906" y="415635"/>
            <a:ext cx="30309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Exercise</a:t>
            </a:r>
            <a:endParaRPr/>
          </a:p>
        </p:txBody>
      </p:sp>
      <p:sp>
        <p:nvSpPr>
          <p:cNvPr id="353" name="Google Shape;353;g134c71e03a7_1_163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354" name="Google Shape;354;g134c71e03a7_1_1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355" name="Google Shape;355;g134c71e03a7_1_163"/>
          <p:cNvSpPr txBox="1">
            <a:spLocks noGrp="1"/>
          </p:cNvSpPr>
          <p:nvPr>
            <p:ph type="title" idx="3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Exercise</a:t>
            </a:r>
            <a:endParaRPr/>
          </a:p>
        </p:txBody>
      </p:sp>
      <p:sp>
        <p:nvSpPr>
          <p:cNvPr id="356" name="Google Shape;356;g134c71e03a7_1_163"/>
          <p:cNvSpPr txBox="1">
            <a:spLocks noGrp="1"/>
          </p:cNvSpPr>
          <p:nvPr>
            <p:ph type="body" idx="1"/>
          </p:nvPr>
        </p:nvSpPr>
        <p:spPr>
          <a:xfrm>
            <a:off x="691350" y="731525"/>
            <a:ext cx="7277100" cy="53949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434343"/>
                </a:solidFill>
              </a:rPr>
              <a:t>You are building a software solution that will assist an Instructor to evaluate class participation of students. It has a feature of face recognition. Using face recognition and some AI it can identify students activities in class. It has following features</a:t>
            </a:r>
            <a:endParaRPr sz="1500">
              <a:solidFill>
                <a:srgbClr val="434343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US" sz="1200">
                <a:solidFill>
                  <a:srgbClr val="000000"/>
                </a:solidFill>
              </a:rPr>
              <a:t>Lecture schedule</a:t>
            </a:r>
            <a:endParaRPr sz="1200">
              <a:solidFill>
                <a:srgbClr val="000000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US" sz="1200">
                <a:solidFill>
                  <a:srgbClr val="000000"/>
                </a:solidFill>
              </a:rPr>
              <a:t>Teacher can define lecture schedule</a:t>
            </a:r>
            <a:endParaRPr sz="1200">
              <a:solidFill>
                <a:srgbClr val="000000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US" sz="1200">
                <a:solidFill>
                  <a:srgbClr val="000000"/>
                </a:solidFill>
              </a:rPr>
              <a:t>It automatically starts tracking activities when the session starts</a:t>
            </a:r>
            <a:endParaRPr sz="1200">
              <a:solidFill>
                <a:srgbClr val="000000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US" sz="1200">
                <a:solidFill>
                  <a:srgbClr val="000000"/>
                </a:solidFill>
              </a:rPr>
              <a:t>It stops tracking activities when the session stops</a:t>
            </a:r>
            <a:endParaRPr sz="1200">
              <a:solidFill>
                <a:srgbClr val="000000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US" sz="1200">
                <a:solidFill>
                  <a:srgbClr val="000000"/>
                </a:solidFill>
              </a:rPr>
              <a:t>Attendance</a:t>
            </a:r>
            <a:endParaRPr sz="1200">
              <a:solidFill>
                <a:srgbClr val="000000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US" sz="1200">
                <a:solidFill>
                  <a:srgbClr val="000000"/>
                </a:solidFill>
              </a:rPr>
              <a:t>It automatically identifies and records if a student is present in the class</a:t>
            </a:r>
            <a:endParaRPr sz="1200">
              <a:solidFill>
                <a:srgbClr val="000000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US" sz="1200">
                <a:solidFill>
                  <a:srgbClr val="000000"/>
                </a:solidFill>
              </a:rPr>
              <a:t>It records all the entry and exit times of each student (considering when student leaves and enters during the class)</a:t>
            </a:r>
            <a:endParaRPr sz="1200">
              <a:solidFill>
                <a:srgbClr val="000000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US" sz="1200">
                <a:solidFill>
                  <a:srgbClr val="000000"/>
                </a:solidFill>
              </a:rPr>
              <a:t>It will mark students present/late/absent based on following rules</a:t>
            </a:r>
            <a:endParaRPr sz="1200">
              <a:solidFill>
                <a:srgbClr val="000000"/>
              </a:solidFill>
            </a:endParaRPr>
          </a:p>
          <a:p>
            <a: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US" sz="1200">
                <a:solidFill>
                  <a:srgbClr val="000000"/>
                </a:solidFill>
              </a:rPr>
              <a:t>Mark present if the student came in class within first 10 mins and is present more than 80%</a:t>
            </a:r>
            <a:endParaRPr sz="1200">
              <a:solidFill>
                <a:srgbClr val="000000"/>
              </a:solidFill>
            </a:endParaRPr>
          </a:p>
          <a:p>
            <a: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US" sz="1200">
                <a:solidFill>
                  <a:srgbClr val="000000"/>
                </a:solidFill>
              </a:rPr>
              <a:t>Mark late if the student came in class after 10 mins and is present more than 80%</a:t>
            </a:r>
            <a:endParaRPr sz="1200">
              <a:solidFill>
                <a:srgbClr val="000000"/>
              </a:solidFill>
            </a:endParaRPr>
          </a:p>
          <a:p>
            <a: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US" sz="1200">
                <a:solidFill>
                  <a:srgbClr val="000000"/>
                </a:solidFill>
              </a:rPr>
              <a:t>Mark absent if the total time in class is less than 80%</a:t>
            </a:r>
            <a:endParaRPr sz="1200">
              <a:solidFill>
                <a:srgbClr val="000000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US" sz="1200">
                <a:solidFill>
                  <a:srgbClr val="000000"/>
                </a:solidFill>
              </a:rPr>
              <a:t>Class Activity</a:t>
            </a:r>
            <a:endParaRPr sz="1200">
              <a:solidFill>
                <a:srgbClr val="000000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US" sz="1200">
                <a:solidFill>
                  <a:srgbClr val="000000"/>
                </a:solidFill>
              </a:rPr>
              <a:t>It can detect students taking part in question/answers during the lecture. It detects following</a:t>
            </a:r>
            <a:endParaRPr sz="1200">
              <a:solidFill>
                <a:srgbClr val="000000"/>
              </a:solidFill>
            </a:endParaRPr>
          </a:p>
          <a:p>
            <a: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US" sz="1200">
                <a:solidFill>
                  <a:srgbClr val="000000"/>
                </a:solidFill>
              </a:rPr>
              <a:t>If someone asks a question</a:t>
            </a:r>
            <a:endParaRPr sz="1200">
              <a:solidFill>
                <a:srgbClr val="000000"/>
              </a:solidFill>
            </a:endParaRPr>
          </a:p>
          <a:p>
            <a: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US" sz="1200">
                <a:solidFill>
                  <a:srgbClr val="000000"/>
                </a:solidFill>
              </a:rPr>
              <a:t>If someone responds to question from instructor</a:t>
            </a:r>
            <a:endParaRPr sz="1200">
              <a:solidFill>
                <a:srgbClr val="000000"/>
              </a:solidFill>
            </a:endParaRPr>
          </a:p>
          <a:p>
            <a: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US" sz="1200">
                <a:solidFill>
                  <a:srgbClr val="000000"/>
                </a:solidFill>
              </a:rPr>
              <a:t>If someone comes over the board and explains/presents something</a:t>
            </a:r>
            <a:endParaRPr sz="1200">
              <a:solidFill>
                <a:srgbClr val="000000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US" sz="1200">
                <a:solidFill>
                  <a:srgbClr val="000000"/>
                </a:solidFill>
              </a:rPr>
              <a:t>Teacher, can assign marks to each activity as its performed through an option available to teachers in their hand-held device</a:t>
            </a:r>
            <a:endParaRPr sz="1600">
              <a:solidFill>
                <a:srgbClr val="434343"/>
              </a:solidFill>
            </a:endParaRPr>
          </a:p>
        </p:txBody>
      </p:sp>
      <p:sp>
        <p:nvSpPr>
          <p:cNvPr id="357" name="Google Shape;357;g134c71e03a7_1_163"/>
          <p:cNvSpPr txBox="1">
            <a:spLocks noGrp="1"/>
          </p:cNvSpPr>
          <p:nvPr>
            <p:ph type="body" idx="2"/>
          </p:nvPr>
        </p:nvSpPr>
        <p:spPr>
          <a:xfrm>
            <a:off x="8322906" y="2747231"/>
            <a:ext cx="3030900" cy="3379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Identify a few questions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36627d56f0_1_28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What you will learn Today</a:t>
            </a:r>
            <a:endParaRPr/>
          </a:p>
        </p:txBody>
      </p:sp>
      <p:sp>
        <p:nvSpPr>
          <p:cNvPr id="199" name="Google Shape;199;g136627d56f0_1_283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Shifting our testing to left before the code is written</a:t>
            </a: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Learning to analyze the requirements and write tests</a:t>
            </a: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Build traceability between requirements and test cases</a:t>
            </a: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Explore different testing levels, types and methodologies</a:t>
            </a:r>
            <a:endParaRPr dirty="0"/>
          </a:p>
        </p:txBody>
      </p:sp>
      <p:sp>
        <p:nvSpPr>
          <p:cNvPr id="200" name="Google Shape;200;g136627d56f0_1_283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201" name="Google Shape;201;g136627d56f0_1_2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02" name="Google Shape;202;g136627d56f0_1_283"/>
          <p:cNvSpPr txBox="1">
            <a:spLocks noGrp="1"/>
          </p:cNvSpPr>
          <p:nvPr>
            <p:ph type="title" idx="2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Introduction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3783b7516b_1_12"/>
          <p:cNvSpPr txBox="1">
            <a:spLocks noGrp="1"/>
          </p:cNvSpPr>
          <p:nvPr>
            <p:ph type="ctrTitle"/>
          </p:nvPr>
        </p:nvSpPr>
        <p:spPr>
          <a:xfrm>
            <a:off x="1097280" y="1645920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en-US"/>
              <a:t>Requirements as Test basis</a:t>
            </a:r>
            <a:endParaRPr/>
          </a:p>
        </p:txBody>
      </p:sp>
      <p:sp>
        <p:nvSpPr>
          <p:cNvPr id="363" name="Google Shape;363;g13783b7516b_1_12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364" name="Google Shape;364;g13783b7516b_1_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379b2673e8_0_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67"/>
              <a:buFont typeface="Arial"/>
              <a:buNone/>
            </a:pPr>
            <a:r>
              <a:rPr lang="en-US"/>
              <a:t>Requirement-Based Testing</a:t>
            </a:r>
            <a:endParaRPr/>
          </a:p>
        </p:txBody>
      </p:sp>
      <p:sp>
        <p:nvSpPr>
          <p:cNvPr id="370" name="Google Shape;370;g1379b2673e8_0_0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371" name="Google Shape;371;g1379b2673e8_0_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372" name="Google Shape;372;g1379b2673e8_0_0"/>
          <p:cNvSpPr txBox="1">
            <a:spLocks noGrp="1"/>
          </p:cNvSpPr>
          <p:nvPr>
            <p:ph type="title" idx="2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Requirement as Test Basis</a:t>
            </a:r>
            <a:endParaRPr/>
          </a:p>
        </p:txBody>
      </p:sp>
      <p:sp>
        <p:nvSpPr>
          <p:cNvPr id="373" name="Google Shape;373;g1379b2673e8_0_0"/>
          <p:cNvSpPr txBox="1">
            <a:spLocks noGrp="1"/>
          </p:cNvSpPr>
          <p:nvPr>
            <p:ph type="body" idx="1"/>
          </p:nvPr>
        </p:nvSpPr>
        <p:spPr>
          <a:xfrm>
            <a:off x="1097275" y="1845725"/>
            <a:ext cx="9734700" cy="42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Requirements specify expected behavior</a:t>
            </a: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Test case can be designed based on Requirement Specification document </a:t>
            </a: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All requirement documents used to create test cases are called Test Basis</a:t>
            </a: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Black-box test design techniques can be applied to cover different aspects of test Coverage</a:t>
            </a: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Identify Risk associated with each requirement and apply Risk-based Testing Technique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379b2673e8_0_3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67"/>
              <a:buFont typeface="Arial"/>
              <a:buNone/>
            </a:pPr>
            <a:r>
              <a:rPr lang="en-US"/>
              <a:t>Mapping leads to Traceability</a:t>
            </a:r>
            <a:endParaRPr/>
          </a:p>
        </p:txBody>
      </p:sp>
      <p:sp>
        <p:nvSpPr>
          <p:cNvPr id="396" name="Google Shape;396;g1379b2673e8_0_37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397" name="Google Shape;397;g1379b2673e8_0_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398" name="Google Shape;398;g1379b2673e8_0_37"/>
          <p:cNvSpPr txBox="1">
            <a:spLocks noGrp="1"/>
          </p:cNvSpPr>
          <p:nvPr>
            <p:ph type="title" idx="2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Traceability</a:t>
            </a:r>
            <a:endParaRPr/>
          </a:p>
        </p:txBody>
      </p:sp>
      <p:sp>
        <p:nvSpPr>
          <p:cNvPr id="399" name="Google Shape;399;g1379b2673e8_0_37"/>
          <p:cNvSpPr txBox="1">
            <a:spLocks noGrp="1"/>
          </p:cNvSpPr>
          <p:nvPr>
            <p:ph type="body" idx="1"/>
          </p:nvPr>
        </p:nvSpPr>
        <p:spPr>
          <a:xfrm>
            <a:off x="1097275" y="1845725"/>
            <a:ext cx="9734700" cy="42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Traceability Matrix is a document that correlates any two-baseline documents that require a many-to-many relationship to check the completeness of the relationship. </a:t>
            </a:r>
            <a:endParaRPr dirty="0"/>
          </a:p>
        </p:txBody>
      </p:sp>
      <p:pic>
        <p:nvPicPr>
          <p:cNvPr id="400" name="Google Shape;400;g1379b2673e8_0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475" y="3461600"/>
            <a:ext cx="5993701" cy="211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g1379b2673e8_0_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4846" y="3653950"/>
            <a:ext cx="4934755" cy="184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379b2673e8_2_1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407" name="Google Shape;407;g1379b2673e8_2_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408" name="Google Shape;408;g1379b2673e8_2_1"/>
          <p:cNvSpPr txBox="1">
            <a:spLocks noGrp="1"/>
          </p:cNvSpPr>
          <p:nvPr>
            <p:ph type="title" idx="3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Traceability</a:t>
            </a:r>
            <a:endParaRPr/>
          </a:p>
        </p:txBody>
      </p:sp>
      <p:sp>
        <p:nvSpPr>
          <p:cNvPr id="409" name="Google Shape;409;g1379b2673e8_2_1"/>
          <p:cNvSpPr txBox="1">
            <a:spLocks noGrp="1"/>
          </p:cNvSpPr>
          <p:nvPr>
            <p:ph type="title"/>
          </p:nvPr>
        </p:nvSpPr>
        <p:spPr>
          <a:xfrm>
            <a:off x="924115" y="4766395"/>
            <a:ext cx="10343700" cy="668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Forward and Backward Traceability</a:t>
            </a:r>
            <a:endParaRPr/>
          </a:p>
        </p:txBody>
      </p:sp>
      <p:pic>
        <p:nvPicPr>
          <p:cNvPr id="410" name="Google Shape;410;g1379b2673e8_2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6292" y="1422905"/>
            <a:ext cx="5262975" cy="25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379b2673e8_2_1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67"/>
              <a:buFont typeface="Arial"/>
              <a:buNone/>
            </a:pPr>
            <a:r>
              <a:rPr lang="en-US"/>
              <a:t>Advantages of Requirement Traceability Matrix</a:t>
            </a:r>
            <a:endParaRPr/>
          </a:p>
        </p:txBody>
      </p:sp>
      <p:sp>
        <p:nvSpPr>
          <p:cNvPr id="416" name="Google Shape;416;g1379b2673e8_2_15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417" name="Google Shape;417;g1379b2673e8_2_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418" name="Google Shape;418;g1379b2673e8_2_15"/>
          <p:cNvSpPr txBox="1">
            <a:spLocks noGrp="1"/>
          </p:cNvSpPr>
          <p:nvPr>
            <p:ph type="title" idx="2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Traceability</a:t>
            </a:r>
            <a:endParaRPr/>
          </a:p>
        </p:txBody>
      </p:sp>
      <p:sp>
        <p:nvSpPr>
          <p:cNvPr id="419" name="Google Shape;419;g1379b2673e8_2_15"/>
          <p:cNvSpPr txBox="1">
            <a:spLocks noGrp="1"/>
          </p:cNvSpPr>
          <p:nvPr>
            <p:ph type="body" idx="1"/>
          </p:nvPr>
        </p:nvSpPr>
        <p:spPr>
          <a:xfrm>
            <a:off x="1097275" y="1845725"/>
            <a:ext cx="9734700" cy="3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The build developed and tested has the required functionality which meets the ‘Customers’/ ‘Users’ needs and expectations</a:t>
            </a: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It confirms 100% test coverage</a:t>
            </a: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It shows the overall defects or execution status with a focus on business requirements</a:t>
            </a: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It helps in analyzing or estimating the impact on the QA team’s work with respect to revisiting or re-working on the test cases</a:t>
            </a: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3783b7516b_1_0"/>
          <p:cNvSpPr txBox="1">
            <a:spLocks noGrp="1"/>
          </p:cNvSpPr>
          <p:nvPr>
            <p:ph type="ctrTitle"/>
          </p:nvPr>
        </p:nvSpPr>
        <p:spPr>
          <a:xfrm>
            <a:off x="1097280" y="1645920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en-US"/>
              <a:t>Testing Levels, Types, and Methodologies</a:t>
            </a:r>
            <a:endParaRPr/>
          </a:p>
        </p:txBody>
      </p:sp>
      <p:sp>
        <p:nvSpPr>
          <p:cNvPr id="451" name="Google Shape;451;g13783b7516b_1_0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452" name="Google Shape;452;g13783b7516b_1_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f448d23b13_0_5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67"/>
              <a:buFont typeface="Arial"/>
              <a:buNone/>
            </a:pPr>
            <a:r>
              <a:rPr lang="en-US"/>
              <a:t>Testing Levels</a:t>
            </a:r>
            <a:endParaRPr/>
          </a:p>
        </p:txBody>
      </p:sp>
      <p:sp>
        <p:nvSpPr>
          <p:cNvPr id="474" name="Google Shape;474;gf448d23b13_0_53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475" name="Google Shape;475;gf448d23b13_0_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476" name="Google Shape;476;gf448d23b13_0_53"/>
          <p:cNvSpPr txBox="1">
            <a:spLocks noGrp="1"/>
          </p:cNvSpPr>
          <p:nvPr>
            <p:ph type="title" idx="2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70"/>
              <a:t>Testing Levels</a:t>
            </a:r>
            <a:endParaRPr/>
          </a:p>
        </p:txBody>
      </p:sp>
      <p:sp>
        <p:nvSpPr>
          <p:cNvPr id="477" name="Google Shape;477;gf448d23b13_0_53"/>
          <p:cNvSpPr txBox="1">
            <a:spLocks noGrp="1"/>
          </p:cNvSpPr>
          <p:nvPr>
            <p:ph type="body" idx="1"/>
          </p:nvPr>
        </p:nvSpPr>
        <p:spPr>
          <a:xfrm>
            <a:off x="1097275" y="1845725"/>
            <a:ext cx="9734700" cy="4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Unit Testing</a:t>
            </a:r>
            <a:endParaRPr dirty="0"/>
          </a:p>
          <a:p>
            <a: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focuses on components that are separately testable</a:t>
            </a:r>
            <a:endParaRPr dirty="0"/>
          </a:p>
          <a:p>
            <a: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Test Basis Examples</a:t>
            </a:r>
            <a:endParaRPr dirty="0"/>
          </a:p>
          <a:p>
            <a: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Detailed design</a:t>
            </a:r>
            <a:endParaRPr dirty="0"/>
          </a:p>
          <a:p>
            <a: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Code</a:t>
            </a:r>
            <a:endParaRPr dirty="0"/>
          </a:p>
          <a:p>
            <a: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Data model</a:t>
            </a:r>
            <a:endParaRPr dirty="0"/>
          </a:p>
          <a:p>
            <a: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Component specifications</a:t>
            </a: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Integration Testing</a:t>
            </a:r>
            <a:endParaRPr dirty="0"/>
          </a:p>
          <a:p>
            <a: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focuses on interactions between components or systems</a:t>
            </a:r>
            <a:endParaRPr dirty="0"/>
          </a:p>
          <a:p>
            <a: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Test Basis Examples</a:t>
            </a:r>
            <a:endParaRPr dirty="0"/>
          </a:p>
          <a:p>
            <a: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Software and system design</a:t>
            </a:r>
            <a:endParaRPr dirty="0"/>
          </a:p>
          <a:p>
            <a: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Sequence diagrams</a:t>
            </a:r>
            <a:endParaRPr dirty="0"/>
          </a:p>
          <a:p>
            <a: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Interface and communication protocol specifications</a:t>
            </a:r>
            <a:endParaRPr dirty="0"/>
          </a:p>
          <a:p>
            <a: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Architecture at component or system level</a:t>
            </a:r>
            <a:endParaRPr dirty="0"/>
          </a:p>
          <a:p>
            <a: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Workflows</a:t>
            </a:r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f448d23b13_0_3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67"/>
              <a:buFont typeface="Arial"/>
              <a:buNone/>
            </a:pPr>
            <a:r>
              <a:rPr lang="en-US"/>
              <a:t>Testing Levels</a:t>
            </a:r>
            <a:endParaRPr/>
          </a:p>
        </p:txBody>
      </p:sp>
      <p:sp>
        <p:nvSpPr>
          <p:cNvPr id="483" name="Google Shape;483;gf448d23b13_0_33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484" name="Google Shape;484;gf448d23b13_0_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485" name="Google Shape;485;gf448d23b13_0_33"/>
          <p:cNvSpPr txBox="1">
            <a:spLocks noGrp="1"/>
          </p:cNvSpPr>
          <p:nvPr>
            <p:ph type="title" idx="2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70"/>
              <a:t>Testing Levels</a:t>
            </a:r>
            <a:endParaRPr/>
          </a:p>
        </p:txBody>
      </p:sp>
      <p:sp>
        <p:nvSpPr>
          <p:cNvPr id="486" name="Google Shape;486;gf448d23b13_0_33"/>
          <p:cNvSpPr txBox="1">
            <a:spLocks noGrp="1"/>
          </p:cNvSpPr>
          <p:nvPr>
            <p:ph type="body" idx="1"/>
          </p:nvPr>
        </p:nvSpPr>
        <p:spPr>
          <a:xfrm>
            <a:off x="1097275" y="1845725"/>
            <a:ext cx="9734700" cy="4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System Testing</a:t>
            </a:r>
            <a:endParaRPr dirty="0"/>
          </a:p>
          <a:p>
            <a: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focuses on the behavior and capabilities of a whole system or product, often considering the end-to-end tasks the system can perform and the non-functional behaviors it exhibits while performing those tasks</a:t>
            </a:r>
            <a:endParaRPr dirty="0"/>
          </a:p>
          <a:p>
            <a: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Test Basis Examples</a:t>
            </a:r>
            <a:endParaRPr dirty="0"/>
          </a:p>
          <a:p>
            <a: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System and software requirement specifications (functional and non-functional)</a:t>
            </a:r>
            <a:endParaRPr dirty="0"/>
          </a:p>
          <a:p>
            <a: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Risk analysis reports</a:t>
            </a:r>
            <a:endParaRPr dirty="0"/>
          </a:p>
          <a:p>
            <a: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Epics and user stories</a:t>
            </a:r>
            <a:endParaRPr dirty="0"/>
          </a:p>
          <a:p>
            <a: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System and user manuals</a:t>
            </a:r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448d23b13_0_1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67"/>
              <a:buFont typeface="Arial"/>
              <a:buNone/>
            </a:pPr>
            <a:r>
              <a:rPr lang="en-US"/>
              <a:t>Testing Levels</a:t>
            </a:r>
            <a:endParaRPr/>
          </a:p>
        </p:txBody>
      </p:sp>
      <p:sp>
        <p:nvSpPr>
          <p:cNvPr id="492" name="Google Shape;492;gf448d23b13_0_19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493" name="Google Shape;493;gf448d23b13_0_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494" name="Google Shape;494;gf448d23b13_0_19"/>
          <p:cNvSpPr txBox="1">
            <a:spLocks noGrp="1"/>
          </p:cNvSpPr>
          <p:nvPr>
            <p:ph type="title" idx="2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70"/>
              <a:t>Testing Levels</a:t>
            </a:r>
            <a:endParaRPr/>
          </a:p>
        </p:txBody>
      </p:sp>
      <p:sp>
        <p:nvSpPr>
          <p:cNvPr id="495" name="Google Shape;495;gf448d23b13_0_19"/>
          <p:cNvSpPr txBox="1">
            <a:spLocks noGrp="1"/>
          </p:cNvSpPr>
          <p:nvPr>
            <p:ph type="body" idx="1"/>
          </p:nvPr>
        </p:nvSpPr>
        <p:spPr>
          <a:xfrm>
            <a:off x="1097275" y="1845725"/>
            <a:ext cx="9734700" cy="4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sz="2000" dirty="0"/>
              <a:t>Acceptance Testing</a:t>
            </a:r>
            <a:endParaRPr sz="2000" dirty="0"/>
          </a:p>
          <a:p>
            <a: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Acceptance testing may produce information to assess the system’s readiness for deployment and use by the customer (end-user)</a:t>
            </a:r>
            <a:endParaRPr dirty="0"/>
          </a:p>
          <a:p>
            <a: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Alpha and beta testing</a:t>
            </a:r>
            <a:endParaRPr dirty="0"/>
          </a:p>
          <a:p>
            <a: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Alpha and beta testing are typically used by developers of commercial off-the-shelf (COTS) software who want to get feedback from potential or existing users, customers, and/or operators before the software product is put on the market</a:t>
            </a:r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379b2673e8_2_75"/>
          <p:cNvSpPr txBox="1">
            <a:spLocks noGrp="1"/>
          </p:cNvSpPr>
          <p:nvPr>
            <p:ph type="title"/>
          </p:nvPr>
        </p:nvSpPr>
        <p:spPr>
          <a:xfrm>
            <a:off x="8322906" y="415635"/>
            <a:ext cx="30309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Static and Dynamic Testing</a:t>
            </a:r>
            <a:endParaRPr/>
          </a:p>
        </p:txBody>
      </p:sp>
      <p:sp>
        <p:nvSpPr>
          <p:cNvPr id="501" name="Google Shape;501;g1379b2673e8_2_75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502" name="Google Shape;502;g1379b2673e8_2_7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503" name="Google Shape;503;g1379b2673e8_2_75"/>
          <p:cNvSpPr txBox="1">
            <a:spLocks noGrp="1"/>
          </p:cNvSpPr>
          <p:nvPr>
            <p:ph type="body" idx="2"/>
          </p:nvPr>
        </p:nvSpPr>
        <p:spPr>
          <a:xfrm>
            <a:off x="8322906" y="2747356"/>
            <a:ext cx="3030900" cy="3379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n-US"/>
              <a:t>Static Testing – testing a software without running it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/>
              <a:t>Used to test the work products like plan, requirements, architecture and design documents, code, test plan, test cases, user guides, contracts, schedules, budget, etc 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US"/>
              <a:t>Dynamic Testing – running the program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/>
              <a:t>Used to test the working software/system</a:t>
            </a:r>
            <a:endParaRPr/>
          </a:p>
        </p:txBody>
      </p:sp>
      <p:pic>
        <p:nvPicPr>
          <p:cNvPr id="504" name="Google Shape;504;g1379b2673e8_2_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400" y="1242852"/>
            <a:ext cx="7381849" cy="3856675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g1379b2673e8_2_75"/>
          <p:cNvSpPr txBox="1">
            <a:spLocks noGrp="1"/>
          </p:cNvSpPr>
          <p:nvPr>
            <p:ph type="title" idx="3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-US" sz="2270"/>
              <a:t>Static &amp; Dynamic Testing</a:t>
            </a:r>
            <a:endParaRPr sz="227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36627d56f0_1_29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Table of Content</a:t>
            </a:r>
            <a:endParaRPr/>
          </a:p>
        </p:txBody>
      </p:sp>
      <p:sp>
        <p:nvSpPr>
          <p:cNvPr id="208" name="Google Shape;208;g136627d56f0_1_291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Requirement and their Validation</a:t>
            </a:r>
            <a:endParaRPr/>
          </a:p>
          <a:p>
            <a: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Shifting Left</a:t>
            </a:r>
            <a:endParaRPr/>
          </a:p>
          <a:p>
            <a: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Requirements</a:t>
            </a:r>
            <a:endParaRPr/>
          </a:p>
          <a:p>
            <a: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Static Testing of Requirements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Requirements as Basis of Test Cases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Mapping and Traceability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Testing Levels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Testing Types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Testing Methodologies in Agile</a:t>
            </a:r>
            <a:endParaRPr/>
          </a:p>
        </p:txBody>
      </p:sp>
      <p:sp>
        <p:nvSpPr>
          <p:cNvPr id="209" name="Google Shape;209;g136627d56f0_1_291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210" name="Google Shape;210;g136627d56f0_1_29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11" name="Google Shape;211;g136627d56f0_1_291"/>
          <p:cNvSpPr txBox="1">
            <a:spLocks noGrp="1"/>
          </p:cNvSpPr>
          <p:nvPr>
            <p:ph type="title" idx="2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Introduction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f448d23b13_0_0"/>
          <p:cNvSpPr txBox="1">
            <a:spLocks noGrp="1"/>
          </p:cNvSpPr>
          <p:nvPr>
            <p:ph type="title"/>
          </p:nvPr>
        </p:nvSpPr>
        <p:spPr>
          <a:xfrm>
            <a:off x="8322906" y="415635"/>
            <a:ext cx="30309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White box and Black box Testing</a:t>
            </a:r>
            <a:endParaRPr/>
          </a:p>
        </p:txBody>
      </p:sp>
      <p:sp>
        <p:nvSpPr>
          <p:cNvPr id="511" name="Google Shape;511;gf448d23b13_0_0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512" name="Google Shape;512;gf448d23b13_0_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sp>
        <p:nvSpPr>
          <p:cNvPr id="513" name="Google Shape;513;gf448d23b13_0_0"/>
          <p:cNvSpPr txBox="1">
            <a:spLocks noGrp="1"/>
          </p:cNvSpPr>
          <p:nvPr>
            <p:ph type="body" idx="2"/>
          </p:nvPr>
        </p:nvSpPr>
        <p:spPr>
          <a:xfrm>
            <a:off x="8322906" y="2747356"/>
            <a:ext cx="3030900" cy="3379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n-US"/>
              <a:t>Black box testing – what is supposed to be done 🡪 functionality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/>
              <a:t>does not concern how the software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/>
              <a:t>accomplish the work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/>
              <a:t>outside view of the software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/>
              <a:t>input-output relationships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US"/>
              <a:t>White (clear) box testing – how the software does its job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/>
              <a:t>look into code details</a:t>
            </a:r>
            <a:endParaRPr/>
          </a:p>
        </p:txBody>
      </p:sp>
      <p:pic>
        <p:nvPicPr>
          <p:cNvPr id="514" name="Google Shape;514;gf448d23b1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075" y="1453875"/>
            <a:ext cx="7266900" cy="3786350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gf448d23b13_0_0"/>
          <p:cNvSpPr txBox="1">
            <a:spLocks noGrp="1"/>
          </p:cNvSpPr>
          <p:nvPr>
            <p:ph type="title" idx="3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-US" sz="2270"/>
              <a:t>Testing Types</a:t>
            </a:r>
            <a:endParaRPr sz="227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f448d23b13_0_6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67"/>
              <a:buFont typeface="Arial"/>
              <a:buNone/>
            </a:pPr>
            <a:r>
              <a:rPr lang="en-US"/>
              <a:t>Change-related Testing</a:t>
            </a:r>
            <a:endParaRPr/>
          </a:p>
        </p:txBody>
      </p:sp>
      <p:sp>
        <p:nvSpPr>
          <p:cNvPr id="531" name="Google Shape;531;gf448d23b13_0_66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532" name="Google Shape;532;gf448d23b13_0_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sp>
        <p:nvSpPr>
          <p:cNvPr id="533" name="Google Shape;533;gf448d23b13_0_66"/>
          <p:cNvSpPr txBox="1">
            <a:spLocks noGrp="1"/>
          </p:cNvSpPr>
          <p:nvPr>
            <p:ph type="title" idx="2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70"/>
              <a:t>Testing Types</a:t>
            </a:r>
            <a:endParaRPr sz="2270"/>
          </a:p>
        </p:txBody>
      </p:sp>
      <p:sp>
        <p:nvSpPr>
          <p:cNvPr id="534" name="Google Shape;534;gf448d23b13_0_66"/>
          <p:cNvSpPr txBox="1">
            <a:spLocks noGrp="1"/>
          </p:cNvSpPr>
          <p:nvPr>
            <p:ph type="body" idx="1"/>
          </p:nvPr>
        </p:nvSpPr>
        <p:spPr>
          <a:xfrm>
            <a:off x="1097275" y="1845725"/>
            <a:ext cx="9734700" cy="4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Confirmation Testing</a:t>
            </a:r>
            <a:endParaRPr/>
          </a:p>
          <a:p>
            <a: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Testing should be done to confirm that the changes have corrected the defect or implemented the functionality correctly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Regression Testing</a:t>
            </a:r>
            <a:endParaRPr/>
          </a:p>
          <a:p>
            <a: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Testing should be done to confirm that the changes have not caused any unforeseen adverse consequences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f448d23b13_0_7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67"/>
              <a:buFont typeface="Arial"/>
              <a:buNone/>
            </a:pPr>
            <a:r>
              <a:rPr lang="en-US"/>
              <a:t>Smoke Test &amp; Sanity Testing</a:t>
            </a:r>
            <a:endParaRPr/>
          </a:p>
        </p:txBody>
      </p:sp>
      <p:sp>
        <p:nvSpPr>
          <p:cNvPr id="540" name="Google Shape;540;gf448d23b13_0_77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541" name="Google Shape;541;gf448d23b13_0_7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sp>
        <p:nvSpPr>
          <p:cNvPr id="542" name="Google Shape;542;gf448d23b13_0_77"/>
          <p:cNvSpPr txBox="1">
            <a:spLocks noGrp="1"/>
          </p:cNvSpPr>
          <p:nvPr>
            <p:ph type="title" idx="2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70"/>
              <a:t>Testing Types</a:t>
            </a:r>
            <a:endParaRPr sz="2270"/>
          </a:p>
        </p:txBody>
      </p:sp>
      <p:sp>
        <p:nvSpPr>
          <p:cNvPr id="543" name="Google Shape;543;gf448d23b13_0_77"/>
          <p:cNvSpPr txBox="1">
            <a:spLocks noGrp="1"/>
          </p:cNvSpPr>
          <p:nvPr>
            <p:ph type="body" idx="1"/>
          </p:nvPr>
        </p:nvSpPr>
        <p:spPr>
          <a:xfrm>
            <a:off x="1097275" y="1845725"/>
            <a:ext cx="9734700" cy="4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Both testing help avoid wasting time and effort by quickly determining whether an application is too flawed to merit any rigorous testing.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Smoke Test</a:t>
            </a:r>
            <a:endParaRPr/>
          </a:p>
          <a:p>
            <a: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A test suite that covers the main functionality of a component or system to determine whether it works properly before planned regression testing begins.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Sanity Testing</a:t>
            </a:r>
            <a:endParaRPr/>
          </a:p>
          <a:p>
            <a: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A test suite that covers the high level testing of new functionality/bug fixes to determine whether it works properly before planned confirmation testing begins.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968C59-98CE-4B0A-9CB2-E9D58FDCBB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f448d23b13_0_89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550" name="Google Shape;550;gf448d23b13_0_8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sp>
        <p:nvSpPr>
          <p:cNvPr id="551" name="Google Shape;551;gf448d23b13_0_89"/>
          <p:cNvSpPr txBox="1">
            <a:spLocks noGrp="1"/>
          </p:cNvSpPr>
          <p:nvPr>
            <p:ph type="ctrTitle"/>
          </p:nvPr>
        </p:nvSpPr>
        <p:spPr>
          <a:xfrm>
            <a:off x="1097280" y="758951"/>
            <a:ext cx="10058400" cy="5146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All testing types can be applied to all testing levels</a:t>
            </a:r>
            <a:endParaRPr/>
          </a:p>
        </p:txBody>
      </p:sp>
      <p:sp>
        <p:nvSpPr>
          <p:cNvPr id="552" name="Google Shape;552;gf448d23b13_0_89"/>
          <p:cNvSpPr txBox="1">
            <a:spLocks noGrp="1"/>
          </p:cNvSpPr>
          <p:nvPr>
            <p:ph type="title" idx="2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Testing Levels and Types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f448d23b13_0_102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558" name="Google Shape;558;gf448d23b13_0_10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sp>
        <p:nvSpPr>
          <p:cNvPr id="559" name="Google Shape;559;gf448d23b13_0_102"/>
          <p:cNvSpPr txBox="1">
            <a:spLocks noGrp="1"/>
          </p:cNvSpPr>
          <p:nvPr>
            <p:ph type="title"/>
          </p:nvPr>
        </p:nvSpPr>
        <p:spPr>
          <a:xfrm>
            <a:off x="924115" y="4766395"/>
            <a:ext cx="10343700" cy="668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370"/>
              <a:t>Behavior Drive Development and Test Driven Development</a:t>
            </a:r>
            <a:endParaRPr sz="2370"/>
          </a:p>
        </p:txBody>
      </p:sp>
      <p:sp>
        <p:nvSpPr>
          <p:cNvPr id="560" name="Google Shape;560;gf448d23b13_0_102"/>
          <p:cNvSpPr txBox="1">
            <a:spLocks noGrp="1"/>
          </p:cNvSpPr>
          <p:nvPr>
            <p:ph type="title" idx="3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570"/>
              <a:t>Test First Development Methodologies</a:t>
            </a:r>
            <a:endParaRPr sz="2570"/>
          </a:p>
        </p:txBody>
      </p:sp>
      <p:pic>
        <p:nvPicPr>
          <p:cNvPr id="561" name="Google Shape;561;gf448d23b13_0_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5675" y="1383123"/>
            <a:ext cx="5061150" cy="313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Google Shape;562;gf448d23b13_0_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9150" y="1414899"/>
            <a:ext cx="5012569" cy="322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f448d23b13_1_44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578" name="Google Shape;578;gf448d23b13_1_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  <p:sp>
        <p:nvSpPr>
          <p:cNvPr id="579" name="Google Shape;579;gf448d23b13_1_44"/>
          <p:cNvSpPr txBox="1">
            <a:spLocks noGrp="1"/>
          </p:cNvSpPr>
          <p:nvPr>
            <p:ph type="title"/>
          </p:nvPr>
        </p:nvSpPr>
        <p:spPr>
          <a:xfrm>
            <a:off x="924115" y="4690195"/>
            <a:ext cx="10343700" cy="668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370"/>
              <a:t>Applying testing in Agile</a:t>
            </a:r>
            <a:endParaRPr sz="2370"/>
          </a:p>
        </p:txBody>
      </p:sp>
      <p:sp>
        <p:nvSpPr>
          <p:cNvPr id="580" name="Google Shape;580;gf448d23b13_1_44"/>
          <p:cNvSpPr txBox="1">
            <a:spLocks noGrp="1"/>
          </p:cNvSpPr>
          <p:nvPr>
            <p:ph type="title" idx="3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570"/>
              <a:t>Test First Development Methodologies</a:t>
            </a:r>
            <a:endParaRPr sz="2570"/>
          </a:p>
        </p:txBody>
      </p:sp>
      <p:pic>
        <p:nvPicPr>
          <p:cNvPr id="581" name="Google Shape;581;gf448d23b13_1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5725" y="696190"/>
            <a:ext cx="5352750" cy="3916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f448d23b13_1_0"/>
          <p:cNvSpPr txBox="1">
            <a:spLocks noGrp="1"/>
          </p:cNvSpPr>
          <p:nvPr>
            <p:ph type="ctrTitle"/>
          </p:nvPr>
        </p:nvSpPr>
        <p:spPr>
          <a:xfrm>
            <a:off x="1097280" y="1645920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en-US"/>
              <a:t>Reading Break and Exercise</a:t>
            </a:r>
            <a:endParaRPr/>
          </a:p>
        </p:txBody>
      </p:sp>
      <p:sp>
        <p:nvSpPr>
          <p:cNvPr id="587" name="Google Shape;587;gf448d23b13_1_0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588" name="Google Shape;588;gf448d23b13_1_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f448d23b13_1_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67"/>
              <a:buFont typeface="Arial"/>
              <a:buNone/>
            </a:pPr>
            <a:r>
              <a:rPr lang="en-US"/>
              <a:t>Reading</a:t>
            </a:r>
            <a:endParaRPr/>
          </a:p>
        </p:txBody>
      </p:sp>
      <p:sp>
        <p:nvSpPr>
          <p:cNvPr id="594" name="Google Shape;594;gf448d23b13_1_6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595" name="Google Shape;595;gf448d23b13_1_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  <p:sp>
        <p:nvSpPr>
          <p:cNvPr id="596" name="Google Shape;596;gf448d23b13_1_6"/>
          <p:cNvSpPr txBox="1">
            <a:spLocks noGrp="1"/>
          </p:cNvSpPr>
          <p:nvPr>
            <p:ph type="title" idx="2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Reading Break and Exercise</a:t>
            </a:r>
            <a:endParaRPr/>
          </a:p>
        </p:txBody>
      </p:sp>
      <p:sp>
        <p:nvSpPr>
          <p:cNvPr id="597" name="Google Shape;597;gf448d23b13_1_6"/>
          <p:cNvSpPr txBox="1">
            <a:spLocks noGrp="1"/>
          </p:cNvSpPr>
          <p:nvPr>
            <p:ph type="body" idx="1"/>
          </p:nvPr>
        </p:nvSpPr>
        <p:spPr>
          <a:xfrm>
            <a:off x="1097275" y="1845725"/>
            <a:ext cx="9734700" cy="42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6D9EEB"/>
              </a:buClr>
              <a:buSzPts val="2000"/>
              <a:buChar char=" "/>
            </a:pPr>
            <a:endParaRPr>
              <a:solidFill>
                <a:srgbClr val="6D9EEB"/>
              </a:solidFill>
            </a:endParaRPr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D9EEB"/>
              </a:buClr>
              <a:buSzPts val="1800"/>
              <a:buChar char="►"/>
            </a:pPr>
            <a:r>
              <a:rPr lang="en-US" u="sng">
                <a:solidFill>
                  <a:srgbClr val="6D9EEB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https://istqb-main-web-prod.s3.amazonaws.com/media/documents/ISTQB-CTFL_Syllabus_2018_v3.1.1.pdf</a:t>
            </a:r>
            <a:endParaRPr>
              <a:solidFill>
                <a:srgbClr val="6D9EEB"/>
              </a:solidFill>
            </a:endParaRPr>
          </a:p>
          <a:p>
            <a: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D9EEB"/>
              </a:buClr>
              <a:buSzPts val="1800"/>
              <a:buChar char="►"/>
            </a:pPr>
            <a:r>
              <a:rPr lang="en-US">
                <a:solidFill>
                  <a:srgbClr val="6D9EEB"/>
                </a:solidFill>
              </a:rPr>
              <a:t>Chapter 2</a:t>
            </a:r>
            <a:endParaRPr>
              <a:solidFill>
                <a:srgbClr val="6D9EEB"/>
              </a:solidFill>
            </a:endParaRPr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D9EEB"/>
              </a:buClr>
              <a:buSzPts val="1800"/>
              <a:buChar char="►"/>
            </a:pPr>
            <a:r>
              <a:rPr lang="en-US" u="sng">
                <a:solidFill>
                  <a:srgbClr val="6D9EEB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https://istqb-main-web-prod.s3.amazonaws.com/media/documents/ISTQB-CTFL-AT_Syllabus_v1.0.pdf</a:t>
            </a:r>
            <a:endParaRPr>
              <a:solidFill>
                <a:srgbClr val="6D9EEB"/>
              </a:solidFill>
            </a:endParaRPr>
          </a:p>
          <a:p>
            <a:pPr marL="1371600" lvl="2" indent="-342900" algn="l" rtl="0">
              <a:spcBef>
                <a:spcPts val="400"/>
              </a:spcBef>
              <a:spcAft>
                <a:spcPts val="0"/>
              </a:spcAft>
              <a:buClr>
                <a:srgbClr val="6D9EEB"/>
              </a:buClr>
              <a:buSzPts val="1800"/>
              <a:buChar char="►"/>
            </a:pPr>
            <a:r>
              <a:rPr lang="en-US">
                <a:solidFill>
                  <a:srgbClr val="6D9EEB"/>
                </a:solidFill>
              </a:rPr>
              <a:t>Chapter 3.1</a:t>
            </a:r>
            <a:endParaRPr>
              <a:solidFill>
                <a:srgbClr val="6D9EEB"/>
              </a:solidFill>
            </a:endParaRPr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D9EEB"/>
              </a:buClr>
              <a:buSzPts val="1800"/>
              <a:buChar char="►"/>
            </a:pPr>
            <a:endParaRPr>
              <a:solidFill>
                <a:srgbClr val="6D9EEB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f448d23b13_1_54"/>
          <p:cNvSpPr txBox="1">
            <a:spLocks noGrp="1"/>
          </p:cNvSpPr>
          <p:nvPr>
            <p:ph type="ctrTitle"/>
          </p:nvPr>
        </p:nvSpPr>
        <p:spPr>
          <a:xfrm>
            <a:off x="1097280" y="1645920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en-US"/>
              <a:t>Lab Exercise</a:t>
            </a:r>
            <a:endParaRPr/>
          </a:p>
        </p:txBody>
      </p:sp>
      <p:sp>
        <p:nvSpPr>
          <p:cNvPr id="603" name="Google Shape;603;gf448d23b13_1_54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604" name="Google Shape;604;gf448d23b13_1_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f448d23b13_1_6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Getting Started</a:t>
            </a:r>
            <a:endParaRPr/>
          </a:p>
        </p:txBody>
      </p:sp>
      <p:sp>
        <p:nvSpPr>
          <p:cNvPr id="610" name="Google Shape;610;gf448d23b13_1_60"/>
          <p:cNvSpPr txBox="1">
            <a:spLocks noGrp="1"/>
          </p:cNvSpPr>
          <p:nvPr>
            <p:ph type="body" idx="1"/>
          </p:nvPr>
        </p:nvSpPr>
        <p:spPr>
          <a:xfrm>
            <a:off x="1097275" y="1845728"/>
            <a:ext cx="10058400" cy="27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Continue with the same group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Continue with same notion workspace 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Continue with the same notion template from previous lab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gf448d23b13_1_60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612" name="Google Shape;612;gf448d23b13_1_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  <p:sp>
        <p:nvSpPr>
          <p:cNvPr id="613" name="Google Shape;613;gf448d23b13_1_60"/>
          <p:cNvSpPr txBox="1">
            <a:spLocks noGrp="1"/>
          </p:cNvSpPr>
          <p:nvPr>
            <p:ph type="title" idx="2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Lab Exercise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377a2243f2_1_1"/>
          <p:cNvSpPr txBox="1">
            <a:spLocks noGrp="1"/>
          </p:cNvSpPr>
          <p:nvPr>
            <p:ph type="ctrTitle"/>
          </p:nvPr>
        </p:nvSpPr>
        <p:spPr>
          <a:xfrm>
            <a:off x="1097280" y="1645920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en-US"/>
              <a:t>Revist Last Lab</a:t>
            </a:r>
            <a:endParaRPr/>
          </a:p>
        </p:txBody>
      </p:sp>
      <p:sp>
        <p:nvSpPr>
          <p:cNvPr id="217" name="Google Shape;217;g1377a2243f2_1_1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218" name="Google Shape;218;g1377a2243f2_1_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f448d23b13_1_255"/>
          <p:cNvSpPr txBox="1">
            <a:spLocks noGrp="1"/>
          </p:cNvSpPr>
          <p:nvPr>
            <p:ph type="title"/>
          </p:nvPr>
        </p:nvSpPr>
        <p:spPr>
          <a:xfrm>
            <a:off x="1097275" y="286600"/>
            <a:ext cx="10256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Read through the requirements and create these requirements in Notion</a:t>
            </a:r>
            <a:endParaRPr/>
          </a:p>
        </p:txBody>
      </p:sp>
      <p:sp>
        <p:nvSpPr>
          <p:cNvPr id="619" name="Google Shape;619;gf448d23b13_1_255"/>
          <p:cNvSpPr txBox="1">
            <a:spLocks noGrp="1"/>
          </p:cNvSpPr>
          <p:nvPr>
            <p:ph type="body" idx="1"/>
          </p:nvPr>
        </p:nvSpPr>
        <p:spPr>
          <a:xfrm>
            <a:off x="1097275" y="1845725"/>
            <a:ext cx="10058400" cy="43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Continue to use existing notion workspace and create new requirements in Requirement document already important in 1 lab assignment</a:t>
            </a:r>
            <a:endParaRPr/>
          </a:p>
          <a:p>
            <a: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https://wax-waxflower-357.notion.site/Sample-Test-Case-Repository-a2e13fdd19dc418f9fdb62200bd239e0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Don't just copy-paste these requirements to the notion directly. Group or divide these requirements as required to make them more manageable in notion.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Properly make use of features and tags fields to associate correct values, e.g.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Features: Template Manager, Template Creation, Template Use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Tags: Functional, Security, Performance, UI/UX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Tags; Critical, high, medium, low based on risk analysis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In each requirement add comments if you have any questions/concerns regarding the requirement and add tag “Have Questions”</a:t>
            </a:r>
            <a:endParaRPr/>
          </a:p>
        </p:txBody>
      </p:sp>
      <p:sp>
        <p:nvSpPr>
          <p:cNvPr id="620" name="Google Shape;620;gf448d23b13_1_255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621" name="Google Shape;621;gf448d23b13_1_25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  <p:sp>
        <p:nvSpPr>
          <p:cNvPr id="622" name="Google Shape;622;gf448d23b13_1_255"/>
          <p:cNvSpPr txBox="1">
            <a:spLocks noGrp="1"/>
          </p:cNvSpPr>
          <p:nvPr>
            <p:ph type="title" idx="2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Lab Exercise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137ac3782f9_0_2"/>
          <p:cNvSpPr txBox="1">
            <a:spLocks noGrp="1"/>
          </p:cNvSpPr>
          <p:nvPr>
            <p:ph type="title"/>
          </p:nvPr>
        </p:nvSpPr>
        <p:spPr>
          <a:xfrm>
            <a:off x="1097275" y="286600"/>
            <a:ext cx="10256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Write Test Case</a:t>
            </a:r>
            <a:endParaRPr/>
          </a:p>
        </p:txBody>
      </p:sp>
      <p:sp>
        <p:nvSpPr>
          <p:cNvPr id="628" name="Google Shape;628;g137ac3782f9_0_2"/>
          <p:cNvSpPr txBox="1">
            <a:spLocks noGrp="1"/>
          </p:cNvSpPr>
          <p:nvPr>
            <p:ph type="body" idx="1"/>
          </p:nvPr>
        </p:nvSpPr>
        <p:spPr>
          <a:xfrm>
            <a:off x="1097275" y="1845725"/>
            <a:ext cx="10058400" cy="43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Use the same test case repository table already available as per the previous day assignment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Properly tags test cases as per</a:t>
            </a:r>
            <a:endParaRPr/>
          </a:p>
          <a:p>
            <a: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Related feature, component, Smoke (where required)</a:t>
            </a:r>
            <a:endParaRPr/>
          </a:p>
          <a:p>
            <a: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Properly update their Risk related fields including (Severity, Priority, Risk Type, Risk Probability)</a:t>
            </a:r>
            <a:endParaRPr/>
          </a:p>
        </p:txBody>
      </p:sp>
      <p:sp>
        <p:nvSpPr>
          <p:cNvPr id="629" name="Google Shape;629;g137ac3782f9_0_2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630" name="Google Shape;630;g137ac3782f9_0_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  <p:sp>
        <p:nvSpPr>
          <p:cNvPr id="631" name="Google Shape;631;g137ac3782f9_0_2"/>
          <p:cNvSpPr txBox="1">
            <a:spLocks noGrp="1"/>
          </p:cNvSpPr>
          <p:nvPr>
            <p:ph type="title" idx="2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Lab Exercise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379b2673e8_2_26"/>
          <p:cNvSpPr txBox="1">
            <a:spLocks noGrp="1"/>
          </p:cNvSpPr>
          <p:nvPr>
            <p:ph type="ctrTitle"/>
          </p:nvPr>
        </p:nvSpPr>
        <p:spPr>
          <a:xfrm>
            <a:off x="1097280" y="1645920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en-US"/>
              <a:t>Reading Break and Exercise</a:t>
            </a:r>
            <a:endParaRPr/>
          </a:p>
        </p:txBody>
      </p:sp>
      <p:sp>
        <p:nvSpPr>
          <p:cNvPr id="425" name="Google Shape;425;g1379b2673e8_2_26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426" name="Google Shape;426;g1379b2673e8_2_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379b2673e8_2_4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67"/>
              <a:buFont typeface="Arial"/>
              <a:buNone/>
            </a:pPr>
            <a:r>
              <a:rPr lang="en-US"/>
              <a:t>Reading</a:t>
            </a:r>
            <a:endParaRPr/>
          </a:p>
        </p:txBody>
      </p:sp>
      <p:sp>
        <p:nvSpPr>
          <p:cNvPr id="432" name="Google Shape;432;g1379b2673e8_2_41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433" name="Google Shape;433;g1379b2673e8_2_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  <p:sp>
        <p:nvSpPr>
          <p:cNvPr id="434" name="Google Shape;434;g1379b2673e8_2_41"/>
          <p:cNvSpPr txBox="1">
            <a:spLocks noGrp="1"/>
          </p:cNvSpPr>
          <p:nvPr>
            <p:ph type="title" idx="2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Reading Break and Exercise</a:t>
            </a:r>
            <a:endParaRPr/>
          </a:p>
        </p:txBody>
      </p:sp>
      <p:sp>
        <p:nvSpPr>
          <p:cNvPr id="435" name="Google Shape;435;g1379b2673e8_2_41"/>
          <p:cNvSpPr txBox="1">
            <a:spLocks noGrp="1"/>
          </p:cNvSpPr>
          <p:nvPr>
            <p:ph type="body" idx="1"/>
          </p:nvPr>
        </p:nvSpPr>
        <p:spPr>
          <a:xfrm>
            <a:off x="1097275" y="1845725"/>
            <a:ext cx="9734700" cy="42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C78D8"/>
              </a:buClr>
              <a:buSzPts val="2000"/>
              <a:buChar char=" "/>
            </a:pPr>
            <a:endParaRPr>
              <a:solidFill>
                <a:srgbClr val="3C78D8"/>
              </a:solidFill>
            </a:endParaRPr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C78D8"/>
              </a:buClr>
              <a:buSzPts val="1800"/>
              <a:buChar char="►"/>
            </a:pPr>
            <a:r>
              <a:rPr lang="en-US" u="sng">
                <a:solidFill>
                  <a:srgbClr val="3C78D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https://www.geeksforgeeks.org/software-engineering-requirements-elicitation/</a:t>
            </a:r>
            <a:endParaRPr>
              <a:solidFill>
                <a:srgbClr val="3C78D8"/>
              </a:solidFill>
            </a:endParaRPr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C78D8"/>
              </a:buClr>
              <a:buSzPts val="1800"/>
              <a:buChar char="►"/>
            </a:pPr>
            <a:r>
              <a:rPr lang="en-US" u="sng">
                <a:solidFill>
                  <a:srgbClr val="3C78D8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https://levelup.gitconnected.com/guide-to-testing-requirements-main-criteria-features-and-risks-379c5a72a657</a:t>
            </a:r>
            <a:endParaRPr>
              <a:solidFill>
                <a:srgbClr val="3C78D8"/>
              </a:solidFill>
            </a:endParaRPr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C78D8"/>
              </a:buClr>
              <a:buSzPts val="1800"/>
              <a:buChar char="►"/>
            </a:pPr>
            <a:r>
              <a:rPr lang="en-US" u="sng">
                <a:solidFill>
                  <a:srgbClr val="3C78D8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https://www.softwaretestinghelp.com/how-to-test-software-requirements-specification-srs/</a:t>
            </a:r>
            <a:endParaRPr>
              <a:solidFill>
                <a:srgbClr val="3C78D8"/>
              </a:solidFill>
            </a:endParaRPr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C78D8"/>
              </a:buClr>
              <a:buSzPts val="1800"/>
              <a:buChar char="►"/>
            </a:pPr>
            <a:r>
              <a:rPr lang="en-US" u="sng">
                <a:solidFill>
                  <a:srgbClr val="3C78D8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https://www.guru99.com/traceability-matrix.html</a:t>
            </a:r>
            <a:endParaRPr>
              <a:solidFill>
                <a:srgbClr val="3C78D8"/>
              </a:solidFill>
            </a:endParaRPr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C78D8"/>
              </a:buClr>
              <a:buSzPts val="1800"/>
              <a:buChar char="►"/>
            </a:pPr>
            <a:r>
              <a:rPr lang="en-US" u="sng">
                <a:solidFill>
                  <a:srgbClr val="3C78D8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https://www.inflectra.com/Ideas/Topic/Requirements-Traceability.aspx</a:t>
            </a:r>
            <a:endParaRPr>
              <a:solidFill>
                <a:srgbClr val="3C7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7167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379b2673e8_2_32"/>
          <p:cNvSpPr txBox="1">
            <a:spLocks noGrp="1"/>
          </p:cNvSpPr>
          <p:nvPr>
            <p:ph type="title"/>
          </p:nvPr>
        </p:nvSpPr>
        <p:spPr>
          <a:xfrm>
            <a:off x="8322906" y="415635"/>
            <a:ext cx="30309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Exercise</a:t>
            </a:r>
            <a:endParaRPr/>
          </a:p>
        </p:txBody>
      </p:sp>
      <p:sp>
        <p:nvSpPr>
          <p:cNvPr id="441" name="Google Shape;441;g1379b2673e8_2_32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442" name="Google Shape;442;g1379b2673e8_2_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  <p:sp>
        <p:nvSpPr>
          <p:cNvPr id="443" name="Google Shape;443;g1379b2673e8_2_32"/>
          <p:cNvSpPr txBox="1">
            <a:spLocks noGrp="1"/>
          </p:cNvSpPr>
          <p:nvPr>
            <p:ph type="title" idx="3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Reading Break and Exercise</a:t>
            </a:r>
            <a:endParaRPr/>
          </a:p>
        </p:txBody>
      </p:sp>
      <p:sp>
        <p:nvSpPr>
          <p:cNvPr id="444" name="Google Shape;444;g1379b2673e8_2_32"/>
          <p:cNvSpPr txBox="1">
            <a:spLocks noGrp="1"/>
          </p:cNvSpPr>
          <p:nvPr>
            <p:ph type="body" idx="1"/>
          </p:nvPr>
        </p:nvSpPr>
        <p:spPr>
          <a:xfrm>
            <a:off x="691350" y="731525"/>
            <a:ext cx="7277100" cy="53949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434343"/>
                </a:solidFill>
              </a:rPr>
              <a:t>You are building a software solution that will assist an Instructor to evaluate class participation of students. It has a feature of face recognition. Using face recognition and some AI it can identify students activities in class. It has following features</a:t>
            </a:r>
            <a:endParaRPr sz="1500">
              <a:solidFill>
                <a:srgbClr val="434343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US" sz="1200">
                <a:solidFill>
                  <a:srgbClr val="000000"/>
                </a:solidFill>
              </a:rPr>
              <a:t>Lecture schedule</a:t>
            </a:r>
            <a:endParaRPr sz="1200">
              <a:solidFill>
                <a:srgbClr val="000000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US" sz="1200">
                <a:solidFill>
                  <a:srgbClr val="000000"/>
                </a:solidFill>
              </a:rPr>
              <a:t>Teacher can define lecture schedule</a:t>
            </a:r>
            <a:endParaRPr sz="1200">
              <a:solidFill>
                <a:srgbClr val="000000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US" sz="1200">
                <a:solidFill>
                  <a:srgbClr val="000000"/>
                </a:solidFill>
              </a:rPr>
              <a:t>It automatically starts tracking activities when the session starts</a:t>
            </a:r>
            <a:endParaRPr sz="1200">
              <a:solidFill>
                <a:srgbClr val="000000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US" sz="1200">
                <a:solidFill>
                  <a:srgbClr val="000000"/>
                </a:solidFill>
              </a:rPr>
              <a:t>It stops tracking activities when the session stops</a:t>
            </a:r>
            <a:endParaRPr sz="1200">
              <a:solidFill>
                <a:srgbClr val="000000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US" sz="1200">
                <a:solidFill>
                  <a:srgbClr val="000000"/>
                </a:solidFill>
              </a:rPr>
              <a:t>Attendance</a:t>
            </a:r>
            <a:endParaRPr sz="1200">
              <a:solidFill>
                <a:srgbClr val="000000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US" sz="1200">
                <a:solidFill>
                  <a:srgbClr val="000000"/>
                </a:solidFill>
              </a:rPr>
              <a:t>It automatically identifies and records if a student is present in the class</a:t>
            </a:r>
            <a:endParaRPr sz="1200">
              <a:solidFill>
                <a:srgbClr val="000000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US" sz="1200">
                <a:solidFill>
                  <a:srgbClr val="000000"/>
                </a:solidFill>
              </a:rPr>
              <a:t>It records all the entry and exit times of each student (considering when student leaves and enters during the class)</a:t>
            </a:r>
            <a:endParaRPr sz="1200">
              <a:solidFill>
                <a:srgbClr val="000000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US" sz="1200">
                <a:solidFill>
                  <a:srgbClr val="000000"/>
                </a:solidFill>
              </a:rPr>
              <a:t>It will mark students present/late/absent based on following rules</a:t>
            </a:r>
            <a:endParaRPr sz="1200">
              <a:solidFill>
                <a:srgbClr val="000000"/>
              </a:solidFill>
            </a:endParaRPr>
          </a:p>
          <a:p>
            <a: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US" sz="1200">
                <a:solidFill>
                  <a:srgbClr val="000000"/>
                </a:solidFill>
              </a:rPr>
              <a:t>Mark present if the student came in class within first 10 mins and is present more than 80%</a:t>
            </a:r>
            <a:endParaRPr sz="1200">
              <a:solidFill>
                <a:srgbClr val="000000"/>
              </a:solidFill>
            </a:endParaRPr>
          </a:p>
          <a:p>
            <a: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US" sz="1200">
                <a:solidFill>
                  <a:srgbClr val="000000"/>
                </a:solidFill>
              </a:rPr>
              <a:t>Mark late if the student came in class after 10 mins and is present more than 80%</a:t>
            </a:r>
            <a:endParaRPr sz="1200">
              <a:solidFill>
                <a:srgbClr val="000000"/>
              </a:solidFill>
            </a:endParaRPr>
          </a:p>
          <a:p>
            <a: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US" sz="1200">
                <a:solidFill>
                  <a:srgbClr val="000000"/>
                </a:solidFill>
              </a:rPr>
              <a:t>Mark absent if the total time in class is less than 80%</a:t>
            </a:r>
            <a:endParaRPr sz="1200">
              <a:solidFill>
                <a:srgbClr val="000000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US" sz="1200">
                <a:solidFill>
                  <a:srgbClr val="000000"/>
                </a:solidFill>
              </a:rPr>
              <a:t>Class Activity</a:t>
            </a:r>
            <a:endParaRPr sz="1200">
              <a:solidFill>
                <a:srgbClr val="000000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US" sz="1200">
                <a:solidFill>
                  <a:srgbClr val="000000"/>
                </a:solidFill>
              </a:rPr>
              <a:t>It can detect students taking part in question/answers during the lecture. It detects following</a:t>
            </a:r>
            <a:endParaRPr sz="1200">
              <a:solidFill>
                <a:srgbClr val="000000"/>
              </a:solidFill>
            </a:endParaRPr>
          </a:p>
          <a:p>
            <a: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US" sz="1200">
                <a:solidFill>
                  <a:srgbClr val="000000"/>
                </a:solidFill>
              </a:rPr>
              <a:t>If someone asks a question</a:t>
            </a:r>
            <a:endParaRPr sz="1200">
              <a:solidFill>
                <a:srgbClr val="000000"/>
              </a:solidFill>
            </a:endParaRPr>
          </a:p>
          <a:p>
            <a: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US" sz="1200">
                <a:solidFill>
                  <a:srgbClr val="000000"/>
                </a:solidFill>
              </a:rPr>
              <a:t>If someone responds to question from instructor</a:t>
            </a:r>
            <a:endParaRPr sz="1200">
              <a:solidFill>
                <a:srgbClr val="000000"/>
              </a:solidFill>
            </a:endParaRPr>
          </a:p>
          <a:p>
            <a: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US" sz="1200">
                <a:solidFill>
                  <a:srgbClr val="000000"/>
                </a:solidFill>
              </a:rPr>
              <a:t>If someone comes over the board and explains/presents something</a:t>
            </a:r>
            <a:endParaRPr sz="1200">
              <a:solidFill>
                <a:srgbClr val="000000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US" sz="1200">
                <a:solidFill>
                  <a:srgbClr val="000000"/>
                </a:solidFill>
              </a:rPr>
              <a:t>Teacher, can assign marks to each activity as its performed through an option available to teachers in their hand-held device</a:t>
            </a:r>
            <a:endParaRPr sz="1600">
              <a:solidFill>
                <a:srgbClr val="434343"/>
              </a:solidFill>
            </a:endParaRPr>
          </a:p>
        </p:txBody>
      </p:sp>
      <p:sp>
        <p:nvSpPr>
          <p:cNvPr id="445" name="Google Shape;445;g1379b2673e8_2_32"/>
          <p:cNvSpPr txBox="1">
            <a:spLocks noGrp="1"/>
          </p:cNvSpPr>
          <p:nvPr>
            <p:ph type="body" idx="2"/>
          </p:nvPr>
        </p:nvSpPr>
        <p:spPr>
          <a:xfrm>
            <a:off x="8322906" y="2747231"/>
            <a:ext cx="3030900" cy="3379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n-US"/>
              <a:t>Assign ID to each requirement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US"/>
              <a:t>Write Test Cases for a few requirements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US"/>
              <a:t>Create Traceability Matrix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73406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17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en-US"/>
              <a:t>Q&amp;A</a:t>
            </a:r>
            <a:endParaRPr/>
          </a:p>
        </p:txBody>
      </p:sp>
      <p:sp>
        <p:nvSpPr>
          <p:cNvPr id="637" name="Google Shape;637;p17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Instructor Notes</a:t>
            </a:r>
            <a:endParaRPr/>
          </a:p>
        </p:txBody>
      </p:sp>
      <p:sp>
        <p:nvSpPr>
          <p:cNvPr id="638" name="Google Shape;638;p17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639" name="Google Shape;63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36627d56f0_1_0"/>
          <p:cNvSpPr txBox="1">
            <a:spLocks noGrp="1"/>
          </p:cNvSpPr>
          <p:nvPr>
            <p:ph type="ctrTitle"/>
          </p:nvPr>
        </p:nvSpPr>
        <p:spPr>
          <a:xfrm>
            <a:off x="1097280" y="1645920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en-US"/>
              <a:t>Requirements and their validation</a:t>
            </a:r>
            <a:endParaRPr/>
          </a:p>
        </p:txBody>
      </p:sp>
      <p:sp>
        <p:nvSpPr>
          <p:cNvPr id="224" name="Google Shape;224;g136627d56f0_1_0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225" name="Google Shape;225;g136627d56f0_1_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783b7516b_1_76"/>
          <p:cNvSpPr txBox="1">
            <a:spLocks noGrp="1"/>
          </p:cNvSpPr>
          <p:nvPr>
            <p:ph type="title"/>
          </p:nvPr>
        </p:nvSpPr>
        <p:spPr>
          <a:xfrm>
            <a:off x="924115" y="4766395"/>
            <a:ext cx="10343700" cy="6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We have been testing after Impelementation</a:t>
            </a:r>
            <a:endParaRPr/>
          </a:p>
        </p:txBody>
      </p:sp>
      <p:sp>
        <p:nvSpPr>
          <p:cNvPr id="231" name="Google Shape;231;g13783b7516b_1_76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232" name="Google Shape;232;g13783b7516b_1_7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33" name="Google Shape;233;g13783b7516b_1_76"/>
          <p:cNvSpPr txBox="1">
            <a:spLocks noGrp="1"/>
          </p:cNvSpPr>
          <p:nvPr>
            <p:ph type="title" idx="3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Shifting Left</a:t>
            </a:r>
            <a:endParaRPr/>
          </a:p>
        </p:txBody>
      </p:sp>
      <p:sp>
        <p:nvSpPr>
          <p:cNvPr id="234" name="Google Shape;234;g13783b7516b_1_76"/>
          <p:cNvSpPr txBox="1">
            <a:spLocks noGrp="1"/>
          </p:cNvSpPr>
          <p:nvPr>
            <p:ph type="body" idx="1"/>
          </p:nvPr>
        </p:nvSpPr>
        <p:spPr>
          <a:xfrm>
            <a:off x="924125" y="5587402"/>
            <a:ext cx="10343700" cy="485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E69138"/>
                </a:solidFill>
              </a:rPr>
              <a:t>Is it the right thing to do?</a:t>
            </a:r>
            <a:endParaRPr sz="3000">
              <a:solidFill>
                <a:srgbClr val="E69138"/>
              </a:solidFill>
            </a:endParaRPr>
          </a:p>
        </p:txBody>
      </p:sp>
      <p:pic>
        <p:nvPicPr>
          <p:cNvPr id="235" name="Google Shape;235;g13783b7516b_1_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9225" y="387100"/>
            <a:ext cx="4464176" cy="446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34c71e03a7_1_4"/>
          <p:cNvSpPr txBox="1">
            <a:spLocks noGrp="1"/>
          </p:cNvSpPr>
          <p:nvPr>
            <p:ph type="title"/>
          </p:nvPr>
        </p:nvSpPr>
        <p:spPr>
          <a:xfrm>
            <a:off x="924115" y="4766395"/>
            <a:ext cx="10343700" cy="6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Cost of finding and fixing bugs after build is high</a:t>
            </a:r>
            <a:endParaRPr/>
          </a:p>
        </p:txBody>
      </p:sp>
      <p:sp>
        <p:nvSpPr>
          <p:cNvPr id="241" name="Google Shape;241;g134c71e03a7_1_4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242" name="Google Shape;242;g134c71e03a7_1_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43" name="Google Shape;243;g134c71e03a7_1_4"/>
          <p:cNvSpPr txBox="1">
            <a:spLocks noGrp="1"/>
          </p:cNvSpPr>
          <p:nvPr>
            <p:ph type="title" idx="3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Shifting Left</a:t>
            </a:r>
            <a:endParaRPr/>
          </a:p>
        </p:txBody>
      </p:sp>
      <p:sp>
        <p:nvSpPr>
          <p:cNvPr id="244" name="Google Shape;244;g134c71e03a7_1_4"/>
          <p:cNvSpPr txBox="1">
            <a:spLocks noGrp="1"/>
          </p:cNvSpPr>
          <p:nvPr>
            <p:ph type="body" idx="1"/>
          </p:nvPr>
        </p:nvSpPr>
        <p:spPr>
          <a:xfrm>
            <a:off x="924125" y="5587402"/>
            <a:ext cx="10343700" cy="485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E69138"/>
                </a:solidFill>
              </a:rPr>
              <a:t>So We need to Shift left and test early</a:t>
            </a:r>
            <a:endParaRPr sz="3000">
              <a:solidFill>
                <a:srgbClr val="E69138"/>
              </a:solidFill>
            </a:endParaRPr>
          </a:p>
        </p:txBody>
      </p:sp>
      <p:pic>
        <p:nvPicPr>
          <p:cNvPr id="245" name="Google Shape;245;g134c71e03a7_1_4"/>
          <p:cNvPicPr preferRelativeResize="0"/>
          <p:nvPr/>
        </p:nvPicPr>
        <p:blipFill rotWithShape="1">
          <a:blip r:embed="rId3">
            <a:alphaModFix/>
          </a:blip>
          <a:srcRect l="3625" r="2212"/>
          <a:stretch/>
        </p:blipFill>
        <p:spPr>
          <a:xfrm>
            <a:off x="2754925" y="727050"/>
            <a:ext cx="6119151" cy="38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34c71e03a7_1_16"/>
          <p:cNvSpPr txBox="1">
            <a:spLocks noGrp="1"/>
          </p:cNvSpPr>
          <p:nvPr>
            <p:ph type="title"/>
          </p:nvPr>
        </p:nvSpPr>
        <p:spPr>
          <a:xfrm>
            <a:off x="8322906" y="415635"/>
            <a:ext cx="30309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Mistake in requirements may even stay hidden</a:t>
            </a:r>
            <a:endParaRPr/>
          </a:p>
        </p:txBody>
      </p:sp>
      <p:sp>
        <p:nvSpPr>
          <p:cNvPr id="251" name="Google Shape;251;g134c71e03a7_1_16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252" name="Google Shape;252;g134c71e03a7_1_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53" name="Google Shape;253;g134c71e03a7_1_16"/>
          <p:cNvSpPr txBox="1">
            <a:spLocks noGrp="1"/>
          </p:cNvSpPr>
          <p:nvPr>
            <p:ph type="title" idx="3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Requirements Specifications</a:t>
            </a:r>
            <a:endParaRPr/>
          </a:p>
        </p:txBody>
      </p:sp>
      <p:pic>
        <p:nvPicPr>
          <p:cNvPr id="254" name="Google Shape;254;g134c71e03a7_1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625" y="885200"/>
            <a:ext cx="6549101" cy="508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34c71e03a7_1_27"/>
          <p:cNvSpPr txBox="1">
            <a:spLocks noGrp="1"/>
          </p:cNvSpPr>
          <p:nvPr>
            <p:ph type="title" idx="2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1111"/>
              <a:buFont typeface="Arial"/>
              <a:buNone/>
            </a:pPr>
            <a:r>
              <a:rPr lang="en-US"/>
              <a:t>Requirements Specifications</a:t>
            </a:r>
            <a:endParaRPr/>
          </a:p>
        </p:txBody>
      </p:sp>
      <p:sp>
        <p:nvSpPr>
          <p:cNvPr id="260" name="Google Shape;260;g134c71e03a7_1_27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261" name="Google Shape;261;g134c71e03a7_1_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62" name="Google Shape;262;g134c71e03a7_1_27"/>
          <p:cNvSpPr txBox="1">
            <a:spLocks noGrp="1"/>
          </p:cNvSpPr>
          <p:nvPr>
            <p:ph type="ctrTitle"/>
          </p:nvPr>
        </p:nvSpPr>
        <p:spPr>
          <a:xfrm>
            <a:off x="1097280" y="758951"/>
            <a:ext cx="10058400" cy="5146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Requirements specify what the software will become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TechLift 1">
      <a:dk1>
        <a:srgbClr val="333333"/>
      </a:dk1>
      <a:lt1>
        <a:srgbClr val="F2F2F2"/>
      </a:lt1>
      <a:dk2>
        <a:srgbClr val="273C75"/>
      </a:dk2>
      <a:lt2>
        <a:srgbClr val="FDB823"/>
      </a:lt2>
      <a:accent1>
        <a:srgbClr val="0BE881"/>
      </a:accent1>
      <a:accent2>
        <a:srgbClr val="FED330"/>
      </a:accent2>
      <a:accent3>
        <a:srgbClr val="0097E6"/>
      </a:accent3>
      <a:accent4>
        <a:srgbClr val="FA8231"/>
      </a:accent4>
      <a:accent5>
        <a:srgbClr val="8E44AD"/>
      </a:accent5>
      <a:accent6>
        <a:srgbClr val="FA8231"/>
      </a:accent6>
      <a:hlink>
        <a:srgbClr val="ED1B24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2515</TotalTime>
  <Words>2537</Words>
  <Application>Microsoft Office PowerPoint</Application>
  <PresentationFormat>Widescreen</PresentationFormat>
  <Paragraphs>419</Paragraphs>
  <Slides>45</Slides>
  <Notes>45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Comic Sans MS</vt:lpstr>
      <vt:lpstr>Noto Sans Symbols</vt:lpstr>
      <vt:lpstr>Times New Roman</vt:lpstr>
      <vt:lpstr>Theme1</vt:lpstr>
      <vt:lpstr>Fundamentals</vt:lpstr>
      <vt:lpstr>What you will learn Today</vt:lpstr>
      <vt:lpstr>Table of Content</vt:lpstr>
      <vt:lpstr>Revist Last Lab</vt:lpstr>
      <vt:lpstr>Requirements and their validation</vt:lpstr>
      <vt:lpstr>We have been testing after Impelementation</vt:lpstr>
      <vt:lpstr>Cost of finding and fixing bugs after build is high</vt:lpstr>
      <vt:lpstr>Mistake in requirements may even stay hidden</vt:lpstr>
      <vt:lpstr>Requirements Specifications</vt:lpstr>
      <vt:lpstr>Requirements Specifications</vt:lpstr>
      <vt:lpstr>Exercise</vt:lpstr>
      <vt:lpstr>Can come in different forms</vt:lpstr>
      <vt:lpstr>Creating Software Requirements Specifications</vt:lpstr>
      <vt:lpstr>Requirement Elicitation</vt:lpstr>
      <vt:lpstr>For testing, you need to understand the perspectives of all stakeholder. Be able to put yourself in their shoes to analyze, design, optimize, and priortize your testing</vt:lpstr>
      <vt:lpstr>How to test the requirements</vt:lpstr>
      <vt:lpstr>Testing Requirements</vt:lpstr>
      <vt:lpstr>Specifications Terminology Checklist</vt:lpstr>
      <vt:lpstr>Exercise</vt:lpstr>
      <vt:lpstr>Requirements as Test basis</vt:lpstr>
      <vt:lpstr>Requirement-Based Testing</vt:lpstr>
      <vt:lpstr>Mapping leads to Traceability</vt:lpstr>
      <vt:lpstr>Traceability</vt:lpstr>
      <vt:lpstr>Advantages of Requirement Traceability Matrix</vt:lpstr>
      <vt:lpstr>Testing Levels, Types, and Methodologies</vt:lpstr>
      <vt:lpstr>Testing Levels</vt:lpstr>
      <vt:lpstr>Testing Levels</vt:lpstr>
      <vt:lpstr>Testing Levels</vt:lpstr>
      <vt:lpstr>Static and Dynamic Testing</vt:lpstr>
      <vt:lpstr>White box and Black box Testing</vt:lpstr>
      <vt:lpstr>Change-related Testing</vt:lpstr>
      <vt:lpstr>Smoke Test &amp; Sanity Testing</vt:lpstr>
      <vt:lpstr>All testing types can be applied to all testing levels</vt:lpstr>
      <vt:lpstr>Behavior Drive Development and Test Driven Development</vt:lpstr>
      <vt:lpstr>Applying testing in Agile</vt:lpstr>
      <vt:lpstr>Reading Break and Exercise</vt:lpstr>
      <vt:lpstr>Reading</vt:lpstr>
      <vt:lpstr>Lab Exercise</vt:lpstr>
      <vt:lpstr>Getting Started</vt:lpstr>
      <vt:lpstr>Read through the requirements and create these requirements in Notion</vt:lpstr>
      <vt:lpstr>Write Test Case</vt:lpstr>
      <vt:lpstr>Reading Break and Exercise</vt:lpstr>
      <vt:lpstr>Reading</vt:lpstr>
      <vt:lpstr>Exercise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</dc:title>
  <dc:creator>P@SHA;TechLift</dc:creator>
  <cp:lastModifiedBy>Maria Azmat</cp:lastModifiedBy>
  <cp:revision>21</cp:revision>
  <dcterms:created xsi:type="dcterms:W3CDTF">2022-05-13T01:00:56Z</dcterms:created>
  <dcterms:modified xsi:type="dcterms:W3CDTF">2023-07-25T17:51:22Z</dcterms:modified>
</cp:coreProperties>
</file>