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673" r:id="rId2"/>
    <p:sldId id="620" r:id="rId3"/>
    <p:sldId id="674" r:id="rId4"/>
    <p:sldId id="675" r:id="rId5"/>
    <p:sldId id="670" r:id="rId6"/>
    <p:sldId id="676" r:id="rId7"/>
    <p:sldId id="671" r:id="rId8"/>
    <p:sldId id="672" r:id="rId9"/>
    <p:sldId id="679" r:id="rId10"/>
    <p:sldId id="67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AD84E8-30B5-4CCB-9563-BFBB577AF2FF}" type="datetimeFigureOut">
              <a:rPr lang="en-US" smtClean="0"/>
              <a:t>7/24/2023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A4F5C5-F390-4D69-894B-AA7644244911}" type="slidenum">
              <a:rPr lang="en-US" smtClean="0"/>
              <a:t>‹#›</a:t>
            </a:fld>
            <a:endParaRPr lang="en-US"/>
          </a:p>
        </p:txBody>
      </p:sp>
    </p:spTree>
    <p:extLst>
      <p:ext uri="{BB962C8B-B14F-4D97-AF65-F5344CB8AC3E}">
        <p14:creationId xmlns:p14="http://schemas.microsoft.com/office/powerpoint/2010/main" val="26258816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33d966333d_0_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5" name="Google Shape;225;g133d966333d_0_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755441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Calibri" panose="020F0502020204030204" pitchFamily="34" charset="0"/>
                <a:cs typeface="Calibri" panose="020F0502020204030204" pitchFamily="34" charset="0"/>
              </a:rPr>
              <a:t>Let's see some API call scenarios with the corresponding ideal status code:</a:t>
            </a:r>
          </a:p>
          <a:p>
            <a:pPr algn="l"/>
            <a:r>
              <a:rPr lang="en-US" b="0" i="0" dirty="0">
                <a:solidFill>
                  <a:srgbClr val="000000"/>
                </a:solidFill>
                <a:effectLst/>
                <a:latin typeface="Calibri" panose="020F0502020204030204" pitchFamily="34" charset="0"/>
                <a:cs typeface="Calibri" panose="020F0502020204030204" pitchFamily="34" charset="0"/>
              </a:rPr>
              <a:t>•	GET /users:</a:t>
            </a:r>
          </a:p>
          <a:p>
            <a:pPr algn="l"/>
            <a:r>
              <a:rPr lang="en-US" b="0" i="0" dirty="0">
                <a:solidFill>
                  <a:srgbClr val="000000"/>
                </a:solidFill>
                <a:effectLst/>
                <a:latin typeface="Calibri" panose="020F0502020204030204" pitchFamily="34" charset="0"/>
                <a:cs typeface="Calibri" panose="020F0502020204030204" pitchFamily="34" charset="0"/>
              </a:rPr>
              <a:t>o	users were successfully retrieved: 200 OK</a:t>
            </a:r>
          </a:p>
          <a:p>
            <a:pPr algn="l"/>
            <a:r>
              <a:rPr lang="en-US" b="0" i="0" dirty="0">
                <a:solidFill>
                  <a:srgbClr val="000000"/>
                </a:solidFill>
                <a:effectLst/>
                <a:latin typeface="Calibri" panose="020F0502020204030204" pitchFamily="34" charset="0"/>
                <a:cs typeface="Calibri" panose="020F0502020204030204" pitchFamily="34" charset="0"/>
              </a:rPr>
              <a:t>o	consumer is not authenticated: 401 Unauthorized</a:t>
            </a:r>
          </a:p>
          <a:p>
            <a:pPr algn="l"/>
            <a:r>
              <a:rPr lang="en-US" b="0" i="0" dirty="0">
                <a:solidFill>
                  <a:srgbClr val="000000"/>
                </a:solidFill>
                <a:effectLst/>
                <a:latin typeface="Calibri" panose="020F0502020204030204" pitchFamily="34" charset="0"/>
                <a:cs typeface="Calibri" panose="020F0502020204030204" pitchFamily="34" charset="0"/>
              </a:rPr>
              <a:t>o	server is down: 503 Service Unavailable</a:t>
            </a:r>
          </a:p>
          <a:p>
            <a:pPr algn="l"/>
            <a:r>
              <a:rPr lang="en-US" b="0" i="0" dirty="0">
                <a:solidFill>
                  <a:srgbClr val="000000"/>
                </a:solidFill>
                <a:effectLst/>
                <a:latin typeface="Calibri" panose="020F0502020204030204" pitchFamily="34" charset="0"/>
                <a:cs typeface="Calibri" panose="020F0502020204030204" pitchFamily="34" charset="0"/>
              </a:rPr>
              <a:t>•	GET /users/1234:</a:t>
            </a:r>
          </a:p>
          <a:p>
            <a:pPr algn="l"/>
            <a:r>
              <a:rPr lang="en-US" b="0" i="0" dirty="0">
                <a:solidFill>
                  <a:srgbClr val="000000"/>
                </a:solidFill>
                <a:effectLst/>
                <a:latin typeface="Calibri" panose="020F0502020204030204" pitchFamily="34" charset="0"/>
                <a:cs typeface="Calibri" panose="020F0502020204030204" pitchFamily="34" charset="0"/>
              </a:rPr>
              <a:t>o	users with id 1234 was not found: 404 Not Found</a:t>
            </a:r>
          </a:p>
          <a:p>
            <a:pPr algn="l"/>
            <a:r>
              <a:rPr lang="en-US" b="0" i="0" dirty="0">
                <a:solidFill>
                  <a:srgbClr val="000000"/>
                </a:solidFill>
                <a:effectLst/>
                <a:latin typeface="Calibri" panose="020F0502020204030204" pitchFamily="34" charset="0"/>
                <a:cs typeface="Calibri" panose="020F0502020204030204" pitchFamily="34" charset="0"/>
              </a:rPr>
              <a:t>•	POST /users:</a:t>
            </a:r>
          </a:p>
          <a:p>
            <a:pPr algn="l"/>
            <a:r>
              <a:rPr lang="en-US" b="0" i="0" dirty="0">
                <a:solidFill>
                  <a:srgbClr val="000000"/>
                </a:solidFill>
                <a:effectLst/>
                <a:latin typeface="Calibri" panose="020F0502020204030204" pitchFamily="34" charset="0"/>
                <a:cs typeface="Calibri" panose="020F0502020204030204" pitchFamily="34" charset="0"/>
              </a:rPr>
              <a:t>o	new user was </a:t>
            </a:r>
            <a:r>
              <a:rPr lang="en-US" b="0" i="0" dirty="0" err="1">
                <a:solidFill>
                  <a:srgbClr val="000000"/>
                </a:solidFill>
                <a:effectLst/>
                <a:latin typeface="Calibri" panose="020F0502020204030204" pitchFamily="34" charset="0"/>
                <a:cs typeface="Calibri" panose="020F0502020204030204" pitchFamily="34" charset="0"/>
              </a:rPr>
              <a:t>successfuly</a:t>
            </a:r>
            <a:r>
              <a:rPr lang="en-US" b="0" i="0" dirty="0">
                <a:solidFill>
                  <a:srgbClr val="000000"/>
                </a:solidFill>
                <a:effectLst/>
                <a:latin typeface="Calibri" panose="020F0502020204030204" pitchFamily="34" charset="0"/>
                <a:cs typeface="Calibri" panose="020F0502020204030204" pitchFamily="34" charset="0"/>
              </a:rPr>
              <a:t> created: 201 Created</a:t>
            </a:r>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762972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04695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6B658-DDC2-45AE-BFDF-FF0131DCA6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BBC0139-5A32-4DC9-966C-E45BBDDBF8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B33AAA9-39FD-4657-A9E4-0632719CD9B6}"/>
              </a:ext>
            </a:extLst>
          </p:cNvPr>
          <p:cNvSpPr>
            <a:spLocks noGrp="1"/>
          </p:cNvSpPr>
          <p:nvPr>
            <p:ph type="dt" sz="half" idx="10"/>
          </p:nvPr>
        </p:nvSpPr>
        <p:spPr/>
        <p:txBody>
          <a:bodyPr/>
          <a:lstStyle/>
          <a:p>
            <a:fld id="{40149DF9-8032-43CA-A488-8B2D1D6A344A}" type="datetimeFigureOut">
              <a:rPr lang="en-US" smtClean="0"/>
              <a:t>7/24/2023</a:t>
            </a:fld>
            <a:endParaRPr lang="en-US"/>
          </a:p>
        </p:txBody>
      </p:sp>
      <p:sp>
        <p:nvSpPr>
          <p:cNvPr id="5" name="Footer Placeholder 4">
            <a:extLst>
              <a:ext uri="{FF2B5EF4-FFF2-40B4-BE49-F238E27FC236}">
                <a16:creationId xmlns:a16="http://schemas.microsoft.com/office/drawing/2014/main" id="{6A6ED9AD-01EA-4EC8-BDA9-9034A02A97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A3EF55-5C50-4ED0-87CF-0A6C64BAD7F6}"/>
              </a:ext>
            </a:extLst>
          </p:cNvPr>
          <p:cNvSpPr>
            <a:spLocks noGrp="1"/>
          </p:cNvSpPr>
          <p:nvPr>
            <p:ph type="sldNum" sz="quarter" idx="12"/>
          </p:nvPr>
        </p:nvSpPr>
        <p:spPr/>
        <p:txBody>
          <a:bodyPr/>
          <a:lstStyle/>
          <a:p>
            <a:fld id="{981114C9-3BFC-4EDC-B6A7-90CC87659D28}" type="slidenum">
              <a:rPr lang="en-US" smtClean="0"/>
              <a:t>‹#›</a:t>
            </a:fld>
            <a:endParaRPr lang="en-US"/>
          </a:p>
        </p:txBody>
      </p:sp>
    </p:spTree>
    <p:extLst>
      <p:ext uri="{BB962C8B-B14F-4D97-AF65-F5344CB8AC3E}">
        <p14:creationId xmlns:p14="http://schemas.microsoft.com/office/powerpoint/2010/main" val="3828962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5FAAA-1FCC-4264-BA32-FA8C4C9A307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18E5801-F293-473C-96F2-B348FFD6B8D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646D9F-9B0A-441E-A977-092D11195581}"/>
              </a:ext>
            </a:extLst>
          </p:cNvPr>
          <p:cNvSpPr>
            <a:spLocks noGrp="1"/>
          </p:cNvSpPr>
          <p:nvPr>
            <p:ph type="dt" sz="half" idx="10"/>
          </p:nvPr>
        </p:nvSpPr>
        <p:spPr/>
        <p:txBody>
          <a:bodyPr/>
          <a:lstStyle/>
          <a:p>
            <a:fld id="{40149DF9-8032-43CA-A488-8B2D1D6A344A}" type="datetimeFigureOut">
              <a:rPr lang="en-US" smtClean="0"/>
              <a:t>7/24/2023</a:t>
            </a:fld>
            <a:endParaRPr lang="en-US"/>
          </a:p>
        </p:txBody>
      </p:sp>
      <p:sp>
        <p:nvSpPr>
          <p:cNvPr id="5" name="Footer Placeholder 4">
            <a:extLst>
              <a:ext uri="{FF2B5EF4-FFF2-40B4-BE49-F238E27FC236}">
                <a16:creationId xmlns:a16="http://schemas.microsoft.com/office/drawing/2014/main" id="{D047C9D0-4780-4D2B-B874-2CBFD9AD41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59F5E-D1B2-48BE-B03A-A9CBBB22B8E7}"/>
              </a:ext>
            </a:extLst>
          </p:cNvPr>
          <p:cNvSpPr>
            <a:spLocks noGrp="1"/>
          </p:cNvSpPr>
          <p:nvPr>
            <p:ph type="sldNum" sz="quarter" idx="12"/>
          </p:nvPr>
        </p:nvSpPr>
        <p:spPr/>
        <p:txBody>
          <a:bodyPr/>
          <a:lstStyle/>
          <a:p>
            <a:fld id="{981114C9-3BFC-4EDC-B6A7-90CC87659D28}" type="slidenum">
              <a:rPr lang="en-US" smtClean="0"/>
              <a:t>‹#›</a:t>
            </a:fld>
            <a:endParaRPr lang="en-US"/>
          </a:p>
        </p:txBody>
      </p:sp>
    </p:spTree>
    <p:extLst>
      <p:ext uri="{BB962C8B-B14F-4D97-AF65-F5344CB8AC3E}">
        <p14:creationId xmlns:p14="http://schemas.microsoft.com/office/powerpoint/2010/main" val="2451028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24FFDF-2D61-4D9A-BC41-684169EE25A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5A28954-FA16-4EF0-A326-006ED17099A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FD2FB5-3EBB-4B60-A402-C50483D442AE}"/>
              </a:ext>
            </a:extLst>
          </p:cNvPr>
          <p:cNvSpPr>
            <a:spLocks noGrp="1"/>
          </p:cNvSpPr>
          <p:nvPr>
            <p:ph type="dt" sz="half" idx="10"/>
          </p:nvPr>
        </p:nvSpPr>
        <p:spPr/>
        <p:txBody>
          <a:bodyPr/>
          <a:lstStyle/>
          <a:p>
            <a:fld id="{40149DF9-8032-43CA-A488-8B2D1D6A344A}" type="datetimeFigureOut">
              <a:rPr lang="en-US" smtClean="0"/>
              <a:t>7/24/2023</a:t>
            </a:fld>
            <a:endParaRPr lang="en-US"/>
          </a:p>
        </p:txBody>
      </p:sp>
      <p:sp>
        <p:nvSpPr>
          <p:cNvPr id="5" name="Footer Placeholder 4">
            <a:extLst>
              <a:ext uri="{FF2B5EF4-FFF2-40B4-BE49-F238E27FC236}">
                <a16:creationId xmlns:a16="http://schemas.microsoft.com/office/drawing/2014/main" id="{DEBBA8E2-3F2B-40C6-8ABC-70BC6ED9CB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F9DBF2-A9E7-4F4B-8201-988468512100}"/>
              </a:ext>
            </a:extLst>
          </p:cNvPr>
          <p:cNvSpPr>
            <a:spLocks noGrp="1"/>
          </p:cNvSpPr>
          <p:nvPr>
            <p:ph type="sldNum" sz="quarter" idx="12"/>
          </p:nvPr>
        </p:nvSpPr>
        <p:spPr/>
        <p:txBody>
          <a:bodyPr/>
          <a:lstStyle/>
          <a:p>
            <a:fld id="{981114C9-3BFC-4EDC-B6A7-90CC87659D28}" type="slidenum">
              <a:rPr lang="en-US" smtClean="0"/>
              <a:t>‹#›</a:t>
            </a:fld>
            <a:endParaRPr lang="en-US"/>
          </a:p>
        </p:txBody>
      </p:sp>
    </p:spTree>
    <p:extLst>
      <p:ext uri="{BB962C8B-B14F-4D97-AF65-F5344CB8AC3E}">
        <p14:creationId xmlns:p14="http://schemas.microsoft.com/office/powerpoint/2010/main" val="31366401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Section Separator - Major">
  <p:cSld name="Section Separator - Major">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21"/>
          <p:cNvSpPr txBox="1">
            <a:spLocks noGrp="1"/>
          </p:cNvSpPr>
          <p:nvPr>
            <p:ph type="ctrTitle"/>
          </p:nvPr>
        </p:nvSpPr>
        <p:spPr>
          <a:xfrm>
            <a:off x="1097280" y="1645920"/>
            <a:ext cx="10058400" cy="3566160"/>
          </a:xfrm>
          <a:prstGeom prst="rect">
            <a:avLst/>
          </a:prstGeom>
          <a:noFill/>
          <a:ln>
            <a:noFill/>
          </a:ln>
        </p:spPr>
        <p:txBody>
          <a:bodyPr spcFirstLastPara="1" wrap="square" lIns="91425" tIns="45700" rIns="91425" bIns="45700" anchor="ctr" anchorCtr="0">
            <a:normAutofit/>
          </a:bodyPr>
          <a:lstStyle>
            <a:lvl1pPr lvl="0" algn="l">
              <a:lnSpc>
                <a:spcPct val="85000"/>
              </a:lnSpc>
              <a:spcBef>
                <a:spcPts val="0"/>
              </a:spcBef>
              <a:spcAft>
                <a:spcPts val="0"/>
              </a:spcAft>
              <a:buClr>
                <a:srgbClr val="FFFFFF"/>
              </a:buClr>
              <a:buSzPts val="6000"/>
              <a:buFont typeface="Arial"/>
              <a:buNone/>
              <a:defRPr sz="6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33" name="Google Shape;33;p21"/>
          <p:cNvPicPr preferRelativeResize="0"/>
          <p:nvPr/>
        </p:nvPicPr>
        <p:blipFill rotWithShape="1">
          <a:blip r:embed="rId3">
            <a:alphaModFix/>
          </a:blip>
          <a:srcRect l="6481" t="7062" r="3738" b="8935"/>
          <a:stretch/>
        </p:blipFill>
        <p:spPr>
          <a:xfrm>
            <a:off x="1097280" y="6481397"/>
            <a:ext cx="569369" cy="180000"/>
          </a:xfrm>
          <a:prstGeom prst="rect">
            <a:avLst/>
          </a:prstGeom>
          <a:noFill/>
          <a:ln>
            <a:noFill/>
          </a:ln>
        </p:spPr>
      </p:pic>
      <p:pic>
        <p:nvPicPr>
          <p:cNvPr id="34" name="Google Shape;34;p21"/>
          <p:cNvPicPr preferRelativeResize="0"/>
          <p:nvPr/>
        </p:nvPicPr>
        <p:blipFill rotWithShape="1">
          <a:blip r:embed="rId4">
            <a:alphaModFix/>
          </a:blip>
          <a:srcRect/>
          <a:stretch/>
        </p:blipFill>
        <p:spPr>
          <a:xfrm>
            <a:off x="1799100" y="6391397"/>
            <a:ext cx="375522" cy="360000"/>
          </a:xfrm>
          <a:prstGeom prst="rect">
            <a:avLst/>
          </a:prstGeom>
          <a:noFill/>
          <a:ln>
            <a:noFill/>
          </a:ln>
        </p:spPr>
      </p:pic>
      <p:pic>
        <p:nvPicPr>
          <p:cNvPr id="35" name="Google Shape;35;p21"/>
          <p:cNvPicPr preferRelativeResize="0"/>
          <p:nvPr/>
        </p:nvPicPr>
        <p:blipFill rotWithShape="1">
          <a:blip r:embed="rId5">
            <a:alphaModFix/>
          </a:blip>
          <a:srcRect/>
          <a:stretch/>
        </p:blipFill>
        <p:spPr>
          <a:xfrm>
            <a:off x="5687115" y="6391397"/>
            <a:ext cx="817770" cy="270000"/>
          </a:xfrm>
          <a:prstGeom prst="rect">
            <a:avLst/>
          </a:prstGeom>
          <a:noFill/>
          <a:ln>
            <a:noFill/>
          </a:ln>
        </p:spPr>
      </p:pic>
      <p:sp>
        <p:nvSpPr>
          <p:cNvPr id="36" name="Google Shape;36;p21"/>
          <p:cNvSpPr txBox="1">
            <a:spLocks noGrp="1"/>
          </p:cNvSpPr>
          <p:nvPr>
            <p:ph type="ftr" idx="11"/>
          </p:nvPr>
        </p:nvSpPr>
        <p:spPr>
          <a:xfrm>
            <a:off x="4038600" y="10404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6749840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1_Title and Content">
    <p:spTree>
      <p:nvGrpSpPr>
        <p:cNvPr id="1" name="Shape 23"/>
        <p:cNvGrpSpPr/>
        <p:nvPr/>
      </p:nvGrpSpPr>
      <p:grpSpPr>
        <a:xfrm>
          <a:off x="0" y="0"/>
          <a:ext cx="0" cy="0"/>
          <a:chOff x="0" y="0"/>
          <a:chExt cx="0" cy="0"/>
        </a:xfrm>
      </p:grpSpPr>
      <p:sp>
        <p:nvSpPr>
          <p:cNvPr id="24" name="Google Shape;24;p23"/>
          <p:cNvSpPr/>
          <p:nvPr/>
        </p:nvSpPr>
        <p:spPr>
          <a:xfrm>
            <a:off x="3" y="0"/>
            <a:ext cx="566100" cy="6858000"/>
          </a:xfrm>
          <a:prstGeom prst="rect">
            <a:avLst/>
          </a:prstGeom>
          <a:solidFill>
            <a:srgbClr val="0097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a:p>
            <a:pPr marL="0" marR="0" lvl="0" indent="0" algn="l" rtl="0">
              <a:lnSpc>
                <a:spcPct val="100000"/>
              </a:lnSpc>
              <a:spcBef>
                <a:spcPts val="0"/>
              </a:spcBef>
              <a:spcAft>
                <a:spcPts val="0"/>
              </a:spcAft>
              <a:buNone/>
            </a:pPr>
            <a:endParaRPr/>
          </a:p>
          <a:p>
            <a:pPr marL="0" marR="0" lvl="0" indent="0" algn="l" rtl="0">
              <a:lnSpc>
                <a:spcPct val="100000"/>
              </a:lnSpc>
              <a:spcBef>
                <a:spcPts val="0"/>
              </a:spcBef>
              <a:spcAft>
                <a:spcPts val="0"/>
              </a:spcAft>
              <a:buNone/>
            </a:pPr>
            <a:endParaRPr/>
          </a:p>
          <a:p>
            <a:pPr marL="0" marR="0" lvl="0" indent="0" algn="l" rtl="0">
              <a:lnSpc>
                <a:spcPct val="100000"/>
              </a:lnSpc>
              <a:spcBef>
                <a:spcPts val="0"/>
              </a:spcBef>
              <a:spcAft>
                <a:spcPts val="0"/>
              </a:spcAft>
              <a:buNone/>
            </a:pPr>
            <a:endParaRPr/>
          </a:p>
          <a:p>
            <a:pPr marL="0" marR="0" lvl="0" indent="0" algn="l" rtl="0">
              <a:lnSpc>
                <a:spcPct val="100000"/>
              </a:lnSpc>
              <a:spcBef>
                <a:spcPts val="0"/>
              </a:spcBef>
              <a:spcAft>
                <a:spcPts val="0"/>
              </a:spcAft>
              <a:buNone/>
            </a:pPr>
            <a:endParaRPr/>
          </a:p>
          <a:p>
            <a:pPr marL="0" marR="0" lvl="0" indent="0" algn="l" rtl="0">
              <a:lnSpc>
                <a:spcPct val="100000"/>
              </a:lnSpc>
              <a:spcBef>
                <a:spcPts val="0"/>
              </a:spcBef>
              <a:spcAft>
                <a:spcPts val="0"/>
              </a:spcAft>
              <a:buNone/>
            </a:pPr>
            <a:endParaRPr/>
          </a:p>
          <a:p>
            <a:pPr marL="0" marR="0" lvl="0" indent="0" algn="l" rtl="0">
              <a:lnSpc>
                <a:spcPct val="100000"/>
              </a:lnSpc>
              <a:spcBef>
                <a:spcPts val="0"/>
              </a:spcBef>
              <a:spcAft>
                <a:spcPts val="0"/>
              </a:spcAft>
              <a:buNone/>
            </a:pPr>
            <a:endParaRPr/>
          </a:p>
          <a:p>
            <a:pPr marL="0" marR="0" lvl="0" indent="0" algn="l" rtl="0">
              <a:lnSpc>
                <a:spcPct val="100000"/>
              </a:lnSpc>
              <a:spcBef>
                <a:spcPts val="0"/>
              </a:spcBef>
              <a:spcAft>
                <a:spcPts val="0"/>
              </a:spcAft>
              <a:buNone/>
            </a:pPr>
            <a:endParaRPr/>
          </a:p>
          <a:p>
            <a:pPr marL="0" marR="0" lvl="0" indent="0" algn="l" rtl="0">
              <a:lnSpc>
                <a:spcPct val="100000"/>
              </a:lnSpc>
              <a:spcBef>
                <a:spcPts val="0"/>
              </a:spcBef>
              <a:spcAft>
                <a:spcPts val="0"/>
              </a:spcAft>
              <a:buNone/>
            </a:pPr>
            <a:endParaRPr/>
          </a:p>
          <a:p>
            <a:pPr marL="0" marR="0" lvl="0" indent="0" algn="l" rtl="0">
              <a:lnSpc>
                <a:spcPct val="100000"/>
              </a:lnSpc>
              <a:spcBef>
                <a:spcPts val="0"/>
              </a:spcBef>
              <a:spcAft>
                <a:spcPts val="0"/>
              </a:spcAft>
              <a:buNone/>
            </a:pPr>
            <a:endParaRPr/>
          </a:p>
          <a:p>
            <a:pPr marL="0" marR="0" lvl="0" indent="0" algn="l" rtl="0">
              <a:lnSpc>
                <a:spcPct val="100000"/>
              </a:lnSpc>
              <a:spcBef>
                <a:spcPts val="0"/>
              </a:spcBef>
              <a:spcAft>
                <a:spcPts val="0"/>
              </a:spcAft>
              <a:buNone/>
            </a:pPr>
            <a:endParaRPr/>
          </a:p>
          <a:p>
            <a:pPr marL="0" marR="0" lvl="0" indent="0" algn="l" rtl="0">
              <a:lnSpc>
                <a:spcPct val="100000"/>
              </a:lnSpc>
              <a:spcBef>
                <a:spcPts val="0"/>
              </a:spcBef>
              <a:spcAft>
                <a:spcPts val="0"/>
              </a:spcAft>
              <a:buNone/>
            </a:pPr>
            <a:endParaRPr/>
          </a:p>
          <a:p>
            <a:pPr marL="0" marR="0" lvl="0" indent="0" algn="l" rtl="0">
              <a:lnSpc>
                <a:spcPct val="100000"/>
              </a:lnSpc>
              <a:spcBef>
                <a:spcPts val="0"/>
              </a:spcBef>
              <a:spcAft>
                <a:spcPts val="0"/>
              </a:spcAft>
              <a:buNone/>
            </a:pPr>
            <a:endParaRPr/>
          </a:p>
          <a:p>
            <a:pPr marL="0" marR="0" lvl="0" indent="0" algn="l" rtl="0">
              <a:lnSpc>
                <a:spcPct val="100000"/>
              </a:lnSpc>
              <a:spcBef>
                <a:spcPts val="0"/>
              </a:spcBef>
              <a:spcAft>
                <a:spcPts val="0"/>
              </a:spcAft>
              <a:buNone/>
            </a:pPr>
            <a:endParaRPr/>
          </a:p>
          <a:p>
            <a:pPr marL="0" marR="0" lvl="0" indent="0" algn="l" rtl="0">
              <a:lnSpc>
                <a:spcPct val="100000"/>
              </a:lnSpc>
              <a:spcBef>
                <a:spcPts val="0"/>
              </a:spcBef>
              <a:spcAft>
                <a:spcPts val="0"/>
              </a:spcAft>
              <a:buNone/>
            </a:pPr>
            <a:endParaRPr/>
          </a:p>
          <a:p>
            <a:pPr marL="0" marR="0" lvl="0" indent="0" algn="l" rtl="0">
              <a:lnSpc>
                <a:spcPct val="100000"/>
              </a:lnSpc>
              <a:spcBef>
                <a:spcPts val="0"/>
              </a:spcBef>
              <a:spcAft>
                <a:spcPts val="0"/>
              </a:spcAft>
              <a:buNone/>
            </a:pPr>
            <a:endParaRPr/>
          </a:p>
          <a:p>
            <a:pPr marL="0" marR="0" lvl="0" indent="0" algn="l" rtl="0">
              <a:lnSpc>
                <a:spcPct val="100000"/>
              </a:lnSpc>
              <a:spcBef>
                <a:spcPts val="0"/>
              </a:spcBef>
              <a:spcAft>
                <a:spcPts val="0"/>
              </a:spcAft>
              <a:buNone/>
            </a:pPr>
            <a:endParaRPr/>
          </a:p>
          <a:p>
            <a:pPr marL="0" marR="0" lvl="0" indent="0" algn="l" rtl="0">
              <a:lnSpc>
                <a:spcPct val="100000"/>
              </a:lnSpc>
              <a:spcBef>
                <a:spcPts val="0"/>
              </a:spcBef>
              <a:spcAft>
                <a:spcPts val="0"/>
              </a:spcAft>
              <a:buNone/>
            </a:pPr>
            <a:endParaRPr/>
          </a:p>
        </p:txBody>
      </p:sp>
      <p:sp>
        <p:nvSpPr>
          <p:cNvPr id="25" name="Google Shape;25;p23"/>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chemeClr val="dk1"/>
              </a:buClr>
              <a:buSzPts val="48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3"/>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cxnSp>
        <p:nvCxnSpPr>
          <p:cNvPr id="27" name="Google Shape;27;p23"/>
          <p:cNvCxnSpPr/>
          <p:nvPr/>
        </p:nvCxnSpPr>
        <p:spPr>
          <a:xfrm>
            <a:off x="1097280" y="1737360"/>
            <a:ext cx="10063212" cy="485"/>
          </a:xfrm>
          <a:prstGeom prst="straightConnector1">
            <a:avLst/>
          </a:prstGeom>
          <a:noFill/>
          <a:ln w="76200" cap="sq" cmpd="sng">
            <a:solidFill>
              <a:schemeClr val="accent3"/>
            </a:solidFill>
            <a:prstDash val="solid"/>
            <a:round/>
            <a:headEnd type="none" w="sm" len="sm"/>
            <a:tailEnd type="none" w="sm" len="sm"/>
          </a:ln>
        </p:spPr>
      </p:cxnSp>
      <p:sp>
        <p:nvSpPr>
          <p:cNvPr id="28" name="Google Shape;28;p23"/>
          <p:cNvSpPr txBox="1">
            <a:spLocks noGrp="1"/>
          </p:cNvSpPr>
          <p:nvPr>
            <p:ph type="ftr" idx="11"/>
          </p:nvPr>
        </p:nvSpPr>
        <p:spPr>
          <a:xfrm>
            <a:off x="4038600" y="10404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30" name="Google Shape;30;p23"/>
          <p:cNvSpPr txBox="1">
            <a:spLocks noGrp="1"/>
          </p:cNvSpPr>
          <p:nvPr>
            <p:ph type="title" idx="2"/>
          </p:nvPr>
        </p:nvSpPr>
        <p:spPr>
          <a:xfrm rot="-5400000">
            <a:off x="-2794000" y="3141250"/>
            <a:ext cx="6164100" cy="454800"/>
          </a:xfrm>
          <a:prstGeom prst="rect">
            <a:avLst/>
          </a:prstGeom>
          <a:noFill/>
          <a:ln>
            <a:noFill/>
          </a:ln>
        </p:spPr>
        <p:txBody>
          <a:bodyPr spcFirstLastPara="1" wrap="square" lIns="91425" tIns="45700" rIns="91425" bIns="45700" anchor="b" anchorCtr="0">
            <a:normAutofit/>
          </a:bodyPr>
          <a:lstStyle>
            <a:lvl1pPr lvl="0" algn="ctr" rtl="0">
              <a:lnSpc>
                <a:spcPct val="85000"/>
              </a:lnSpc>
              <a:spcBef>
                <a:spcPts val="0"/>
              </a:spcBef>
              <a:spcAft>
                <a:spcPts val="0"/>
              </a:spcAft>
              <a:buClr>
                <a:srgbClr val="FFFFFF"/>
              </a:buClr>
              <a:buSzPts val="3300"/>
              <a:buFont typeface="Arial"/>
              <a:buNone/>
              <a:defRPr sz="3300" b="0">
                <a:solidFill>
                  <a:srgbClr val="FFFFFF"/>
                </a:solidFill>
              </a:defRPr>
            </a:lvl1pPr>
            <a:lvl2pPr lvl="1" algn="ctr" rtl="0">
              <a:lnSpc>
                <a:spcPct val="100000"/>
              </a:lnSpc>
              <a:spcBef>
                <a:spcPts val="0"/>
              </a:spcBef>
              <a:spcAft>
                <a:spcPts val="0"/>
              </a:spcAft>
              <a:buSzPts val="1100"/>
              <a:buNone/>
              <a:defRPr sz="1500"/>
            </a:lvl2pPr>
            <a:lvl3pPr lvl="2" algn="ctr" rtl="0">
              <a:lnSpc>
                <a:spcPct val="100000"/>
              </a:lnSpc>
              <a:spcBef>
                <a:spcPts val="0"/>
              </a:spcBef>
              <a:spcAft>
                <a:spcPts val="0"/>
              </a:spcAft>
              <a:buSzPts val="1100"/>
              <a:buNone/>
              <a:defRPr sz="1500"/>
            </a:lvl3pPr>
            <a:lvl4pPr lvl="3" algn="ctr" rtl="0">
              <a:lnSpc>
                <a:spcPct val="100000"/>
              </a:lnSpc>
              <a:spcBef>
                <a:spcPts val="0"/>
              </a:spcBef>
              <a:spcAft>
                <a:spcPts val="0"/>
              </a:spcAft>
              <a:buSzPts val="1100"/>
              <a:buNone/>
              <a:defRPr sz="1500"/>
            </a:lvl4pPr>
            <a:lvl5pPr lvl="4" algn="ctr" rtl="0">
              <a:lnSpc>
                <a:spcPct val="100000"/>
              </a:lnSpc>
              <a:spcBef>
                <a:spcPts val="0"/>
              </a:spcBef>
              <a:spcAft>
                <a:spcPts val="0"/>
              </a:spcAft>
              <a:buSzPts val="1100"/>
              <a:buNone/>
              <a:defRPr sz="1500"/>
            </a:lvl5pPr>
            <a:lvl6pPr lvl="5" algn="ctr" rtl="0">
              <a:lnSpc>
                <a:spcPct val="100000"/>
              </a:lnSpc>
              <a:spcBef>
                <a:spcPts val="0"/>
              </a:spcBef>
              <a:spcAft>
                <a:spcPts val="0"/>
              </a:spcAft>
              <a:buSzPts val="1100"/>
              <a:buNone/>
              <a:defRPr sz="1500"/>
            </a:lvl6pPr>
            <a:lvl7pPr lvl="6" algn="ctr" rtl="0">
              <a:lnSpc>
                <a:spcPct val="100000"/>
              </a:lnSpc>
              <a:spcBef>
                <a:spcPts val="0"/>
              </a:spcBef>
              <a:spcAft>
                <a:spcPts val="0"/>
              </a:spcAft>
              <a:buSzPts val="1100"/>
              <a:buNone/>
              <a:defRPr sz="1500"/>
            </a:lvl7pPr>
            <a:lvl8pPr lvl="7" algn="ctr" rtl="0">
              <a:lnSpc>
                <a:spcPct val="100000"/>
              </a:lnSpc>
              <a:spcBef>
                <a:spcPts val="0"/>
              </a:spcBef>
              <a:spcAft>
                <a:spcPts val="0"/>
              </a:spcAft>
              <a:buSzPts val="1100"/>
              <a:buNone/>
              <a:defRPr sz="1500"/>
            </a:lvl8pPr>
            <a:lvl9pPr lvl="8" algn="ctr" rtl="0">
              <a:lnSpc>
                <a:spcPct val="100000"/>
              </a:lnSpc>
              <a:spcBef>
                <a:spcPts val="0"/>
              </a:spcBef>
              <a:spcAft>
                <a:spcPts val="0"/>
              </a:spcAft>
              <a:buSzPts val="1100"/>
              <a:buNone/>
              <a:defRPr sz="1500"/>
            </a:lvl9pPr>
          </a:lstStyle>
          <a:p>
            <a:endParaRPr/>
          </a:p>
        </p:txBody>
      </p:sp>
    </p:spTree>
    <p:extLst>
      <p:ext uri="{BB962C8B-B14F-4D97-AF65-F5344CB8AC3E}">
        <p14:creationId xmlns:p14="http://schemas.microsoft.com/office/powerpoint/2010/main" val="2266994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2802D-7A6C-4A62-8FB5-333E065506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BE8821-DA40-48A8-8E9C-35255D4E4A3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866181-C997-43DA-8355-E1794D1AF1ED}"/>
              </a:ext>
            </a:extLst>
          </p:cNvPr>
          <p:cNvSpPr>
            <a:spLocks noGrp="1"/>
          </p:cNvSpPr>
          <p:nvPr>
            <p:ph type="dt" sz="half" idx="10"/>
          </p:nvPr>
        </p:nvSpPr>
        <p:spPr/>
        <p:txBody>
          <a:bodyPr/>
          <a:lstStyle/>
          <a:p>
            <a:fld id="{40149DF9-8032-43CA-A488-8B2D1D6A344A}" type="datetimeFigureOut">
              <a:rPr lang="en-US" smtClean="0"/>
              <a:t>7/24/2023</a:t>
            </a:fld>
            <a:endParaRPr lang="en-US"/>
          </a:p>
        </p:txBody>
      </p:sp>
      <p:sp>
        <p:nvSpPr>
          <p:cNvPr id="5" name="Footer Placeholder 4">
            <a:extLst>
              <a:ext uri="{FF2B5EF4-FFF2-40B4-BE49-F238E27FC236}">
                <a16:creationId xmlns:a16="http://schemas.microsoft.com/office/drawing/2014/main" id="{301C0F9A-5296-40C4-A359-0B21342B86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D1C45E-AB73-4536-823C-E7D90D94D8EB}"/>
              </a:ext>
            </a:extLst>
          </p:cNvPr>
          <p:cNvSpPr>
            <a:spLocks noGrp="1"/>
          </p:cNvSpPr>
          <p:nvPr>
            <p:ph type="sldNum" sz="quarter" idx="12"/>
          </p:nvPr>
        </p:nvSpPr>
        <p:spPr/>
        <p:txBody>
          <a:bodyPr/>
          <a:lstStyle/>
          <a:p>
            <a:fld id="{981114C9-3BFC-4EDC-B6A7-90CC87659D28}" type="slidenum">
              <a:rPr lang="en-US" smtClean="0"/>
              <a:t>‹#›</a:t>
            </a:fld>
            <a:endParaRPr lang="en-US"/>
          </a:p>
        </p:txBody>
      </p:sp>
    </p:spTree>
    <p:extLst>
      <p:ext uri="{BB962C8B-B14F-4D97-AF65-F5344CB8AC3E}">
        <p14:creationId xmlns:p14="http://schemas.microsoft.com/office/powerpoint/2010/main" val="1794058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3BF30-7FD0-4D7B-AF59-3262124532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4C8FD3C-FC7D-4586-AE9F-EA121B3E9D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A42DE8D-C998-4178-9A32-845D7D1A63C9}"/>
              </a:ext>
            </a:extLst>
          </p:cNvPr>
          <p:cNvSpPr>
            <a:spLocks noGrp="1"/>
          </p:cNvSpPr>
          <p:nvPr>
            <p:ph type="dt" sz="half" idx="10"/>
          </p:nvPr>
        </p:nvSpPr>
        <p:spPr/>
        <p:txBody>
          <a:bodyPr/>
          <a:lstStyle/>
          <a:p>
            <a:fld id="{40149DF9-8032-43CA-A488-8B2D1D6A344A}" type="datetimeFigureOut">
              <a:rPr lang="en-US" smtClean="0"/>
              <a:t>7/24/2023</a:t>
            </a:fld>
            <a:endParaRPr lang="en-US"/>
          </a:p>
        </p:txBody>
      </p:sp>
      <p:sp>
        <p:nvSpPr>
          <p:cNvPr id="5" name="Footer Placeholder 4">
            <a:extLst>
              <a:ext uri="{FF2B5EF4-FFF2-40B4-BE49-F238E27FC236}">
                <a16:creationId xmlns:a16="http://schemas.microsoft.com/office/drawing/2014/main" id="{35D3CBF5-936F-488C-9BA4-DBAC4E5D91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D8754B-40BF-444F-9BAF-D31480206C7A}"/>
              </a:ext>
            </a:extLst>
          </p:cNvPr>
          <p:cNvSpPr>
            <a:spLocks noGrp="1"/>
          </p:cNvSpPr>
          <p:nvPr>
            <p:ph type="sldNum" sz="quarter" idx="12"/>
          </p:nvPr>
        </p:nvSpPr>
        <p:spPr/>
        <p:txBody>
          <a:bodyPr/>
          <a:lstStyle/>
          <a:p>
            <a:fld id="{981114C9-3BFC-4EDC-B6A7-90CC87659D28}" type="slidenum">
              <a:rPr lang="en-US" smtClean="0"/>
              <a:t>‹#›</a:t>
            </a:fld>
            <a:endParaRPr lang="en-US"/>
          </a:p>
        </p:txBody>
      </p:sp>
    </p:spTree>
    <p:extLst>
      <p:ext uri="{BB962C8B-B14F-4D97-AF65-F5344CB8AC3E}">
        <p14:creationId xmlns:p14="http://schemas.microsoft.com/office/powerpoint/2010/main" val="2080986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B4899-8526-41F6-9A59-36F274B86E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4688C2-2EB1-4B61-AA70-08414491092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215BE7B-EEB5-47D7-BDCD-1FD8B1C1EF2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6AB41FA-D2B1-424E-B9EF-29AC3ABF7246}"/>
              </a:ext>
            </a:extLst>
          </p:cNvPr>
          <p:cNvSpPr>
            <a:spLocks noGrp="1"/>
          </p:cNvSpPr>
          <p:nvPr>
            <p:ph type="dt" sz="half" idx="10"/>
          </p:nvPr>
        </p:nvSpPr>
        <p:spPr/>
        <p:txBody>
          <a:bodyPr/>
          <a:lstStyle/>
          <a:p>
            <a:fld id="{40149DF9-8032-43CA-A488-8B2D1D6A344A}" type="datetimeFigureOut">
              <a:rPr lang="en-US" smtClean="0"/>
              <a:t>7/24/2023</a:t>
            </a:fld>
            <a:endParaRPr lang="en-US"/>
          </a:p>
        </p:txBody>
      </p:sp>
      <p:sp>
        <p:nvSpPr>
          <p:cNvPr id="6" name="Footer Placeholder 5">
            <a:extLst>
              <a:ext uri="{FF2B5EF4-FFF2-40B4-BE49-F238E27FC236}">
                <a16:creationId xmlns:a16="http://schemas.microsoft.com/office/drawing/2014/main" id="{76AAFCBC-2B3A-4B4A-BAA1-131040AE84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B2E535-11C6-4887-A1E2-D74C14D45A12}"/>
              </a:ext>
            </a:extLst>
          </p:cNvPr>
          <p:cNvSpPr>
            <a:spLocks noGrp="1"/>
          </p:cNvSpPr>
          <p:nvPr>
            <p:ph type="sldNum" sz="quarter" idx="12"/>
          </p:nvPr>
        </p:nvSpPr>
        <p:spPr/>
        <p:txBody>
          <a:bodyPr/>
          <a:lstStyle/>
          <a:p>
            <a:fld id="{981114C9-3BFC-4EDC-B6A7-90CC87659D28}" type="slidenum">
              <a:rPr lang="en-US" smtClean="0"/>
              <a:t>‹#›</a:t>
            </a:fld>
            <a:endParaRPr lang="en-US"/>
          </a:p>
        </p:txBody>
      </p:sp>
    </p:spTree>
    <p:extLst>
      <p:ext uri="{BB962C8B-B14F-4D97-AF65-F5344CB8AC3E}">
        <p14:creationId xmlns:p14="http://schemas.microsoft.com/office/powerpoint/2010/main" val="2104612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F69C7-2935-4E79-9006-DE143C688AB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2065336-C08F-4CE9-849A-74DA59215B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317D225-DC7E-4DDF-A6A3-33CB3EB4F5C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6997A3A-9138-4B22-A7CF-4C741DEF76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3269084-B7FE-47BC-B39B-37F08F88FA7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2C73377-7DF0-4887-A078-DF95BB9AEA9D}"/>
              </a:ext>
            </a:extLst>
          </p:cNvPr>
          <p:cNvSpPr>
            <a:spLocks noGrp="1"/>
          </p:cNvSpPr>
          <p:nvPr>
            <p:ph type="dt" sz="half" idx="10"/>
          </p:nvPr>
        </p:nvSpPr>
        <p:spPr/>
        <p:txBody>
          <a:bodyPr/>
          <a:lstStyle/>
          <a:p>
            <a:fld id="{40149DF9-8032-43CA-A488-8B2D1D6A344A}" type="datetimeFigureOut">
              <a:rPr lang="en-US" smtClean="0"/>
              <a:t>7/24/2023</a:t>
            </a:fld>
            <a:endParaRPr lang="en-US"/>
          </a:p>
        </p:txBody>
      </p:sp>
      <p:sp>
        <p:nvSpPr>
          <p:cNvPr id="8" name="Footer Placeholder 7">
            <a:extLst>
              <a:ext uri="{FF2B5EF4-FFF2-40B4-BE49-F238E27FC236}">
                <a16:creationId xmlns:a16="http://schemas.microsoft.com/office/drawing/2014/main" id="{CACE5C7F-8F64-41CB-BF1C-7BD8BDE7386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6ACEC8F-AF32-405D-9291-E0ECE11B3DDE}"/>
              </a:ext>
            </a:extLst>
          </p:cNvPr>
          <p:cNvSpPr>
            <a:spLocks noGrp="1"/>
          </p:cNvSpPr>
          <p:nvPr>
            <p:ph type="sldNum" sz="quarter" idx="12"/>
          </p:nvPr>
        </p:nvSpPr>
        <p:spPr/>
        <p:txBody>
          <a:bodyPr/>
          <a:lstStyle/>
          <a:p>
            <a:fld id="{981114C9-3BFC-4EDC-B6A7-90CC87659D28}" type="slidenum">
              <a:rPr lang="en-US" smtClean="0"/>
              <a:t>‹#›</a:t>
            </a:fld>
            <a:endParaRPr lang="en-US"/>
          </a:p>
        </p:txBody>
      </p:sp>
    </p:spTree>
    <p:extLst>
      <p:ext uri="{BB962C8B-B14F-4D97-AF65-F5344CB8AC3E}">
        <p14:creationId xmlns:p14="http://schemas.microsoft.com/office/powerpoint/2010/main" val="4129947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F9152-76FA-4471-A651-3E5CDBF2FF0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925D5AA-E422-4F75-AF31-3DF3985A0C23}"/>
              </a:ext>
            </a:extLst>
          </p:cNvPr>
          <p:cNvSpPr>
            <a:spLocks noGrp="1"/>
          </p:cNvSpPr>
          <p:nvPr>
            <p:ph type="dt" sz="half" idx="10"/>
          </p:nvPr>
        </p:nvSpPr>
        <p:spPr/>
        <p:txBody>
          <a:bodyPr/>
          <a:lstStyle/>
          <a:p>
            <a:fld id="{40149DF9-8032-43CA-A488-8B2D1D6A344A}" type="datetimeFigureOut">
              <a:rPr lang="en-US" smtClean="0"/>
              <a:t>7/24/2023</a:t>
            </a:fld>
            <a:endParaRPr lang="en-US"/>
          </a:p>
        </p:txBody>
      </p:sp>
      <p:sp>
        <p:nvSpPr>
          <p:cNvPr id="4" name="Footer Placeholder 3">
            <a:extLst>
              <a:ext uri="{FF2B5EF4-FFF2-40B4-BE49-F238E27FC236}">
                <a16:creationId xmlns:a16="http://schemas.microsoft.com/office/drawing/2014/main" id="{9A0772E6-F0B9-4D5C-A644-61C732550F4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83725B6-F2D0-4DC4-8578-D86DB56711DF}"/>
              </a:ext>
            </a:extLst>
          </p:cNvPr>
          <p:cNvSpPr>
            <a:spLocks noGrp="1"/>
          </p:cNvSpPr>
          <p:nvPr>
            <p:ph type="sldNum" sz="quarter" idx="12"/>
          </p:nvPr>
        </p:nvSpPr>
        <p:spPr/>
        <p:txBody>
          <a:bodyPr/>
          <a:lstStyle/>
          <a:p>
            <a:fld id="{981114C9-3BFC-4EDC-B6A7-90CC87659D28}" type="slidenum">
              <a:rPr lang="en-US" smtClean="0"/>
              <a:t>‹#›</a:t>
            </a:fld>
            <a:endParaRPr lang="en-US"/>
          </a:p>
        </p:txBody>
      </p:sp>
    </p:spTree>
    <p:extLst>
      <p:ext uri="{BB962C8B-B14F-4D97-AF65-F5344CB8AC3E}">
        <p14:creationId xmlns:p14="http://schemas.microsoft.com/office/powerpoint/2010/main" val="450191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05076A-38E0-41CB-A350-E13C57DB642C}"/>
              </a:ext>
            </a:extLst>
          </p:cNvPr>
          <p:cNvSpPr>
            <a:spLocks noGrp="1"/>
          </p:cNvSpPr>
          <p:nvPr>
            <p:ph type="dt" sz="half" idx="10"/>
          </p:nvPr>
        </p:nvSpPr>
        <p:spPr/>
        <p:txBody>
          <a:bodyPr/>
          <a:lstStyle/>
          <a:p>
            <a:fld id="{40149DF9-8032-43CA-A488-8B2D1D6A344A}" type="datetimeFigureOut">
              <a:rPr lang="en-US" smtClean="0"/>
              <a:t>7/24/2023</a:t>
            </a:fld>
            <a:endParaRPr lang="en-US"/>
          </a:p>
        </p:txBody>
      </p:sp>
      <p:sp>
        <p:nvSpPr>
          <p:cNvPr id="3" name="Footer Placeholder 2">
            <a:extLst>
              <a:ext uri="{FF2B5EF4-FFF2-40B4-BE49-F238E27FC236}">
                <a16:creationId xmlns:a16="http://schemas.microsoft.com/office/drawing/2014/main" id="{92A2FC9E-DA78-4907-80F5-C2A21BDCAFC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E42E2B8-CD32-488B-858E-E1CF1F9227E5}"/>
              </a:ext>
            </a:extLst>
          </p:cNvPr>
          <p:cNvSpPr>
            <a:spLocks noGrp="1"/>
          </p:cNvSpPr>
          <p:nvPr>
            <p:ph type="sldNum" sz="quarter" idx="12"/>
          </p:nvPr>
        </p:nvSpPr>
        <p:spPr/>
        <p:txBody>
          <a:bodyPr/>
          <a:lstStyle/>
          <a:p>
            <a:fld id="{981114C9-3BFC-4EDC-B6A7-90CC87659D28}" type="slidenum">
              <a:rPr lang="en-US" smtClean="0"/>
              <a:t>‹#›</a:t>
            </a:fld>
            <a:endParaRPr lang="en-US"/>
          </a:p>
        </p:txBody>
      </p:sp>
    </p:spTree>
    <p:extLst>
      <p:ext uri="{BB962C8B-B14F-4D97-AF65-F5344CB8AC3E}">
        <p14:creationId xmlns:p14="http://schemas.microsoft.com/office/powerpoint/2010/main" val="3216880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D1C1F-0F4B-4A26-AFFB-5444868026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8E131D-D36B-4773-B5E5-FA40C972F0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D311A7-AA84-4B76-99A9-2921C6686F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0786C73-E2B1-487A-87A0-54B0799D2514}"/>
              </a:ext>
            </a:extLst>
          </p:cNvPr>
          <p:cNvSpPr>
            <a:spLocks noGrp="1"/>
          </p:cNvSpPr>
          <p:nvPr>
            <p:ph type="dt" sz="half" idx="10"/>
          </p:nvPr>
        </p:nvSpPr>
        <p:spPr/>
        <p:txBody>
          <a:bodyPr/>
          <a:lstStyle/>
          <a:p>
            <a:fld id="{40149DF9-8032-43CA-A488-8B2D1D6A344A}" type="datetimeFigureOut">
              <a:rPr lang="en-US" smtClean="0"/>
              <a:t>7/24/2023</a:t>
            </a:fld>
            <a:endParaRPr lang="en-US"/>
          </a:p>
        </p:txBody>
      </p:sp>
      <p:sp>
        <p:nvSpPr>
          <p:cNvPr id="6" name="Footer Placeholder 5">
            <a:extLst>
              <a:ext uri="{FF2B5EF4-FFF2-40B4-BE49-F238E27FC236}">
                <a16:creationId xmlns:a16="http://schemas.microsoft.com/office/drawing/2014/main" id="{7B0F6943-3B3D-4723-87D6-0AB9559DFB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69D29F-B3EE-4EC9-86EF-43B562957510}"/>
              </a:ext>
            </a:extLst>
          </p:cNvPr>
          <p:cNvSpPr>
            <a:spLocks noGrp="1"/>
          </p:cNvSpPr>
          <p:nvPr>
            <p:ph type="sldNum" sz="quarter" idx="12"/>
          </p:nvPr>
        </p:nvSpPr>
        <p:spPr/>
        <p:txBody>
          <a:bodyPr/>
          <a:lstStyle/>
          <a:p>
            <a:fld id="{981114C9-3BFC-4EDC-B6A7-90CC87659D28}" type="slidenum">
              <a:rPr lang="en-US" smtClean="0"/>
              <a:t>‹#›</a:t>
            </a:fld>
            <a:endParaRPr lang="en-US"/>
          </a:p>
        </p:txBody>
      </p:sp>
    </p:spTree>
    <p:extLst>
      <p:ext uri="{BB962C8B-B14F-4D97-AF65-F5344CB8AC3E}">
        <p14:creationId xmlns:p14="http://schemas.microsoft.com/office/powerpoint/2010/main" val="2905286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9F5EE-6058-4CFB-BC18-7604B828DF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D73D703-C013-4D42-82D4-77617E36D9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5675043-A38F-425C-B5FF-C623E8C51A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49F4542-ED94-4ADF-BF69-D90276C840BA}"/>
              </a:ext>
            </a:extLst>
          </p:cNvPr>
          <p:cNvSpPr>
            <a:spLocks noGrp="1"/>
          </p:cNvSpPr>
          <p:nvPr>
            <p:ph type="dt" sz="half" idx="10"/>
          </p:nvPr>
        </p:nvSpPr>
        <p:spPr/>
        <p:txBody>
          <a:bodyPr/>
          <a:lstStyle/>
          <a:p>
            <a:fld id="{40149DF9-8032-43CA-A488-8B2D1D6A344A}" type="datetimeFigureOut">
              <a:rPr lang="en-US" smtClean="0"/>
              <a:t>7/24/2023</a:t>
            </a:fld>
            <a:endParaRPr lang="en-US"/>
          </a:p>
        </p:txBody>
      </p:sp>
      <p:sp>
        <p:nvSpPr>
          <p:cNvPr id="6" name="Footer Placeholder 5">
            <a:extLst>
              <a:ext uri="{FF2B5EF4-FFF2-40B4-BE49-F238E27FC236}">
                <a16:creationId xmlns:a16="http://schemas.microsoft.com/office/drawing/2014/main" id="{C8B8998B-9BA3-4CB0-A3AF-12A86C1789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C7A53B-8F44-4197-859F-7F1935A726DC}"/>
              </a:ext>
            </a:extLst>
          </p:cNvPr>
          <p:cNvSpPr>
            <a:spLocks noGrp="1"/>
          </p:cNvSpPr>
          <p:nvPr>
            <p:ph type="sldNum" sz="quarter" idx="12"/>
          </p:nvPr>
        </p:nvSpPr>
        <p:spPr/>
        <p:txBody>
          <a:bodyPr/>
          <a:lstStyle/>
          <a:p>
            <a:fld id="{981114C9-3BFC-4EDC-B6A7-90CC87659D28}" type="slidenum">
              <a:rPr lang="en-US" smtClean="0"/>
              <a:t>‹#›</a:t>
            </a:fld>
            <a:endParaRPr lang="en-US"/>
          </a:p>
        </p:txBody>
      </p:sp>
    </p:spTree>
    <p:extLst>
      <p:ext uri="{BB962C8B-B14F-4D97-AF65-F5344CB8AC3E}">
        <p14:creationId xmlns:p14="http://schemas.microsoft.com/office/powerpoint/2010/main" val="2651686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67F1B9-8573-4763-A613-65DDCF3B49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4AE053-814A-412E-BF17-896DCA93F4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FF38FD-F0C0-4032-9432-6D48D2C067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149DF9-8032-43CA-A488-8B2D1D6A344A}" type="datetimeFigureOut">
              <a:rPr lang="en-US" smtClean="0"/>
              <a:t>7/24/2023</a:t>
            </a:fld>
            <a:endParaRPr lang="en-US"/>
          </a:p>
        </p:txBody>
      </p:sp>
      <p:sp>
        <p:nvSpPr>
          <p:cNvPr id="5" name="Footer Placeholder 4">
            <a:extLst>
              <a:ext uri="{FF2B5EF4-FFF2-40B4-BE49-F238E27FC236}">
                <a16:creationId xmlns:a16="http://schemas.microsoft.com/office/drawing/2014/main" id="{8AD4324B-6F8C-4C07-90F6-84F23D75F8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0D85596-9451-4DA8-B464-2C1F79826F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1114C9-3BFC-4EDC-B6A7-90CC87659D28}" type="slidenum">
              <a:rPr lang="en-US" smtClean="0"/>
              <a:t>‹#›</a:t>
            </a:fld>
            <a:endParaRPr lang="en-US"/>
          </a:p>
        </p:txBody>
      </p:sp>
    </p:spTree>
    <p:extLst>
      <p:ext uri="{BB962C8B-B14F-4D97-AF65-F5344CB8AC3E}">
        <p14:creationId xmlns:p14="http://schemas.microsoft.com/office/powerpoint/2010/main" val="7810523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g133d966333d_0_4"/>
          <p:cNvSpPr txBox="1">
            <a:spLocks noGrp="1"/>
          </p:cNvSpPr>
          <p:nvPr>
            <p:ph type="ctrTitle"/>
          </p:nvPr>
        </p:nvSpPr>
        <p:spPr>
          <a:xfrm>
            <a:off x="1097280" y="1645920"/>
            <a:ext cx="10058400" cy="3566100"/>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FFFFFF"/>
              </a:buClr>
              <a:buSzPts val="6000"/>
              <a:buFont typeface="Arial"/>
              <a:buNone/>
            </a:pPr>
            <a:r>
              <a:rPr lang="en-US"/>
              <a:t>Application Programing Interface (API)</a:t>
            </a:r>
            <a:endParaRPr/>
          </a:p>
        </p:txBody>
      </p:sp>
      <p:sp>
        <p:nvSpPr>
          <p:cNvPr id="228" name="Google Shape;228;g133d966333d_0_4"/>
          <p:cNvSpPr txBox="1">
            <a:spLocks noGrp="1"/>
          </p:cNvSpPr>
          <p:nvPr>
            <p:ph type="ftr" idx="11"/>
          </p:nvPr>
        </p:nvSpPr>
        <p:spPr>
          <a:xfrm>
            <a:off x="4038600" y="10404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229" name="Google Shape;229;g133d966333d_0_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1</a:t>
            </a:fld>
            <a:endParaRPr/>
          </a:p>
        </p:txBody>
      </p:sp>
    </p:spTree>
    <p:extLst>
      <p:ext uri="{BB962C8B-B14F-4D97-AF65-F5344CB8AC3E}">
        <p14:creationId xmlns:p14="http://schemas.microsoft.com/office/powerpoint/2010/main" val="4255358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4CD1A-6C5A-4A0E-A023-84C507315FC7}"/>
              </a:ext>
            </a:extLst>
          </p:cNvPr>
          <p:cNvSpPr>
            <a:spLocks noGrp="1"/>
          </p:cNvSpPr>
          <p:nvPr>
            <p:ph type="title"/>
          </p:nvPr>
        </p:nvSpPr>
        <p:spPr/>
        <p:txBody>
          <a:bodyPr/>
          <a:lstStyle/>
          <a:p>
            <a:r>
              <a:rPr lang="en-US" dirty="0"/>
              <a:t>API Testing Activity</a:t>
            </a:r>
          </a:p>
        </p:txBody>
      </p:sp>
      <p:sp>
        <p:nvSpPr>
          <p:cNvPr id="3" name="Text Placeholder 2">
            <a:extLst>
              <a:ext uri="{FF2B5EF4-FFF2-40B4-BE49-F238E27FC236}">
                <a16:creationId xmlns:a16="http://schemas.microsoft.com/office/drawing/2014/main" id="{DFC55E79-A67A-43B6-977B-E7E5CFAE403F}"/>
              </a:ext>
            </a:extLst>
          </p:cNvPr>
          <p:cNvSpPr>
            <a:spLocks noGrp="1"/>
          </p:cNvSpPr>
          <p:nvPr>
            <p:ph type="body" idx="1"/>
          </p:nvPr>
        </p:nvSpPr>
        <p:spPr/>
        <p:txBody>
          <a:bodyPr/>
          <a:lstStyle/>
          <a:p>
            <a:r>
              <a:rPr lang="en-US" sz="2000" b="0" i="0" dirty="0">
                <a:solidFill>
                  <a:schemeClr val="tx1"/>
                </a:solidFill>
                <a:effectLst/>
                <a:latin typeface="Arial" panose="020B0604020202020204" pitchFamily="34" charset="0"/>
                <a:cs typeface="Arial" panose="020B0604020202020204" pitchFamily="34" charset="0"/>
              </a:rPr>
              <a:t>Use this link for practicing API Testing</a:t>
            </a:r>
            <a:endParaRPr lang="en-US" dirty="0"/>
          </a:p>
        </p:txBody>
      </p:sp>
      <p:sp>
        <p:nvSpPr>
          <p:cNvPr id="4" name="Slide Number Placeholder 3">
            <a:extLst>
              <a:ext uri="{FF2B5EF4-FFF2-40B4-BE49-F238E27FC236}">
                <a16:creationId xmlns:a16="http://schemas.microsoft.com/office/drawing/2014/main" id="{6DEA0DFD-B519-4720-8A8F-AD9C30253E2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
        <p:nvSpPr>
          <p:cNvPr id="5" name="Title 4">
            <a:extLst>
              <a:ext uri="{FF2B5EF4-FFF2-40B4-BE49-F238E27FC236}">
                <a16:creationId xmlns:a16="http://schemas.microsoft.com/office/drawing/2014/main" id="{3B4CA626-776E-4A5B-AB30-A841780FD73F}"/>
              </a:ext>
            </a:extLst>
          </p:cNvPr>
          <p:cNvSpPr>
            <a:spLocks noGrp="1"/>
          </p:cNvSpPr>
          <p:nvPr>
            <p:ph type="title" idx="2"/>
          </p:nvPr>
        </p:nvSpPr>
        <p:spPr/>
        <p:txBody>
          <a:bodyPr>
            <a:normAutofit fontScale="90000"/>
          </a:bodyPr>
          <a:lstStyle/>
          <a:p>
            <a:endParaRPr lang="en-US"/>
          </a:p>
        </p:txBody>
      </p:sp>
      <p:sp>
        <p:nvSpPr>
          <p:cNvPr id="7" name="TextBox 6">
            <a:extLst>
              <a:ext uri="{FF2B5EF4-FFF2-40B4-BE49-F238E27FC236}">
                <a16:creationId xmlns:a16="http://schemas.microsoft.com/office/drawing/2014/main" id="{587C4BDC-F363-4E48-AC61-28670EC8D9EB}"/>
              </a:ext>
            </a:extLst>
          </p:cNvPr>
          <p:cNvSpPr txBox="1"/>
          <p:nvPr/>
        </p:nvSpPr>
        <p:spPr>
          <a:xfrm>
            <a:off x="751094" y="3103361"/>
            <a:ext cx="10119360" cy="954107"/>
          </a:xfrm>
          <a:prstGeom prst="rect">
            <a:avLst/>
          </a:prstGeom>
          <a:noFill/>
        </p:spPr>
        <p:txBody>
          <a:bodyPr wrap="square">
            <a:spAutoFit/>
          </a:bodyPr>
          <a:lstStyle/>
          <a:p>
            <a:pPr algn="ctr"/>
            <a:r>
              <a:rPr lang="en-US" sz="2800" dirty="0"/>
              <a:t>https://youtu.be/VywxIQ2ZXw4</a:t>
            </a:r>
          </a:p>
          <a:p>
            <a:endParaRPr lang="en-US" sz="2800" dirty="0"/>
          </a:p>
        </p:txBody>
      </p:sp>
    </p:spTree>
    <p:extLst>
      <p:ext uri="{BB962C8B-B14F-4D97-AF65-F5344CB8AC3E}">
        <p14:creationId xmlns:p14="http://schemas.microsoft.com/office/powerpoint/2010/main" val="811529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06CAECC-88BA-4B62-8292-B798BB828F68}"/>
              </a:ext>
            </a:extLst>
          </p:cNvPr>
          <p:cNvSpPr>
            <a:spLocks noGrp="1"/>
          </p:cNvSpPr>
          <p:nvPr>
            <p:ph type="title"/>
          </p:nvPr>
        </p:nvSpPr>
        <p:spPr/>
        <p:txBody>
          <a:bodyPr>
            <a:normAutofit/>
          </a:bodyPr>
          <a:lstStyle/>
          <a:p>
            <a:r>
              <a:rPr lang="en-US" sz="4000" b="1" i="0">
                <a:solidFill>
                  <a:srgbClr val="222222"/>
                </a:solidFill>
                <a:effectLst/>
                <a:latin typeface="Arial" panose="020B0604020202020204" pitchFamily="34" charset="0"/>
                <a:cs typeface="Arial" panose="020B0604020202020204" pitchFamily="34" charset="0"/>
              </a:rPr>
              <a:t>What is API and API Testing?</a:t>
            </a:r>
            <a:endParaRPr lang="en-US" sz="400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6C2F82A6-BE08-46AD-8D34-8E488C48998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
        <p:nvSpPr>
          <p:cNvPr id="7" name="TextBox 6">
            <a:extLst>
              <a:ext uri="{FF2B5EF4-FFF2-40B4-BE49-F238E27FC236}">
                <a16:creationId xmlns:a16="http://schemas.microsoft.com/office/drawing/2014/main" id="{3547B128-D063-4B7F-8E28-D07768BB027E}"/>
              </a:ext>
            </a:extLst>
          </p:cNvPr>
          <p:cNvSpPr txBox="1"/>
          <p:nvPr/>
        </p:nvSpPr>
        <p:spPr>
          <a:xfrm>
            <a:off x="1097280" y="2107863"/>
            <a:ext cx="10504170" cy="4031873"/>
          </a:xfrm>
          <a:prstGeom prst="rect">
            <a:avLst/>
          </a:prstGeom>
          <a:noFill/>
        </p:spPr>
        <p:txBody>
          <a:bodyPr wrap="square">
            <a:spAutoFit/>
          </a:bodyPr>
          <a:lstStyle/>
          <a:p>
            <a:pPr algn="l"/>
            <a:r>
              <a:rPr lang="en-US" sz="3200" b="1" i="0" dirty="0">
                <a:solidFill>
                  <a:srgbClr val="0097E6"/>
                </a:solidFill>
                <a:effectLst/>
                <a:latin typeface="+mn-lt"/>
              </a:rPr>
              <a:t>API (Application Programming Interface)</a:t>
            </a:r>
            <a:r>
              <a:rPr lang="en-US" sz="3200" b="0" i="0" dirty="0">
                <a:solidFill>
                  <a:srgbClr val="0097E6"/>
                </a:solidFill>
                <a:effectLst/>
                <a:latin typeface="+mn-lt"/>
              </a:rPr>
              <a:t> </a:t>
            </a:r>
            <a:r>
              <a:rPr lang="en-US" sz="3200" b="0" i="0" dirty="0">
                <a:solidFill>
                  <a:srgbClr val="222222"/>
                </a:solidFill>
                <a:effectLst/>
                <a:latin typeface="+mn-lt"/>
              </a:rPr>
              <a:t>is a computing interface which enables communication and data exchange between two separate software systems.</a:t>
            </a:r>
          </a:p>
          <a:p>
            <a:pPr algn="l"/>
            <a:endParaRPr lang="en-US" sz="3200" dirty="0">
              <a:solidFill>
                <a:srgbClr val="222222"/>
              </a:solidFill>
              <a:latin typeface="+mn-lt"/>
              <a:cs typeface="Arial" panose="020B0604020202020204" pitchFamily="34" charset="0"/>
            </a:endParaRPr>
          </a:p>
          <a:p>
            <a:pPr algn="l"/>
            <a:r>
              <a:rPr lang="en-US" sz="3200" b="1" i="0" dirty="0">
                <a:solidFill>
                  <a:srgbClr val="0097E6"/>
                </a:solidFill>
                <a:effectLst/>
                <a:latin typeface="+mn-lt"/>
              </a:rPr>
              <a:t>API TESTING</a:t>
            </a:r>
            <a:r>
              <a:rPr lang="en-US" sz="3200" b="0" i="0" dirty="0">
                <a:solidFill>
                  <a:srgbClr val="0097E6"/>
                </a:solidFill>
                <a:effectLst/>
                <a:latin typeface="+mn-lt"/>
              </a:rPr>
              <a:t> </a:t>
            </a:r>
            <a:r>
              <a:rPr lang="en-US" sz="3200" b="0" i="0" dirty="0">
                <a:solidFill>
                  <a:srgbClr val="222222"/>
                </a:solidFill>
                <a:effectLst/>
                <a:latin typeface="+mn-lt"/>
              </a:rPr>
              <a:t>is a software testing type that validates Application Programming Interfaces (APIs). The purpose of API Testing is to check the functionality, reliability, performance, and security of the programming interfaces.</a:t>
            </a:r>
            <a:endParaRPr lang="en-US" sz="2400" b="0" i="0" dirty="0">
              <a:solidFill>
                <a:srgbClr val="222222"/>
              </a:solidFill>
              <a:effectLst/>
              <a:latin typeface="+mn-lt"/>
              <a:cs typeface="Arial" panose="020B0604020202020204" pitchFamily="34" charset="0"/>
            </a:endParaRPr>
          </a:p>
        </p:txBody>
      </p:sp>
    </p:spTree>
    <p:extLst>
      <p:ext uri="{BB962C8B-B14F-4D97-AF65-F5344CB8AC3E}">
        <p14:creationId xmlns:p14="http://schemas.microsoft.com/office/powerpoint/2010/main" val="188081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06CAECC-88BA-4B62-8292-B798BB828F68}"/>
              </a:ext>
            </a:extLst>
          </p:cNvPr>
          <p:cNvSpPr>
            <a:spLocks noGrp="1"/>
          </p:cNvSpPr>
          <p:nvPr>
            <p:ph type="title"/>
          </p:nvPr>
        </p:nvSpPr>
        <p:spPr/>
        <p:txBody>
          <a:bodyPr>
            <a:normAutofit/>
          </a:bodyPr>
          <a:lstStyle/>
          <a:p>
            <a:r>
              <a:rPr lang="en-US" sz="4000" b="1" i="0">
                <a:solidFill>
                  <a:srgbClr val="222222"/>
                </a:solidFill>
                <a:effectLst/>
                <a:latin typeface="Arial" panose="020B0604020202020204" pitchFamily="34" charset="0"/>
                <a:cs typeface="Arial" panose="020B0604020202020204" pitchFamily="34" charset="0"/>
              </a:rPr>
              <a:t>API Testing</a:t>
            </a:r>
            <a:endParaRPr lang="en-US" sz="400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6C2F82A6-BE08-46AD-8D34-8E488C48998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
        <p:nvSpPr>
          <p:cNvPr id="7" name="TextBox 6">
            <a:extLst>
              <a:ext uri="{FF2B5EF4-FFF2-40B4-BE49-F238E27FC236}">
                <a16:creationId xmlns:a16="http://schemas.microsoft.com/office/drawing/2014/main" id="{3547B128-D063-4B7F-8E28-D07768BB027E}"/>
              </a:ext>
            </a:extLst>
          </p:cNvPr>
          <p:cNvSpPr txBox="1"/>
          <p:nvPr/>
        </p:nvSpPr>
        <p:spPr>
          <a:xfrm>
            <a:off x="1035753" y="2109033"/>
            <a:ext cx="4370069" cy="3970318"/>
          </a:xfrm>
          <a:prstGeom prst="rect">
            <a:avLst/>
          </a:prstGeom>
          <a:noFill/>
        </p:spPr>
        <p:txBody>
          <a:bodyPr wrap="square">
            <a:spAutoFit/>
          </a:bodyPr>
          <a:lstStyle/>
          <a:p>
            <a:pPr algn="l"/>
            <a:r>
              <a:rPr lang="en-US" sz="2800" b="0" i="0">
                <a:solidFill>
                  <a:srgbClr val="596778"/>
                </a:solidFill>
                <a:effectLst/>
                <a:latin typeface="+mn-lt"/>
              </a:rPr>
              <a:t>In software application (app) development, API is the middle layer between the presentation (UI) and the database layer. APIs enable communication and data exchange from one software system to another.</a:t>
            </a:r>
          </a:p>
        </p:txBody>
      </p:sp>
      <p:pic>
        <p:nvPicPr>
          <p:cNvPr id="1026" name="Picture 2" descr="Infographic on API Testing and UI Functional Testing - Katalon    ">
            <a:extLst>
              <a:ext uri="{FF2B5EF4-FFF2-40B4-BE49-F238E27FC236}">
                <a16:creationId xmlns:a16="http://schemas.microsoft.com/office/drawing/2014/main" id="{301A4FD3-3DBF-4E18-8C69-A72CE63AA8F6}"/>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rcRect/>
          <a:stretch>
            <a:fillRect/>
          </a:stretch>
        </p:blipFill>
        <p:spPr bwMode="auto">
          <a:xfrm>
            <a:off x="6786179" y="2190990"/>
            <a:ext cx="3648841" cy="317930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6C163E18-F1EA-4144-86B0-216F81E8AE5D}"/>
              </a:ext>
            </a:extLst>
          </p:cNvPr>
          <p:cNvSpPr txBox="1"/>
          <p:nvPr/>
        </p:nvSpPr>
        <p:spPr>
          <a:xfrm>
            <a:off x="6336030" y="5120641"/>
            <a:ext cx="5017770" cy="954107"/>
          </a:xfrm>
          <a:prstGeom prst="rect">
            <a:avLst/>
          </a:prstGeom>
          <a:noFill/>
        </p:spPr>
        <p:txBody>
          <a:bodyPr wrap="square">
            <a:spAutoFit/>
          </a:bodyPr>
          <a:lstStyle/>
          <a:p>
            <a:r>
              <a:rPr lang="en-US" sz="1400" b="0" i="0">
                <a:solidFill>
                  <a:schemeClr val="tx1"/>
                </a:solidFill>
                <a:effectLst/>
                <a:latin typeface="Arial" panose="020B0604020202020204" pitchFamily="34" charset="0"/>
                <a:cs typeface="Arial" panose="020B0604020202020204" pitchFamily="34" charset="0"/>
              </a:rPr>
              <a:t>API testing is performed at the most critical layer of software architecture, the Business Layer. It is in the business layer, business logic processing is carried out, and all transactions between User Interface(UI) and database happen.</a:t>
            </a:r>
          </a:p>
        </p:txBody>
      </p:sp>
    </p:spTree>
    <p:extLst>
      <p:ext uri="{BB962C8B-B14F-4D97-AF65-F5344CB8AC3E}">
        <p14:creationId xmlns:p14="http://schemas.microsoft.com/office/powerpoint/2010/main" val="99601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C36F6-493C-47F5-A992-EA84EC1C8412}"/>
              </a:ext>
            </a:extLst>
          </p:cNvPr>
          <p:cNvSpPr>
            <a:spLocks noGrp="1"/>
          </p:cNvSpPr>
          <p:nvPr>
            <p:ph type="title"/>
          </p:nvPr>
        </p:nvSpPr>
        <p:spPr/>
        <p:txBody>
          <a:bodyPr/>
          <a:lstStyle/>
          <a:p>
            <a:r>
              <a:rPr lang="en-US"/>
              <a:t>Benefits of API Testing	</a:t>
            </a:r>
          </a:p>
        </p:txBody>
      </p:sp>
      <p:sp>
        <p:nvSpPr>
          <p:cNvPr id="3" name="Text Placeholder 2">
            <a:extLst>
              <a:ext uri="{FF2B5EF4-FFF2-40B4-BE49-F238E27FC236}">
                <a16:creationId xmlns:a16="http://schemas.microsoft.com/office/drawing/2014/main" id="{8A5E29E4-93A2-4CD9-9C24-E9D802113D8F}"/>
              </a:ext>
            </a:extLst>
          </p:cNvPr>
          <p:cNvSpPr>
            <a:spLocks noGrp="1"/>
          </p:cNvSpPr>
          <p:nvPr>
            <p:ph type="body" idx="1"/>
          </p:nvPr>
        </p:nvSpPr>
        <p:spPr/>
        <p:txBody>
          <a:bodyPr>
            <a:normAutofit fontScale="85000" lnSpcReduction="20000"/>
          </a:bodyPr>
          <a:lstStyle/>
          <a:p>
            <a:pPr algn="l">
              <a:buFont typeface="Courier New" panose="02070309020205020404" pitchFamily="49" charset="0"/>
              <a:buChar char="o"/>
            </a:pPr>
            <a:r>
              <a:rPr lang="en-US" b="1" i="0" dirty="0">
                <a:solidFill>
                  <a:srgbClr val="0097E6"/>
                </a:solidFill>
                <a:effectLst/>
                <a:latin typeface="+mj-lt"/>
              </a:rPr>
              <a:t>Language-independent: </a:t>
            </a:r>
            <a:r>
              <a:rPr lang="en-US" b="0" i="0" dirty="0">
                <a:solidFill>
                  <a:schemeClr val="tx1"/>
                </a:solidFill>
                <a:effectLst/>
                <a:latin typeface="+mj-lt"/>
              </a:rPr>
              <a:t>Data is exchanged via XML and JSON formats, so any language can be used for test automation. XML and JSON are typically structured data, making the verification fast and stable. There are also built-in libraries to support comparing data using these data formats.</a:t>
            </a:r>
          </a:p>
          <a:p>
            <a:pPr algn="l">
              <a:buFont typeface="Courier New" panose="02070309020205020404" pitchFamily="49" charset="0"/>
              <a:buChar char="o"/>
            </a:pPr>
            <a:r>
              <a:rPr lang="en-US" b="1" i="0" dirty="0">
                <a:solidFill>
                  <a:srgbClr val="0097E6"/>
                </a:solidFill>
                <a:effectLst/>
                <a:latin typeface="+mj-lt"/>
              </a:rPr>
              <a:t>GUI-independent: </a:t>
            </a:r>
            <a:r>
              <a:rPr lang="en-US" b="0" i="0" dirty="0">
                <a:solidFill>
                  <a:schemeClr val="tx1"/>
                </a:solidFill>
                <a:effectLst/>
                <a:latin typeface="+mj-lt"/>
              </a:rPr>
              <a:t>API testing can be performed in the app prior to GUI testing. Early testing means early feedback and better team productivity. The app's core functionalities can be tested to expose small errors and to evaluate the build's strengths.</a:t>
            </a:r>
          </a:p>
          <a:p>
            <a:pPr algn="l">
              <a:buFont typeface="Courier New" panose="02070309020205020404" pitchFamily="49" charset="0"/>
              <a:buChar char="o"/>
            </a:pPr>
            <a:r>
              <a:rPr lang="en-US" b="1" i="0" dirty="0">
                <a:solidFill>
                  <a:srgbClr val="0097E6"/>
                </a:solidFill>
                <a:effectLst/>
                <a:latin typeface="+mj-lt"/>
              </a:rPr>
              <a:t>Improved test coverage: </a:t>
            </a:r>
            <a:r>
              <a:rPr lang="en-US" b="0" i="0" dirty="0">
                <a:solidFill>
                  <a:schemeClr val="tx1"/>
                </a:solidFill>
                <a:effectLst/>
                <a:latin typeface="+mj-lt"/>
              </a:rPr>
              <a:t>Most API/web services have specifications, allowing you to create automated tests with high coverage — including functional testing and non-functional testing.</a:t>
            </a:r>
          </a:p>
          <a:p>
            <a:pPr algn="l">
              <a:buFont typeface="Courier New" panose="02070309020205020404" pitchFamily="49" charset="0"/>
              <a:buChar char="o"/>
            </a:pPr>
            <a:r>
              <a:rPr lang="en-US" b="1" i="0" dirty="0">
                <a:solidFill>
                  <a:srgbClr val="0097E6"/>
                </a:solidFill>
                <a:effectLst/>
                <a:latin typeface="+mj-lt"/>
              </a:rPr>
              <a:t>Faster releases: </a:t>
            </a:r>
            <a:r>
              <a:rPr lang="en-US" b="0" i="0" dirty="0">
                <a:solidFill>
                  <a:schemeClr val="tx1"/>
                </a:solidFill>
                <a:effectLst/>
                <a:latin typeface="+mj-lt"/>
              </a:rPr>
              <a:t>It is common that executing API testing saves up to eight hours compared to UI testing, allowing software development teams to release products faster.</a:t>
            </a:r>
          </a:p>
        </p:txBody>
      </p:sp>
      <p:sp>
        <p:nvSpPr>
          <p:cNvPr id="4" name="Slide Number Placeholder 3">
            <a:extLst>
              <a:ext uri="{FF2B5EF4-FFF2-40B4-BE49-F238E27FC236}">
                <a16:creationId xmlns:a16="http://schemas.microsoft.com/office/drawing/2014/main" id="{49B55F9E-0F87-41BC-966B-FBD484D4AD4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Tree>
    <p:extLst>
      <p:ext uri="{BB962C8B-B14F-4D97-AF65-F5344CB8AC3E}">
        <p14:creationId xmlns:p14="http://schemas.microsoft.com/office/powerpoint/2010/main" val="2936035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06CAECC-88BA-4B62-8292-B798BB828F68}"/>
              </a:ext>
            </a:extLst>
          </p:cNvPr>
          <p:cNvSpPr>
            <a:spLocks noGrp="1"/>
          </p:cNvSpPr>
          <p:nvPr>
            <p:ph type="title"/>
          </p:nvPr>
        </p:nvSpPr>
        <p:spPr/>
        <p:txBody>
          <a:bodyPr>
            <a:normAutofit/>
          </a:bodyPr>
          <a:lstStyle/>
          <a:p>
            <a:pPr algn="l"/>
            <a:r>
              <a:rPr lang="en-US" sz="4000" b="1" i="0">
                <a:solidFill>
                  <a:schemeClr val="tx1"/>
                </a:solidFill>
                <a:effectLst/>
                <a:latin typeface="Arial" panose="020B0604020202020204" pitchFamily="34" charset="0"/>
                <a:cs typeface="Arial" panose="020B0604020202020204" pitchFamily="34" charset="0"/>
              </a:rPr>
              <a:t>API Request Components</a:t>
            </a:r>
          </a:p>
        </p:txBody>
      </p:sp>
      <p:sp>
        <p:nvSpPr>
          <p:cNvPr id="5" name="Slide Number Placeholder 4">
            <a:extLst>
              <a:ext uri="{FF2B5EF4-FFF2-40B4-BE49-F238E27FC236}">
                <a16:creationId xmlns:a16="http://schemas.microsoft.com/office/drawing/2014/main" id="{6C2F82A6-BE08-46AD-8D34-8E488C48998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grpSp>
        <p:nvGrpSpPr>
          <p:cNvPr id="4" name="Group 3">
            <a:extLst>
              <a:ext uri="{FF2B5EF4-FFF2-40B4-BE49-F238E27FC236}">
                <a16:creationId xmlns:a16="http://schemas.microsoft.com/office/drawing/2014/main" id="{74DBE990-F7DA-495D-B3A5-E5C87AB83D87}"/>
              </a:ext>
            </a:extLst>
          </p:cNvPr>
          <p:cNvGrpSpPr/>
          <p:nvPr/>
        </p:nvGrpSpPr>
        <p:grpSpPr>
          <a:xfrm>
            <a:off x="7591425" y="2672716"/>
            <a:ext cx="4486276" cy="2175509"/>
            <a:chOff x="3630031" y="2425156"/>
            <a:chExt cx="5981701" cy="2999543"/>
          </a:xfrm>
          <a:effectLst/>
        </p:grpSpPr>
        <p:pic>
          <p:nvPicPr>
            <p:cNvPr id="1030" name="Picture 6" descr="Fetching data from a REST API with React | by Shivam Desai | Medium">
              <a:extLst>
                <a:ext uri="{FF2B5EF4-FFF2-40B4-BE49-F238E27FC236}">
                  <a16:creationId xmlns:a16="http://schemas.microsoft.com/office/drawing/2014/main" id="{4A8EC899-632B-4E93-B46F-24BC7C6D4C60}"/>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rcRect l="4290" t="15779" r="2811"/>
            <a:stretch/>
          </p:blipFill>
          <p:spPr bwMode="auto">
            <a:xfrm>
              <a:off x="3630031" y="2425156"/>
              <a:ext cx="5981701" cy="299954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TextBox 2">
              <a:extLst>
                <a:ext uri="{FF2B5EF4-FFF2-40B4-BE49-F238E27FC236}">
                  <a16:creationId xmlns:a16="http://schemas.microsoft.com/office/drawing/2014/main" id="{4952611D-C918-415C-8252-A9ECF6084AE5}"/>
                </a:ext>
              </a:extLst>
            </p:cNvPr>
            <p:cNvSpPr txBox="1"/>
            <p:nvPr/>
          </p:nvSpPr>
          <p:spPr>
            <a:xfrm>
              <a:off x="7879484" y="4719651"/>
              <a:ext cx="1449704" cy="156209"/>
            </a:xfrm>
            <a:prstGeom prst="rect">
              <a:avLst/>
            </a:prstGeom>
            <a:solidFill>
              <a:srgbClr val="FFFFFF"/>
            </a:solidFill>
          </p:spPr>
          <p:txBody>
            <a:bodyPr wrap="square" rtlCol="0">
              <a:spAutoFit/>
            </a:bodyPr>
            <a:lstStyle/>
            <a:p>
              <a:endParaRPr lang="en-US" sz="500">
                <a:solidFill>
                  <a:schemeClr val="bg1"/>
                </a:solidFill>
              </a:endParaRPr>
            </a:p>
          </p:txBody>
        </p:sp>
      </p:grpSp>
      <p:sp>
        <p:nvSpPr>
          <p:cNvPr id="13" name="TextBox 12">
            <a:extLst>
              <a:ext uri="{FF2B5EF4-FFF2-40B4-BE49-F238E27FC236}">
                <a16:creationId xmlns:a16="http://schemas.microsoft.com/office/drawing/2014/main" id="{3D7DFCAA-89F7-4A9E-A0A6-91F8D1EB89DA}"/>
              </a:ext>
            </a:extLst>
          </p:cNvPr>
          <p:cNvSpPr txBox="1"/>
          <p:nvPr/>
        </p:nvSpPr>
        <p:spPr>
          <a:xfrm>
            <a:off x="963860" y="1813183"/>
            <a:ext cx="6522790" cy="4616648"/>
          </a:xfrm>
          <a:prstGeom prst="rect">
            <a:avLst/>
          </a:prstGeom>
          <a:noFill/>
        </p:spPr>
        <p:txBody>
          <a:bodyPr wrap="square">
            <a:spAutoFit/>
          </a:bodyPr>
          <a:lstStyle/>
          <a:p>
            <a:pPr algn="l"/>
            <a:r>
              <a:rPr lang="en-US" b="0" i="0" dirty="0">
                <a:solidFill>
                  <a:srgbClr val="000000"/>
                </a:solidFill>
                <a:effectLst/>
                <a:latin typeface="+mn-lt"/>
                <a:cs typeface="Calibri" panose="020F0502020204030204" pitchFamily="34" charset="0"/>
              </a:rPr>
              <a:t>Any </a:t>
            </a:r>
            <a:r>
              <a:rPr lang="en-US" b="1" i="0" dirty="0">
                <a:solidFill>
                  <a:srgbClr val="000000"/>
                </a:solidFill>
                <a:effectLst/>
                <a:latin typeface="+mn-lt"/>
                <a:cs typeface="Calibri" panose="020F0502020204030204" pitchFamily="34" charset="0"/>
              </a:rPr>
              <a:t>REST</a:t>
            </a:r>
            <a:r>
              <a:rPr lang="en-US" b="0" i="0" dirty="0">
                <a:solidFill>
                  <a:srgbClr val="000000"/>
                </a:solidFill>
                <a:effectLst/>
                <a:latin typeface="+mn-lt"/>
                <a:cs typeface="Calibri" panose="020F0502020204030204" pitchFamily="34" charset="0"/>
              </a:rPr>
              <a:t> request includes four essential parts: </a:t>
            </a:r>
            <a:r>
              <a:rPr lang="en-US" b="0" i="0" u="sng" dirty="0">
                <a:solidFill>
                  <a:srgbClr val="000000"/>
                </a:solidFill>
                <a:effectLst/>
                <a:latin typeface="+mn-lt"/>
                <a:cs typeface="Calibri" panose="020F0502020204030204" pitchFamily="34" charset="0"/>
              </a:rPr>
              <a:t>an </a:t>
            </a:r>
            <a:r>
              <a:rPr lang="en-US" i="0" u="sng" dirty="0">
                <a:solidFill>
                  <a:srgbClr val="000000"/>
                </a:solidFill>
                <a:effectLst/>
                <a:latin typeface="+mn-lt"/>
                <a:cs typeface="Calibri" panose="020F0502020204030204" pitchFamily="34" charset="0"/>
              </a:rPr>
              <a:t>HTTP</a:t>
            </a:r>
            <a:r>
              <a:rPr lang="en-US" b="0" i="0" u="sng" dirty="0">
                <a:solidFill>
                  <a:srgbClr val="000000"/>
                </a:solidFill>
                <a:effectLst/>
                <a:latin typeface="+mn-lt"/>
                <a:cs typeface="Calibri" panose="020F0502020204030204" pitchFamily="34" charset="0"/>
              </a:rPr>
              <a:t> method, an endpoint, headers, and a body.</a:t>
            </a:r>
          </a:p>
          <a:p>
            <a:endParaRPr lang="en-US" b="0" i="0" dirty="0">
              <a:solidFill>
                <a:srgbClr val="000000"/>
              </a:solidFill>
              <a:effectLst/>
              <a:latin typeface="+mn-lt"/>
              <a:cs typeface="Calibri" panose="020F0502020204030204" pitchFamily="34" charset="0"/>
            </a:endParaRPr>
          </a:p>
          <a:p>
            <a:pPr algn="l"/>
            <a:r>
              <a:rPr lang="en-US" b="0" i="0" dirty="0">
                <a:solidFill>
                  <a:srgbClr val="000000"/>
                </a:solidFill>
                <a:effectLst/>
                <a:latin typeface="+mn-lt"/>
                <a:cs typeface="Calibri" panose="020F0502020204030204" pitchFamily="34" charset="0"/>
              </a:rPr>
              <a:t>An </a:t>
            </a:r>
            <a:r>
              <a:rPr lang="en-US" b="1" i="0" dirty="0">
                <a:solidFill>
                  <a:srgbClr val="000000"/>
                </a:solidFill>
                <a:effectLst/>
                <a:latin typeface="+mn-lt"/>
                <a:cs typeface="Calibri" panose="020F0502020204030204" pitchFamily="34" charset="0"/>
              </a:rPr>
              <a:t>HTTP method</a:t>
            </a:r>
            <a:r>
              <a:rPr lang="en-US" b="0" i="0" dirty="0">
                <a:solidFill>
                  <a:srgbClr val="000000"/>
                </a:solidFill>
                <a:effectLst/>
                <a:latin typeface="+mn-lt"/>
                <a:cs typeface="Calibri" panose="020F0502020204030204" pitchFamily="34" charset="0"/>
              </a:rPr>
              <a:t> describes what is to be done with a </a:t>
            </a:r>
            <a:r>
              <a:rPr lang="en-US" b="0" i="1" dirty="0">
                <a:solidFill>
                  <a:srgbClr val="000000"/>
                </a:solidFill>
                <a:effectLst/>
                <a:latin typeface="+mn-lt"/>
                <a:cs typeface="Calibri" panose="020F0502020204030204" pitchFamily="34" charset="0"/>
              </a:rPr>
              <a:t>resource</a:t>
            </a:r>
            <a:r>
              <a:rPr lang="en-US" b="0" i="0" dirty="0">
                <a:solidFill>
                  <a:srgbClr val="000000"/>
                </a:solidFill>
                <a:effectLst/>
                <a:latin typeface="+mn-lt"/>
                <a:cs typeface="Calibri" panose="020F0502020204030204" pitchFamily="34" charset="0"/>
              </a:rPr>
              <a:t>. There are four basic methods also named CRUD operations:</a:t>
            </a:r>
          </a:p>
          <a:p>
            <a:pPr marL="285750" indent="-285750" algn="l">
              <a:buFont typeface="Arial" panose="020B0604020202020204" pitchFamily="34" charset="0"/>
              <a:buChar char="•"/>
            </a:pPr>
            <a:r>
              <a:rPr lang="en-US" b="0" i="0" dirty="0">
                <a:solidFill>
                  <a:srgbClr val="0097E6"/>
                </a:solidFill>
                <a:effectLst/>
                <a:latin typeface="+mn-lt"/>
                <a:cs typeface="Calibri" panose="020F0502020204030204" pitchFamily="34" charset="0"/>
              </a:rPr>
              <a:t>POST to Create a resource,</a:t>
            </a:r>
          </a:p>
          <a:p>
            <a:pPr marL="285750" indent="-285750" algn="l">
              <a:buFont typeface="Arial" panose="020B0604020202020204" pitchFamily="34" charset="0"/>
              <a:buChar char="•"/>
            </a:pPr>
            <a:r>
              <a:rPr lang="en-US" b="0" i="0" dirty="0">
                <a:solidFill>
                  <a:srgbClr val="0097E6"/>
                </a:solidFill>
                <a:effectLst/>
                <a:latin typeface="+mn-lt"/>
                <a:cs typeface="Calibri" panose="020F0502020204030204" pitchFamily="34" charset="0"/>
              </a:rPr>
              <a:t>GET to Retrieve a resource,</a:t>
            </a:r>
          </a:p>
          <a:p>
            <a:pPr marL="285750" indent="-285750" algn="l">
              <a:buFont typeface="Arial" panose="020B0604020202020204" pitchFamily="34" charset="0"/>
              <a:buChar char="•"/>
            </a:pPr>
            <a:r>
              <a:rPr lang="en-US" b="0" i="0" dirty="0">
                <a:solidFill>
                  <a:srgbClr val="0097E6"/>
                </a:solidFill>
                <a:effectLst/>
                <a:latin typeface="+mn-lt"/>
                <a:cs typeface="Calibri" panose="020F0502020204030204" pitchFamily="34" charset="0"/>
              </a:rPr>
              <a:t>PUT to Update a resource, and</a:t>
            </a:r>
          </a:p>
          <a:p>
            <a:pPr marL="285750" indent="-285750" algn="l">
              <a:buFont typeface="Arial" panose="020B0604020202020204" pitchFamily="34" charset="0"/>
              <a:buChar char="•"/>
            </a:pPr>
            <a:r>
              <a:rPr lang="en-US" b="0" i="0" dirty="0">
                <a:solidFill>
                  <a:srgbClr val="0097E6"/>
                </a:solidFill>
                <a:effectLst/>
                <a:latin typeface="+mn-lt"/>
                <a:cs typeface="Calibri" panose="020F0502020204030204" pitchFamily="34" charset="0"/>
              </a:rPr>
              <a:t>DELETE to Delete a resource.</a:t>
            </a:r>
          </a:p>
          <a:p>
            <a:endParaRPr lang="en-US" dirty="0">
              <a:latin typeface="+mn-lt"/>
              <a:cs typeface="Calibri" panose="020F0502020204030204" pitchFamily="34" charset="0"/>
            </a:endParaRPr>
          </a:p>
          <a:p>
            <a:pPr algn="l"/>
            <a:r>
              <a:rPr lang="en-US" b="1" i="0" dirty="0">
                <a:solidFill>
                  <a:srgbClr val="000000"/>
                </a:solidFill>
                <a:effectLst/>
                <a:latin typeface="+mn-lt"/>
                <a:cs typeface="Calibri" panose="020F0502020204030204" pitchFamily="34" charset="0"/>
              </a:rPr>
              <a:t>Headers</a:t>
            </a:r>
            <a:r>
              <a:rPr lang="en-US" b="0" i="0" dirty="0">
                <a:solidFill>
                  <a:srgbClr val="000000"/>
                </a:solidFill>
                <a:effectLst/>
                <a:latin typeface="+mn-lt"/>
                <a:cs typeface="Calibri" panose="020F0502020204030204" pitchFamily="34" charset="0"/>
              </a:rPr>
              <a:t> store information relevant to both the client and server. Mainly, headers provide authentication data — such as an API key, the name or IP address of the computer where the server is installed, and the information about the response format.</a:t>
            </a:r>
          </a:p>
          <a:p>
            <a:pPr algn="l"/>
            <a:endParaRPr lang="en-US" b="0" i="0" dirty="0">
              <a:solidFill>
                <a:srgbClr val="000000"/>
              </a:solidFill>
              <a:effectLst/>
              <a:latin typeface="+mn-lt"/>
              <a:cs typeface="Calibri" panose="020F0502020204030204" pitchFamily="34" charset="0"/>
            </a:endParaRPr>
          </a:p>
          <a:p>
            <a:pPr algn="l"/>
            <a:r>
              <a:rPr lang="en-US" b="0" i="0" dirty="0">
                <a:solidFill>
                  <a:srgbClr val="000000"/>
                </a:solidFill>
                <a:effectLst/>
                <a:latin typeface="+mn-lt"/>
                <a:cs typeface="Calibri" panose="020F0502020204030204" pitchFamily="34" charset="0"/>
              </a:rPr>
              <a:t>A</a:t>
            </a:r>
            <a:r>
              <a:rPr lang="en-US" b="1" i="0" dirty="0">
                <a:solidFill>
                  <a:srgbClr val="000000"/>
                </a:solidFill>
                <a:effectLst/>
                <a:latin typeface="+mn-lt"/>
                <a:cs typeface="Calibri" panose="020F0502020204030204" pitchFamily="34" charset="0"/>
              </a:rPr>
              <a:t> body </a:t>
            </a:r>
            <a:r>
              <a:rPr lang="en-US" b="0" i="0" dirty="0">
                <a:solidFill>
                  <a:srgbClr val="000000"/>
                </a:solidFill>
                <a:effectLst/>
                <a:latin typeface="+mn-lt"/>
                <a:cs typeface="Calibri" panose="020F0502020204030204" pitchFamily="34" charset="0"/>
              </a:rPr>
              <a:t>is used to convey additional information to the server. For instance, it may be a piece of data you want to add or replace.</a:t>
            </a:r>
          </a:p>
          <a:p>
            <a:pPr algn="l"/>
            <a:endParaRPr lang="en-US" dirty="0">
              <a:latin typeface="+mn-lt"/>
              <a:cs typeface="Calibri" panose="020F0502020204030204" pitchFamily="34" charset="0"/>
            </a:endParaRPr>
          </a:p>
          <a:p>
            <a:r>
              <a:rPr lang="en-US" b="0" i="0" dirty="0">
                <a:solidFill>
                  <a:srgbClr val="000000"/>
                </a:solidFill>
                <a:effectLst/>
                <a:latin typeface="+mn-lt"/>
                <a:cs typeface="Calibri" panose="020F0502020204030204" pitchFamily="34" charset="0"/>
              </a:rPr>
              <a:t>An </a:t>
            </a:r>
            <a:r>
              <a:rPr lang="en-US" b="1" i="0" dirty="0">
                <a:solidFill>
                  <a:srgbClr val="000000"/>
                </a:solidFill>
                <a:effectLst/>
                <a:latin typeface="+mn-lt"/>
                <a:cs typeface="Calibri" panose="020F0502020204030204" pitchFamily="34" charset="0"/>
              </a:rPr>
              <a:t>endpoint</a:t>
            </a:r>
            <a:r>
              <a:rPr lang="en-US" b="0" i="0" dirty="0">
                <a:solidFill>
                  <a:srgbClr val="000000"/>
                </a:solidFill>
                <a:effectLst/>
                <a:latin typeface="+mn-lt"/>
                <a:cs typeface="Calibri" panose="020F0502020204030204" pitchFamily="34" charset="0"/>
              </a:rPr>
              <a:t> contains a </a:t>
            </a:r>
            <a:r>
              <a:rPr lang="en-US" b="0" i="1" dirty="0">
                <a:solidFill>
                  <a:srgbClr val="000000"/>
                </a:solidFill>
                <a:effectLst/>
                <a:latin typeface="+mn-lt"/>
                <a:cs typeface="Calibri" panose="020F0502020204030204" pitchFamily="34" charset="0"/>
              </a:rPr>
              <a:t>Uniform Resource Identifier (URI) </a:t>
            </a:r>
            <a:r>
              <a:rPr lang="en-US" b="0" i="0" dirty="0">
                <a:solidFill>
                  <a:srgbClr val="000000"/>
                </a:solidFill>
                <a:effectLst/>
                <a:latin typeface="+mn-lt"/>
                <a:cs typeface="Calibri" panose="020F0502020204030204" pitchFamily="34" charset="0"/>
              </a:rPr>
              <a:t>indicating where and how to find the resource on the Internet. The most common type of URI is a </a:t>
            </a:r>
            <a:r>
              <a:rPr lang="en-US" b="0" i="1" dirty="0">
                <a:solidFill>
                  <a:srgbClr val="000000"/>
                </a:solidFill>
                <a:effectLst/>
                <a:latin typeface="+mn-lt"/>
                <a:cs typeface="Calibri" panose="020F0502020204030204" pitchFamily="34" charset="0"/>
              </a:rPr>
              <a:t>Unique Resource Location </a:t>
            </a:r>
            <a:r>
              <a:rPr lang="en-US" b="0" i="0" dirty="0">
                <a:solidFill>
                  <a:srgbClr val="000000"/>
                </a:solidFill>
                <a:effectLst/>
                <a:latin typeface="+mn-lt"/>
                <a:cs typeface="Calibri" panose="020F0502020204030204" pitchFamily="34" charset="0"/>
              </a:rPr>
              <a:t>(URL), serving as a complete web address.</a:t>
            </a:r>
            <a:endParaRPr lang="en-US" dirty="0">
              <a:latin typeface="+mn-lt"/>
              <a:cs typeface="Calibri" panose="020F0502020204030204" pitchFamily="34" charset="0"/>
            </a:endParaRPr>
          </a:p>
        </p:txBody>
      </p:sp>
    </p:spTree>
    <p:extLst>
      <p:ext uri="{BB962C8B-B14F-4D97-AF65-F5344CB8AC3E}">
        <p14:creationId xmlns:p14="http://schemas.microsoft.com/office/powerpoint/2010/main" val="1168297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06CAECC-88BA-4B62-8292-B798BB828F68}"/>
              </a:ext>
            </a:extLst>
          </p:cNvPr>
          <p:cNvSpPr>
            <a:spLocks noGrp="1"/>
          </p:cNvSpPr>
          <p:nvPr>
            <p:ph type="title"/>
          </p:nvPr>
        </p:nvSpPr>
        <p:spPr/>
        <p:txBody>
          <a:bodyPr>
            <a:normAutofit/>
          </a:bodyPr>
          <a:lstStyle/>
          <a:p>
            <a:pPr algn="l"/>
            <a:r>
              <a:rPr lang="en-US" sz="4000" b="1" i="0" dirty="0">
                <a:solidFill>
                  <a:schemeClr val="tx1"/>
                </a:solidFill>
                <a:effectLst/>
                <a:latin typeface="Arial" panose="020B0604020202020204" pitchFamily="34" charset="0"/>
                <a:cs typeface="Arial" panose="020B0604020202020204" pitchFamily="34" charset="0"/>
              </a:rPr>
              <a:t>API Request Components</a:t>
            </a:r>
          </a:p>
        </p:txBody>
      </p:sp>
      <p:sp>
        <p:nvSpPr>
          <p:cNvPr id="5" name="Slide Number Placeholder 4">
            <a:extLst>
              <a:ext uri="{FF2B5EF4-FFF2-40B4-BE49-F238E27FC236}">
                <a16:creationId xmlns:a16="http://schemas.microsoft.com/office/drawing/2014/main" id="{6C2F82A6-BE08-46AD-8D34-8E488C48998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pic>
        <p:nvPicPr>
          <p:cNvPr id="2050" name="Picture 2" descr="REST request structure">
            <a:extLst>
              <a:ext uri="{FF2B5EF4-FFF2-40B4-BE49-F238E27FC236}">
                <a16:creationId xmlns:a16="http://schemas.microsoft.com/office/drawing/2014/main" id="{1631AF4E-F6A9-4C1C-9BBD-2AF5897FB10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98" t="3322" r="954" b="17657"/>
          <a:stretch/>
        </p:blipFill>
        <p:spPr bwMode="auto">
          <a:xfrm>
            <a:off x="2651653" y="3975156"/>
            <a:ext cx="6537746" cy="2381194"/>
          </a:xfrm>
          <a:prstGeom prst="rect">
            <a:avLst/>
          </a:prstGeom>
          <a:ln>
            <a:noFill/>
          </a:ln>
          <a:effectLst/>
          <a:extLst>
            <a:ext uri="{909E8E84-426E-40DD-AFC4-6F175D3DCCD1}">
              <a14:hiddenFill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5272E49C-B99A-4968-B19A-21255EAFF2EE}"/>
              </a:ext>
            </a:extLst>
          </p:cNvPr>
          <p:cNvGrpSpPr/>
          <p:nvPr/>
        </p:nvGrpSpPr>
        <p:grpSpPr>
          <a:xfrm>
            <a:off x="3602355" y="1880084"/>
            <a:ext cx="4229101" cy="1981200"/>
            <a:chOff x="5514974" y="2428875"/>
            <a:chExt cx="5981701" cy="2999543"/>
          </a:xfrm>
        </p:grpSpPr>
        <p:pic>
          <p:nvPicPr>
            <p:cNvPr id="10" name="Picture 6" descr="Fetching data from a REST API with React | by Shivam Desai | Medium">
              <a:extLst>
                <a:ext uri="{FF2B5EF4-FFF2-40B4-BE49-F238E27FC236}">
                  <a16:creationId xmlns:a16="http://schemas.microsoft.com/office/drawing/2014/main" id="{6DF40B2A-6CB7-48BA-A89B-3E9E6F575A3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290" t="15779" r="2811"/>
            <a:stretch/>
          </p:blipFill>
          <p:spPr bwMode="auto">
            <a:xfrm>
              <a:off x="5514974" y="2428875"/>
              <a:ext cx="5981701" cy="2999543"/>
            </a:xfrm>
            <a:prstGeom prst="rect">
              <a:avLst/>
            </a:prstGeom>
            <a:ln>
              <a:noFill/>
            </a:ln>
            <a:effectLst/>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3732B070-B452-4BC5-B5A3-EEF90A1E83A7}"/>
                </a:ext>
              </a:extLst>
            </p:cNvPr>
            <p:cNvSpPr txBox="1"/>
            <p:nvPr/>
          </p:nvSpPr>
          <p:spPr>
            <a:xfrm>
              <a:off x="9829801" y="4672966"/>
              <a:ext cx="1449704" cy="156209"/>
            </a:xfrm>
            <a:prstGeom prst="rect">
              <a:avLst/>
            </a:prstGeom>
            <a:solidFill>
              <a:srgbClr val="FFFFFF"/>
            </a:solidFill>
          </p:spPr>
          <p:txBody>
            <a:bodyPr wrap="square" rtlCol="0">
              <a:spAutoFit/>
            </a:bodyPr>
            <a:lstStyle/>
            <a:p>
              <a:endParaRPr lang="en-US" sz="500">
                <a:solidFill>
                  <a:schemeClr val="bg1"/>
                </a:solidFill>
              </a:endParaRPr>
            </a:p>
          </p:txBody>
        </p:sp>
      </p:grpSp>
    </p:spTree>
    <p:extLst>
      <p:ext uri="{BB962C8B-B14F-4D97-AF65-F5344CB8AC3E}">
        <p14:creationId xmlns:p14="http://schemas.microsoft.com/office/powerpoint/2010/main" val="2996882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06CAECC-88BA-4B62-8292-B798BB828F68}"/>
              </a:ext>
            </a:extLst>
          </p:cNvPr>
          <p:cNvSpPr>
            <a:spLocks noGrp="1"/>
          </p:cNvSpPr>
          <p:nvPr>
            <p:ph type="title"/>
          </p:nvPr>
        </p:nvSpPr>
        <p:spPr/>
        <p:txBody>
          <a:bodyPr>
            <a:normAutofit/>
          </a:bodyPr>
          <a:lstStyle/>
          <a:p>
            <a:pPr algn="l"/>
            <a:r>
              <a:rPr lang="en-US" sz="4000" b="1" i="0" dirty="0">
                <a:solidFill>
                  <a:schemeClr val="tx1"/>
                </a:solidFill>
                <a:effectLst/>
                <a:latin typeface="Arial" panose="020B0604020202020204" pitchFamily="34" charset="0"/>
                <a:cs typeface="Arial" panose="020B0604020202020204" pitchFamily="34" charset="0"/>
              </a:rPr>
              <a:t>API Response Components</a:t>
            </a:r>
          </a:p>
        </p:txBody>
      </p:sp>
      <p:sp>
        <p:nvSpPr>
          <p:cNvPr id="5" name="Slide Number Placeholder 4">
            <a:extLst>
              <a:ext uri="{FF2B5EF4-FFF2-40B4-BE49-F238E27FC236}">
                <a16:creationId xmlns:a16="http://schemas.microsoft.com/office/drawing/2014/main" id="{6C2F82A6-BE08-46AD-8D34-8E488C48998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grpSp>
        <p:nvGrpSpPr>
          <p:cNvPr id="4" name="Group 3">
            <a:extLst>
              <a:ext uri="{FF2B5EF4-FFF2-40B4-BE49-F238E27FC236}">
                <a16:creationId xmlns:a16="http://schemas.microsoft.com/office/drawing/2014/main" id="{74DBE990-F7DA-495D-B3A5-E5C87AB83D87}"/>
              </a:ext>
            </a:extLst>
          </p:cNvPr>
          <p:cNvGrpSpPr/>
          <p:nvPr/>
        </p:nvGrpSpPr>
        <p:grpSpPr>
          <a:xfrm>
            <a:off x="6753225" y="1834574"/>
            <a:ext cx="5229225" cy="2447925"/>
            <a:chOff x="5514974" y="2428875"/>
            <a:chExt cx="5981701" cy="2999543"/>
          </a:xfrm>
        </p:grpSpPr>
        <p:pic>
          <p:nvPicPr>
            <p:cNvPr id="1030" name="Picture 6" descr="Fetching data from a REST API with React | by Shivam Desai | Medium">
              <a:extLst>
                <a:ext uri="{FF2B5EF4-FFF2-40B4-BE49-F238E27FC236}">
                  <a16:creationId xmlns:a16="http://schemas.microsoft.com/office/drawing/2014/main" id="{4A8EC899-632B-4E93-B46F-24BC7C6D4C6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290" t="15779" r="2811"/>
            <a:stretch/>
          </p:blipFill>
          <p:spPr bwMode="auto">
            <a:xfrm>
              <a:off x="5514974" y="2428875"/>
              <a:ext cx="5981701" cy="299954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952611D-C918-415C-8252-A9ECF6084AE5}"/>
                </a:ext>
              </a:extLst>
            </p:cNvPr>
            <p:cNvSpPr txBox="1"/>
            <p:nvPr/>
          </p:nvSpPr>
          <p:spPr>
            <a:xfrm>
              <a:off x="9829801" y="4672966"/>
              <a:ext cx="1449704" cy="156209"/>
            </a:xfrm>
            <a:prstGeom prst="rect">
              <a:avLst/>
            </a:prstGeom>
            <a:solidFill>
              <a:srgbClr val="FFFFFF"/>
            </a:solidFill>
          </p:spPr>
          <p:txBody>
            <a:bodyPr wrap="square" rtlCol="0">
              <a:spAutoFit/>
            </a:bodyPr>
            <a:lstStyle/>
            <a:p>
              <a:endParaRPr lang="en-US" sz="500">
                <a:solidFill>
                  <a:schemeClr val="bg1"/>
                </a:solidFill>
              </a:endParaRPr>
            </a:p>
          </p:txBody>
        </p:sp>
      </p:grpSp>
      <p:sp>
        <p:nvSpPr>
          <p:cNvPr id="13" name="TextBox 12">
            <a:extLst>
              <a:ext uri="{FF2B5EF4-FFF2-40B4-BE49-F238E27FC236}">
                <a16:creationId xmlns:a16="http://schemas.microsoft.com/office/drawing/2014/main" id="{3D7DFCAA-89F7-4A9E-A0A6-91F8D1EB89DA}"/>
              </a:ext>
            </a:extLst>
          </p:cNvPr>
          <p:cNvSpPr txBox="1"/>
          <p:nvPr/>
        </p:nvSpPr>
        <p:spPr>
          <a:xfrm>
            <a:off x="934099" y="1914584"/>
            <a:ext cx="5819126" cy="4016484"/>
          </a:xfrm>
          <a:prstGeom prst="rect">
            <a:avLst/>
          </a:prstGeom>
          <a:noFill/>
        </p:spPr>
        <p:txBody>
          <a:bodyPr wrap="square">
            <a:spAutoFit/>
          </a:bodyPr>
          <a:lstStyle/>
          <a:p>
            <a:pPr algn="l"/>
            <a:r>
              <a:rPr lang="en-US" sz="1500" b="0" i="0" dirty="0">
                <a:solidFill>
                  <a:srgbClr val="000000"/>
                </a:solidFill>
                <a:effectLst/>
                <a:latin typeface="+mn-lt"/>
                <a:cs typeface="Calibri" panose="020F0502020204030204" pitchFamily="34" charset="0"/>
              </a:rPr>
              <a:t>Any REST Response includes three essential parts: status code, Response Header, and Response </a:t>
            </a:r>
            <a:r>
              <a:rPr lang="en-US" sz="1500" dirty="0">
                <a:latin typeface="+mn-lt"/>
                <a:cs typeface="Calibri" panose="020F0502020204030204" pitchFamily="34" charset="0"/>
              </a:rPr>
              <a:t>B</a:t>
            </a:r>
            <a:r>
              <a:rPr lang="en-US" sz="1500" b="0" i="0" dirty="0">
                <a:solidFill>
                  <a:srgbClr val="000000"/>
                </a:solidFill>
                <a:effectLst/>
                <a:latin typeface="+mn-lt"/>
                <a:cs typeface="Calibri" panose="020F0502020204030204" pitchFamily="34" charset="0"/>
              </a:rPr>
              <a:t>ody</a:t>
            </a:r>
          </a:p>
          <a:p>
            <a:endParaRPr lang="en-US" sz="1500" b="0" i="0" dirty="0">
              <a:solidFill>
                <a:srgbClr val="000000"/>
              </a:solidFill>
              <a:effectLst/>
              <a:latin typeface="+mn-lt"/>
              <a:cs typeface="Calibri" panose="020F0502020204030204" pitchFamily="34" charset="0"/>
            </a:endParaRPr>
          </a:p>
          <a:p>
            <a:pPr algn="l"/>
            <a:r>
              <a:rPr lang="en-US" sz="1500" b="1" i="0" dirty="0">
                <a:solidFill>
                  <a:srgbClr val="000000"/>
                </a:solidFill>
                <a:effectLst/>
                <a:latin typeface="+mn-lt"/>
                <a:cs typeface="Calibri" panose="020F0502020204030204" pitchFamily="34" charset="0"/>
              </a:rPr>
              <a:t>Status code </a:t>
            </a:r>
            <a:r>
              <a:rPr lang="en-US" sz="1500" b="0" i="0" dirty="0">
                <a:solidFill>
                  <a:srgbClr val="000000"/>
                </a:solidFill>
                <a:effectLst/>
                <a:latin typeface="+mn-lt"/>
                <a:cs typeface="Calibri" panose="020F0502020204030204" pitchFamily="34" charset="0"/>
              </a:rPr>
              <a:t>informs the client if the action was performed correctly or not on the requested resource. It's a number with three digits (between 100 and 599) with a name, like 200 Success, or 404 Not Found. There are many status codes grouped into five main categories: informational responses (1xx), successes (2xx), redirections (3xx), client errors (4xx), and server errors (5xx).</a:t>
            </a:r>
          </a:p>
          <a:p>
            <a:pPr algn="l"/>
            <a:endParaRPr lang="en-US" sz="1500" b="0" i="0" dirty="0">
              <a:solidFill>
                <a:srgbClr val="273239"/>
              </a:solidFill>
              <a:effectLst/>
              <a:latin typeface="+mn-lt"/>
              <a:cs typeface="Calibri" panose="020F0502020204030204" pitchFamily="34" charset="0"/>
            </a:endParaRPr>
          </a:p>
          <a:p>
            <a:pPr algn="l"/>
            <a:r>
              <a:rPr lang="en-US" sz="1500" b="0" i="0" dirty="0">
                <a:solidFill>
                  <a:srgbClr val="273239"/>
                </a:solidFill>
                <a:effectLst/>
                <a:latin typeface="+mn-lt"/>
                <a:cs typeface="Calibri" panose="020F0502020204030204" pitchFamily="34" charset="0"/>
              </a:rPr>
              <a:t>The </a:t>
            </a:r>
            <a:r>
              <a:rPr lang="en-US" sz="1500" b="1" i="0" dirty="0">
                <a:solidFill>
                  <a:srgbClr val="273239"/>
                </a:solidFill>
                <a:effectLst/>
                <a:latin typeface="+mn-lt"/>
                <a:cs typeface="Calibri" panose="020F0502020204030204" pitchFamily="34" charset="0"/>
              </a:rPr>
              <a:t>Response Header </a:t>
            </a:r>
            <a:r>
              <a:rPr lang="en-US" sz="1500" b="0" i="0" dirty="0">
                <a:solidFill>
                  <a:srgbClr val="273239"/>
                </a:solidFill>
                <a:effectLst/>
                <a:latin typeface="+mn-lt"/>
                <a:cs typeface="Calibri" panose="020F0502020204030204" pitchFamily="34" charset="0"/>
              </a:rPr>
              <a:t>contains the information about the content that is being returned in response together with data about the Server that sent it. </a:t>
            </a:r>
          </a:p>
          <a:p>
            <a:pPr algn="l"/>
            <a:endParaRPr lang="en-US" sz="1500" dirty="0">
              <a:solidFill>
                <a:srgbClr val="273239"/>
              </a:solidFill>
              <a:latin typeface="+mn-lt"/>
              <a:cs typeface="Calibri" panose="020F0502020204030204" pitchFamily="34" charset="0"/>
            </a:endParaRPr>
          </a:p>
          <a:p>
            <a:pPr algn="l"/>
            <a:r>
              <a:rPr lang="en-US" sz="1500" b="0" i="0" dirty="0">
                <a:solidFill>
                  <a:srgbClr val="202124"/>
                </a:solidFill>
                <a:effectLst/>
                <a:latin typeface="+mn-lt"/>
                <a:cs typeface="Calibri" panose="020F0502020204030204" pitchFamily="34" charset="0"/>
              </a:rPr>
              <a:t>The </a:t>
            </a:r>
            <a:r>
              <a:rPr lang="en-US" sz="1500" b="1" i="0" dirty="0">
                <a:solidFill>
                  <a:srgbClr val="202124"/>
                </a:solidFill>
                <a:effectLst/>
                <a:latin typeface="+mn-lt"/>
                <a:cs typeface="Calibri" panose="020F0502020204030204" pitchFamily="34" charset="0"/>
              </a:rPr>
              <a:t>response body contains the requested information in the format specified by the Accept field in the request header</a:t>
            </a:r>
            <a:r>
              <a:rPr lang="en-US" sz="1500" b="0" i="0" dirty="0">
                <a:solidFill>
                  <a:srgbClr val="202124"/>
                </a:solidFill>
                <a:effectLst/>
                <a:latin typeface="+mn-lt"/>
                <a:cs typeface="Calibri" panose="020F0502020204030204" pitchFamily="34" charset="0"/>
              </a:rPr>
              <a:t>. For JSON, the body is typically an object or an array of objects.</a:t>
            </a:r>
            <a:endParaRPr lang="en-US" sz="1500" b="0" i="0" dirty="0">
              <a:solidFill>
                <a:srgbClr val="000000"/>
              </a:solidFill>
              <a:effectLst/>
              <a:latin typeface="+mn-lt"/>
              <a:cs typeface="Calibri" panose="020F0502020204030204" pitchFamily="34" charset="0"/>
            </a:endParaRPr>
          </a:p>
        </p:txBody>
      </p:sp>
      <p:pic>
        <p:nvPicPr>
          <p:cNvPr id="1036" name="Picture 12" descr="REST: Why does the response have a status of 200 but a statusCode of 406? -  Salesforce Stack Exchange">
            <a:extLst>
              <a:ext uri="{FF2B5EF4-FFF2-40B4-BE49-F238E27FC236}">
                <a16:creationId xmlns:a16="http://schemas.microsoft.com/office/drawing/2014/main" id="{8505118D-AA84-401D-9BF5-53A26EED4D9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53225" y="4379713"/>
            <a:ext cx="5229225" cy="1987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8514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06CAECC-88BA-4B62-8292-B798BB828F68}"/>
              </a:ext>
            </a:extLst>
          </p:cNvPr>
          <p:cNvSpPr>
            <a:spLocks noGrp="1"/>
          </p:cNvSpPr>
          <p:nvPr>
            <p:ph type="title"/>
          </p:nvPr>
        </p:nvSpPr>
        <p:spPr/>
        <p:txBody>
          <a:bodyPr>
            <a:normAutofit/>
          </a:bodyPr>
          <a:lstStyle/>
          <a:p>
            <a:pPr algn="l"/>
            <a:r>
              <a:rPr lang="en-US" sz="4000" b="1" i="0">
                <a:solidFill>
                  <a:srgbClr val="4A4A4A"/>
                </a:solidFill>
                <a:effectLst/>
                <a:latin typeface="+mj-lt"/>
              </a:rPr>
              <a:t>HTTP Methods and status codes for REST API</a:t>
            </a:r>
          </a:p>
        </p:txBody>
      </p:sp>
      <p:sp>
        <p:nvSpPr>
          <p:cNvPr id="5" name="Slide Number Placeholder 4">
            <a:extLst>
              <a:ext uri="{FF2B5EF4-FFF2-40B4-BE49-F238E27FC236}">
                <a16:creationId xmlns:a16="http://schemas.microsoft.com/office/drawing/2014/main" id="{6C2F82A6-BE08-46AD-8D34-8E488C48998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graphicFrame>
        <p:nvGraphicFramePr>
          <p:cNvPr id="2" name="Table 1">
            <a:extLst>
              <a:ext uri="{FF2B5EF4-FFF2-40B4-BE49-F238E27FC236}">
                <a16:creationId xmlns:a16="http://schemas.microsoft.com/office/drawing/2014/main" id="{D904110A-4063-40F7-ADEB-6CBBCF8E158C}"/>
              </a:ext>
            </a:extLst>
          </p:cNvPr>
          <p:cNvGraphicFramePr>
            <a:graphicFrameLocks noGrp="1"/>
          </p:cNvGraphicFramePr>
          <p:nvPr>
            <p:extLst/>
          </p:nvPr>
        </p:nvGraphicFramePr>
        <p:xfrm>
          <a:off x="1097280" y="2106286"/>
          <a:ext cx="5295900" cy="3291840"/>
        </p:xfrm>
        <a:graphic>
          <a:graphicData uri="http://schemas.openxmlformats.org/drawingml/2006/table">
            <a:tbl>
              <a:tblPr/>
              <a:tblGrid>
                <a:gridCol w="890674">
                  <a:extLst>
                    <a:ext uri="{9D8B030D-6E8A-4147-A177-3AD203B41FA5}">
                      <a16:colId xmlns:a16="http://schemas.microsoft.com/office/drawing/2014/main" val="385904422"/>
                    </a:ext>
                  </a:extLst>
                </a:gridCol>
                <a:gridCol w="4405226">
                  <a:extLst>
                    <a:ext uri="{9D8B030D-6E8A-4147-A177-3AD203B41FA5}">
                      <a16:colId xmlns:a16="http://schemas.microsoft.com/office/drawing/2014/main" val="1352899235"/>
                    </a:ext>
                  </a:extLst>
                </a:gridCol>
              </a:tblGrid>
              <a:tr h="225253">
                <a:tc>
                  <a:txBody>
                    <a:bodyPr/>
                    <a:lstStyle/>
                    <a:p>
                      <a:pPr algn="l"/>
                      <a:r>
                        <a:rPr lang="en-US" b="1" i="1">
                          <a:effectLst/>
                        </a:rPr>
                        <a:t>Method</a:t>
                      </a:r>
                      <a:endParaRPr lang="en-US">
                        <a:effectLst/>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r>
                        <a:rPr lang="en-US" b="1" i="1">
                          <a:effectLst/>
                        </a:rPr>
                        <a:t>Description</a:t>
                      </a:r>
                      <a:endParaRPr lang="en-US">
                        <a:effectLst/>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22850520"/>
                  </a:ext>
                </a:extLst>
              </a:tr>
              <a:tr h="225253">
                <a:tc>
                  <a:txBody>
                    <a:bodyPr/>
                    <a:lstStyle/>
                    <a:p>
                      <a:r>
                        <a:rPr lang="en-US" b="1">
                          <a:effectLst/>
                        </a:rPr>
                        <a:t>GET</a:t>
                      </a:r>
                      <a:endParaRPr lang="en-US">
                        <a:effectLst/>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a:effectLst/>
                        </a:rPr>
                        <a:t>Retrieves the information at a particular URL.</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48183416"/>
                  </a:ext>
                </a:extLst>
              </a:tr>
              <a:tr h="382931">
                <a:tc>
                  <a:txBody>
                    <a:bodyPr/>
                    <a:lstStyle/>
                    <a:p>
                      <a:r>
                        <a:rPr lang="en-US" b="1" i="1">
                          <a:effectLst/>
                        </a:rPr>
                        <a:t>PUT</a:t>
                      </a:r>
                      <a:endParaRPr lang="en-US">
                        <a:effectLst/>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a:effectLst/>
                        </a:rPr>
                        <a:t>Updates the previous resource if it exists or creates new information at a particular URL.</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4769565"/>
                  </a:ext>
                </a:extLst>
              </a:tr>
              <a:tr h="382931">
                <a:tc>
                  <a:txBody>
                    <a:bodyPr/>
                    <a:lstStyle/>
                    <a:p>
                      <a:r>
                        <a:rPr lang="en-US" b="1">
                          <a:effectLst/>
                        </a:rPr>
                        <a:t>POST</a:t>
                      </a:r>
                      <a:endParaRPr lang="en-US">
                        <a:effectLst/>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a:effectLst/>
                        </a:rPr>
                        <a:t>Used to send information to the server like uploading data and to develop a new entity.</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67214564"/>
                  </a:ext>
                </a:extLst>
              </a:tr>
              <a:tr h="225253">
                <a:tc>
                  <a:txBody>
                    <a:bodyPr/>
                    <a:lstStyle/>
                    <a:p>
                      <a:r>
                        <a:rPr lang="en-US" b="1">
                          <a:effectLst/>
                        </a:rPr>
                        <a:t>DELETE</a:t>
                      </a:r>
                      <a:endParaRPr lang="en-US">
                        <a:effectLst/>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a:effectLst/>
                        </a:rPr>
                        <a:t>Deletes all current representations at a specific URL.</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77886781"/>
                  </a:ext>
                </a:extLst>
              </a:tr>
              <a:tr h="225253">
                <a:tc>
                  <a:txBody>
                    <a:bodyPr/>
                    <a:lstStyle/>
                    <a:p>
                      <a:r>
                        <a:rPr lang="en-US" b="1">
                          <a:effectLst/>
                        </a:rPr>
                        <a:t>PATCH</a:t>
                      </a:r>
                      <a:endParaRPr lang="en-US">
                        <a:effectLst/>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a:effectLst/>
                        </a:rPr>
                        <a:t>This is used for partial updates of resources.</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551969"/>
                  </a:ext>
                </a:extLst>
              </a:tr>
            </a:tbl>
          </a:graphicData>
        </a:graphic>
      </p:graphicFrame>
      <p:graphicFrame>
        <p:nvGraphicFramePr>
          <p:cNvPr id="7" name="Table 6">
            <a:extLst>
              <a:ext uri="{FF2B5EF4-FFF2-40B4-BE49-F238E27FC236}">
                <a16:creationId xmlns:a16="http://schemas.microsoft.com/office/drawing/2014/main" id="{661C6696-CE80-4302-9AFE-475FB3D76058}"/>
              </a:ext>
            </a:extLst>
          </p:cNvPr>
          <p:cNvGraphicFramePr>
            <a:graphicFrameLocks noGrp="1"/>
          </p:cNvGraphicFramePr>
          <p:nvPr>
            <p:extLst/>
          </p:nvPr>
        </p:nvGraphicFramePr>
        <p:xfrm>
          <a:off x="6735762" y="2106286"/>
          <a:ext cx="4515169" cy="4114800"/>
        </p:xfrm>
        <a:graphic>
          <a:graphicData uri="http://schemas.openxmlformats.org/drawingml/2006/table">
            <a:tbl>
              <a:tblPr/>
              <a:tblGrid>
                <a:gridCol w="493713">
                  <a:extLst>
                    <a:ext uri="{9D8B030D-6E8A-4147-A177-3AD203B41FA5}">
                      <a16:colId xmlns:a16="http://schemas.microsoft.com/office/drawing/2014/main" val="3714779495"/>
                    </a:ext>
                  </a:extLst>
                </a:gridCol>
                <a:gridCol w="1419225">
                  <a:extLst>
                    <a:ext uri="{9D8B030D-6E8A-4147-A177-3AD203B41FA5}">
                      <a16:colId xmlns:a16="http://schemas.microsoft.com/office/drawing/2014/main" val="365530467"/>
                    </a:ext>
                  </a:extLst>
                </a:gridCol>
                <a:gridCol w="2602231">
                  <a:extLst>
                    <a:ext uri="{9D8B030D-6E8A-4147-A177-3AD203B41FA5}">
                      <a16:colId xmlns:a16="http://schemas.microsoft.com/office/drawing/2014/main" val="2464950800"/>
                    </a:ext>
                  </a:extLst>
                </a:gridCol>
              </a:tblGrid>
              <a:tr h="270101">
                <a:tc>
                  <a:txBody>
                    <a:bodyPr/>
                    <a:lstStyle/>
                    <a:p>
                      <a:pPr algn="l"/>
                      <a:r>
                        <a:rPr lang="en-US" b="1" i="1">
                          <a:effectLst/>
                        </a:rPr>
                        <a:t>No</a:t>
                      </a:r>
                      <a:endParaRPr lang="en-US">
                        <a:effectLst/>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r>
                        <a:rPr lang="en-US" b="1" i="1">
                          <a:effectLst/>
                        </a:rPr>
                        <a:t>Status Code</a:t>
                      </a:r>
                      <a:endParaRPr lang="en-US">
                        <a:effectLst/>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r>
                        <a:rPr lang="en-US" b="1" i="1">
                          <a:effectLst/>
                        </a:rPr>
                        <a:t>Description</a:t>
                      </a:r>
                      <a:endParaRPr lang="en-US">
                        <a:effectLst/>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05925897"/>
                  </a:ext>
                </a:extLst>
              </a:tr>
              <a:tr h="270101">
                <a:tc>
                  <a:txBody>
                    <a:bodyPr/>
                    <a:lstStyle/>
                    <a:p>
                      <a:r>
                        <a:rPr lang="en-US">
                          <a:effectLst/>
                        </a:rPr>
                        <a:t>1</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a:effectLst/>
                        </a:rPr>
                        <a:t>1xx (100 – 199)</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a:effectLst/>
                        </a:rPr>
                        <a:t>The response is informational.</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28546569"/>
                  </a:ext>
                </a:extLst>
              </a:tr>
              <a:tr h="337800">
                <a:tc>
                  <a:txBody>
                    <a:bodyPr/>
                    <a:lstStyle/>
                    <a:p>
                      <a:r>
                        <a:rPr lang="en-US">
                          <a:effectLst/>
                        </a:rPr>
                        <a:t>2</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a:effectLst/>
                        </a:rPr>
                        <a:t>2xx (200 – 299)</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a:effectLst/>
                        </a:rPr>
                        <a:t>Assures successful response.</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8428994"/>
                  </a:ext>
                </a:extLst>
              </a:tr>
              <a:tr h="459172">
                <a:tc>
                  <a:txBody>
                    <a:bodyPr/>
                    <a:lstStyle/>
                    <a:p>
                      <a:r>
                        <a:rPr lang="en-US">
                          <a:effectLst/>
                        </a:rPr>
                        <a:t>3</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a:effectLst/>
                        </a:rPr>
                        <a:t>3xx (300 – 399)</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a:effectLst/>
                        </a:rPr>
                        <a:t>You are required to take further action to fulfil the request.</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34371790"/>
                  </a:ext>
                </a:extLst>
              </a:tr>
              <a:tr h="459172">
                <a:tc>
                  <a:txBody>
                    <a:bodyPr/>
                    <a:lstStyle/>
                    <a:p>
                      <a:r>
                        <a:rPr lang="en-US">
                          <a:effectLst/>
                        </a:rPr>
                        <a:t>4</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a:effectLst/>
                        </a:rPr>
                        <a:t>4xx (400 – 499)</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a:effectLst/>
                        </a:rPr>
                        <a:t>There’s a bad syntax and the request cannot be completed.</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61911591"/>
                  </a:ext>
                </a:extLst>
              </a:tr>
              <a:tr h="459172">
                <a:tc>
                  <a:txBody>
                    <a:bodyPr/>
                    <a:lstStyle/>
                    <a:p>
                      <a:r>
                        <a:rPr lang="en-US">
                          <a:effectLst/>
                        </a:rPr>
                        <a:t>5</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a:effectLst/>
                        </a:rPr>
                        <a:t>5xx (500 – 599)</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a:effectLst/>
                        </a:rPr>
                        <a:t>The server entirely fails to complete the request.</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58138358"/>
                  </a:ext>
                </a:extLst>
              </a:tr>
            </a:tbl>
          </a:graphicData>
        </a:graphic>
      </p:graphicFrame>
    </p:spTree>
    <p:extLst>
      <p:ext uri="{BB962C8B-B14F-4D97-AF65-F5344CB8AC3E}">
        <p14:creationId xmlns:p14="http://schemas.microsoft.com/office/powerpoint/2010/main" val="1600058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34E87-4CD8-4869-88EB-86E0E0221C48}"/>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Different Types of API</a:t>
            </a:r>
            <a:endParaRPr lang="en-US" dirty="0"/>
          </a:p>
        </p:txBody>
      </p:sp>
      <p:sp>
        <p:nvSpPr>
          <p:cNvPr id="3" name="Content Placeholder 2">
            <a:extLst>
              <a:ext uri="{FF2B5EF4-FFF2-40B4-BE49-F238E27FC236}">
                <a16:creationId xmlns:a16="http://schemas.microsoft.com/office/drawing/2014/main" id="{DE6F05A6-E951-435F-AC88-CB73FF546C64}"/>
              </a:ext>
            </a:extLst>
          </p:cNvPr>
          <p:cNvSpPr>
            <a:spLocks noGrp="1"/>
          </p:cNvSpPr>
          <p:nvPr>
            <p:ph idx="1"/>
          </p:nvPr>
        </p:nvSpPr>
        <p:spPr/>
        <p:txBody>
          <a:bodyPr/>
          <a:lstStyle/>
          <a:p>
            <a:r>
              <a:rPr lang="en-US" b="1" dirty="0"/>
              <a:t>Web APIs (RESTful APIs)</a:t>
            </a:r>
          </a:p>
          <a:p>
            <a:r>
              <a:rPr lang="en-US" b="1" dirty="0"/>
              <a:t>SOAP APIs</a:t>
            </a:r>
          </a:p>
          <a:p>
            <a:r>
              <a:rPr lang="en-US" b="1" dirty="0"/>
              <a:t>Internal/Private APIs</a:t>
            </a:r>
          </a:p>
          <a:p>
            <a:r>
              <a:rPr lang="en-US" b="1" dirty="0"/>
              <a:t>External/Public APIs</a:t>
            </a:r>
          </a:p>
          <a:p>
            <a:r>
              <a:rPr lang="en-US" b="1" dirty="0"/>
              <a:t>Partner APIs</a:t>
            </a:r>
          </a:p>
          <a:p>
            <a:r>
              <a:rPr lang="en-US" b="1" dirty="0"/>
              <a:t>Open APIs (OpenAPIs)</a:t>
            </a:r>
            <a:endParaRPr lang="en-US" dirty="0"/>
          </a:p>
        </p:txBody>
      </p:sp>
    </p:spTree>
    <p:extLst>
      <p:ext uri="{BB962C8B-B14F-4D97-AF65-F5344CB8AC3E}">
        <p14:creationId xmlns:p14="http://schemas.microsoft.com/office/powerpoint/2010/main" val="35789715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411</TotalTime>
  <Words>970</Words>
  <Application>Microsoft Office PowerPoint</Application>
  <PresentationFormat>Widescreen</PresentationFormat>
  <Paragraphs>98</Paragraphs>
  <Slides>10</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Courier New</vt:lpstr>
      <vt:lpstr>Office Theme</vt:lpstr>
      <vt:lpstr>Application Programing Interface (API)</vt:lpstr>
      <vt:lpstr>What is API and API Testing?</vt:lpstr>
      <vt:lpstr>API Testing</vt:lpstr>
      <vt:lpstr>Benefits of API Testing </vt:lpstr>
      <vt:lpstr>API Request Components</vt:lpstr>
      <vt:lpstr>API Request Components</vt:lpstr>
      <vt:lpstr>API Response Components</vt:lpstr>
      <vt:lpstr>HTTP Methods and status codes for REST API</vt:lpstr>
      <vt:lpstr>Different Types of API</vt:lpstr>
      <vt:lpstr>API Testing Activity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Programing Interface (API)</dc:title>
  <dc:creator>Ali Hamza</dc:creator>
  <cp:lastModifiedBy>Ali Hamza</cp:lastModifiedBy>
  <cp:revision>5</cp:revision>
  <dcterms:created xsi:type="dcterms:W3CDTF">2022-10-31T04:00:08Z</dcterms:created>
  <dcterms:modified xsi:type="dcterms:W3CDTF">2023-07-24T11:57:28Z</dcterms:modified>
</cp:coreProperties>
</file>