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8244-F3BA-4F1D-AF5B-283997F33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D92DE-0AFB-4946-9377-8B07723A1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599A1-C0E3-4BF6-A1D3-76C2DE19C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B9E2-51CF-41DD-946D-0C4CC2E582C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181C5-BC4E-4779-BD7D-084295C14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CB07C-1DAE-4B78-8837-50758905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5EE4-2B80-4BA0-9649-DDD33770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3377-6C12-4A04-8C60-45A529F0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0EF92-A1D9-40B1-8212-7EC3134EC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D35D7-50B2-41EA-AB52-1ACA60AE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B9E2-51CF-41DD-946D-0C4CC2E582C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5496A-D0B5-4812-9718-347A4D1E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66FC1-9DF9-4EA2-8876-3F20C45C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5EE4-2B80-4BA0-9649-DDD33770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5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AF60F-6D67-4157-B029-6A1B52B87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C8DB5-7D4F-403D-A042-1C1873D7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86E04-6DCE-4495-8112-E8CAC1CC8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B9E2-51CF-41DD-946D-0C4CC2E582C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1F377-99E0-4FA9-A6FE-9147B90C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B6900-7E43-4916-B416-1D6AD065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5EE4-2B80-4BA0-9649-DDD33770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8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E4FC-C9FC-4312-A3F9-1BE817FB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881F2-EDFD-4AE1-8E77-3952B0F66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5169D-F59C-4B2F-A076-C66E6779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B9E2-51CF-41DD-946D-0C4CC2E582C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854AC-8B13-485B-9ABA-FF79C4F6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0AE38-6FDD-4F70-9FC6-299B2EC0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5EE4-2B80-4BA0-9649-DDD33770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9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5A58-6AC5-4596-9DC0-6D3C2F600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1926B-D75E-4269-9784-DF9F4AFD0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DD128-B63B-4E9C-982F-4F64B7DC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B9E2-51CF-41DD-946D-0C4CC2E582C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C210E-64C8-446D-B3BE-60372CC02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BCD9F-8744-4D9B-B168-CF37E7CF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5EE4-2B80-4BA0-9649-DDD33770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9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5075-D3A2-41A8-8136-1C4957F9C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7F826-AA4C-4BC2-8A29-C7D93BF3B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9F421-3C24-4C30-AB0A-3663BFA11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F4D46-27B2-4BC3-8576-0EB3D5567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B9E2-51CF-41DD-946D-0C4CC2E582C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CA354-2C57-446D-AC5E-79DEB6C4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CBC85-D9B2-4690-83C8-278F31E6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5EE4-2B80-4BA0-9649-DDD33770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7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CC86-E81B-4D59-A5B8-D8ECD661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CDDE7-B3AE-45C2-B796-D25FD3471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5AB81-353C-46D3-B511-AEFE99724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5F40A-4A9E-4F8C-9FA8-E060CE74B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B885DE-7472-44B6-B450-2D4A6663F5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7ABC8C-9EEF-474C-AFAD-4FD60280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B9E2-51CF-41DD-946D-0C4CC2E582C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8A9430-744F-43FC-9350-73FC4C8E7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4086BF-BEE0-4871-B26D-7E9C005D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5EE4-2B80-4BA0-9649-DDD33770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AA82-BFB1-4DB8-AD40-6E8EBF08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7D789-4979-4F0A-BDB4-2A67A3D5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B9E2-51CF-41DD-946D-0C4CC2E582C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2F50D-0688-4E39-A019-10ADCE52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C598A-A2CB-444F-8D1A-F1B85621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5EE4-2B80-4BA0-9649-DDD33770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FD9CA9-04FD-43BB-A7D2-F0DC39909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B9E2-51CF-41DD-946D-0C4CC2E582C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DD893C-BB22-444E-BB0C-2AAFEA8B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31330-E6E3-4B00-AF32-C8731070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5EE4-2B80-4BA0-9649-DDD33770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2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BDC8-B972-487A-B26F-FA6D4F270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ABDCE-72CF-4442-88E3-F36272D3A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F1285-C53E-435A-877E-45D8F6B49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D67F4-C691-474D-A400-12B1C058C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B9E2-51CF-41DD-946D-0C4CC2E582C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2C739-69F9-4AD9-8AEB-7BA2FB83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6083-1A7A-426E-B292-2E7CD6E5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5EE4-2B80-4BA0-9649-DDD33770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2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6115-530F-4F33-BB51-4D72CC14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AAB225-5CBB-4296-9BB5-499474AFB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10157-843B-4A8D-BD1F-0733D94CB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6A51F-407B-4217-AB73-CECAFC05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B9E2-51CF-41DD-946D-0C4CC2E582C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3D6B9-9F45-4B8C-BEAC-145F769F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AB8D8-D0EA-433F-8D78-587C0DD7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5EE4-2B80-4BA0-9649-DDD33770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8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54191-7A14-4673-A9BE-BA5E41C8D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5D4AE-93C4-4828-A951-D5A0F88A9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8660-7B73-4672-9981-17D8981F6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DB9E2-51CF-41DD-946D-0C4CC2E582C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1C92B-2E46-40FE-BF76-11C987269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BD1A8-5E41-4AC6-894F-D839D3F4B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F5EE4-2B80-4BA0-9649-DDD33770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>
            <a:extLst>
              <a:ext uri="{FF2B5EF4-FFF2-40B4-BE49-F238E27FC236}">
                <a16:creationId xmlns:a16="http://schemas.microsoft.com/office/drawing/2014/main" id="{6B2CCB80-5065-493E-9B91-AA8CEC224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932" y="92086"/>
            <a:ext cx="11750395" cy="762000"/>
          </a:xfrm>
        </p:spPr>
        <p:txBody>
          <a:bodyPr>
            <a:noAutofit/>
          </a:bodyPr>
          <a:lstStyle/>
          <a:p>
            <a:pPr algn="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Facility Location Using a Distance-Based Approach</a:t>
            </a:r>
            <a:r>
              <a:rPr lang="en-US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P-Median Problem</a:t>
            </a:r>
          </a:p>
        </p:txBody>
      </p:sp>
      <p:graphicFrame>
        <p:nvGraphicFramePr>
          <p:cNvPr id="2050" name="Object 4">
            <a:extLst>
              <a:ext uri="{FF2B5EF4-FFF2-40B4-BE49-F238E27FC236}">
                <a16:creationId xmlns:a16="http://schemas.microsoft.com/office/drawing/2014/main" id="{F3D1235D-C65D-4590-8260-966B8E7B58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9098"/>
              </p:ext>
            </p:extLst>
          </p:nvPr>
        </p:nvGraphicFramePr>
        <p:xfrm>
          <a:off x="219932" y="2676896"/>
          <a:ext cx="5120125" cy="409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2705040" imgH="1828800" progId="Equation.3">
                  <p:embed/>
                </p:oleObj>
              </mc:Choice>
              <mc:Fallback>
                <p:oleObj name="Equation" r:id="rId3" imgW="2705040" imgH="1828800" progId="Equation.3">
                  <p:embed/>
                  <p:pic>
                    <p:nvPicPr>
                      <p:cNvPr id="2050" name="Object 4">
                        <a:extLst>
                          <a:ext uri="{FF2B5EF4-FFF2-40B4-BE49-F238E27FC236}">
                            <a16:creationId xmlns:a16="http://schemas.microsoft.com/office/drawing/2014/main" id="{F3D1235D-C65D-4590-8260-966B8E7B581E}"/>
                          </a:ext>
                        </a:extLst>
                      </p:cNvPr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219932" y="2676896"/>
                        <a:ext cx="5120125" cy="4099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67986ED-A3B0-408A-A27B-F1A0221200D2}"/>
              </a:ext>
            </a:extLst>
          </p:cNvPr>
          <p:cNvSpPr/>
          <p:nvPr/>
        </p:nvSpPr>
        <p:spPr>
          <a:xfrm>
            <a:off x="4854238" y="2844927"/>
            <a:ext cx="36989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Total demand weighted distance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E77E6-168F-4441-AB51-67209644F5EE}"/>
              </a:ext>
            </a:extLst>
          </p:cNvPr>
          <p:cNvSpPr/>
          <p:nvPr/>
        </p:nvSpPr>
        <p:spPr>
          <a:xfrm>
            <a:off x="4854238" y="3599989"/>
            <a:ext cx="563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</a:rPr>
              <a:t>Each demand (Customer) assigned once to the facility(</a:t>
            </a:r>
            <a:r>
              <a:rPr lang="en-US" altLang="en-US" dirty="0" err="1">
                <a:latin typeface="Times New Roman" panose="02020603050405020304" pitchFamily="18" charset="0"/>
              </a:rPr>
              <a:t>ies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C5BA82-1002-4441-A60F-DBF2EA1531E9}"/>
                  </a:ext>
                </a:extLst>
              </p:cNvPr>
              <p:cNvSpPr txBox="1"/>
              <p:nvPr/>
            </p:nvSpPr>
            <p:spPr>
              <a:xfrm>
                <a:off x="380999" y="1691154"/>
                <a:ext cx="19762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</a:rPr>
                  <a:t> = Customer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</a:rPr>
                  <a:t> = Facility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C5BA82-1002-4441-A60F-DBF2EA153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9" y="1691154"/>
                <a:ext cx="1976247" cy="707886"/>
              </a:xfrm>
              <a:prstGeom prst="rect">
                <a:avLst/>
              </a:prstGeom>
              <a:blipFill>
                <a:blip r:embed="rId5"/>
                <a:stretch>
                  <a:fillRect l="-923" t="-4274" b="-1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50FC765-BF02-4BB8-83F4-AC391A8556F1}"/>
                  </a:ext>
                </a:extLst>
              </p:cNvPr>
              <p:cNvSpPr/>
              <p:nvPr/>
            </p:nvSpPr>
            <p:spPr>
              <a:xfrm>
                <a:off x="2916516" y="1558711"/>
                <a:ext cx="518160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/>
                <a:r>
                  <a:rPr lang="en-US" altLang="en-US" b="1" dirty="0">
                    <a:latin typeface="Times New Roman" panose="02020603050405020304" pitchFamily="18" charset="0"/>
                  </a:rPr>
                  <a:t>Decision variables</a:t>
                </a:r>
              </a:p>
              <a:p>
                <a:pPr marL="344488" lvl="1" indent="-285750">
                  <a:buFont typeface="Wingdings" panose="05000000000000000000" pitchFamily="2" charset="2"/>
                  <a:buChar char="§"/>
                </a:pPr>
                <a:r>
                  <a:rPr lang="en-US" altLang="en-US" dirty="0">
                    <a:latin typeface="Times New Roman" panose="02020603050405020304" pitchFamily="18" charset="0"/>
                  </a:rPr>
                  <a:t>Locate facility at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>
                    <a:latin typeface="Times New Roman" panose="02020603050405020304" pitchFamily="18" charset="0"/>
                  </a:rPr>
                  <a:t>or not </a:t>
                </a:r>
                <a:r>
                  <a:rPr lang="en-US" altLang="en-US" dirty="0">
                    <a:latin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altLang="en-US" dirty="0">
                    <a:latin typeface="Times New Roman" panose="02020603050405020304" pitchFamily="18" charset="0"/>
                  </a:rPr>
                  <a:t>binary value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en-US" baseline="-25000" dirty="0">
                  <a:latin typeface="Times New Roman" panose="02020603050405020304" pitchFamily="18" charset="0"/>
                </a:endParaRPr>
              </a:p>
              <a:p>
                <a:pPr marL="344488" lvl="1" indent="-285750">
                  <a:buFont typeface="Wingdings" panose="05000000000000000000" pitchFamily="2" charset="2"/>
                  <a:buChar char="§"/>
                </a:pPr>
                <a:r>
                  <a:rPr lang="en-US" altLang="en-US" dirty="0">
                    <a:latin typeface="Times New Roman" panose="02020603050405020304" pitchFamily="18" charset="0"/>
                  </a:rPr>
                  <a:t>Allocate customer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>
                    <a:latin typeface="Times New Roman" panose="02020603050405020304" pitchFamily="18" charset="0"/>
                  </a:rPr>
                  <a:t>to facility </a:t>
                </a:r>
                <a:r>
                  <a:rPr lang="en-US" altLang="en-US" i="1" dirty="0">
                    <a:latin typeface="Times New Roman" panose="02020603050405020304" pitchFamily="18" charset="0"/>
                  </a:rPr>
                  <a:t>j </a:t>
                </a:r>
                <a:r>
                  <a:rPr lang="en-US" altLang="en-US" dirty="0">
                    <a:latin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altLang="en-US" dirty="0">
                    <a:latin typeface="Times New Roman" panose="02020603050405020304" pitchFamily="18" charset="0"/>
                  </a:rPr>
                  <a:t> binary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endParaRPr lang="en-US" altLang="en-US" baseline="-250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50FC765-BF02-4BB8-83F4-AC391A8556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516" y="1558711"/>
                <a:ext cx="5181600" cy="923330"/>
              </a:xfrm>
              <a:prstGeom prst="rect">
                <a:avLst/>
              </a:prstGeom>
              <a:blipFill>
                <a:blip r:embed="rId6"/>
                <a:stretch>
                  <a:fillRect l="-941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2111C5D-C359-49B1-ABB5-DD7061D01209}"/>
              </a:ext>
            </a:extLst>
          </p:cNvPr>
          <p:cNvSpPr/>
          <p:nvPr/>
        </p:nvSpPr>
        <p:spPr>
          <a:xfrm>
            <a:off x="4975249" y="4425378"/>
            <a:ext cx="3942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</a:rPr>
              <a:t>Maximum number of facilities to locate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609058E4-0E31-4E3D-B8E6-6492A93FD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7316" y="5250767"/>
            <a:ext cx="60058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</a:rPr>
              <a:t>Cannot assign demands (customers) to an unopened facility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4CFEE-FB42-42FA-91EB-D460DE23FA97}"/>
              </a:ext>
            </a:extLst>
          </p:cNvPr>
          <p:cNvSpPr/>
          <p:nvPr/>
        </p:nvSpPr>
        <p:spPr>
          <a:xfrm>
            <a:off x="143866" y="909546"/>
            <a:ext cx="115893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</a:rPr>
              <a:t>Need to </a:t>
            </a:r>
            <a:r>
              <a:rPr lang="en-US" altLang="en-US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locate</a:t>
            </a:r>
            <a:r>
              <a:rPr lang="en-US" altLang="en-US" sz="2000" i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facilities and </a:t>
            </a:r>
            <a:r>
              <a:rPr lang="en-US" altLang="en-US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allocate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customers to the facility </a:t>
            </a:r>
            <a:r>
              <a:rPr lang="en-US" altLang="en-US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 to </a:t>
            </a:r>
            <a:r>
              <a:rPr lang="en-US" altLang="en-US" sz="2000" dirty="0">
                <a:latin typeface="Times New Roman" panose="02020603050405020304" pitchFamily="18" charset="0"/>
              </a:rPr>
              <a:t>minimize the total distance traveled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Microsoft Equation 3.0</vt:lpstr>
      <vt:lpstr>Facility Location Using a Distance-Based Approach: P-Median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Hakeem-Ur-Rehman Hakeem-Ur-Rehman</dc:creator>
  <cp:lastModifiedBy>Hakeem-Ur-Rehman Hakeem-Ur-Rehman</cp:lastModifiedBy>
  <cp:revision>9</cp:revision>
  <dcterms:created xsi:type="dcterms:W3CDTF">2020-08-09T14:27:03Z</dcterms:created>
  <dcterms:modified xsi:type="dcterms:W3CDTF">2020-08-09T15:30:37Z</dcterms:modified>
</cp:coreProperties>
</file>