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60ca4dff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c60ca4dff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0ca4dff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0ca4dff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60ca4dff1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c60ca4dff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60ca4dff1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c60ca4dff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ef98c8b35_6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6ef98c8b35_6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ef98c8b35_6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26ef98c8b35_6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ef98c8b35_6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6ef98c8b35_6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f98c8b35_6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6ef98c8b35_6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f98c8b35_6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6ef98c8b35_6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60ca4dff1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c60ca4dff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owardsdatascience.com/understanding-gradient-boosting-machines-9be756fe76ab" TargetMode="External"/><Relationship Id="rId4" Type="http://schemas.openxmlformats.org/officeDocument/2006/relationships/hyperlink" Target="https://chat.openai.com" TargetMode="External"/><Relationship Id="rId5" Type="http://schemas.openxmlformats.org/officeDocument/2006/relationships/hyperlink" Target="https://stats.stackexchange.com/questions/52239/how-does-cross-validation-work-in-rs-gbm-package" TargetMode="External"/><Relationship Id="rId6" Type="http://schemas.openxmlformats.org/officeDocument/2006/relationships/hyperlink" Target="https://www.sciencedirect.com/science/article/abs/pii/S0379073823003304?via%3Dihub" TargetMode="External"/><Relationship Id="rId7" Type="http://schemas.openxmlformats.org/officeDocument/2006/relationships/hyperlink" Target="https://www.rdocumentation.org/packages/stats/versions/3.6.2/topics/t.test" TargetMode="External"/><Relationship Id="rId8" Type="http://schemas.openxmlformats.org/officeDocument/2006/relationships/hyperlink" Target="https://towardsdatascience.com/a-look-at-precision-recall-and-f1-score-36b5fd0dd3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026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778"/>
              <a:buNone/>
            </a:pPr>
            <a:r>
              <a:rPr lang="en"/>
              <a:t>Project 3: </a:t>
            </a:r>
            <a:r>
              <a:rPr lang="en"/>
              <a:t>SAP </a:t>
            </a:r>
            <a:r>
              <a:rPr lang="en"/>
              <a:t>Prediction</a:t>
            </a:r>
            <a:endParaRPr/>
          </a:p>
        </p:txBody>
      </p:sp>
      <p:sp>
        <p:nvSpPr>
          <p:cNvPr id="55" name="Google Shape;55;p13"/>
          <p:cNvSpPr txBox="1"/>
          <p:nvPr>
            <p:ph idx="1" type="subTitle"/>
          </p:nvPr>
        </p:nvSpPr>
        <p:spPr>
          <a:xfrm>
            <a:off x="311700" y="3308300"/>
            <a:ext cx="8520600" cy="7926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00000"/>
              </a:lnSpc>
              <a:spcBef>
                <a:spcPts val="0"/>
              </a:spcBef>
              <a:spcAft>
                <a:spcPts val="0"/>
              </a:spcAft>
              <a:buSzPct val="117647"/>
              <a:buNone/>
            </a:pPr>
            <a:r>
              <a:rPr lang="en"/>
              <a:t>By: Abdullah Tanveer, Hakeem Yatim, Mitsuki Shimonishi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u="sng">
                <a:solidFill>
                  <a:schemeClr val="hlink"/>
                </a:solidFill>
                <a:hlinkClick r:id="rId3"/>
              </a:rPr>
              <a:t>https://towardsdatascience.com/understanding-gradient-boosting-machines-9be756fe76ab</a:t>
            </a:r>
            <a:endParaRPr/>
          </a:p>
          <a:p>
            <a:pPr indent="-342900" lvl="0" marL="457200" rtl="0" algn="l">
              <a:spcBef>
                <a:spcPts val="0"/>
              </a:spcBef>
              <a:spcAft>
                <a:spcPts val="0"/>
              </a:spcAft>
              <a:buSzPts val="1800"/>
              <a:buChar char="●"/>
            </a:pPr>
            <a:r>
              <a:rPr lang="en"/>
              <a:t>Dr. Saunders’ Lectures</a:t>
            </a:r>
            <a:endParaRPr/>
          </a:p>
          <a:p>
            <a:pPr indent="-342900" lvl="0" marL="457200" rtl="0" algn="l">
              <a:spcBef>
                <a:spcPts val="0"/>
              </a:spcBef>
              <a:spcAft>
                <a:spcPts val="0"/>
              </a:spcAft>
              <a:buSzPts val="1800"/>
              <a:buChar char="●"/>
            </a:pPr>
            <a:r>
              <a:rPr lang="en" u="sng">
                <a:solidFill>
                  <a:schemeClr val="hlink"/>
                </a:solidFill>
                <a:hlinkClick r:id="rId4"/>
              </a:rPr>
              <a:t>https://chat.openai.com</a:t>
            </a:r>
            <a:endParaRPr/>
          </a:p>
          <a:p>
            <a:pPr indent="-342900" lvl="0" marL="457200" rtl="0" algn="l">
              <a:spcBef>
                <a:spcPts val="0"/>
              </a:spcBef>
              <a:spcAft>
                <a:spcPts val="0"/>
              </a:spcAft>
              <a:buSzPts val="1800"/>
              <a:buChar char="●"/>
            </a:pPr>
            <a:r>
              <a:rPr lang="en" u="sng">
                <a:solidFill>
                  <a:schemeClr val="hlink"/>
                </a:solidFill>
                <a:hlinkClick r:id="rId5"/>
              </a:rPr>
              <a:t>https://stats.stackexchange.com/questions/52239/how-does-cross-validation-work-in-rs-gbm-package</a:t>
            </a:r>
            <a:endParaRPr/>
          </a:p>
          <a:p>
            <a:pPr indent="-342900" lvl="0" marL="457200" rtl="0" algn="l">
              <a:spcBef>
                <a:spcPts val="0"/>
              </a:spcBef>
              <a:spcAft>
                <a:spcPts val="0"/>
              </a:spcAft>
              <a:buSzPts val="1800"/>
              <a:buChar char="●"/>
            </a:pPr>
            <a:r>
              <a:rPr lang="en" u="sng">
                <a:solidFill>
                  <a:schemeClr val="hlink"/>
                </a:solidFill>
                <a:hlinkClick r:id="rId6"/>
              </a:rPr>
              <a:t>https://www.sciencedirect.com/science/article/abs/pii/S0379073823003304?via%3Dihub</a:t>
            </a:r>
            <a:endParaRPr/>
          </a:p>
          <a:p>
            <a:pPr indent="-342900" lvl="0" marL="457200" rtl="0" algn="l">
              <a:spcBef>
                <a:spcPts val="0"/>
              </a:spcBef>
              <a:spcAft>
                <a:spcPts val="0"/>
              </a:spcAft>
              <a:buSzPts val="1800"/>
              <a:buChar char="●"/>
            </a:pPr>
            <a:r>
              <a:rPr lang="en" u="sng">
                <a:solidFill>
                  <a:schemeClr val="hlink"/>
                </a:solidFill>
                <a:hlinkClick r:id="rId7"/>
              </a:rPr>
              <a:t>https://www.rdocumentation.org/packages/stats/versions/3.6.2/topics/t.test</a:t>
            </a:r>
            <a:endParaRPr/>
          </a:p>
          <a:p>
            <a:pPr indent="-342900" lvl="0" marL="457200" rtl="0" algn="l">
              <a:spcBef>
                <a:spcPts val="0"/>
              </a:spcBef>
              <a:spcAft>
                <a:spcPts val="0"/>
              </a:spcAft>
              <a:buSzPts val="1800"/>
              <a:buChar char="●"/>
            </a:pPr>
            <a:r>
              <a:rPr lang="en" u="sng">
                <a:solidFill>
                  <a:schemeClr val="hlink"/>
                </a:solidFill>
                <a:hlinkClick r:id="rId8"/>
              </a:rPr>
              <a:t>https://towardsdatascience.com/a-look-at-precision-recall-and-f1-score-36b5fd0dd3ec</a:t>
            </a:r>
            <a:endParaRPr/>
          </a:p>
          <a:p>
            <a:pPr indent="-342900" lvl="0" marL="457200" rtl="0" algn="l">
              <a:spcBef>
                <a:spcPts val="0"/>
              </a:spcBef>
              <a:spcAft>
                <a:spcPts val="0"/>
              </a:spcAft>
              <a:buSzPts val="1800"/>
              <a:buChar char="●"/>
            </a:pPr>
            <a:r>
              <a:rPr lang="en"/>
              <a:t>https://mlu-explain.github.io/roc-auc/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Char char="●"/>
            </a:pPr>
            <a:r>
              <a:rPr lang="en">
                <a:solidFill>
                  <a:schemeClr val="dk1"/>
                </a:solidFill>
              </a:rPr>
              <a:t>We are looking at recovered IED data and we want to build a predictive model for whether a particle came from an exploded IED or unexploded IED and to interpret whether or not Dr. Hietpas’ suspicion is reasonable</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Selection</a:t>
            </a:r>
            <a:endParaRPr/>
          </a:p>
        </p:txBody>
      </p:sp>
      <p:sp>
        <p:nvSpPr>
          <p:cNvPr id="67" name="Google Shape;67;p15"/>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300">
                <a:solidFill>
                  <a:schemeClr val="dk1"/>
                </a:solidFill>
              </a:rPr>
              <a:t>We loaded up the data and combined both unexploded and exploded data.</a:t>
            </a:r>
            <a:endParaRPr sz="1300">
              <a:solidFill>
                <a:schemeClr val="dk1"/>
              </a:solidFill>
            </a:endParaRPr>
          </a:p>
          <a:p>
            <a:pPr indent="-342900" lvl="0" marL="457200" rtl="0" algn="l">
              <a:spcBef>
                <a:spcPts val="0"/>
              </a:spcBef>
              <a:spcAft>
                <a:spcPts val="0"/>
              </a:spcAft>
              <a:buClr>
                <a:schemeClr val="dk1"/>
              </a:buClr>
              <a:buSzPts val="1800"/>
              <a:buChar char="●"/>
            </a:pPr>
            <a:r>
              <a:rPr lang="en" sz="1300">
                <a:solidFill>
                  <a:schemeClr val="dk1"/>
                </a:solidFill>
              </a:rPr>
              <a:t>We decided to use the area as an indicator of particle sizes.</a:t>
            </a:r>
            <a:endParaRPr sz="1300">
              <a:solidFill>
                <a:schemeClr val="dk1"/>
              </a:solidFill>
            </a:endParaRPr>
          </a:p>
          <a:p>
            <a:pPr indent="-342900" lvl="0" marL="457200" rtl="0" algn="l">
              <a:spcBef>
                <a:spcPts val="0"/>
              </a:spcBef>
              <a:spcAft>
                <a:spcPts val="0"/>
              </a:spcAft>
              <a:buClr>
                <a:schemeClr val="dk1"/>
              </a:buClr>
              <a:buSzPts val="1800"/>
              <a:buChar char="●"/>
            </a:pPr>
            <a:r>
              <a:rPr lang="en" sz="1300">
                <a:solidFill>
                  <a:schemeClr val="dk1"/>
                </a:solidFill>
              </a:rPr>
              <a:t>We looked at the median and mean of the areas to see the size difference between unexploded and exploded particles.</a:t>
            </a:r>
            <a:endParaRPr sz="1300">
              <a:solidFill>
                <a:schemeClr val="dk1"/>
              </a:solidFill>
            </a:endParaRPr>
          </a:p>
          <a:p>
            <a:pPr indent="-342900" lvl="0" marL="457200" rtl="0" algn="l">
              <a:spcBef>
                <a:spcPts val="0"/>
              </a:spcBef>
              <a:spcAft>
                <a:spcPts val="0"/>
              </a:spcAft>
              <a:buClr>
                <a:schemeClr val="dk1"/>
              </a:buClr>
              <a:buSzPts val="1800"/>
              <a:buChar char="●"/>
            </a:pPr>
            <a:r>
              <a:rPr lang="en" sz="1300">
                <a:solidFill>
                  <a:schemeClr val="dk1"/>
                </a:solidFill>
              </a:rPr>
              <a:t>Unexploded particles are bigger than exploded particles. </a:t>
            </a:r>
            <a:endParaRPr sz="1300">
              <a:solidFill>
                <a:schemeClr val="dk1"/>
              </a:solidFill>
            </a:endParaRPr>
          </a:p>
          <a:p>
            <a:pPr indent="-342900" lvl="0" marL="457200" rtl="0" algn="l">
              <a:spcBef>
                <a:spcPts val="0"/>
              </a:spcBef>
              <a:spcAft>
                <a:spcPts val="0"/>
              </a:spcAft>
              <a:buClr>
                <a:schemeClr val="dk1"/>
              </a:buClr>
              <a:buSzPts val="1800"/>
              <a:buChar char="●"/>
            </a:pPr>
            <a:r>
              <a:rPr lang="en" sz="1300">
                <a:solidFill>
                  <a:schemeClr val="dk1"/>
                </a:solidFill>
              </a:rPr>
              <a:t>keep in mind that we have way more data entries for unexploded particles than exploded particles.</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68" name="Google Shape;68;p15"/>
          <p:cNvPicPr preferRelativeResize="0"/>
          <p:nvPr/>
        </p:nvPicPr>
        <p:blipFill rotWithShape="1">
          <a:blip r:embed="rId3">
            <a:alphaModFix/>
          </a:blip>
          <a:srcRect b="0" l="0" r="55351" t="0"/>
          <a:stretch/>
        </p:blipFill>
        <p:spPr>
          <a:xfrm>
            <a:off x="3801600" y="152650"/>
            <a:ext cx="2140423" cy="2577825"/>
          </a:xfrm>
          <a:prstGeom prst="rect">
            <a:avLst/>
          </a:prstGeom>
          <a:noFill/>
          <a:ln>
            <a:noFill/>
          </a:ln>
        </p:spPr>
      </p:pic>
      <p:pic>
        <p:nvPicPr>
          <p:cNvPr id="69" name="Google Shape;69;p15"/>
          <p:cNvPicPr preferRelativeResize="0"/>
          <p:nvPr/>
        </p:nvPicPr>
        <p:blipFill rotWithShape="1">
          <a:blip r:embed="rId4">
            <a:alphaModFix/>
          </a:blip>
          <a:srcRect b="0" l="5054" r="38840" t="0"/>
          <a:stretch/>
        </p:blipFill>
        <p:spPr>
          <a:xfrm>
            <a:off x="5942025" y="790400"/>
            <a:ext cx="2642200" cy="1940074"/>
          </a:xfrm>
          <a:prstGeom prst="rect">
            <a:avLst/>
          </a:prstGeom>
          <a:noFill/>
          <a:ln>
            <a:noFill/>
          </a:ln>
        </p:spPr>
      </p:pic>
      <p:pic>
        <p:nvPicPr>
          <p:cNvPr id="70" name="Google Shape;70;p15"/>
          <p:cNvPicPr preferRelativeResize="0"/>
          <p:nvPr/>
        </p:nvPicPr>
        <p:blipFill>
          <a:blip r:embed="rId5">
            <a:alphaModFix/>
          </a:blip>
          <a:stretch>
            <a:fillRect/>
          </a:stretch>
        </p:blipFill>
        <p:spPr>
          <a:xfrm>
            <a:off x="4377825" y="2730475"/>
            <a:ext cx="4206399" cy="228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Building</a:t>
            </a:r>
            <a:endParaRPr/>
          </a:p>
        </p:txBody>
      </p:sp>
      <p:sp>
        <p:nvSpPr>
          <p:cNvPr id="76" name="Google Shape;76;p16"/>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300">
                <a:solidFill>
                  <a:schemeClr val="dk1"/>
                </a:solidFill>
              </a:rPr>
              <a:t>We chose GBM because we are dealing with a binary classification problem and we have class imbalances due to having more data entries for the unexploded particles</a:t>
            </a:r>
            <a:endParaRPr sz="1300">
              <a:solidFill>
                <a:schemeClr val="dk1"/>
              </a:solidFill>
            </a:endParaRPr>
          </a:p>
          <a:p>
            <a:pPr indent="-330200" lvl="0" marL="457200" rtl="0" algn="l">
              <a:spcBef>
                <a:spcPts val="0"/>
              </a:spcBef>
              <a:spcAft>
                <a:spcPts val="0"/>
              </a:spcAft>
              <a:buClr>
                <a:schemeClr val="dk1"/>
              </a:buClr>
              <a:buSzPts val="1600"/>
              <a:buChar char="●"/>
            </a:pPr>
            <a:r>
              <a:rPr lang="en" sz="1300">
                <a:solidFill>
                  <a:schemeClr val="dk1"/>
                </a:solidFill>
              </a:rPr>
              <a:t>Got a pretty high accuracy of 98%</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77" name="Google Shape;77;p16"/>
          <p:cNvPicPr preferRelativeResize="0"/>
          <p:nvPr/>
        </p:nvPicPr>
        <p:blipFill>
          <a:blip r:embed="rId3">
            <a:alphaModFix/>
          </a:blip>
          <a:stretch>
            <a:fillRect/>
          </a:stretch>
        </p:blipFill>
        <p:spPr>
          <a:xfrm>
            <a:off x="3954000" y="1152475"/>
            <a:ext cx="5037599" cy="25108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Cross Validation</a:t>
            </a:r>
            <a:endParaRPr/>
          </a:p>
        </p:txBody>
      </p:sp>
      <p:sp>
        <p:nvSpPr>
          <p:cNvPr id="83" name="Google Shape;83;p17"/>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300">
                <a:solidFill>
                  <a:schemeClr val="dk1"/>
                </a:solidFill>
              </a:rPr>
              <a:t>We did k-cross validation after developing the model to see it’s performance. </a:t>
            </a:r>
            <a:endParaRPr sz="1600">
              <a:solidFill>
                <a:schemeClr val="dk1"/>
              </a:solidFill>
            </a:endParaRPr>
          </a:p>
          <a:p>
            <a:pPr indent="-342900" lvl="0" marL="457200" rtl="0" algn="l">
              <a:spcBef>
                <a:spcPts val="0"/>
              </a:spcBef>
              <a:spcAft>
                <a:spcPts val="0"/>
              </a:spcAft>
              <a:buClr>
                <a:schemeClr val="dk1"/>
              </a:buClr>
              <a:buSzPts val="1800"/>
              <a:buChar char="●"/>
            </a:pPr>
            <a:r>
              <a:rPr lang="en" sz="1300">
                <a:solidFill>
                  <a:schemeClr val="dk1"/>
                </a:solidFill>
              </a:rPr>
              <a:t>Still got a high accuracy of around 98%</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84" name="Google Shape;84;p17"/>
          <p:cNvPicPr preferRelativeResize="0"/>
          <p:nvPr/>
        </p:nvPicPr>
        <p:blipFill>
          <a:blip r:embed="rId3">
            <a:alphaModFix/>
          </a:blip>
          <a:stretch>
            <a:fillRect/>
          </a:stretch>
        </p:blipFill>
        <p:spPr>
          <a:xfrm>
            <a:off x="3942275" y="841300"/>
            <a:ext cx="5037599" cy="31888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Evaluation</a:t>
            </a:r>
            <a:endParaRPr/>
          </a:p>
        </p:txBody>
      </p:sp>
      <p:sp>
        <p:nvSpPr>
          <p:cNvPr id="90" name="Google Shape;90;p18"/>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sz="1100">
                <a:solidFill>
                  <a:schemeClr val="dk1"/>
                </a:solidFill>
              </a:rPr>
              <a:t>We looked at the confusion matrix, precision, recall, and f1 score to evaluate the model further since we have a high accuracy.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Precision, recall, and f1 scores are high</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model predicts particles that are truly exploded well while minimizing false positives (when model predicts unexploded when it’s truly exploded).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AUC score is also high which means that the model distinguishes unexploded vs exploded reasonably.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confusion matrix, however, shows that the model predicts 1 exploded particle correctly and 2887 unexploded particle correctly.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We think that this is because of the data imbalance between the entries of exploded and unexploded particles.</a:t>
            </a:r>
            <a:endParaRPr sz="1300">
              <a:solidFill>
                <a:schemeClr val="dk1"/>
              </a:solidFill>
            </a:endParaRPr>
          </a:p>
          <a:p>
            <a:pPr indent="0" lvl="0" marL="0" rtl="0" algn="l">
              <a:spcBef>
                <a:spcPts val="0"/>
              </a:spcBef>
              <a:spcAft>
                <a:spcPts val="1200"/>
              </a:spcAft>
              <a:buNone/>
            </a:pPr>
            <a:r>
              <a:t/>
            </a:r>
            <a:endParaRPr sz="1500">
              <a:solidFill>
                <a:schemeClr val="dk1"/>
              </a:solidFill>
            </a:endParaRPr>
          </a:p>
        </p:txBody>
      </p:sp>
      <p:pic>
        <p:nvPicPr>
          <p:cNvPr id="91" name="Google Shape;91;p18"/>
          <p:cNvPicPr preferRelativeResize="0"/>
          <p:nvPr/>
        </p:nvPicPr>
        <p:blipFill rotWithShape="1">
          <a:blip r:embed="rId3">
            <a:alphaModFix/>
          </a:blip>
          <a:srcRect b="0" l="0" r="30723" t="0"/>
          <a:stretch/>
        </p:blipFill>
        <p:spPr>
          <a:xfrm>
            <a:off x="4963900" y="298850"/>
            <a:ext cx="2887777" cy="2272901"/>
          </a:xfrm>
          <a:prstGeom prst="rect">
            <a:avLst/>
          </a:prstGeom>
          <a:noFill/>
          <a:ln>
            <a:noFill/>
          </a:ln>
        </p:spPr>
      </p:pic>
      <p:pic>
        <p:nvPicPr>
          <p:cNvPr id="92" name="Google Shape;92;p18"/>
          <p:cNvPicPr preferRelativeResize="0"/>
          <p:nvPr/>
        </p:nvPicPr>
        <p:blipFill>
          <a:blip r:embed="rId4">
            <a:alphaModFix/>
          </a:blip>
          <a:stretch>
            <a:fillRect/>
          </a:stretch>
        </p:blipFill>
        <p:spPr>
          <a:xfrm>
            <a:off x="3801600" y="2571750"/>
            <a:ext cx="2757676" cy="2137525"/>
          </a:xfrm>
          <a:prstGeom prst="rect">
            <a:avLst/>
          </a:prstGeom>
          <a:noFill/>
          <a:ln>
            <a:noFill/>
          </a:ln>
        </p:spPr>
      </p:pic>
      <p:pic>
        <p:nvPicPr>
          <p:cNvPr id="93" name="Google Shape;93;p18"/>
          <p:cNvPicPr preferRelativeResize="0"/>
          <p:nvPr/>
        </p:nvPicPr>
        <p:blipFill>
          <a:blip r:embed="rId5">
            <a:alphaModFix/>
          </a:blip>
          <a:stretch>
            <a:fillRect/>
          </a:stretch>
        </p:blipFill>
        <p:spPr>
          <a:xfrm>
            <a:off x="6559275" y="2571743"/>
            <a:ext cx="2584725" cy="183950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 of the Size of the Particles</a:t>
            </a:r>
            <a:endParaRPr/>
          </a:p>
        </p:txBody>
      </p:sp>
      <p:sp>
        <p:nvSpPr>
          <p:cNvPr id="99" name="Google Shape;99;p19"/>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300">
                <a:solidFill>
                  <a:schemeClr val="dk1"/>
                </a:solidFill>
              </a:rPr>
              <a:t>We got a reasonable threshold from the ROC curve</a:t>
            </a:r>
            <a:endParaRPr sz="1300">
              <a:solidFill>
                <a:schemeClr val="dk1"/>
              </a:solidFill>
            </a:endParaRPr>
          </a:p>
          <a:p>
            <a:pPr indent="-330200" lvl="0" marL="457200" rtl="0" algn="l">
              <a:spcBef>
                <a:spcPts val="0"/>
              </a:spcBef>
              <a:spcAft>
                <a:spcPts val="0"/>
              </a:spcAft>
              <a:buClr>
                <a:schemeClr val="dk1"/>
              </a:buClr>
              <a:buSzPts val="1600"/>
              <a:buChar char="●"/>
            </a:pPr>
            <a:r>
              <a:rPr lang="en" sz="1300">
                <a:solidFill>
                  <a:schemeClr val="dk1"/>
                </a:solidFill>
              </a:rPr>
              <a:t>Developed the function using the GBM model we developed previously</a:t>
            </a:r>
            <a:endParaRPr sz="1300">
              <a:solidFill>
                <a:schemeClr val="dk1"/>
              </a:solidFill>
            </a:endParaRPr>
          </a:p>
          <a:p>
            <a:pPr indent="-330200" lvl="0" marL="457200" rtl="0" algn="l">
              <a:spcBef>
                <a:spcPts val="0"/>
              </a:spcBef>
              <a:spcAft>
                <a:spcPts val="0"/>
              </a:spcAft>
              <a:buClr>
                <a:schemeClr val="dk1"/>
              </a:buClr>
              <a:buSzPts val="1600"/>
              <a:buChar char="●"/>
            </a:pPr>
            <a:r>
              <a:rPr lang="en" sz="1300">
                <a:solidFill>
                  <a:schemeClr val="dk1"/>
                </a:solidFill>
              </a:rPr>
              <a:t>Tried 2 different entries that we used from the actual data to see if the function predicted correctly</a:t>
            </a:r>
            <a:endParaRPr sz="1500">
              <a:solidFill>
                <a:schemeClr val="dk1"/>
              </a:solidFill>
            </a:endParaRPr>
          </a:p>
        </p:txBody>
      </p:sp>
      <p:pic>
        <p:nvPicPr>
          <p:cNvPr id="100" name="Google Shape;100;p19"/>
          <p:cNvPicPr preferRelativeResize="0"/>
          <p:nvPr/>
        </p:nvPicPr>
        <p:blipFill>
          <a:blip r:embed="rId3">
            <a:alphaModFix/>
          </a:blip>
          <a:stretch>
            <a:fillRect/>
          </a:stretch>
        </p:blipFill>
        <p:spPr>
          <a:xfrm>
            <a:off x="4169350" y="1017725"/>
            <a:ext cx="3489899" cy="2620640"/>
          </a:xfrm>
          <a:prstGeom prst="rect">
            <a:avLst/>
          </a:prstGeom>
          <a:noFill/>
          <a:ln>
            <a:noFill/>
          </a:ln>
        </p:spPr>
      </p:pic>
      <p:pic>
        <p:nvPicPr>
          <p:cNvPr id="101" name="Google Shape;101;p19"/>
          <p:cNvPicPr preferRelativeResize="0"/>
          <p:nvPr/>
        </p:nvPicPr>
        <p:blipFill>
          <a:blip r:embed="rId4">
            <a:alphaModFix/>
          </a:blip>
          <a:stretch>
            <a:fillRect/>
          </a:stretch>
        </p:blipFill>
        <p:spPr>
          <a:xfrm>
            <a:off x="4169350" y="3726209"/>
            <a:ext cx="3489901" cy="1072139"/>
          </a:xfrm>
          <a:prstGeom prst="rect">
            <a:avLst/>
          </a:prstGeom>
          <a:noFill/>
          <a:ln>
            <a:noFill/>
          </a:ln>
        </p:spPr>
      </p:pic>
      <p:pic>
        <p:nvPicPr>
          <p:cNvPr id="102" name="Google Shape;102;p19"/>
          <p:cNvPicPr preferRelativeResize="0"/>
          <p:nvPr/>
        </p:nvPicPr>
        <p:blipFill>
          <a:blip r:embed="rId5">
            <a:alphaModFix/>
          </a:blip>
          <a:stretch>
            <a:fillRect/>
          </a:stretch>
        </p:blipFill>
        <p:spPr>
          <a:xfrm>
            <a:off x="851300" y="3567925"/>
            <a:ext cx="2410696" cy="84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 Evaluation</a:t>
            </a:r>
            <a:endParaRPr/>
          </a:p>
        </p:txBody>
      </p:sp>
      <p:sp>
        <p:nvSpPr>
          <p:cNvPr id="108" name="Google Shape;108;p20"/>
          <p:cNvSpPr txBox="1"/>
          <p:nvPr>
            <p:ph idx="1" type="body"/>
          </p:nvPr>
        </p:nvSpPr>
        <p:spPr>
          <a:xfrm>
            <a:off x="311700" y="1152475"/>
            <a:ext cx="3489900" cy="3803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We looked at the Precision, Recall, and F1 scores of the function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 got a lower accuracy than the actual model, we got a low precision, recall, f1 score.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low recall for the exploded particles means that the model may not effectively capture smaller particles from exploded IED’s, which aligns with Dr. Hietpas’ suspicion that post-blast recovered samples will tend to have fewer smaller particles.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low recall also means that the smaller particle, which are more easily consumed in the blast, may not be represented well in the dataset or are more challenging for the model to classify accurately</a:t>
            </a:r>
            <a:endParaRPr sz="1200">
              <a:solidFill>
                <a:schemeClr val="dk1"/>
              </a:solidFill>
            </a:endParaRPr>
          </a:p>
        </p:txBody>
      </p:sp>
      <p:pic>
        <p:nvPicPr>
          <p:cNvPr id="109" name="Google Shape;109;p20"/>
          <p:cNvPicPr preferRelativeResize="0"/>
          <p:nvPr/>
        </p:nvPicPr>
        <p:blipFill>
          <a:blip r:embed="rId3">
            <a:alphaModFix/>
          </a:blip>
          <a:stretch>
            <a:fillRect/>
          </a:stretch>
        </p:blipFill>
        <p:spPr>
          <a:xfrm>
            <a:off x="3801600" y="1017725"/>
            <a:ext cx="3649250" cy="2202474"/>
          </a:xfrm>
          <a:prstGeom prst="rect">
            <a:avLst/>
          </a:prstGeom>
          <a:noFill/>
          <a:ln>
            <a:noFill/>
          </a:ln>
        </p:spPr>
      </p:pic>
      <p:pic>
        <p:nvPicPr>
          <p:cNvPr id="110" name="Google Shape;110;p20"/>
          <p:cNvPicPr preferRelativeResize="0"/>
          <p:nvPr/>
        </p:nvPicPr>
        <p:blipFill>
          <a:blip r:embed="rId4">
            <a:alphaModFix/>
          </a:blip>
          <a:stretch>
            <a:fillRect/>
          </a:stretch>
        </p:blipFill>
        <p:spPr>
          <a:xfrm>
            <a:off x="5037825" y="3220200"/>
            <a:ext cx="1176800" cy="176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16" name="Google Shape;11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We successfully built a model that predicts whether or not a particle is recovered from an exploded vs unexploded IED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Dr. Hietpas’ suspicion is correct. Through the model, we can say that the post-blast recovered sample will tend to have fewer smaller particles due to those particles being more easily consumed in the blast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Things to do differently: </a:t>
            </a:r>
            <a:endParaRPr>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Use a different feature than the area as the size indicator of the particles and may have different results from what we got.</a:t>
            </a:r>
            <a:endParaRPr sz="13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300">
                <a:solidFill>
                  <a:schemeClr val="dk1"/>
                </a:solidFill>
              </a:rPr>
              <a:t>we could also do undersampling of the unexploded data to have a better class balance. We tried it but we thought it might not capture the unexploded data as accurately.</a:t>
            </a:r>
            <a:br>
              <a:rPr lang="en">
                <a:solidFill>
                  <a:schemeClr val="dk1"/>
                </a:solidFill>
              </a:rPr>
            </a:b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