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60ca4dff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c60ca4dff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60ca4dff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c60ca4dff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60ca4dff1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c60ca4dff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16956bc7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d16956bc7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ef98c8b35_6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26ef98c8b35_6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ef98c8b35_6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6ef98c8b35_6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6956bc7e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d16956bc7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60ca4dff1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c60ca4dff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60ca4dff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60ca4dff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3.png"/><Relationship Id="rId11" Type="http://schemas.openxmlformats.org/officeDocument/2006/relationships/image" Target="../media/image14.png"/><Relationship Id="rId10" Type="http://schemas.openxmlformats.org/officeDocument/2006/relationships/image" Target="../media/image15.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owardsdatascience.com/understanding-gradient-boosting-machines-9be756fe76ab" TargetMode="External"/><Relationship Id="rId4" Type="http://schemas.openxmlformats.org/officeDocument/2006/relationships/hyperlink" Target="https://stats.stackexchange.com/questions/52239/how-does-cross-validation-work-in-rs-gbm-package" TargetMode="External"/><Relationship Id="rId9" Type="http://schemas.openxmlformats.org/officeDocument/2006/relationships/hyperlink" Target="https://www.r-bloggers.com/2021/04/random-forest-in-r/" TargetMode="External"/><Relationship Id="rId5" Type="http://schemas.openxmlformats.org/officeDocument/2006/relationships/hyperlink" Target="https://www.sciencedirect.com/science/article/abs/pii/S0379073823003304?via%3Dihub" TargetMode="External"/><Relationship Id="rId6" Type="http://schemas.openxmlformats.org/officeDocument/2006/relationships/hyperlink" Target="https://www.rdocumentation.org/packages/stats/versions/3.6.2/topics/t.test" TargetMode="External"/><Relationship Id="rId7" Type="http://schemas.openxmlformats.org/officeDocument/2006/relationships/hyperlink" Target="https://towardsdatascience.com/a-look-at-precision-recall-and-f1-score-36b5fd0dd3ec" TargetMode="External"/><Relationship Id="rId8" Type="http://schemas.openxmlformats.org/officeDocument/2006/relationships/hyperlink" Target="https://chat.openai.com/c/338382ac-7e47-4006-b7f5-1dd32dd2831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026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778"/>
              <a:buNone/>
            </a:pPr>
            <a:r>
              <a:rPr lang="en"/>
              <a:t>Project 4: </a:t>
            </a:r>
            <a:r>
              <a:rPr lang="en"/>
              <a:t>SAP </a:t>
            </a:r>
            <a:r>
              <a:rPr lang="en"/>
              <a:t>Prediction</a:t>
            </a:r>
            <a:endParaRPr/>
          </a:p>
        </p:txBody>
      </p:sp>
      <p:sp>
        <p:nvSpPr>
          <p:cNvPr id="55" name="Google Shape;55;p13"/>
          <p:cNvSpPr txBox="1"/>
          <p:nvPr>
            <p:ph idx="1" type="subTitle"/>
          </p:nvPr>
        </p:nvSpPr>
        <p:spPr>
          <a:xfrm>
            <a:off x="311700" y="3308300"/>
            <a:ext cx="8520600" cy="7926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00000"/>
              </a:lnSpc>
              <a:spcBef>
                <a:spcPts val="0"/>
              </a:spcBef>
              <a:spcAft>
                <a:spcPts val="0"/>
              </a:spcAft>
              <a:buSzPct val="117647"/>
              <a:buNone/>
            </a:pPr>
            <a:r>
              <a:rPr lang="en"/>
              <a:t>By: Abdullah Tanveer, Hakeem Yatim, Mitsuki Shimonishi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dk1"/>
                </a:solidFill>
              </a:rPr>
              <a:t>Build an algorithm for each query object that will guess the brand of each particle in a query object.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Keep Dr. Hietpas’ conjecture that the post-blast recovered sample will tend to have fewer smaller particles due to those particles being more easily consumed in the blast in mind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Take into account for the differing distribution of particles for the unexploded vs exploded query objects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Preprocessing</a:t>
            </a:r>
            <a:endParaRPr/>
          </a:p>
        </p:txBody>
      </p:sp>
      <p:sp>
        <p:nvSpPr>
          <p:cNvPr id="67" name="Google Shape;67;p15"/>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300">
                <a:solidFill>
                  <a:schemeClr val="dk1"/>
                </a:solidFill>
              </a:rPr>
              <a:t>We loaded up the data like in Project 3, and used the GBM model we built that predicted exploded vs unexploded in the combined dataset.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Wanted to focus on 5 brands, but need to take other brands into consideration in background dataset</a:t>
            </a:r>
            <a:endParaRPr sz="1300">
              <a:solidFill>
                <a:schemeClr val="dk1"/>
              </a:solidFill>
            </a:endParaRPr>
          </a:p>
          <a:p>
            <a:pPr indent="0" lvl="0" marL="0" rtl="0" algn="l">
              <a:spcBef>
                <a:spcPts val="0"/>
              </a:spcBef>
              <a:spcAft>
                <a:spcPts val="1200"/>
              </a:spcAft>
              <a:buNone/>
            </a:pPr>
            <a:r>
              <a:t/>
            </a:r>
            <a:endParaRPr sz="1500">
              <a:solidFill>
                <a:schemeClr val="dk1"/>
              </a:solidFill>
            </a:endParaRPr>
          </a:p>
        </p:txBody>
      </p:sp>
      <p:pic>
        <p:nvPicPr>
          <p:cNvPr id="68" name="Google Shape;68;p15"/>
          <p:cNvPicPr preferRelativeResize="0"/>
          <p:nvPr/>
        </p:nvPicPr>
        <p:blipFill rotWithShape="1">
          <a:blip r:embed="rId3">
            <a:alphaModFix/>
          </a:blip>
          <a:srcRect b="0" l="0" r="55351" t="0"/>
          <a:stretch/>
        </p:blipFill>
        <p:spPr>
          <a:xfrm>
            <a:off x="3801600" y="1152475"/>
            <a:ext cx="2140423" cy="2577825"/>
          </a:xfrm>
          <a:prstGeom prst="rect">
            <a:avLst/>
          </a:prstGeom>
          <a:noFill/>
          <a:ln>
            <a:noFill/>
          </a:ln>
        </p:spPr>
      </p:pic>
      <p:pic>
        <p:nvPicPr>
          <p:cNvPr id="69" name="Google Shape;69;p15"/>
          <p:cNvPicPr preferRelativeResize="0"/>
          <p:nvPr/>
        </p:nvPicPr>
        <p:blipFill rotWithShape="1">
          <a:blip r:embed="rId4">
            <a:alphaModFix/>
          </a:blip>
          <a:srcRect b="0" l="0" r="9049" t="0"/>
          <a:stretch/>
        </p:blipFill>
        <p:spPr>
          <a:xfrm>
            <a:off x="5942025" y="1622075"/>
            <a:ext cx="3272426" cy="2108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Preprocessing</a:t>
            </a:r>
            <a:endParaRPr/>
          </a:p>
        </p:txBody>
      </p:sp>
      <p:sp>
        <p:nvSpPr>
          <p:cNvPr id="75" name="Google Shape;75;p16"/>
          <p:cNvSpPr txBox="1"/>
          <p:nvPr>
            <p:ph idx="1" type="body"/>
          </p:nvPr>
        </p:nvSpPr>
        <p:spPr>
          <a:xfrm>
            <a:off x="311700" y="1093775"/>
            <a:ext cx="3489900" cy="3932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Background dataset was supposed to be unexploded, but due to Dr. Hietpas’ conjecture, they might have misclassified them as unexploded, so we can use our exploded vs unexploded model to predict if the particles are exploded or unexploded in background data</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After making the predicted data of unexploded vs exploded, we combined all three data and separated them again with one being the final exploded data, and one being the final unexploded data</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We need to separate the unexploded vs exploded due to us trying to build 2 models.</a:t>
            </a:r>
            <a:endParaRPr sz="1300">
              <a:solidFill>
                <a:schemeClr val="dk1"/>
              </a:solidFill>
            </a:endParaRPr>
          </a:p>
          <a:p>
            <a:pPr indent="0" lvl="0" marL="0" rtl="0" algn="l">
              <a:spcBef>
                <a:spcPts val="0"/>
              </a:spcBef>
              <a:spcAft>
                <a:spcPts val="1200"/>
              </a:spcAft>
              <a:buNone/>
            </a:pPr>
            <a:r>
              <a:t/>
            </a:r>
            <a:endParaRPr sz="1500">
              <a:solidFill>
                <a:schemeClr val="dk1"/>
              </a:solidFill>
            </a:endParaRPr>
          </a:p>
        </p:txBody>
      </p:sp>
      <p:pic>
        <p:nvPicPr>
          <p:cNvPr id="76" name="Google Shape;76;p16"/>
          <p:cNvPicPr preferRelativeResize="0"/>
          <p:nvPr/>
        </p:nvPicPr>
        <p:blipFill>
          <a:blip r:embed="rId3">
            <a:alphaModFix/>
          </a:blip>
          <a:stretch>
            <a:fillRect/>
          </a:stretch>
        </p:blipFill>
        <p:spPr>
          <a:xfrm>
            <a:off x="3965750" y="445025"/>
            <a:ext cx="5037601" cy="2436173"/>
          </a:xfrm>
          <a:prstGeom prst="rect">
            <a:avLst/>
          </a:prstGeom>
          <a:noFill/>
          <a:ln>
            <a:noFill/>
          </a:ln>
        </p:spPr>
      </p:pic>
      <p:pic>
        <p:nvPicPr>
          <p:cNvPr id="77" name="Google Shape;77;p16"/>
          <p:cNvPicPr preferRelativeResize="0"/>
          <p:nvPr/>
        </p:nvPicPr>
        <p:blipFill>
          <a:blip r:embed="rId4">
            <a:alphaModFix/>
          </a:blip>
          <a:stretch>
            <a:fillRect/>
          </a:stretch>
        </p:blipFill>
        <p:spPr>
          <a:xfrm>
            <a:off x="4331375" y="2881198"/>
            <a:ext cx="4500923" cy="19575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Building</a:t>
            </a:r>
            <a:endParaRPr/>
          </a:p>
        </p:txBody>
      </p:sp>
      <p:sp>
        <p:nvSpPr>
          <p:cNvPr id="83" name="Google Shape;83;p17"/>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300">
                <a:solidFill>
                  <a:schemeClr val="dk1"/>
                </a:solidFill>
              </a:rPr>
              <a:t>2 models: 1 for </a:t>
            </a:r>
            <a:r>
              <a:rPr lang="en" sz="1300">
                <a:solidFill>
                  <a:schemeClr val="dk1"/>
                </a:solidFill>
              </a:rPr>
              <a:t>exploded</a:t>
            </a:r>
            <a:r>
              <a:rPr lang="en" sz="1300">
                <a:solidFill>
                  <a:schemeClr val="dk1"/>
                </a:solidFill>
              </a:rPr>
              <a:t> data and 1 for unexploded data</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Random Forest Model for Exploded data, GBM for Unexploded data</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Decided to remove brands with a single entry since the model wouldn’t work and it would improve the model’s performance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Accuracies of 75% and 70% respectively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Tried to evaluate the model but had difficulties computing </a:t>
            </a:r>
            <a:r>
              <a:rPr lang="en" sz="1300">
                <a:solidFill>
                  <a:schemeClr val="dk1"/>
                </a:solidFill>
              </a:rPr>
              <a:t>confusion</a:t>
            </a:r>
            <a:r>
              <a:rPr lang="en" sz="1300">
                <a:solidFill>
                  <a:schemeClr val="dk1"/>
                </a:solidFill>
              </a:rPr>
              <a:t> matrix, precision, recall, f1</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1200"/>
              </a:spcAft>
              <a:buNone/>
            </a:pPr>
            <a:r>
              <a:t/>
            </a:r>
            <a:endParaRPr sz="1500">
              <a:solidFill>
                <a:schemeClr val="dk1"/>
              </a:solidFill>
            </a:endParaRPr>
          </a:p>
        </p:txBody>
      </p:sp>
      <p:pic>
        <p:nvPicPr>
          <p:cNvPr id="84" name="Google Shape;84;p17"/>
          <p:cNvPicPr preferRelativeResize="0"/>
          <p:nvPr/>
        </p:nvPicPr>
        <p:blipFill>
          <a:blip r:embed="rId3">
            <a:alphaModFix/>
          </a:blip>
          <a:stretch>
            <a:fillRect/>
          </a:stretch>
        </p:blipFill>
        <p:spPr>
          <a:xfrm>
            <a:off x="3738975" y="524500"/>
            <a:ext cx="2702509" cy="1984883"/>
          </a:xfrm>
          <a:prstGeom prst="rect">
            <a:avLst/>
          </a:prstGeom>
          <a:noFill/>
          <a:ln>
            <a:noFill/>
          </a:ln>
        </p:spPr>
      </p:pic>
      <p:pic>
        <p:nvPicPr>
          <p:cNvPr id="85" name="Google Shape;85;p17"/>
          <p:cNvPicPr preferRelativeResize="0"/>
          <p:nvPr/>
        </p:nvPicPr>
        <p:blipFill>
          <a:blip r:embed="rId4">
            <a:alphaModFix/>
          </a:blip>
          <a:stretch>
            <a:fillRect/>
          </a:stretch>
        </p:blipFill>
        <p:spPr>
          <a:xfrm>
            <a:off x="3738975" y="2509372"/>
            <a:ext cx="2702509" cy="1222248"/>
          </a:xfrm>
          <a:prstGeom prst="rect">
            <a:avLst/>
          </a:prstGeom>
          <a:noFill/>
          <a:ln>
            <a:noFill/>
          </a:ln>
        </p:spPr>
      </p:pic>
      <p:pic>
        <p:nvPicPr>
          <p:cNvPr id="86" name="Google Shape;86;p17"/>
          <p:cNvPicPr preferRelativeResize="0"/>
          <p:nvPr/>
        </p:nvPicPr>
        <p:blipFill>
          <a:blip r:embed="rId5">
            <a:alphaModFix/>
          </a:blip>
          <a:stretch>
            <a:fillRect/>
          </a:stretch>
        </p:blipFill>
        <p:spPr>
          <a:xfrm>
            <a:off x="6441487" y="545508"/>
            <a:ext cx="2702510" cy="1942870"/>
          </a:xfrm>
          <a:prstGeom prst="rect">
            <a:avLst/>
          </a:prstGeom>
          <a:noFill/>
          <a:ln>
            <a:noFill/>
          </a:ln>
        </p:spPr>
      </p:pic>
      <p:pic>
        <p:nvPicPr>
          <p:cNvPr id="87" name="Google Shape;87;p17"/>
          <p:cNvPicPr preferRelativeResize="0"/>
          <p:nvPr/>
        </p:nvPicPr>
        <p:blipFill>
          <a:blip r:embed="rId6">
            <a:alphaModFix/>
          </a:blip>
          <a:stretch>
            <a:fillRect/>
          </a:stretch>
        </p:blipFill>
        <p:spPr>
          <a:xfrm>
            <a:off x="6441486" y="2488380"/>
            <a:ext cx="2702512" cy="15394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Brand Predictions Exploded</a:t>
            </a:r>
            <a:endParaRPr/>
          </a:p>
        </p:txBody>
      </p:sp>
      <p:sp>
        <p:nvSpPr>
          <p:cNvPr id="93" name="Google Shape;93;p18"/>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300">
                <a:solidFill>
                  <a:schemeClr val="dk1"/>
                </a:solidFill>
              </a:rPr>
              <a:t>Used the model to predict on the exploded queries (3,9,11,12)</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Output them as a csv files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1200"/>
              </a:spcAft>
              <a:buNone/>
            </a:pPr>
            <a:r>
              <a:t/>
            </a:r>
            <a:endParaRPr sz="1500">
              <a:solidFill>
                <a:schemeClr val="dk1"/>
              </a:solidFill>
            </a:endParaRPr>
          </a:p>
        </p:txBody>
      </p:sp>
      <p:pic>
        <p:nvPicPr>
          <p:cNvPr id="94" name="Google Shape;94;p18"/>
          <p:cNvPicPr preferRelativeResize="0"/>
          <p:nvPr/>
        </p:nvPicPr>
        <p:blipFill>
          <a:blip r:embed="rId3">
            <a:alphaModFix/>
          </a:blip>
          <a:stretch>
            <a:fillRect/>
          </a:stretch>
        </p:blipFill>
        <p:spPr>
          <a:xfrm>
            <a:off x="5159500" y="47000"/>
            <a:ext cx="3984500" cy="2160725"/>
          </a:xfrm>
          <a:prstGeom prst="rect">
            <a:avLst/>
          </a:prstGeom>
          <a:noFill/>
          <a:ln>
            <a:noFill/>
          </a:ln>
        </p:spPr>
      </p:pic>
      <p:pic>
        <p:nvPicPr>
          <p:cNvPr id="95" name="Google Shape;95;p18"/>
          <p:cNvPicPr preferRelativeResize="0"/>
          <p:nvPr/>
        </p:nvPicPr>
        <p:blipFill>
          <a:blip r:embed="rId4">
            <a:alphaModFix/>
          </a:blip>
          <a:stretch>
            <a:fillRect/>
          </a:stretch>
        </p:blipFill>
        <p:spPr>
          <a:xfrm>
            <a:off x="311700" y="2650150"/>
            <a:ext cx="4090525" cy="807750"/>
          </a:xfrm>
          <a:prstGeom prst="rect">
            <a:avLst/>
          </a:prstGeom>
          <a:noFill/>
          <a:ln>
            <a:noFill/>
          </a:ln>
        </p:spPr>
      </p:pic>
      <p:sp>
        <p:nvSpPr>
          <p:cNvPr id="96" name="Google Shape;96;p18"/>
          <p:cNvSpPr txBox="1"/>
          <p:nvPr/>
        </p:nvSpPr>
        <p:spPr>
          <a:xfrm>
            <a:off x="311700" y="2368450"/>
            <a:ext cx="36990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3</a:t>
            </a:r>
            <a:endParaRPr sz="1100">
              <a:solidFill>
                <a:schemeClr val="lt2"/>
              </a:solidFill>
            </a:endParaRPr>
          </a:p>
        </p:txBody>
      </p:sp>
      <p:pic>
        <p:nvPicPr>
          <p:cNvPr id="97" name="Google Shape;97;p18"/>
          <p:cNvPicPr preferRelativeResize="0"/>
          <p:nvPr/>
        </p:nvPicPr>
        <p:blipFill>
          <a:blip r:embed="rId5">
            <a:alphaModFix/>
          </a:blip>
          <a:stretch>
            <a:fillRect/>
          </a:stretch>
        </p:blipFill>
        <p:spPr>
          <a:xfrm>
            <a:off x="364712" y="3949600"/>
            <a:ext cx="3984502" cy="839350"/>
          </a:xfrm>
          <a:prstGeom prst="rect">
            <a:avLst/>
          </a:prstGeom>
          <a:noFill/>
          <a:ln>
            <a:noFill/>
          </a:ln>
        </p:spPr>
      </p:pic>
      <p:sp>
        <p:nvSpPr>
          <p:cNvPr id="98" name="Google Shape;98;p18"/>
          <p:cNvSpPr txBox="1"/>
          <p:nvPr/>
        </p:nvSpPr>
        <p:spPr>
          <a:xfrm>
            <a:off x="364700" y="3667900"/>
            <a:ext cx="36990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9</a:t>
            </a:r>
            <a:endParaRPr sz="1100">
              <a:solidFill>
                <a:schemeClr val="lt2"/>
              </a:solidFill>
            </a:endParaRPr>
          </a:p>
        </p:txBody>
      </p:sp>
      <p:pic>
        <p:nvPicPr>
          <p:cNvPr id="99" name="Google Shape;99;p18"/>
          <p:cNvPicPr preferRelativeResize="0"/>
          <p:nvPr/>
        </p:nvPicPr>
        <p:blipFill>
          <a:blip r:embed="rId6">
            <a:alphaModFix/>
          </a:blip>
          <a:stretch>
            <a:fillRect/>
          </a:stretch>
        </p:blipFill>
        <p:spPr>
          <a:xfrm>
            <a:off x="4627450" y="2650150"/>
            <a:ext cx="4323919" cy="807750"/>
          </a:xfrm>
          <a:prstGeom prst="rect">
            <a:avLst/>
          </a:prstGeom>
          <a:noFill/>
          <a:ln>
            <a:noFill/>
          </a:ln>
        </p:spPr>
      </p:pic>
      <p:sp>
        <p:nvSpPr>
          <p:cNvPr id="100" name="Google Shape;100;p18"/>
          <p:cNvSpPr txBox="1"/>
          <p:nvPr/>
        </p:nvSpPr>
        <p:spPr>
          <a:xfrm>
            <a:off x="4627450" y="2368450"/>
            <a:ext cx="36990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11</a:t>
            </a:r>
            <a:endParaRPr sz="1100">
              <a:solidFill>
                <a:schemeClr val="lt2"/>
              </a:solidFill>
            </a:endParaRPr>
          </a:p>
        </p:txBody>
      </p:sp>
      <p:pic>
        <p:nvPicPr>
          <p:cNvPr id="101" name="Google Shape;101;p18"/>
          <p:cNvPicPr preferRelativeResize="0"/>
          <p:nvPr/>
        </p:nvPicPr>
        <p:blipFill>
          <a:blip r:embed="rId7">
            <a:alphaModFix/>
          </a:blip>
          <a:stretch>
            <a:fillRect/>
          </a:stretch>
        </p:blipFill>
        <p:spPr>
          <a:xfrm>
            <a:off x="4589341" y="3965402"/>
            <a:ext cx="4400133" cy="807750"/>
          </a:xfrm>
          <a:prstGeom prst="rect">
            <a:avLst/>
          </a:prstGeom>
          <a:noFill/>
          <a:ln>
            <a:noFill/>
          </a:ln>
        </p:spPr>
      </p:pic>
      <p:sp>
        <p:nvSpPr>
          <p:cNvPr id="102" name="Google Shape;102;p18"/>
          <p:cNvSpPr txBox="1"/>
          <p:nvPr/>
        </p:nvSpPr>
        <p:spPr>
          <a:xfrm>
            <a:off x="4572000" y="3683700"/>
            <a:ext cx="36990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12</a:t>
            </a:r>
            <a:endParaRPr sz="11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Brand Predictions Unexploded </a:t>
            </a:r>
            <a:endParaRPr/>
          </a:p>
        </p:txBody>
      </p:sp>
      <p:sp>
        <p:nvSpPr>
          <p:cNvPr id="108" name="Google Shape;108;p19"/>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300">
                <a:solidFill>
                  <a:schemeClr val="dk1"/>
                </a:solidFill>
              </a:rPr>
              <a:t>Use the model to predict on the unexploded queries (1,2,4,5,6,7,8,10)</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Output it as individual csv query files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1200"/>
              </a:spcAft>
              <a:buNone/>
            </a:pPr>
            <a:r>
              <a:t/>
            </a:r>
            <a:endParaRPr sz="1500">
              <a:solidFill>
                <a:schemeClr val="dk1"/>
              </a:solidFill>
            </a:endParaRPr>
          </a:p>
        </p:txBody>
      </p:sp>
      <p:pic>
        <p:nvPicPr>
          <p:cNvPr id="109" name="Google Shape;109;p19"/>
          <p:cNvPicPr preferRelativeResize="0"/>
          <p:nvPr/>
        </p:nvPicPr>
        <p:blipFill>
          <a:blip r:embed="rId3">
            <a:alphaModFix/>
          </a:blip>
          <a:stretch>
            <a:fillRect/>
          </a:stretch>
        </p:blipFill>
        <p:spPr>
          <a:xfrm>
            <a:off x="5378375" y="0"/>
            <a:ext cx="3765623" cy="2325550"/>
          </a:xfrm>
          <a:prstGeom prst="rect">
            <a:avLst/>
          </a:prstGeom>
          <a:noFill/>
          <a:ln>
            <a:noFill/>
          </a:ln>
        </p:spPr>
      </p:pic>
      <p:sp>
        <p:nvSpPr>
          <p:cNvPr id="110" name="Google Shape;110;p19"/>
          <p:cNvSpPr txBox="1"/>
          <p:nvPr/>
        </p:nvSpPr>
        <p:spPr>
          <a:xfrm>
            <a:off x="0" y="2102025"/>
            <a:ext cx="31308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1</a:t>
            </a:r>
            <a:endParaRPr sz="1100">
              <a:solidFill>
                <a:schemeClr val="lt2"/>
              </a:solidFill>
            </a:endParaRPr>
          </a:p>
        </p:txBody>
      </p:sp>
      <p:pic>
        <p:nvPicPr>
          <p:cNvPr id="111" name="Google Shape;111;p19"/>
          <p:cNvPicPr preferRelativeResize="0"/>
          <p:nvPr/>
        </p:nvPicPr>
        <p:blipFill>
          <a:blip r:embed="rId4">
            <a:alphaModFix/>
          </a:blip>
          <a:stretch>
            <a:fillRect/>
          </a:stretch>
        </p:blipFill>
        <p:spPr>
          <a:xfrm>
            <a:off x="2" y="2391983"/>
            <a:ext cx="3063581" cy="618917"/>
          </a:xfrm>
          <a:prstGeom prst="rect">
            <a:avLst/>
          </a:prstGeom>
          <a:noFill/>
          <a:ln>
            <a:noFill/>
          </a:ln>
        </p:spPr>
      </p:pic>
      <p:pic>
        <p:nvPicPr>
          <p:cNvPr id="112" name="Google Shape;112;p19"/>
          <p:cNvPicPr preferRelativeResize="0"/>
          <p:nvPr/>
        </p:nvPicPr>
        <p:blipFill>
          <a:blip r:embed="rId5">
            <a:alphaModFix/>
          </a:blip>
          <a:stretch>
            <a:fillRect/>
          </a:stretch>
        </p:blipFill>
        <p:spPr>
          <a:xfrm>
            <a:off x="3" y="3279335"/>
            <a:ext cx="3187024" cy="612173"/>
          </a:xfrm>
          <a:prstGeom prst="rect">
            <a:avLst/>
          </a:prstGeom>
          <a:noFill/>
          <a:ln>
            <a:noFill/>
          </a:ln>
        </p:spPr>
      </p:pic>
      <p:sp>
        <p:nvSpPr>
          <p:cNvPr id="113" name="Google Shape;113;p19"/>
          <p:cNvSpPr txBox="1"/>
          <p:nvPr/>
        </p:nvSpPr>
        <p:spPr>
          <a:xfrm>
            <a:off x="2" y="3010899"/>
            <a:ext cx="31308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2</a:t>
            </a:r>
            <a:endParaRPr sz="1100">
              <a:solidFill>
                <a:schemeClr val="lt2"/>
              </a:solidFill>
            </a:endParaRPr>
          </a:p>
        </p:txBody>
      </p:sp>
      <p:pic>
        <p:nvPicPr>
          <p:cNvPr id="114" name="Google Shape;114;p19"/>
          <p:cNvPicPr preferRelativeResize="0"/>
          <p:nvPr/>
        </p:nvPicPr>
        <p:blipFill>
          <a:blip r:embed="rId6">
            <a:alphaModFix/>
          </a:blip>
          <a:stretch>
            <a:fillRect/>
          </a:stretch>
        </p:blipFill>
        <p:spPr>
          <a:xfrm>
            <a:off x="13233" y="4159949"/>
            <a:ext cx="3104222" cy="618911"/>
          </a:xfrm>
          <a:prstGeom prst="rect">
            <a:avLst/>
          </a:prstGeom>
          <a:noFill/>
          <a:ln>
            <a:noFill/>
          </a:ln>
        </p:spPr>
      </p:pic>
      <p:sp>
        <p:nvSpPr>
          <p:cNvPr id="115" name="Google Shape;115;p19"/>
          <p:cNvSpPr txBox="1"/>
          <p:nvPr/>
        </p:nvSpPr>
        <p:spPr>
          <a:xfrm>
            <a:off x="2" y="3894883"/>
            <a:ext cx="31308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4</a:t>
            </a:r>
            <a:endParaRPr sz="1100">
              <a:solidFill>
                <a:schemeClr val="lt2"/>
              </a:solidFill>
            </a:endParaRPr>
          </a:p>
        </p:txBody>
      </p:sp>
      <p:pic>
        <p:nvPicPr>
          <p:cNvPr id="116" name="Google Shape;116;p19"/>
          <p:cNvPicPr preferRelativeResize="0"/>
          <p:nvPr/>
        </p:nvPicPr>
        <p:blipFill rotWithShape="1">
          <a:blip r:embed="rId7">
            <a:alphaModFix/>
          </a:blip>
          <a:srcRect b="0" l="0" r="3873" t="0"/>
          <a:stretch/>
        </p:blipFill>
        <p:spPr>
          <a:xfrm>
            <a:off x="3187017" y="2677427"/>
            <a:ext cx="3063587" cy="591006"/>
          </a:xfrm>
          <a:prstGeom prst="rect">
            <a:avLst/>
          </a:prstGeom>
          <a:noFill/>
          <a:ln>
            <a:noFill/>
          </a:ln>
        </p:spPr>
      </p:pic>
      <p:sp>
        <p:nvSpPr>
          <p:cNvPr id="117" name="Google Shape;117;p19"/>
          <p:cNvSpPr txBox="1"/>
          <p:nvPr/>
        </p:nvSpPr>
        <p:spPr>
          <a:xfrm>
            <a:off x="3187015" y="2401441"/>
            <a:ext cx="31308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5</a:t>
            </a:r>
            <a:endParaRPr sz="1100">
              <a:solidFill>
                <a:schemeClr val="lt2"/>
              </a:solidFill>
            </a:endParaRPr>
          </a:p>
        </p:txBody>
      </p:sp>
      <p:pic>
        <p:nvPicPr>
          <p:cNvPr id="118" name="Google Shape;118;p19"/>
          <p:cNvPicPr preferRelativeResize="0"/>
          <p:nvPr/>
        </p:nvPicPr>
        <p:blipFill>
          <a:blip r:embed="rId8">
            <a:alphaModFix/>
          </a:blip>
          <a:stretch>
            <a:fillRect/>
          </a:stretch>
        </p:blipFill>
        <p:spPr>
          <a:xfrm>
            <a:off x="3187007" y="3599754"/>
            <a:ext cx="3063589" cy="560208"/>
          </a:xfrm>
          <a:prstGeom prst="rect">
            <a:avLst/>
          </a:prstGeom>
          <a:noFill/>
          <a:ln>
            <a:noFill/>
          </a:ln>
        </p:spPr>
      </p:pic>
      <p:sp>
        <p:nvSpPr>
          <p:cNvPr id="119" name="Google Shape;119;p19"/>
          <p:cNvSpPr txBox="1"/>
          <p:nvPr/>
        </p:nvSpPr>
        <p:spPr>
          <a:xfrm>
            <a:off x="3187015" y="3268433"/>
            <a:ext cx="31308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6</a:t>
            </a:r>
            <a:endParaRPr sz="1100">
              <a:solidFill>
                <a:schemeClr val="lt2"/>
              </a:solidFill>
            </a:endParaRPr>
          </a:p>
        </p:txBody>
      </p:sp>
      <p:pic>
        <p:nvPicPr>
          <p:cNvPr id="120" name="Google Shape;120;p19"/>
          <p:cNvPicPr preferRelativeResize="0"/>
          <p:nvPr/>
        </p:nvPicPr>
        <p:blipFill>
          <a:blip r:embed="rId9">
            <a:alphaModFix/>
          </a:blip>
          <a:stretch>
            <a:fillRect/>
          </a:stretch>
        </p:blipFill>
        <p:spPr>
          <a:xfrm>
            <a:off x="3187017" y="4491273"/>
            <a:ext cx="3063585" cy="554427"/>
          </a:xfrm>
          <a:prstGeom prst="rect">
            <a:avLst/>
          </a:prstGeom>
          <a:noFill/>
          <a:ln>
            <a:noFill/>
          </a:ln>
        </p:spPr>
      </p:pic>
      <p:sp>
        <p:nvSpPr>
          <p:cNvPr id="121" name="Google Shape;121;p19"/>
          <p:cNvSpPr txBox="1"/>
          <p:nvPr/>
        </p:nvSpPr>
        <p:spPr>
          <a:xfrm>
            <a:off x="3187015" y="4226199"/>
            <a:ext cx="31308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7</a:t>
            </a:r>
            <a:endParaRPr sz="1100">
              <a:solidFill>
                <a:schemeClr val="lt2"/>
              </a:solidFill>
            </a:endParaRPr>
          </a:p>
        </p:txBody>
      </p:sp>
      <p:sp>
        <p:nvSpPr>
          <p:cNvPr id="122" name="Google Shape;122;p19"/>
          <p:cNvSpPr txBox="1"/>
          <p:nvPr/>
        </p:nvSpPr>
        <p:spPr>
          <a:xfrm>
            <a:off x="6250590" y="2664528"/>
            <a:ext cx="31308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8</a:t>
            </a:r>
            <a:endParaRPr sz="1100">
              <a:solidFill>
                <a:schemeClr val="lt2"/>
              </a:solidFill>
            </a:endParaRPr>
          </a:p>
        </p:txBody>
      </p:sp>
      <p:pic>
        <p:nvPicPr>
          <p:cNvPr id="123" name="Google Shape;123;p19"/>
          <p:cNvPicPr preferRelativeResize="0"/>
          <p:nvPr/>
        </p:nvPicPr>
        <p:blipFill>
          <a:blip r:embed="rId10">
            <a:alphaModFix/>
          </a:blip>
          <a:stretch>
            <a:fillRect/>
          </a:stretch>
        </p:blipFill>
        <p:spPr>
          <a:xfrm>
            <a:off x="6250599" y="2978237"/>
            <a:ext cx="3016658" cy="572700"/>
          </a:xfrm>
          <a:prstGeom prst="rect">
            <a:avLst/>
          </a:prstGeom>
          <a:noFill/>
          <a:ln>
            <a:noFill/>
          </a:ln>
        </p:spPr>
      </p:pic>
      <p:sp>
        <p:nvSpPr>
          <p:cNvPr id="124" name="Google Shape;124;p19"/>
          <p:cNvSpPr txBox="1"/>
          <p:nvPr/>
        </p:nvSpPr>
        <p:spPr>
          <a:xfrm>
            <a:off x="6250590" y="3747316"/>
            <a:ext cx="31308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Query 10</a:t>
            </a:r>
            <a:endParaRPr sz="1100">
              <a:solidFill>
                <a:schemeClr val="lt2"/>
              </a:solidFill>
            </a:endParaRPr>
          </a:p>
        </p:txBody>
      </p:sp>
      <p:pic>
        <p:nvPicPr>
          <p:cNvPr id="125" name="Google Shape;125;p19"/>
          <p:cNvPicPr preferRelativeResize="0"/>
          <p:nvPr/>
        </p:nvPicPr>
        <p:blipFill rotWithShape="1">
          <a:blip r:embed="rId11">
            <a:alphaModFix/>
          </a:blip>
          <a:srcRect b="0" l="4752" r="0" t="0"/>
          <a:stretch/>
        </p:blipFill>
        <p:spPr>
          <a:xfrm>
            <a:off x="6250600" y="4135400"/>
            <a:ext cx="2887077" cy="55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31" name="Google Shape;13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We successfully built a model to predict the brands of particles for each queries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Took into consideration of Dr. Hietpas’ conjecture when processing the data and building the model</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Things to do differently: </a:t>
            </a:r>
            <a:endParaRPr>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We got an okay accuracy. We definitely could try to increase that somehow (whether it’s from modifying how we process the data and model selections or something else)</a:t>
            </a:r>
            <a:endParaRPr sz="13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300">
                <a:solidFill>
                  <a:schemeClr val="dk1"/>
                </a:solidFill>
              </a:rPr>
              <a:t>We could evaluate the two separate models better. We needed more time to find out how to make the metrics calculation work.</a:t>
            </a:r>
            <a:br>
              <a:rPr lang="en">
                <a:solidFill>
                  <a:schemeClr val="dk1"/>
                </a:solidFill>
              </a:rPr>
            </a:b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7" name="Google Shape;13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u="sng">
                <a:solidFill>
                  <a:schemeClr val="hlink"/>
                </a:solidFill>
                <a:hlinkClick r:id="rId3"/>
              </a:rPr>
              <a:t>https://towardsdatascience.com/understanding-gradient-boosting-machines-9be756fe76ab</a:t>
            </a:r>
            <a:endParaRPr/>
          </a:p>
          <a:p>
            <a:pPr indent="-342900" lvl="0" marL="457200" rtl="0" algn="l">
              <a:spcBef>
                <a:spcPts val="0"/>
              </a:spcBef>
              <a:spcAft>
                <a:spcPts val="0"/>
              </a:spcAft>
              <a:buSzPts val="1800"/>
              <a:buChar char="●"/>
            </a:pPr>
            <a:r>
              <a:rPr lang="en"/>
              <a:t>Dr. Saunders’ Lectures</a:t>
            </a:r>
            <a:endParaRPr/>
          </a:p>
          <a:p>
            <a:pPr indent="-342900" lvl="0" marL="457200" rtl="0" algn="l">
              <a:spcBef>
                <a:spcPts val="0"/>
              </a:spcBef>
              <a:spcAft>
                <a:spcPts val="0"/>
              </a:spcAft>
              <a:buSzPts val="1800"/>
              <a:buChar char="●"/>
            </a:pPr>
            <a:r>
              <a:rPr lang="en" u="sng">
                <a:solidFill>
                  <a:schemeClr val="hlink"/>
                </a:solidFill>
                <a:hlinkClick r:id="rId4"/>
              </a:rPr>
              <a:t>https://stats.stackexchange.com/questions/52239/how-does-cross-validation-work-in-rs-gbm-package</a:t>
            </a:r>
            <a:endParaRPr/>
          </a:p>
          <a:p>
            <a:pPr indent="-342900" lvl="0" marL="457200" rtl="0" algn="l">
              <a:spcBef>
                <a:spcPts val="0"/>
              </a:spcBef>
              <a:spcAft>
                <a:spcPts val="0"/>
              </a:spcAft>
              <a:buSzPts val="1800"/>
              <a:buChar char="●"/>
            </a:pPr>
            <a:r>
              <a:rPr lang="en" u="sng">
                <a:solidFill>
                  <a:schemeClr val="hlink"/>
                </a:solidFill>
                <a:hlinkClick r:id="rId5"/>
              </a:rPr>
              <a:t>https://www.sciencedirect.com/science/article/abs/pii/S0379073823003304?via%3Dihub</a:t>
            </a:r>
            <a:endParaRPr/>
          </a:p>
          <a:p>
            <a:pPr indent="-342900" lvl="0" marL="457200" rtl="0" algn="l">
              <a:spcBef>
                <a:spcPts val="0"/>
              </a:spcBef>
              <a:spcAft>
                <a:spcPts val="0"/>
              </a:spcAft>
              <a:buSzPts val="1800"/>
              <a:buChar char="●"/>
            </a:pPr>
            <a:r>
              <a:rPr lang="en" u="sng">
                <a:solidFill>
                  <a:schemeClr val="hlink"/>
                </a:solidFill>
                <a:hlinkClick r:id="rId6"/>
              </a:rPr>
              <a:t>https://www.rdocumentation.org/packages/stats/versions/3.6.2/topics/t.test</a:t>
            </a:r>
            <a:endParaRPr/>
          </a:p>
          <a:p>
            <a:pPr indent="-342900" lvl="0" marL="457200" rtl="0" algn="l">
              <a:spcBef>
                <a:spcPts val="0"/>
              </a:spcBef>
              <a:spcAft>
                <a:spcPts val="0"/>
              </a:spcAft>
              <a:buSzPts val="1800"/>
              <a:buChar char="●"/>
            </a:pPr>
            <a:r>
              <a:rPr lang="en" u="sng">
                <a:solidFill>
                  <a:schemeClr val="hlink"/>
                </a:solidFill>
                <a:hlinkClick r:id="rId7"/>
              </a:rPr>
              <a:t>https://towardsdatascience.com/a-look-at-precision-recall-and-f1-score-36b5fd0dd3ec</a:t>
            </a:r>
            <a:endParaRPr/>
          </a:p>
          <a:p>
            <a:pPr indent="-342900" lvl="0" marL="457200" rtl="0" algn="l">
              <a:spcBef>
                <a:spcPts val="0"/>
              </a:spcBef>
              <a:spcAft>
                <a:spcPts val="0"/>
              </a:spcAft>
              <a:buSzPts val="1800"/>
              <a:buChar char="●"/>
            </a:pPr>
            <a:r>
              <a:rPr lang="en" u="sng">
                <a:solidFill>
                  <a:schemeClr val="hlink"/>
                </a:solidFill>
                <a:hlinkClick r:id="rId8"/>
              </a:rPr>
              <a:t>https://chat.openai.com/c/338382ac-7e47-4006-b7f5-1dd32dd28319</a:t>
            </a:r>
            <a:endParaRPr/>
          </a:p>
          <a:p>
            <a:pPr indent="-342900" lvl="0" marL="457200" rtl="0" algn="l">
              <a:spcBef>
                <a:spcPts val="0"/>
              </a:spcBef>
              <a:spcAft>
                <a:spcPts val="0"/>
              </a:spcAft>
              <a:buSzPts val="1800"/>
              <a:buChar char="●"/>
            </a:pPr>
            <a:r>
              <a:rPr lang="en" u="sng">
                <a:solidFill>
                  <a:schemeClr val="hlink"/>
                </a:solidFill>
                <a:hlinkClick r:id="rId9"/>
              </a:rPr>
              <a:t>https://www.r-bloggers.com/2021/04/random-forest-in-r/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