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9"/>
  </p:notesMasterIdLst>
  <p:handoutMasterIdLst>
    <p:handoutMasterId r:id="rId40"/>
  </p:handoutMasterIdLst>
  <p:sldIdLst>
    <p:sldId id="259" r:id="rId2"/>
    <p:sldId id="261" r:id="rId3"/>
    <p:sldId id="338" r:id="rId4"/>
    <p:sldId id="288" r:id="rId5"/>
    <p:sldId id="347" r:id="rId6"/>
    <p:sldId id="339" r:id="rId7"/>
    <p:sldId id="340" r:id="rId8"/>
    <p:sldId id="348" r:id="rId9"/>
    <p:sldId id="349" r:id="rId10"/>
    <p:sldId id="350" r:id="rId11"/>
    <p:sldId id="341" r:id="rId12"/>
    <p:sldId id="289" r:id="rId13"/>
    <p:sldId id="290" r:id="rId14"/>
    <p:sldId id="294" r:id="rId15"/>
    <p:sldId id="342" r:id="rId16"/>
    <p:sldId id="343" r:id="rId17"/>
    <p:sldId id="344" r:id="rId18"/>
    <p:sldId id="296" r:id="rId19"/>
    <p:sldId id="345" r:id="rId20"/>
    <p:sldId id="297" r:id="rId21"/>
    <p:sldId id="299" r:id="rId22"/>
    <p:sldId id="300" r:id="rId23"/>
    <p:sldId id="302" r:id="rId24"/>
    <p:sldId id="303" r:id="rId25"/>
    <p:sldId id="346" r:id="rId26"/>
    <p:sldId id="304" r:id="rId27"/>
    <p:sldId id="306" r:id="rId28"/>
    <p:sldId id="351" r:id="rId29"/>
    <p:sldId id="313" r:id="rId30"/>
    <p:sldId id="307" r:id="rId31"/>
    <p:sldId id="308" r:id="rId32"/>
    <p:sldId id="352" r:id="rId33"/>
    <p:sldId id="355" r:id="rId34"/>
    <p:sldId id="354" r:id="rId35"/>
    <p:sldId id="353" r:id="rId36"/>
    <p:sldId id="309" r:id="rId37"/>
    <p:sldId id="278" r:id="rId38"/>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9CC93D-E52E-4D84-901B-11D7331DD495}">
          <p14:sldIdLst>
            <p14:sldId id="259"/>
          </p14:sldIdLst>
        </p14:section>
        <p14:section name="概述和目标" id="{ABA716BF-3A5C-4ADB-94C9-CFEF84EBA240}">
          <p14:sldIdLst>
            <p14:sldId id="261"/>
            <p14:sldId id="338"/>
            <p14:sldId id="288"/>
            <p14:sldId id="347"/>
            <p14:sldId id="339"/>
            <p14:sldId id="340"/>
            <p14:sldId id="348"/>
            <p14:sldId id="349"/>
            <p14:sldId id="350"/>
            <p14:sldId id="341"/>
            <p14:sldId id="289"/>
            <p14:sldId id="290"/>
            <p14:sldId id="294"/>
            <p14:sldId id="342"/>
            <p14:sldId id="343"/>
            <p14:sldId id="344"/>
            <p14:sldId id="296"/>
            <p14:sldId id="345"/>
            <p14:sldId id="297"/>
            <p14:sldId id="299"/>
            <p14:sldId id="300"/>
            <p14:sldId id="302"/>
            <p14:sldId id="303"/>
            <p14:sldId id="346"/>
            <p14:sldId id="304"/>
            <p14:sldId id="306"/>
            <p14:sldId id="351"/>
            <p14:sldId id="313"/>
            <p14:sldId id="307"/>
            <p14:sldId id="308"/>
            <p14:sldId id="352"/>
            <p14:sldId id="355"/>
            <p14:sldId id="354"/>
            <p14:sldId id="353"/>
            <p14:sldId id="309"/>
            <p14:sldId id="278"/>
          </p14:sldIdLst>
        </p14:section>
      </p14:sectionLst>
    </p:ext>
    <p:ext uri="{EFAFB233-063F-42B5-8137-9DF3F51BA10A}">
      <p15:sldGuideLst xmlns:p15="http://schemas.microsoft.com/office/powerpoint/2012/main">
        <p15:guide id="1" orient="horz" pos="2183">
          <p15:clr>
            <a:srgbClr val="A4A3A4"/>
          </p15:clr>
        </p15:guide>
        <p15:guide id="2" pos="2857">
          <p15:clr>
            <a:srgbClr val="A4A3A4"/>
          </p15:clr>
        </p15:guide>
      </p15:sldGuideLst>
    </p:ext>
    <p:ext uri="{2D200454-40CA-4A62-9FC3-DE9A4176ACB9}">
      <p15:notesGuideLst xmlns:p15="http://schemas.microsoft.com/office/powerpoint/2012/main">
        <p15:guide id="1" orient="horz" pos="2911">
          <p15:clr>
            <a:srgbClr val="A4A3A4"/>
          </p15:clr>
        </p15:guide>
        <p15:guide id="2" pos="214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FFFFFF"/>
    <a:srgbClr val="009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8539" autoAdjust="0"/>
  </p:normalViewPr>
  <p:slideViewPr>
    <p:cSldViewPr>
      <p:cViewPr varScale="1">
        <p:scale>
          <a:sx n="105" d="100"/>
          <a:sy n="105" d="100"/>
        </p:scale>
        <p:origin x="270" y="150"/>
      </p:cViewPr>
      <p:guideLst>
        <p:guide orient="horz" pos="2183"/>
        <p:guide pos="2857"/>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911"/>
        <p:guide pos="214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t>11/13/2018</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en-US" altLang="zh-CN" smtClean="0"/>
              <a:t>‹#›</a:t>
            </a:fld>
            <a:endParaRPr 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rPr lang="zh-CN" altLang="en-US"/>
              <a:t>2018/11/13</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10</a:t>
            </a:fld>
            <a:endParaRPr lang="zh-CN"/>
          </a:p>
        </p:txBody>
      </p:sp>
    </p:spTree>
    <p:extLst>
      <p:ext uri="{BB962C8B-B14F-4D97-AF65-F5344CB8AC3E}">
        <p14:creationId xmlns:p14="http://schemas.microsoft.com/office/powerpoint/2010/main" val="404357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11</a:t>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93FD4-8F83-4EF7-AC3F-0DC0388986B0}" type="slidenum">
              <a:rPr lang="en-US" altLang="zh-CN"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t>21</a:t>
            </a:fld>
            <a:endParaRPr lang="zh-CN" altLang="en-US"/>
          </a:p>
        </p:txBody>
      </p:sp>
    </p:spTree>
    <p:extLst>
      <p:ext uri="{BB962C8B-B14F-4D97-AF65-F5344CB8AC3E}">
        <p14:creationId xmlns:p14="http://schemas.microsoft.com/office/powerpoint/2010/main" val="2964599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t>24</a:t>
            </a:fld>
            <a:endParaRPr lang="zh-CN" altLang="en-US"/>
          </a:p>
        </p:txBody>
      </p:sp>
    </p:spTree>
    <p:extLst>
      <p:ext uri="{BB962C8B-B14F-4D97-AF65-F5344CB8AC3E}">
        <p14:creationId xmlns:p14="http://schemas.microsoft.com/office/powerpoint/2010/main" val="1550397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t>26</a:t>
            </a:fld>
            <a:endParaRPr lang="zh-CN" altLang="en-US"/>
          </a:p>
        </p:txBody>
      </p:sp>
    </p:spTree>
    <p:extLst>
      <p:ext uri="{BB962C8B-B14F-4D97-AF65-F5344CB8AC3E}">
        <p14:creationId xmlns:p14="http://schemas.microsoft.com/office/powerpoint/2010/main" val="2402882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t>27</a:t>
            </a:fld>
            <a:endParaRPr lang="zh-CN" altLang="en-US"/>
          </a:p>
        </p:txBody>
      </p:sp>
    </p:spTree>
    <p:extLst>
      <p:ext uri="{BB962C8B-B14F-4D97-AF65-F5344CB8AC3E}">
        <p14:creationId xmlns:p14="http://schemas.microsoft.com/office/powerpoint/2010/main" val="12556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t>28</a:t>
            </a:fld>
            <a:endParaRPr lang="zh-CN" altLang="en-US"/>
          </a:p>
        </p:txBody>
      </p:sp>
    </p:spTree>
    <p:extLst>
      <p:ext uri="{BB962C8B-B14F-4D97-AF65-F5344CB8AC3E}">
        <p14:creationId xmlns:p14="http://schemas.microsoft.com/office/powerpoint/2010/main" val="164530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t>36</a:t>
            </a:fld>
            <a:endParaRPr lang="zh-CN" altLang="en-US"/>
          </a:p>
        </p:txBody>
      </p:sp>
    </p:spTree>
    <p:extLst>
      <p:ext uri="{BB962C8B-B14F-4D97-AF65-F5344CB8AC3E}">
        <p14:creationId xmlns:p14="http://schemas.microsoft.com/office/powerpoint/2010/main" val="2377286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t>37</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p:spPr>
      </p:sp>
      <p:sp>
        <p:nvSpPr>
          <p:cNvPr id="43014" name="Rectangle 3"/>
          <p:cNvSpPr>
            <a:spLocks noGrp="1" noChangeArrowheads="1"/>
          </p:cNvSpPr>
          <p:nvPr>
            <p:ph type="body" idx="1"/>
          </p:nvPr>
        </p:nvSpPr>
        <p:spPr>
          <a:xfrm>
            <a:off x="307492" y="4130103"/>
            <a:ext cx="6261652" cy="4603230"/>
          </a:xfrm>
          <a:noFill/>
        </p:spPr>
        <p:txBody>
          <a:bodyPr/>
          <a:lstStyle/>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2</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3</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4</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5</a:t>
            </a:fld>
            <a:endParaRPr lang="zh-CN"/>
          </a:p>
        </p:txBody>
      </p:sp>
    </p:spTree>
    <p:extLst>
      <p:ext uri="{BB962C8B-B14F-4D97-AF65-F5344CB8AC3E}">
        <p14:creationId xmlns:p14="http://schemas.microsoft.com/office/powerpoint/2010/main" val="65621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6</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8</a:t>
            </a:fld>
            <a:endParaRPr lang="zh-CN"/>
          </a:p>
        </p:txBody>
      </p:sp>
    </p:spTree>
    <p:extLst>
      <p:ext uri="{BB962C8B-B14F-4D97-AF65-F5344CB8AC3E}">
        <p14:creationId xmlns:p14="http://schemas.microsoft.com/office/powerpoint/2010/main" val="266295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t>9</a:t>
            </a:fld>
            <a:endParaRPr lang="zh-CN"/>
          </a:p>
        </p:txBody>
      </p:sp>
    </p:spTree>
    <p:extLst>
      <p:ext uri="{BB962C8B-B14F-4D97-AF65-F5344CB8AC3E}">
        <p14:creationId xmlns:p14="http://schemas.microsoft.com/office/powerpoint/2010/main" val="640389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srcRect/>
          <a:stretch>
            <a:fillRect/>
          </a:stretch>
        </p:blipFill>
        <p:spPr>
          <a:xfrm>
            <a:off x="43543" y="0"/>
            <a:ext cx="9100457" cy="6879771"/>
          </a:xfrm>
          <a:prstGeom prst="rect">
            <a:avLst/>
          </a:prstGeom>
        </p:spPr>
      </p:pic>
      <p:sp>
        <p:nvSpPr>
          <p:cNvPr id="2" name="Title 1"/>
          <p:cNvSpPr>
            <a:spLocks noGrp="1"/>
          </p:cNvSpPr>
          <p:nvPr>
            <p:ph type="ctrTitle"/>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anose="02040502050405020303"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p>
        </p:txBody>
      </p:sp>
      <p:pic>
        <p:nvPicPr>
          <p:cNvPr id="7" name="Picture 6"/>
          <p:cNvPicPr>
            <a:picLocks noChangeAspect="1"/>
          </p:cNvPicPr>
          <p:nvPr userDrawn="1"/>
        </p:nvPicPr>
        <p:blipFill rotWithShape="1">
          <a:blip r:embed="rId3" cstate="email"/>
          <a:srcRect/>
          <a:stretch>
            <a:fill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p>
        </p:txBody>
      </p:sp>
      <p:sp>
        <p:nvSpPr>
          <p:cNvPr id="3" name="Date Placeholder 2"/>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srcRect/>
          <a:stretch>
            <a:fill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zh-CN" altLang="en-US"/>
              <a:t>2018/11/13</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srcRect/>
          <a:stretch>
            <a:fill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srcRect/>
          <a:stretch>
            <a:fillRect/>
          </a:stretch>
        </p:blipFill>
        <p:spPr>
          <a:xfrm rot="5400000">
            <a:off x="3161049" y="-3176815"/>
            <a:ext cx="2819400" cy="9173031"/>
          </a:xfrm>
          <a:prstGeom prst="rect">
            <a:avLst/>
          </a:prstGeom>
        </p:spPr>
      </p:pic>
      <p:sp>
        <p:nvSpPr>
          <p:cNvPr id="2" name="Title 1"/>
          <p:cNvSpPr>
            <a:spLocks noGrp="1"/>
          </p:cNvSpPr>
          <p:nvPr>
            <p:ph type="title"/>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4" name="Date Placeholder 3"/>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5" name="Date Placeholder 4"/>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7" name="Date Placeholder 6"/>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4" name="Date Placeholder 3"/>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4" name="Date Placeholder 3"/>
          <p:cNvSpPr>
            <a:spLocks noGrp="1"/>
          </p:cNvSpPr>
          <p:nvPr>
            <p:ph type="dt" sz="half" idx="10"/>
          </p:nvPr>
        </p:nvSpPr>
        <p:spPr/>
        <p:txBody>
          <a:bodyPr/>
          <a:lstStyle/>
          <a:p>
            <a:fld id="{757B281C-5159-4971-8228-52B9A72E9ED2}" type="datetimeFigureOut">
              <a:rPr lang="zh-CN" altLang="en-US"/>
              <a:t>2018/11/13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srcRect/>
          <a:stretch>
            <a:fill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rPr lang="zh-CN" altLang="en-US"/>
              <a:t>2018/11/13</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rPr/>
              <a:t>‹#›</a:t>
            </a:fld>
            <a:endParaRPr kumimoji="0" lang="zh-CN"/>
          </a:p>
        </p:txBody>
      </p:sp>
      <p:pic>
        <p:nvPicPr>
          <p:cNvPr id="8" name="Picture 7"/>
          <p:cNvPicPr>
            <a:picLocks noChangeAspect="1"/>
          </p:cNvPicPr>
          <p:nvPr/>
        </p:nvPicPr>
        <p:blipFill rotWithShape="1">
          <a:blip r:embed="rId15" cstate="email"/>
          <a:srcRect/>
          <a:stretch>
            <a:fill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2.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8.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0.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1.pn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pPr algn="l"/>
            <a:r>
              <a:rPr dirty="0" smtClean="0">
                <a:sym typeface="+mn-ea"/>
              </a:rPr>
              <a:t>GIT basic tutorial</a:t>
            </a:r>
            <a:endParaRPr lang="zh-CN"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116633"/>
            <a:ext cx="8142784" cy="504056"/>
          </a:xfrm>
        </p:spPr>
        <p:txBody>
          <a:bodyPr>
            <a:normAutofit fontScale="90000"/>
          </a:bodyPr>
          <a:lstStyle/>
          <a:p>
            <a:r>
              <a:rPr lang="en-US" altLang="zh-CN" sz="2700" b="1" dirty="0" smtClean="0"/>
              <a:t/>
            </a:r>
            <a:br>
              <a:rPr lang="en-US" altLang="zh-CN" sz="2700" b="1" dirty="0" smtClean="0"/>
            </a:br>
            <a:r>
              <a:rPr lang="en-US" altLang="zh-CN" sz="2700" b="1" dirty="0" smtClean="0"/>
              <a:t/>
            </a:r>
            <a:br>
              <a:rPr lang="en-US" altLang="zh-CN" sz="2700" b="1" dirty="0" smtClean="0"/>
            </a:br>
            <a:r>
              <a:rPr lang="en-US" altLang="zh-CN" sz="2700" b="1" dirty="0" smtClean="0"/>
              <a:t/>
            </a:r>
            <a:br>
              <a:rPr lang="en-US" altLang="zh-CN" sz="2700" b="1" dirty="0" smtClean="0"/>
            </a:br>
            <a:r>
              <a:rPr lang="en-US" altLang="zh-CN" sz="2700" b="1" dirty="0" smtClean="0"/>
              <a:t/>
            </a:r>
            <a:br>
              <a:rPr lang="en-US" altLang="zh-CN" sz="2700" b="1" dirty="0" smtClean="0"/>
            </a:br>
            <a:r>
              <a:rPr lang="en-US" altLang="zh-CN" sz="2700" b="1" dirty="0" smtClean="0"/>
              <a:t>Existing </a:t>
            </a:r>
            <a:r>
              <a:rPr lang="en-US" altLang="zh-CN" sz="2700" b="1" dirty="0" err="1"/>
              <a:t>Git</a:t>
            </a:r>
            <a:r>
              <a:rPr lang="en-US" altLang="zh-CN" sz="2700" b="1" dirty="0"/>
              <a:t> repository</a:t>
            </a:r>
            <a:br>
              <a:rPr lang="en-US" altLang="zh-CN" sz="2700" b="1" dirty="0"/>
            </a:br>
            <a:r>
              <a:rPr lang="en-US" altLang="zh-CN" sz="2700" b="1" dirty="0" smtClean="0"/>
              <a:t/>
            </a:r>
            <a:br>
              <a:rPr lang="en-US" altLang="zh-CN" sz="2700" b="1" dirty="0" smtClean="0"/>
            </a:br>
            <a:r>
              <a:rPr lang="en-US" altLang="zh-CN" b="1" dirty="0" smtClean="0"/>
              <a:t/>
            </a:r>
            <a:br>
              <a:rPr lang="en-US" altLang="zh-CN" b="1" dirty="0" smtClean="0"/>
            </a:br>
            <a:endParaRPr dirty="0" smtClean="0"/>
          </a:p>
        </p:txBody>
      </p:sp>
      <p:sp>
        <p:nvSpPr>
          <p:cNvPr id="5" name="Content Placeholder 4"/>
          <p:cNvSpPr>
            <a:spLocks noGrp="1"/>
          </p:cNvSpPr>
          <p:nvPr>
            <p:ph idx="1"/>
            <p:custDataLst>
              <p:tags r:id="rId3"/>
            </p:custDataLst>
          </p:nvPr>
        </p:nvSpPr>
        <p:spPr>
          <a:xfrm>
            <a:off x="762000" y="620689"/>
            <a:ext cx="8077200" cy="2232248"/>
          </a:xfrm>
        </p:spPr>
        <p:txBody>
          <a:bodyPr>
            <a:noAutofit/>
          </a:bodyPr>
          <a:lstStyle/>
          <a:p>
            <a:pPr marL="0" indent="0">
              <a:buNone/>
            </a:pPr>
            <a:r>
              <a:rPr lang="en-US" altLang="zh-CN" sz="2000" dirty="0"/>
              <a:t>cd </a:t>
            </a:r>
            <a:r>
              <a:rPr lang="en-US" altLang="zh-CN" sz="2000" dirty="0" err="1"/>
              <a:t>existing_repo</a:t>
            </a:r>
            <a:endParaRPr lang="en-US" altLang="zh-CN" sz="2000" dirty="0"/>
          </a:p>
          <a:p>
            <a:pPr marL="0" indent="0">
              <a:buNone/>
            </a:pPr>
            <a:r>
              <a:rPr lang="en-US" altLang="zh-CN" sz="2000" dirty="0" err="1"/>
              <a:t>git</a:t>
            </a:r>
            <a:r>
              <a:rPr lang="en-US" altLang="zh-CN" sz="2000" dirty="0"/>
              <a:t> remote rename origin old-origin</a:t>
            </a:r>
          </a:p>
          <a:p>
            <a:pPr marL="0" indent="0">
              <a:buNone/>
            </a:pPr>
            <a:r>
              <a:rPr lang="en-US" altLang="zh-CN" sz="2000" dirty="0" err="1"/>
              <a:t>git</a:t>
            </a:r>
            <a:r>
              <a:rPr lang="en-US" altLang="zh-CN" sz="2000" dirty="0"/>
              <a:t> remote add origin http://</a:t>
            </a:r>
            <a:r>
              <a:rPr lang="en-US" altLang="zh-CN" sz="2000" dirty="0" smtClean="0"/>
              <a:t>ssc-gitlab/training/gituse3.git</a:t>
            </a:r>
            <a:endParaRPr lang="en-US" altLang="zh-CN" sz="2000" dirty="0"/>
          </a:p>
          <a:p>
            <a:pPr marL="0" indent="0">
              <a:buNone/>
            </a:pPr>
            <a:r>
              <a:rPr lang="en-US" altLang="zh-CN" sz="2000" dirty="0" err="1"/>
              <a:t>git</a:t>
            </a:r>
            <a:r>
              <a:rPr lang="en-US" altLang="zh-CN" sz="2000" dirty="0"/>
              <a:t> push -u origin --all</a:t>
            </a:r>
          </a:p>
          <a:p>
            <a:pPr marL="0" indent="0">
              <a:buNone/>
            </a:pPr>
            <a:r>
              <a:rPr lang="en-US" altLang="zh-CN" sz="2000" dirty="0" err="1"/>
              <a:t>git</a:t>
            </a:r>
            <a:r>
              <a:rPr lang="en-US" altLang="zh-CN" sz="2000" dirty="0"/>
              <a:t> push -u origin --tags</a:t>
            </a:r>
            <a:endParaRPr lang="en-US" altLang="zh-CN" sz="2000" dirty="0" smtClean="0">
              <a:solidFill>
                <a:schemeClr val="accent2"/>
              </a:solidFill>
            </a:endParaRPr>
          </a:p>
        </p:txBody>
      </p:sp>
      <p:pic>
        <p:nvPicPr>
          <p:cNvPr id="3" name="Picture 2"/>
          <p:cNvPicPr>
            <a:picLocks noChangeAspect="1"/>
          </p:cNvPicPr>
          <p:nvPr/>
        </p:nvPicPr>
        <p:blipFill>
          <a:blip r:embed="rId6"/>
          <a:stretch>
            <a:fillRect/>
          </a:stretch>
        </p:blipFill>
        <p:spPr>
          <a:xfrm>
            <a:off x="796312" y="2564904"/>
            <a:ext cx="6480720" cy="3816424"/>
          </a:xfrm>
          <a:prstGeom prst="rect">
            <a:avLst/>
          </a:prstGeom>
        </p:spPr>
      </p:pic>
    </p:spTree>
    <p:custDataLst>
      <p:tags r:id="rId1"/>
    </p:custDataLst>
    <p:extLst>
      <p:ext uri="{BB962C8B-B14F-4D97-AF65-F5344CB8AC3E}">
        <p14:creationId xmlns:p14="http://schemas.microsoft.com/office/powerpoint/2010/main" val="4162738413"/>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altLang="zh-CN" dirty="0" smtClean="0"/>
              <a:t>2.2</a:t>
            </a:r>
            <a:r>
              <a:rPr lang="zh-CN" altLang="en-US" dirty="0" smtClean="0"/>
              <a:t>、</a:t>
            </a:r>
            <a:r>
              <a:rPr dirty="0" smtClean="0"/>
              <a:t>Recording Changes to the Repository</a:t>
            </a:r>
          </a:p>
        </p:txBody>
      </p:sp>
      <p:sp>
        <p:nvSpPr>
          <p:cNvPr id="5" name="Content Placeholder 4"/>
          <p:cNvSpPr>
            <a:spLocks noGrp="1"/>
          </p:cNvSpPr>
          <p:nvPr>
            <p:ph idx="1"/>
            <p:custDataLst>
              <p:tags r:id="rId3"/>
            </p:custDataLst>
          </p:nvPr>
        </p:nvSpPr>
        <p:spPr/>
        <p:txBody>
          <a:bodyPr>
            <a:normAutofit/>
          </a:bodyPr>
          <a:lstStyle/>
          <a:p>
            <a:pPr marL="0" algn="l">
              <a:buNone/>
            </a:pPr>
            <a:r>
              <a:rPr lang="en-US" altLang="zh-CN" sz="2000" dirty="0" smtClean="0"/>
              <a:t>    </a:t>
            </a:r>
            <a:r>
              <a:rPr sz="2000" dirty="0" smtClean="0"/>
              <a:t>Keep in mind that every file in your working directory is nothing more than two states: tracked or not tracked. Tracked files are those that are included in versioning and have their records in the last snapshot, and after a period of work, their status may be unmodified, modified, or placed in staging area. All files in the working directory except the tracked files belong to the unread files, which do not exist in the records of the last snapshot and are not placed in staging area. When a warehouse is first cloned, all files in the working directory belong to the tracked file and are in an unmodified state.</a:t>
            </a:r>
          </a:p>
          <a:p>
            <a:pPr marL="0" algn="l">
              <a:buNone/>
            </a:pPr>
            <a:r>
              <a:rPr sz="2000" dirty="0" smtClean="0"/>
              <a:t>After you have edited some files, Git marks them as modified because you have modified them since the last commit. We gradually put these modified files into the staging area, and then submitted all the pending changes, so repeatedly. So when you use Git, the life cycle of the file is as follows:</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620688"/>
            <a:ext cx="7848872" cy="675640"/>
          </a:xfrm>
          <a:prstGeom prst="rect">
            <a:avLst/>
          </a:prstGeom>
        </p:spPr>
        <p:txBody>
          <a:bodyPr wrap="square">
            <a:spAutoFit/>
          </a:bodyPr>
          <a:lstStyle/>
          <a:p>
            <a:r>
              <a:rPr lang="en-US" altLang="zh-CN" sz="2000" b="1" dirty="0"/>
              <a:t>	</a:t>
            </a:r>
          </a:p>
          <a:p>
            <a:r>
              <a:rPr lang="en-US" altLang="zh-CN" dirty="0"/>
              <a:t>	</a:t>
            </a:r>
            <a:endParaRPr lang="zh-CN" altLang="zh-CN" dirty="0"/>
          </a:p>
        </p:txBody>
      </p:sp>
      <p:pic>
        <p:nvPicPr>
          <p:cNvPr id="4" name="Picture 1" descr="Git 下文件生命周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22325" y="710565"/>
            <a:ext cx="7964170" cy="5546725"/>
          </a:xfrm>
          <a:prstGeom prst="rect">
            <a:avLst/>
          </a:prstGeom>
          <a:noFill/>
          <a:ln>
            <a:noFill/>
          </a:ln>
        </p:spPr>
      </p:pic>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20688"/>
            <a:ext cx="8352928" cy="2769989"/>
          </a:xfrm>
          <a:prstGeom prst="rect">
            <a:avLst/>
          </a:prstGeom>
        </p:spPr>
        <p:txBody>
          <a:bodyPr wrap="square">
            <a:spAutoFit/>
          </a:bodyPr>
          <a:lstStyle/>
          <a:p>
            <a:r>
              <a:rPr lang="en-US" altLang="zh-CN" dirty="0" smtClean="0"/>
              <a:t>      </a:t>
            </a:r>
            <a:r>
              <a:rPr lang="en-US" altLang="zh-CN" dirty="0" err="1" smtClean="0"/>
              <a:t>git</a:t>
            </a:r>
            <a:r>
              <a:rPr lang="en-US" altLang="zh-CN" dirty="0" smtClean="0"/>
              <a:t>-status </a:t>
            </a:r>
            <a:r>
              <a:rPr lang="en-US" altLang="zh-CN" dirty="0"/>
              <a:t>- Show the working tree </a:t>
            </a:r>
            <a:r>
              <a:rPr lang="en-US" altLang="zh-CN" dirty="0" smtClean="0"/>
              <a:t>status:</a:t>
            </a:r>
          </a:p>
          <a:p>
            <a:endParaRPr sz="2200" b="1" dirty="0" smtClean="0"/>
          </a:p>
          <a:p>
            <a:pPr indent="-342900" algn="l">
              <a:spcBef>
                <a:spcPct val="20000"/>
              </a:spcBef>
              <a:buFont typeface="Arial" panose="020B0604020202020204" pitchFamily="34" charset="0"/>
            </a:pPr>
            <a:r>
              <a:rPr lang="en-US" altLang="zh-CN" sz="2000" dirty="0" smtClean="0">
                <a:solidFill>
                  <a:schemeClr val="accent2"/>
                </a:solidFill>
              </a:rPr>
              <a:t>      </a:t>
            </a:r>
          </a:p>
          <a:p>
            <a:pPr indent="-342900" algn="l">
              <a:spcBef>
                <a:spcPct val="20000"/>
              </a:spcBef>
              <a:buFont typeface="Arial" panose="020B0604020202020204" pitchFamily="34" charset="0"/>
            </a:pPr>
            <a:endParaRPr lang="en-US" altLang="zh-CN" sz="2000" dirty="0" smtClean="0">
              <a:solidFill>
                <a:schemeClr val="accent2"/>
              </a:solidFill>
            </a:endParaRPr>
          </a:p>
          <a:p>
            <a:pPr indent="-342900">
              <a:spcBef>
                <a:spcPct val="20000"/>
              </a:spcBef>
              <a:buFont typeface="Arial" panose="020B0604020202020204" pitchFamily="34" charset="0"/>
            </a:pPr>
            <a:r>
              <a:rPr lang="en-US" altLang="zh-CN" sz="2000" dirty="0">
                <a:solidFill>
                  <a:schemeClr val="accent2"/>
                </a:solidFill>
              </a:rPr>
              <a:t> </a:t>
            </a:r>
            <a:r>
              <a:rPr lang="en-US" altLang="zh-CN" sz="2000" dirty="0" smtClean="0">
                <a:solidFill>
                  <a:schemeClr val="accent2"/>
                </a:solidFill>
              </a:rPr>
              <a:t>     </a:t>
            </a:r>
          </a:p>
          <a:p>
            <a:pPr indent="-342900">
              <a:spcBef>
                <a:spcPct val="20000"/>
              </a:spcBef>
              <a:buFont typeface="Arial" panose="020B0604020202020204" pitchFamily="34" charset="0"/>
            </a:pPr>
            <a:r>
              <a:rPr lang="en-US" altLang="zh-CN" sz="2000" dirty="0" smtClean="0"/>
              <a:t>      create new file and </a:t>
            </a:r>
            <a:r>
              <a:rPr lang="en-US" altLang="zh-CN" sz="2000" dirty="0"/>
              <a:t>Show the working tree </a:t>
            </a:r>
            <a:r>
              <a:rPr lang="en-US" altLang="zh-CN" sz="2000" dirty="0" smtClean="0"/>
              <a:t>status: </a:t>
            </a:r>
          </a:p>
          <a:p>
            <a:r>
              <a:rPr lang="en-US" altLang="zh-CN" sz="2000" b="1" dirty="0">
                <a:solidFill>
                  <a:schemeClr val="accent6">
                    <a:lumMod val="75000"/>
                  </a:schemeClr>
                </a:solidFill>
              </a:rPr>
              <a:t>	</a:t>
            </a:r>
            <a:endParaRPr lang="en-US" altLang="zh-CN" sz="2000" b="1" dirty="0"/>
          </a:p>
          <a:p>
            <a:r>
              <a:rPr lang="en-US" altLang="zh-CN" dirty="0"/>
              <a:t>	</a:t>
            </a:r>
            <a:endParaRPr lang="zh-CN" altLang="zh-CN" dirty="0"/>
          </a:p>
        </p:txBody>
      </p:sp>
      <p:sp>
        <p:nvSpPr>
          <p:cNvPr id="3" name="TextBox 2"/>
          <p:cNvSpPr txBox="1"/>
          <p:nvPr/>
        </p:nvSpPr>
        <p:spPr>
          <a:xfrm>
            <a:off x="755576" y="188640"/>
            <a:ext cx="8208912" cy="369332"/>
          </a:xfrm>
          <a:prstGeom prst="rect">
            <a:avLst/>
          </a:prstGeom>
          <a:noFill/>
        </p:spPr>
        <p:txBody>
          <a:bodyPr wrap="square" rtlCol="0">
            <a:spAutoFit/>
          </a:bodyPr>
          <a:lstStyle/>
          <a:p>
            <a:r>
              <a:rPr lang="en-US" altLang="zh-CN" b="1" dirty="0"/>
              <a:t>Check the current file status</a:t>
            </a:r>
          </a:p>
        </p:txBody>
      </p:sp>
      <p:pic>
        <p:nvPicPr>
          <p:cNvPr id="4" name="Picture 3"/>
          <p:cNvPicPr>
            <a:picLocks noChangeAspect="1"/>
          </p:cNvPicPr>
          <p:nvPr/>
        </p:nvPicPr>
        <p:blipFill>
          <a:blip r:embed="rId2"/>
          <a:stretch>
            <a:fillRect/>
          </a:stretch>
        </p:blipFill>
        <p:spPr>
          <a:xfrm>
            <a:off x="1043608" y="980728"/>
            <a:ext cx="6264696" cy="1296144"/>
          </a:xfrm>
          <a:prstGeom prst="rect">
            <a:avLst/>
          </a:prstGeom>
        </p:spPr>
      </p:pic>
      <p:pic>
        <p:nvPicPr>
          <p:cNvPr id="5" name="Picture 4"/>
          <p:cNvPicPr>
            <a:picLocks noChangeAspect="1"/>
          </p:cNvPicPr>
          <p:nvPr/>
        </p:nvPicPr>
        <p:blipFill>
          <a:blip r:embed="rId3"/>
          <a:stretch>
            <a:fillRect/>
          </a:stretch>
        </p:blipFill>
        <p:spPr>
          <a:xfrm>
            <a:off x="1043608" y="2996952"/>
            <a:ext cx="6264696" cy="2448272"/>
          </a:xfrm>
          <a:prstGeom prst="rect">
            <a:avLst/>
          </a:prstGeom>
        </p:spPr>
      </p:pic>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980728"/>
            <a:ext cx="8077200" cy="5184576"/>
          </a:xfrm>
        </p:spPr>
        <p:txBody>
          <a:bodyPr>
            <a:normAutofit/>
          </a:bodyPr>
          <a:lstStyle/>
          <a:p>
            <a:pPr marL="0" indent="0">
              <a:buNone/>
            </a:pPr>
            <a:r>
              <a:rPr altLang="en-US" sz="2000" dirty="0" smtClean="0">
                <a:sym typeface="+mn-ea"/>
              </a:rPr>
              <a:t>In order to begin tracking a new file, you use the command git add. To begin tracking the README file, you can run this:</a:t>
            </a:r>
            <a:endParaRPr lang="zh-CN" altLang="en-US" sz="2000" dirty="0" smtClean="0"/>
          </a:p>
          <a:p>
            <a:pPr marL="0" indent="0" algn="just">
              <a:spcBef>
                <a:spcPts val="0"/>
              </a:spcBef>
              <a:buNone/>
            </a:pPr>
            <a:r>
              <a:rPr altLang="en-US" sz="2000" dirty="0" smtClean="0">
                <a:sym typeface="+mn-ea"/>
              </a:rPr>
              <a:t>        </a:t>
            </a:r>
            <a:r>
              <a:rPr lang="en-US" altLang="zh-CN" sz="2000" dirty="0" smtClean="0">
                <a:solidFill>
                  <a:schemeClr val="accent2"/>
                </a:solidFill>
                <a:sym typeface="+mn-ea"/>
              </a:rPr>
              <a:t> </a:t>
            </a:r>
            <a:r>
              <a:rPr lang="en-US" altLang="zh-CN" sz="2000" dirty="0" smtClean="0">
                <a:solidFill>
                  <a:schemeClr val="accent6">
                    <a:lumMod val="75000"/>
                  </a:schemeClr>
                </a:solidFill>
                <a:sym typeface="+mn-ea"/>
              </a:rPr>
              <a:t>$ git add text.txt</a:t>
            </a:r>
            <a:endParaRPr lang="zh-CN" altLang="en-US" sz="2000" dirty="0"/>
          </a:p>
          <a:p>
            <a:pPr marL="0" indent="0" algn="just">
              <a:spcBef>
                <a:spcPts val="0"/>
              </a:spcBef>
              <a:buNone/>
            </a:pPr>
            <a:r>
              <a:rPr altLang="en-US" sz="2000" dirty="0">
                <a:sym typeface="+mn-ea"/>
              </a:rPr>
              <a:t>         If you run your status command again, you can see that your </a:t>
            </a:r>
            <a:r>
              <a:rPr lang="en-US" altLang="en-US" sz="2000" dirty="0" smtClean="0">
                <a:sym typeface="+mn-ea"/>
              </a:rPr>
              <a:t>test.txt</a:t>
            </a:r>
            <a:r>
              <a:rPr altLang="en-US" sz="2000" dirty="0" smtClean="0">
                <a:sym typeface="+mn-ea"/>
              </a:rPr>
              <a:t> </a:t>
            </a:r>
            <a:r>
              <a:rPr altLang="en-US" sz="2000" dirty="0">
                <a:sym typeface="+mn-ea"/>
              </a:rPr>
              <a:t>file is now tracked and staged to be </a:t>
            </a:r>
            <a:r>
              <a:rPr altLang="en-US" sz="2000" dirty="0" smtClean="0">
                <a:sym typeface="+mn-ea"/>
              </a:rPr>
              <a:t>committed</a:t>
            </a:r>
            <a:r>
              <a:rPr lang="en-US" altLang="en-US" sz="2000" dirty="0">
                <a:sym typeface="+mn-ea"/>
              </a:rPr>
              <a:t>.</a:t>
            </a:r>
            <a:endParaRPr lang="en-US" altLang="zh-CN" sz="2000" dirty="0">
              <a:sym typeface="+mn-ea"/>
            </a:endParaRPr>
          </a:p>
          <a:p>
            <a:pPr marL="0" indent="0" algn="just">
              <a:spcBef>
                <a:spcPts val="0"/>
              </a:spcBef>
              <a:buNone/>
            </a:pPr>
            <a:endParaRPr lang="zh-CN" altLang="en-US" sz="2000" dirty="0"/>
          </a:p>
          <a:p>
            <a:pPr marL="914400" lvl="3" indent="-342900" algn="l">
              <a:buNone/>
            </a:pPr>
            <a:r>
              <a:rPr lang="en-US" altLang="zh-CN" sz="2000" dirty="0" smtClean="0">
                <a:solidFill>
                  <a:schemeClr val="accent6">
                    <a:lumMod val="75000"/>
                  </a:schemeClr>
                </a:solidFill>
                <a:sym typeface="+mn-ea"/>
              </a:rPr>
              <a:t> </a:t>
            </a:r>
            <a:r>
              <a:rPr lang="en-US" altLang="zh-CN" sz="2000" b="1" dirty="0" smtClean="0">
                <a:solidFill>
                  <a:schemeClr val="accent6">
                    <a:lumMod val="75000"/>
                  </a:schemeClr>
                </a:solidFill>
                <a:sym typeface="+mn-ea"/>
              </a:rPr>
              <a:t>   </a:t>
            </a:r>
            <a:endParaRPr lang="en-US" altLang="zh-CN" sz="2000" dirty="0" smtClean="0"/>
          </a:p>
          <a:p>
            <a:pPr marL="0" indent="0">
              <a:buNone/>
            </a:pPr>
            <a:endParaRPr lang="zh-CN" altLang="en-US" sz="2000" dirty="0"/>
          </a:p>
        </p:txBody>
      </p:sp>
      <p:pic>
        <p:nvPicPr>
          <p:cNvPr id="2" name="Picture 1"/>
          <p:cNvPicPr>
            <a:picLocks noChangeAspect="1"/>
          </p:cNvPicPr>
          <p:nvPr/>
        </p:nvPicPr>
        <p:blipFill>
          <a:blip r:embed="rId2"/>
          <a:stretch>
            <a:fillRect/>
          </a:stretch>
        </p:blipFill>
        <p:spPr>
          <a:xfrm>
            <a:off x="827584" y="2852936"/>
            <a:ext cx="6264696" cy="2880320"/>
          </a:xfrm>
          <a:prstGeom prst="rect">
            <a:avLst/>
          </a:prstGeom>
        </p:spPr>
      </p:pic>
      <p:sp>
        <p:nvSpPr>
          <p:cNvPr id="4" name="TextBox 3"/>
          <p:cNvSpPr txBox="1"/>
          <p:nvPr/>
        </p:nvSpPr>
        <p:spPr>
          <a:xfrm>
            <a:off x="899592" y="260648"/>
            <a:ext cx="7776864" cy="573107"/>
          </a:xfrm>
          <a:prstGeom prst="rect">
            <a:avLst/>
          </a:prstGeom>
          <a:noFill/>
        </p:spPr>
        <p:txBody>
          <a:bodyPr vert="eaVert" wrap="square" rtlCol="0">
            <a:spAutoFit/>
          </a:bodyPr>
          <a:lstStyle/>
          <a:p>
            <a:endParaRPr lang="zh-CN" altLang="en-US" dirty="0"/>
          </a:p>
        </p:txBody>
      </p:sp>
      <p:sp>
        <p:nvSpPr>
          <p:cNvPr id="5" name="TextBox 4"/>
          <p:cNvSpPr txBox="1"/>
          <p:nvPr/>
        </p:nvSpPr>
        <p:spPr>
          <a:xfrm>
            <a:off x="736848" y="303609"/>
            <a:ext cx="7848872" cy="461665"/>
          </a:xfrm>
          <a:prstGeom prst="rect">
            <a:avLst/>
          </a:prstGeom>
          <a:noFill/>
        </p:spPr>
        <p:txBody>
          <a:bodyPr wrap="square" rtlCol="0">
            <a:spAutoFit/>
          </a:bodyPr>
          <a:lstStyle/>
          <a:p>
            <a:r>
              <a:rPr lang="en-US" altLang="en-US" sz="2400" b="1" dirty="0">
                <a:sym typeface="+mn-ea"/>
              </a:rPr>
              <a:t>Tracking New Files</a:t>
            </a:r>
            <a:endParaRPr lang="en-US" altLang="zh-CN" sz="2400" b="1" dirty="0"/>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20688"/>
            <a:ext cx="7848872" cy="6093976"/>
          </a:xfrm>
          <a:prstGeom prst="rect">
            <a:avLst/>
          </a:prstGeom>
        </p:spPr>
        <p:txBody>
          <a:bodyPr wrap="square">
            <a:spAutoFit/>
          </a:bodyPr>
          <a:lstStyle/>
          <a:p>
            <a:r>
              <a:rPr lang="en-US" sz="2200" dirty="0" smtClean="0"/>
              <a:t>     </a:t>
            </a:r>
            <a:r>
              <a:rPr sz="2200" dirty="0" smtClean="0"/>
              <a:t>To see what you</a:t>
            </a:r>
            <a:r>
              <a:rPr lang="en-US" sz="2200" dirty="0" smtClean="0"/>
              <a:t>'</a:t>
            </a:r>
            <a:r>
              <a:rPr sz="2200" dirty="0" smtClean="0"/>
              <a:t>ve changed but not yet staged, type git diff with no other arguments</a:t>
            </a:r>
            <a:endParaRPr lang="en-US" sz="2200" dirty="0" smtClean="0"/>
          </a:p>
          <a:p>
            <a:endParaRPr sz="2200" dirty="0" smtClean="0"/>
          </a:p>
          <a:p>
            <a:r>
              <a:rPr sz="2200" dirty="0" smtClean="0"/>
              <a:t>      </a:t>
            </a:r>
            <a:endParaRPr lang="en-US" sz="2200" dirty="0" smtClean="0"/>
          </a:p>
          <a:p>
            <a:endParaRPr lang="en-US" sz="2200" dirty="0"/>
          </a:p>
          <a:p>
            <a:endParaRPr lang="en-US" sz="2200" dirty="0" smtClean="0"/>
          </a:p>
          <a:p>
            <a:endParaRPr lang="en-US" sz="2200" dirty="0"/>
          </a:p>
          <a:p>
            <a:endParaRPr lang="en-US" sz="2200" dirty="0" smtClean="0"/>
          </a:p>
          <a:p>
            <a:endParaRPr lang="en-US" sz="2200" dirty="0"/>
          </a:p>
          <a:p>
            <a:r>
              <a:rPr lang="en-US" sz="2200" dirty="0"/>
              <a:t> </a:t>
            </a:r>
            <a:r>
              <a:rPr lang="en-US" sz="2200" dirty="0" smtClean="0"/>
              <a:t>     </a:t>
            </a:r>
            <a:r>
              <a:rPr sz="2200" dirty="0" smtClean="0"/>
              <a:t>If you want to see what you’ve staged that will go into your next commit, you can use git diff --staged. </a:t>
            </a:r>
            <a:endParaRPr lang="en-US" sz="2200" dirty="0" smtClean="0"/>
          </a:p>
          <a:p>
            <a:endParaRPr lang="en-US" altLang="zh-CN" sz="2200" dirty="0"/>
          </a:p>
          <a:p>
            <a:endParaRPr lang="en-US" altLang="zh-CN" sz="2200" dirty="0" smtClean="0"/>
          </a:p>
          <a:p>
            <a:endParaRPr lang="en-US" altLang="zh-CN" sz="2200" dirty="0"/>
          </a:p>
          <a:p>
            <a:endParaRPr lang="en-US" altLang="zh-CN" sz="2200" dirty="0" smtClean="0"/>
          </a:p>
          <a:p>
            <a:endParaRPr lang="en-US" altLang="zh-CN" sz="2200" dirty="0"/>
          </a:p>
          <a:p>
            <a:r>
              <a:rPr lang="en-US" altLang="zh-CN" sz="2000" dirty="0"/>
              <a:t>	</a:t>
            </a:r>
          </a:p>
          <a:p>
            <a:r>
              <a:rPr lang="en-US" altLang="zh-CN" dirty="0"/>
              <a:t>	</a:t>
            </a:r>
            <a:endParaRPr lang="zh-CN" altLang="zh-CN" dirty="0"/>
          </a:p>
        </p:txBody>
      </p:sp>
      <p:pic>
        <p:nvPicPr>
          <p:cNvPr id="4" name="Picture 3"/>
          <p:cNvPicPr>
            <a:picLocks noChangeAspect="1"/>
          </p:cNvPicPr>
          <p:nvPr/>
        </p:nvPicPr>
        <p:blipFill>
          <a:blip r:embed="rId2"/>
          <a:stretch>
            <a:fillRect/>
          </a:stretch>
        </p:blipFill>
        <p:spPr>
          <a:xfrm>
            <a:off x="827584" y="1340768"/>
            <a:ext cx="6480720" cy="2230148"/>
          </a:xfrm>
          <a:prstGeom prst="rect">
            <a:avLst/>
          </a:prstGeom>
        </p:spPr>
      </p:pic>
      <p:sp>
        <p:nvSpPr>
          <p:cNvPr id="5" name="TextBox 4"/>
          <p:cNvSpPr txBox="1"/>
          <p:nvPr/>
        </p:nvSpPr>
        <p:spPr>
          <a:xfrm>
            <a:off x="755576" y="188640"/>
            <a:ext cx="7416824" cy="461665"/>
          </a:xfrm>
          <a:prstGeom prst="rect">
            <a:avLst/>
          </a:prstGeom>
          <a:noFill/>
        </p:spPr>
        <p:txBody>
          <a:bodyPr wrap="square" rtlCol="0">
            <a:spAutoFit/>
          </a:bodyPr>
          <a:lstStyle/>
          <a:p>
            <a:r>
              <a:rPr lang="en-US" altLang="zh-CN" sz="2400" b="1" dirty="0"/>
              <a:t>Viewing </a:t>
            </a:r>
            <a:r>
              <a:rPr lang="en-US" altLang="zh-CN" sz="2400" b="1" dirty="0" smtClean="0"/>
              <a:t>your Staged </a:t>
            </a:r>
            <a:r>
              <a:rPr lang="en-US" altLang="zh-CN" sz="2400" b="1" dirty="0"/>
              <a:t>and </a:t>
            </a:r>
            <a:r>
              <a:rPr lang="en-US" altLang="zh-CN" sz="2400" b="1" dirty="0" err="1"/>
              <a:t>Unstaged</a:t>
            </a:r>
            <a:r>
              <a:rPr lang="en-US" altLang="zh-CN" sz="2400" b="1" dirty="0"/>
              <a:t> Changes</a:t>
            </a:r>
          </a:p>
        </p:txBody>
      </p:sp>
      <p:pic>
        <p:nvPicPr>
          <p:cNvPr id="6" name="Picture 5"/>
          <p:cNvPicPr>
            <a:picLocks noChangeAspect="1"/>
          </p:cNvPicPr>
          <p:nvPr/>
        </p:nvPicPr>
        <p:blipFill>
          <a:blip r:embed="rId3"/>
          <a:stretch>
            <a:fillRect/>
          </a:stretch>
        </p:blipFill>
        <p:spPr>
          <a:xfrm>
            <a:off x="827584" y="4362105"/>
            <a:ext cx="6480720" cy="2163240"/>
          </a:xfrm>
          <a:prstGeom prst="rect">
            <a:avLst/>
          </a:prstGeom>
        </p:spPr>
      </p:pic>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755" y="647358"/>
            <a:ext cx="7848872" cy="3545586"/>
          </a:xfrm>
          <a:prstGeom prst="rect">
            <a:avLst/>
          </a:prstGeom>
        </p:spPr>
        <p:txBody>
          <a:bodyPr wrap="square">
            <a:spAutoFit/>
          </a:bodyPr>
          <a:lstStyle/>
          <a:p>
            <a:endParaRPr sz="2200" b="1" dirty="0" smtClean="0"/>
          </a:p>
          <a:p>
            <a:r>
              <a:rPr sz="2200" dirty="0" smtClean="0"/>
              <a:t>         </a:t>
            </a:r>
            <a:r>
              <a:rPr lang="en-US" sz="2200" dirty="0"/>
              <a:t>Now that your staging area is set up the way you want it, you can commit your changes. Remember that anything that is still </a:t>
            </a:r>
            <a:r>
              <a:rPr lang="en-US" sz="2200" dirty="0" err="1"/>
              <a:t>unstaged</a:t>
            </a:r>
            <a:r>
              <a:rPr lang="en-US" sz="2200" dirty="0"/>
              <a:t> — any files you have created or modified that you haven’t run </a:t>
            </a:r>
            <a:r>
              <a:rPr lang="en-US" sz="2200" dirty="0" err="1"/>
              <a:t>git</a:t>
            </a:r>
            <a:r>
              <a:rPr lang="en-US" sz="2200" dirty="0"/>
              <a:t> add on since you edited them — won’t go into this commit. They will stay as modified files on your disk. In this case, let’s say that the last time you ran </a:t>
            </a:r>
            <a:r>
              <a:rPr lang="en-US" sz="2200" dirty="0" err="1"/>
              <a:t>git</a:t>
            </a:r>
            <a:r>
              <a:rPr lang="en-US" sz="2200" dirty="0"/>
              <a:t> status, you saw that everything was staged, so you’re ready to commit your changes. The simplest way to commit is to type </a:t>
            </a:r>
            <a:r>
              <a:rPr lang="en-US" sz="2200" dirty="0" err="1"/>
              <a:t>git</a:t>
            </a:r>
            <a:r>
              <a:rPr lang="en-US" sz="2200" dirty="0"/>
              <a:t> commit:</a:t>
            </a:r>
          </a:p>
          <a:p>
            <a:r>
              <a:rPr lang="en-US" altLang="zh-CN" sz="2200" b="1" dirty="0" smtClean="0">
                <a:solidFill>
                  <a:schemeClr val="accent6">
                    <a:lumMod val="75000"/>
                  </a:schemeClr>
                </a:solidFill>
              </a:rPr>
              <a:t>         </a:t>
            </a:r>
            <a:r>
              <a:rPr lang="en-US" altLang="zh-CN" sz="2000" dirty="0" smtClean="0">
                <a:solidFill>
                  <a:schemeClr val="accent6">
                    <a:lumMod val="75000"/>
                  </a:schemeClr>
                </a:solidFill>
              </a:rPr>
              <a:t>$ git commit –m &lt;submit a note&gt;</a:t>
            </a:r>
          </a:p>
        </p:txBody>
      </p:sp>
      <p:sp>
        <p:nvSpPr>
          <p:cNvPr id="3" name="TextBox 2"/>
          <p:cNvSpPr txBox="1"/>
          <p:nvPr/>
        </p:nvSpPr>
        <p:spPr>
          <a:xfrm>
            <a:off x="755576" y="260648"/>
            <a:ext cx="6624736" cy="461665"/>
          </a:xfrm>
          <a:prstGeom prst="rect">
            <a:avLst/>
          </a:prstGeom>
          <a:noFill/>
        </p:spPr>
        <p:txBody>
          <a:bodyPr wrap="square" rtlCol="0">
            <a:spAutoFit/>
          </a:bodyPr>
          <a:lstStyle/>
          <a:p>
            <a:r>
              <a:rPr lang="en-US" altLang="zh-CN" sz="2400" b="1" dirty="0"/>
              <a:t>Committing Your Changes</a:t>
            </a:r>
          </a:p>
        </p:txBody>
      </p:sp>
      <p:pic>
        <p:nvPicPr>
          <p:cNvPr id="4" name="Picture 3"/>
          <p:cNvPicPr>
            <a:picLocks noChangeAspect="1"/>
          </p:cNvPicPr>
          <p:nvPr/>
        </p:nvPicPr>
        <p:blipFill>
          <a:blip r:embed="rId2"/>
          <a:stretch>
            <a:fillRect/>
          </a:stretch>
        </p:blipFill>
        <p:spPr>
          <a:xfrm>
            <a:off x="827584" y="4192952"/>
            <a:ext cx="6480720" cy="2404400"/>
          </a:xfrm>
          <a:prstGeom prst="rect">
            <a:avLst/>
          </a:prstGeom>
        </p:spPr>
      </p:pic>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537843"/>
            <a:ext cx="7848872" cy="4862870"/>
          </a:xfrm>
          <a:prstGeom prst="rect">
            <a:avLst/>
          </a:prstGeom>
        </p:spPr>
        <p:txBody>
          <a:bodyPr wrap="square">
            <a:spAutoFit/>
          </a:bodyPr>
          <a:lstStyle/>
          <a:p>
            <a:pPr marL="0" lvl="3" algn="just">
              <a:buFont typeface="Arial" panose="020B0604020202020204" pitchFamily="34" charset="0"/>
            </a:pPr>
            <a:r>
              <a:rPr lang="en-US" altLang="zh-CN" sz="2000" dirty="0" smtClean="0"/>
              <a:t>          </a:t>
            </a:r>
            <a:r>
              <a:rPr lang="en-US" altLang="zh-CN" dirty="0" smtClean="0"/>
              <a:t>To </a:t>
            </a:r>
            <a:r>
              <a:rPr lang="en-US" altLang="zh-CN" dirty="0"/>
              <a:t>remove a file from </a:t>
            </a:r>
            <a:r>
              <a:rPr lang="en-US" altLang="zh-CN" dirty="0" err="1"/>
              <a:t>Git</a:t>
            </a:r>
            <a:r>
              <a:rPr lang="en-US" altLang="zh-CN" dirty="0"/>
              <a:t>, you have to remove it from your tracked files (more accurately, remove it from your staging area) and then commit. The </a:t>
            </a:r>
            <a:r>
              <a:rPr lang="en-US" altLang="zh-CN" dirty="0" err="1"/>
              <a:t>git</a:t>
            </a:r>
            <a:r>
              <a:rPr lang="en-US" altLang="zh-CN" dirty="0"/>
              <a:t> </a:t>
            </a:r>
            <a:r>
              <a:rPr lang="en-US" altLang="zh-CN" dirty="0" err="1"/>
              <a:t>rm</a:t>
            </a:r>
            <a:r>
              <a:rPr lang="en-US" altLang="zh-CN" dirty="0"/>
              <a:t> command does that, and also removes the file from your working directory so you don’t see it as an untracked file the next time </a:t>
            </a:r>
            <a:r>
              <a:rPr lang="en-US" altLang="zh-CN" dirty="0" err="1" smtClean="0"/>
              <a:t>around.If</a:t>
            </a:r>
            <a:r>
              <a:rPr lang="en-US" altLang="zh-CN" dirty="0" smtClean="0"/>
              <a:t> </a:t>
            </a:r>
            <a:r>
              <a:rPr lang="en-US" altLang="zh-CN" dirty="0"/>
              <a:t>you simply remove the file from your working directory, it shows up under the “Changes not staged for commit” (that is, </a:t>
            </a:r>
            <a:r>
              <a:rPr lang="en-US" altLang="zh-CN" dirty="0" err="1"/>
              <a:t>unstaged</a:t>
            </a:r>
            <a:r>
              <a:rPr lang="en-US" altLang="zh-CN" dirty="0"/>
              <a:t>) area of your </a:t>
            </a:r>
            <a:r>
              <a:rPr lang="en-US" altLang="zh-CN" dirty="0" err="1"/>
              <a:t>git</a:t>
            </a:r>
            <a:r>
              <a:rPr lang="en-US" altLang="zh-CN" dirty="0"/>
              <a:t> status output</a:t>
            </a:r>
            <a:r>
              <a:rPr lang="en-US" altLang="zh-CN" dirty="0" smtClean="0"/>
              <a:t>:</a:t>
            </a:r>
          </a:p>
          <a:p>
            <a:pPr marL="0" lvl="3" algn="just">
              <a:buFont typeface="Arial" panose="020B0604020202020204" pitchFamily="34" charset="0"/>
            </a:pPr>
            <a:endParaRPr lang="en-US" altLang="zh-CN" sz="2000" dirty="0" smtClean="0"/>
          </a:p>
          <a:p>
            <a:pPr marL="0" lvl="3" algn="just">
              <a:buFont typeface="Arial" panose="020B0604020202020204" pitchFamily="34" charset="0"/>
            </a:pPr>
            <a:endParaRPr lang="en-US" altLang="zh-CN" sz="2000" dirty="0"/>
          </a:p>
          <a:p>
            <a:pPr marL="0" lvl="3" algn="just">
              <a:buFont typeface="Arial" panose="020B0604020202020204" pitchFamily="34" charset="0"/>
            </a:pPr>
            <a:endParaRPr lang="en-US" altLang="zh-CN" sz="2000" dirty="0" smtClean="0"/>
          </a:p>
          <a:p>
            <a:pPr marL="0" lvl="3" algn="just">
              <a:buFont typeface="Arial" panose="020B0604020202020204" pitchFamily="34" charset="0"/>
            </a:pPr>
            <a:endParaRPr lang="en-US" altLang="zh-CN" sz="2000" dirty="0"/>
          </a:p>
          <a:p>
            <a:pPr marL="0" lvl="3" algn="just">
              <a:buFont typeface="Arial" panose="020B0604020202020204" pitchFamily="34" charset="0"/>
            </a:pPr>
            <a:endParaRPr lang="en-US" altLang="zh-CN" sz="2000" dirty="0" smtClean="0"/>
          </a:p>
          <a:p>
            <a:pPr marL="0" lvl="3" algn="just">
              <a:buFont typeface="Arial" panose="020B0604020202020204" pitchFamily="34" charset="0"/>
            </a:pPr>
            <a:endParaRPr lang="en-US" altLang="zh-CN" sz="2000" dirty="0"/>
          </a:p>
          <a:p>
            <a:pPr marL="0" lvl="3" algn="just">
              <a:buFont typeface="Arial" panose="020B0604020202020204" pitchFamily="34" charset="0"/>
            </a:pPr>
            <a:endParaRPr lang="en-US" altLang="zh-CN" sz="2000" dirty="0" smtClean="0"/>
          </a:p>
          <a:p>
            <a:pPr marL="0" lvl="3" algn="just">
              <a:buFont typeface="Arial" panose="020B0604020202020204" pitchFamily="34" charset="0"/>
            </a:pPr>
            <a:r>
              <a:rPr lang="en-US" altLang="zh-CN" dirty="0" smtClean="0"/>
              <a:t>Then</a:t>
            </a:r>
            <a:r>
              <a:rPr lang="en-US" altLang="zh-CN" dirty="0"/>
              <a:t>, if you run </a:t>
            </a:r>
            <a:r>
              <a:rPr lang="en-US" altLang="zh-CN" dirty="0" err="1"/>
              <a:t>git</a:t>
            </a:r>
            <a:r>
              <a:rPr lang="en-US" altLang="zh-CN" dirty="0"/>
              <a:t> </a:t>
            </a:r>
            <a:r>
              <a:rPr lang="en-US" altLang="zh-CN" dirty="0" err="1"/>
              <a:t>rm</a:t>
            </a:r>
            <a:r>
              <a:rPr lang="en-US" altLang="zh-CN" dirty="0"/>
              <a:t>, it stages the file’s removal:</a:t>
            </a:r>
          </a:p>
          <a:p>
            <a:pPr marL="0" lvl="3" algn="just">
              <a:buFont typeface="Arial" panose="020B0604020202020204" pitchFamily="34" charset="0"/>
            </a:pPr>
            <a:endParaRPr lang="en-US" altLang="zh-CN" sz="2000" dirty="0"/>
          </a:p>
          <a:p>
            <a:endParaRPr sz="2200" b="1" dirty="0" smtClean="0"/>
          </a:p>
        </p:txBody>
      </p:sp>
      <p:sp>
        <p:nvSpPr>
          <p:cNvPr id="3" name="TextBox 2"/>
          <p:cNvSpPr txBox="1"/>
          <p:nvPr/>
        </p:nvSpPr>
        <p:spPr>
          <a:xfrm>
            <a:off x="755576" y="116632"/>
            <a:ext cx="6696744" cy="461665"/>
          </a:xfrm>
          <a:prstGeom prst="rect">
            <a:avLst/>
          </a:prstGeom>
          <a:noFill/>
        </p:spPr>
        <p:txBody>
          <a:bodyPr wrap="square" rtlCol="0">
            <a:spAutoFit/>
          </a:bodyPr>
          <a:lstStyle/>
          <a:p>
            <a:r>
              <a:rPr lang="en-US" altLang="zh-CN" sz="2400" b="1" dirty="0"/>
              <a:t>Removing a file</a:t>
            </a:r>
          </a:p>
        </p:txBody>
      </p:sp>
      <p:pic>
        <p:nvPicPr>
          <p:cNvPr id="6" name="Picture 5"/>
          <p:cNvPicPr>
            <a:picLocks noChangeAspect="1"/>
          </p:cNvPicPr>
          <p:nvPr/>
        </p:nvPicPr>
        <p:blipFill>
          <a:blip r:embed="rId2"/>
          <a:stretch>
            <a:fillRect/>
          </a:stretch>
        </p:blipFill>
        <p:spPr>
          <a:xfrm>
            <a:off x="755576" y="4869874"/>
            <a:ext cx="5502435" cy="1799486"/>
          </a:xfrm>
          <a:prstGeom prst="rect">
            <a:avLst/>
          </a:prstGeom>
        </p:spPr>
      </p:pic>
      <p:pic>
        <p:nvPicPr>
          <p:cNvPr id="7" name="Picture 6"/>
          <p:cNvPicPr>
            <a:picLocks noChangeAspect="1"/>
          </p:cNvPicPr>
          <p:nvPr/>
        </p:nvPicPr>
        <p:blipFill>
          <a:blip r:embed="rId3"/>
          <a:stretch>
            <a:fillRect/>
          </a:stretch>
        </p:blipFill>
        <p:spPr>
          <a:xfrm>
            <a:off x="869764" y="2420888"/>
            <a:ext cx="5502435" cy="2016224"/>
          </a:xfrm>
          <a:prstGeom prst="rect">
            <a:avLst/>
          </a:prstGeom>
        </p:spPr>
      </p:pic>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4247317"/>
          </a:xfrm>
          <a:prstGeom prst="rect">
            <a:avLst/>
          </a:prstGeom>
        </p:spPr>
        <p:txBody>
          <a:bodyPr wrap="square">
            <a:spAutoFit/>
          </a:bodyPr>
          <a:lstStyle/>
          <a:p>
            <a:pPr lvl="1" indent="0">
              <a:buFont typeface="Wingdings" panose="05000000000000000000" pitchFamily="2" charset="2"/>
              <a:buNone/>
            </a:pPr>
            <a:r>
              <a:rPr lang="en-US" altLang="zh-CN" sz="2000" dirty="0" err="1" smtClean="0">
                <a:sym typeface="+mn-ea"/>
              </a:rPr>
              <a:t>git</a:t>
            </a:r>
            <a:r>
              <a:rPr lang="en-US" altLang="zh-CN" sz="2000" dirty="0" smtClean="0">
                <a:sym typeface="+mn-ea"/>
              </a:rPr>
              <a:t> mv </a:t>
            </a:r>
            <a:r>
              <a:rPr lang="en-US" altLang="zh-CN" sz="2000" dirty="0" err="1" smtClean="0">
                <a:sym typeface="+mn-ea"/>
              </a:rPr>
              <a:t>file_from</a:t>
            </a:r>
            <a:r>
              <a:rPr lang="en-US" altLang="zh-CN" sz="2000" dirty="0" smtClean="0">
                <a:sym typeface="+mn-ea"/>
              </a:rPr>
              <a:t> </a:t>
            </a:r>
            <a:r>
              <a:rPr lang="en-US" altLang="zh-CN" sz="2000" dirty="0" err="1" smtClean="0">
                <a:sym typeface="+mn-ea"/>
              </a:rPr>
              <a:t>file_to</a:t>
            </a:r>
            <a:endParaRPr lang="en-US" sz="2200" dirty="0" smtClean="0">
              <a:sym typeface="+mn-ea"/>
            </a:endParaRPr>
          </a:p>
          <a:p>
            <a:pPr lvl="1" indent="0">
              <a:buFont typeface="Wingdings" panose="05000000000000000000" pitchFamily="2" charset="2"/>
              <a:buNone/>
            </a:pPr>
            <a:endParaRPr lang="en-US" sz="2200" dirty="0">
              <a:sym typeface="+mn-ea"/>
            </a:endParaRPr>
          </a:p>
          <a:p>
            <a:pPr lvl="1" indent="0">
              <a:buFont typeface="Wingdings" panose="05000000000000000000" pitchFamily="2" charset="2"/>
              <a:buNone/>
            </a:pPr>
            <a:endParaRPr lang="en-US" sz="2200" dirty="0" smtClean="0">
              <a:sym typeface="+mn-ea"/>
            </a:endParaRPr>
          </a:p>
          <a:p>
            <a:pPr lvl="1" indent="0">
              <a:buFont typeface="Wingdings" panose="05000000000000000000" pitchFamily="2" charset="2"/>
              <a:buNone/>
            </a:pPr>
            <a:endParaRPr lang="en-US" sz="2200" dirty="0">
              <a:sym typeface="+mn-ea"/>
            </a:endParaRPr>
          </a:p>
          <a:p>
            <a:pPr lvl="1" indent="0">
              <a:buFont typeface="Wingdings" panose="05000000000000000000" pitchFamily="2" charset="2"/>
              <a:buNone/>
            </a:pPr>
            <a:endParaRPr lang="en-US" sz="2200" dirty="0" smtClean="0">
              <a:sym typeface="+mn-ea"/>
            </a:endParaRPr>
          </a:p>
          <a:p>
            <a:pPr lvl="1" indent="0">
              <a:buFont typeface="Wingdings" panose="05000000000000000000" pitchFamily="2" charset="2"/>
              <a:buNone/>
            </a:pPr>
            <a:endParaRPr lang="en-US" sz="2200" dirty="0">
              <a:sym typeface="+mn-ea"/>
            </a:endParaRPr>
          </a:p>
          <a:p>
            <a:pPr lvl="1" indent="0">
              <a:buFont typeface="Wingdings" panose="05000000000000000000" pitchFamily="2" charset="2"/>
              <a:buNone/>
            </a:pPr>
            <a:endParaRPr lang="en-US" sz="2200" dirty="0" smtClean="0">
              <a:sym typeface="+mn-ea"/>
            </a:endParaRPr>
          </a:p>
          <a:p>
            <a:pPr lvl="1" indent="0">
              <a:buFont typeface="Wingdings" panose="05000000000000000000" pitchFamily="2" charset="2"/>
              <a:buNone/>
            </a:pPr>
            <a:r>
              <a:rPr sz="2000" dirty="0" smtClean="0">
                <a:sym typeface="+mn-ea"/>
              </a:rPr>
              <a:t>In fact, running the git MV is equivalent to running the following three commands:</a:t>
            </a:r>
            <a:endParaRPr lang="en-US" sz="2000" dirty="0">
              <a:sym typeface="+mn-ea"/>
            </a:endParaRPr>
          </a:p>
          <a:p>
            <a:pPr lvl="1" indent="0">
              <a:buFont typeface="Wingdings" panose="05000000000000000000" pitchFamily="2" charset="2"/>
              <a:buNone/>
            </a:pPr>
            <a:r>
              <a:rPr lang="en-US" altLang="zh-CN" sz="2000" dirty="0" smtClean="0">
                <a:solidFill>
                  <a:schemeClr val="accent6">
                    <a:lumMod val="75000"/>
                  </a:schemeClr>
                </a:solidFill>
                <a:sym typeface="+mn-ea"/>
              </a:rPr>
              <a:t>$ mv README.md READM</a:t>
            </a:r>
          </a:p>
          <a:p>
            <a:pPr lvl="1" indent="0">
              <a:buFont typeface="Wingdings" panose="05000000000000000000" pitchFamily="2" charset="2"/>
              <a:buNone/>
            </a:pPr>
            <a:r>
              <a:rPr lang="en-US" altLang="zh-CN" sz="2000" dirty="0" smtClean="0">
                <a:solidFill>
                  <a:schemeClr val="accent6">
                    <a:lumMod val="75000"/>
                  </a:schemeClr>
                </a:solidFill>
                <a:sym typeface="+mn-ea"/>
              </a:rPr>
              <a:t>$ </a:t>
            </a:r>
            <a:r>
              <a:rPr lang="en-US" altLang="zh-CN" sz="2000" dirty="0" err="1" smtClean="0">
                <a:solidFill>
                  <a:schemeClr val="accent6">
                    <a:lumMod val="75000"/>
                  </a:schemeClr>
                </a:solidFill>
                <a:sym typeface="+mn-ea"/>
              </a:rPr>
              <a:t>git</a:t>
            </a:r>
            <a:r>
              <a:rPr lang="en-US" altLang="zh-CN" sz="2000" dirty="0" smtClean="0">
                <a:solidFill>
                  <a:schemeClr val="accent6">
                    <a:lumMod val="75000"/>
                  </a:schemeClr>
                </a:solidFill>
                <a:sym typeface="+mn-ea"/>
              </a:rPr>
              <a:t> </a:t>
            </a:r>
            <a:r>
              <a:rPr lang="en-US" altLang="zh-CN" sz="2000" dirty="0" err="1" smtClean="0">
                <a:solidFill>
                  <a:schemeClr val="accent6">
                    <a:lumMod val="75000"/>
                  </a:schemeClr>
                </a:solidFill>
                <a:sym typeface="+mn-ea"/>
              </a:rPr>
              <a:t>rm</a:t>
            </a:r>
            <a:r>
              <a:rPr lang="en-US" altLang="zh-CN" sz="2000" dirty="0" smtClean="0">
                <a:solidFill>
                  <a:schemeClr val="accent6">
                    <a:lumMod val="75000"/>
                  </a:schemeClr>
                </a:solidFill>
                <a:sym typeface="+mn-ea"/>
              </a:rPr>
              <a:t> README.md</a:t>
            </a:r>
          </a:p>
          <a:p>
            <a:pPr lvl="1" indent="0">
              <a:buFont typeface="Wingdings" panose="05000000000000000000" pitchFamily="2" charset="2"/>
              <a:buNone/>
            </a:pPr>
            <a:r>
              <a:rPr lang="en-US" altLang="zh-CN" sz="2000" dirty="0" smtClean="0">
                <a:solidFill>
                  <a:schemeClr val="accent6">
                    <a:lumMod val="75000"/>
                  </a:schemeClr>
                </a:solidFill>
                <a:sym typeface="+mn-ea"/>
              </a:rPr>
              <a:t>$ </a:t>
            </a:r>
            <a:r>
              <a:rPr lang="en-US" altLang="zh-CN" sz="2000" dirty="0" err="1" smtClean="0">
                <a:solidFill>
                  <a:schemeClr val="accent6">
                    <a:lumMod val="75000"/>
                  </a:schemeClr>
                </a:solidFill>
                <a:sym typeface="+mn-ea"/>
              </a:rPr>
              <a:t>git</a:t>
            </a:r>
            <a:r>
              <a:rPr lang="en-US" altLang="zh-CN" sz="2000" dirty="0" smtClean="0">
                <a:solidFill>
                  <a:schemeClr val="accent6">
                    <a:lumMod val="75000"/>
                  </a:schemeClr>
                </a:solidFill>
                <a:sym typeface="+mn-ea"/>
              </a:rPr>
              <a:t> add README</a:t>
            </a:r>
            <a:endParaRPr lang="en-US" altLang="zh-CN" sz="2200" b="1" dirty="0" smtClean="0">
              <a:solidFill>
                <a:schemeClr val="accent6">
                  <a:lumMod val="75000"/>
                </a:schemeClr>
              </a:solidFill>
            </a:endParaRPr>
          </a:p>
          <a:p>
            <a:r>
              <a:rPr lang="en-US" altLang="zh-CN" dirty="0"/>
              <a:t>	</a:t>
            </a:r>
            <a:endParaRPr lang="zh-CN" altLang="zh-CN" dirty="0"/>
          </a:p>
        </p:txBody>
      </p:sp>
      <p:pic>
        <p:nvPicPr>
          <p:cNvPr id="2" name="Picture 1"/>
          <p:cNvPicPr>
            <a:picLocks noChangeAspect="1"/>
          </p:cNvPicPr>
          <p:nvPr/>
        </p:nvPicPr>
        <p:blipFill>
          <a:blip r:embed="rId2"/>
          <a:stretch>
            <a:fillRect/>
          </a:stretch>
        </p:blipFill>
        <p:spPr>
          <a:xfrm>
            <a:off x="1043608" y="1052736"/>
            <a:ext cx="5760640" cy="2016224"/>
          </a:xfrm>
          <a:prstGeom prst="rect">
            <a:avLst/>
          </a:prstGeom>
        </p:spPr>
      </p:pic>
      <p:sp>
        <p:nvSpPr>
          <p:cNvPr id="3" name="TextBox 2"/>
          <p:cNvSpPr txBox="1"/>
          <p:nvPr/>
        </p:nvSpPr>
        <p:spPr>
          <a:xfrm>
            <a:off x="683568" y="-5672"/>
            <a:ext cx="6480720" cy="461665"/>
          </a:xfrm>
          <a:prstGeom prst="rect">
            <a:avLst/>
          </a:prstGeom>
          <a:noFill/>
        </p:spPr>
        <p:txBody>
          <a:bodyPr wrap="square" rtlCol="0">
            <a:spAutoFit/>
          </a:bodyPr>
          <a:lstStyle/>
          <a:p>
            <a:pPr indent="0">
              <a:buFont typeface="Wingdings" panose="05000000000000000000" pitchFamily="2" charset="2"/>
              <a:buNone/>
            </a:pPr>
            <a:r>
              <a:rPr lang="en-US" altLang="zh-CN" sz="2400" b="1" dirty="0">
                <a:sym typeface="+mn-ea"/>
              </a:rPr>
              <a:t>Move files</a:t>
            </a:r>
            <a:endParaRPr lang="en-US" altLang="zh-CN" sz="2400" b="1" dirty="0"/>
          </a:p>
        </p:txBody>
      </p:sp>
      <p:pic>
        <p:nvPicPr>
          <p:cNvPr id="5" name="Picture 4"/>
          <p:cNvPicPr>
            <a:picLocks noChangeAspect="1"/>
          </p:cNvPicPr>
          <p:nvPr/>
        </p:nvPicPr>
        <p:blipFill>
          <a:blip r:embed="rId3"/>
          <a:stretch>
            <a:fillRect/>
          </a:stretch>
        </p:blipFill>
        <p:spPr>
          <a:xfrm>
            <a:off x="1043608" y="4509120"/>
            <a:ext cx="5760640" cy="2232248"/>
          </a:xfrm>
          <a:prstGeom prst="rect">
            <a:avLst/>
          </a:prstGeom>
        </p:spPr>
      </p:pic>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4624"/>
            <a:ext cx="7848872" cy="4401205"/>
          </a:xfrm>
          <a:prstGeom prst="rect">
            <a:avLst/>
          </a:prstGeom>
        </p:spPr>
        <p:txBody>
          <a:bodyPr wrap="square">
            <a:spAutoFit/>
          </a:bodyPr>
          <a:lstStyle/>
          <a:p>
            <a:r>
              <a:rPr sz="2000" b="1" dirty="0" smtClean="0">
                <a:solidFill>
                  <a:schemeClr val="tx1"/>
                </a:solidFill>
                <a:uFillTx/>
              </a:rPr>
              <a:t>Viewing the Commit History</a:t>
            </a:r>
          </a:p>
          <a:p>
            <a:r>
              <a:rPr lang="en-US" altLang="zh-CN" sz="2000" b="1" dirty="0" smtClean="0"/>
              <a:t>    </a:t>
            </a:r>
            <a:r>
              <a:rPr lang="en-US" altLang="zh-CN" sz="2000" dirty="0" smtClean="0">
                <a:solidFill>
                  <a:schemeClr val="accent6">
                    <a:lumMod val="75000"/>
                  </a:schemeClr>
                </a:solidFill>
                <a:uFillTx/>
              </a:rPr>
              <a:t>$ </a:t>
            </a:r>
            <a:r>
              <a:rPr sz="2000" dirty="0" smtClean="0">
                <a:solidFill>
                  <a:schemeClr val="accent6">
                    <a:lumMod val="75000"/>
                  </a:schemeClr>
                </a:solidFill>
                <a:uFillTx/>
              </a:rPr>
              <a:t>git log</a:t>
            </a:r>
            <a:endParaRPr lang="en-US" sz="2000" dirty="0" smtClean="0">
              <a:solidFill>
                <a:schemeClr val="accent6">
                  <a:lumMod val="75000"/>
                </a:schemeClr>
              </a:solidFill>
              <a:uFillTx/>
            </a:endParaRPr>
          </a:p>
          <a:p>
            <a:endParaRPr sz="2000" dirty="0" smtClean="0">
              <a:solidFill>
                <a:schemeClr val="tx1"/>
              </a:solidFill>
              <a:uFillTx/>
            </a:endParaRPr>
          </a:p>
          <a:p>
            <a:endParaRPr lang="en-US" sz="2000" dirty="0" smtClean="0">
              <a:solidFill>
                <a:schemeClr val="tx1"/>
              </a:solidFill>
              <a:uFillTx/>
            </a:endParaRPr>
          </a:p>
          <a:p>
            <a:endParaRPr lang="en-US" sz="2000" dirty="0"/>
          </a:p>
          <a:p>
            <a:endParaRPr lang="en-US" sz="2000" dirty="0" smtClean="0">
              <a:solidFill>
                <a:schemeClr val="tx1"/>
              </a:solidFill>
              <a:uFillTx/>
            </a:endParaRPr>
          </a:p>
          <a:p>
            <a:endParaRPr lang="en-US" sz="2000" dirty="0"/>
          </a:p>
          <a:p>
            <a:endParaRPr lang="en-US" sz="2000" dirty="0" smtClean="0">
              <a:solidFill>
                <a:schemeClr val="tx1"/>
              </a:solidFill>
              <a:uFillTx/>
            </a:endParaRPr>
          </a:p>
          <a:p>
            <a:r>
              <a:rPr sz="2000" b="1" dirty="0" smtClean="0">
                <a:solidFill>
                  <a:schemeClr val="tx1"/>
                </a:solidFill>
                <a:uFillTx/>
              </a:rPr>
              <a:t>Undoing Things</a:t>
            </a:r>
          </a:p>
          <a:p>
            <a:pPr indent="508000" algn="just" fontAlgn="auto">
              <a:extLst>
                <a:ext uri="{35155182-B16C-46BC-9424-99874614C6A1}">
                  <wpsdc:indentchars xmlns="" xmlns:wpsdc="http://www.wps.cn/officeDocument/2017/drawingmlCustomData" val="200" checksum="282533468"/>
                </a:ext>
              </a:extLst>
            </a:pPr>
            <a:r>
              <a:rPr sz="2000" dirty="0" smtClean="0">
                <a:solidFill>
                  <a:schemeClr val="accent6">
                    <a:lumMod val="75000"/>
                  </a:schemeClr>
                </a:solidFill>
                <a:uFillTx/>
              </a:rPr>
              <a:t>$ git commit </a:t>
            </a:r>
            <a:r>
              <a:rPr lang="en-US" altLang="zh-CN" sz="2000" dirty="0" smtClean="0">
                <a:solidFill>
                  <a:schemeClr val="accent6">
                    <a:lumMod val="75000"/>
                  </a:schemeClr>
                </a:solidFill>
                <a:uFillTx/>
              </a:rPr>
              <a:t>–</a:t>
            </a:r>
            <a:r>
              <a:rPr sz="2000" dirty="0" smtClean="0">
                <a:solidFill>
                  <a:schemeClr val="accent6">
                    <a:lumMod val="75000"/>
                  </a:schemeClr>
                </a:solidFill>
                <a:uFillTx/>
              </a:rPr>
              <a:t>m</a:t>
            </a:r>
            <a:r>
              <a:rPr lang="en-US" sz="2000" dirty="0" smtClean="0">
                <a:solidFill>
                  <a:schemeClr val="accent6">
                    <a:lumMod val="75000"/>
                  </a:schemeClr>
                </a:solidFill>
                <a:uFillTx/>
              </a:rPr>
              <a:t> “test --amend”</a:t>
            </a:r>
            <a:endParaRPr sz="2000" dirty="0" smtClean="0">
              <a:solidFill>
                <a:schemeClr val="accent6">
                  <a:lumMod val="75000"/>
                </a:schemeClr>
              </a:solidFill>
              <a:uFillTx/>
            </a:endParaRPr>
          </a:p>
          <a:p>
            <a:pPr lvl="0" indent="508000" algn="just" fontAlgn="auto">
              <a:extLst>
                <a:ext uri="{35155182-B16C-46BC-9424-99874614C6A1}">
                  <wpsdc:indentchars xmlns="" xmlns:wpsdc="http://www.wps.cn/officeDocument/2017/drawingmlCustomData" val="200" checksum="282533468"/>
                </a:ext>
              </a:extLst>
            </a:pPr>
            <a:r>
              <a:rPr sz="2000" dirty="0" smtClean="0">
                <a:solidFill>
                  <a:schemeClr val="accent6">
                    <a:lumMod val="75000"/>
                  </a:schemeClr>
                </a:solidFill>
                <a:uFillTx/>
              </a:rPr>
              <a:t>$ git add </a:t>
            </a:r>
            <a:r>
              <a:rPr lang="en-US" sz="2000" dirty="0" smtClean="0">
                <a:solidFill>
                  <a:schemeClr val="accent6">
                    <a:lumMod val="75000"/>
                  </a:schemeClr>
                </a:solidFill>
                <a:uFillTx/>
              </a:rPr>
              <a:t>test2</a:t>
            </a:r>
            <a:endParaRPr sz="2000" dirty="0" smtClean="0">
              <a:solidFill>
                <a:schemeClr val="accent6">
                  <a:lumMod val="75000"/>
                </a:schemeClr>
              </a:solidFill>
              <a:uFillTx/>
            </a:endParaRPr>
          </a:p>
          <a:p>
            <a:pPr lvl="0" indent="508000" algn="just" fontAlgn="auto">
              <a:extLst>
                <a:ext uri="{35155182-B16C-46BC-9424-99874614C6A1}">
                  <wpsdc:indentchars xmlns="" xmlns:wpsdc="http://www.wps.cn/officeDocument/2017/drawingmlCustomData" val="200" checksum="282533468"/>
                </a:ext>
              </a:extLst>
            </a:pPr>
            <a:r>
              <a:rPr sz="2000" dirty="0" smtClean="0">
                <a:solidFill>
                  <a:schemeClr val="accent6">
                    <a:lumMod val="75000"/>
                  </a:schemeClr>
                </a:solidFill>
                <a:uFillTx/>
              </a:rPr>
              <a:t>$ git commit --amend</a:t>
            </a:r>
          </a:p>
          <a:p>
            <a:pPr lvl="0" indent="508000" algn="just" fontAlgn="auto">
              <a:extLst>
                <a:ext uri="{35155182-B16C-46BC-9424-99874614C6A1}">
                  <wpsdc:indentchars xmlns="" xmlns:wpsdc="http://www.wps.cn/officeDocument/2017/drawingmlCustomData" val="200" checksum="282533468"/>
                </a:ext>
              </a:extLst>
            </a:pPr>
            <a:r>
              <a:rPr sz="2000" dirty="0" smtClean="0">
                <a:solidFill>
                  <a:schemeClr val="tx1"/>
                </a:solidFill>
                <a:uFillTx/>
              </a:rPr>
              <a:t>You end up with a single commit — the second commit replaces the results of the first.</a:t>
            </a:r>
          </a:p>
        </p:txBody>
      </p:sp>
      <p:pic>
        <p:nvPicPr>
          <p:cNvPr id="3" name="Picture 2"/>
          <p:cNvPicPr>
            <a:picLocks noChangeAspect="1"/>
          </p:cNvPicPr>
          <p:nvPr/>
        </p:nvPicPr>
        <p:blipFill>
          <a:blip r:embed="rId2"/>
          <a:stretch>
            <a:fillRect/>
          </a:stretch>
        </p:blipFill>
        <p:spPr>
          <a:xfrm>
            <a:off x="827584" y="692697"/>
            <a:ext cx="3672408" cy="1924020"/>
          </a:xfrm>
          <a:prstGeom prst="rect">
            <a:avLst/>
          </a:prstGeom>
        </p:spPr>
      </p:pic>
      <p:pic>
        <p:nvPicPr>
          <p:cNvPr id="4" name="Picture 3"/>
          <p:cNvPicPr>
            <a:picLocks noChangeAspect="1"/>
          </p:cNvPicPr>
          <p:nvPr/>
        </p:nvPicPr>
        <p:blipFill>
          <a:blip r:embed="rId3"/>
          <a:stretch>
            <a:fillRect/>
          </a:stretch>
        </p:blipFill>
        <p:spPr>
          <a:xfrm>
            <a:off x="811584" y="4365104"/>
            <a:ext cx="5776640" cy="2492896"/>
          </a:xfrm>
          <a:prstGeom prst="rect">
            <a:avLst/>
          </a:prstGeom>
        </p:spPr>
      </p:pic>
      <p:pic>
        <p:nvPicPr>
          <p:cNvPr id="5" name="Picture 4"/>
          <p:cNvPicPr>
            <a:picLocks noChangeAspect="1"/>
          </p:cNvPicPr>
          <p:nvPr/>
        </p:nvPicPr>
        <p:blipFill>
          <a:blip r:embed="rId4"/>
          <a:stretch>
            <a:fillRect/>
          </a:stretch>
        </p:blipFill>
        <p:spPr>
          <a:xfrm>
            <a:off x="4572000" y="692696"/>
            <a:ext cx="4464496" cy="1924021"/>
          </a:xfrm>
          <a:prstGeom prst="rect">
            <a:avLst/>
          </a:prstGeom>
        </p:spPr>
      </p:pic>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1.1</a:t>
            </a:r>
            <a:r>
              <a:rPr lang="zh-CN" altLang="en-US" dirty="0" smtClean="0"/>
              <a:t>、</a:t>
            </a:r>
            <a:r>
              <a:rPr lang="en-US" altLang="zh-CN" dirty="0" smtClean="0"/>
              <a:t>What Git</a:t>
            </a:r>
            <a:endParaRPr lang="zh-CN" dirty="0"/>
          </a:p>
        </p:txBody>
      </p:sp>
      <p:sp>
        <p:nvSpPr>
          <p:cNvPr id="5" name="Content Placeholder 4"/>
          <p:cNvSpPr>
            <a:spLocks noGrp="1"/>
          </p:cNvSpPr>
          <p:nvPr>
            <p:ph idx="1"/>
            <p:custDataLst>
              <p:tags r:id="rId3"/>
            </p:custDataLst>
          </p:nvPr>
        </p:nvSpPr>
        <p:spPr/>
        <p:txBody>
          <a:bodyPr>
            <a:normAutofit/>
          </a:bodyPr>
          <a:lstStyle/>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solidFill>
                  <a:schemeClr val="tx1"/>
                </a:solidFill>
                <a:uFillTx/>
              </a:rPr>
              <a:t>Git is a free and open source distributed version control system designed to handle everything from small to very large projects with speed and efficiency.</a:t>
            </a:r>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solidFill>
                  <a:schemeClr val="tx1"/>
                </a:solidFill>
                <a:uFillTx/>
              </a:rPr>
              <a:t>Git is easy to learn and has a tiny footprint with lightning fast performance. It outclasses SCM tools like Subversion, CVS, Perforce, and ClearCase with features like cheap local branching, convenient staging areas, and multiple workflows.</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267970"/>
            <a:ext cx="8077200" cy="5626100"/>
          </a:xfrm>
        </p:spPr>
        <p:txBody>
          <a:bodyPr>
            <a:noAutofit/>
          </a:bodyPr>
          <a:lstStyle/>
          <a:p>
            <a:pPr marL="0" indent="0">
              <a:buNone/>
            </a:pPr>
            <a:r>
              <a:rPr sz="2000" b="1" dirty="0" smtClean="0"/>
              <a:t>Unstaging a Staged File</a:t>
            </a:r>
            <a:endParaRPr lang="en-US" sz="2000" b="1" dirty="0" smtClean="0"/>
          </a:p>
          <a:p>
            <a:pPr marL="0" indent="0">
              <a:buNone/>
            </a:pPr>
            <a:endParaRPr sz="2000" b="1" dirty="0" smtClean="0"/>
          </a:p>
          <a:p>
            <a:pPr marL="0" indent="0">
              <a:buNone/>
            </a:pPr>
            <a:r>
              <a:rPr sz="2000" dirty="0" smtClean="0"/>
              <a:t>Use git reset HEAD &lt;file&gt;... to unstage </a:t>
            </a:r>
          </a:p>
          <a:p>
            <a:pPr marL="457200" lvl="1" indent="0">
              <a:buNone/>
            </a:pPr>
            <a:endParaRPr sz="2000" dirty="0" smtClean="0"/>
          </a:p>
          <a:p>
            <a:pPr marL="0" indent="0">
              <a:buNone/>
            </a:pPr>
            <a:endParaRPr lang="en-US" altLang="zh-CN" sz="2000" dirty="0" smtClean="0"/>
          </a:p>
          <a:p>
            <a:pPr marL="0" indent="0">
              <a:buNone/>
            </a:pPr>
            <a:endParaRPr lang="en-US" altLang="zh-CN" sz="2000" dirty="0" smtClean="0"/>
          </a:p>
        </p:txBody>
      </p:sp>
      <p:pic>
        <p:nvPicPr>
          <p:cNvPr id="2" name="Picture 1"/>
          <p:cNvPicPr>
            <a:picLocks noChangeAspect="1"/>
          </p:cNvPicPr>
          <p:nvPr/>
        </p:nvPicPr>
        <p:blipFill>
          <a:blip r:embed="rId2"/>
          <a:stretch>
            <a:fillRect/>
          </a:stretch>
        </p:blipFill>
        <p:spPr>
          <a:xfrm>
            <a:off x="762000" y="1484784"/>
            <a:ext cx="6042248" cy="4133850"/>
          </a:xfrm>
          <a:prstGeom prst="rect">
            <a:avLst/>
          </a:prstGeom>
        </p:spPr>
      </p:pic>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0600" y="260648"/>
            <a:ext cx="8048600" cy="6454517"/>
          </a:xfrm>
        </p:spPr>
        <p:txBody>
          <a:bodyPr>
            <a:normAutofit/>
          </a:bodyPr>
          <a:lstStyle/>
          <a:p>
            <a:pPr marL="0" indent="0" algn="just" fontAlgn="auto">
              <a:spcBef>
                <a:spcPts val="0"/>
              </a:spcBef>
              <a:buNone/>
            </a:pPr>
            <a:r>
              <a:rPr lang="zh-CN" altLang="en-US" sz="2000" b="1" dirty="0">
                <a:solidFill>
                  <a:schemeClr val="tx1"/>
                </a:solidFill>
                <a:uFillTx/>
              </a:rPr>
              <a:t>Unmodifying a Modified Fil</a:t>
            </a:r>
            <a:r>
              <a:rPr lang="zh-CN" altLang="en-US" sz="2000" b="1" dirty="0" smtClean="0">
                <a:solidFill>
                  <a:schemeClr val="tx1"/>
                </a:solidFill>
                <a:uFillTx/>
              </a:rPr>
              <a:t>e</a:t>
            </a:r>
            <a:endParaRPr lang="en-US" altLang="zh-CN" sz="2000" dirty="0"/>
          </a:p>
          <a:p>
            <a:pPr marL="0" indent="0" algn="just" fontAlgn="auto">
              <a:spcBef>
                <a:spcPts val="0"/>
              </a:spcBef>
              <a:buNone/>
            </a:pPr>
            <a:endParaRPr lang="en-US" altLang="zh-CN" sz="2000" dirty="0" smtClean="0">
              <a:solidFill>
                <a:schemeClr val="tx1"/>
              </a:solidFill>
              <a:uFillTx/>
            </a:endParaRPr>
          </a:p>
          <a:p>
            <a:pPr marL="0" indent="0" algn="just" fontAlgn="auto">
              <a:spcBef>
                <a:spcPts val="0"/>
              </a:spcBef>
              <a:buNone/>
            </a:pPr>
            <a:r>
              <a:rPr lang="zh-CN" altLang="en-US" sz="2000" dirty="0" smtClean="0">
                <a:solidFill>
                  <a:schemeClr val="tx1"/>
                </a:solidFill>
                <a:uFillTx/>
              </a:rPr>
              <a:t>u</a:t>
            </a:r>
            <a:r>
              <a:rPr lang="zh-CN" altLang="en-US" sz="2000" dirty="0">
                <a:solidFill>
                  <a:schemeClr val="tx1"/>
                </a:solidFill>
                <a:uFillTx/>
              </a:rPr>
              <a:t>ser git checkout --&lt;file&gt;... to Unmodifyin</a:t>
            </a:r>
            <a:r>
              <a:rPr lang="zh-CN" altLang="en-US" sz="2000" dirty="0" smtClean="0">
                <a:solidFill>
                  <a:schemeClr val="tx1"/>
                </a:solidFill>
                <a:uFillTx/>
              </a:rPr>
              <a:t>g</a:t>
            </a:r>
            <a:endParaRPr lang="en-US" altLang="zh-CN" sz="2000" dirty="0" smtClean="0">
              <a:solidFill>
                <a:schemeClr val="tx1"/>
              </a:solidFill>
              <a:uFillTx/>
            </a:endParaRPr>
          </a:p>
          <a:p>
            <a:pPr marL="0" indent="0" algn="just" fontAlgn="auto">
              <a:spcBef>
                <a:spcPts val="0"/>
              </a:spcBef>
              <a:buNone/>
            </a:pPr>
            <a:endParaRPr lang="en-US" altLang="zh-CN" sz="2000" dirty="0"/>
          </a:p>
          <a:p>
            <a:pPr marL="0" indent="508000" algn="just" fontAlgn="auto">
              <a:spcBef>
                <a:spcPts val="0"/>
              </a:spcBef>
              <a:buNone/>
              <a:extLst>
                <a:ext uri="{35155182-B16C-46BC-9424-99874614C6A1}">
                  <wpsdc:indentchars xmlns="" xmlns:wpsdc="http://www.wps.cn/officeDocument/2017/drawingmlCustomData" val="200" checksum="282533468"/>
                </a:ext>
              </a:extLst>
            </a:pPr>
            <a:endParaRPr lang="zh-CN" altLang="en-US" sz="2000" dirty="0">
              <a:solidFill>
                <a:schemeClr val="tx1"/>
              </a:solidFill>
              <a:uFillTx/>
            </a:endParaRPr>
          </a:p>
        </p:txBody>
      </p:sp>
      <p:pic>
        <p:nvPicPr>
          <p:cNvPr id="2" name="Picture 1"/>
          <p:cNvPicPr>
            <a:picLocks noChangeAspect="1"/>
          </p:cNvPicPr>
          <p:nvPr/>
        </p:nvPicPr>
        <p:blipFill>
          <a:blip r:embed="rId3"/>
          <a:stretch>
            <a:fillRect/>
          </a:stretch>
        </p:blipFill>
        <p:spPr>
          <a:xfrm>
            <a:off x="827584" y="1340768"/>
            <a:ext cx="4176464" cy="4032448"/>
          </a:xfrm>
          <a:prstGeom prst="rect">
            <a:avLst/>
          </a:prstGeom>
        </p:spPr>
      </p:pic>
      <p:pic>
        <p:nvPicPr>
          <p:cNvPr id="4" name="Picture 3"/>
          <p:cNvPicPr>
            <a:picLocks noChangeAspect="1"/>
          </p:cNvPicPr>
          <p:nvPr/>
        </p:nvPicPr>
        <p:blipFill>
          <a:blip r:embed="rId4"/>
          <a:stretch>
            <a:fillRect/>
          </a:stretch>
        </p:blipFill>
        <p:spPr>
          <a:xfrm>
            <a:off x="5148063" y="1355632"/>
            <a:ext cx="3816425" cy="4017584"/>
          </a:xfrm>
          <a:prstGeom prst="rect">
            <a:avLst/>
          </a:prstGeom>
        </p:spPr>
      </p:pic>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6632"/>
            <a:ext cx="8077200" cy="1296000"/>
          </a:xfrm>
        </p:spPr>
        <p:txBody>
          <a:bodyPr>
            <a:normAutofit/>
          </a:bodyPr>
          <a:lstStyle/>
          <a:p>
            <a:r>
              <a:rPr dirty="0" smtClean="0"/>
              <a:t>2.3 Working with Remotes</a:t>
            </a:r>
          </a:p>
        </p:txBody>
      </p:sp>
      <p:sp>
        <p:nvSpPr>
          <p:cNvPr id="3" name="内容占位符 2"/>
          <p:cNvSpPr>
            <a:spLocks noGrp="1"/>
          </p:cNvSpPr>
          <p:nvPr>
            <p:ph idx="1"/>
          </p:nvPr>
        </p:nvSpPr>
        <p:spPr>
          <a:xfrm>
            <a:off x="762000" y="1268761"/>
            <a:ext cx="8077200" cy="4625016"/>
          </a:xfrm>
        </p:spPr>
        <p:txBody>
          <a:bodyPr>
            <a:normAutofit/>
          </a:bodyPr>
          <a:lstStyle/>
          <a:p>
            <a:pPr marL="0" indent="0" algn="just" fontAlgn="auto">
              <a:spcBef>
                <a:spcPts val="0"/>
              </a:spcBef>
              <a:buNone/>
            </a:pPr>
            <a:r>
              <a:rPr lang="en-US" altLang="zh-CN" sz="2000" b="1" dirty="0"/>
              <a:t> </a:t>
            </a:r>
            <a:r>
              <a:rPr sz="2000" b="1" dirty="0" smtClean="0"/>
              <a:t>Showing Your Remotes</a:t>
            </a:r>
            <a:endParaRPr sz="2000" dirty="0" smtClean="0"/>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To see which remote servers you have configured, you can run the git remote command. It lists the shortnames of each remote handle you’ve specified. If you’ve cloned your repository, you should at least see origin — that is the default name Git gives to the server you cloned from:</a:t>
            </a:r>
          </a:p>
        </p:txBody>
      </p:sp>
      <p:pic>
        <p:nvPicPr>
          <p:cNvPr id="4" name="Picture 3"/>
          <p:cNvPicPr>
            <a:picLocks noChangeAspect="1"/>
          </p:cNvPicPr>
          <p:nvPr/>
        </p:nvPicPr>
        <p:blipFill>
          <a:blip r:embed="rId2"/>
          <a:stretch>
            <a:fillRect/>
          </a:stretch>
        </p:blipFill>
        <p:spPr>
          <a:xfrm>
            <a:off x="827584" y="2852936"/>
            <a:ext cx="6984776" cy="2520280"/>
          </a:xfrm>
          <a:prstGeom prst="rect">
            <a:avLst/>
          </a:prstGeom>
        </p:spPr>
      </p:pic>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332657"/>
            <a:ext cx="8077200" cy="6521534"/>
          </a:xfrm>
        </p:spPr>
        <p:txBody>
          <a:bodyPr>
            <a:noAutofit/>
          </a:bodyPr>
          <a:lstStyle/>
          <a:p>
            <a:pPr marL="0" indent="0">
              <a:buNone/>
            </a:pPr>
            <a:r>
              <a:rPr sz="2000" b="1" dirty="0" smtClean="0">
                <a:solidFill>
                  <a:schemeClr val="tx1"/>
                </a:solidFill>
                <a:uFillTx/>
              </a:rPr>
              <a:t>Adding Remote Repositories</a:t>
            </a:r>
            <a:endParaRPr lang="en-US" sz="2000" b="1" dirty="0" smtClean="0">
              <a:solidFill>
                <a:schemeClr val="tx1"/>
              </a:solidFill>
              <a:uFillTx/>
            </a:endParaRPr>
          </a:p>
          <a:p>
            <a:pPr marL="0" indent="0">
              <a:buNone/>
            </a:pPr>
            <a:endParaRPr lang="en-US" sz="2000" b="1" dirty="0"/>
          </a:p>
          <a:p>
            <a:pPr marL="0" indent="0">
              <a:buNone/>
            </a:pPr>
            <a:r>
              <a:rPr sz="2000" dirty="0" smtClean="0">
                <a:solidFill>
                  <a:schemeClr val="tx1"/>
                </a:solidFill>
                <a:uFillTx/>
              </a:rPr>
              <a:t>run git remote add &lt;shortname&gt; &lt;url&gt;:</a:t>
            </a:r>
          </a:p>
          <a:p>
            <a:pPr marL="0" indent="0">
              <a:buNone/>
            </a:pPr>
            <a:endParaRPr sz="2000" dirty="0" smtClean="0">
              <a:solidFill>
                <a:schemeClr val="tx1"/>
              </a:solidFill>
              <a:uFillTx/>
            </a:endParaRPr>
          </a:p>
        </p:txBody>
      </p:sp>
      <p:pic>
        <p:nvPicPr>
          <p:cNvPr id="2" name="Picture 1"/>
          <p:cNvPicPr>
            <a:picLocks noChangeAspect="1"/>
          </p:cNvPicPr>
          <p:nvPr/>
        </p:nvPicPr>
        <p:blipFill>
          <a:blip r:embed="rId2"/>
          <a:stretch>
            <a:fillRect/>
          </a:stretch>
        </p:blipFill>
        <p:spPr>
          <a:xfrm>
            <a:off x="788304" y="1484784"/>
            <a:ext cx="6192688" cy="3600400"/>
          </a:xfrm>
          <a:prstGeom prst="rect">
            <a:avLst/>
          </a:prstGeom>
        </p:spPr>
      </p:pic>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6632"/>
            <a:ext cx="8604448" cy="6741368"/>
          </a:xfrm>
        </p:spPr>
        <p:txBody>
          <a:bodyPr>
            <a:normAutofit fontScale="25000" lnSpcReduction="20000"/>
          </a:bodyPr>
          <a:lstStyle/>
          <a:p>
            <a:pPr marL="0" indent="0" algn="just" fontAlgn="auto">
              <a:spcBef>
                <a:spcPts val="0"/>
              </a:spcBef>
              <a:buNone/>
            </a:pPr>
            <a:r>
              <a:rPr sz="8000" b="1" dirty="0" smtClean="0">
                <a:uFillTx/>
                <a:sym typeface="+mn-ea"/>
              </a:rPr>
              <a:t>Fetching and Pulling from Your Remotes</a:t>
            </a:r>
            <a:endParaRPr lang="en-US" sz="8000" b="1" dirty="0" smtClean="0">
              <a:uFillTx/>
              <a:sym typeface="+mn-ea"/>
            </a:endParaRPr>
          </a:p>
          <a:p>
            <a:pPr marL="0" indent="0" algn="just">
              <a:spcBef>
                <a:spcPts val="0"/>
              </a:spcBef>
              <a:buNone/>
            </a:pPr>
            <a:r>
              <a:rPr lang="en-US" altLang="zh-CN" sz="6800" dirty="0">
                <a:solidFill>
                  <a:schemeClr val="accent6">
                    <a:lumMod val="75000"/>
                  </a:schemeClr>
                </a:solidFill>
                <a:sym typeface="+mn-ea"/>
              </a:rPr>
              <a:t>$ </a:t>
            </a:r>
            <a:r>
              <a:rPr lang="en-US" altLang="zh-CN" sz="6800" dirty="0" err="1">
                <a:solidFill>
                  <a:schemeClr val="accent6">
                    <a:lumMod val="75000"/>
                  </a:schemeClr>
                </a:solidFill>
                <a:sym typeface="+mn-ea"/>
              </a:rPr>
              <a:t>git</a:t>
            </a:r>
            <a:r>
              <a:rPr lang="en-US" altLang="zh-CN" sz="6800" dirty="0">
                <a:solidFill>
                  <a:schemeClr val="accent6">
                    <a:lumMod val="75000"/>
                  </a:schemeClr>
                </a:solidFill>
                <a:sym typeface="+mn-ea"/>
              </a:rPr>
              <a:t> fetch &lt;remote&gt;</a:t>
            </a:r>
            <a:endParaRPr lang="en-US" altLang="zh-CN" sz="6800" dirty="0">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r>
              <a:rPr sz="6800" dirty="0" smtClean="0">
                <a:uFillTx/>
                <a:sym typeface="+mn-ea"/>
              </a:rPr>
              <a:t>It’s important to note that the git fetch command only downloads the data to your local repository — it doesn’t automatically merge it with any of your work or modify what you’re currently working on. You have to merge it manually into your work when you’re ready</a:t>
            </a:r>
            <a:r>
              <a:rPr lang="en-US" sz="6800" dirty="0" smtClean="0">
                <a:sym typeface="+mn-ea"/>
              </a:rPr>
              <a:t>.</a:t>
            </a: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a:lnSpc>
                <a:spcPct val="120000"/>
              </a:lnSpc>
              <a:spcBef>
                <a:spcPts val="0"/>
              </a:spcBef>
              <a:buNone/>
              <a:extLst>
                <a:ext uri="{35155182-B16C-46BC-9424-99874614C6A1}">
                  <wpsdc:indentchars xmlns="" xmlns:wpsdc="http://www.wps.cn/officeDocument/2017/drawingmlCustomData" val="200" checksum="1956455923"/>
                </a:ext>
              </a:extLst>
            </a:pPr>
            <a:endParaRPr lang="en-US" altLang="zh-CN" sz="7200" dirty="0" smtClean="0">
              <a:solidFill>
                <a:schemeClr val="accent6">
                  <a:lumMod val="75000"/>
                </a:schemeClr>
              </a:solidFill>
              <a:sym typeface="+mn-ea"/>
            </a:endParaRPr>
          </a:p>
          <a:p>
            <a:pPr marL="0" indent="0" algn="just">
              <a:lnSpc>
                <a:spcPct val="120000"/>
              </a:lnSpc>
              <a:spcBef>
                <a:spcPts val="0"/>
              </a:spcBef>
              <a:buNone/>
              <a:extLst>
                <a:ext uri="{35155182-B16C-46BC-9424-99874614C6A1}">
                  <wpsdc:indentchars xmlns="" xmlns:wpsdc="http://www.wps.cn/officeDocument/2017/drawingmlCustomData" val="200" checksum="1956455923"/>
                </a:ext>
              </a:extLst>
            </a:pPr>
            <a:endParaRPr lang="en-US" altLang="zh-CN" sz="7200" dirty="0" smtClean="0">
              <a:solidFill>
                <a:schemeClr val="accent6">
                  <a:lumMod val="75000"/>
                </a:schemeClr>
              </a:solidFill>
              <a:sym typeface="+mn-ea"/>
            </a:endParaRPr>
          </a:p>
          <a:p>
            <a:pPr marL="0" indent="0" algn="just">
              <a:lnSpc>
                <a:spcPct val="120000"/>
              </a:lnSpc>
              <a:spcBef>
                <a:spcPts val="0"/>
              </a:spcBef>
              <a:buNone/>
              <a:extLst>
                <a:ext uri="{35155182-B16C-46BC-9424-99874614C6A1}">
                  <wpsdc:indentchars xmlns="" xmlns:wpsdc="http://www.wps.cn/officeDocument/2017/drawingmlCustomData" val="200" checksum="1956455923"/>
                </a:ext>
              </a:extLst>
            </a:pPr>
            <a:r>
              <a:rPr lang="en-US" altLang="zh-CN" sz="7200" dirty="0" smtClean="0">
                <a:solidFill>
                  <a:schemeClr val="accent6">
                    <a:lumMod val="75000"/>
                  </a:schemeClr>
                </a:solidFill>
                <a:sym typeface="+mn-ea"/>
              </a:rPr>
              <a:t>$ </a:t>
            </a:r>
            <a:r>
              <a:rPr lang="en-US" altLang="zh-CN" sz="7200" dirty="0" err="1">
                <a:solidFill>
                  <a:schemeClr val="accent6">
                    <a:lumMod val="75000"/>
                  </a:schemeClr>
                </a:solidFill>
                <a:sym typeface="+mn-ea"/>
              </a:rPr>
              <a:t>git</a:t>
            </a:r>
            <a:r>
              <a:rPr lang="en-US" altLang="zh-CN" sz="7200" dirty="0">
                <a:solidFill>
                  <a:schemeClr val="accent6">
                    <a:lumMod val="75000"/>
                  </a:schemeClr>
                </a:solidFill>
                <a:sym typeface="+mn-ea"/>
              </a:rPr>
              <a:t> pull or </a:t>
            </a:r>
            <a:r>
              <a:rPr lang="en-US" altLang="zh-CN" sz="7200" dirty="0" err="1">
                <a:solidFill>
                  <a:schemeClr val="accent6">
                    <a:lumMod val="75000"/>
                  </a:schemeClr>
                </a:solidFill>
                <a:sym typeface="+mn-ea"/>
              </a:rPr>
              <a:t>git</a:t>
            </a:r>
            <a:r>
              <a:rPr lang="en-US" altLang="zh-CN" sz="7200" dirty="0">
                <a:solidFill>
                  <a:schemeClr val="accent6">
                    <a:lumMod val="75000"/>
                  </a:schemeClr>
                </a:solidFill>
                <a:sym typeface="+mn-ea"/>
              </a:rPr>
              <a:t> pull &lt;remote&gt;</a:t>
            </a: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dirty="0">
              <a:solidFill>
                <a:schemeClr val="accent6">
                  <a:lumMod val="75000"/>
                </a:schemeClr>
              </a:solidFill>
              <a:sym typeface="+mn-ea"/>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dirty="0" smtClean="0">
              <a:solidFill>
                <a:schemeClr val="accent6">
                  <a:lumMod val="75000"/>
                </a:schemeClr>
              </a:solidFill>
              <a:uFillTx/>
              <a:sym typeface="+mn-ea"/>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dirty="0" smtClean="0">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smtClean="0">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endParaRPr lang="en-US" dirty="0">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r>
              <a:rPr sz="7200" dirty="0" smtClean="0">
                <a:uFillTx/>
                <a:sym typeface="+mn-ea"/>
              </a:rPr>
              <a:t>If your current branch is set up to track a remote branch, you can use the git </a:t>
            </a:r>
            <a:endParaRPr lang="en-US" sz="7200" dirty="0" smtClean="0">
              <a:uFillTx/>
              <a:sym typeface="+mn-ea"/>
            </a:endParaRPr>
          </a:p>
          <a:p>
            <a:pPr marL="0" indent="0" algn="just" fontAlgn="auto">
              <a:lnSpc>
                <a:spcPct val="120000"/>
              </a:lnSpc>
              <a:spcBef>
                <a:spcPts val="0"/>
              </a:spcBef>
              <a:buNone/>
              <a:extLst>
                <a:ext uri="{35155182-B16C-46BC-9424-99874614C6A1}">
                  <wpsdc:indentchars xmlns="" xmlns:wpsdc="http://www.wps.cn/officeDocument/2017/drawingmlCustomData" val="200" checksum="1956455923"/>
                </a:ext>
              </a:extLst>
            </a:pPr>
            <a:r>
              <a:rPr sz="7200" dirty="0" smtClean="0">
                <a:uFillTx/>
                <a:sym typeface="+mn-ea"/>
              </a:rPr>
              <a:t>pull command to automatically fetch and then merge that remote branch into your current branch. Running git pull generally fetches data from the server you originally cloned from and automatically tries to merge it into the code you’re currently working on</a:t>
            </a:r>
            <a:endParaRPr lang="zh-CN" altLang="en-US" sz="7200"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683568" y="1700808"/>
            <a:ext cx="4012896" cy="1584176"/>
          </a:xfrm>
          <a:prstGeom prst="rect">
            <a:avLst/>
          </a:prstGeom>
        </p:spPr>
      </p:pic>
      <p:pic>
        <p:nvPicPr>
          <p:cNvPr id="4" name="Picture 3"/>
          <p:cNvPicPr>
            <a:picLocks noChangeAspect="1"/>
          </p:cNvPicPr>
          <p:nvPr/>
        </p:nvPicPr>
        <p:blipFill>
          <a:blip r:embed="rId4"/>
          <a:stretch>
            <a:fillRect/>
          </a:stretch>
        </p:blipFill>
        <p:spPr>
          <a:xfrm>
            <a:off x="692231" y="3547582"/>
            <a:ext cx="4012896" cy="1953908"/>
          </a:xfrm>
          <a:prstGeom prst="rect">
            <a:avLst/>
          </a:prstGeom>
        </p:spPr>
      </p:pic>
      <p:pic>
        <p:nvPicPr>
          <p:cNvPr id="6" name="Picture 5"/>
          <p:cNvPicPr>
            <a:picLocks noChangeAspect="1"/>
          </p:cNvPicPr>
          <p:nvPr/>
        </p:nvPicPr>
        <p:blipFill>
          <a:blip r:embed="rId5"/>
          <a:stretch>
            <a:fillRect/>
          </a:stretch>
        </p:blipFill>
        <p:spPr>
          <a:xfrm>
            <a:off x="4857806" y="3487316"/>
            <a:ext cx="3980836" cy="1953908"/>
          </a:xfrm>
          <a:prstGeom prst="rect">
            <a:avLst/>
          </a:prstGeom>
        </p:spPr>
      </p:pic>
      <p:pic>
        <p:nvPicPr>
          <p:cNvPr id="7" name="Picture 6"/>
          <p:cNvPicPr>
            <a:picLocks noChangeAspect="1"/>
          </p:cNvPicPr>
          <p:nvPr/>
        </p:nvPicPr>
        <p:blipFill>
          <a:blip r:embed="rId6"/>
          <a:stretch>
            <a:fillRect/>
          </a:stretch>
        </p:blipFill>
        <p:spPr>
          <a:xfrm>
            <a:off x="4840480" y="1700807"/>
            <a:ext cx="3992297" cy="1584177"/>
          </a:xfrm>
          <a:prstGeom prst="rect">
            <a:avLst/>
          </a:prstGeom>
        </p:spPr>
      </p:pic>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260648"/>
            <a:ext cx="8532440" cy="6408712"/>
          </a:xfrm>
        </p:spPr>
        <p:txBody>
          <a:bodyPr>
            <a:normAutofit/>
          </a:bodyPr>
          <a:lstStyle/>
          <a:p>
            <a:pPr marL="0" indent="0" algn="just" fontAlgn="auto">
              <a:spcBef>
                <a:spcPts val="0"/>
              </a:spcBef>
              <a:buNone/>
            </a:pPr>
            <a:r>
              <a:rPr lang="zh-CN" altLang="en-US" sz="2600" b="1" dirty="0"/>
              <a:t>Pushing to Your Remote</a:t>
            </a:r>
            <a:r>
              <a:rPr lang="zh-CN" altLang="en-US" sz="2600" b="1" dirty="0" smtClean="0"/>
              <a:t>s</a:t>
            </a:r>
            <a:endParaRPr lang="en-US" altLang="zh-CN" sz="2600" b="1" dirty="0" smtClean="0"/>
          </a:p>
          <a:p>
            <a:pPr marL="0" indent="0" algn="just" fontAlgn="auto">
              <a:spcBef>
                <a:spcPts val="0"/>
              </a:spcBef>
              <a:buNone/>
            </a:pPr>
            <a:r>
              <a:rPr lang="zh-CN" altLang="en-US" sz="2000" dirty="0" smtClean="0"/>
              <a:t>T</a:t>
            </a:r>
            <a:r>
              <a:rPr lang="zh-CN" altLang="en-US" sz="2000" dirty="0"/>
              <a:t>he command for this is simple: git push &lt;remote&gt; &lt;branch&gt;.</a:t>
            </a: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altLang="zh-CN" sz="2200" dirty="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altLang="zh-CN" sz="2200" dirty="0" smtClean="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zh-CN" altLang="en-US" sz="2200" dirty="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zh-CN" altLang="en-US" sz="2200" b="1" dirty="0">
              <a:solidFill>
                <a:schemeClr val="accent6">
                  <a:lumMod val="75000"/>
                </a:schemeClr>
              </a:solidFill>
            </a:endParaRPr>
          </a:p>
          <a:p>
            <a:pPr marL="0" indent="0" algn="just" fontAlgn="auto">
              <a:spcBef>
                <a:spcPts val="0"/>
              </a:spcBef>
              <a:buNone/>
            </a:pPr>
            <a:endParaRPr lang="en-US" altLang="zh-CN" sz="2000" b="1" dirty="0" smtClean="0"/>
          </a:p>
          <a:p>
            <a:pPr marL="0" indent="0" algn="just" fontAlgn="auto">
              <a:spcBef>
                <a:spcPts val="0"/>
              </a:spcBef>
              <a:buNone/>
            </a:pPr>
            <a:endParaRPr lang="en-US" altLang="zh-CN" sz="2000" b="1" dirty="0" smtClean="0"/>
          </a:p>
          <a:p>
            <a:pPr marL="0" indent="0" algn="just" fontAlgn="auto">
              <a:spcBef>
                <a:spcPts val="0"/>
              </a:spcBef>
              <a:buNone/>
            </a:pPr>
            <a:endParaRPr lang="en-US" altLang="zh-CN" sz="2000" b="1" dirty="0" smtClean="0"/>
          </a:p>
          <a:p>
            <a:pPr marL="0" indent="0" algn="just" fontAlgn="auto">
              <a:spcBef>
                <a:spcPts val="0"/>
              </a:spcBef>
              <a:buNone/>
            </a:pPr>
            <a:endParaRPr lang="en-US" altLang="zh-CN" sz="2000" b="1" dirty="0" smtClean="0"/>
          </a:p>
          <a:p>
            <a:pPr marL="0" indent="0" algn="just" fontAlgn="auto">
              <a:spcBef>
                <a:spcPts val="0"/>
              </a:spcBef>
              <a:buNone/>
            </a:pPr>
            <a:endParaRPr lang="en-US" altLang="zh-CN" sz="2000" b="1" dirty="0"/>
          </a:p>
          <a:p>
            <a:pPr marL="0" indent="0" algn="just" fontAlgn="auto">
              <a:spcBef>
                <a:spcPts val="0"/>
              </a:spcBef>
              <a:buNone/>
            </a:pPr>
            <a:r>
              <a:rPr lang="zh-CN" altLang="en-US" sz="2000" b="1" dirty="0" smtClean="0"/>
              <a:t>I</a:t>
            </a:r>
            <a:r>
              <a:rPr lang="zh-CN" altLang="en-US" sz="2000" b="1" dirty="0"/>
              <a:t>nspecting a Remot</a:t>
            </a:r>
            <a:r>
              <a:rPr lang="zh-CN" altLang="en-US" sz="2000" b="1" dirty="0" smtClean="0"/>
              <a:t>e</a:t>
            </a:r>
            <a:endParaRPr lang="en-US" altLang="zh-CN" sz="2000" b="1" dirty="0" smtClean="0"/>
          </a:p>
          <a:p>
            <a:pPr marL="0" indent="0" algn="just" fontAlgn="auto">
              <a:spcBef>
                <a:spcPts val="0"/>
              </a:spcBef>
              <a:buNone/>
            </a:pPr>
            <a:r>
              <a:rPr lang="zh-CN" altLang="en-US" sz="2000" dirty="0" smtClean="0"/>
              <a:t>I</a:t>
            </a:r>
            <a:r>
              <a:rPr lang="zh-CN" altLang="en-US" sz="2000" dirty="0"/>
              <a:t>f you want to see more information about a particular remote, you can use the git remote show &lt;remote&gt; command</a:t>
            </a:r>
            <a:r>
              <a:rPr lang="zh-CN" altLang="en-US" sz="2000" dirty="0" smtClean="0"/>
              <a:t>.</a:t>
            </a:r>
            <a:endParaRPr lang="en-US" altLang="zh-CN" sz="2000" dirty="0" smtClean="0"/>
          </a:p>
          <a:p>
            <a:pPr marL="0" indent="0" algn="just" fontAlgn="auto">
              <a:spcBef>
                <a:spcPts val="0"/>
              </a:spcBef>
              <a:buNone/>
            </a:pPr>
            <a:r>
              <a:rPr lang="zh-CN" altLang="en-US" sz="2000" dirty="0" smtClean="0">
                <a:solidFill>
                  <a:schemeClr val="accent6">
                    <a:lumMod val="75000"/>
                  </a:schemeClr>
                </a:solidFill>
              </a:rPr>
              <a:t>$ </a:t>
            </a:r>
            <a:r>
              <a:rPr lang="zh-CN" altLang="en-US" sz="2000" dirty="0">
                <a:solidFill>
                  <a:schemeClr val="accent6">
                    <a:lumMod val="75000"/>
                  </a:schemeClr>
                </a:solidFill>
              </a:rPr>
              <a:t>git remote show origi</a:t>
            </a:r>
            <a:r>
              <a:rPr lang="zh-CN" altLang="en-US" sz="2000" dirty="0" smtClean="0">
                <a:solidFill>
                  <a:schemeClr val="accent6">
                    <a:lumMod val="75000"/>
                  </a:schemeClr>
                </a:solidFill>
              </a:rPr>
              <a:t>n</a:t>
            </a:r>
            <a:endParaRPr lang="en-US" altLang="zh-CN" sz="2000" dirty="0" smtClean="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altLang="zh-CN" sz="2000" dirty="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altLang="zh-CN" sz="2000" dirty="0" smtClean="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altLang="zh-CN" sz="2000" dirty="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altLang="zh-CN" sz="2000" dirty="0" smtClean="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en-US" altLang="zh-CN" sz="2000" dirty="0">
              <a:solidFill>
                <a:schemeClr val="accent6">
                  <a:lumMod val="75000"/>
                </a:schemeClr>
              </a:solidFill>
            </a:endParaRPr>
          </a:p>
          <a:p>
            <a:pPr marL="0" indent="558800" algn="just" fontAlgn="auto">
              <a:spcBef>
                <a:spcPts val="0"/>
              </a:spcBef>
              <a:buNone/>
              <a:extLst>
                <a:ext uri="{35155182-B16C-46BC-9424-99874614C6A1}">
                  <wpsdc:indentchars xmlns="" xmlns:wpsdc="http://www.wps.cn/officeDocument/2017/drawingmlCustomData" val="200" checksum="1956455923"/>
                </a:ext>
              </a:extLst>
            </a:pPr>
            <a:endParaRPr lang="zh-CN" altLang="en-US" sz="2000" dirty="0"/>
          </a:p>
        </p:txBody>
      </p:sp>
      <p:pic>
        <p:nvPicPr>
          <p:cNvPr id="2" name="Picture 1"/>
          <p:cNvPicPr>
            <a:picLocks noChangeAspect="1"/>
          </p:cNvPicPr>
          <p:nvPr/>
        </p:nvPicPr>
        <p:blipFill>
          <a:blip r:embed="rId2"/>
          <a:stretch>
            <a:fillRect/>
          </a:stretch>
        </p:blipFill>
        <p:spPr>
          <a:xfrm>
            <a:off x="849344" y="980728"/>
            <a:ext cx="3794664" cy="2016224"/>
          </a:xfrm>
          <a:prstGeom prst="rect">
            <a:avLst/>
          </a:prstGeom>
        </p:spPr>
      </p:pic>
      <p:pic>
        <p:nvPicPr>
          <p:cNvPr id="4" name="Picture 3"/>
          <p:cNvPicPr>
            <a:picLocks noChangeAspect="1"/>
          </p:cNvPicPr>
          <p:nvPr/>
        </p:nvPicPr>
        <p:blipFill>
          <a:blip r:embed="rId3"/>
          <a:stretch>
            <a:fillRect/>
          </a:stretch>
        </p:blipFill>
        <p:spPr>
          <a:xfrm>
            <a:off x="755576" y="5095875"/>
            <a:ext cx="4410075" cy="1762125"/>
          </a:xfrm>
          <a:prstGeom prst="rect">
            <a:avLst/>
          </a:prstGeom>
        </p:spPr>
      </p:pic>
      <p:pic>
        <p:nvPicPr>
          <p:cNvPr id="5" name="Picture 4"/>
          <p:cNvPicPr>
            <a:picLocks noChangeAspect="1"/>
          </p:cNvPicPr>
          <p:nvPr/>
        </p:nvPicPr>
        <p:blipFill>
          <a:blip r:embed="rId4"/>
          <a:stretch>
            <a:fillRect/>
          </a:stretch>
        </p:blipFill>
        <p:spPr>
          <a:xfrm>
            <a:off x="4781136" y="972752"/>
            <a:ext cx="4255360" cy="3248336"/>
          </a:xfrm>
          <a:prstGeom prst="rect">
            <a:avLst/>
          </a:prstGeom>
        </p:spPr>
      </p:pic>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6632"/>
            <a:ext cx="8077200" cy="648071"/>
          </a:xfrm>
        </p:spPr>
        <p:txBody>
          <a:bodyPr>
            <a:normAutofit fontScale="90000"/>
          </a:bodyPr>
          <a:lstStyle/>
          <a:p>
            <a:r>
              <a:rPr dirty="0" smtClean="0"/>
              <a:t>2.4 Git Basics - Tagging</a:t>
            </a:r>
          </a:p>
        </p:txBody>
      </p:sp>
      <p:sp>
        <p:nvSpPr>
          <p:cNvPr id="3" name="内容占位符 2"/>
          <p:cNvSpPr>
            <a:spLocks noGrp="1"/>
          </p:cNvSpPr>
          <p:nvPr>
            <p:ph idx="1"/>
          </p:nvPr>
        </p:nvSpPr>
        <p:spPr>
          <a:xfrm>
            <a:off x="827584" y="833264"/>
            <a:ext cx="8011616" cy="5908104"/>
          </a:xfrm>
        </p:spPr>
        <p:txBody>
          <a:bodyPr>
            <a:normAutofit/>
          </a:bodyPr>
          <a:lstStyle/>
          <a:p>
            <a:pPr marL="0" indent="0" algn="just">
              <a:buNone/>
            </a:pPr>
            <a:r>
              <a:rPr sz="1800" b="1" dirty="0" smtClean="0"/>
              <a:t>Listing Your Tags</a:t>
            </a:r>
            <a:endParaRPr sz="1800" dirty="0" smtClean="0"/>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r>
              <a:rPr sz="1800" dirty="0" smtClean="0"/>
              <a:t>Listing the available tags in Git is straightforward. Just type git tag (with optional -l or --list):</a:t>
            </a:r>
            <a:endParaRPr lang="en-US" sz="1800" dirty="0" smtClean="0"/>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r>
              <a:rPr lang="en-US" sz="1800" dirty="0" smtClean="0">
                <a:solidFill>
                  <a:schemeClr val="accent6">
                    <a:lumMod val="75000"/>
                  </a:schemeClr>
                </a:solidFill>
              </a:rPr>
              <a:t>$ </a:t>
            </a:r>
            <a:r>
              <a:rPr lang="en-US" sz="1800" dirty="0" err="1" smtClean="0">
                <a:solidFill>
                  <a:schemeClr val="accent6">
                    <a:lumMod val="75000"/>
                  </a:schemeClr>
                </a:solidFill>
              </a:rPr>
              <a:t>git</a:t>
            </a:r>
            <a:r>
              <a:rPr lang="en-US" sz="1800" dirty="0" smtClean="0">
                <a:solidFill>
                  <a:schemeClr val="accent6">
                    <a:lumMod val="75000"/>
                  </a:schemeClr>
                </a:solidFill>
              </a:rPr>
              <a:t> tag -l</a:t>
            </a:r>
            <a:endParaRPr sz="1800" dirty="0" smtClean="0">
              <a:solidFill>
                <a:schemeClr val="accent6">
                  <a:lumMod val="75000"/>
                </a:schemeClr>
              </a:solidFill>
            </a:endParaRPr>
          </a:p>
          <a:p>
            <a:pPr marL="0" indent="0" algn="just">
              <a:buNone/>
            </a:pPr>
            <a:r>
              <a:rPr lang="en-US" altLang="zh-CN" sz="1800" b="1" dirty="0"/>
              <a:t>Annotated Tags</a:t>
            </a:r>
          </a:p>
          <a:p>
            <a:pPr marL="0" indent="0" algn="just">
              <a:buNone/>
            </a:pPr>
            <a:r>
              <a:rPr lang="en-US" altLang="zh-CN" sz="1800" dirty="0"/>
              <a:t>Creating an annotated tag in </a:t>
            </a:r>
            <a:r>
              <a:rPr lang="en-US" altLang="zh-CN" sz="1800" dirty="0" err="1"/>
              <a:t>Git</a:t>
            </a:r>
            <a:r>
              <a:rPr lang="en-US" altLang="zh-CN" sz="1800" dirty="0"/>
              <a:t> is simple. The easiest way is to specify -a when you run the tag command:</a:t>
            </a:r>
          </a:p>
          <a:p>
            <a:pPr marL="0" indent="0" algn="just">
              <a:buNone/>
            </a:pPr>
            <a:r>
              <a:rPr lang="sv-SE" altLang="zh-CN" sz="1800" dirty="0">
                <a:solidFill>
                  <a:schemeClr val="accent6">
                    <a:lumMod val="75000"/>
                  </a:schemeClr>
                </a:solidFill>
              </a:rPr>
              <a:t>       </a:t>
            </a:r>
            <a:r>
              <a:rPr lang="sv-SE" altLang="zh-CN" sz="1800" dirty="0" smtClean="0">
                <a:solidFill>
                  <a:schemeClr val="accent6">
                    <a:lumMod val="75000"/>
                  </a:schemeClr>
                </a:solidFill>
              </a:rPr>
              <a:t>   $ </a:t>
            </a:r>
            <a:r>
              <a:rPr lang="sv-SE" altLang="zh-CN" sz="1800" dirty="0">
                <a:solidFill>
                  <a:schemeClr val="accent6">
                    <a:lumMod val="75000"/>
                  </a:schemeClr>
                </a:solidFill>
              </a:rPr>
              <a:t>git tag -a v1.0 -m "test tag"</a:t>
            </a: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p:txBody>
      </p:sp>
      <p:pic>
        <p:nvPicPr>
          <p:cNvPr id="4" name="Picture 3"/>
          <p:cNvPicPr>
            <a:picLocks noChangeAspect="1"/>
          </p:cNvPicPr>
          <p:nvPr/>
        </p:nvPicPr>
        <p:blipFill>
          <a:blip r:embed="rId3"/>
          <a:stretch>
            <a:fillRect/>
          </a:stretch>
        </p:blipFill>
        <p:spPr>
          <a:xfrm>
            <a:off x="823560" y="3284984"/>
            <a:ext cx="4824536" cy="1371600"/>
          </a:xfrm>
          <a:prstGeom prst="rect">
            <a:avLst/>
          </a:prstGeom>
        </p:spPr>
      </p:pic>
      <p:pic>
        <p:nvPicPr>
          <p:cNvPr id="5" name="Picture 4"/>
          <p:cNvPicPr>
            <a:picLocks noChangeAspect="1"/>
          </p:cNvPicPr>
          <p:nvPr/>
        </p:nvPicPr>
        <p:blipFill>
          <a:blip r:embed="rId4"/>
          <a:stretch>
            <a:fillRect/>
          </a:stretch>
        </p:blipFill>
        <p:spPr>
          <a:xfrm>
            <a:off x="823560" y="4869160"/>
            <a:ext cx="4824536" cy="1872208"/>
          </a:xfrm>
          <a:prstGeom prst="rect">
            <a:avLst/>
          </a:prstGeom>
        </p:spPr>
      </p:pic>
      <p:pic>
        <p:nvPicPr>
          <p:cNvPr id="6" name="Picture 5"/>
          <p:cNvPicPr>
            <a:picLocks noChangeAspect="1"/>
          </p:cNvPicPr>
          <p:nvPr/>
        </p:nvPicPr>
        <p:blipFill>
          <a:blip r:embed="rId5"/>
          <a:stretch>
            <a:fillRect/>
          </a:stretch>
        </p:blipFill>
        <p:spPr>
          <a:xfrm>
            <a:off x="5907952" y="3284984"/>
            <a:ext cx="3056536" cy="3456384"/>
          </a:xfrm>
          <a:prstGeom prst="rect">
            <a:avLst/>
          </a:prstGeom>
        </p:spPr>
      </p:pic>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392"/>
            <a:ext cx="8077200" cy="620688"/>
          </a:xfrm>
        </p:spPr>
        <p:txBody>
          <a:bodyPr>
            <a:normAutofit/>
          </a:bodyPr>
          <a:lstStyle/>
          <a:p>
            <a:r>
              <a:rPr sz="2800" b="1" dirty="0" smtClean="0"/>
              <a:t>3.1 Git Branch-Introduction to Branches</a:t>
            </a:r>
          </a:p>
        </p:txBody>
      </p:sp>
      <p:sp>
        <p:nvSpPr>
          <p:cNvPr id="3" name="内容占位符 2"/>
          <p:cNvSpPr>
            <a:spLocks noGrp="1"/>
          </p:cNvSpPr>
          <p:nvPr>
            <p:ph idx="1"/>
          </p:nvPr>
        </p:nvSpPr>
        <p:spPr>
          <a:xfrm>
            <a:off x="762000" y="609296"/>
            <a:ext cx="8077200" cy="5284481"/>
          </a:xfrm>
        </p:spPr>
        <p:txBody>
          <a:bodyPr>
            <a:normAutofit/>
          </a:bodyPr>
          <a:lstStyle/>
          <a:p>
            <a:pPr marL="0" indent="0" algn="just" fontAlgn="auto">
              <a:spcBef>
                <a:spcPts val="0"/>
              </a:spcBef>
              <a:buNone/>
            </a:pPr>
            <a:r>
              <a:rPr sz="2000" b="1" dirty="0" smtClean="0"/>
              <a:t>Creating a New Branch</a:t>
            </a:r>
            <a:endParaRPr sz="2000" dirty="0" smtClean="0"/>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Command: git branch &lt;branchName&gt;</a:t>
            </a:r>
            <a:r>
              <a:rPr lang="en-US" sz="2000" dirty="0" smtClean="0"/>
              <a:t>    --create new branch</a:t>
            </a:r>
            <a:endParaRPr sz="2000" dirty="0" smtClean="0"/>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Command: git branch            --View Local Branches</a:t>
            </a:r>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Command: git branch –a      –list all branch(remote and local)</a:t>
            </a:r>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Command: git branch --set-upstream-to=origin/dev --Branch association</a:t>
            </a:r>
            <a:endParaRPr lang="en-US" sz="2000" dirty="0" smtClean="0"/>
          </a:p>
          <a:p>
            <a:pPr marL="0" indent="508000" algn="just" fontAlgn="auto">
              <a:spcBef>
                <a:spcPts val="0"/>
              </a:spcBef>
              <a:buNone/>
              <a:extLst>
                <a:ext uri="{35155182-B16C-46BC-9424-99874614C6A1}">
                  <wpsdc:indentchars xmlns="" xmlns:wpsdc="http://www.wps.cn/officeDocument/2017/drawingmlCustomData" val="200" checksum="282533468"/>
                </a:ext>
              </a:extLst>
            </a:pPr>
            <a:endParaRPr sz="2000" dirty="0" smtClean="0"/>
          </a:p>
        </p:txBody>
      </p:sp>
      <p:pic>
        <p:nvPicPr>
          <p:cNvPr id="4" name="Picture 3"/>
          <p:cNvPicPr>
            <a:picLocks noChangeAspect="1"/>
          </p:cNvPicPr>
          <p:nvPr/>
        </p:nvPicPr>
        <p:blipFill>
          <a:blip r:embed="rId3"/>
          <a:stretch>
            <a:fillRect/>
          </a:stretch>
        </p:blipFill>
        <p:spPr>
          <a:xfrm>
            <a:off x="791241" y="2492896"/>
            <a:ext cx="3384376" cy="1728192"/>
          </a:xfrm>
          <a:prstGeom prst="rect">
            <a:avLst/>
          </a:prstGeom>
        </p:spPr>
      </p:pic>
      <p:pic>
        <p:nvPicPr>
          <p:cNvPr id="5" name="Picture 4"/>
          <p:cNvPicPr>
            <a:picLocks noChangeAspect="1"/>
          </p:cNvPicPr>
          <p:nvPr/>
        </p:nvPicPr>
        <p:blipFill>
          <a:blip r:embed="rId4"/>
          <a:stretch>
            <a:fillRect/>
          </a:stretch>
        </p:blipFill>
        <p:spPr>
          <a:xfrm>
            <a:off x="4313209" y="2492896"/>
            <a:ext cx="4663583" cy="4320480"/>
          </a:xfrm>
          <a:prstGeom prst="rect">
            <a:avLst/>
          </a:prstGeom>
        </p:spPr>
      </p:pic>
      <p:pic>
        <p:nvPicPr>
          <p:cNvPr id="6" name="Picture 5"/>
          <p:cNvPicPr>
            <a:picLocks noChangeAspect="1"/>
          </p:cNvPicPr>
          <p:nvPr/>
        </p:nvPicPr>
        <p:blipFill>
          <a:blip r:embed="rId5"/>
          <a:stretch>
            <a:fillRect/>
          </a:stretch>
        </p:blipFill>
        <p:spPr>
          <a:xfrm>
            <a:off x="791241" y="4293097"/>
            <a:ext cx="3384376" cy="2520279"/>
          </a:xfrm>
          <a:prstGeom prst="rect">
            <a:avLst/>
          </a:prstGeom>
        </p:spPr>
      </p:pic>
    </p:spTree>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116632"/>
            <a:ext cx="8077200" cy="5777145"/>
          </a:xfrm>
        </p:spPr>
        <p:txBody>
          <a:bodyPr>
            <a:normAutofit/>
          </a:bodyPr>
          <a:lstStyle/>
          <a:p>
            <a:pPr marL="0" indent="0" algn="just" fontAlgn="auto">
              <a:spcBef>
                <a:spcPts val="0"/>
              </a:spcBef>
              <a:buNone/>
            </a:pPr>
            <a:r>
              <a:rPr lang="en-US" sz="2400" b="1" dirty="0"/>
              <a:t>Switching Branches</a:t>
            </a:r>
          </a:p>
          <a:p>
            <a:pPr marL="0" indent="0" algn="just" fontAlgn="auto">
              <a:spcBef>
                <a:spcPts val="0"/>
              </a:spcBef>
              <a:buNone/>
            </a:pPr>
            <a:r>
              <a:rPr lang="en-US" sz="2000" dirty="0" smtClean="0"/>
              <a:t>Command: </a:t>
            </a:r>
            <a:r>
              <a:rPr lang="en-US" sz="2000" dirty="0" err="1" smtClean="0"/>
              <a:t>git</a:t>
            </a:r>
            <a:r>
              <a:rPr lang="en-US" sz="2000" dirty="0" smtClean="0"/>
              <a:t> checkout &lt;</a:t>
            </a:r>
            <a:r>
              <a:rPr lang="en-US" sz="2000" dirty="0" err="1" smtClean="0"/>
              <a:t>branchName</a:t>
            </a:r>
            <a:r>
              <a:rPr lang="en-US" sz="2000" dirty="0" smtClean="0"/>
              <a:t>&gt;</a:t>
            </a:r>
          </a:p>
          <a:p>
            <a:pPr marL="0" indent="0" algn="just" fontAlgn="auto">
              <a:spcBef>
                <a:spcPts val="0"/>
              </a:spcBef>
              <a:buNone/>
            </a:pPr>
            <a:endParaRPr lang="en-US" sz="2000" dirty="0"/>
          </a:p>
          <a:p>
            <a:pPr marL="0" indent="0" algn="just" fontAlgn="auto">
              <a:spcBef>
                <a:spcPts val="0"/>
              </a:spcBef>
              <a:buNone/>
            </a:pPr>
            <a:endParaRPr lang="en-US" sz="2000" dirty="0" smtClean="0"/>
          </a:p>
          <a:p>
            <a:pPr marL="0" indent="0" algn="just" fontAlgn="auto">
              <a:spcBef>
                <a:spcPts val="0"/>
              </a:spcBef>
              <a:buNone/>
            </a:pPr>
            <a:endParaRPr lang="en-US" sz="2000" dirty="0"/>
          </a:p>
          <a:p>
            <a:pPr marL="0" indent="0" algn="just" fontAlgn="auto">
              <a:spcBef>
                <a:spcPts val="0"/>
              </a:spcBef>
              <a:buNone/>
            </a:pPr>
            <a:endParaRPr lang="en-US" sz="2000" dirty="0" smtClean="0"/>
          </a:p>
          <a:p>
            <a:pPr marL="0" indent="0" algn="just" fontAlgn="auto">
              <a:spcBef>
                <a:spcPts val="0"/>
              </a:spcBef>
              <a:buNone/>
            </a:pPr>
            <a:endParaRPr lang="en-US" sz="2000" dirty="0"/>
          </a:p>
          <a:p>
            <a:pPr marL="0" indent="0" algn="just" fontAlgn="auto">
              <a:spcBef>
                <a:spcPts val="0"/>
              </a:spcBef>
              <a:buNone/>
            </a:pPr>
            <a:endParaRPr lang="en-US" sz="2000" dirty="0" smtClean="0"/>
          </a:p>
          <a:p>
            <a:pPr marL="0" indent="0" algn="just" fontAlgn="auto">
              <a:spcBef>
                <a:spcPts val="0"/>
              </a:spcBef>
              <a:buNone/>
            </a:pPr>
            <a:endParaRPr lang="en-US" sz="2000" dirty="0" smtClean="0"/>
          </a:p>
          <a:p>
            <a:pPr marL="0" indent="0" algn="just" fontAlgn="auto">
              <a:spcBef>
                <a:spcPts val="0"/>
              </a:spcBef>
              <a:buNone/>
            </a:pPr>
            <a:endParaRPr lang="en-US" sz="2000" dirty="0"/>
          </a:p>
          <a:p>
            <a:pPr marL="0" indent="0" algn="just" fontAlgn="auto">
              <a:spcBef>
                <a:spcPts val="0"/>
              </a:spcBef>
              <a:buNone/>
            </a:pPr>
            <a:endParaRPr lang="en-US" sz="2000" dirty="0" smtClean="0"/>
          </a:p>
          <a:p>
            <a:pPr marL="0" indent="0" algn="just" fontAlgn="auto">
              <a:spcBef>
                <a:spcPts val="0"/>
              </a:spcBef>
              <a:buNone/>
            </a:pPr>
            <a:r>
              <a:rPr lang="en-US" altLang="zh-CN" sz="2000" dirty="0" smtClean="0"/>
              <a:t>Command:</a:t>
            </a:r>
            <a:r>
              <a:rPr lang="en-US" sz="2000" dirty="0" smtClean="0"/>
              <a:t> </a:t>
            </a:r>
            <a:r>
              <a:rPr lang="en-US" sz="2000" dirty="0" err="1" smtClean="0"/>
              <a:t>git</a:t>
            </a:r>
            <a:r>
              <a:rPr lang="en-US" sz="2000" dirty="0" smtClean="0"/>
              <a:t> checkout –b </a:t>
            </a:r>
            <a:r>
              <a:rPr lang="en-US" altLang="zh-CN" sz="2000" dirty="0" smtClean="0"/>
              <a:t>&lt;</a:t>
            </a:r>
            <a:r>
              <a:rPr lang="en-US" altLang="zh-CN" sz="2000" dirty="0" err="1" smtClean="0"/>
              <a:t>branchName</a:t>
            </a:r>
            <a:r>
              <a:rPr lang="en-US" altLang="zh-CN" sz="2000" dirty="0" smtClean="0"/>
              <a:t>&gt;</a:t>
            </a:r>
          </a:p>
          <a:p>
            <a:pPr marL="0" indent="0" algn="just" fontAlgn="auto">
              <a:spcBef>
                <a:spcPts val="0"/>
              </a:spcBef>
              <a:buNone/>
            </a:pPr>
            <a:r>
              <a:rPr lang="en-US" sz="2000" dirty="0" smtClean="0"/>
              <a:t>Equal to:</a:t>
            </a:r>
          </a:p>
          <a:p>
            <a:pPr marL="0" indent="0" algn="just">
              <a:spcBef>
                <a:spcPts val="0"/>
              </a:spcBef>
              <a:buNone/>
            </a:pPr>
            <a:r>
              <a:rPr lang="en-US" sz="2000" dirty="0" smtClean="0"/>
              <a:t>$ </a:t>
            </a:r>
            <a:r>
              <a:rPr lang="en-US" sz="2000" dirty="0" err="1" smtClean="0"/>
              <a:t>git</a:t>
            </a:r>
            <a:r>
              <a:rPr lang="en-US" sz="2000" dirty="0" smtClean="0"/>
              <a:t> branch </a:t>
            </a:r>
            <a:r>
              <a:rPr lang="en-US" altLang="zh-CN" sz="2000" dirty="0" smtClean="0"/>
              <a:t>&lt;</a:t>
            </a:r>
            <a:r>
              <a:rPr lang="en-US" altLang="zh-CN" sz="2000" dirty="0" err="1" smtClean="0"/>
              <a:t>branchName</a:t>
            </a:r>
            <a:r>
              <a:rPr lang="en-US" altLang="zh-CN" sz="2000" dirty="0" smtClean="0"/>
              <a:t>&gt;</a:t>
            </a:r>
            <a:endParaRPr lang="en-US" sz="2000" dirty="0" smtClean="0"/>
          </a:p>
          <a:p>
            <a:pPr marL="0" indent="0" algn="just">
              <a:spcBef>
                <a:spcPts val="0"/>
              </a:spcBef>
              <a:buNone/>
            </a:pPr>
            <a:r>
              <a:rPr lang="en-US" sz="2000" dirty="0" smtClean="0"/>
              <a:t>$ </a:t>
            </a:r>
            <a:r>
              <a:rPr lang="en-US" sz="2000" dirty="0" err="1" smtClean="0"/>
              <a:t>git</a:t>
            </a:r>
            <a:r>
              <a:rPr lang="en-US" sz="2000" dirty="0" smtClean="0"/>
              <a:t> checkout </a:t>
            </a:r>
            <a:r>
              <a:rPr lang="en-US" altLang="zh-CN" sz="2000" dirty="0" smtClean="0"/>
              <a:t>&lt;</a:t>
            </a:r>
            <a:r>
              <a:rPr lang="en-US" altLang="zh-CN" sz="2000" dirty="0" err="1" smtClean="0"/>
              <a:t>branchName</a:t>
            </a:r>
            <a:r>
              <a:rPr lang="en-US" altLang="zh-CN" sz="2000" dirty="0" smtClean="0"/>
              <a:t>&gt;</a:t>
            </a:r>
          </a:p>
          <a:p>
            <a:pPr marL="0" indent="0" algn="just" fontAlgn="auto">
              <a:spcBef>
                <a:spcPts val="0"/>
              </a:spcBef>
              <a:buNone/>
            </a:pPr>
            <a:endParaRPr lang="en-US" sz="2000" dirty="0"/>
          </a:p>
          <a:p>
            <a:pPr marL="0" indent="508000" algn="just" fontAlgn="auto">
              <a:spcBef>
                <a:spcPts val="0"/>
              </a:spcBef>
              <a:buNone/>
              <a:extLst>
                <a:ext uri="{35155182-B16C-46BC-9424-99874614C6A1}">
                  <wpsdc:indentchars xmlns="" xmlns:wpsdc="http://www.wps.cn/officeDocument/2017/drawingmlCustomData" val="200" checksum="282533468"/>
                </a:ext>
              </a:extLst>
            </a:pPr>
            <a:endParaRPr sz="2000" dirty="0" smtClean="0"/>
          </a:p>
        </p:txBody>
      </p:sp>
      <p:pic>
        <p:nvPicPr>
          <p:cNvPr id="7" name="Picture 6"/>
          <p:cNvPicPr>
            <a:picLocks noChangeAspect="1"/>
          </p:cNvPicPr>
          <p:nvPr/>
        </p:nvPicPr>
        <p:blipFill>
          <a:blip r:embed="rId3"/>
          <a:stretch>
            <a:fillRect/>
          </a:stretch>
        </p:blipFill>
        <p:spPr>
          <a:xfrm>
            <a:off x="828752" y="836712"/>
            <a:ext cx="6264696" cy="2664296"/>
          </a:xfrm>
          <a:prstGeom prst="rect">
            <a:avLst/>
          </a:prstGeom>
        </p:spPr>
      </p:pic>
      <p:pic>
        <p:nvPicPr>
          <p:cNvPr id="8" name="Picture 7"/>
          <p:cNvPicPr>
            <a:picLocks noChangeAspect="1"/>
          </p:cNvPicPr>
          <p:nvPr/>
        </p:nvPicPr>
        <p:blipFill>
          <a:blip r:embed="rId4"/>
          <a:stretch>
            <a:fillRect/>
          </a:stretch>
        </p:blipFill>
        <p:spPr>
          <a:xfrm>
            <a:off x="828752" y="4807171"/>
            <a:ext cx="4103288" cy="1934198"/>
          </a:xfrm>
          <a:prstGeom prst="rect">
            <a:avLst/>
          </a:prstGeom>
        </p:spPr>
      </p:pic>
      <p:pic>
        <p:nvPicPr>
          <p:cNvPr id="2" name="Picture 1"/>
          <p:cNvPicPr>
            <a:picLocks noChangeAspect="1"/>
          </p:cNvPicPr>
          <p:nvPr/>
        </p:nvPicPr>
        <p:blipFill>
          <a:blip r:embed="rId5"/>
          <a:stretch>
            <a:fillRect/>
          </a:stretch>
        </p:blipFill>
        <p:spPr>
          <a:xfrm>
            <a:off x="4998792" y="3933056"/>
            <a:ext cx="4037704" cy="2808313"/>
          </a:xfrm>
          <a:prstGeom prst="rect">
            <a:avLst/>
          </a:prstGeom>
        </p:spPr>
      </p:pic>
    </p:spTree>
    <p:extLst>
      <p:ext uri="{BB962C8B-B14F-4D97-AF65-F5344CB8AC3E}">
        <p14:creationId xmlns:p14="http://schemas.microsoft.com/office/powerpoint/2010/main" val="3479461723"/>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174625"/>
            <a:ext cx="8077200" cy="5719445"/>
          </a:xfrm>
        </p:spPr>
        <p:txBody>
          <a:bodyPr>
            <a:normAutofit/>
          </a:bodyPr>
          <a:lstStyle/>
          <a:p>
            <a:pPr marL="0" indent="0">
              <a:buNone/>
            </a:pPr>
            <a:r>
              <a:rPr lang="zh-CN" altLang="en-US" sz="2400" b="1" dirty="0">
                <a:solidFill>
                  <a:schemeClr val="tx1"/>
                </a:solidFill>
                <a:uFillTx/>
              </a:rPr>
              <a:t>Basic Branching and Mergin</a:t>
            </a:r>
            <a:r>
              <a:rPr lang="zh-CN" altLang="en-US" sz="2400" b="1" dirty="0" smtClean="0">
                <a:solidFill>
                  <a:schemeClr val="tx1"/>
                </a:solidFill>
                <a:uFillTx/>
              </a:rPr>
              <a:t>g</a:t>
            </a:r>
            <a:endParaRPr lang="en-US" altLang="zh-CN" sz="2400" b="1" dirty="0" smtClean="0">
              <a:solidFill>
                <a:schemeClr val="tx1"/>
              </a:solidFill>
              <a:uFillTx/>
            </a:endParaRPr>
          </a:p>
          <a:p>
            <a:pPr marL="0" indent="0">
              <a:buNone/>
            </a:pPr>
            <a:r>
              <a:rPr lang="en-US" altLang="zh-CN" sz="2000" dirty="0" smtClean="0">
                <a:solidFill>
                  <a:schemeClr val="tx1"/>
                </a:solidFill>
                <a:uFillTx/>
              </a:rPr>
              <a:t>comm</a:t>
            </a:r>
            <a:r>
              <a:rPr lang="en-US" altLang="zh-CN" sz="2000" dirty="0" smtClean="0"/>
              <a:t>and: </a:t>
            </a:r>
            <a:r>
              <a:rPr lang="en-US" altLang="zh-CN" sz="2000" dirty="0" err="1" smtClean="0"/>
              <a:t>git</a:t>
            </a:r>
            <a:r>
              <a:rPr lang="en-US" altLang="zh-CN" sz="2000" dirty="0" smtClean="0"/>
              <a:t> merge &lt;</a:t>
            </a:r>
            <a:r>
              <a:rPr lang="en-US" altLang="zh-CN" sz="2000" dirty="0" err="1" smtClean="0"/>
              <a:t>branchName</a:t>
            </a:r>
            <a:r>
              <a:rPr lang="en-US" altLang="zh-CN" sz="2000" dirty="0"/>
              <a:t>&gt;</a:t>
            </a:r>
            <a:endParaRPr lang="zh-CN" altLang="en-US" sz="2000" dirty="0">
              <a:solidFill>
                <a:schemeClr val="tx1"/>
              </a:solidFill>
              <a:uFillTx/>
            </a:endParaRPr>
          </a:p>
          <a:p>
            <a:pPr marL="0" indent="0">
              <a:buNone/>
            </a:pPr>
            <a:endParaRPr lang="zh-CN" altLang="en-US" sz="2000" dirty="0"/>
          </a:p>
          <a:p>
            <a:pPr marL="0" indent="0">
              <a:buNone/>
            </a:pPr>
            <a:endParaRPr lang="zh-CN" altLang="en-US" sz="2000" dirty="0"/>
          </a:p>
          <a:p>
            <a:pPr marL="0" indent="0">
              <a:buNone/>
            </a:pPr>
            <a:endParaRPr lang="zh-CN" altLang="en-US" sz="2000" dirty="0"/>
          </a:p>
          <a:p>
            <a:pPr marL="0" indent="0">
              <a:buNone/>
            </a:pPr>
            <a:endParaRPr lang="zh-CN" altLang="en-US" sz="2000" dirty="0"/>
          </a:p>
        </p:txBody>
      </p:sp>
      <p:pic>
        <p:nvPicPr>
          <p:cNvPr id="4" name="Picture 2" descr="åºäº `master` åæ¯çç´§æ¥é®é¢åæ¯ï¼hotfix branchï¼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8490" y="3861048"/>
            <a:ext cx="4182110" cy="2394585"/>
          </a:xfrm>
          <a:prstGeom prst="rect">
            <a:avLst/>
          </a:prstGeom>
          <a:noFill/>
          <a:ln>
            <a:noFill/>
          </a:ln>
        </p:spPr>
      </p:pic>
      <p:pic>
        <p:nvPicPr>
          <p:cNvPr id="5" name="Picture 3" descr="`master` è¢«å¿«è¿å° `hotfix`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17782" y="3682613"/>
            <a:ext cx="4182110" cy="2573020"/>
          </a:xfrm>
          <a:prstGeom prst="rect">
            <a:avLst/>
          </a:prstGeom>
          <a:noFill/>
          <a:ln>
            <a:noFill/>
          </a:ln>
        </p:spPr>
      </p:pic>
      <p:pic>
        <p:nvPicPr>
          <p:cNvPr id="2" name="Picture 1"/>
          <p:cNvPicPr>
            <a:picLocks noChangeAspect="1"/>
          </p:cNvPicPr>
          <p:nvPr/>
        </p:nvPicPr>
        <p:blipFill>
          <a:blip r:embed="rId4"/>
          <a:stretch>
            <a:fillRect/>
          </a:stretch>
        </p:blipFill>
        <p:spPr>
          <a:xfrm>
            <a:off x="827585" y="1080135"/>
            <a:ext cx="3816424" cy="2419350"/>
          </a:xfrm>
          <a:prstGeom prst="rect">
            <a:avLst/>
          </a:prstGeom>
        </p:spPr>
      </p:pic>
      <p:pic>
        <p:nvPicPr>
          <p:cNvPr id="6" name="Picture 5"/>
          <p:cNvPicPr>
            <a:picLocks noChangeAspect="1"/>
          </p:cNvPicPr>
          <p:nvPr/>
        </p:nvPicPr>
        <p:blipFill>
          <a:blip r:embed="rId5"/>
          <a:stretch>
            <a:fillRect/>
          </a:stretch>
        </p:blipFill>
        <p:spPr>
          <a:xfrm>
            <a:off x="4946398" y="1080135"/>
            <a:ext cx="4036312" cy="2419350"/>
          </a:xfrm>
          <a:prstGeom prst="rect">
            <a:avLst/>
          </a:prstGeom>
        </p:spPr>
      </p:pic>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1.2</a:t>
            </a:r>
            <a:r>
              <a:rPr lang="zh-CN" altLang="en-US" dirty="0" smtClean="0"/>
              <a:t>、</a:t>
            </a:r>
            <a:r>
              <a:rPr lang="en-US" altLang="zh-CN" dirty="0" smtClean="0"/>
              <a:t>Install Git</a:t>
            </a:r>
          </a:p>
        </p:txBody>
      </p:sp>
      <p:sp>
        <p:nvSpPr>
          <p:cNvPr id="5" name="Content Placeholder 4"/>
          <p:cNvSpPr>
            <a:spLocks noGrp="1"/>
          </p:cNvSpPr>
          <p:nvPr>
            <p:ph idx="1"/>
            <p:custDataLst>
              <p:tags r:id="rId3"/>
            </p:custDataLst>
          </p:nvPr>
        </p:nvSpPr>
        <p:spPr>
          <a:xfrm>
            <a:off x="762000" y="1240790"/>
            <a:ext cx="8077200" cy="5297170"/>
          </a:xfrm>
        </p:spPr>
        <p:txBody>
          <a:bodyPr>
            <a:noAutofit/>
          </a:bodyPr>
          <a:lstStyle/>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Before you start using Git, you need to install it on your computer. Even if it is already installed, it is best to upgrade it to the latest version. You can install it through a package or other installer, or download the source compilation installation.</a:t>
            </a:r>
          </a:p>
          <a:p>
            <a:pPr marL="0" indent="0" algn="just" fontAlgn="auto">
              <a:spcBef>
                <a:spcPts val="0"/>
              </a:spcBef>
              <a:buNone/>
            </a:pPr>
            <a:r>
              <a:rPr sz="2000" b="1" dirty="0" smtClean="0"/>
              <a:t>Installing on Linux</a:t>
            </a:r>
            <a:endParaRPr sz="2000" dirty="0" smtClean="0"/>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      If you want to install Git with a binary installer on Linux, you can install it using the underlying package management tools included in the release. If you take Fedora as an example, you can use yum:</a:t>
            </a:r>
          </a:p>
          <a:p>
            <a:pPr marL="0" indent="508000" algn="just" fontAlgn="auto">
              <a:spcBef>
                <a:spcPts val="0"/>
              </a:spcBef>
              <a:buNone/>
              <a:extLst>
                <a:ext uri="{35155182-B16C-46BC-9424-99874614C6A1}">
                  <wpsdc:indentchars xmlns="" xmlns:wpsdc="http://www.wps.cn/officeDocument/2017/drawingmlCustomData" val="200" checksum="282533468"/>
                </a:ext>
              </a:extLst>
            </a:pPr>
            <a:r>
              <a:rPr lang="en-US" altLang="zh-CN" sz="2000" dirty="0" smtClean="0">
                <a:solidFill>
                  <a:schemeClr val="accent6">
                    <a:lumMod val="75000"/>
                  </a:schemeClr>
                </a:solidFill>
                <a:sym typeface="+mn-ea"/>
              </a:rPr>
              <a:t>$ </a:t>
            </a:r>
            <a:r>
              <a:rPr lang="en-US" altLang="zh-CN" sz="2000" dirty="0" smtClean="0">
                <a:solidFill>
                  <a:schemeClr val="accent6">
                    <a:lumMod val="75000"/>
                  </a:schemeClr>
                </a:solidFill>
              </a:rPr>
              <a:t>sudo yum install git</a:t>
            </a:r>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If you're on a Debian based distribution, try using apt-get:</a:t>
            </a:r>
          </a:p>
          <a:p>
            <a:pPr marL="0" indent="508000" algn="just" fontAlgn="auto">
              <a:spcBef>
                <a:spcPts val="0"/>
              </a:spcBef>
              <a:buNone/>
              <a:extLst>
                <a:ext uri="{35155182-B16C-46BC-9424-99874614C6A1}">
                  <wpsdc:indentchars xmlns="" xmlns:wpsdc="http://www.wps.cn/officeDocument/2017/drawingmlCustomData" val="200" checksum="282533468"/>
                </a:ext>
              </a:extLst>
            </a:pPr>
            <a:r>
              <a:rPr lang="en-US" altLang="zh-CN" sz="2000" dirty="0" smtClean="0">
                <a:solidFill>
                  <a:schemeClr val="accent6">
                    <a:lumMod val="75000"/>
                  </a:schemeClr>
                </a:solidFill>
                <a:sym typeface="+mn-ea"/>
              </a:rPr>
              <a:t>$ </a:t>
            </a:r>
            <a:r>
              <a:rPr lang="en-US" altLang="zh-CN" sz="2000" dirty="0" smtClean="0">
                <a:solidFill>
                  <a:schemeClr val="accent6">
                    <a:lumMod val="75000"/>
                  </a:schemeClr>
                </a:solidFill>
              </a:rPr>
              <a:t>sudo apt-get install git</a:t>
            </a:r>
          </a:p>
          <a:p>
            <a:pPr marL="0" indent="508000" algn="just" fontAlgn="auto">
              <a:spcBef>
                <a:spcPts val="0"/>
              </a:spcBef>
              <a:buNone/>
              <a:extLst>
                <a:ext uri="{35155182-B16C-46BC-9424-99874614C6A1}">
                  <wpsdc:indentchars xmlns="" xmlns:wpsdc="http://www.wps.cn/officeDocument/2017/drawingmlCustomData" val="200" checksum="282533468"/>
                </a:ext>
              </a:extLst>
            </a:pPr>
            <a:endParaRPr sz="2000" dirty="0" smtClean="0"/>
          </a:p>
          <a:p>
            <a:pPr marL="0" indent="0" algn="just" fontAlgn="auto">
              <a:spcBef>
                <a:spcPts val="0"/>
              </a:spcBef>
              <a:buNone/>
            </a:pPr>
            <a:r>
              <a:rPr sz="2000" b="1" dirty="0" smtClean="0"/>
              <a:t>Installing on Windows</a:t>
            </a:r>
            <a:endParaRPr sz="2000" dirty="0" smtClean="0"/>
          </a:p>
          <a:p>
            <a:pPr marL="0" indent="508000" algn="just" fontAlgn="auto">
              <a:spcBef>
                <a:spcPts val="0"/>
              </a:spcBef>
              <a:buNone/>
              <a:extLst>
                <a:ext uri="{35155182-B16C-46BC-9424-99874614C6A1}">
                  <wpsdc:indentchars xmlns="" xmlns:wpsdc="http://www.wps.cn/officeDocument/2017/drawingmlCustomData" val="200" checksum="282533468"/>
                </a:ext>
              </a:extLst>
            </a:pPr>
            <a:r>
              <a:rPr sz="2000" dirty="0" smtClean="0"/>
              <a:t>There are several installation methods for installing Git on Windows. The official version can be downloaded from the Git official website. Open http://gitscm.com/download/win and the download will start automatically.</a:t>
            </a:r>
          </a:p>
          <a:p>
            <a:pPr marL="0" indent="508000" algn="just" fontAlgn="auto">
              <a:spcBef>
                <a:spcPts val="0"/>
              </a:spcBef>
              <a:buNone/>
              <a:extLst>
                <a:ext uri="{35155182-B16C-46BC-9424-99874614C6A1}">
                  <wpsdc:indentchars xmlns="" xmlns:wpsdc="http://www.wps.cn/officeDocument/2017/drawingmlCustomData" val="200" checksum="282533468"/>
                </a:ext>
              </a:extLst>
            </a:pPr>
            <a:endParaRPr sz="2000"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188640"/>
            <a:ext cx="8077200" cy="5705430"/>
          </a:xfrm>
        </p:spPr>
        <p:txBody>
          <a:bodyPr/>
          <a:lstStyle/>
          <a:p>
            <a:pPr marL="0" lvl="1" indent="0" algn="just" fontAlgn="auto">
              <a:spcBef>
                <a:spcPts val="0"/>
              </a:spcBef>
              <a:buNone/>
            </a:pPr>
            <a:r>
              <a:rPr lang="zh-CN" sz="2400" b="1" dirty="0" smtClean="0">
                <a:solidFill>
                  <a:schemeClr val="tx1"/>
                </a:solidFill>
                <a:uFillTx/>
                <a:cs typeface="+mn-lt"/>
              </a:rPr>
              <a:t>Delete branch</a:t>
            </a:r>
            <a:endParaRPr lang="en-US" altLang="zh-CN" sz="2400" b="1" dirty="0">
              <a:cs typeface="+mn-lt"/>
            </a:endParaRPr>
          </a:p>
          <a:p>
            <a:pPr marL="0" lvl="1" indent="0" algn="just" fontAlgn="auto">
              <a:spcBef>
                <a:spcPts val="0"/>
              </a:spcBef>
              <a:buNone/>
            </a:pPr>
            <a:r>
              <a:rPr lang="zh-CN" sz="2000" dirty="0" smtClean="0">
                <a:solidFill>
                  <a:schemeClr val="tx1"/>
                </a:solidFill>
                <a:uFillTx/>
                <a:cs typeface="+mn-lt"/>
              </a:rPr>
              <a:t>Command: git branch -d &lt;branchName&gt;</a:t>
            </a:r>
            <a:endParaRPr lang="en-US" altLang="zh-CN" sz="2000" dirty="0" smtClean="0">
              <a:solidFill>
                <a:schemeClr val="tx1"/>
              </a:solidFill>
              <a:uFillTx/>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zh-CN" sz="2000" dirty="0" smtClean="0">
              <a:solidFill>
                <a:schemeClr val="tx1"/>
              </a:solidFill>
              <a:uFillTx/>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en-US" altLang="zh-CN" sz="2000" dirty="0" smtClean="0">
              <a:solidFill>
                <a:schemeClr val="tx1"/>
              </a:solidFill>
              <a:uFillTx/>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en-US" altLang="zh-CN" sz="2000" dirty="0">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en-US" altLang="zh-CN" sz="2000" dirty="0" smtClean="0">
              <a:solidFill>
                <a:schemeClr val="tx1"/>
              </a:solidFill>
              <a:uFillTx/>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en-US" altLang="zh-CN" sz="2000" dirty="0">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zh-CN" sz="2000" dirty="0" smtClean="0">
              <a:solidFill>
                <a:schemeClr val="tx1"/>
              </a:solidFill>
              <a:uFillTx/>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en-US" altLang="zh-CN" sz="2000" dirty="0">
              <a:cs typeface="+mn-lt"/>
            </a:endParaRPr>
          </a:p>
          <a:p>
            <a:pPr marL="0" lvl="1" indent="0" algn="just" fontAlgn="auto">
              <a:spcBef>
                <a:spcPts val="0"/>
              </a:spcBef>
              <a:buNone/>
              <a:extLst>
                <a:ext uri="{35155182-B16C-46BC-9424-99874614C6A1}">
                  <wpsdc:indentchars xmlns="" xmlns:wpsdc="http://www.wps.cn/officeDocument/2017/drawingmlCustomData" val="200" checksum="282533468"/>
                </a:ext>
              </a:extLst>
            </a:pPr>
            <a:r>
              <a:rPr lang="en-US" altLang="zh-CN" sz="2000" dirty="0" smtClean="0">
                <a:cs typeface="+mn-lt"/>
              </a:rPr>
              <a:t>Command: </a:t>
            </a:r>
            <a:r>
              <a:rPr lang="en-US" altLang="zh-CN" sz="2000" dirty="0" err="1" smtClean="0">
                <a:cs typeface="+mn-lt"/>
              </a:rPr>
              <a:t>git</a:t>
            </a:r>
            <a:r>
              <a:rPr lang="en-US" altLang="zh-CN" sz="2000" dirty="0" smtClean="0">
                <a:cs typeface="+mn-lt"/>
              </a:rPr>
              <a:t> push origin –delete </a:t>
            </a:r>
            <a:r>
              <a:rPr lang="zh-CN" altLang="zh-CN" sz="2000" dirty="0">
                <a:cs typeface="+mn-lt"/>
              </a:rPr>
              <a:t>&lt;branchName&gt; </a:t>
            </a:r>
            <a:r>
              <a:rPr lang="en-US" altLang="zh-CN" sz="2000" dirty="0" smtClean="0">
                <a:cs typeface="+mn-lt"/>
              </a:rPr>
              <a:t> --</a:t>
            </a:r>
            <a:r>
              <a:rPr lang="zh-CN" altLang="zh-CN" sz="2000" dirty="0" smtClean="0">
                <a:cs typeface="+mn-lt"/>
              </a:rPr>
              <a:t> </a:t>
            </a:r>
            <a:r>
              <a:rPr lang="zh-CN" altLang="zh-CN" sz="2000" dirty="0">
                <a:cs typeface="+mn-lt"/>
              </a:rPr>
              <a:t>delete remote branch</a:t>
            </a:r>
            <a:endParaRPr lang="en-US" altLang="zh-CN" sz="2000" dirty="0">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en-US" altLang="zh-CN" sz="2000" dirty="0" smtClean="0">
              <a:solidFill>
                <a:schemeClr val="accent6">
                  <a:lumMod val="75000"/>
                </a:schemeClr>
              </a:solidFill>
              <a:uFillTx/>
              <a:cs typeface="+mn-lt"/>
            </a:endParaRPr>
          </a:p>
          <a:p>
            <a:pPr marL="0" lvl="1" indent="508000" algn="just" fontAlgn="auto">
              <a:spcBef>
                <a:spcPts val="0"/>
              </a:spcBef>
              <a:buNone/>
              <a:extLst>
                <a:ext uri="{35155182-B16C-46BC-9424-99874614C6A1}">
                  <wpsdc:indentchars xmlns="" xmlns:wpsdc="http://www.wps.cn/officeDocument/2017/drawingmlCustomData" val="200" checksum="282533468"/>
                </a:ext>
              </a:extLst>
            </a:pPr>
            <a:endParaRPr lang="zh-CN" sz="2000" dirty="0" smtClean="0">
              <a:solidFill>
                <a:schemeClr val="accent6">
                  <a:lumMod val="75000"/>
                </a:schemeClr>
              </a:solidFill>
              <a:uFillTx/>
              <a:cs typeface="+mn-lt"/>
            </a:endParaRPr>
          </a:p>
        </p:txBody>
      </p:sp>
      <p:pic>
        <p:nvPicPr>
          <p:cNvPr id="2" name="Picture 1"/>
          <p:cNvPicPr>
            <a:picLocks noChangeAspect="1"/>
          </p:cNvPicPr>
          <p:nvPr/>
        </p:nvPicPr>
        <p:blipFill>
          <a:blip r:embed="rId2"/>
          <a:stretch>
            <a:fillRect/>
          </a:stretch>
        </p:blipFill>
        <p:spPr>
          <a:xfrm>
            <a:off x="827584" y="919995"/>
            <a:ext cx="4752528" cy="2088232"/>
          </a:xfrm>
          <a:prstGeom prst="rect">
            <a:avLst/>
          </a:prstGeom>
        </p:spPr>
      </p:pic>
      <p:pic>
        <p:nvPicPr>
          <p:cNvPr id="4" name="Picture 3"/>
          <p:cNvPicPr>
            <a:picLocks noChangeAspect="1"/>
          </p:cNvPicPr>
          <p:nvPr/>
        </p:nvPicPr>
        <p:blipFill>
          <a:blip r:embed="rId3"/>
          <a:stretch>
            <a:fillRect/>
          </a:stretch>
        </p:blipFill>
        <p:spPr>
          <a:xfrm>
            <a:off x="827584" y="3429000"/>
            <a:ext cx="4752528" cy="3000375"/>
          </a:xfrm>
          <a:prstGeom prst="rect">
            <a:avLst/>
          </a:prstGeom>
        </p:spPr>
      </p:pic>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116632"/>
            <a:ext cx="8077200" cy="5777438"/>
          </a:xfrm>
        </p:spPr>
        <p:txBody>
          <a:bodyPr>
            <a:normAutofit/>
          </a:bodyPr>
          <a:lstStyle/>
          <a:p>
            <a:pPr marL="0" indent="0" algn="just" fontAlgn="auto">
              <a:lnSpc>
                <a:spcPct val="100000"/>
              </a:lnSpc>
              <a:spcBef>
                <a:spcPts val="0"/>
              </a:spcBef>
              <a:buNone/>
            </a:pPr>
            <a:r>
              <a:rPr sz="2400" b="1" dirty="0" smtClean="0">
                <a:solidFill>
                  <a:schemeClr val="tx1"/>
                </a:solidFill>
                <a:uFillTx/>
              </a:rPr>
              <a:t>Version fallback</a:t>
            </a: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b="1" dirty="0" smtClean="0">
                <a:solidFill>
                  <a:schemeClr val="tx1"/>
                </a:solidFill>
                <a:uFillTx/>
              </a:rPr>
              <a:t>Local branch version fallback</a:t>
            </a:r>
            <a:endParaRPr sz="2000" dirty="0" smtClean="0">
              <a:solidFill>
                <a:schemeClr val="tx1"/>
              </a:solidFill>
              <a:uFillTx/>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dirty="0" smtClean="0">
                <a:solidFill>
                  <a:schemeClr val="tx1"/>
                </a:solidFill>
                <a:uFillTx/>
              </a:rPr>
              <a:t>find fallback version commit id: </a:t>
            </a:r>
            <a:r>
              <a:rPr sz="2000" dirty="0" smtClean="0">
                <a:solidFill>
                  <a:schemeClr val="accent6">
                    <a:lumMod val="75000"/>
                  </a:schemeClr>
                </a:solidFill>
                <a:uFillTx/>
              </a:rPr>
              <a:t>git re</a:t>
            </a:r>
            <a:r>
              <a:rPr lang="en-US" sz="2000" dirty="0" smtClean="0">
                <a:solidFill>
                  <a:schemeClr val="accent6">
                    <a:lumMod val="75000"/>
                  </a:schemeClr>
                </a:solidFill>
                <a:uFillTx/>
              </a:rPr>
              <a:t>f</a:t>
            </a:r>
            <a:r>
              <a:rPr sz="2000" dirty="0" smtClean="0">
                <a:solidFill>
                  <a:schemeClr val="accent6">
                    <a:lumMod val="75000"/>
                  </a:schemeClr>
                </a:solidFill>
                <a:uFillTx/>
              </a:rPr>
              <a:t>log</a:t>
            </a:r>
            <a:endParaRPr sz="2000" dirty="0" smtClean="0">
              <a:solidFill>
                <a:schemeClr val="tx1"/>
              </a:solidFill>
              <a:uFillTx/>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dirty="0" smtClean="0">
                <a:solidFill>
                  <a:schemeClr val="tx1"/>
                </a:solidFill>
                <a:uFillTx/>
              </a:rPr>
              <a:t>fallback: </a:t>
            </a:r>
            <a:r>
              <a:rPr sz="2000" dirty="0" smtClean="0">
                <a:solidFill>
                  <a:schemeClr val="accent6">
                    <a:lumMod val="75000"/>
                  </a:schemeClr>
                </a:solidFill>
                <a:uFillTx/>
              </a:rPr>
              <a:t>git reset --hard </a:t>
            </a:r>
            <a:r>
              <a:rPr lang="en-US" sz="2000" dirty="0" smtClean="0">
                <a:solidFill>
                  <a:schemeClr val="accent6">
                    <a:lumMod val="75000"/>
                  </a:schemeClr>
                </a:solidFill>
                <a:uFillTx/>
              </a:rPr>
              <a:t>/--soft /--mixed </a:t>
            </a:r>
            <a:r>
              <a:rPr sz="2000" dirty="0" smtClean="0">
                <a:solidFill>
                  <a:schemeClr val="accent6">
                    <a:lumMod val="75000"/>
                  </a:schemeClr>
                </a:solidFill>
                <a:uFillTx/>
              </a:rPr>
              <a:t>&lt;commit id&gt;</a:t>
            </a:r>
            <a:endParaRPr lang="en-US" sz="2000" dirty="0" smtClean="0">
              <a:solidFill>
                <a:schemeClr val="accent6">
                  <a:lumMod val="75000"/>
                </a:schemeClr>
              </a:solidFill>
              <a:uFillTx/>
            </a:endParaRPr>
          </a:p>
          <a:p>
            <a:pPr marL="0" indent="0">
              <a:buNone/>
            </a:pPr>
            <a:r>
              <a:rPr lang="en-US" altLang="zh-CN" sz="2000" dirty="0" smtClean="0"/>
              <a:t>Command</a:t>
            </a:r>
            <a:r>
              <a:rPr lang="en-US" altLang="zh-CN" sz="2000" dirty="0"/>
              <a:t>: </a:t>
            </a:r>
            <a:r>
              <a:rPr lang="en-US" altLang="zh-CN" sz="2000" dirty="0" err="1"/>
              <a:t>git</a:t>
            </a:r>
            <a:r>
              <a:rPr lang="en-US" altLang="zh-CN" sz="2000" dirty="0"/>
              <a:t> reset --soft &lt;commit id&gt;</a:t>
            </a:r>
          </a:p>
          <a:p>
            <a:endParaRPr lang="zh-CN" altLang="en-US" dirty="0"/>
          </a:p>
          <a:p>
            <a:endParaRPr lang="en-US" altLang="zh-CN" dirty="0"/>
          </a:p>
          <a:p>
            <a:endParaRPr lang="en-US" altLang="zh-CN" dirty="0"/>
          </a:p>
          <a:p>
            <a:pPr marL="0" indent="0">
              <a:buNone/>
            </a:pPr>
            <a:endParaRPr lang="zh-CN" altLang="en-US" dirty="0"/>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sz="2000" dirty="0" smtClean="0">
              <a:solidFill>
                <a:schemeClr val="tx1"/>
              </a:solidFill>
              <a:uFillTx/>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b="1" dirty="0" smtClean="0">
              <a:solidFill>
                <a:schemeClr val="tx1"/>
              </a:solidFill>
              <a:uFillTx/>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b="1" dirty="0"/>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b="1" dirty="0" smtClean="0">
              <a:solidFill>
                <a:schemeClr val="tx1"/>
              </a:solidFill>
              <a:uFillTx/>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b="1" dirty="0"/>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b="1" dirty="0" smtClean="0">
              <a:solidFill>
                <a:schemeClr val="tx1"/>
              </a:solidFill>
              <a:uFillTx/>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b="1" dirty="0"/>
          </a:p>
        </p:txBody>
      </p:sp>
      <p:pic>
        <p:nvPicPr>
          <p:cNvPr id="2" name="Picture 1"/>
          <p:cNvPicPr>
            <a:picLocks noChangeAspect="1"/>
          </p:cNvPicPr>
          <p:nvPr/>
        </p:nvPicPr>
        <p:blipFill>
          <a:blip r:embed="rId2"/>
          <a:stretch>
            <a:fillRect/>
          </a:stretch>
        </p:blipFill>
        <p:spPr>
          <a:xfrm>
            <a:off x="762000" y="1772816"/>
            <a:ext cx="7200800" cy="4896544"/>
          </a:xfrm>
          <a:prstGeom prst="rect">
            <a:avLst/>
          </a:prstGeom>
        </p:spPr>
      </p:pic>
    </p:spTree>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270429"/>
            <a:ext cx="4104456" cy="1200329"/>
          </a:xfrm>
          <a:prstGeom prst="rect">
            <a:avLst/>
          </a:prstGeom>
          <a:noFill/>
        </p:spPr>
        <p:txBody>
          <a:bodyPr wrap="square" rtlCol="0">
            <a:spAutoFit/>
          </a:bodyPr>
          <a:lstStyle/>
          <a:p>
            <a:endParaRPr lang="en-US" altLang="zh-CN" dirty="0" smtClean="0"/>
          </a:p>
          <a:p>
            <a:endParaRPr lang="en-US" altLang="zh-CN" dirty="0"/>
          </a:p>
          <a:p>
            <a:r>
              <a:rPr lang="en-US" altLang="zh-CN" dirty="0" smtClean="0"/>
              <a:t>Command: </a:t>
            </a:r>
            <a:r>
              <a:rPr lang="en-US" altLang="zh-CN" dirty="0" err="1"/>
              <a:t>git</a:t>
            </a:r>
            <a:r>
              <a:rPr lang="en-US" altLang="zh-CN" dirty="0"/>
              <a:t> reset </a:t>
            </a:r>
            <a:r>
              <a:rPr lang="en-US" altLang="zh-CN" dirty="0" smtClean="0"/>
              <a:t>--soft &lt;commit id&gt;</a:t>
            </a:r>
            <a:endParaRPr lang="en-US" altLang="zh-CN" dirty="0"/>
          </a:p>
          <a:p>
            <a:endParaRPr lang="zh-CN" altLang="en-US" dirty="0"/>
          </a:p>
        </p:txBody>
      </p:sp>
      <p:pic>
        <p:nvPicPr>
          <p:cNvPr id="8" name="Picture 7"/>
          <p:cNvPicPr>
            <a:picLocks noChangeAspect="1"/>
          </p:cNvPicPr>
          <p:nvPr/>
        </p:nvPicPr>
        <p:blipFill>
          <a:blip r:embed="rId2"/>
          <a:stretch>
            <a:fillRect/>
          </a:stretch>
        </p:blipFill>
        <p:spPr>
          <a:xfrm>
            <a:off x="827584" y="1340768"/>
            <a:ext cx="6408712" cy="4896544"/>
          </a:xfrm>
          <a:prstGeom prst="rect">
            <a:avLst/>
          </a:prstGeom>
        </p:spPr>
      </p:pic>
    </p:spTree>
    <p:extLst>
      <p:ext uri="{BB962C8B-B14F-4D97-AF65-F5344CB8AC3E}">
        <p14:creationId xmlns:p14="http://schemas.microsoft.com/office/powerpoint/2010/main" val="2813969606"/>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27584" y="1412776"/>
            <a:ext cx="6984776" cy="4680520"/>
          </a:xfrm>
          <a:prstGeom prst="rect">
            <a:avLst/>
          </a:prstGeom>
        </p:spPr>
      </p:pic>
      <p:sp>
        <p:nvSpPr>
          <p:cNvPr id="6" name="TextBox 5"/>
          <p:cNvSpPr txBox="1"/>
          <p:nvPr/>
        </p:nvSpPr>
        <p:spPr>
          <a:xfrm>
            <a:off x="755576" y="270429"/>
            <a:ext cx="4104456" cy="1200329"/>
          </a:xfrm>
          <a:prstGeom prst="rect">
            <a:avLst/>
          </a:prstGeom>
          <a:noFill/>
        </p:spPr>
        <p:txBody>
          <a:bodyPr wrap="square" rtlCol="0">
            <a:spAutoFit/>
          </a:bodyPr>
          <a:lstStyle/>
          <a:p>
            <a:endParaRPr lang="en-US" altLang="zh-CN" dirty="0" smtClean="0"/>
          </a:p>
          <a:p>
            <a:endParaRPr lang="en-US" altLang="zh-CN" dirty="0"/>
          </a:p>
          <a:p>
            <a:r>
              <a:rPr lang="en-US" altLang="zh-CN" dirty="0" smtClean="0"/>
              <a:t>Command: </a:t>
            </a:r>
            <a:r>
              <a:rPr lang="en-US" altLang="zh-CN" dirty="0" err="1"/>
              <a:t>git</a:t>
            </a:r>
            <a:r>
              <a:rPr lang="en-US" altLang="zh-CN" dirty="0"/>
              <a:t> reset --mixed </a:t>
            </a:r>
            <a:r>
              <a:rPr lang="en-US" altLang="zh-CN" dirty="0" smtClean="0"/>
              <a:t>&lt;commit id&gt;</a:t>
            </a:r>
            <a:endParaRPr lang="en-US" altLang="zh-CN" dirty="0"/>
          </a:p>
          <a:p>
            <a:endParaRPr lang="zh-CN" altLang="en-US" dirty="0"/>
          </a:p>
        </p:txBody>
      </p:sp>
    </p:spTree>
    <p:extLst>
      <p:ext uri="{BB962C8B-B14F-4D97-AF65-F5344CB8AC3E}">
        <p14:creationId xmlns:p14="http://schemas.microsoft.com/office/powerpoint/2010/main" val="3593431030"/>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116632"/>
            <a:ext cx="8077200" cy="5777438"/>
          </a:xfrm>
        </p:spPr>
        <p:txBody>
          <a:bodyPr>
            <a:normAutofit/>
          </a:bodyPr>
          <a:lstStyle/>
          <a:p>
            <a:pPr marL="0" indent="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b="1" dirty="0" smtClean="0">
                <a:solidFill>
                  <a:schemeClr val="tx1"/>
                </a:solidFill>
                <a:uFillTx/>
              </a:rPr>
              <a:t>Remote branch version fallback</a:t>
            </a:r>
            <a:endParaRPr sz="2000" dirty="0" smtClean="0">
              <a:solidFill>
                <a:schemeClr val="tx1"/>
              </a:solidFill>
              <a:uFillTx/>
            </a:endParaRPr>
          </a:p>
          <a:p>
            <a:pPr marL="57150" indent="508000" algn="just">
              <a:spcBef>
                <a:spcPts val="0"/>
              </a:spcBef>
              <a:buNone/>
              <a:extLst>
                <a:ext uri="{35155182-B16C-46BC-9424-99874614C6A1}">
                  <wpsdc:indentchars xmlns="" xmlns:wpsdc="http://www.wps.cn/officeDocument/2017/drawingmlCustomData" val="200" checksum="282533468"/>
                </a:ext>
              </a:extLst>
            </a:pPr>
            <a:r>
              <a:rPr sz="2400" dirty="0" smtClean="0">
                <a:solidFill>
                  <a:schemeClr val="accent6">
                    <a:lumMod val="75000"/>
                  </a:schemeClr>
                </a:solidFill>
                <a:uFillTx/>
              </a:rPr>
              <a:t>git re</a:t>
            </a:r>
            <a:r>
              <a:rPr lang="en-US" sz="2400" dirty="0" smtClean="0">
                <a:solidFill>
                  <a:schemeClr val="accent6">
                    <a:lumMod val="75000"/>
                  </a:schemeClr>
                </a:solidFill>
                <a:uFillTx/>
              </a:rPr>
              <a:t>f</a:t>
            </a:r>
            <a:r>
              <a:rPr sz="2400" dirty="0" smtClean="0">
                <a:solidFill>
                  <a:schemeClr val="accent6">
                    <a:lumMod val="75000"/>
                  </a:schemeClr>
                </a:solidFill>
                <a:uFillTx/>
              </a:rPr>
              <a:t>log</a:t>
            </a:r>
          </a:p>
          <a:p>
            <a:pPr marL="57150" indent="508000" algn="just">
              <a:spcBef>
                <a:spcPts val="0"/>
              </a:spcBef>
              <a:buNone/>
              <a:extLst>
                <a:ext uri="{35155182-B16C-46BC-9424-99874614C6A1}">
                  <wpsdc:indentchars xmlns="" xmlns:wpsdc="http://www.wps.cn/officeDocument/2017/drawingmlCustomData" val="200" checksum="282533468"/>
                </a:ext>
              </a:extLst>
            </a:pPr>
            <a:r>
              <a:rPr sz="2400" dirty="0" smtClean="0">
                <a:solidFill>
                  <a:schemeClr val="accent6">
                    <a:lumMod val="75000"/>
                  </a:schemeClr>
                </a:solidFill>
                <a:uFillTx/>
              </a:rPr>
              <a:t>git reset --hard &lt;commit id&gt;</a:t>
            </a:r>
          </a:p>
          <a:p>
            <a:pPr marL="57150" indent="508000" algn="just">
              <a:spcBef>
                <a:spcPts val="0"/>
              </a:spcBef>
              <a:buNone/>
              <a:extLst>
                <a:ext uri="{35155182-B16C-46BC-9424-99874614C6A1}">
                  <wpsdc:indentchars xmlns="" xmlns:wpsdc="http://www.wps.cn/officeDocument/2017/drawingmlCustomData" val="200" checksum="282533468"/>
                </a:ext>
              </a:extLst>
            </a:pPr>
            <a:r>
              <a:rPr sz="2400" dirty="0" smtClean="0">
                <a:solidFill>
                  <a:schemeClr val="accent6">
                    <a:lumMod val="75000"/>
                  </a:schemeClr>
                </a:solidFill>
                <a:uFillTx/>
              </a:rPr>
              <a:t>git push </a:t>
            </a:r>
            <a:r>
              <a:rPr lang="en-US" altLang="zh-CN" sz="2400" dirty="0" smtClean="0">
                <a:solidFill>
                  <a:schemeClr val="accent6">
                    <a:lumMod val="75000"/>
                  </a:schemeClr>
                </a:solidFill>
                <a:uFillTx/>
              </a:rPr>
              <a:t>–</a:t>
            </a:r>
            <a:r>
              <a:rPr sz="2400" dirty="0" smtClean="0">
                <a:solidFill>
                  <a:schemeClr val="accent6">
                    <a:lumMod val="75000"/>
                  </a:schemeClr>
                </a:solidFill>
                <a:uFillTx/>
              </a:rPr>
              <a:t>f</a:t>
            </a:r>
            <a:endParaRPr lang="en-US" sz="2400" dirty="0"/>
          </a:p>
          <a:p>
            <a:pPr marL="0" indent="0" algn="just">
              <a:spcBef>
                <a:spcPts val="0"/>
              </a:spcBef>
              <a:buNone/>
              <a:extLst>
                <a:ext uri="{35155182-B16C-46BC-9424-99874614C6A1}">
                  <wpsdc:indentchars xmlns="" xmlns:wpsdc="http://www.wps.cn/officeDocument/2017/drawingmlCustomData" val="200" checksum="282533468"/>
                </a:ext>
              </a:extLst>
            </a:pPr>
            <a:r>
              <a:rPr sz="2000" dirty="0" smtClean="0">
                <a:solidFill>
                  <a:schemeClr val="tx1"/>
                </a:solidFill>
                <a:uFillTx/>
              </a:rPr>
              <a:t>Note: After the local branch is rolled back, the version will lag behind the remote branch, and the remote branch must be overwritten with forced push, otherwise it cannot be pushed to the remote branch.</a:t>
            </a:r>
            <a:endParaRPr lang="en-US" sz="2000" dirty="0" smtClean="0">
              <a:solidFill>
                <a:schemeClr val="tx1"/>
              </a:solidFill>
              <a:uFillTx/>
            </a:endParaRPr>
          </a:p>
          <a:p>
            <a:pPr marL="0" indent="50800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sz="2000" dirty="0" smtClean="0">
              <a:solidFill>
                <a:schemeClr val="tx1"/>
              </a:solidFill>
              <a:uFillTx/>
            </a:endParaRPr>
          </a:p>
        </p:txBody>
      </p:sp>
      <p:pic>
        <p:nvPicPr>
          <p:cNvPr id="2" name="Picture 1"/>
          <p:cNvPicPr>
            <a:picLocks noChangeAspect="1"/>
          </p:cNvPicPr>
          <p:nvPr/>
        </p:nvPicPr>
        <p:blipFill>
          <a:blip r:embed="rId2"/>
          <a:stretch>
            <a:fillRect/>
          </a:stretch>
        </p:blipFill>
        <p:spPr>
          <a:xfrm>
            <a:off x="827584" y="2492896"/>
            <a:ext cx="4320480" cy="4248472"/>
          </a:xfrm>
          <a:prstGeom prst="rect">
            <a:avLst/>
          </a:prstGeom>
        </p:spPr>
      </p:pic>
      <p:pic>
        <p:nvPicPr>
          <p:cNvPr id="4" name="Picture 3"/>
          <p:cNvPicPr>
            <a:picLocks noChangeAspect="1"/>
          </p:cNvPicPr>
          <p:nvPr/>
        </p:nvPicPr>
        <p:blipFill>
          <a:blip r:embed="rId3"/>
          <a:stretch>
            <a:fillRect/>
          </a:stretch>
        </p:blipFill>
        <p:spPr>
          <a:xfrm>
            <a:off x="5285655" y="2492896"/>
            <a:ext cx="3750841" cy="4248472"/>
          </a:xfrm>
          <a:prstGeom prst="rect">
            <a:avLst/>
          </a:prstGeom>
        </p:spPr>
      </p:pic>
    </p:spTree>
    <p:extLst>
      <p:ext uri="{BB962C8B-B14F-4D97-AF65-F5344CB8AC3E}">
        <p14:creationId xmlns:p14="http://schemas.microsoft.com/office/powerpoint/2010/main" val="72820206"/>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116632"/>
            <a:ext cx="8077200" cy="6624736"/>
          </a:xfrm>
        </p:spPr>
        <p:txBody>
          <a:bodyPr>
            <a:normAutofit/>
          </a:bodyPr>
          <a:lstStyle/>
          <a:p>
            <a:pPr marL="0" indent="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b="1" dirty="0" smtClean="0">
                <a:solidFill>
                  <a:schemeClr val="tx1"/>
                </a:solidFill>
                <a:uFillTx/>
              </a:rPr>
              <a:t>Public remote branch version fallback</a:t>
            </a:r>
            <a:endParaRPr sz="2000" dirty="0" smtClean="0">
              <a:solidFill>
                <a:schemeClr val="tx1"/>
              </a:solidFill>
              <a:uFillTx/>
            </a:endParaRPr>
          </a:p>
          <a:p>
            <a:pPr marL="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dirty="0" smtClean="0">
                <a:solidFill>
                  <a:schemeClr val="accent6">
                    <a:lumMod val="75000"/>
                  </a:schemeClr>
                </a:solidFill>
                <a:uFillTx/>
              </a:rPr>
              <a:t>git revert HEAD</a:t>
            </a:r>
            <a:r>
              <a:rPr lang="en-US" sz="2000" dirty="0" smtClean="0">
                <a:solidFill>
                  <a:schemeClr val="accent6">
                    <a:lumMod val="75000"/>
                  </a:schemeClr>
                </a:solidFill>
                <a:uFillTx/>
              </a:rPr>
              <a:t> </a:t>
            </a:r>
            <a:r>
              <a:rPr sz="2000" dirty="0" smtClean="0">
                <a:solidFill>
                  <a:schemeClr val="accent6">
                    <a:lumMod val="75000"/>
                  </a:schemeClr>
                </a:solidFill>
                <a:uFillTx/>
              </a:rPr>
              <a:t> //Undo the last commit</a:t>
            </a: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a:solidFill>
                <a:schemeClr val="accent6">
                  <a:lumMod val="75000"/>
                </a:schemeClr>
              </a:solidFill>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lang="en-US" sz="2000" dirty="0" smtClean="0">
              <a:solidFill>
                <a:schemeClr val="accent6">
                  <a:lumMod val="75000"/>
                </a:schemeClr>
              </a:solidFill>
              <a:uFillTx/>
            </a:endParaRPr>
          </a:p>
          <a:p>
            <a:pPr marL="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dirty="0" smtClean="0">
                <a:solidFill>
                  <a:schemeClr val="accent6">
                    <a:lumMod val="75000"/>
                  </a:schemeClr>
                </a:solidFill>
                <a:uFillTx/>
              </a:rPr>
              <a:t>git revert HEAD~1 </a:t>
            </a:r>
          </a:p>
          <a:p>
            <a:pPr marL="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r>
              <a:rPr sz="2000" dirty="0" smtClean="0">
                <a:solidFill>
                  <a:schemeClr val="accent6">
                    <a:lumMod val="75000"/>
                  </a:schemeClr>
                </a:solidFill>
                <a:uFillTx/>
              </a:rPr>
              <a:t>git revert 0ffaacc </a:t>
            </a:r>
            <a:r>
              <a:rPr lang="en-US" sz="2000" dirty="0" smtClean="0">
                <a:solidFill>
                  <a:schemeClr val="accent6">
                    <a:lumMod val="75000"/>
                  </a:schemeClr>
                </a:solidFill>
                <a:uFillTx/>
              </a:rPr>
              <a:t> </a:t>
            </a:r>
            <a:r>
              <a:rPr sz="2000" dirty="0" smtClean="0">
                <a:solidFill>
                  <a:schemeClr val="accent6">
                    <a:lumMod val="75000"/>
                  </a:schemeClr>
                </a:solidFill>
                <a:uFillTx/>
              </a:rPr>
              <a:t>//Revoke 0ffaacc this submission</a:t>
            </a:r>
            <a:endParaRPr lang="en-US" sz="2000" dirty="0" smtClean="0">
              <a:solidFill>
                <a:schemeClr val="accent6">
                  <a:lumMod val="75000"/>
                </a:schemeClr>
              </a:solidFill>
              <a:uFillTx/>
            </a:endParaRPr>
          </a:p>
          <a:p>
            <a:pPr marL="457200" lvl="1" indent="0" algn="just" fontAlgn="auto">
              <a:lnSpc>
                <a:spcPct val="100000"/>
              </a:lnSpc>
              <a:spcBef>
                <a:spcPts val="0"/>
              </a:spcBef>
              <a:buNone/>
              <a:extLst>
                <a:ext uri="{35155182-B16C-46BC-9424-99874614C6A1}">
                  <wpsdc:indentchars xmlns="" xmlns:wpsdc="http://www.wps.cn/officeDocument/2017/drawingmlCustomData" val="200" checksum="282533468"/>
                </a:ext>
              </a:extLst>
            </a:pPr>
            <a:endParaRPr sz="2000" dirty="0" smtClean="0">
              <a:solidFill>
                <a:schemeClr val="accent6">
                  <a:lumMod val="75000"/>
                </a:schemeClr>
              </a:solidFill>
              <a:uFillTx/>
            </a:endParaRPr>
          </a:p>
        </p:txBody>
      </p:sp>
      <p:pic>
        <p:nvPicPr>
          <p:cNvPr id="5" name="Picture 4"/>
          <p:cNvPicPr>
            <a:picLocks noChangeAspect="1"/>
          </p:cNvPicPr>
          <p:nvPr/>
        </p:nvPicPr>
        <p:blipFill>
          <a:blip r:embed="rId2"/>
          <a:stretch>
            <a:fillRect/>
          </a:stretch>
        </p:blipFill>
        <p:spPr>
          <a:xfrm>
            <a:off x="827584" y="764704"/>
            <a:ext cx="6048375" cy="4896544"/>
          </a:xfrm>
          <a:prstGeom prst="rect">
            <a:avLst/>
          </a:prstGeom>
        </p:spPr>
      </p:pic>
    </p:spTree>
    <p:extLst>
      <p:ext uri="{BB962C8B-B14F-4D97-AF65-F5344CB8AC3E}">
        <p14:creationId xmlns:p14="http://schemas.microsoft.com/office/powerpoint/2010/main" val="1451815122"/>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88640"/>
            <a:ext cx="7848872" cy="4370427"/>
          </a:xfrm>
          <a:prstGeom prst="rect">
            <a:avLst/>
          </a:prstGeom>
        </p:spPr>
        <p:txBody>
          <a:bodyPr wrap="square">
            <a:spAutoFit/>
          </a:bodyPr>
          <a:lstStyle/>
          <a:p>
            <a:pPr indent="0" algn="just" fontAlgn="auto"/>
            <a:r>
              <a:rPr sz="2000" b="1" dirty="0" smtClean="0"/>
              <a:t>Conflict management</a:t>
            </a:r>
          </a:p>
          <a:p>
            <a:pPr indent="508000" algn="just" fontAlgn="auto">
              <a:extLst>
                <a:ext uri="{35155182-B16C-46BC-9424-99874614C6A1}">
                  <wpsdc:indentchars xmlns="" xmlns:wpsdc="http://www.wps.cn/officeDocument/2017/drawingmlCustomData" val="200" checksum="282533468"/>
                </a:ext>
              </a:extLst>
            </a:pPr>
            <a:r>
              <a:rPr sz="2000" dirty="0" smtClean="0"/>
              <a:t>When executing git pull conflicts, you cannot pull the latest code, you can use git-stash command to save you local changes.</a:t>
            </a:r>
          </a:p>
          <a:p>
            <a:pPr indent="508000" algn="just" fontAlgn="auto">
              <a:extLst>
                <a:ext uri="{35155182-B16C-46BC-9424-99874614C6A1}">
                  <wpsdc:indentchars xmlns="" xmlns:wpsdc="http://www.wps.cn/officeDocument/2017/drawingmlCustomData" val="200" checksum="282533468"/>
                </a:ext>
              </a:extLst>
            </a:pPr>
            <a:r>
              <a:rPr sz="2000" dirty="0" smtClean="0"/>
              <a:t>git stash list --List the stash entries that you currently have</a:t>
            </a:r>
          </a:p>
          <a:p>
            <a:pPr indent="508000" algn="just" fontAlgn="auto">
              <a:extLst>
                <a:ext uri="{35155182-B16C-46BC-9424-99874614C6A1}">
                  <wpsdc:indentchars xmlns="" xmlns:wpsdc="http://www.wps.cn/officeDocument/2017/drawingmlCustomData" val="200" checksum="282533468"/>
                </a:ext>
              </a:extLst>
            </a:pPr>
            <a:r>
              <a:rPr sz="2000" dirty="0" smtClean="0"/>
              <a:t>git stash pop  -- Remove a single stashed state from the stash list and apply it on top of the current working tree state.</a:t>
            </a:r>
          </a:p>
          <a:p>
            <a:pPr indent="508000" algn="just" fontAlgn="auto">
              <a:extLst>
                <a:ext uri="{35155182-B16C-46BC-9424-99874614C6A1}">
                  <wpsdc:indentchars xmlns="" xmlns:wpsdc="http://www.wps.cn/officeDocument/2017/drawingmlCustomData" val="200" checksum="282533468"/>
                </a:ext>
              </a:extLst>
            </a:pPr>
            <a:r>
              <a:rPr sz="2000" dirty="0" smtClean="0"/>
              <a:t>git-stash - Stash the changes in a dirty working directory away</a:t>
            </a:r>
          </a:p>
          <a:p>
            <a:pPr lvl="1" indent="508000" algn="just" fontAlgn="auto">
              <a:extLst>
                <a:ext uri="{35155182-B16C-46BC-9424-99874614C6A1}">
                  <wpsdc:indentchars xmlns="" xmlns:wpsdc="http://www.wps.cn/officeDocument/2017/drawingmlCustomData" val="200" checksum="282533468"/>
                </a:ext>
              </a:extLst>
            </a:pPr>
            <a:endParaRPr sz="2000" dirty="0" smtClean="0"/>
          </a:p>
          <a:p>
            <a:pPr indent="508000" algn="just" fontAlgn="auto">
              <a:extLst>
                <a:ext uri="{35155182-B16C-46BC-9424-99874614C6A1}">
                  <wpsdc:indentchars xmlns="" xmlns:wpsdc="http://www.wps.cn/officeDocument/2017/drawingmlCustomData" val="200" checksum="282533468"/>
                </a:ext>
              </a:extLst>
            </a:pPr>
            <a:endParaRPr lang="en-US" sz="2000" dirty="0" smtClean="0"/>
          </a:p>
          <a:p>
            <a:pPr indent="508000" algn="just" fontAlgn="auto">
              <a:extLst>
                <a:ext uri="{35155182-B16C-46BC-9424-99874614C6A1}">
                  <wpsdc:indentchars xmlns="" xmlns:wpsdc="http://www.wps.cn/officeDocument/2017/drawingmlCustomData" val="200" checksum="282533468"/>
                </a:ext>
              </a:extLst>
            </a:pPr>
            <a:endParaRPr lang="en-US" sz="2000" dirty="0"/>
          </a:p>
          <a:p>
            <a:pPr indent="508000" algn="just" fontAlgn="auto">
              <a:extLst>
                <a:ext uri="{35155182-B16C-46BC-9424-99874614C6A1}">
                  <wpsdc:indentchars xmlns="" xmlns:wpsdc="http://www.wps.cn/officeDocument/2017/drawingmlCustomData" val="200" checksum="282533468"/>
                </a:ext>
              </a:extLst>
            </a:pPr>
            <a:endParaRPr lang="en-US" sz="2000" dirty="0" smtClean="0"/>
          </a:p>
          <a:p>
            <a:pPr indent="508000" algn="just" fontAlgn="auto">
              <a:extLst>
                <a:ext uri="{35155182-B16C-46BC-9424-99874614C6A1}">
                  <wpsdc:indentchars xmlns="" xmlns:wpsdc="http://www.wps.cn/officeDocument/2017/drawingmlCustomData" val="200" checksum="282533468"/>
                </a:ext>
              </a:extLst>
            </a:pPr>
            <a:endParaRPr lang="en-US" altLang="zh-CN" sz="2000" dirty="0" smtClean="0"/>
          </a:p>
          <a:p>
            <a:pPr indent="508000" algn="just" fontAlgn="auto">
              <a:extLst>
                <a:ext uri="{35155182-B16C-46BC-9424-99874614C6A1}">
                  <wpsdc:indentchars xmlns="" xmlns:wpsdc="http://www.wps.cn/officeDocument/2017/drawingmlCustomData" val="200" checksum="282533468"/>
                </a:ext>
              </a:extLst>
            </a:pPr>
            <a:r>
              <a:rPr lang="en-US" altLang="zh-CN" sz="2000" b="1" dirty="0"/>
              <a:t>	</a:t>
            </a:r>
          </a:p>
          <a:p>
            <a:pPr indent="457200" algn="just" fontAlgn="auto">
              <a:extLst>
                <a:ext uri="{35155182-B16C-46BC-9424-99874614C6A1}">
                  <wpsdc:indentchars xmlns="" xmlns:wpsdc="http://www.wps.cn/officeDocument/2017/drawingmlCustomData" val="200" checksum="59296752"/>
                </a:ext>
              </a:extLst>
            </a:pPr>
            <a:r>
              <a:rPr lang="en-US" altLang="zh-CN" dirty="0"/>
              <a:t>	</a:t>
            </a:r>
            <a:endParaRPr lang="zh-CN" altLang="zh-CN" dirty="0"/>
          </a:p>
        </p:txBody>
      </p:sp>
      <p:pic>
        <p:nvPicPr>
          <p:cNvPr id="3" name="Picture 2"/>
          <p:cNvPicPr>
            <a:picLocks noChangeAspect="1"/>
          </p:cNvPicPr>
          <p:nvPr/>
        </p:nvPicPr>
        <p:blipFill>
          <a:blip r:embed="rId3"/>
          <a:stretch>
            <a:fillRect/>
          </a:stretch>
        </p:blipFill>
        <p:spPr>
          <a:xfrm>
            <a:off x="827584" y="2373853"/>
            <a:ext cx="7200800" cy="4367516"/>
          </a:xfrm>
          <a:prstGeom prst="rect">
            <a:avLst/>
          </a:prstGeom>
        </p:spPr>
      </p:pic>
    </p:spTree>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99792" y="2564904"/>
            <a:ext cx="5688632" cy="1015663"/>
          </a:xfrm>
          <a:prstGeom prst="rect">
            <a:avLst/>
          </a:prstGeom>
        </p:spPr>
        <p:txBody>
          <a:bodyPr wrap="square">
            <a:spAutoFit/>
          </a:bodyPr>
          <a:lstStyle/>
          <a:p>
            <a:r>
              <a:rPr lang="zh-CN" altLang="en-US" sz="4000" b="1" dirty="0" smtClean="0"/>
              <a:t>     </a:t>
            </a:r>
            <a:r>
              <a:rPr lang="en-US" altLang="zh-CN" sz="4000" b="1" dirty="0" smtClean="0"/>
              <a:t>      Thanks</a:t>
            </a:r>
            <a:endParaRPr lang="en-US" altLang="zh-CN" sz="4000" dirty="0"/>
          </a:p>
          <a:p>
            <a:pPr algn="r"/>
            <a:endParaRPr lang="zh-CN" altLang="zh-CN" sz="2000" dirty="0"/>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1.3</a:t>
            </a:r>
            <a:r>
              <a:rPr lang="zh-CN" altLang="en-US" dirty="0" smtClean="0"/>
              <a:t>、</a:t>
            </a:r>
            <a:r>
              <a:rPr lang="en-US" altLang="zh-CN" dirty="0" smtClean="0"/>
              <a:t>Git </a:t>
            </a:r>
            <a:r>
              <a:rPr lang="zh-CN" altLang="en-US" dirty="0" smtClean="0"/>
              <a:t>initialization</a:t>
            </a:r>
          </a:p>
        </p:txBody>
      </p:sp>
      <p:sp>
        <p:nvSpPr>
          <p:cNvPr id="5" name="Content Placeholder 4"/>
          <p:cNvSpPr>
            <a:spLocks noGrp="1"/>
          </p:cNvSpPr>
          <p:nvPr>
            <p:ph idx="1"/>
            <p:custDataLst>
              <p:tags r:id="rId3"/>
            </p:custDataLst>
          </p:nvPr>
        </p:nvSpPr>
        <p:spPr/>
        <p:txBody>
          <a:bodyPr>
            <a:normAutofit fontScale="92500" lnSpcReduction="10000"/>
          </a:bodyPr>
          <a:lstStyle/>
          <a:p>
            <a:pPr marL="0" indent="0">
              <a:buNone/>
            </a:pPr>
            <a:r>
              <a:rPr lang="en-US" altLang="zh-CN" sz="2400" b="1" dirty="0" smtClean="0"/>
              <a:t>Git</a:t>
            </a:r>
            <a:r>
              <a:rPr lang="zh-CN" altLang="en-US" sz="2400" b="1" dirty="0" smtClean="0"/>
              <a:t> </a:t>
            </a:r>
            <a:r>
              <a:rPr lang="en-US" altLang="zh-CN" sz="2400" b="1" dirty="0" smtClean="0"/>
              <a:t>initialization</a:t>
            </a:r>
          </a:p>
          <a:p>
            <a:pPr marL="0" indent="0">
              <a:buNone/>
            </a:pPr>
            <a:r>
              <a:rPr lang="en-US" altLang="zh-CN" sz="2000" dirty="0"/>
              <a:t> </a:t>
            </a:r>
            <a:r>
              <a:rPr lang="en-US" altLang="zh-CN" sz="2000" dirty="0" smtClean="0"/>
              <a:t>     </a:t>
            </a:r>
            <a:r>
              <a:rPr sz="2000" dirty="0" smtClean="0"/>
              <a:t>View git version</a:t>
            </a:r>
          </a:p>
          <a:p>
            <a:pPr marL="0" indent="0">
              <a:buNone/>
            </a:pPr>
            <a:r>
              <a:rPr lang="en-US" altLang="zh-CN" sz="2000" dirty="0"/>
              <a:t>	</a:t>
            </a:r>
            <a:r>
              <a:rPr lang="en-US" altLang="zh-CN" sz="2000" dirty="0" smtClean="0">
                <a:solidFill>
                  <a:schemeClr val="accent6">
                    <a:lumMod val="75000"/>
                  </a:schemeClr>
                </a:solidFill>
                <a:sym typeface="+mn-ea"/>
              </a:rPr>
              <a:t>$ </a:t>
            </a:r>
            <a:r>
              <a:rPr lang="en-US" altLang="zh-CN" sz="2000" dirty="0" smtClean="0">
                <a:solidFill>
                  <a:schemeClr val="accent6">
                    <a:lumMod val="75000"/>
                  </a:schemeClr>
                </a:solidFill>
              </a:rPr>
              <a:t>git –version</a:t>
            </a:r>
            <a:endParaRPr lang="en-US" altLang="zh-CN" sz="2000" dirty="0" smtClean="0">
              <a:solidFill>
                <a:schemeClr val="accent2"/>
              </a:solidFill>
            </a:endParaRPr>
          </a:p>
          <a:p>
            <a:pPr marL="0" indent="0">
              <a:buNone/>
            </a:pPr>
            <a:r>
              <a:rPr lang="en-US" altLang="zh-CN" sz="2000" dirty="0" smtClean="0">
                <a:solidFill>
                  <a:schemeClr val="accent2"/>
                </a:solidFill>
              </a:rPr>
              <a:t>       </a:t>
            </a:r>
            <a:r>
              <a:rPr sz="2000" dirty="0" smtClean="0"/>
              <a:t>Before we start using Git, we first need to set the git configuration variable with the git config command. The main steps are as follows</a:t>
            </a:r>
            <a:r>
              <a:rPr lang="zh-CN" sz="2000" dirty="0" smtClean="0"/>
              <a:t>：</a:t>
            </a:r>
            <a:endParaRPr lang="en-US" altLang="zh-CN" sz="2000" dirty="0" smtClean="0">
              <a:solidFill>
                <a:srgbClr val="003300"/>
              </a:solidFill>
            </a:endParaRPr>
          </a:p>
          <a:p>
            <a:pPr marL="0" indent="0">
              <a:buNone/>
            </a:pPr>
            <a:r>
              <a:rPr lang="en-US" altLang="zh-CN" sz="2000" dirty="0">
                <a:solidFill>
                  <a:srgbClr val="003300"/>
                </a:solidFill>
              </a:rPr>
              <a:t> </a:t>
            </a:r>
            <a:r>
              <a:rPr lang="en-US" altLang="zh-CN" sz="2000" dirty="0" smtClean="0">
                <a:solidFill>
                  <a:srgbClr val="003300"/>
                </a:solidFill>
              </a:rPr>
              <a:t>     </a:t>
            </a:r>
            <a:r>
              <a:rPr lang="zh-CN" altLang="en-US" sz="2000" dirty="0" smtClean="0">
                <a:solidFill>
                  <a:srgbClr val="003300"/>
                </a:solidFill>
              </a:rPr>
              <a:t>（</a:t>
            </a:r>
            <a:r>
              <a:rPr lang="en-US" altLang="zh-CN" sz="2000" dirty="0" smtClean="0">
                <a:solidFill>
                  <a:srgbClr val="003300"/>
                </a:solidFill>
              </a:rPr>
              <a:t>1</a:t>
            </a:r>
            <a:r>
              <a:rPr lang="zh-CN" altLang="en-US" sz="2000" dirty="0" smtClean="0">
                <a:solidFill>
                  <a:srgbClr val="003300"/>
                </a:solidFill>
              </a:rPr>
              <a:t>）Configuring User Information，</a:t>
            </a:r>
            <a:r>
              <a:rPr lang="en-US" altLang="zh-CN" sz="2000" dirty="0" smtClean="0">
                <a:solidFill>
                  <a:srgbClr val="003300"/>
                </a:solidFill>
              </a:rPr>
              <a:t>t</a:t>
            </a:r>
            <a:r>
              <a:rPr lang="zh-CN" altLang="en-US" sz="2000" dirty="0" smtClean="0">
                <a:solidFill>
                  <a:srgbClr val="003300"/>
                </a:solidFill>
              </a:rPr>
              <a:t>his will be used when submitting</a:t>
            </a:r>
            <a:r>
              <a:rPr lang="en-US" altLang="zh-CN" sz="2000" dirty="0">
                <a:solidFill>
                  <a:srgbClr val="003300"/>
                </a:solidFill>
              </a:rPr>
              <a:t>	</a:t>
            </a:r>
          </a:p>
          <a:p>
            <a:pPr marL="0" indent="0">
              <a:buNone/>
            </a:pPr>
            <a:r>
              <a:rPr lang="en-US" altLang="zh-CN" sz="2000" dirty="0">
                <a:solidFill>
                  <a:srgbClr val="003300"/>
                </a:solidFill>
              </a:rPr>
              <a:t>                 </a:t>
            </a:r>
            <a:r>
              <a:rPr lang="en-US" altLang="zh-CN" sz="2000" dirty="0" smtClean="0">
                <a:solidFill>
                  <a:schemeClr val="accent6">
                    <a:lumMod val="75000"/>
                  </a:schemeClr>
                </a:solidFill>
                <a:sym typeface="+mn-ea"/>
              </a:rPr>
              <a:t>$ </a:t>
            </a:r>
            <a:r>
              <a:rPr lang="en-US" altLang="zh-CN" sz="2000" dirty="0" smtClean="0">
                <a:solidFill>
                  <a:schemeClr val="accent6">
                    <a:lumMod val="75000"/>
                  </a:schemeClr>
                </a:solidFill>
              </a:rPr>
              <a:t>git config --global user.name “yangli”</a:t>
            </a:r>
          </a:p>
          <a:p>
            <a:pPr marL="0" indent="0">
              <a:buNone/>
            </a:pPr>
            <a:r>
              <a:rPr lang="en-US" altLang="zh-CN" sz="2000" dirty="0">
                <a:solidFill>
                  <a:schemeClr val="accent6">
                    <a:lumMod val="75000"/>
                  </a:schemeClr>
                </a:solidFill>
              </a:rPr>
              <a:t>	</a:t>
            </a:r>
            <a:r>
              <a:rPr lang="en-US" altLang="zh-CN" sz="2000" dirty="0" smtClean="0">
                <a:solidFill>
                  <a:schemeClr val="accent6">
                    <a:lumMod val="75000"/>
                  </a:schemeClr>
                </a:solidFill>
                <a:sym typeface="+mn-ea"/>
              </a:rPr>
              <a:t>$ </a:t>
            </a:r>
            <a:r>
              <a:rPr lang="en-US" altLang="zh-CN" sz="2000" dirty="0" smtClean="0">
                <a:solidFill>
                  <a:schemeClr val="accent6">
                    <a:lumMod val="75000"/>
                  </a:schemeClr>
                </a:solidFill>
              </a:rPr>
              <a:t>git config --global user.email  “li.yang@ncsi.com.cn”</a:t>
            </a:r>
            <a:endParaRPr lang="en-US" altLang="zh-CN" sz="2000" dirty="0" smtClean="0">
              <a:solidFill>
                <a:schemeClr val="accent2"/>
              </a:solidFill>
            </a:endParaRPr>
          </a:p>
          <a:p>
            <a:pPr marL="0" indent="0">
              <a:buNone/>
            </a:pPr>
            <a:r>
              <a:rPr lang="en-US" altLang="zh-CN" sz="2000" dirty="0" smtClean="0">
                <a:solidFill>
                  <a:srgbClr val="003300"/>
                </a:solidFill>
              </a:rPr>
              <a:t>       </a:t>
            </a:r>
            <a:r>
              <a:rPr lang="zh-CN" altLang="en-US" sz="2000" dirty="0" smtClean="0">
                <a:solidFill>
                  <a:srgbClr val="003300"/>
                </a:solidFill>
              </a:rPr>
              <a:t>（</a:t>
            </a:r>
            <a:r>
              <a:rPr lang="en-US" altLang="zh-CN" sz="2000" dirty="0" smtClean="0">
                <a:solidFill>
                  <a:srgbClr val="003300"/>
                </a:solidFill>
              </a:rPr>
              <a:t>2</a:t>
            </a:r>
            <a:r>
              <a:rPr lang="zh-CN" altLang="en-US" sz="2000" dirty="0" smtClean="0">
                <a:solidFill>
                  <a:srgbClr val="003300"/>
                </a:solidFill>
              </a:rPr>
              <a:t>）Set alias，</a:t>
            </a:r>
            <a:r>
              <a:rPr lang="en-US" altLang="zh-CN" sz="2000" dirty="0" smtClean="0">
                <a:solidFill>
                  <a:srgbClr val="003300"/>
                </a:solidFill>
              </a:rPr>
              <a:t>t</a:t>
            </a:r>
            <a:r>
              <a:rPr lang="zh-CN" altLang="en-US" sz="2000" dirty="0" smtClean="0">
                <a:solidFill>
                  <a:srgbClr val="003300"/>
                </a:solidFill>
              </a:rPr>
              <a:t>o use a more concise subcommand</a:t>
            </a:r>
            <a:r>
              <a:rPr lang="en-US" altLang="zh-CN" sz="2000" dirty="0">
                <a:solidFill>
                  <a:srgbClr val="003300"/>
                </a:solidFill>
              </a:rPr>
              <a:t>	</a:t>
            </a:r>
          </a:p>
          <a:p>
            <a:pPr marL="0" indent="0">
              <a:buNone/>
            </a:pPr>
            <a:r>
              <a:rPr lang="en-US" altLang="zh-CN" sz="2000" dirty="0">
                <a:solidFill>
                  <a:srgbClr val="003300"/>
                </a:solidFill>
              </a:rPr>
              <a:t>	</a:t>
            </a:r>
            <a:r>
              <a:rPr lang="en-US" altLang="zh-CN" sz="2000" dirty="0" smtClean="0">
                <a:solidFill>
                  <a:schemeClr val="accent6">
                    <a:lumMod val="75000"/>
                  </a:schemeClr>
                </a:solidFill>
                <a:sym typeface="+mn-ea"/>
              </a:rPr>
              <a:t>$ </a:t>
            </a:r>
            <a:r>
              <a:rPr lang="en-US" altLang="zh-CN" sz="2000" dirty="0" smtClean="0">
                <a:solidFill>
                  <a:schemeClr val="accent6">
                    <a:lumMod val="75000"/>
                  </a:schemeClr>
                </a:solidFill>
              </a:rPr>
              <a:t>git config --global alias.ci commit</a:t>
            </a:r>
            <a:endParaRPr lang="en-US" altLang="zh-CN" sz="2000" dirty="0" smtClean="0">
              <a:solidFill>
                <a:schemeClr val="accent2"/>
              </a:solidFill>
            </a:endParaRPr>
          </a:p>
          <a:p>
            <a:pPr marL="0" indent="0">
              <a:buNone/>
            </a:pPr>
            <a:r>
              <a:rPr lang="en-US" altLang="zh-CN" sz="2000" dirty="0">
                <a:solidFill>
                  <a:srgbClr val="003300"/>
                </a:solidFill>
              </a:rPr>
              <a:t> </a:t>
            </a:r>
            <a:r>
              <a:rPr lang="en-US" altLang="zh-CN" sz="2000" dirty="0" smtClean="0">
                <a:solidFill>
                  <a:srgbClr val="003300"/>
                </a:solidFill>
              </a:rPr>
              <a:t>       </a:t>
            </a:r>
            <a:r>
              <a:rPr lang="zh-CN" altLang="en-US" sz="2000" dirty="0" smtClean="0">
                <a:solidFill>
                  <a:srgbClr val="003300"/>
                </a:solidFill>
              </a:rPr>
              <a:t>（</a:t>
            </a:r>
            <a:r>
              <a:rPr lang="en-US" altLang="zh-CN" sz="2000" dirty="0" smtClean="0">
                <a:solidFill>
                  <a:srgbClr val="003300"/>
                </a:solidFill>
              </a:rPr>
              <a:t>3</a:t>
            </a:r>
            <a:r>
              <a:rPr lang="zh-CN" altLang="en-US" sz="2000" dirty="0" smtClean="0">
                <a:solidFill>
                  <a:srgbClr val="003300"/>
                </a:solidFill>
              </a:rPr>
              <a:t>）Turn on color display</a:t>
            </a:r>
          </a:p>
          <a:p>
            <a:pPr marL="0" indent="0">
              <a:buNone/>
            </a:pPr>
            <a:r>
              <a:rPr lang="en-US" altLang="zh-CN" sz="2000" dirty="0">
                <a:solidFill>
                  <a:srgbClr val="003300"/>
                </a:solidFill>
              </a:rPr>
              <a:t>	</a:t>
            </a:r>
            <a:r>
              <a:rPr lang="en-US" altLang="zh-CN" sz="2000" dirty="0" smtClean="0">
                <a:solidFill>
                  <a:schemeClr val="accent6">
                    <a:lumMod val="75000"/>
                  </a:schemeClr>
                </a:solidFill>
                <a:sym typeface="+mn-ea"/>
              </a:rPr>
              <a:t>$ </a:t>
            </a:r>
            <a:r>
              <a:rPr lang="en-US" altLang="zh-CN" sz="2000" dirty="0" smtClean="0">
                <a:solidFill>
                  <a:schemeClr val="accent6">
                    <a:lumMod val="75000"/>
                  </a:schemeClr>
                </a:solidFill>
              </a:rPr>
              <a:t>git config --global color.ui true</a:t>
            </a:r>
            <a:endParaRPr lang="en-US" altLang="zh-CN" sz="2000" dirty="0" smtClean="0">
              <a:solidFill>
                <a:schemeClr val="accent2"/>
              </a:solidFill>
            </a:endParaRPr>
          </a:p>
          <a:p>
            <a:pPr marL="0" indent="0">
              <a:buNone/>
            </a:pPr>
            <a:r>
              <a:rPr lang="en-US" altLang="zh-CN" sz="2000" dirty="0" smtClean="0">
                <a:solidFill>
                  <a:schemeClr val="accent2"/>
                </a:solidFill>
              </a:rPr>
              <a:t>        </a:t>
            </a:r>
            <a:endParaRPr lang="zh-CN" sz="2000" dirty="0">
              <a:solidFill>
                <a:schemeClr val="accent2"/>
              </a:solidFill>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p:txBody>
          <a:bodyPr>
            <a:normAutofit/>
          </a:bodyPr>
          <a:lstStyle/>
          <a:p>
            <a:pPr marL="0" indent="0">
              <a:buNone/>
            </a:pPr>
            <a:r>
              <a:rPr lang="en-US" altLang="zh-CN" sz="2000" dirty="0" smtClean="0">
                <a:solidFill>
                  <a:schemeClr val="accent2"/>
                </a:solidFill>
              </a:rPr>
              <a:t>        </a:t>
            </a:r>
            <a:endParaRPr lang="zh-CN" sz="2000" dirty="0">
              <a:solidFill>
                <a:schemeClr val="accent2"/>
              </a:solidFill>
            </a:endParaRPr>
          </a:p>
        </p:txBody>
      </p:sp>
      <p:pic>
        <p:nvPicPr>
          <p:cNvPr id="3" name="Picture 2"/>
          <p:cNvPicPr>
            <a:picLocks noChangeAspect="1"/>
          </p:cNvPicPr>
          <p:nvPr/>
        </p:nvPicPr>
        <p:blipFill>
          <a:blip r:embed="rId5"/>
          <a:stretch>
            <a:fillRect/>
          </a:stretch>
        </p:blipFill>
        <p:spPr>
          <a:xfrm>
            <a:off x="762000" y="44625"/>
            <a:ext cx="8202488" cy="3600400"/>
          </a:xfrm>
          <a:prstGeom prst="rect">
            <a:avLst/>
          </a:prstGeom>
        </p:spPr>
      </p:pic>
      <p:pic>
        <p:nvPicPr>
          <p:cNvPr id="2" name="Picture 1"/>
          <p:cNvPicPr>
            <a:picLocks noChangeAspect="1"/>
          </p:cNvPicPr>
          <p:nvPr/>
        </p:nvPicPr>
        <p:blipFill>
          <a:blip r:embed="rId6"/>
          <a:stretch>
            <a:fillRect/>
          </a:stretch>
        </p:blipFill>
        <p:spPr>
          <a:xfrm>
            <a:off x="762000" y="3717033"/>
            <a:ext cx="8202487" cy="3140967"/>
          </a:xfrm>
          <a:prstGeom prst="rect">
            <a:avLst/>
          </a:prstGeom>
        </p:spPr>
      </p:pic>
    </p:spTree>
    <p:custDataLst>
      <p:tags r:id="rId1"/>
    </p:custDataLst>
    <p:extLst>
      <p:ext uri="{BB962C8B-B14F-4D97-AF65-F5344CB8AC3E}">
        <p14:creationId xmlns:p14="http://schemas.microsoft.com/office/powerpoint/2010/main" val="4076830367"/>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1.4</a:t>
            </a:r>
            <a:r>
              <a:rPr lang="zh-CN" altLang="en-US" dirty="0" smtClean="0"/>
              <a:t>、</a:t>
            </a:r>
            <a:r>
              <a:rPr dirty="0" smtClean="0"/>
              <a:t>Get help</a:t>
            </a:r>
          </a:p>
        </p:txBody>
      </p:sp>
      <p:sp>
        <p:nvSpPr>
          <p:cNvPr id="5" name="Content Placeholder 4"/>
          <p:cNvSpPr>
            <a:spLocks noGrp="1"/>
          </p:cNvSpPr>
          <p:nvPr>
            <p:ph idx="1"/>
            <p:custDataLst>
              <p:tags r:id="rId3"/>
            </p:custDataLst>
          </p:nvPr>
        </p:nvSpPr>
        <p:spPr/>
        <p:txBody>
          <a:bodyPr>
            <a:normAutofit/>
          </a:bodyPr>
          <a:lstStyle/>
          <a:p>
            <a:pPr marL="0" algn="l">
              <a:buNone/>
            </a:pPr>
            <a:r>
              <a:rPr lang="en-US" altLang="zh-CN" sz="2000" dirty="0" smtClean="0"/>
              <a:t>    </a:t>
            </a:r>
            <a:r>
              <a:rPr sz="2000" dirty="0" smtClean="0"/>
              <a:t>If you need help using Git, there are three ways to find the user manual for the Git command:</a:t>
            </a:r>
          </a:p>
          <a:p>
            <a:pPr marL="0" algn="l">
              <a:buNone/>
            </a:pPr>
            <a:r>
              <a:rPr lang="en-US" altLang="zh-CN" sz="2000" dirty="0" smtClean="0"/>
              <a:t>       </a:t>
            </a:r>
            <a:r>
              <a:rPr lang="en-US" altLang="zh-CN" sz="2000" dirty="0" err="1" smtClean="0"/>
              <a:t>git</a:t>
            </a:r>
            <a:r>
              <a:rPr lang="en-US" altLang="zh-CN" sz="2000" dirty="0" smtClean="0"/>
              <a:t> help &lt;verb&gt;</a:t>
            </a:r>
          </a:p>
          <a:p>
            <a:pPr marL="0" algn="l">
              <a:buNone/>
            </a:pPr>
            <a:r>
              <a:rPr lang="en-US" altLang="zh-CN" sz="2000" dirty="0" smtClean="0"/>
              <a:t>       </a:t>
            </a:r>
            <a:r>
              <a:rPr lang="en-US" altLang="zh-CN" sz="2000" dirty="0" err="1" smtClean="0"/>
              <a:t>git</a:t>
            </a:r>
            <a:r>
              <a:rPr lang="en-US" altLang="zh-CN" sz="2000" dirty="0" smtClean="0"/>
              <a:t> &lt;verb&gt; --help</a:t>
            </a:r>
          </a:p>
          <a:p>
            <a:pPr marL="0" algn="l">
              <a:buNone/>
            </a:pPr>
            <a:r>
              <a:rPr lang="en-US" altLang="zh-CN" sz="2000" dirty="0" smtClean="0"/>
              <a:t>       man git-&lt;verb&gt;</a:t>
            </a:r>
            <a:endParaRPr sz="2000" dirty="0" smtClean="0"/>
          </a:p>
          <a:p>
            <a:pPr marL="0" algn="l">
              <a:buNone/>
            </a:pPr>
            <a:r>
              <a:rPr sz="2000" dirty="0" smtClean="0"/>
              <a:t>    For example, to obtain a manual for the Config command, perform the</a:t>
            </a:r>
          </a:p>
          <a:p>
            <a:pPr marL="0" algn="l">
              <a:buNone/>
            </a:pPr>
            <a:r>
              <a:rPr lang="en-US" altLang="zh-CN" sz="2000" dirty="0" smtClean="0">
                <a:solidFill>
                  <a:schemeClr val="accent2"/>
                </a:solidFill>
              </a:rPr>
              <a:t>        </a:t>
            </a:r>
            <a:r>
              <a:rPr lang="en-US" altLang="zh-CN" sz="2000" dirty="0" smtClean="0">
                <a:solidFill>
                  <a:schemeClr val="accent6">
                    <a:lumMod val="75000"/>
                  </a:schemeClr>
                </a:solidFill>
              </a:rPr>
              <a:t>$ git help </a:t>
            </a:r>
            <a:r>
              <a:rPr lang="en-US" altLang="zh-CN" sz="2000" dirty="0" err="1" smtClean="0">
                <a:solidFill>
                  <a:schemeClr val="accent6">
                    <a:lumMod val="75000"/>
                  </a:schemeClr>
                </a:solidFill>
              </a:rPr>
              <a:t>config</a:t>
            </a:r>
            <a:r>
              <a:rPr lang="en-US" altLang="zh-CN" sz="2000" dirty="0" smtClean="0">
                <a:solidFill>
                  <a:schemeClr val="accent6">
                    <a:lumMod val="75000"/>
                  </a:schemeClr>
                </a:solidFill>
              </a:rPr>
              <a:t>   </a:t>
            </a:r>
            <a:r>
              <a:rPr lang="en-US" altLang="zh-CN" sz="2000" dirty="0" smtClean="0">
                <a:solidFill>
                  <a:schemeClr val="accent2"/>
                </a:solidFill>
              </a:rPr>
              <a:t> </a:t>
            </a:r>
            <a:r>
              <a:rPr sz="2000" dirty="0" smtClean="0"/>
              <a:t>    </a:t>
            </a:r>
            <a:endParaRPr lang="en-US" sz="2000" dirty="0" smtClean="0"/>
          </a:p>
          <a:p>
            <a:pPr marL="0" algn="l">
              <a:buNone/>
            </a:pPr>
            <a:endParaRPr lang="zh-CN" sz="2000" dirty="0" smtClean="0"/>
          </a:p>
        </p:txBody>
      </p:sp>
      <p:pic>
        <p:nvPicPr>
          <p:cNvPr id="3" name="Picture 2"/>
          <p:cNvPicPr>
            <a:picLocks noChangeAspect="1"/>
          </p:cNvPicPr>
          <p:nvPr/>
        </p:nvPicPr>
        <p:blipFill>
          <a:blip r:embed="rId6"/>
          <a:stretch>
            <a:fillRect/>
          </a:stretch>
        </p:blipFill>
        <p:spPr>
          <a:xfrm>
            <a:off x="1115616" y="4221088"/>
            <a:ext cx="6120680" cy="2304256"/>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2.1</a:t>
            </a:r>
            <a:r>
              <a:rPr lang="zh-CN" altLang="en-US" dirty="0" smtClean="0"/>
              <a:t>、</a:t>
            </a:r>
            <a:r>
              <a:rPr lang="zh-CN" dirty="0" smtClean="0"/>
              <a:t>Get git warehouse</a:t>
            </a:r>
            <a:endParaRPr lang="zh-CN" dirty="0"/>
          </a:p>
        </p:txBody>
      </p:sp>
      <p:sp>
        <p:nvSpPr>
          <p:cNvPr id="5" name="Content Placeholder 4"/>
          <p:cNvSpPr>
            <a:spLocks noGrp="1"/>
          </p:cNvSpPr>
          <p:nvPr>
            <p:ph idx="1"/>
            <p:custDataLst>
              <p:tags r:id="rId3"/>
            </p:custDataLst>
          </p:nvPr>
        </p:nvSpPr>
        <p:spPr>
          <a:xfrm>
            <a:off x="762000" y="1280795"/>
            <a:ext cx="8077200" cy="4613275"/>
          </a:xfrm>
        </p:spPr>
        <p:txBody>
          <a:bodyPr>
            <a:noAutofit/>
          </a:bodyPr>
          <a:lstStyle/>
          <a:p>
            <a:pPr marL="0" indent="0" algn="just">
              <a:buNone/>
            </a:pPr>
            <a:endParaRPr lang="en-US" sz="2000" dirty="0" smtClean="0"/>
          </a:p>
          <a:p>
            <a:pPr marL="0" indent="0" algn="just">
              <a:buNone/>
            </a:pPr>
            <a:r>
              <a:rPr lang="en-US" sz="2000" dirty="0" smtClean="0"/>
              <a:t>You </a:t>
            </a:r>
            <a:r>
              <a:rPr lang="en-US" sz="2000" dirty="0"/>
              <a:t>typically obtain a </a:t>
            </a:r>
            <a:r>
              <a:rPr lang="en-US" sz="2000" dirty="0" err="1"/>
              <a:t>Git</a:t>
            </a:r>
            <a:r>
              <a:rPr lang="en-US" sz="2000" dirty="0"/>
              <a:t> repository </a:t>
            </a:r>
            <a:r>
              <a:rPr lang="en-US" sz="2000" dirty="0" smtClean="0"/>
              <a:t>three ways:</a:t>
            </a:r>
            <a:endParaRPr lang="en-US" sz="2000" dirty="0"/>
          </a:p>
          <a:p>
            <a:pPr marL="457200" indent="-457200" algn="just">
              <a:buAutoNum type="arabicPeriod"/>
            </a:pPr>
            <a:r>
              <a:rPr lang="en-US" altLang="zh-CN" sz="2000" dirty="0" smtClean="0"/>
              <a:t>Create </a:t>
            </a:r>
            <a:r>
              <a:rPr lang="en-US" altLang="zh-CN" sz="2000" dirty="0"/>
              <a:t>a new repository </a:t>
            </a:r>
            <a:endParaRPr lang="en-US" altLang="zh-CN" sz="2000" dirty="0" smtClean="0"/>
          </a:p>
          <a:p>
            <a:pPr marL="457200" indent="-457200" algn="just">
              <a:buAutoNum type="arabicPeriod"/>
            </a:pPr>
            <a:r>
              <a:rPr lang="en-US" altLang="zh-CN" sz="2000" dirty="0"/>
              <a:t>Existing folder </a:t>
            </a:r>
            <a:endParaRPr lang="en-US" altLang="zh-CN" sz="2000" dirty="0" smtClean="0"/>
          </a:p>
          <a:p>
            <a:pPr marL="457200" indent="-457200" algn="just">
              <a:buAutoNum type="arabicPeriod"/>
            </a:pPr>
            <a:r>
              <a:rPr lang="en-US" altLang="zh-CN" sz="2000" dirty="0"/>
              <a:t>Existing </a:t>
            </a:r>
            <a:r>
              <a:rPr lang="en-US" altLang="zh-CN" sz="2000" dirty="0" err="1"/>
              <a:t>Git</a:t>
            </a:r>
            <a:r>
              <a:rPr lang="en-US" altLang="zh-CN" sz="2000" dirty="0"/>
              <a:t> repository</a:t>
            </a:r>
            <a:endParaRPr sz="2000" dirty="0" smtClean="0"/>
          </a:p>
          <a:p>
            <a:pPr marL="0" indent="0">
              <a:buNone/>
            </a:pPr>
            <a:r>
              <a:rPr lang="en-US" altLang="zh-CN" sz="2000" dirty="0" smtClean="0">
                <a:solidFill>
                  <a:schemeClr val="accent2"/>
                </a:solidFill>
              </a:rPr>
              <a:t>  </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116632"/>
            <a:ext cx="8077200" cy="504056"/>
          </a:xfrm>
        </p:spPr>
        <p:txBody>
          <a:bodyPr>
            <a:normAutofit fontScale="90000"/>
          </a:bodyPr>
          <a:lstStyle/>
          <a:p>
            <a:r>
              <a:rPr lang="en-US" altLang="zh-CN" sz="2700" b="1" dirty="0" smtClean="0"/>
              <a:t/>
            </a:r>
            <a:br>
              <a:rPr lang="en-US" altLang="zh-CN" sz="2700" b="1" dirty="0" smtClean="0"/>
            </a:br>
            <a:r>
              <a:rPr lang="en-US" altLang="zh-CN" sz="2700" b="1" dirty="0"/>
              <a:t/>
            </a:r>
            <a:br>
              <a:rPr lang="en-US" altLang="zh-CN" sz="2700" b="1" dirty="0"/>
            </a:br>
            <a:r>
              <a:rPr lang="en-US" altLang="zh-CN" sz="2700" b="1" dirty="0" smtClean="0"/>
              <a:t>Create </a:t>
            </a:r>
            <a:r>
              <a:rPr lang="en-US" altLang="zh-CN" sz="2700" b="1" dirty="0"/>
              <a:t>a new repository</a:t>
            </a:r>
            <a:r>
              <a:rPr lang="en-US" altLang="zh-CN" b="1" dirty="0"/>
              <a:t/>
            </a:r>
            <a:br>
              <a:rPr lang="en-US" altLang="zh-CN" b="1" dirty="0"/>
            </a:br>
            <a:endParaRPr dirty="0" smtClean="0"/>
          </a:p>
        </p:txBody>
      </p:sp>
      <p:sp>
        <p:nvSpPr>
          <p:cNvPr id="5" name="Content Placeholder 4"/>
          <p:cNvSpPr>
            <a:spLocks noGrp="1"/>
          </p:cNvSpPr>
          <p:nvPr>
            <p:ph idx="1"/>
            <p:custDataLst>
              <p:tags r:id="rId3"/>
            </p:custDataLst>
          </p:nvPr>
        </p:nvSpPr>
        <p:spPr>
          <a:xfrm>
            <a:off x="762000" y="764705"/>
            <a:ext cx="8077200" cy="2520280"/>
          </a:xfrm>
        </p:spPr>
        <p:txBody>
          <a:bodyPr>
            <a:noAutofit/>
          </a:bodyPr>
          <a:lstStyle/>
          <a:p>
            <a:pPr marL="0" indent="0">
              <a:buNone/>
            </a:pPr>
            <a:r>
              <a:rPr lang="en-US" sz="2000" dirty="0" err="1" smtClean="0"/>
              <a:t>git</a:t>
            </a:r>
            <a:r>
              <a:rPr lang="en-US" sz="2000" dirty="0" smtClean="0"/>
              <a:t> </a:t>
            </a:r>
            <a:r>
              <a:rPr lang="en-US" sz="2000" dirty="0"/>
              <a:t>clone http://ssc-gitlab/training/gituse.git</a:t>
            </a:r>
          </a:p>
          <a:p>
            <a:pPr marL="0" indent="0">
              <a:buNone/>
            </a:pPr>
            <a:r>
              <a:rPr lang="en-US" sz="2000" dirty="0"/>
              <a:t>cd </a:t>
            </a:r>
            <a:r>
              <a:rPr lang="en-US" sz="2000" dirty="0" err="1"/>
              <a:t>gituse</a:t>
            </a:r>
            <a:endParaRPr lang="en-US" sz="2000" dirty="0"/>
          </a:p>
          <a:p>
            <a:pPr marL="0" indent="0">
              <a:buNone/>
            </a:pPr>
            <a:r>
              <a:rPr lang="en-US" sz="2000" dirty="0"/>
              <a:t>touch README.md</a:t>
            </a:r>
          </a:p>
          <a:p>
            <a:pPr marL="0" indent="0">
              <a:buNone/>
            </a:pPr>
            <a:r>
              <a:rPr lang="en-US" sz="2000" dirty="0" err="1"/>
              <a:t>git</a:t>
            </a:r>
            <a:r>
              <a:rPr lang="en-US" sz="2000" dirty="0"/>
              <a:t> add README.md</a:t>
            </a:r>
          </a:p>
          <a:p>
            <a:pPr marL="0" indent="0">
              <a:buNone/>
            </a:pPr>
            <a:r>
              <a:rPr lang="en-US" sz="2000" dirty="0" err="1"/>
              <a:t>git</a:t>
            </a:r>
            <a:r>
              <a:rPr lang="en-US" sz="2000" dirty="0"/>
              <a:t> commit -m "add README"</a:t>
            </a:r>
          </a:p>
          <a:p>
            <a:pPr marL="0" indent="0">
              <a:buNone/>
            </a:pPr>
            <a:r>
              <a:rPr lang="en-US" sz="2000" dirty="0" err="1"/>
              <a:t>git</a:t>
            </a:r>
            <a:r>
              <a:rPr lang="en-US" sz="2000" dirty="0"/>
              <a:t> push -u origin </a:t>
            </a:r>
            <a:r>
              <a:rPr lang="en-US" sz="2000" dirty="0" smtClean="0"/>
              <a:t>master</a:t>
            </a:r>
            <a:endParaRPr lang="zh-CN" sz="2000" dirty="0" smtClean="0"/>
          </a:p>
          <a:p>
            <a:pPr marL="0" algn="l">
              <a:buNone/>
            </a:pPr>
            <a:endParaRPr sz="2000" b="1" dirty="0" smtClean="0"/>
          </a:p>
          <a:p>
            <a:pPr marL="0" indent="0">
              <a:buNone/>
            </a:pPr>
            <a:r>
              <a:rPr lang="en-US" altLang="zh-CN" sz="2000" dirty="0" smtClean="0">
                <a:solidFill>
                  <a:schemeClr val="accent2"/>
                </a:solidFill>
              </a:rPr>
              <a:t>  </a:t>
            </a:r>
          </a:p>
        </p:txBody>
      </p:sp>
      <p:pic>
        <p:nvPicPr>
          <p:cNvPr id="4" name="Picture 3"/>
          <p:cNvPicPr>
            <a:picLocks noChangeAspect="1"/>
          </p:cNvPicPr>
          <p:nvPr/>
        </p:nvPicPr>
        <p:blipFill>
          <a:blip r:embed="rId6"/>
          <a:stretch>
            <a:fillRect/>
          </a:stretch>
        </p:blipFill>
        <p:spPr>
          <a:xfrm>
            <a:off x="827584" y="3140968"/>
            <a:ext cx="3672408" cy="3528393"/>
          </a:xfrm>
          <a:prstGeom prst="rect">
            <a:avLst/>
          </a:prstGeom>
        </p:spPr>
      </p:pic>
      <p:pic>
        <p:nvPicPr>
          <p:cNvPr id="3" name="Picture 2"/>
          <p:cNvPicPr>
            <a:picLocks noChangeAspect="1"/>
          </p:cNvPicPr>
          <p:nvPr/>
        </p:nvPicPr>
        <p:blipFill>
          <a:blip r:embed="rId7"/>
          <a:stretch>
            <a:fillRect/>
          </a:stretch>
        </p:blipFill>
        <p:spPr>
          <a:xfrm>
            <a:off x="4932040" y="3140968"/>
            <a:ext cx="3816424" cy="3528393"/>
          </a:xfrm>
          <a:prstGeom prst="rect">
            <a:avLst/>
          </a:prstGeom>
        </p:spPr>
      </p:pic>
    </p:spTree>
    <p:custDataLst>
      <p:tags r:id="rId1"/>
    </p:custDataLst>
    <p:extLst>
      <p:ext uri="{BB962C8B-B14F-4D97-AF65-F5344CB8AC3E}">
        <p14:creationId xmlns:p14="http://schemas.microsoft.com/office/powerpoint/2010/main" val="203948495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116632"/>
            <a:ext cx="8077200" cy="504056"/>
          </a:xfrm>
        </p:spPr>
        <p:txBody>
          <a:bodyPr>
            <a:normAutofit fontScale="90000"/>
          </a:bodyPr>
          <a:lstStyle/>
          <a:p>
            <a:r>
              <a:rPr lang="en-US" altLang="zh-CN" sz="2700" b="1" dirty="0" smtClean="0"/>
              <a:t/>
            </a:r>
            <a:br>
              <a:rPr lang="en-US" altLang="zh-CN" sz="2700" b="1" dirty="0" smtClean="0"/>
            </a:br>
            <a:r>
              <a:rPr lang="en-US" altLang="zh-CN" sz="2700" b="1" dirty="0"/>
              <a:t/>
            </a:r>
            <a:br>
              <a:rPr lang="en-US" altLang="zh-CN" sz="2700" b="1" dirty="0"/>
            </a:br>
            <a:r>
              <a:rPr lang="en-US" altLang="zh-CN" sz="2700" b="1" dirty="0" smtClean="0"/>
              <a:t/>
            </a:r>
            <a:br>
              <a:rPr lang="en-US" altLang="zh-CN" sz="2700" b="1" dirty="0" smtClean="0"/>
            </a:br>
            <a:r>
              <a:rPr lang="en-US" altLang="zh-CN" sz="2700" b="1" dirty="0" smtClean="0"/>
              <a:t>Existing </a:t>
            </a:r>
            <a:r>
              <a:rPr lang="en-US" altLang="zh-CN" sz="2700" b="1" dirty="0"/>
              <a:t>folder</a:t>
            </a:r>
            <a:r>
              <a:rPr lang="en-US" altLang="zh-CN" b="1" dirty="0"/>
              <a:t/>
            </a:r>
            <a:br>
              <a:rPr lang="en-US" altLang="zh-CN" b="1" dirty="0"/>
            </a:br>
            <a:r>
              <a:rPr lang="en-US" altLang="zh-CN" b="1" dirty="0"/>
              <a:t/>
            </a:r>
            <a:br>
              <a:rPr lang="en-US" altLang="zh-CN" b="1" dirty="0"/>
            </a:br>
            <a:endParaRPr dirty="0" smtClean="0"/>
          </a:p>
        </p:txBody>
      </p:sp>
      <p:sp>
        <p:nvSpPr>
          <p:cNvPr id="5" name="Content Placeholder 4"/>
          <p:cNvSpPr>
            <a:spLocks noGrp="1"/>
          </p:cNvSpPr>
          <p:nvPr>
            <p:ph idx="1"/>
            <p:custDataLst>
              <p:tags r:id="rId3"/>
            </p:custDataLst>
          </p:nvPr>
        </p:nvSpPr>
        <p:spPr>
          <a:xfrm>
            <a:off x="762000" y="620689"/>
            <a:ext cx="8077200" cy="2232248"/>
          </a:xfrm>
        </p:spPr>
        <p:txBody>
          <a:bodyPr>
            <a:noAutofit/>
          </a:bodyPr>
          <a:lstStyle/>
          <a:p>
            <a:pPr marL="0" indent="0">
              <a:buNone/>
            </a:pPr>
            <a:r>
              <a:rPr lang="en-US" altLang="zh-CN" sz="2000" dirty="0"/>
              <a:t>cd </a:t>
            </a:r>
            <a:r>
              <a:rPr lang="en-US" altLang="zh-CN" sz="2000" dirty="0" err="1"/>
              <a:t>existing_folder</a:t>
            </a:r>
            <a:endParaRPr lang="en-US" altLang="zh-CN" sz="2000" dirty="0"/>
          </a:p>
          <a:p>
            <a:pPr marL="0" indent="0">
              <a:buNone/>
            </a:pPr>
            <a:r>
              <a:rPr lang="en-US" altLang="zh-CN" sz="2000" dirty="0" err="1"/>
              <a:t>git</a:t>
            </a:r>
            <a:r>
              <a:rPr lang="en-US" altLang="zh-CN" sz="2000" dirty="0"/>
              <a:t> </a:t>
            </a:r>
            <a:r>
              <a:rPr lang="en-US" altLang="zh-CN" sz="2000" dirty="0" err="1"/>
              <a:t>init</a:t>
            </a:r>
            <a:endParaRPr lang="en-US" altLang="zh-CN" sz="2000" dirty="0"/>
          </a:p>
          <a:p>
            <a:pPr marL="0" indent="0">
              <a:buNone/>
            </a:pPr>
            <a:r>
              <a:rPr lang="en-US" altLang="zh-CN" sz="2000" dirty="0" err="1"/>
              <a:t>git</a:t>
            </a:r>
            <a:r>
              <a:rPr lang="en-US" altLang="zh-CN" sz="2000" dirty="0"/>
              <a:t> remote add origin http://ssc-gitlab/training/gituse2.git</a:t>
            </a:r>
          </a:p>
          <a:p>
            <a:pPr marL="0" indent="0">
              <a:buNone/>
            </a:pPr>
            <a:r>
              <a:rPr lang="en-US" altLang="zh-CN" sz="2000" dirty="0" err="1"/>
              <a:t>git</a:t>
            </a:r>
            <a:r>
              <a:rPr lang="en-US" altLang="zh-CN" sz="2000" dirty="0"/>
              <a:t> add .</a:t>
            </a:r>
          </a:p>
          <a:p>
            <a:pPr marL="0" indent="0">
              <a:buNone/>
            </a:pPr>
            <a:r>
              <a:rPr lang="en-US" altLang="zh-CN" sz="2000" dirty="0" err="1"/>
              <a:t>git</a:t>
            </a:r>
            <a:r>
              <a:rPr lang="en-US" altLang="zh-CN" sz="2000" dirty="0"/>
              <a:t> commit -m "Initial commit"</a:t>
            </a:r>
          </a:p>
          <a:p>
            <a:pPr marL="0" indent="0">
              <a:buNone/>
            </a:pPr>
            <a:r>
              <a:rPr lang="en-US" altLang="zh-CN" sz="2000" dirty="0" err="1"/>
              <a:t>git</a:t>
            </a:r>
            <a:r>
              <a:rPr lang="en-US" altLang="zh-CN" sz="2000" dirty="0"/>
              <a:t> push -u origin master</a:t>
            </a:r>
            <a:r>
              <a:rPr lang="en-US" altLang="zh-CN" sz="2000" dirty="0" smtClean="0">
                <a:solidFill>
                  <a:schemeClr val="accent2"/>
                </a:solidFill>
              </a:rPr>
              <a:t>  </a:t>
            </a:r>
          </a:p>
        </p:txBody>
      </p:sp>
      <p:pic>
        <p:nvPicPr>
          <p:cNvPr id="6" name="Picture 5"/>
          <p:cNvPicPr>
            <a:picLocks noChangeAspect="1"/>
          </p:cNvPicPr>
          <p:nvPr/>
        </p:nvPicPr>
        <p:blipFill>
          <a:blip r:embed="rId6"/>
          <a:stretch>
            <a:fillRect/>
          </a:stretch>
        </p:blipFill>
        <p:spPr>
          <a:xfrm>
            <a:off x="827584" y="2996952"/>
            <a:ext cx="6480720" cy="3672408"/>
          </a:xfrm>
          <a:prstGeom prst="rect">
            <a:avLst/>
          </a:prstGeom>
        </p:spPr>
      </p:pic>
    </p:spTree>
    <p:custDataLst>
      <p:tags r:id="rId1"/>
    </p:custDataLst>
    <p:extLst>
      <p:ext uri="{BB962C8B-B14F-4D97-AF65-F5344CB8AC3E}">
        <p14:creationId xmlns:p14="http://schemas.microsoft.com/office/powerpoint/2010/main" val="230489986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2.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heme/theme1.xml><?xml version="1.0" encoding="utf-8"?>
<a:theme xmlns:a="http://schemas.openxmlformats.org/drawingml/2006/main" name="培训">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Template>
  <TotalTime>0</TotalTime>
  <Words>1644</Words>
  <Application>Microsoft Office PowerPoint</Application>
  <PresentationFormat>On-screen Show (4:3)</PresentationFormat>
  <Paragraphs>347</Paragraphs>
  <Slides>37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宋体</vt:lpstr>
      <vt:lpstr>Arial</vt:lpstr>
      <vt:lpstr>Calibri</vt:lpstr>
      <vt:lpstr>Georgia</vt:lpstr>
      <vt:lpstr>Wingdings</vt:lpstr>
      <vt:lpstr>培训</vt:lpstr>
      <vt:lpstr>GIT basic tutorial</vt:lpstr>
      <vt:lpstr>1.1、What Git</vt:lpstr>
      <vt:lpstr>1.2、Install Git</vt:lpstr>
      <vt:lpstr>1.3、Git initialization</vt:lpstr>
      <vt:lpstr>PowerPoint Presentation</vt:lpstr>
      <vt:lpstr>1.4、Get help</vt:lpstr>
      <vt:lpstr>2.1、Get git warehouse</vt:lpstr>
      <vt:lpstr>  Create a new repository </vt:lpstr>
      <vt:lpstr>   Existing folder  </vt:lpstr>
      <vt:lpstr>    Existing Git repository   </vt:lpstr>
      <vt:lpstr>2.2、Recording Changes to the Repository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 Working with Remotes</vt:lpstr>
      <vt:lpstr>PowerPoint Presentation</vt:lpstr>
      <vt:lpstr>PowerPoint Presentation</vt:lpstr>
      <vt:lpstr>PowerPoint Presentation</vt:lpstr>
      <vt:lpstr>2.4 Git Basics - Tagging</vt:lpstr>
      <vt:lpstr>3.1 Git Branch-Introduction to 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36</cp:revision>
  <dcterms:created xsi:type="dcterms:W3CDTF">2011-12-22T06:45:00Z</dcterms:created>
  <dcterms:modified xsi:type="dcterms:W3CDTF">2018-11-13T03:05:11Z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