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1" r:id="rId6"/>
    <p:sldId id="262" r:id="rId7"/>
    <p:sldId id="263"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866"/>
    <p:restoredTop sz="96405"/>
  </p:normalViewPr>
  <p:slideViewPr>
    <p:cSldViewPr snapToGrid="0" snapToObjects="1">
      <p:cViewPr varScale="1">
        <p:scale>
          <a:sx n="125" d="100"/>
          <a:sy n="125" d="100"/>
        </p:scale>
        <p:origin x="584"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1/29/21</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1/29/21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1/29/21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1/29/21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1/29/21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1/29/21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1/29/21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1/29/21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1/29/21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1/29/21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1/29/21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1/29/21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1/29/21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1/29/21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1/29/21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1/29/21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1/29/21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1/29/21</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1DCBEA-D32D-9442-B40D-EDC1CE987E5B}"/>
              </a:ext>
            </a:extLst>
          </p:cNvPr>
          <p:cNvSpPr>
            <a:spLocks noGrp="1"/>
          </p:cNvSpPr>
          <p:nvPr>
            <p:ph type="ctrTitle"/>
          </p:nvPr>
        </p:nvSpPr>
        <p:spPr/>
        <p:txBody>
          <a:bodyPr/>
          <a:lstStyle/>
          <a:p>
            <a:r>
              <a:rPr lang="en-US" dirty="0" err="1"/>
              <a:t>Repliclade</a:t>
            </a:r>
            <a:r>
              <a:rPr lang="en-US" dirty="0"/>
              <a:t>: An Evolutionary Simulator</a:t>
            </a:r>
          </a:p>
        </p:txBody>
      </p:sp>
      <p:sp>
        <p:nvSpPr>
          <p:cNvPr id="3" name="Subtitle 2">
            <a:extLst>
              <a:ext uri="{FF2B5EF4-FFF2-40B4-BE49-F238E27FC236}">
                <a16:creationId xmlns:a16="http://schemas.microsoft.com/office/drawing/2014/main" id="{FED2E0EF-8AE3-F542-B274-8EF52D3D1B0A}"/>
              </a:ext>
            </a:extLst>
          </p:cNvPr>
          <p:cNvSpPr>
            <a:spLocks noGrp="1"/>
          </p:cNvSpPr>
          <p:nvPr>
            <p:ph type="subTitle" idx="1"/>
          </p:nvPr>
        </p:nvSpPr>
        <p:spPr/>
        <p:txBody>
          <a:bodyPr/>
          <a:lstStyle/>
          <a:p>
            <a:r>
              <a:rPr lang="en-US" dirty="0"/>
              <a:t>Presented by </a:t>
            </a:r>
            <a:r>
              <a:rPr lang="en-US" dirty="0" err="1"/>
              <a:t>haki</a:t>
            </a:r>
            <a:r>
              <a:rPr lang="en-US" dirty="0"/>
              <a:t> </a:t>
            </a:r>
            <a:r>
              <a:rPr lang="en-US" dirty="0" err="1"/>
              <a:t>dehari</a:t>
            </a:r>
            <a:endParaRPr lang="en-US" dirty="0"/>
          </a:p>
        </p:txBody>
      </p:sp>
    </p:spTree>
    <p:extLst>
      <p:ext uri="{BB962C8B-B14F-4D97-AF65-F5344CB8AC3E}">
        <p14:creationId xmlns:p14="http://schemas.microsoft.com/office/powerpoint/2010/main" val="40659047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4F7A78-CA4C-A545-A79D-95AE1FACCA25}"/>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08E9EBEF-FE4A-064B-9EEE-ABEAE71AF13E}"/>
              </a:ext>
            </a:extLst>
          </p:cNvPr>
          <p:cNvSpPr>
            <a:spLocks noGrp="1"/>
          </p:cNvSpPr>
          <p:nvPr>
            <p:ph idx="1"/>
          </p:nvPr>
        </p:nvSpPr>
        <p:spPr/>
        <p:txBody>
          <a:bodyPr/>
          <a:lstStyle/>
          <a:p>
            <a:r>
              <a:rPr lang="en-US" dirty="0"/>
              <a:t>DNA sequence evolution simulation is an ever-evolving field filled with different algorithms and programs which tackle the problem from a variety of different angles using various methods</a:t>
            </a:r>
          </a:p>
          <a:p>
            <a:r>
              <a:rPr lang="en-US" dirty="0"/>
              <a:t>There is a vital need for a program which consolidates various evolutionary principles and models to produce better results based on the specific users’ preferences</a:t>
            </a:r>
          </a:p>
          <a:p>
            <a:r>
              <a:rPr lang="en-US" dirty="0"/>
              <a:t>There are many different evolutionary models developed by experts over the years to incorporate elements of DNA sequence evolution</a:t>
            </a:r>
          </a:p>
          <a:p>
            <a:r>
              <a:rPr lang="en-US" dirty="0"/>
              <a:t>Whilst some are more accurate than others, it is important to allow the user to choose based on their preferences, since different types of genomes tend to evolve differently than others under various evolutionary forces</a:t>
            </a:r>
          </a:p>
          <a:p>
            <a:endParaRPr lang="en-US" dirty="0"/>
          </a:p>
        </p:txBody>
      </p:sp>
    </p:spTree>
    <p:extLst>
      <p:ext uri="{BB962C8B-B14F-4D97-AF65-F5344CB8AC3E}">
        <p14:creationId xmlns:p14="http://schemas.microsoft.com/office/powerpoint/2010/main" val="20743654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A139EB-A002-0245-AC8A-21CA557EC17A}"/>
              </a:ext>
            </a:extLst>
          </p:cNvPr>
          <p:cNvSpPr>
            <a:spLocks noGrp="1"/>
          </p:cNvSpPr>
          <p:nvPr>
            <p:ph type="title"/>
          </p:nvPr>
        </p:nvSpPr>
        <p:spPr/>
        <p:txBody>
          <a:bodyPr/>
          <a:lstStyle/>
          <a:p>
            <a:r>
              <a:rPr lang="en-US" dirty="0"/>
              <a:t>Introduction continued</a:t>
            </a:r>
          </a:p>
        </p:txBody>
      </p:sp>
      <p:sp>
        <p:nvSpPr>
          <p:cNvPr id="3" name="Content Placeholder 2">
            <a:extLst>
              <a:ext uri="{FF2B5EF4-FFF2-40B4-BE49-F238E27FC236}">
                <a16:creationId xmlns:a16="http://schemas.microsoft.com/office/drawing/2014/main" id="{D5FDF3AD-71B4-FE42-97CE-41C9263FB77B}"/>
              </a:ext>
            </a:extLst>
          </p:cNvPr>
          <p:cNvSpPr>
            <a:spLocks noGrp="1"/>
          </p:cNvSpPr>
          <p:nvPr>
            <p:ph idx="1"/>
          </p:nvPr>
        </p:nvSpPr>
        <p:spPr/>
        <p:txBody>
          <a:bodyPr/>
          <a:lstStyle/>
          <a:p>
            <a:r>
              <a:rPr lang="en-US" dirty="0"/>
              <a:t>Although direct observation is still the preferred method of sequence parameter extraction, there are also various ways to extract sequence characteristics via probabilistic and computational methods</a:t>
            </a:r>
          </a:p>
          <a:p>
            <a:r>
              <a:rPr lang="en-US" dirty="0"/>
              <a:t>Looking at orthologous or homologous genes which are related to the original sequence, one is able to extract various parameters such as mutation rate and effective population size using the aforementioned methods</a:t>
            </a:r>
          </a:p>
          <a:p>
            <a:r>
              <a:rPr lang="en-US" dirty="0"/>
              <a:t>There are not many tools or programs which currently do this, and one must dig through stacks of literature to isolate the best methods for sequence parameter extraction</a:t>
            </a:r>
          </a:p>
          <a:p>
            <a:endParaRPr lang="en-US" dirty="0"/>
          </a:p>
          <a:p>
            <a:endParaRPr lang="en-US" dirty="0"/>
          </a:p>
          <a:p>
            <a:endParaRPr lang="en-US" dirty="0"/>
          </a:p>
        </p:txBody>
      </p:sp>
    </p:spTree>
    <p:extLst>
      <p:ext uri="{BB962C8B-B14F-4D97-AF65-F5344CB8AC3E}">
        <p14:creationId xmlns:p14="http://schemas.microsoft.com/office/powerpoint/2010/main" val="31143634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06C024-1484-314D-9238-832DAA8D2578}"/>
              </a:ext>
            </a:extLst>
          </p:cNvPr>
          <p:cNvSpPr>
            <a:spLocks noGrp="1"/>
          </p:cNvSpPr>
          <p:nvPr>
            <p:ph type="title"/>
          </p:nvPr>
        </p:nvSpPr>
        <p:spPr/>
        <p:txBody>
          <a:bodyPr/>
          <a:lstStyle/>
          <a:p>
            <a:r>
              <a:rPr lang="en-US" dirty="0"/>
              <a:t>purpose</a:t>
            </a:r>
          </a:p>
        </p:txBody>
      </p:sp>
      <p:sp>
        <p:nvSpPr>
          <p:cNvPr id="3" name="Content Placeholder 2">
            <a:extLst>
              <a:ext uri="{FF2B5EF4-FFF2-40B4-BE49-F238E27FC236}">
                <a16:creationId xmlns:a16="http://schemas.microsoft.com/office/drawing/2014/main" id="{39A09D07-90D1-8242-9222-BA8324E1AE46}"/>
              </a:ext>
            </a:extLst>
          </p:cNvPr>
          <p:cNvSpPr>
            <a:spLocks noGrp="1"/>
          </p:cNvSpPr>
          <p:nvPr>
            <p:ph idx="1"/>
          </p:nvPr>
        </p:nvSpPr>
        <p:spPr/>
        <p:txBody>
          <a:bodyPr/>
          <a:lstStyle/>
          <a:p>
            <a:r>
              <a:rPr lang="en-US" dirty="0" err="1"/>
              <a:t>Repliclade’s</a:t>
            </a:r>
            <a:r>
              <a:rPr lang="en-US" dirty="0"/>
              <a:t> main purpose is to consolidate these evolutionary models and statistical methods of sequence parameter extraction while providing the user with the ability to simulate an ancestral sequence based on their choices for methods and evolutionary models</a:t>
            </a:r>
          </a:p>
          <a:p>
            <a:r>
              <a:rPr lang="en-US" dirty="0"/>
              <a:t>It hopes to provide a more accurate representation of DNA sequence evolution through the flexibility of user controlled choices to better fit the original DNA sequence provided by the user</a:t>
            </a:r>
          </a:p>
          <a:p>
            <a:r>
              <a:rPr lang="en-US" dirty="0"/>
              <a:t>Will also provide a tool for ancestral sequence inference based on </a:t>
            </a:r>
            <a:r>
              <a:rPr lang="en-US" i="1" dirty="0"/>
              <a:t>Coalescence Theory </a:t>
            </a:r>
            <a:r>
              <a:rPr lang="en-US" dirty="0"/>
              <a:t>using the existing BLAST algorithm</a:t>
            </a:r>
          </a:p>
          <a:p>
            <a:endParaRPr lang="en-US" dirty="0"/>
          </a:p>
          <a:p>
            <a:endParaRPr lang="en-US" dirty="0"/>
          </a:p>
        </p:txBody>
      </p:sp>
    </p:spTree>
    <p:extLst>
      <p:ext uri="{BB962C8B-B14F-4D97-AF65-F5344CB8AC3E}">
        <p14:creationId xmlns:p14="http://schemas.microsoft.com/office/powerpoint/2010/main" val="23796126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0A87E7-8886-0B45-B73C-039883EF086A}"/>
              </a:ext>
            </a:extLst>
          </p:cNvPr>
          <p:cNvSpPr>
            <a:spLocks noGrp="1"/>
          </p:cNvSpPr>
          <p:nvPr>
            <p:ph type="title"/>
          </p:nvPr>
        </p:nvSpPr>
        <p:spPr/>
        <p:txBody>
          <a:bodyPr>
            <a:normAutofit/>
          </a:bodyPr>
          <a:lstStyle/>
          <a:p>
            <a:r>
              <a:rPr lang="en-US" sz="6000" dirty="0"/>
              <a:t>methods</a:t>
            </a:r>
          </a:p>
        </p:txBody>
      </p:sp>
      <p:sp>
        <p:nvSpPr>
          <p:cNvPr id="3" name="Text Placeholder 2">
            <a:extLst>
              <a:ext uri="{FF2B5EF4-FFF2-40B4-BE49-F238E27FC236}">
                <a16:creationId xmlns:a16="http://schemas.microsoft.com/office/drawing/2014/main" id="{45A481AA-243E-034B-87A3-D3C53417926E}"/>
              </a:ext>
            </a:extLst>
          </p:cNvPr>
          <p:cNvSpPr>
            <a:spLocks noGrp="1"/>
          </p:cNvSpPr>
          <p:nvPr>
            <p:ph type="body" idx="1"/>
          </p:nvPr>
        </p:nvSpPr>
        <p:spPr/>
        <p:txBody>
          <a:bodyPr/>
          <a:lstStyle/>
          <a:p>
            <a:r>
              <a:rPr lang="en-US" dirty="0"/>
              <a:t>Evolutionary models</a:t>
            </a:r>
          </a:p>
        </p:txBody>
      </p:sp>
    </p:spTree>
    <p:extLst>
      <p:ext uri="{BB962C8B-B14F-4D97-AF65-F5344CB8AC3E}">
        <p14:creationId xmlns:p14="http://schemas.microsoft.com/office/powerpoint/2010/main" val="18569019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91A40C-8630-304F-8909-61D47F309DA1}"/>
              </a:ext>
            </a:extLst>
          </p:cNvPr>
          <p:cNvSpPr>
            <a:spLocks noGrp="1"/>
          </p:cNvSpPr>
          <p:nvPr>
            <p:ph type="title"/>
          </p:nvPr>
        </p:nvSpPr>
        <p:spPr/>
        <p:txBody>
          <a:bodyPr/>
          <a:lstStyle/>
          <a:p>
            <a:r>
              <a:rPr lang="en-US" dirty="0"/>
              <a:t>What is an evolutionary model</a:t>
            </a:r>
          </a:p>
        </p:txBody>
      </p:sp>
      <p:sp>
        <p:nvSpPr>
          <p:cNvPr id="3" name="Content Placeholder 2">
            <a:extLst>
              <a:ext uri="{FF2B5EF4-FFF2-40B4-BE49-F238E27FC236}">
                <a16:creationId xmlns:a16="http://schemas.microsoft.com/office/drawing/2014/main" id="{A941B516-1237-F249-A9B5-3EACD91865B4}"/>
              </a:ext>
            </a:extLst>
          </p:cNvPr>
          <p:cNvSpPr>
            <a:spLocks noGrp="1"/>
          </p:cNvSpPr>
          <p:nvPr>
            <p:ph idx="1"/>
          </p:nvPr>
        </p:nvSpPr>
        <p:spPr/>
        <p:txBody>
          <a:bodyPr>
            <a:normAutofit lnSpcReduction="10000"/>
          </a:bodyPr>
          <a:lstStyle/>
          <a:p>
            <a:r>
              <a:rPr lang="en-US" dirty="0"/>
              <a:t>An evolutionary model is a probabilistic model used to derive probabilities of DNA sequence evolution</a:t>
            </a:r>
          </a:p>
          <a:p>
            <a:r>
              <a:rPr lang="en-US" dirty="0"/>
              <a:t>Most evolutionary models used a mathematical principle called </a:t>
            </a:r>
            <a:r>
              <a:rPr lang="en-US" i="1" dirty="0"/>
              <a:t>Continuous Time Markov Chains </a:t>
            </a:r>
            <a:r>
              <a:rPr lang="en-US" dirty="0"/>
              <a:t>or better known as </a:t>
            </a:r>
            <a:r>
              <a:rPr lang="en-US" i="1" dirty="0"/>
              <a:t>Markov Models</a:t>
            </a:r>
          </a:p>
          <a:p>
            <a:r>
              <a:rPr lang="en-US" dirty="0"/>
              <a:t>Most evolutionary models use matrices as the physical representation of the probabilities of DNA sequence nucleotide mutation and these physical representations change as time progresses</a:t>
            </a:r>
          </a:p>
          <a:p>
            <a:r>
              <a:rPr lang="en-US" dirty="0"/>
              <a:t>Most evolutionary models compute the probability of a nucleotide base staying the same before computing the probability of a mutation</a:t>
            </a:r>
          </a:p>
          <a:p>
            <a:r>
              <a:rPr lang="en-US" dirty="0"/>
              <a:t>2 parameters to note:</a:t>
            </a:r>
          </a:p>
          <a:p>
            <a:pPr lvl="1"/>
            <a:r>
              <a:rPr lang="en-US" i="1" dirty="0"/>
              <a:t>t – </a:t>
            </a:r>
            <a:r>
              <a:rPr lang="en-US" dirty="0"/>
              <a:t>unit of time</a:t>
            </a:r>
          </a:p>
          <a:p>
            <a:pPr lvl="1"/>
            <a:r>
              <a:rPr lang="el-GR" dirty="0"/>
              <a:t>μ</a:t>
            </a:r>
            <a:r>
              <a:rPr lang="en-US" dirty="0"/>
              <a:t> – mutation rate (sometimes denoted as </a:t>
            </a:r>
            <a:r>
              <a:rPr lang="el-GR" dirty="0"/>
              <a:t>α</a:t>
            </a:r>
            <a:r>
              <a:rPr lang="en-US" dirty="0"/>
              <a:t>)</a:t>
            </a:r>
          </a:p>
          <a:p>
            <a:pPr lvl="1"/>
            <a:endParaRPr lang="en-US" i="1" dirty="0"/>
          </a:p>
          <a:p>
            <a:endParaRPr lang="en-US" dirty="0"/>
          </a:p>
          <a:p>
            <a:endParaRPr lang="en-US" i="1" dirty="0"/>
          </a:p>
          <a:p>
            <a:endParaRPr lang="en-US" dirty="0"/>
          </a:p>
        </p:txBody>
      </p:sp>
      <p:pic>
        <p:nvPicPr>
          <p:cNvPr id="5" name="Picture 4">
            <a:extLst>
              <a:ext uri="{FF2B5EF4-FFF2-40B4-BE49-F238E27FC236}">
                <a16:creationId xmlns:a16="http://schemas.microsoft.com/office/drawing/2014/main" id="{39BD6060-9A06-6243-97D0-1AF97064E4C6}"/>
              </a:ext>
            </a:extLst>
          </p:cNvPr>
          <p:cNvPicPr>
            <a:picLocks noChangeAspect="1"/>
          </p:cNvPicPr>
          <p:nvPr/>
        </p:nvPicPr>
        <p:blipFill>
          <a:blip r:embed="rId2"/>
          <a:stretch>
            <a:fillRect/>
          </a:stretch>
        </p:blipFill>
        <p:spPr>
          <a:xfrm>
            <a:off x="5590540" y="3966633"/>
            <a:ext cx="5613400" cy="1092200"/>
          </a:xfrm>
          <a:prstGeom prst="rect">
            <a:avLst/>
          </a:prstGeom>
        </p:spPr>
      </p:pic>
      <p:sp>
        <p:nvSpPr>
          <p:cNvPr id="6" name="TextBox 5">
            <a:extLst>
              <a:ext uri="{FF2B5EF4-FFF2-40B4-BE49-F238E27FC236}">
                <a16:creationId xmlns:a16="http://schemas.microsoft.com/office/drawing/2014/main" id="{0C9D9699-F410-2F45-A680-A8D1F6A13C8F}"/>
              </a:ext>
            </a:extLst>
          </p:cNvPr>
          <p:cNvSpPr txBox="1"/>
          <p:nvPr/>
        </p:nvSpPr>
        <p:spPr>
          <a:xfrm>
            <a:off x="5882640" y="5187887"/>
            <a:ext cx="5029200" cy="646331"/>
          </a:xfrm>
          <a:prstGeom prst="rect">
            <a:avLst/>
          </a:prstGeom>
          <a:noFill/>
        </p:spPr>
        <p:txBody>
          <a:bodyPr wrap="square" rtlCol="0">
            <a:spAutoFit/>
          </a:bodyPr>
          <a:lstStyle/>
          <a:p>
            <a:r>
              <a:rPr lang="en-US" dirty="0"/>
              <a:t>Fig 1:  An example of a physical representation of a Markov Chain where </a:t>
            </a:r>
            <a:r>
              <a:rPr lang="en-US" i="1" dirty="0"/>
              <a:t>t </a:t>
            </a:r>
            <a:r>
              <a:rPr lang="en-US" dirty="0"/>
              <a:t>is the changing parameter</a:t>
            </a:r>
          </a:p>
        </p:txBody>
      </p:sp>
      <p:sp>
        <p:nvSpPr>
          <p:cNvPr id="7" name="Rectangle 1">
            <a:extLst>
              <a:ext uri="{FF2B5EF4-FFF2-40B4-BE49-F238E27FC236}">
                <a16:creationId xmlns:a16="http://schemas.microsoft.com/office/drawing/2014/main" id="{344F2020-D156-B946-8118-E859EE80E7F8}"/>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202122"/>
                </a:solidFill>
                <a:effectLst/>
                <a:latin typeface="Arial" panose="020B0604020202020204" pitchFamily="34" charset="0"/>
              </a:rPr>
              <a:t> </a:t>
            </a:r>
            <a:r>
              <a:rPr kumimoji="0" lang="en-US" altLang="en-US" sz="1000" b="0" i="0" u="none" strike="noStrike" cap="none" normalizeH="0" baseline="0">
                <a:ln>
                  <a:noFill/>
                </a:ln>
                <a:solidFill>
                  <a:srgbClr val="202122"/>
                </a:solidFill>
                <a:effectLst/>
                <a:latin typeface="Arial" panose="020B0604020202020204" pitchFamily="34" charset="0"/>
                <a:cs typeface="Arial" panose="020B0604020202020204" pitchFamily="34" charset="0"/>
              </a:rPr>
              <a:t>  </a:t>
            </a:r>
            <a:r>
              <a:rPr kumimoji="0" lang="en-US" altLang="en-US" sz="1900" b="0" i="0" u="none" strike="noStrike" cap="none" normalizeH="0" baseline="0">
                <a:ln>
                  <a:noFill/>
                </a:ln>
                <a:solidFill>
                  <a:srgbClr val="202122"/>
                </a:solidFill>
                <a:effectLst/>
                <a:latin typeface="Arial" panose="020B0604020202020204" pitchFamily="34" charset="0"/>
                <a:cs typeface="Arial" panose="020B0604020202020204" pitchFamily="34" charset="0"/>
              </a:rPr>
              <a:t>,</a:t>
            </a:r>
            <a:r>
              <a:rPr kumimoji="0" lang="en-US" altLang="en-US" sz="1000" b="0" i="0" u="none" strike="noStrike" cap="none" normalizeH="0" baseline="0">
                <a:ln>
                  <a:noFill/>
                </a:ln>
                <a:solidFill>
                  <a:srgbClr val="202122"/>
                </a:solidFill>
                <a:effectLst/>
                <a:latin typeface="Arial" panose="020B0604020202020204" pitchFamily="34" charset="0"/>
                <a:cs typeface="Arial" panose="020B0604020202020204" pitchFamily="34" charset="0"/>
              </a:rPr>
              <a:t> </a:t>
            </a:r>
          </a:p>
        </p:txBody>
      </p:sp>
      <p:sp>
        <p:nvSpPr>
          <p:cNvPr id="8" name="AutoShape 2" descr="\mu ">
            <a:extLst>
              <a:ext uri="{FF2B5EF4-FFF2-40B4-BE49-F238E27FC236}">
                <a16:creationId xmlns:a16="http://schemas.microsoft.com/office/drawing/2014/main" id="{9A8082DF-47A1-024F-BE1C-0B333214BAE8}"/>
              </a:ext>
            </a:extLst>
          </p:cNvPr>
          <p:cNvSpPr>
            <a:spLocks noChangeAspect="1" noChangeArrowheads="1"/>
          </p:cNvSpPr>
          <p:nvPr/>
        </p:nvSpPr>
        <p:spPr bwMode="auto">
          <a:xfrm>
            <a:off x="92075" y="10668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6984379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72CBB0-1348-FC49-98C1-23F112658A9E}"/>
              </a:ext>
            </a:extLst>
          </p:cNvPr>
          <p:cNvSpPr>
            <a:spLocks noGrp="1"/>
          </p:cNvSpPr>
          <p:nvPr>
            <p:ph type="title"/>
          </p:nvPr>
        </p:nvSpPr>
        <p:spPr/>
        <p:txBody>
          <a:bodyPr/>
          <a:lstStyle/>
          <a:p>
            <a:r>
              <a:rPr lang="en-US" dirty="0"/>
              <a:t>Jukes and cantor 1969 (JC69)</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C5806CA8-394E-9D4B-A484-B26FA0A8FF0F}"/>
                  </a:ext>
                </a:extLst>
              </p:cNvPr>
              <p:cNvSpPr>
                <a:spLocks noGrp="1"/>
              </p:cNvSpPr>
              <p:nvPr>
                <p:ph idx="1"/>
              </p:nvPr>
            </p:nvSpPr>
            <p:spPr/>
            <p:txBody>
              <a:bodyPr/>
              <a:lstStyle/>
              <a:p>
                <a:r>
                  <a:rPr lang="en-US" dirty="0"/>
                  <a:t>Considered the simplest substitution model</a:t>
                </a:r>
              </a:p>
              <a:p>
                <a:r>
                  <a:rPr lang="en-US" dirty="0"/>
                  <a:t>Assumes equal base frequencies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𝜋</m:t>
                        </m:r>
                      </m:e>
                      <m:sub>
                        <m:r>
                          <a:rPr lang="en-US" b="0" i="1" smtClean="0">
                            <a:latin typeface="Cambria Math" panose="02040503050406030204" pitchFamily="18" charset="0"/>
                          </a:rPr>
                          <m:t>𝐴</m:t>
                        </m:r>
                      </m:sub>
                    </m:sSub>
                    <m:r>
                      <a:rPr lang="en-US" b="0" i="1" smtClean="0">
                        <a:latin typeface="Cambria Math" panose="02040503050406030204" pitchFamily="18" charset="0"/>
                      </a:rPr>
                      <m:t>=</m:t>
                    </m:r>
                    <m:sSub>
                      <m:sSubPr>
                        <m:ctrlPr>
                          <a:rPr lang="en-US" b="0" i="0" smtClean="0">
                            <a:latin typeface="Cambria Math" panose="02040503050406030204" pitchFamily="18" charset="0"/>
                          </a:rPr>
                        </m:ctrlPr>
                      </m:sSubPr>
                      <m:e>
                        <m:r>
                          <a:rPr lang="en-US" i="1">
                            <a:latin typeface="Cambria Math" panose="02040503050406030204" pitchFamily="18" charset="0"/>
                          </a:rPr>
                          <m:t>𝜋</m:t>
                        </m:r>
                      </m:e>
                      <m:sub>
                        <m:r>
                          <m:rPr>
                            <m:sty m:val="p"/>
                          </m:rPr>
                          <a:rPr lang="en-US" b="0" i="0" smtClean="0">
                            <a:latin typeface="Cambria Math" panose="02040503050406030204" pitchFamily="18" charset="0"/>
                          </a:rPr>
                          <m:t>G</m:t>
                        </m:r>
                      </m:sub>
                    </m:sSub>
                    <m:r>
                      <a:rPr lang="en-US" b="0" i="0" smtClean="0">
                        <a:latin typeface="Cambria Math" panose="02040503050406030204" pitchFamily="18" charset="0"/>
                      </a:rPr>
                      <m:t>=</m:t>
                    </m:r>
                    <m:sSub>
                      <m:sSubPr>
                        <m:ctrlPr>
                          <a:rPr lang="en-US" b="0" i="0" smtClean="0">
                            <a:latin typeface="Cambria Math" panose="02040503050406030204" pitchFamily="18" charset="0"/>
                          </a:rPr>
                        </m:ctrlPr>
                      </m:sSubPr>
                      <m:e>
                        <m:r>
                          <a:rPr lang="en-US" i="1">
                            <a:latin typeface="Cambria Math" panose="02040503050406030204" pitchFamily="18" charset="0"/>
                          </a:rPr>
                          <m:t>𝜋</m:t>
                        </m:r>
                      </m:e>
                      <m:sub>
                        <m:r>
                          <m:rPr>
                            <m:sty m:val="p"/>
                          </m:rPr>
                          <a:rPr lang="en-US" b="0" i="0" smtClean="0">
                            <a:latin typeface="Cambria Math" panose="02040503050406030204" pitchFamily="18" charset="0"/>
                          </a:rPr>
                          <m:t>T</m:t>
                        </m:r>
                      </m:sub>
                    </m:sSub>
                    <m:r>
                      <a:rPr lang="en-US" b="0" i="0" smtClean="0">
                        <a:latin typeface="Cambria Math" panose="02040503050406030204" pitchFamily="18" charset="0"/>
                      </a:rPr>
                      <m:t>=</m:t>
                    </m:r>
                    <m:sSub>
                      <m:sSubPr>
                        <m:ctrlPr>
                          <a:rPr lang="en-US" b="0" i="1" smtClean="0">
                            <a:latin typeface="Cambria Math" panose="02040503050406030204" pitchFamily="18" charset="0"/>
                          </a:rPr>
                        </m:ctrlPr>
                      </m:sSubPr>
                      <m:e>
                        <m:r>
                          <a:rPr lang="en-US" i="1">
                            <a:latin typeface="Cambria Math" panose="02040503050406030204" pitchFamily="18" charset="0"/>
                          </a:rPr>
                          <m:t>𝜋</m:t>
                        </m:r>
                      </m:e>
                      <m:sub>
                        <m:r>
                          <a:rPr lang="en-US" b="0" i="1" smtClean="0">
                            <a:latin typeface="Cambria Math" panose="02040503050406030204" pitchFamily="18" charset="0"/>
                          </a:rPr>
                          <m:t>𝐶</m:t>
                        </m:r>
                      </m:sub>
                    </m:sSub>
                    <m:r>
                      <a:rPr lang="en-US" b="0" i="1" smtClean="0">
                        <a:latin typeface="Cambria Math" panose="02040503050406030204" pitchFamily="18" charset="0"/>
                      </a:rPr>
                      <m:t>= .25 </m:t>
                    </m:r>
                  </m:oMath>
                </a14:m>
                <a:endParaRPr lang="en-US" dirty="0"/>
              </a:p>
              <a:p>
                <a:r>
                  <a:rPr lang="en-US" dirty="0"/>
                  <a:t>Also assumes equal mutation rates µ</a:t>
                </a:r>
              </a:p>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𝑖𝑖</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4</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3</m:t>
                        </m:r>
                      </m:num>
                      <m:den>
                        <m:r>
                          <a:rPr lang="en-US" b="0" i="1" smtClean="0">
                            <a:latin typeface="Cambria Math" panose="02040503050406030204" pitchFamily="18" charset="0"/>
                          </a:rPr>
                          <m:t>4</m:t>
                        </m:r>
                      </m:den>
                    </m:f>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µ</m:t>
                        </m:r>
                      </m:sup>
                    </m:sSup>
                  </m:oMath>
                </a14:m>
                <a:endParaRPr lang="en-US" dirty="0"/>
              </a:p>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𝑖𝑗</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4</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4</m:t>
                        </m:r>
                      </m:den>
                    </m:f>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µ</m:t>
                        </m:r>
                      </m:sup>
                    </m:sSup>
                  </m:oMath>
                </a14:m>
                <a:endParaRPr lang="en-US" dirty="0"/>
              </a:p>
              <a:p>
                <a:endParaRPr lang="en-US" dirty="0"/>
              </a:p>
              <a:p>
                <a:endParaRPr lang="en-US" dirty="0"/>
              </a:p>
            </p:txBody>
          </p:sp>
        </mc:Choice>
        <mc:Fallback>
          <p:sp>
            <p:nvSpPr>
              <p:cNvPr id="3" name="Content Placeholder 2">
                <a:extLst>
                  <a:ext uri="{FF2B5EF4-FFF2-40B4-BE49-F238E27FC236}">
                    <a16:creationId xmlns:a16="http://schemas.microsoft.com/office/drawing/2014/main" id="{C5806CA8-394E-9D4B-A484-B26FA0A8FF0F}"/>
                  </a:ext>
                </a:extLst>
              </p:cNvPr>
              <p:cNvSpPr>
                <a:spLocks noGrp="1" noRot="1" noChangeAspect="1" noMove="1" noResize="1" noEditPoints="1" noAdjustHandles="1" noChangeArrowheads="1" noChangeShapeType="1" noTextEdit="1"/>
              </p:cNvSpPr>
              <p:nvPr>
                <p:ph idx="1"/>
              </p:nvPr>
            </p:nvSpPr>
            <p:spPr>
              <a:blipFill>
                <a:blip r:embed="rId2"/>
                <a:stretch>
                  <a:fillRect l="-375"/>
                </a:stretch>
              </a:blipFill>
            </p:spPr>
            <p:txBody>
              <a:bodyPr/>
              <a:lstStyle/>
              <a:p>
                <a:r>
                  <a:rPr lang="en-US">
                    <a:noFill/>
                  </a:rPr>
                  <a:t> </a:t>
                </a:r>
              </a:p>
            </p:txBody>
          </p:sp>
        </mc:Fallback>
      </mc:AlternateContent>
    </p:spTree>
    <p:extLst>
      <p:ext uri="{BB962C8B-B14F-4D97-AF65-F5344CB8AC3E}">
        <p14:creationId xmlns:p14="http://schemas.microsoft.com/office/powerpoint/2010/main" val="409817237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Celestial</Template>
  <TotalTime>110</TotalTime>
  <Words>469</Words>
  <Application>Microsoft Macintosh PowerPoint</Application>
  <PresentationFormat>Widescreen</PresentationFormat>
  <Paragraphs>36</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Calibri Light</vt:lpstr>
      <vt:lpstr>Cambria Math</vt:lpstr>
      <vt:lpstr>Celestial</vt:lpstr>
      <vt:lpstr>Repliclade: An Evolutionary Simulator</vt:lpstr>
      <vt:lpstr>Introduction</vt:lpstr>
      <vt:lpstr>Introduction continued</vt:lpstr>
      <vt:lpstr>purpose</vt:lpstr>
      <vt:lpstr>methods</vt:lpstr>
      <vt:lpstr>What is an evolutionary model</vt:lpstr>
      <vt:lpstr>Jukes and cantor 1969 (JC69)</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Repliclade: An Evolutionary Simulator</dc:title>
  <dc:creator>Haki Dehari</dc:creator>
  <cp:lastModifiedBy>Haki Dehari</cp:lastModifiedBy>
  <cp:revision>26</cp:revision>
  <cp:lastPrinted>2021-01-30T01:05:45Z</cp:lastPrinted>
  <dcterms:created xsi:type="dcterms:W3CDTF">2021-01-29T23:27:54Z</dcterms:created>
  <dcterms:modified xsi:type="dcterms:W3CDTF">2021-01-30T01:18:31Z</dcterms:modified>
</cp:coreProperties>
</file>