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2"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9"/>
    <p:restoredTop sz="96405"/>
  </p:normalViewPr>
  <p:slideViewPr>
    <p:cSldViewPr snapToGrid="0" snapToObjects="1">
      <p:cViewPr varScale="1">
        <p:scale>
          <a:sx n="114" d="100"/>
          <a:sy n="114" d="100"/>
        </p:scale>
        <p:origin x="4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BEA7E-6634-46DD-AB85-F6B2A5064CA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FCCC7F2-2C7A-4024-8266-56A480D7D79C}">
      <dgm:prSet/>
      <dgm:spPr/>
      <dgm:t>
        <a:bodyPr/>
        <a:lstStyle/>
        <a:p>
          <a:r>
            <a:rPr lang="en-US"/>
            <a:t>Written completely using the Python programming language</a:t>
          </a:r>
        </a:p>
      </dgm:t>
    </dgm:pt>
    <dgm:pt modelId="{4342DD27-A1AC-43B0-9292-AEAA86DA1C36}" type="parTrans" cxnId="{322DD1B4-E155-4C48-B1D2-2DF40AF87794}">
      <dgm:prSet/>
      <dgm:spPr/>
      <dgm:t>
        <a:bodyPr/>
        <a:lstStyle/>
        <a:p>
          <a:endParaRPr lang="en-US"/>
        </a:p>
      </dgm:t>
    </dgm:pt>
    <dgm:pt modelId="{7F23851F-D3A8-4CCF-9189-684FCB41B757}" type="sibTrans" cxnId="{322DD1B4-E155-4C48-B1D2-2DF40AF87794}">
      <dgm:prSet/>
      <dgm:spPr/>
      <dgm:t>
        <a:bodyPr/>
        <a:lstStyle/>
        <a:p>
          <a:endParaRPr lang="en-US"/>
        </a:p>
      </dgm:t>
    </dgm:pt>
    <dgm:pt modelId="{7FF41718-6E22-45DB-932A-4C2ECD14A43C}">
      <dgm:prSet/>
      <dgm:spPr/>
      <dgm:t>
        <a:bodyPr/>
        <a:lstStyle/>
        <a:p>
          <a:r>
            <a:rPr lang="en-US"/>
            <a:t>Incorporates the Biopython library as well as the numpy library for dealing with DNA sequences and the mathematics behind the evolutionary models, respectively</a:t>
          </a:r>
        </a:p>
      </dgm:t>
    </dgm:pt>
    <dgm:pt modelId="{64EE8ED8-0145-44E7-BB63-CC72C5326C5C}" type="parTrans" cxnId="{2E721318-94F5-4069-96F8-6B6D88445177}">
      <dgm:prSet/>
      <dgm:spPr/>
      <dgm:t>
        <a:bodyPr/>
        <a:lstStyle/>
        <a:p>
          <a:endParaRPr lang="en-US"/>
        </a:p>
      </dgm:t>
    </dgm:pt>
    <dgm:pt modelId="{800C8DBF-5920-4E83-A714-2DF059455324}" type="sibTrans" cxnId="{2E721318-94F5-4069-96F8-6B6D88445177}">
      <dgm:prSet/>
      <dgm:spPr/>
      <dgm:t>
        <a:bodyPr/>
        <a:lstStyle/>
        <a:p>
          <a:endParaRPr lang="en-US"/>
        </a:p>
      </dgm:t>
    </dgm:pt>
    <dgm:pt modelId="{1A914E5D-42EB-4DA1-B98B-465A7431592F}">
      <dgm:prSet/>
      <dgm:spPr/>
      <dgm:t>
        <a:bodyPr/>
        <a:lstStyle/>
        <a:p>
          <a:r>
            <a:rPr lang="en-US" dirty="0"/>
            <a:t>Utilizes the BLAST algorithm against GenBank to retrieve like sequences to the input sequence</a:t>
          </a:r>
        </a:p>
      </dgm:t>
    </dgm:pt>
    <dgm:pt modelId="{3DA7A822-101C-49E8-86FC-61F3E0079505}" type="parTrans" cxnId="{CE8A3B4D-E3A8-47EE-A4AA-D0359747FFCF}">
      <dgm:prSet/>
      <dgm:spPr/>
      <dgm:t>
        <a:bodyPr/>
        <a:lstStyle/>
        <a:p>
          <a:endParaRPr lang="en-US"/>
        </a:p>
      </dgm:t>
    </dgm:pt>
    <dgm:pt modelId="{25DDD4CF-51F3-4695-B2D2-5FA41480DC32}" type="sibTrans" cxnId="{CE8A3B4D-E3A8-47EE-A4AA-D0359747FFCF}">
      <dgm:prSet/>
      <dgm:spPr/>
      <dgm:t>
        <a:bodyPr/>
        <a:lstStyle/>
        <a:p>
          <a:endParaRPr lang="en-US"/>
        </a:p>
      </dgm:t>
    </dgm:pt>
    <dgm:pt modelId="{DC92D18E-D125-4F66-973C-D1A97CA75538}">
      <dgm:prSet/>
      <dgm:spPr/>
      <dgm:t>
        <a:bodyPr/>
        <a:lstStyle/>
        <a:p>
          <a:r>
            <a:rPr lang="en-US" dirty="0"/>
            <a:t>After extracting sequence parameters via user input or probabilistic methods, simulates the ancestral sequence generated via Coalescence Theory</a:t>
          </a:r>
        </a:p>
      </dgm:t>
    </dgm:pt>
    <dgm:pt modelId="{8B5E2FE2-76F0-404E-A7A0-45D2268040D9}" type="parTrans" cxnId="{43EA1902-B975-4D4E-A782-26A3578460F7}">
      <dgm:prSet/>
      <dgm:spPr/>
      <dgm:t>
        <a:bodyPr/>
        <a:lstStyle/>
        <a:p>
          <a:endParaRPr lang="en-US"/>
        </a:p>
      </dgm:t>
    </dgm:pt>
    <dgm:pt modelId="{CD68AD8D-F6E0-4743-830B-9FFE516A712A}" type="sibTrans" cxnId="{43EA1902-B975-4D4E-A782-26A3578460F7}">
      <dgm:prSet/>
      <dgm:spPr/>
      <dgm:t>
        <a:bodyPr/>
        <a:lstStyle/>
        <a:p>
          <a:endParaRPr lang="en-US"/>
        </a:p>
      </dgm:t>
    </dgm:pt>
    <dgm:pt modelId="{DBEB28AD-2188-4D28-AA8C-39ED5327C279}">
      <dgm:prSet/>
      <dgm:spPr/>
      <dgm:t>
        <a:bodyPr/>
        <a:lstStyle/>
        <a:p>
          <a:r>
            <a:rPr lang="en-US"/>
            <a:t>Terminates simulation upon sequence extinction or time exhaustion</a:t>
          </a:r>
        </a:p>
      </dgm:t>
    </dgm:pt>
    <dgm:pt modelId="{6258F3AC-DBD7-4709-A697-829B99071FD0}" type="parTrans" cxnId="{25336DC0-99A6-4AB0-9CC4-99530D6F9DB2}">
      <dgm:prSet/>
      <dgm:spPr/>
      <dgm:t>
        <a:bodyPr/>
        <a:lstStyle/>
        <a:p>
          <a:endParaRPr lang="en-US"/>
        </a:p>
      </dgm:t>
    </dgm:pt>
    <dgm:pt modelId="{4C0B2031-8A21-46E4-BCC1-7E8BEC00FC5D}" type="sibTrans" cxnId="{25336DC0-99A6-4AB0-9CC4-99530D6F9DB2}">
      <dgm:prSet/>
      <dgm:spPr/>
      <dgm:t>
        <a:bodyPr/>
        <a:lstStyle/>
        <a:p>
          <a:endParaRPr lang="en-US"/>
        </a:p>
      </dgm:t>
    </dgm:pt>
    <dgm:pt modelId="{ABBCE153-1310-4A32-8451-4451A496DAE3}" type="pres">
      <dgm:prSet presAssocID="{2C8BEA7E-6634-46DD-AB85-F6B2A5064CA5}" presName="outerComposite" presStyleCnt="0">
        <dgm:presLayoutVars>
          <dgm:chMax val="5"/>
          <dgm:dir/>
          <dgm:resizeHandles val="exact"/>
        </dgm:presLayoutVars>
      </dgm:prSet>
      <dgm:spPr/>
    </dgm:pt>
    <dgm:pt modelId="{EB3937CF-63EB-48D6-A233-9F55C94AC777}" type="pres">
      <dgm:prSet presAssocID="{2C8BEA7E-6634-46DD-AB85-F6B2A5064CA5}" presName="dummyMaxCanvas" presStyleCnt="0">
        <dgm:presLayoutVars/>
      </dgm:prSet>
      <dgm:spPr/>
    </dgm:pt>
    <dgm:pt modelId="{48D42401-DE95-405E-9E62-CC21D58EF25D}" type="pres">
      <dgm:prSet presAssocID="{2C8BEA7E-6634-46DD-AB85-F6B2A5064CA5}" presName="FiveNodes_1" presStyleLbl="node1" presStyleIdx="0" presStyleCnt="5">
        <dgm:presLayoutVars>
          <dgm:bulletEnabled val="1"/>
        </dgm:presLayoutVars>
      </dgm:prSet>
      <dgm:spPr/>
    </dgm:pt>
    <dgm:pt modelId="{7B333A56-CC12-4712-8390-579B3F3A4D7B}" type="pres">
      <dgm:prSet presAssocID="{2C8BEA7E-6634-46DD-AB85-F6B2A5064CA5}" presName="FiveNodes_2" presStyleLbl="node1" presStyleIdx="1" presStyleCnt="5">
        <dgm:presLayoutVars>
          <dgm:bulletEnabled val="1"/>
        </dgm:presLayoutVars>
      </dgm:prSet>
      <dgm:spPr/>
    </dgm:pt>
    <dgm:pt modelId="{D14C39FD-31CA-45C2-B728-26E6536E4C73}" type="pres">
      <dgm:prSet presAssocID="{2C8BEA7E-6634-46DD-AB85-F6B2A5064CA5}" presName="FiveNodes_3" presStyleLbl="node1" presStyleIdx="2" presStyleCnt="5">
        <dgm:presLayoutVars>
          <dgm:bulletEnabled val="1"/>
        </dgm:presLayoutVars>
      </dgm:prSet>
      <dgm:spPr/>
    </dgm:pt>
    <dgm:pt modelId="{D467415E-017D-4665-B376-65E606810701}" type="pres">
      <dgm:prSet presAssocID="{2C8BEA7E-6634-46DD-AB85-F6B2A5064CA5}" presName="FiveNodes_4" presStyleLbl="node1" presStyleIdx="3" presStyleCnt="5">
        <dgm:presLayoutVars>
          <dgm:bulletEnabled val="1"/>
        </dgm:presLayoutVars>
      </dgm:prSet>
      <dgm:spPr/>
    </dgm:pt>
    <dgm:pt modelId="{71464099-4C95-48A8-ABD8-0A0900090C1E}" type="pres">
      <dgm:prSet presAssocID="{2C8BEA7E-6634-46DD-AB85-F6B2A5064CA5}" presName="FiveNodes_5" presStyleLbl="node1" presStyleIdx="4" presStyleCnt="5">
        <dgm:presLayoutVars>
          <dgm:bulletEnabled val="1"/>
        </dgm:presLayoutVars>
      </dgm:prSet>
      <dgm:spPr/>
    </dgm:pt>
    <dgm:pt modelId="{B0908364-E6AB-4E26-A34F-D0F656231BB0}" type="pres">
      <dgm:prSet presAssocID="{2C8BEA7E-6634-46DD-AB85-F6B2A5064CA5}" presName="FiveConn_1-2" presStyleLbl="fgAccFollowNode1" presStyleIdx="0" presStyleCnt="4">
        <dgm:presLayoutVars>
          <dgm:bulletEnabled val="1"/>
        </dgm:presLayoutVars>
      </dgm:prSet>
      <dgm:spPr/>
    </dgm:pt>
    <dgm:pt modelId="{08351E83-6B92-4E38-9742-6E2DF7D4F2D7}" type="pres">
      <dgm:prSet presAssocID="{2C8BEA7E-6634-46DD-AB85-F6B2A5064CA5}" presName="FiveConn_2-3" presStyleLbl="fgAccFollowNode1" presStyleIdx="1" presStyleCnt="4">
        <dgm:presLayoutVars>
          <dgm:bulletEnabled val="1"/>
        </dgm:presLayoutVars>
      </dgm:prSet>
      <dgm:spPr/>
    </dgm:pt>
    <dgm:pt modelId="{748AB526-E0F2-4A57-9CC5-47E6B28E399F}" type="pres">
      <dgm:prSet presAssocID="{2C8BEA7E-6634-46DD-AB85-F6B2A5064CA5}" presName="FiveConn_3-4" presStyleLbl="fgAccFollowNode1" presStyleIdx="2" presStyleCnt="4">
        <dgm:presLayoutVars>
          <dgm:bulletEnabled val="1"/>
        </dgm:presLayoutVars>
      </dgm:prSet>
      <dgm:spPr/>
    </dgm:pt>
    <dgm:pt modelId="{83024263-37B0-4F6D-A4B7-5B055C2BEAEA}" type="pres">
      <dgm:prSet presAssocID="{2C8BEA7E-6634-46DD-AB85-F6B2A5064CA5}" presName="FiveConn_4-5" presStyleLbl="fgAccFollowNode1" presStyleIdx="3" presStyleCnt="4">
        <dgm:presLayoutVars>
          <dgm:bulletEnabled val="1"/>
        </dgm:presLayoutVars>
      </dgm:prSet>
      <dgm:spPr/>
    </dgm:pt>
    <dgm:pt modelId="{4FBEEF3C-665A-4FF2-AEAC-5004A1D08429}" type="pres">
      <dgm:prSet presAssocID="{2C8BEA7E-6634-46DD-AB85-F6B2A5064CA5}" presName="FiveNodes_1_text" presStyleLbl="node1" presStyleIdx="4" presStyleCnt="5">
        <dgm:presLayoutVars>
          <dgm:bulletEnabled val="1"/>
        </dgm:presLayoutVars>
      </dgm:prSet>
      <dgm:spPr/>
    </dgm:pt>
    <dgm:pt modelId="{44AAA93C-EE74-4411-9A16-B85A26EEB99E}" type="pres">
      <dgm:prSet presAssocID="{2C8BEA7E-6634-46DD-AB85-F6B2A5064CA5}" presName="FiveNodes_2_text" presStyleLbl="node1" presStyleIdx="4" presStyleCnt="5">
        <dgm:presLayoutVars>
          <dgm:bulletEnabled val="1"/>
        </dgm:presLayoutVars>
      </dgm:prSet>
      <dgm:spPr/>
    </dgm:pt>
    <dgm:pt modelId="{53330967-8259-449B-BFBD-D4881D55C2CE}" type="pres">
      <dgm:prSet presAssocID="{2C8BEA7E-6634-46DD-AB85-F6B2A5064CA5}" presName="FiveNodes_3_text" presStyleLbl="node1" presStyleIdx="4" presStyleCnt="5">
        <dgm:presLayoutVars>
          <dgm:bulletEnabled val="1"/>
        </dgm:presLayoutVars>
      </dgm:prSet>
      <dgm:spPr/>
    </dgm:pt>
    <dgm:pt modelId="{A7061D07-0769-4F8E-8D63-B5046F623A0B}" type="pres">
      <dgm:prSet presAssocID="{2C8BEA7E-6634-46DD-AB85-F6B2A5064CA5}" presName="FiveNodes_4_text" presStyleLbl="node1" presStyleIdx="4" presStyleCnt="5">
        <dgm:presLayoutVars>
          <dgm:bulletEnabled val="1"/>
        </dgm:presLayoutVars>
      </dgm:prSet>
      <dgm:spPr/>
    </dgm:pt>
    <dgm:pt modelId="{2A507528-ED66-4CF0-8F8A-16593570123B}" type="pres">
      <dgm:prSet presAssocID="{2C8BEA7E-6634-46DD-AB85-F6B2A5064CA5}" presName="FiveNodes_5_text" presStyleLbl="node1" presStyleIdx="4" presStyleCnt="5">
        <dgm:presLayoutVars>
          <dgm:bulletEnabled val="1"/>
        </dgm:presLayoutVars>
      </dgm:prSet>
      <dgm:spPr/>
    </dgm:pt>
  </dgm:ptLst>
  <dgm:cxnLst>
    <dgm:cxn modelId="{43EA1902-B975-4D4E-A782-26A3578460F7}" srcId="{2C8BEA7E-6634-46DD-AB85-F6B2A5064CA5}" destId="{DC92D18E-D125-4F66-973C-D1A97CA75538}" srcOrd="3" destOrd="0" parTransId="{8B5E2FE2-76F0-404E-A7A0-45D2268040D9}" sibTransId="{CD68AD8D-F6E0-4743-830B-9FFE516A712A}"/>
    <dgm:cxn modelId="{42BF9203-E860-476B-A3C6-376F72554B9F}" type="presOf" srcId="{9FCCC7F2-2C7A-4024-8266-56A480D7D79C}" destId="{48D42401-DE95-405E-9E62-CC21D58EF25D}" srcOrd="0" destOrd="0" presId="urn:microsoft.com/office/officeart/2005/8/layout/vProcess5"/>
    <dgm:cxn modelId="{F695970A-4392-4EE7-B43F-87D53D963134}" type="presOf" srcId="{1A914E5D-42EB-4DA1-B98B-465A7431592F}" destId="{53330967-8259-449B-BFBD-D4881D55C2CE}" srcOrd="1" destOrd="0" presId="urn:microsoft.com/office/officeart/2005/8/layout/vProcess5"/>
    <dgm:cxn modelId="{7F56ED0B-1779-4ADF-B6DC-7B57B50CBDC2}" type="presOf" srcId="{1A914E5D-42EB-4DA1-B98B-465A7431592F}" destId="{D14C39FD-31CA-45C2-B728-26E6536E4C73}" srcOrd="0" destOrd="0" presId="urn:microsoft.com/office/officeart/2005/8/layout/vProcess5"/>
    <dgm:cxn modelId="{2E721318-94F5-4069-96F8-6B6D88445177}" srcId="{2C8BEA7E-6634-46DD-AB85-F6B2A5064CA5}" destId="{7FF41718-6E22-45DB-932A-4C2ECD14A43C}" srcOrd="1" destOrd="0" parTransId="{64EE8ED8-0145-44E7-BB63-CC72C5326C5C}" sibTransId="{800C8DBF-5920-4E83-A714-2DF059455324}"/>
    <dgm:cxn modelId="{61EDA21D-443E-4F2C-A99C-1867E0E13421}" type="presOf" srcId="{CD68AD8D-F6E0-4743-830B-9FFE516A712A}" destId="{83024263-37B0-4F6D-A4B7-5B055C2BEAEA}" srcOrd="0" destOrd="0" presId="urn:microsoft.com/office/officeart/2005/8/layout/vProcess5"/>
    <dgm:cxn modelId="{92146038-746A-4A27-838F-158C394E7D91}" type="presOf" srcId="{7FF41718-6E22-45DB-932A-4C2ECD14A43C}" destId="{7B333A56-CC12-4712-8390-579B3F3A4D7B}" srcOrd="0" destOrd="0" presId="urn:microsoft.com/office/officeart/2005/8/layout/vProcess5"/>
    <dgm:cxn modelId="{DADACE38-FB96-4918-8B84-DF0A098060E7}" type="presOf" srcId="{7F23851F-D3A8-4CCF-9189-684FCB41B757}" destId="{B0908364-E6AB-4E26-A34F-D0F656231BB0}" srcOrd="0" destOrd="0" presId="urn:microsoft.com/office/officeart/2005/8/layout/vProcess5"/>
    <dgm:cxn modelId="{1D90E63C-9962-4918-99A8-0C1BE449BA67}" type="presOf" srcId="{DBEB28AD-2188-4D28-AA8C-39ED5327C279}" destId="{71464099-4C95-48A8-ABD8-0A0900090C1E}" srcOrd="0" destOrd="0" presId="urn:microsoft.com/office/officeart/2005/8/layout/vProcess5"/>
    <dgm:cxn modelId="{539A9348-D9E7-4241-BF55-079E387FB408}" type="presOf" srcId="{7FF41718-6E22-45DB-932A-4C2ECD14A43C}" destId="{44AAA93C-EE74-4411-9A16-B85A26EEB99E}" srcOrd="1" destOrd="0" presId="urn:microsoft.com/office/officeart/2005/8/layout/vProcess5"/>
    <dgm:cxn modelId="{CE8A3B4D-E3A8-47EE-A4AA-D0359747FFCF}" srcId="{2C8BEA7E-6634-46DD-AB85-F6B2A5064CA5}" destId="{1A914E5D-42EB-4DA1-B98B-465A7431592F}" srcOrd="2" destOrd="0" parTransId="{3DA7A822-101C-49E8-86FC-61F3E0079505}" sibTransId="{25DDD4CF-51F3-4695-B2D2-5FA41480DC32}"/>
    <dgm:cxn modelId="{25C96F5A-E370-4278-A6FC-48DE9662E780}" type="presOf" srcId="{DC92D18E-D125-4F66-973C-D1A97CA75538}" destId="{D467415E-017D-4665-B376-65E606810701}" srcOrd="0" destOrd="0" presId="urn:microsoft.com/office/officeart/2005/8/layout/vProcess5"/>
    <dgm:cxn modelId="{755F4F9C-2B90-43D2-99C9-A451A0DF0FB1}" type="presOf" srcId="{25DDD4CF-51F3-4695-B2D2-5FA41480DC32}" destId="{748AB526-E0F2-4A57-9CC5-47E6B28E399F}" srcOrd="0" destOrd="0" presId="urn:microsoft.com/office/officeart/2005/8/layout/vProcess5"/>
    <dgm:cxn modelId="{3C93279D-6D06-4A95-9B6B-EA26F8CDD455}" type="presOf" srcId="{800C8DBF-5920-4E83-A714-2DF059455324}" destId="{08351E83-6B92-4E38-9742-6E2DF7D4F2D7}" srcOrd="0" destOrd="0" presId="urn:microsoft.com/office/officeart/2005/8/layout/vProcess5"/>
    <dgm:cxn modelId="{41AEE7A9-CA71-4C45-8982-445A117B856B}" type="presOf" srcId="{9FCCC7F2-2C7A-4024-8266-56A480D7D79C}" destId="{4FBEEF3C-665A-4FF2-AEAC-5004A1D08429}" srcOrd="1" destOrd="0" presId="urn:microsoft.com/office/officeart/2005/8/layout/vProcess5"/>
    <dgm:cxn modelId="{58601DAC-B6DB-4C82-96AC-6D25B6A96933}" type="presOf" srcId="{DBEB28AD-2188-4D28-AA8C-39ED5327C279}" destId="{2A507528-ED66-4CF0-8F8A-16593570123B}" srcOrd="1" destOrd="0" presId="urn:microsoft.com/office/officeart/2005/8/layout/vProcess5"/>
    <dgm:cxn modelId="{322DD1B4-E155-4C48-B1D2-2DF40AF87794}" srcId="{2C8BEA7E-6634-46DD-AB85-F6B2A5064CA5}" destId="{9FCCC7F2-2C7A-4024-8266-56A480D7D79C}" srcOrd="0" destOrd="0" parTransId="{4342DD27-A1AC-43B0-9292-AEAA86DA1C36}" sibTransId="{7F23851F-D3A8-4CCF-9189-684FCB41B757}"/>
    <dgm:cxn modelId="{25336DC0-99A6-4AB0-9CC4-99530D6F9DB2}" srcId="{2C8BEA7E-6634-46DD-AB85-F6B2A5064CA5}" destId="{DBEB28AD-2188-4D28-AA8C-39ED5327C279}" srcOrd="4" destOrd="0" parTransId="{6258F3AC-DBD7-4709-A697-829B99071FD0}" sibTransId="{4C0B2031-8A21-46E4-BCC1-7E8BEC00FC5D}"/>
    <dgm:cxn modelId="{799BC6E7-0E41-442C-91D9-A121328DCED3}" type="presOf" srcId="{2C8BEA7E-6634-46DD-AB85-F6B2A5064CA5}" destId="{ABBCE153-1310-4A32-8451-4451A496DAE3}" srcOrd="0" destOrd="0" presId="urn:microsoft.com/office/officeart/2005/8/layout/vProcess5"/>
    <dgm:cxn modelId="{344025F9-43A0-4674-809F-917BFD62B948}" type="presOf" srcId="{DC92D18E-D125-4F66-973C-D1A97CA75538}" destId="{A7061D07-0769-4F8E-8D63-B5046F623A0B}" srcOrd="1" destOrd="0" presId="urn:microsoft.com/office/officeart/2005/8/layout/vProcess5"/>
    <dgm:cxn modelId="{B44C764F-79F8-4BEB-A26D-1DA4CBE10A86}" type="presParOf" srcId="{ABBCE153-1310-4A32-8451-4451A496DAE3}" destId="{EB3937CF-63EB-48D6-A233-9F55C94AC777}" srcOrd="0" destOrd="0" presId="urn:microsoft.com/office/officeart/2005/8/layout/vProcess5"/>
    <dgm:cxn modelId="{6DB9B89E-672A-4566-B704-0CF537D9292C}" type="presParOf" srcId="{ABBCE153-1310-4A32-8451-4451A496DAE3}" destId="{48D42401-DE95-405E-9E62-CC21D58EF25D}" srcOrd="1" destOrd="0" presId="urn:microsoft.com/office/officeart/2005/8/layout/vProcess5"/>
    <dgm:cxn modelId="{AD8F45BF-7011-4B95-87E9-24E9C6769805}" type="presParOf" srcId="{ABBCE153-1310-4A32-8451-4451A496DAE3}" destId="{7B333A56-CC12-4712-8390-579B3F3A4D7B}" srcOrd="2" destOrd="0" presId="urn:microsoft.com/office/officeart/2005/8/layout/vProcess5"/>
    <dgm:cxn modelId="{9B79A74D-DC63-4B13-9074-9D3AD33C65DC}" type="presParOf" srcId="{ABBCE153-1310-4A32-8451-4451A496DAE3}" destId="{D14C39FD-31CA-45C2-B728-26E6536E4C73}" srcOrd="3" destOrd="0" presId="urn:microsoft.com/office/officeart/2005/8/layout/vProcess5"/>
    <dgm:cxn modelId="{D120FD91-2D7B-4450-84EE-81C4DF826AFA}" type="presParOf" srcId="{ABBCE153-1310-4A32-8451-4451A496DAE3}" destId="{D467415E-017D-4665-B376-65E606810701}" srcOrd="4" destOrd="0" presId="urn:microsoft.com/office/officeart/2005/8/layout/vProcess5"/>
    <dgm:cxn modelId="{4977B6FB-CE8C-4141-A90B-A50F45D117B7}" type="presParOf" srcId="{ABBCE153-1310-4A32-8451-4451A496DAE3}" destId="{71464099-4C95-48A8-ABD8-0A0900090C1E}" srcOrd="5" destOrd="0" presId="urn:microsoft.com/office/officeart/2005/8/layout/vProcess5"/>
    <dgm:cxn modelId="{4AF8B7BD-F298-4E47-86AC-4357AF04B3B8}" type="presParOf" srcId="{ABBCE153-1310-4A32-8451-4451A496DAE3}" destId="{B0908364-E6AB-4E26-A34F-D0F656231BB0}" srcOrd="6" destOrd="0" presId="urn:microsoft.com/office/officeart/2005/8/layout/vProcess5"/>
    <dgm:cxn modelId="{BB19D922-9F46-4D9D-AB04-26480D62F1F3}" type="presParOf" srcId="{ABBCE153-1310-4A32-8451-4451A496DAE3}" destId="{08351E83-6B92-4E38-9742-6E2DF7D4F2D7}" srcOrd="7" destOrd="0" presId="urn:microsoft.com/office/officeart/2005/8/layout/vProcess5"/>
    <dgm:cxn modelId="{518B6D6E-23F4-49CA-BCFF-CCE30E9AF4C3}" type="presParOf" srcId="{ABBCE153-1310-4A32-8451-4451A496DAE3}" destId="{748AB526-E0F2-4A57-9CC5-47E6B28E399F}" srcOrd="8" destOrd="0" presId="urn:microsoft.com/office/officeart/2005/8/layout/vProcess5"/>
    <dgm:cxn modelId="{12130439-692E-4EA0-8DCE-B8F03F77B5BA}" type="presParOf" srcId="{ABBCE153-1310-4A32-8451-4451A496DAE3}" destId="{83024263-37B0-4F6D-A4B7-5B055C2BEAEA}" srcOrd="9" destOrd="0" presId="urn:microsoft.com/office/officeart/2005/8/layout/vProcess5"/>
    <dgm:cxn modelId="{EA194BB1-D26A-4F87-B059-7B1CC6A31588}" type="presParOf" srcId="{ABBCE153-1310-4A32-8451-4451A496DAE3}" destId="{4FBEEF3C-665A-4FF2-AEAC-5004A1D08429}" srcOrd="10" destOrd="0" presId="urn:microsoft.com/office/officeart/2005/8/layout/vProcess5"/>
    <dgm:cxn modelId="{7544A660-64AB-4457-8E74-A2C9E6F2549C}" type="presParOf" srcId="{ABBCE153-1310-4A32-8451-4451A496DAE3}" destId="{44AAA93C-EE74-4411-9A16-B85A26EEB99E}" srcOrd="11" destOrd="0" presId="urn:microsoft.com/office/officeart/2005/8/layout/vProcess5"/>
    <dgm:cxn modelId="{42932E96-6DD7-44DA-8FAE-D88D2E2BD745}" type="presParOf" srcId="{ABBCE153-1310-4A32-8451-4451A496DAE3}" destId="{53330967-8259-449B-BFBD-D4881D55C2CE}" srcOrd="12" destOrd="0" presId="urn:microsoft.com/office/officeart/2005/8/layout/vProcess5"/>
    <dgm:cxn modelId="{82A083F7-DD46-4D1B-A255-B40C7F465A01}" type="presParOf" srcId="{ABBCE153-1310-4A32-8451-4451A496DAE3}" destId="{A7061D07-0769-4F8E-8D63-B5046F623A0B}" srcOrd="13" destOrd="0" presId="urn:microsoft.com/office/officeart/2005/8/layout/vProcess5"/>
    <dgm:cxn modelId="{E72D1F49-86B9-4441-8E32-1967F78653AE}" type="presParOf" srcId="{ABBCE153-1310-4A32-8451-4451A496DAE3}" destId="{2A507528-ED66-4CF0-8F8A-16593570123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2C578-B7D2-423C-9C83-250805DD8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4D3431-2294-4A60-95AE-3F17B25F29F9}">
      <dgm:prSet/>
      <dgm:spPr/>
      <dgm:t>
        <a:bodyPr/>
        <a:lstStyle/>
        <a:p>
          <a:pPr>
            <a:lnSpc>
              <a:spcPct val="100000"/>
            </a:lnSpc>
          </a:pPr>
          <a:r>
            <a:rPr lang="en-US"/>
            <a:t>After kicking off the program, Repliclade will ask if you would like to use an input FASTA file</a:t>
          </a:r>
        </a:p>
      </dgm:t>
    </dgm:pt>
    <dgm:pt modelId="{96C96077-3BB2-4411-8A02-9A94F6C222B6}" type="parTrans" cxnId="{17487D19-3E2B-4FF3-80DB-C72E37E56289}">
      <dgm:prSet/>
      <dgm:spPr/>
      <dgm:t>
        <a:bodyPr/>
        <a:lstStyle/>
        <a:p>
          <a:endParaRPr lang="en-US"/>
        </a:p>
      </dgm:t>
    </dgm:pt>
    <dgm:pt modelId="{2022E1EA-B3A3-4D73-B578-9532680BBB53}" type="sibTrans" cxnId="{17487D19-3E2B-4FF3-80DB-C72E37E56289}">
      <dgm:prSet/>
      <dgm:spPr/>
      <dgm:t>
        <a:bodyPr/>
        <a:lstStyle/>
        <a:p>
          <a:endParaRPr lang="en-US"/>
        </a:p>
      </dgm:t>
    </dgm:pt>
    <dgm:pt modelId="{A20C354F-8A29-46A3-B793-B6C2388031D5}">
      <dgm:prSet/>
      <dgm:spPr/>
      <dgm:t>
        <a:bodyPr/>
        <a:lstStyle/>
        <a:p>
          <a:pPr>
            <a:lnSpc>
              <a:spcPct val="100000"/>
            </a:lnSpc>
          </a:pPr>
          <a:r>
            <a:rPr lang="en-US"/>
            <a:t>If selected Yes, it will then prompt you for the file name</a:t>
          </a:r>
        </a:p>
      </dgm:t>
    </dgm:pt>
    <dgm:pt modelId="{C724B045-7ABA-45E1-AB8A-A7D33011F04A}" type="parTrans" cxnId="{07C53EE6-7A5B-487C-A87C-F1BCCBF07DA5}">
      <dgm:prSet/>
      <dgm:spPr/>
      <dgm:t>
        <a:bodyPr/>
        <a:lstStyle/>
        <a:p>
          <a:endParaRPr lang="en-US"/>
        </a:p>
      </dgm:t>
    </dgm:pt>
    <dgm:pt modelId="{533647FC-5247-475F-96A9-AC9AB81123DF}" type="sibTrans" cxnId="{07C53EE6-7A5B-487C-A87C-F1BCCBF07DA5}">
      <dgm:prSet/>
      <dgm:spPr/>
      <dgm:t>
        <a:bodyPr/>
        <a:lstStyle/>
        <a:p>
          <a:endParaRPr lang="en-US"/>
        </a:p>
      </dgm:t>
    </dgm:pt>
    <dgm:pt modelId="{191F4EC2-C22A-4A4B-BEAB-50A7D594D19D}">
      <dgm:prSet/>
      <dgm:spPr/>
      <dgm:t>
        <a:bodyPr/>
        <a:lstStyle/>
        <a:p>
          <a:pPr>
            <a:lnSpc>
              <a:spcPct val="100000"/>
            </a:lnSpc>
          </a:pPr>
          <a:r>
            <a:rPr lang="en-US"/>
            <a:t>After the input file is selected, Repliclade will run the input sequence against BLAST and Genbank to retrieve a list of similar sequences to the input sequence</a:t>
          </a:r>
        </a:p>
      </dgm:t>
    </dgm:pt>
    <dgm:pt modelId="{19D9EE2F-E7B5-4D3E-B5F0-BDA20AAA5368}" type="parTrans" cxnId="{4FA094B1-10D7-4172-8EE1-AA826EDD26EE}">
      <dgm:prSet/>
      <dgm:spPr/>
      <dgm:t>
        <a:bodyPr/>
        <a:lstStyle/>
        <a:p>
          <a:endParaRPr lang="en-US"/>
        </a:p>
      </dgm:t>
    </dgm:pt>
    <dgm:pt modelId="{AF89756E-C803-408A-9DE0-06078C6BF2EF}" type="sibTrans" cxnId="{4FA094B1-10D7-4172-8EE1-AA826EDD26EE}">
      <dgm:prSet/>
      <dgm:spPr/>
      <dgm:t>
        <a:bodyPr/>
        <a:lstStyle/>
        <a:p>
          <a:endParaRPr lang="en-US"/>
        </a:p>
      </dgm:t>
    </dgm:pt>
    <dgm:pt modelId="{9D677D16-934A-45B4-A1CC-D357C2BC29F0}">
      <dgm:prSet/>
      <dgm:spPr/>
      <dgm:t>
        <a:bodyPr/>
        <a:lstStyle/>
        <a:p>
          <a:pPr>
            <a:lnSpc>
              <a:spcPct val="100000"/>
            </a:lnSpc>
          </a:pPr>
          <a:r>
            <a:rPr lang="en-US"/>
            <a:t>Once the similar sequences are returned in XML format via BLAST on Genbank, Repliclade performs an alignment </a:t>
          </a:r>
        </a:p>
      </dgm:t>
    </dgm:pt>
    <dgm:pt modelId="{C03776B5-3665-465B-8CD5-BFC367D024B5}" type="parTrans" cxnId="{F566164D-4D19-41C0-A7C7-4CCB1CD4C101}">
      <dgm:prSet/>
      <dgm:spPr/>
      <dgm:t>
        <a:bodyPr/>
        <a:lstStyle/>
        <a:p>
          <a:endParaRPr lang="en-US"/>
        </a:p>
      </dgm:t>
    </dgm:pt>
    <dgm:pt modelId="{1AEE0C55-AEAC-4FB2-8E83-2B065E5219C2}" type="sibTrans" cxnId="{F566164D-4D19-41C0-A7C7-4CCB1CD4C101}">
      <dgm:prSet/>
      <dgm:spPr/>
      <dgm:t>
        <a:bodyPr/>
        <a:lstStyle/>
        <a:p>
          <a:endParaRPr lang="en-US"/>
        </a:p>
      </dgm:t>
    </dgm:pt>
    <dgm:pt modelId="{DF82BFC4-3DDF-4C83-B923-D3E511BCA7BE}">
      <dgm:prSet/>
      <dgm:spPr/>
      <dgm:t>
        <a:bodyPr/>
        <a:lstStyle/>
        <a:p>
          <a:pPr>
            <a:lnSpc>
              <a:spcPct val="100000"/>
            </a:lnSpc>
          </a:pPr>
          <a:r>
            <a:rPr lang="en-US"/>
            <a:t>The alignment is then displayed as an unrooted Phylogenetic tree</a:t>
          </a:r>
        </a:p>
      </dgm:t>
    </dgm:pt>
    <dgm:pt modelId="{1CEB4D61-2546-4FB9-B9BD-E73AD7FE9C19}" type="parTrans" cxnId="{122C018B-F9C0-4FEB-B73B-7FEFE65AA1C7}">
      <dgm:prSet/>
      <dgm:spPr/>
      <dgm:t>
        <a:bodyPr/>
        <a:lstStyle/>
        <a:p>
          <a:endParaRPr lang="en-US"/>
        </a:p>
      </dgm:t>
    </dgm:pt>
    <dgm:pt modelId="{3193F5D3-30E9-4D2D-A7E5-B60C641A3401}" type="sibTrans" cxnId="{122C018B-F9C0-4FEB-B73B-7FEFE65AA1C7}">
      <dgm:prSet/>
      <dgm:spPr/>
      <dgm:t>
        <a:bodyPr/>
        <a:lstStyle/>
        <a:p>
          <a:endParaRPr lang="en-US"/>
        </a:p>
      </dgm:t>
    </dgm:pt>
    <dgm:pt modelId="{5965F3BD-90CE-4F04-A753-4E17622CDF80}" type="pres">
      <dgm:prSet presAssocID="{A262C578-B7D2-423C-9C83-250805DD8D91}" presName="root" presStyleCnt="0">
        <dgm:presLayoutVars>
          <dgm:dir/>
          <dgm:resizeHandles val="exact"/>
        </dgm:presLayoutVars>
      </dgm:prSet>
      <dgm:spPr/>
    </dgm:pt>
    <dgm:pt modelId="{534F11C4-C14F-4C02-B423-EC4B54AF9147}" type="pres">
      <dgm:prSet presAssocID="{344D3431-2294-4A60-95AE-3F17B25F29F9}" presName="compNode" presStyleCnt="0"/>
      <dgm:spPr/>
    </dgm:pt>
    <dgm:pt modelId="{087D6AC9-CC0E-49B5-84F7-98B1F73B5DE2}" type="pres">
      <dgm:prSet presAssocID="{344D3431-2294-4A60-95AE-3F17B25F29F9}" presName="bgRect" presStyleLbl="bgShp" presStyleIdx="0" presStyleCnt="5"/>
      <dgm:spPr/>
    </dgm:pt>
    <dgm:pt modelId="{837E11B4-3E61-464C-9D0C-3D1E34688A75}" type="pres">
      <dgm:prSet presAssocID="{344D3431-2294-4A60-95AE-3F17B25F29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icket bat and ball"/>
        </a:ext>
      </dgm:extLst>
    </dgm:pt>
    <dgm:pt modelId="{EF1DEF3D-19B4-42B9-8B73-4E1400DC7E19}" type="pres">
      <dgm:prSet presAssocID="{344D3431-2294-4A60-95AE-3F17B25F29F9}" presName="spaceRect" presStyleCnt="0"/>
      <dgm:spPr/>
    </dgm:pt>
    <dgm:pt modelId="{8D9495E8-D62D-4B6C-A2F2-D7056410F910}" type="pres">
      <dgm:prSet presAssocID="{344D3431-2294-4A60-95AE-3F17B25F29F9}" presName="parTx" presStyleLbl="revTx" presStyleIdx="0" presStyleCnt="5">
        <dgm:presLayoutVars>
          <dgm:chMax val="0"/>
          <dgm:chPref val="0"/>
        </dgm:presLayoutVars>
      </dgm:prSet>
      <dgm:spPr/>
    </dgm:pt>
    <dgm:pt modelId="{880BE726-B3CF-4FD0-8A68-415DF2BD7084}" type="pres">
      <dgm:prSet presAssocID="{2022E1EA-B3A3-4D73-B578-9532680BBB53}" presName="sibTrans" presStyleCnt="0"/>
      <dgm:spPr/>
    </dgm:pt>
    <dgm:pt modelId="{3AB809E3-6E18-4D09-A8A8-D66EB8D5EE75}" type="pres">
      <dgm:prSet presAssocID="{A20C354F-8A29-46A3-B793-B6C2388031D5}" presName="compNode" presStyleCnt="0"/>
      <dgm:spPr/>
    </dgm:pt>
    <dgm:pt modelId="{0EEC3BEB-8EA2-4154-9729-E062D11E5F23}" type="pres">
      <dgm:prSet presAssocID="{A20C354F-8A29-46A3-B793-B6C2388031D5}" presName="bgRect" presStyleLbl="bgShp" presStyleIdx="1" presStyleCnt="5"/>
      <dgm:spPr/>
    </dgm:pt>
    <dgm:pt modelId="{A2821F16-030E-4F94-B7B5-B0D3403E6A89}" type="pres">
      <dgm:prSet presAssocID="{A20C354F-8A29-46A3-B793-B6C2388031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ACDC7F5B-DE0D-4380-A6B5-7A258AAA58C5}" type="pres">
      <dgm:prSet presAssocID="{A20C354F-8A29-46A3-B793-B6C2388031D5}" presName="spaceRect" presStyleCnt="0"/>
      <dgm:spPr/>
    </dgm:pt>
    <dgm:pt modelId="{6063F673-5B72-46FA-9DCB-7C5F28F40CFA}" type="pres">
      <dgm:prSet presAssocID="{A20C354F-8A29-46A3-B793-B6C2388031D5}" presName="parTx" presStyleLbl="revTx" presStyleIdx="1" presStyleCnt="5">
        <dgm:presLayoutVars>
          <dgm:chMax val="0"/>
          <dgm:chPref val="0"/>
        </dgm:presLayoutVars>
      </dgm:prSet>
      <dgm:spPr/>
    </dgm:pt>
    <dgm:pt modelId="{AEEF9AD4-347C-4149-BC5C-86F2D506BA00}" type="pres">
      <dgm:prSet presAssocID="{533647FC-5247-475F-96A9-AC9AB81123DF}" presName="sibTrans" presStyleCnt="0"/>
      <dgm:spPr/>
    </dgm:pt>
    <dgm:pt modelId="{A5F3E8A5-A38E-471A-A939-02E94A491221}" type="pres">
      <dgm:prSet presAssocID="{191F4EC2-C22A-4A4B-BEAB-50A7D594D19D}" presName="compNode" presStyleCnt="0"/>
      <dgm:spPr/>
    </dgm:pt>
    <dgm:pt modelId="{C535EF4C-FBBB-4631-A799-1561C28E609B}" type="pres">
      <dgm:prSet presAssocID="{191F4EC2-C22A-4A4B-BEAB-50A7D594D19D}" presName="bgRect" presStyleLbl="bgShp" presStyleIdx="2" presStyleCnt="5"/>
      <dgm:spPr/>
    </dgm:pt>
    <dgm:pt modelId="{1C665942-39B5-4A2F-A8AF-9C3D5C442F2C}" type="pres">
      <dgm:prSet presAssocID="{191F4EC2-C22A-4A4B-BEAB-50A7D594D1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AAADAE0-802F-406D-A01C-0DEA0CBAAAD3}" type="pres">
      <dgm:prSet presAssocID="{191F4EC2-C22A-4A4B-BEAB-50A7D594D19D}" presName="spaceRect" presStyleCnt="0"/>
      <dgm:spPr/>
    </dgm:pt>
    <dgm:pt modelId="{D710DE9C-9E0D-44F4-A28E-77AA6D0899AC}" type="pres">
      <dgm:prSet presAssocID="{191F4EC2-C22A-4A4B-BEAB-50A7D594D19D}" presName="parTx" presStyleLbl="revTx" presStyleIdx="2" presStyleCnt="5">
        <dgm:presLayoutVars>
          <dgm:chMax val="0"/>
          <dgm:chPref val="0"/>
        </dgm:presLayoutVars>
      </dgm:prSet>
      <dgm:spPr/>
    </dgm:pt>
    <dgm:pt modelId="{85518119-3908-4D9E-81CC-1E2904FC64DA}" type="pres">
      <dgm:prSet presAssocID="{AF89756E-C803-408A-9DE0-06078C6BF2EF}" presName="sibTrans" presStyleCnt="0"/>
      <dgm:spPr/>
    </dgm:pt>
    <dgm:pt modelId="{E1013A64-3D01-4C7F-8F46-50BA033EB706}" type="pres">
      <dgm:prSet presAssocID="{9D677D16-934A-45B4-A1CC-D357C2BC29F0}" presName="compNode" presStyleCnt="0"/>
      <dgm:spPr/>
    </dgm:pt>
    <dgm:pt modelId="{2B79EBC8-3DCF-49C0-9C58-FF47039E8A7E}" type="pres">
      <dgm:prSet presAssocID="{9D677D16-934A-45B4-A1CC-D357C2BC29F0}" presName="bgRect" presStyleLbl="bgShp" presStyleIdx="3" presStyleCnt="5"/>
      <dgm:spPr/>
    </dgm:pt>
    <dgm:pt modelId="{6332A4B8-EE4D-424B-96D5-AB2C50E12089}" type="pres">
      <dgm:prSet presAssocID="{9D677D16-934A-45B4-A1CC-D357C2BC29F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D5BC9D1-B587-40AE-931F-089F432E9894}" type="pres">
      <dgm:prSet presAssocID="{9D677D16-934A-45B4-A1CC-D357C2BC29F0}" presName="spaceRect" presStyleCnt="0"/>
      <dgm:spPr/>
    </dgm:pt>
    <dgm:pt modelId="{3979F5E0-754A-4B8D-B057-F3E03CD63CC6}" type="pres">
      <dgm:prSet presAssocID="{9D677D16-934A-45B4-A1CC-D357C2BC29F0}" presName="parTx" presStyleLbl="revTx" presStyleIdx="3" presStyleCnt="5">
        <dgm:presLayoutVars>
          <dgm:chMax val="0"/>
          <dgm:chPref val="0"/>
        </dgm:presLayoutVars>
      </dgm:prSet>
      <dgm:spPr/>
    </dgm:pt>
    <dgm:pt modelId="{49C1F148-E46B-42BB-B0FC-264A414A0855}" type="pres">
      <dgm:prSet presAssocID="{1AEE0C55-AEAC-4FB2-8E83-2B065E5219C2}" presName="sibTrans" presStyleCnt="0"/>
      <dgm:spPr/>
    </dgm:pt>
    <dgm:pt modelId="{13D4ABC3-312A-4A04-B823-90DEED7C80FE}" type="pres">
      <dgm:prSet presAssocID="{DF82BFC4-3DDF-4C83-B923-D3E511BCA7BE}" presName="compNode" presStyleCnt="0"/>
      <dgm:spPr/>
    </dgm:pt>
    <dgm:pt modelId="{02420A18-C30F-464F-A6C3-AB8EEF46DEF1}" type="pres">
      <dgm:prSet presAssocID="{DF82BFC4-3DDF-4C83-B923-D3E511BCA7BE}" presName="bgRect" presStyleLbl="bgShp" presStyleIdx="4" presStyleCnt="5"/>
      <dgm:spPr/>
    </dgm:pt>
    <dgm:pt modelId="{1B9C3058-62CD-4542-B194-82A914ABA269}" type="pres">
      <dgm:prSet presAssocID="{DF82BFC4-3DDF-4C83-B923-D3E511BCA7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duous tree"/>
        </a:ext>
      </dgm:extLst>
    </dgm:pt>
    <dgm:pt modelId="{A27044D9-9E26-4EE7-AA4D-5C17FACD5B4B}" type="pres">
      <dgm:prSet presAssocID="{DF82BFC4-3DDF-4C83-B923-D3E511BCA7BE}" presName="spaceRect" presStyleCnt="0"/>
      <dgm:spPr/>
    </dgm:pt>
    <dgm:pt modelId="{287A270D-8417-4E2C-95DB-626E62BEC271}" type="pres">
      <dgm:prSet presAssocID="{DF82BFC4-3DDF-4C83-B923-D3E511BCA7BE}" presName="parTx" presStyleLbl="revTx" presStyleIdx="4" presStyleCnt="5">
        <dgm:presLayoutVars>
          <dgm:chMax val="0"/>
          <dgm:chPref val="0"/>
        </dgm:presLayoutVars>
      </dgm:prSet>
      <dgm:spPr/>
    </dgm:pt>
  </dgm:ptLst>
  <dgm:cxnLst>
    <dgm:cxn modelId="{17487D19-3E2B-4FF3-80DB-C72E37E56289}" srcId="{A262C578-B7D2-423C-9C83-250805DD8D91}" destId="{344D3431-2294-4A60-95AE-3F17B25F29F9}" srcOrd="0" destOrd="0" parTransId="{96C96077-3BB2-4411-8A02-9A94F6C222B6}" sibTransId="{2022E1EA-B3A3-4D73-B578-9532680BBB53}"/>
    <dgm:cxn modelId="{F566164D-4D19-41C0-A7C7-4CCB1CD4C101}" srcId="{A262C578-B7D2-423C-9C83-250805DD8D91}" destId="{9D677D16-934A-45B4-A1CC-D357C2BC29F0}" srcOrd="3" destOrd="0" parTransId="{C03776B5-3665-465B-8CD5-BFC367D024B5}" sibTransId="{1AEE0C55-AEAC-4FB2-8E83-2B065E5219C2}"/>
    <dgm:cxn modelId="{A1EFD756-D8A9-4901-9604-F210F64E8D3C}" type="presOf" srcId="{9D677D16-934A-45B4-A1CC-D357C2BC29F0}" destId="{3979F5E0-754A-4B8D-B057-F3E03CD63CC6}" srcOrd="0" destOrd="0" presId="urn:microsoft.com/office/officeart/2018/2/layout/IconVerticalSolidList"/>
    <dgm:cxn modelId="{599C6157-E940-49D5-A352-8D63872E3133}" type="presOf" srcId="{191F4EC2-C22A-4A4B-BEAB-50A7D594D19D}" destId="{D710DE9C-9E0D-44F4-A28E-77AA6D0899AC}" srcOrd="0" destOrd="0" presId="urn:microsoft.com/office/officeart/2018/2/layout/IconVerticalSolidList"/>
    <dgm:cxn modelId="{122C018B-F9C0-4FEB-B73B-7FEFE65AA1C7}" srcId="{A262C578-B7D2-423C-9C83-250805DD8D91}" destId="{DF82BFC4-3DDF-4C83-B923-D3E511BCA7BE}" srcOrd="4" destOrd="0" parTransId="{1CEB4D61-2546-4FB9-B9BD-E73AD7FE9C19}" sibTransId="{3193F5D3-30E9-4D2D-A7E5-B60C641A3401}"/>
    <dgm:cxn modelId="{373D419B-0A77-4B1C-A5D9-E5356C807294}" type="presOf" srcId="{A262C578-B7D2-423C-9C83-250805DD8D91}" destId="{5965F3BD-90CE-4F04-A753-4E17622CDF80}" srcOrd="0" destOrd="0" presId="urn:microsoft.com/office/officeart/2018/2/layout/IconVerticalSolidList"/>
    <dgm:cxn modelId="{4FA094B1-10D7-4172-8EE1-AA826EDD26EE}" srcId="{A262C578-B7D2-423C-9C83-250805DD8D91}" destId="{191F4EC2-C22A-4A4B-BEAB-50A7D594D19D}" srcOrd="2" destOrd="0" parTransId="{19D9EE2F-E7B5-4D3E-B5F0-BDA20AAA5368}" sibTransId="{AF89756E-C803-408A-9DE0-06078C6BF2EF}"/>
    <dgm:cxn modelId="{276F16E2-3EE7-49AF-B034-C2F68F3B6453}" type="presOf" srcId="{DF82BFC4-3DDF-4C83-B923-D3E511BCA7BE}" destId="{287A270D-8417-4E2C-95DB-626E62BEC271}" srcOrd="0" destOrd="0" presId="urn:microsoft.com/office/officeart/2018/2/layout/IconVerticalSolidList"/>
    <dgm:cxn modelId="{07C53EE6-7A5B-487C-A87C-F1BCCBF07DA5}" srcId="{A262C578-B7D2-423C-9C83-250805DD8D91}" destId="{A20C354F-8A29-46A3-B793-B6C2388031D5}" srcOrd="1" destOrd="0" parTransId="{C724B045-7ABA-45E1-AB8A-A7D33011F04A}" sibTransId="{533647FC-5247-475F-96A9-AC9AB81123DF}"/>
    <dgm:cxn modelId="{ADA012F8-04BD-4931-A330-92064019F3AE}" type="presOf" srcId="{A20C354F-8A29-46A3-B793-B6C2388031D5}" destId="{6063F673-5B72-46FA-9DCB-7C5F28F40CFA}" srcOrd="0" destOrd="0" presId="urn:microsoft.com/office/officeart/2018/2/layout/IconVerticalSolidList"/>
    <dgm:cxn modelId="{F84A7FFD-C41F-4655-8491-206D59F9E31C}" type="presOf" srcId="{344D3431-2294-4A60-95AE-3F17B25F29F9}" destId="{8D9495E8-D62D-4B6C-A2F2-D7056410F910}" srcOrd="0" destOrd="0" presId="urn:microsoft.com/office/officeart/2018/2/layout/IconVerticalSolidList"/>
    <dgm:cxn modelId="{9C8D4E07-4B52-4062-B5C9-BF8DE75CB96C}" type="presParOf" srcId="{5965F3BD-90CE-4F04-A753-4E17622CDF80}" destId="{534F11C4-C14F-4C02-B423-EC4B54AF9147}" srcOrd="0" destOrd="0" presId="urn:microsoft.com/office/officeart/2018/2/layout/IconVerticalSolidList"/>
    <dgm:cxn modelId="{56668A02-5309-4978-8326-4516327916E6}" type="presParOf" srcId="{534F11C4-C14F-4C02-B423-EC4B54AF9147}" destId="{087D6AC9-CC0E-49B5-84F7-98B1F73B5DE2}" srcOrd="0" destOrd="0" presId="urn:microsoft.com/office/officeart/2018/2/layout/IconVerticalSolidList"/>
    <dgm:cxn modelId="{46BD16CB-6E88-461F-BCAA-86582FF261D6}" type="presParOf" srcId="{534F11C4-C14F-4C02-B423-EC4B54AF9147}" destId="{837E11B4-3E61-464C-9D0C-3D1E34688A75}" srcOrd="1" destOrd="0" presId="urn:microsoft.com/office/officeart/2018/2/layout/IconVerticalSolidList"/>
    <dgm:cxn modelId="{8CBF7AA2-F34C-4C4A-BCBC-63C672776873}" type="presParOf" srcId="{534F11C4-C14F-4C02-B423-EC4B54AF9147}" destId="{EF1DEF3D-19B4-42B9-8B73-4E1400DC7E19}" srcOrd="2" destOrd="0" presId="urn:microsoft.com/office/officeart/2018/2/layout/IconVerticalSolidList"/>
    <dgm:cxn modelId="{770E53B0-5513-4342-ADCB-841C82AE533B}" type="presParOf" srcId="{534F11C4-C14F-4C02-B423-EC4B54AF9147}" destId="{8D9495E8-D62D-4B6C-A2F2-D7056410F910}" srcOrd="3" destOrd="0" presId="urn:microsoft.com/office/officeart/2018/2/layout/IconVerticalSolidList"/>
    <dgm:cxn modelId="{828FF5F2-680A-4524-8390-3A5996695D57}" type="presParOf" srcId="{5965F3BD-90CE-4F04-A753-4E17622CDF80}" destId="{880BE726-B3CF-4FD0-8A68-415DF2BD7084}" srcOrd="1" destOrd="0" presId="urn:microsoft.com/office/officeart/2018/2/layout/IconVerticalSolidList"/>
    <dgm:cxn modelId="{0225C05A-2EFB-48F2-8D23-35C11F06EA0B}" type="presParOf" srcId="{5965F3BD-90CE-4F04-A753-4E17622CDF80}" destId="{3AB809E3-6E18-4D09-A8A8-D66EB8D5EE75}" srcOrd="2" destOrd="0" presId="urn:microsoft.com/office/officeart/2018/2/layout/IconVerticalSolidList"/>
    <dgm:cxn modelId="{F141EBD9-AAA2-4C8E-A665-E5FDAAC41716}" type="presParOf" srcId="{3AB809E3-6E18-4D09-A8A8-D66EB8D5EE75}" destId="{0EEC3BEB-8EA2-4154-9729-E062D11E5F23}" srcOrd="0" destOrd="0" presId="urn:microsoft.com/office/officeart/2018/2/layout/IconVerticalSolidList"/>
    <dgm:cxn modelId="{E83E570E-79EE-4414-8AD3-EB38A5D80F65}" type="presParOf" srcId="{3AB809E3-6E18-4D09-A8A8-D66EB8D5EE75}" destId="{A2821F16-030E-4F94-B7B5-B0D3403E6A89}" srcOrd="1" destOrd="0" presId="urn:microsoft.com/office/officeart/2018/2/layout/IconVerticalSolidList"/>
    <dgm:cxn modelId="{1C996C7B-C63B-499A-AE20-278C46F2B0A5}" type="presParOf" srcId="{3AB809E3-6E18-4D09-A8A8-D66EB8D5EE75}" destId="{ACDC7F5B-DE0D-4380-A6B5-7A258AAA58C5}" srcOrd="2" destOrd="0" presId="urn:microsoft.com/office/officeart/2018/2/layout/IconVerticalSolidList"/>
    <dgm:cxn modelId="{4AACCAA2-D2B6-4780-87A8-D119B4D7F2F6}" type="presParOf" srcId="{3AB809E3-6E18-4D09-A8A8-D66EB8D5EE75}" destId="{6063F673-5B72-46FA-9DCB-7C5F28F40CFA}" srcOrd="3" destOrd="0" presId="urn:microsoft.com/office/officeart/2018/2/layout/IconVerticalSolidList"/>
    <dgm:cxn modelId="{FC7E6007-9972-4252-A71A-E58BBCD0CB96}" type="presParOf" srcId="{5965F3BD-90CE-4F04-A753-4E17622CDF80}" destId="{AEEF9AD4-347C-4149-BC5C-86F2D506BA00}" srcOrd="3" destOrd="0" presId="urn:microsoft.com/office/officeart/2018/2/layout/IconVerticalSolidList"/>
    <dgm:cxn modelId="{2FD5070D-8BFA-4BCA-9054-B23A5C3FB414}" type="presParOf" srcId="{5965F3BD-90CE-4F04-A753-4E17622CDF80}" destId="{A5F3E8A5-A38E-471A-A939-02E94A491221}" srcOrd="4" destOrd="0" presId="urn:microsoft.com/office/officeart/2018/2/layout/IconVerticalSolidList"/>
    <dgm:cxn modelId="{E691903A-5E5C-4F5E-AD0A-B3F31F8B3B0C}" type="presParOf" srcId="{A5F3E8A5-A38E-471A-A939-02E94A491221}" destId="{C535EF4C-FBBB-4631-A799-1561C28E609B}" srcOrd="0" destOrd="0" presId="urn:microsoft.com/office/officeart/2018/2/layout/IconVerticalSolidList"/>
    <dgm:cxn modelId="{65909C65-02D1-4DE0-B63C-7F990A81A4A2}" type="presParOf" srcId="{A5F3E8A5-A38E-471A-A939-02E94A491221}" destId="{1C665942-39B5-4A2F-A8AF-9C3D5C442F2C}" srcOrd="1" destOrd="0" presId="urn:microsoft.com/office/officeart/2018/2/layout/IconVerticalSolidList"/>
    <dgm:cxn modelId="{03A560F4-6EE1-41F4-A2E7-C6F494A3080C}" type="presParOf" srcId="{A5F3E8A5-A38E-471A-A939-02E94A491221}" destId="{8AAADAE0-802F-406D-A01C-0DEA0CBAAAD3}" srcOrd="2" destOrd="0" presId="urn:microsoft.com/office/officeart/2018/2/layout/IconVerticalSolidList"/>
    <dgm:cxn modelId="{9ACE8F59-867B-41BC-879A-DB4F7A9E7925}" type="presParOf" srcId="{A5F3E8A5-A38E-471A-A939-02E94A491221}" destId="{D710DE9C-9E0D-44F4-A28E-77AA6D0899AC}" srcOrd="3" destOrd="0" presId="urn:microsoft.com/office/officeart/2018/2/layout/IconVerticalSolidList"/>
    <dgm:cxn modelId="{9F9661E7-7EDD-4677-ADBD-63E24165BF70}" type="presParOf" srcId="{5965F3BD-90CE-4F04-A753-4E17622CDF80}" destId="{85518119-3908-4D9E-81CC-1E2904FC64DA}" srcOrd="5" destOrd="0" presId="urn:microsoft.com/office/officeart/2018/2/layout/IconVerticalSolidList"/>
    <dgm:cxn modelId="{4571B89E-A272-4708-8688-D01B167F35CC}" type="presParOf" srcId="{5965F3BD-90CE-4F04-A753-4E17622CDF80}" destId="{E1013A64-3D01-4C7F-8F46-50BA033EB706}" srcOrd="6" destOrd="0" presId="urn:microsoft.com/office/officeart/2018/2/layout/IconVerticalSolidList"/>
    <dgm:cxn modelId="{D77BD041-2333-4E21-BEFB-B4287ECF09FC}" type="presParOf" srcId="{E1013A64-3D01-4C7F-8F46-50BA033EB706}" destId="{2B79EBC8-3DCF-49C0-9C58-FF47039E8A7E}" srcOrd="0" destOrd="0" presId="urn:microsoft.com/office/officeart/2018/2/layout/IconVerticalSolidList"/>
    <dgm:cxn modelId="{A341F3D0-6B31-432B-8998-D3C28DFD0126}" type="presParOf" srcId="{E1013A64-3D01-4C7F-8F46-50BA033EB706}" destId="{6332A4B8-EE4D-424B-96D5-AB2C50E12089}" srcOrd="1" destOrd="0" presId="urn:microsoft.com/office/officeart/2018/2/layout/IconVerticalSolidList"/>
    <dgm:cxn modelId="{3B6F3611-57DC-484C-A1CF-F44ABF1A9F10}" type="presParOf" srcId="{E1013A64-3D01-4C7F-8F46-50BA033EB706}" destId="{5D5BC9D1-B587-40AE-931F-089F432E9894}" srcOrd="2" destOrd="0" presId="urn:microsoft.com/office/officeart/2018/2/layout/IconVerticalSolidList"/>
    <dgm:cxn modelId="{95CE6717-3F03-4AC0-8BFC-A5BA1DAB7014}" type="presParOf" srcId="{E1013A64-3D01-4C7F-8F46-50BA033EB706}" destId="{3979F5E0-754A-4B8D-B057-F3E03CD63CC6}" srcOrd="3" destOrd="0" presId="urn:microsoft.com/office/officeart/2018/2/layout/IconVerticalSolidList"/>
    <dgm:cxn modelId="{BD1D75A1-2240-47E2-AF2D-E51D34ADCF38}" type="presParOf" srcId="{5965F3BD-90CE-4F04-A753-4E17622CDF80}" destId="{49C1F148-E46B-42BB-B0FC-264A414A0855}" srcOrd="7" destOrd="0" presId="urn:microsoft.com/office/officeart/2018/2/layout/IconVerticalSolidList"/>
    <dgm:cxn modelId="{4FE23401-6707-4819-BD71-0457F5EB7D2B}" type="presParOf" srcId="{5965F3BD-90CE-4F04-A753-4E17622CDF80}" destId="{13D4ABC3-312A-4A04-B823-90DEED7C80FE}" srcOrd="8" destOrd="0" presId="urn:microsoft.com/office/officeart/2018/2/layout/IconVerticalSolidList"/>
    <dgm:cxn modelId="{263E2ED0-6955-4B23-8B52-E5F50502F8CF}" type="presParOf" srcId="{13D4ABC3-312A-4A04-B823-90DEED7C80FE}" destId="{02420A18-C30F-464F-A6C3-AB8EEF46DEF1}" srcOrd="0" destOrd="0" presId="urn:microsoft.com/office/officeart/2018/2/layout/IconVerticalSolidList"/>
    <dgm:cxn modelId="{29E255DD-EBAE-493A-BF18-B8D5B58D2DF2}" type="presParOf" srcId="{13D4ABC3-312A-4A04-B823-90DEED7C80FE}" destId="{1B9C3058-62CD-4542-B194-82A914ABA269}" srcOrd="1" destOrd="0" presId="urn:microsoft.com/office/officeart/2018/2/layout/IconVerticalSolidList"/>
    <dgm:cxn modelId="{E9A15341-1185-4F4A-B2DC-17ACD638F8B5}" type="presParOf" srcId="{13D4ABC3-312A-4A04-B823-90DEED7C80FE}" destId="{A27044D9-9E26-4EE7-AA4D-5C17FACD5B4B}" srcOrd="2" destOrd="0" presId="urn:microsoft.com/office/officeart/2018/2/layout/IconVerticalSolidList"/>
    <dgm:cxn modelId="{A0851685-663D-42D7-8CDA-91BB5C88FF62}" type="presParOf" srcId="{13D4ABC3-312A-4A04-B823-90DEED7C80FE}" destId="{287A270D-8417-4E2C-95DB-626E62BEC2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42401-DE95-405E-9E62-CC21D58EF25D}">
      <dsp:nvSpPr>
        <dsp:cNvPr id="0" name=""/>
        <dsp:cNvSpPr/>
      </dsp:nvSpPr>
      <dsp:spPr>
        <a:xfrm>
          <a:off x="0" y="0"/>
          <a:ext cx="4532444" cy="88509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Written completely using the Python programming language</a:t>
          </a:r>
        </a:p>
      </dsp:txBody>
      <dsp:txXfrm>
        <a:off x="25924" y="25924"/>
        <a:ext cx="3473797" cy="833249"/>
      </dsp:txXfrm>
    </dsp:sp>
    <dsp:sp modelId="{7B333A56-CC12-4712-8390-579B3F3A4D7B}">
      <dsp:nvSpPr>
        <dsp:cNvPr id="0" name=""/>
        <dsp:cNvSpPr/>
      </dsp:nvSpPr>
      <dsp:spPr>
        <a:xfrm>
          <a:off x="338461" y="1008028"/>
          <a:ext cx="4532444" cy="885097"/>
        </a:xfrm>
        <a:prstGeom prst="roundRect">
          <a:avLst>
            <a:gd name="adj" fmla="val 10000"/>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Incorporates the Biopython library as well as the numpy library for dealing with DNA sequences and the mathematics behind the evolutionary models, respectively</a:t>
          </a:r>
        </a:p>
      </dsp:txBody>
      <dsp:txXfrm>
        <a:off x="364385" y="1033952"/>
        <a:ext cx="3566820" cy="833249"/>
      </dsp:txXfrm>
    </dsp:sp>
    <dsp:sp modelId="{D14C39FD-31CA-45C2-B728-26E6536E4C73}">
      <dsp:nvSpPr>
        <dsp:cNvPr id="0" name=""/>
        <dsp:cNvSpPr/>
      </dsp:nvSpPr>
      <dsp:spPr>
        <a:xfrm>
          <a:off x="676923" y="2016056"/>
          <a:ext cx="4532444" cy="885097"/>
        </a:xfrm>
        <a:prstGeom prst="roundRect">
          <a:avLst>
            <a:gd name="adj" fmla="val 10000"/>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Utilizes the BLAST algorithm against GenBank to retrieve like sequences to the input sequence</a:t>
          </a:r>
        </a:p>
      </dsp:txBody>
      <dsp:txXfrm>
        <a:off x="702847" y="2041980"/>
        <a:ext cx="3566820" cy="833249"/>
      </dsp:txXfrm>
    </dsp:sp>
    <dsp:sp modelId="{D467415E-017D-4665-B376-65E606810701}">
      <dsp:nvSpPr>
        <dsp:cNvPr id="0" name=""/>
        <dsp:cNvSpPr/>
      </dsp:nvSpPr>
      <dsp:spPr>
        <a:xfrm>
          <a:off x="1015385" y="3024084"/>
          <a:ext cx="4532444" cy="885097"/>
        </a:xfrm>
        <a:prstGeom prst="roundRect">
          <a:avLst>
            <a:gd name="adj" fmla="val 10000"/>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After extracting sequence parameters via user input or probabilistic methods, simulates the ancestral sequence generated via Coalescence Theory</a:t>
          </a:r>
        </a:p>
      </dsp:txBody>
      <dsp:txXfrm>
        <a:off x="1041309" y="3050008"/>
        <a:ext cx="3566820" cy="833249"/>
      </dsp:txXfrm>
    </dsp:sp>
    <dsp:sp modelId="{71464099-4C95-48A8-ABD8-0A0900090C1E}">
      <dsp:nvSpPr>
        <dsp:cNvPr id="0" name=""/>
        <dsp:cNvSpPr/>
      </dsp:nvSpPr>
      <dsp:spPr>
        <a:xfrm>
          <a:off x="1353846" y="4032113"/>
          <a:ext cx="4532444" cy="885097"/>
        </a:xfrm>
        <a:prstGeom prst="roundRect">
          <a:avLst>
            <a:gd name="adj" fmla="val 10000"/>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Terminates simulation upon sequence extinction or time exhaustion</a:t>
          </a:r>
        </a:p>
      </dsp:txBody>
      <dsp:txXfrm>
        <a:off x="1379770" y="4058037"/>
        <a:ext cx="3566820" cy="833249"/>
      </dsp:txXfrm>
    </dsp:sp>
    <dsp:sp modelId="{B0908364-E6AB-4E26-A34F-D0F656231BB0}">
      <dsp:nvSpPr>
        <dsp:cNvPr id="0" name=""/>
        <dsp:cNvSpPr/>
      </dsp:nvSpPr>
      <dsp:spPr>
        <a:xfrm>
          <a:off x="3957130" y="646613"/>
          <a:ext cx="575313" cy="57531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086575" y="646613"/>
        <a:ext cx="316423" cy="432923"/>
      </dsp:txXfrm>
    </dsp:sp>
    <dsp:sp modelId="{08351E83-6B92-4E38-9742-6E2DF7D4F2D7}">
      <dsp:nvSpPr>
        <dsp:cNvPr id="0" name=""/>
        <dsp:cNvSpPr/>
      </dsp:nvSpPr>
      <dsp:spPr>
        <a:xfrm>
          <a:off x="4295592" y="1654641"/>
          <a:ext cx="575313" cy="575313"/>
        </a:xfrm>
        <a:prstGeom prst="downArrow">
          <a:avLst>
            <a:gd name="adj1" fmla="val 55000"/>
            <a:gd name="adj2" fmla="val 45000"/>
          </a:avLst>
        </a:prstGeom>
        <a:solidFill>
          <a:schemeClr val="accent2">
            <a:tint val="40000"/>
            <a:alpha val="90000"/>
            <a:hueOff val="-1290454"/>
            <a:satOff val="-6377"/>
            <a:lumOff val="-642"/>
            <a:alphaOff val="0"/>
          </a:schemeClr>
        </a:solidFill>
        <a:ln w="19050" cap="rnd" cmpd="sng" algn="ctr">
          <a:solidFill>
            <a:schemeClr val="accent2">
              <a:tint val="40000"/>
              <a:alpha val="90000"/>
              <a:hueOff val="-1290454"/>
              <a:satOff val="-6377"/>
              <a:lumOff val="-6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425037" y="1654641"/>
        <a:ext cx="316423" cy="432923"/>
      </dsp:txXfrm>
    </dsp:sp>
    <dsp:sp modelId="{748AB526-E0F2-4A57-9CC5-47E6B28E399F}">
      <dsp:nvSpPr>
        <dsp:cNvPr id="0" name=""/>
        <dsp:cNvSpPr/>
      </dsp:nvSpPr>
      <dsp:spPr>
        <a:xfrm>
          <a:off x="4634053" y="2647918"/>
          <a:ext cx="575313" cy="575313"/>
        </a:xfrm>
        <a:prstGeom prst="downArrow">
          <a:avLst>
            <a:gd name="adj1" fmla="val 55000"/>
            <a:gd name="adj2" fmla="val 45000"/>
          </a:avLst>
        </a:prstGeom>
        <a:solidFill>
          <a:schemeClr val="accent2">
            <a:tint val="40000"/>
            <a:alpha val="90000"/>
            <a:hueOff val="-2580908"/>
            <a:satOff val="-12755"/>
            <a:lumOff val="-1283"/>
            <a:alphaOff val="0"/>
          </a:schemeClr>
        </a:solidFill>
        <a:ln w="19050" cap="rnd" cmpd="sng" algn="ctr">
          <a:solidFill>
            <a:schemeClr val="accent2">
              <a:tint val="40000"/>
              <a:alpha val="90000"/>
              <a:hueOff val="-2580908"/>
              <a:satOff val="-1275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63498" y="2647918"/>
        <a:ext cx="316423" cy="432923"/>
      </dsp:txXfrm>
    </dsp:sp>
    <dsp:sp modelId="{83024263-37B0-4F6D-A4B7-5B055C2BEAEA}">
      <dsp:nvSpPr>
        <dsp:cNvPr id="0" name=""/>
        <dsp:cNvSpPr/>
      </dsp:nvSpPr>
      <dsp:spPr>
        <a:xfrm>
          <a:off x="4972515" y="3665780"/>
          <a:ext cx="575313" cy="575313"/>
        </a:xfrm>
        <a:prstGeom prst="downArrow">
          <a:avLst>
            <a:gd name="adj1" fmla="val 55000"/>
            <a:gd name="adj2" fmla="val 45000"/>
          </a:avLst>
        </a:prstGeom>
        <a:solidFill>
          <a:schemeClr val="accent2">
            <a:tint val="40000"/>
            <a:alpha val="90000"/>
            <a:hueOff val="-3871361"/>
            <a:satOff val="-19132"/>
            <a:lumOff val="-1925"/>
            <a:alphaOff val="0"/>
          </a:schemeClr>
        </a:solidFill>
        <a:ln w="19050" cap="rnd" cmpd="sng" algn="ctr">
          <a:solidFill>
            <a:schemeClr val="accent2">
              <a:tint val="40000"/>
              <a:alpha val="90000"/>
              <a:hueOff val="-3871361"/>
              <a:satOff val="-19132"/>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01960" y="3665780"/>
        <a:ext cx="316423" cy="432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D6AC9-CC0E-49B5-84F7-98B1F73B5DE2}">
      <dsp:nvSpPr>
        <dsp:cNvPr id="0" name=""/>
        <dsp:cNvSpPr/>
      </dsp:nvSpPr>
      <dsp:spPr>
        <a:xfrm>
          <a:off x="0" y="403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E11B4-3E61-464C-9D0C-3D1E34688A75}">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9495E8-D62D-4B6C-A2F2-D7056410F910}">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kicking off the program, Repliclade will ask if you would like to use an input FASTA file</a:t>
          </a:r>
        </a:p>
      </dsp:txBody>
      <dsp:txXfrm>
        <a:off x="993858" y="4039"/>
        <a:ext cx="4747675" cy="860483"/>
      </dsp:txXfrm>
    </dsp:sp>
    <dsp:sp modelId="{0EEC3BEB-8EA2-4154-9729-E062D11E5F23}">
      <dsp:nvSpPr>
        <dsp:cNvPr id="0" name=""/>
        <dsp:cNvSpPr/>
      </dsp:nvSpPr>
      <dsp:spPr>
        <a:xfrm>
          <a:off x="0" y="107964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21F16-030E-4F94-B7B5-B0D3403E6A89}">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63F673-5B72-46FA-9DCB-7C5F28F40CFA}">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If selected Yes, it will then prompt you for the file name</a:t>
          </a:r>
        </a:p>
      </dsp:txBody>
      <dsp:txXfrm>
        <a:off x="993858" y="1079644"/>
        <a:ext cx="4747675" cy="860483"/>
      </dsp:txXfrm>
    </dsp:sp>
    <dsp:sp modelId="{C535EF4C-FBBB-4631-A799-1561C28E609B}">
      <dsp:nvSpPr>
        <dsp:cNvPr id="0" name=""/>
        <dsp:cNvSpPr/>
      </dsp:nvSpPr>
      <dsp:spPr>
        <a:xfrm>
          <a:off x="0" y="215524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65942-39B5-4A2F-A8AF-9C3D5C442F2C}">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0DE9C-9E0D-44F4-A28E-77AA6D0899AC}">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After the input file is selected, Repliclade will run the input sequence against BLAST and Genbank to retrieve a list of similar sequences to the input sequence</a:t>
          </a:r>
        </a:p>
      </dsp:txBody>
      <dsp:txXfrm>
        <a:off x="993858" y="2155249"/>
        <a:ext cx="4747675" cy="860483"/>
      </dsp:txXfrm>
    </dsp:sp>
    <dsp:sp modelId="{2B79EBC8-3DCF-49C0-9C58-FF47039E8A7E}">
      <dsp:nvSpPr>
        <dsp:cNvPr id="0" name=""/>
        <dsp:cNvSpPr/>
      </dsp:nvSpPr>
      <dsp:spPr>
        <a:xfrm>
          <a:off x="0" y="323085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2A4B8-EE4D-424B-96D5-AB2C50E12089}">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79F5E0-754A-4B8D-B057-F3E03CD63CC6}">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Once the similar sequences are returned in XML format via BLAST on Genbank, Repliclade performs an alignment </a:t>
          </a:r>
        </a:p>
      </dsp:txBody>
      <dsp:txXfrm>
        <a:off x="993858" y="3230854"/>
        <a:ext cx="4747675" cy="860483"/>
      </dsp:txXfrm>
    </dsp:sp>
    <dsp:sp modelId="{02420A18-C30F-464F-A6C3-AB8EEF46DEF1}">
      <dsp:nvSpPr>
        <dsp:cNvPr id="0" name=""/>
        <dsp:cNvSpPr/>
      </dsp:nvSpPr>
      <dsp:spPr>
        <a:xfrm>
          <a:off x="0" y="430645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C3058-62CD-4542-B194-82A914ABA269}">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7A270D-8417-4E2C-95DB-626E62BEC271}">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622300">
            <a:lnSpc>
              <a:spcPct val="100000"/>
            </a:lnSpc>
            <a:spcBef>
              <a:spcPct val="0"/>
            </a:spcBef>
            <a:spcAft>
              <a:spcPct val="35000"/>
            </a:spcAft>
            <a:buNone/>
          </a:pPr>
          <a:r>
            <a:rPr lang="en-US" sz="1400" kern="1200"/>
            <a:t>The alignment is then displayed as an unrooted Phylogenetic tree</a:t>
          </a:r>
        </a:p>
      </dsp:txBody>
      <dsp:txXfrm>
        <a:off x="993858" y="4306459"/>
        <a:ext cx="4747675" cy="8604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CBEA-D32D-9442-B40D-EDC1CE987E5B}"/>
              </a:ext>
            </a:extLst>
          </p:cNvPr>
          <p:cNvSpPr>
            <a:spLocks noGrp="1"/>
          </p:cNvSpPr>
          <p:nvPr>
            <p:ph type="ctrTitle"/>
          </p:nvPr>
        </p:nvSpPr>
        <p:spPr/>
        <p:txBody>
          <a:bodyPr/>
          <a:lstStyle/>
          <a:p>
            <a:r>
              <a:rPr lang="en-US" dirty="0" err="1"/>
              <a:t>Repliclade</a:t>
            </a:r>
            <a:r>
              <a:rPr lang="en-US" dirty="0"/>
              <a:t>: A Simulator of sequence evolution in gene families</a:t>
            </a:r>
          </a:p>
        </p:txBody>
      </p:sp>
      <p:sp>
        <p:nvSpPr>
          <p:cNvPr id="3" name="Subtitle 2">
            <a:extLst>
              <a:ext uri="{FF2B5EF4-FFF2-40B4-BE49-F238E27FC236}">
                <a16:creationId xmlns:a16="http://schemas.microsoft.com/office/drawing/2014/main" id="{FED2E0EF-8AE3-F542-B274-8EF52D3D1B0A}"/>
              </a:ext>
            </a:extLst>
          </p:cNvPr>
          <p:cNvSpPr>
            <a:spLocks noGrp="1"/>
          </p:cNvSpPr>
          <p:nvPr>
            <p:ph type="subTitle" idx="1"/>
          </p:nvPr>
        </p:nvSpPr>
        <p:spPr/>
        <p:txBody>
          <a:bodyPr/>
          <a:lstStyle/>
          <a:p>
            <a:r>
              <a:rPr lang="en-US" dirty="0"/>
              <a:t>Presented by </a:t>
            </a:r>
            <a:r>
              <a:rPr lang="en-US" dirty="0" err="1"/>
              <a:t>haki</a:t>
            </a:r>
            <a:r>
              <a:rPr lang="en-US" dirty="0"/>
              <a:t> </a:t>
            </a:r>
            <a:r>
              <a:rPr lang="en-US" dirty="0" err="1"/>
              <a:t>dehari</a:t>
            </a:r>
            <a:endParaRPr lang="en-US" dirty="0"/>
          </a:p>
        </p:txBody>
      </p:sp>
    </p:spTree>
    <p:extLst>
      <p:ext uri="{BB962C8B-B14F-4D97-AF65-F5344CB8AC3E}">
        <p14:creationId xmlns:p14="http://schemas.microsoft.com/office/powerpoint/2010/main" val="406590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D993-CC3A-4E0D-BD6A-D94559603CFF}"/>
              </a:ext>
            </a:extLst>
          </p:cNvPr>
          <p:cNvSpPr>
            <a:spLocks noGrp="1"/>
          </p:cNvSpPr>
          <p:nvPr>
            <p:ph type="title"/>
          </p:nvPr>
        </p:nvSpPr>
        <p:spPr/>
        <p:txBody>
          <a:bodyPr/>
          <a:lstStyle/>
          <a:p>
            <a:r>
              <a:rPr lang="en-US" dirty="0" err="1"/>
              <a:t>Repliclade</a:t>
            </a:r>
            <a:endParaRPr lang="en-US" dirty="0"/>
          </a:p>
        </p:txBody>
      </p:sp>
      <p:sp>
        <p:nvSpPr>
          <p:cNvPr id="3" name="Text Placeholder 2">
            <a:extLst>
              <a:ext uri="{FF2B5EF4-FFF2-40B4-BE49-F238E27FC236}">
                <a16:creationId xmlns:a16="http://schemas.microsoft.com/office/drawing/2014/main" id="{92D073DE-817D-4101-8D8E-21835A19BE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89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78F0A75-499F-4CCD-94B9-73660B820AD9}"/>
              </a:ext>
            </a:extLst>
          </p:cNvPr>
          <p:cNvSpPr>
            <a:spLocks noGrp="1"/>
          </p:cNvSpPr>
          <p:nvPr>
            <p:ph type="title"/>
          </p:nvPr>
        </p:nvSpPr>
        <p:spPr>
          <a:xfrm>
            <a:off x="685801" y="643466"/>
            <a:ext cx="3351530" cy="4995333"/>
          </a:xfrm>
        </p:spPr>
        <p:txBody>
          <a:bodyPr>
            <a:normAutofit/>
          </a:bodyPr>
          <a:lstStyle/>
          <a:p>
            <a:r>
              <a:rPr lang="en-US">
                <a:solidFill>
                  <a:srgbClr val="FFFFFF"/>
                </a:solidFill>
              </a:rPr>
              <a:t>Introduction to repliclade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5124DDB-F041-4AFD-84B9-B0AA908B8A29}"/>
              </a:ext>
            </a:extLst>
          </p:cNvPr>
          <p:cNvGraphicFramePr>
            <a:graphicFrameLocks noGrp="1"/>
          </p:cNvGraphicFramePr>
          <p:nvPr>
            <p:ph idx="1"/>
            <p:extLst>
              <p:ext uri="{D42A27DB-BD31-4B8C-83A1-F6EECF244321}">
                <p14:modId xmlns:p14="http://schemas.microsoft.com/office/powerpoint/2010/main" val="322988510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13486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E5C-AF12-4CFB-B1DF-8D2989E22824}"/>
              </a:ext>
            </a:extLst>
          </p:cNvPr>
          <p:cNvSpPr>
            <a:spLocks noGrp="1"/>
          </p:cNvSpPr>
          <p:nvPr>
            <p:ph type="title"/>
          </p:nvPr>
        </p:nvSpPr>
        <p:spPr>
          <a:xfrm>
            <a:off x="825909" y="808055"/>
            <a:ext cx="3979205" cy="1453363"/>
          </a:xfrm>
        </p:spPr>
        <p:txBody>
          <a:bodyPr>
            <a:normAutofit/>
          </a:bodyPr>
          <a:lstStyle/>
          <a:p>
            <a:r>
              <a:rPr lang="en-US" dirty="0"/>
              <a:t>File system</a:t>
            </a:r>
          </a:p>
        </p:txBody>
      </p:sp>
      <p:sp>
        <p:nvSpPr>
          <p:cNvPr id="6" name="Content Placeholder 5">
            <a:extLst>
              <a:ext uri="{FF2B5EF4-FFF2-40B4-BE49-F238E27FC236}">
                <a16:creationId xmlns:a16="http://schemas.microsoft.com/office/drawing/2014/main" id="{D4074EC8-E595-4AB2-8474-BF381E1F17DA}"/>
              </a:ext>
            </a:extLst>
          </p:cNvPr>
          <p:cNvSpPr>
            <a:spLocks noGrp="1"/>
          </p:cNvSpPr>
          <p:nvPr>
            <p:ph idx="1"/>
          </p:nvPr>
        </p:nvSpPr>
        <p:spPr>
          <a:xfrm>
            <a:off x="802178" y="2261420"/>
            <a:ext cx="4002936" cy="3637935"/>
          </a:xfrm>
        </p:spPr>
        <p:txBody>
          <a:bodyPr>
            <a:normAutofit fontScale="62500" lnSpcReduction="20000"/>
          </a:bodyPr>
          <a:lstStyle/>
          <a:p>
            <a:r>
              <a:rPr lang="en-US" dirty="0"/>
              <a:t>Firstly, prompts the user whether they would like to use an input FASTA file which contains a sequence</a:t>
            </a:r>
          </a:p>
          <a:p>
            <a:r>
              <a:rPr lang="en-US" dirty="0"/>
              <a:t>This FASTA file must go in the “DNA” folder under the root program directory</a:t>
            </a:r>
          </a:p>
          <a:p>
            <a:r>
              <a:rPr lang="en-US" dirty="0"/>
              <a:t>The “DNA” folder is where the results from BLAST are also returned in XML format</a:t>
            </a:r>
          </a:p>
          <a:p>
            <a:r>
              <a:rPr lang="en-US" dirty="0"/>
              <a:t>In the config folder there is a config.py file</a:t>
            </a:r>
          </a:p>
          <a:p>
            <a:pPr lvl="1"/>
            <a:r>
              <a:rPr lang="en-US" dirty="0"/>
              <a:t>This file is where the user’s </a:t>
            </a:r>
            <a:r>
              <a:rPr lang="en-US" dirty="0" err="1"/>
              <a:t>Genbank</a:t>
            </a:r>
            <a:r>
              <a:rPr lang="en-US" dirty="0"/>
              <a:t> API credentials will go (to utilize the BLAST algorithm against </a:t>
            </a:r>
            <a:r>
              <a:rPr lang="en-US" dirty="0" err="1"/>
              <a:t>Genbank</a:t>
            </a:r>
            <a:r>
              <a:rPr lang="en-US" dirty="0"/>
              <a:t>)</a:t>
            </a:r>
          </a:p>
          <a:p>
            <a:r>
              <a:rPr lang="en-US" dirty="0"/>
              <a:t>Under the alignment folder are where the alignment output files are located, which is used to display the tree representation of the alignment</a:t>
            </a:r>
          </a:p>
          <a:p>
            <a:r>
              <a:rPr lang="en-US" dirty="0"/>
              <a:t>The sim folder houses the simulator.py file which completely controls the whole simulation portion of </a:t>
            </a:r>
            <a:r>
              <a:rPr lang="en-US" dirty="0" err="1"/>
              <a:t>repliclade</a:t>
            </a:r>
            <a:endParaRPr lang="en-US" dirty="0"/>
          </a:p>
          <a:p>
            <a:r>
              <a:rPr lang="en-US" dirty="0"/>
              <a:t>The util folder is comprised of multiple utility Python files which perform the various tasks having to do with DNA sequences and evolutionary models</a:t>
            </a:r>
          </a:p>
          <a:p>
            <a:r>
              <a:rPr lang="en-US" dirty="0"/>
              <a:t>__main__.py is what kicks off </a:t>
            </a:r>
            <a:r>
              <a:rPr lang="en-US" dirty="0" err="1"/>
              <a:t>Repliclade</a:t>
            </a:r>
            <a:endParaRPr lang="en-US" dirty="0"/>
          </a:p>
          <a:p>
            <a:endParaRPr lang="en-US" dirty="0"/>
          </a:p>
          <a:p>
            <a:endParaRPr lang="en-US" dirty="0"/>
          </a:p>
          <a:p>
            <a:endParaRPr lang="en-US" dirty="0"/>
          </a:p>
        </p:txBody>
      </p:sp>
      <p:pic>
        <p:nvPicPr>
          <p:cNvPr id="7" name="Content Placeholder 3">
            <a:extLst>
              <a:ext uri="{FF2B5EF4-FFF2-40B4-BE49-F238E27FC236}">
                <a16:creationId xmlns:a16="http://schemas.microsoft.com/office/drawing/2014/main" id="{9D5D66E5-7CF0-46B9-BC90-0A419D42D1E9}"/>
              </a:ext>
            </a:extLst>
          </p:cNvPr>
          <p:cNvPicPr>
            <a:picLocks noChangeAspect="1"/>
          </p:cNvPicPr>
          <p:nvPr/>
        </p:nvPicPr>
        <p:blipFill>
          <a:blip r:embed="rId3"/>
          <a:stretch>
            <a:fillRect/>
          </a:stretch>
        </p:blipFill>
        <p:spPr>
          <a:xfrm>
            <a:off x="5289752" y="1245223"/>
            <a:ext cx="6095593" cy="42053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028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16">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9743A0-12CF-4993-BD6B-B93F69E27E41}"/>
              </a:ext>
            </a:extLst>
          </p:cNvPr>
          <p:cNvSpPr>
            <a:spLocks noGrp="1"/>
          </p:cNvSpPr>
          <p:nvPr>
            <p:ph type="title"/>
          </p:nvPr>
        </p:nvSpPr>
        <p:spPr>
          <a:xfrm>
            <a:off x="718457" y="531278"/>
            <a:ext cx="3211517" cy="5292579"/>
          </a:xfrm>
        </p:spPr>
        <p:txBody>
          <a:bodyPr>
            <a:normAutofit/>
          </a:bodyPr>
          <a:lstStyle/>
          <a:p>
            <a:r>
              <a:rPr lang="en-US">
                <a:solidFill>
                  <a:srgbClr val="FFFFFF"/>
                </a:solidFill>
              </a:rPr>
              <a:t>Repliclade – Setting up the simulator</a:t>
            </a:r>
          </a:p>
        </p:txBody>
      </p:sp>
      <p:sp useBgFill="1">
        <p:nvSpPr>
          <p:cNvPr id="24" name="Freeform: Shape 18">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57E9051-F9E3-41FE-BB10-3604ACB5EB85}"/>
              </a:ext>
            </a:extLst>
          </p:cNvPr>
          <p:cNvGraphicFramePr>
            <a:graphicFrameLocks noGrp="1"/>
          </p:cNvGraphicFramePr>
          <p:nvPr>
            <p:ph idx="1"/>
            <p:extLst>
              <p:ext uri="{D42A27DB-BD31-4B8C-83A1-F6EECF244321}">
                <p14:modId xmlns:p14="http://schemas.microsoft.com/office/powerpoint/2010/main" val="253122966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653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2D11-434D-45E7-9B15-D277293EB413}"/>
              </a:ext>
            </a:extLst>
          </p:cNvPr>
          <p:cNvSpPr>
            <a:spLocks noGrp="1"/>
          </p:cNvSpPr>
          <p:nvPr>
            <p:ph type="title"/>
          </p:nvPr>
        </p:nvSpPr>
        <p:spPr>
          <a:xfrm>
            <a:off x="825909" y="808055"/>
            <a:ext cx="3979205" cy="1453363"/>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4928972C-6C4C-4F20-9CAD-C5F5C986B220}"/>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Figure 4: An example of an alignment output in Repliclade on 50 input sequences returned from Genbank via the BLAST algorithm</a:t>
            </a:r>
          </a:p>
        </p:txBody>
      </p:sp>
      <p:pic>
        <p:nvPicPr>
          <p:cNvPr id="4" name="Content Placeholder 3">
            <a:extLst>
              <a:ext uri="{FF2B5EF4-FFF2-40B4-BE49-F238E27FC236}">
                <a16:creationId xmlns:a16="http://schemas.microsoft.com/office/drawing/2014/main" id="{6C029B5E-5823-49A2-B2D9-06CCD773EBF9}"/>
              </a:ext>
            </a:extLst>
          </p:cNvPr>
          <p:cNvPicPr>
            <a:picLocks noGrp="1" noChangeAspect="1"/>
          </p:cNvPicPr>
          <p:nvPr>
            <p:ph idx="1"/>
          </p:nvPr>
        </p:nvPicPr>
        <p:blipFill>
          <a:blip r:embed="rId3"/>
          <a:stretch>
            <a:fillRect/>
          </a:stretch>
        </p:blipFill>
        <p:spPr>
          <a:xfrm>
            <a:off x="5289752" y="1793509"/>
            <a:ext cx="6095593" cy="31087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659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4DFF-0B5B-46FF-983F-CA11EF1D2C15}"/>
              </a:ext>
            </a:extLst>
          </p:cNvPr>
          <p:cNvSpPr>
            <a:spLocks noGrp="1"/>
          </p:cNvSpPr>
          <p:nvPr>
            <p:ph type="title"/>
          </p:nvPr>
        </p:nvSpPr>
        <p:spPr>
          <a:xfrm>
            <a:off x="4955458" y="639097"/>
            <a:ext cx="6593075" cy="1612490"/>
          </a:xfrm>
        </p:spPr>
        <p:txBody>
          <a:bodyPr>
            <a:normAutofit/>
          </a:bodyPr>
          <a:lstStyle/>
          <a:p>
            <a:r>
              <a:rPr lang="en-US" dirty="0" err="1"/>
              <a:t>Repliclade</a:t>
            </a:r>
            <a:r>
              <a:rPr lang="en-US" dirty="0"/>
              <a:t> – Sequence parameter extraction</a:t>
            </a:r>
          </a:p>
        </p:txBody>
      </p:sp>
      <p:pic>
        <p:nvPicPr>
          <p:cNvPr id="5" name="Picture 4" descr="Question mark on green pastel background">
            <a:extLst>
              <a:ext uri="{FF2B5EF4-FFF2-40B4-BE49-F238E27FC236}">
                <a16:creationId xmlns:a16="http://schemas.microsoft.com/office/drawing/2014/main" id="{34DA4585-720A-45B6-9965-CF4F5DF6A76C}"/>
              </a:ext>
            </a:extLst>
          </p:cNvPr>
          <p:cNvPicPr>
            <a:picLocks noChangeAspect="1"/>
          </p:cNvPicPr>
          <p:nvPr/>
        </p:nvPicPr>
        <p:blipFill rotWithShape="1">
          <a:blip r:embed="rId3"/>
          <a:srcRect l="44646" r="465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ED3F3CD-5630-43B7-B799-50B271EF86D0}"/>
              </a:ext>
            </a:extLst>
          </p:cNvPr>
          <p:cNvSpPr>
            <a:spLocks noGrp="1"/>
          </p:cNvSpPr>
          <p:nvPr>
            <p:ph idx="1"/>
          </p:nvPr>
        </p:nvSpPr>
        <p:spPr>
          <a:xfrm>
            <a:off x="4955458" y="2251587"/>
            <a:ext cx="6593075" cy="3972232"/>
          </a:xfrm>
        </p:spPr>
        <p:txBody>
          <a:bodyPr>
            <a:normAutofit/>
          </a:bodyPr>
          <a:lstStyle/>
          <a:p>
            <a:r>
              <a:rPr lang="en-US" dirty="0"/>
              <a:t>Once the initial sequence setup is complete, </a:t>
            </a:r>
            <a:r>
              <a:rPr lang="en-US" dirty="0" err="1"/>
              <a:t>Repliclade</a:t>
            </a:r>
            <a:r>
              <a:rPr lang="en-US" dirty="0"/>
              <a:t> provides the user with a series of prompts to extract various DNA sequence parameters</a:t>
            </a:r>
          </a:p>
          <a:p>
            <a:r>
              <a:rPr lang="en-US" dirty="0"/>
              <a:t>This is a crucial process in </a:t>
            </a:r>
            <a:r>
              <a:rPr lang="en-US" dirty="0" err="1"/>
              <a:t>Repliclade</a:t>
            </a:r>
            <a:r>
              <a:rPr lang="en-US" dirty="0"/>
              <a:t>, as it provides the users with a series of values which will be useful during the simulation</a:t>
            </a:r>
          </a:p>
          <a:p>
            <a:r>
              <a:rPr lang="en-US" dirty="0"/>
              <a:t>The thought process behind these extractions will be discussed in the upcoming slides</a:t>
            </a:r>
          </a:p>
        </p:txBody>
      </p:sp>
    </p:spTree>
    <p:extLst>
      <p:ext uri="{BB962C8B-B14F-4D97-AF65-F5344CB8AC3E}">
        <p14:creationId xmlns:p14="http://schemas.microsoft.com/office/powerpoint/2010/main" val="274370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CC86-CA59-4BCA-B916-CE982C63CE8C}"/>
              </a:ext>
            </a:extLst>
          </p:cNvPr>
          <p:cNvSpPr>
            <a:spLocks noGrp="1"/>
          </p:cNvSpPr>
          <p:nvPr>
            <p:ph type="title"/>
          </p:nvPr>
        </p:nvSpPr>
        <p:spPr>
          <a:xfrm>
            <a:off x="4955458" y="639097"/>
            <a:ext cx="6593075" cy="1612490"/>
          </a:xfrm>
        </p:spPr>
        <p:txBody>
          <a:bodyPr>
            <a:normAutofit/>
          </a:bodyPr>
          <a:lstStyle/>
          <a:p>
            <a:r>
              <a:rPr lang="en-US" dirty="0"/>
              <a:t>Importance of aligned sequences</a:t>
            </a:r>
          </a:p>
        </p:txBody>
      </p:sp>
      <p:pic>
        <p:nvPicPr>
          <p:cNvPr id="7" name="Picture 4" descr="White puzzle with one red piece">
            <a:extLst>
              <a:ext uri="{FF2B5EF4-FFF2-40B4-BE49-F238E27FC236}">
                <a16:creationId xmlns:a16="http://schemas.microsoft.com/office/drawing/2014/main" id="{F3C0A1AD-35A7-46F6-8C27-7C6739519C07}"/>
              </a:ext>
            </a:extLst>
          </p:cNvPr>
          <p:cNvPicPr>
            <a:picLocks noChangeAspect="1"/>
          </p:cNvPicPr>
          <p:nvPr/>
        </p:nvPicPr>
        <p:blipFill rotWithShape="1">
          <a:blip r:embed="rId3"/>
          <a:srcRect l="31790" r="30186"/>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E5EBF06-43BF-4F5F-9004-29CB53AE52F6}"/>
              </a:ext>
            </a:extLst>
          </p:cNvPr>
          <p:cNvSpPr>
            <a:spLocks noGrp="1"/>
          </p:cNvSpPr>
          <p:nvPr>
            <p:ph idx="1"/>
          </p:nvPr>
        </p:nvSpPr>
        <p:spPr>
          <a:xfrm>
            <a:off x="4955458" y="2251587"/>
            <a:ext cx="6593075" cy="3972232"/>
          </a:xfrm>
        </p:spPr>
        <p:txBody>
          <a:bodyPr>
            <a:normAutofit/>
          </a:bodyPr>
          <a:lstStyle/>
          <a:p>
            <a:r>
              <a:rPr lang="en-US" dirty="0"/>
              <a:t>The alignment performed in </a:t>
            </a:r>
            <a:r>
              <a:rPr lang="en-US" dirty="0" err="1"/>
              <a:t>Repliclade</a:t>
            </a:r>
            <a:r>
              <a:rPr lang="en-US" dirty="0"/>
              <a:t> has a very important function.  Not only does it provide a phylogenetic tree to visualize relationships between various sequences, but it also provides us with a list of “aligned” sequences</a:t>
            </a:r>
          </a:p>
          <a:p>
            <a:r>
              <a:rPr lang="en-US" dirty="0"/>
              <a:t>These aligned sequences help us utilize a top-down approach when dealing with sequences and are useful when trying to extract various parameters</a:t>
            </a:r>
          </a:p>
          <a:p>
            <a:r>
              <a:rPr lang="en-US" dirty="0"/>
              <a:t>They are incredibly important when trying to infer an ancestral sequence via a process called “The Coalescent”</a:t>
            </a:r>
          </a:p>
        </p:txBody>
      </p:sp>
    </p:spTree>
    <p:extLst>
      <p:ext uri="{BB962C8B-B14F-4D97-AF65-F5344CB8AC3E}">
        <p14:creationId xmlns:p14="http://schemas.microsoft.com/office/powerpoint/2010/main" val="8026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F71-7488-419D-88C8-00B0A7FEF2D7}"/>
              </a:ext>
            </a:extLst>
          </p:cNvPr>
          <p:cNvSpPr>
            <a:spLocks noGrp="1"/>
          </p:cNvSpPr>
          <p:nvPr>
            <p:ph type="title"/>
          </p:nvPr>
        </p:nvSpPr>
        <p:spPr>
          <a:xfrm>
            <a:off x="4955458" y="639097"/>
            <a:ext cx="6593075" cy="1612490"/>
          </a:xfrm>
        </p:spPr>
        <p:txBody>
          <a:bodyPr>
            <a:normAutofit/>
          </a:bodyPr>
          <a:lstStyle/>
          <a:p>
            <a:r>
              <a:rPr lang="en-US" dirty="0"/>
              <a:t>The coalescent</a:t>
            </a:r>
          </a:p>
        </p:txBody>
      </p:sp>
      <p:pic>
        <p:nvPicPr>
          <p:cNvPr id="5" name="Picture 4" descr="One in a crowd">
            <a:extLst>
              <a:ext uri="{FF2B5EF4-FFF2-40B4-BE49-F238E27FC236}">
                <a16:creationId xmlns:a16="http://schemas.microsoft.com/office/drawing/2014/main" id="{55231527-312D-41DB-BB32-8B6C7664AA06}"/>
              </a:ext>
            </a:extLst>
          </p:cNvPr>
          <p:cNvPicPr>
            <a:picLocks noChangeAspect="1"/>
          </p:cNvPicPr>
          <p:nvPr/>
        </p:nvPicPr>
        <p:blipFill rotWithShape="1">
          <a:blip r:embed="rId3"/>
          <a:srcRect l="28745" r="20555"/>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5AD071E8-4FE8-410F-A14F-B62439CDFA5E}"/>
              </a:ext>
            </a:extLst>
          </p:cNvPr>
          <p:cNvSpPr>
            <a:spLocks noGrp="1"/>
          </p:cNvSpPr>
          <p:nvPr>
            <p:ph idx="1"/>
          </p:nvPr>
        </p:nvSpPr>
        <p:spPr>
          <a:xfrm>
            <a:off x="4955458" y="2251587"/>
            <a:ext cx="6593075" cy="3972232"/>
          </a:xfrm>
        </p:spPr>
        <p:txBody>
          <a:bodyPr>
            <a:normAutofit/>
          </a:bodyPr>
          <a:lstStyle/>
          <a:p>
            <a:r>
              <a:rPr lang="en-US" dirty="0"/>
              <a:t>Often referred to as a “backwards simulation”, the Coalescent is used to infer an ancestral sequence from a group of related sequences</a:t>
            </a:r>
          </a:p>
          <a:p>
            <a:r>
              <a:rPr lang="en-US" dirty="0"/>
              <a:t>One of the main assumptions of the Coalescent is that the sample size used to perform the backwards simulation is much smaller than the effective population size (more on this in a later slide)</a:t>
            </a:r>
          </a:p>
          <a:p>
            <a:r>
              <a:rPr lang="en-US" dirty="0"/>
              <a:t>This enables us to make educated inferences about population processes</a:t>
            </a:r>
          </a:p>
          <a:p>
            <a:endParaRPr lang="en-US" dirty="0"/>
          </a:p>
        </p:txBody>
      </p:sp>
    </p:spTree>
    <p:extLst>
      <p:ext uri="{BB962C8B-B14F-4D97-AF65-F5344CB8AC3E}">
        <p14:creationId xmlns:p14="http://schemas.microsoft.com/office/powerpoint/2010/main" val="42335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A08D1-844F-48A9-970F-D8BA526F4EFC}"/>
              </a:ext>
            </a:extLst>
          </p:cNvPr>
          <p:cNvSpPr>
            <a:spLocks noGrp="1"/>
          </p:cNvSpPr>
          <p:nvPr>
            <p:ph type="title"/>
          </p:nvPr>
        </p:nvSpPr>
        <p:spPr>
          <a:xfrm>
            <a:off x="685799" y="1150076"/>
            <a:ext cx="3659389" cy="4557849"/>
          </a:xfrm>
        </p:spPr>
        <p:txBody>
          <a:bodyPr>
            <a:normAutofit/>
          </a:bodyPr>
          <a:lstStyle/>
          <a:p>
            <a:pPr algn="r"/>
            <a:r>
              <a:rPr lang="en-US" dirty="0" err="1"/>
              <a:t>Repliclade</a:t>
            </a:r>
            <a:r>
              <a:rPr lang="en-US" dirty="0"/>
              <a:t> – implementation of coalescent</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E1A74F-21F2-4582-B2AA-2B9F0E45676D}"/>
              </a:ext>
            </a:extLst>
          </p:cNvPr>
          <p:cNvSpPr>
            <a:spLocks noGrp="1"/>
          </p:cNvSpPr>
          <p:nvPr>
            <p:ph idx="1"/>
          </p:nvPr>
        </p:nvSpPr>
        <p:spPr>
          <a:xfrm>
            <a:off x="4988658" y="1150076"/>
            <a:ext cx="6517543" cy="4557849"/>
          </a:xfrm>
        </p:spPr>
        <p:txBody>
          <a:bodyPr>
            <a:normAutofit/>
          </a:bodyPr>
          <a:lstStyle/>
          <a:p>
            <a:r>
              <a:rPr lang="en-US" dirty="0" err="1"/>
              <a:t>Repliclade</a:t>
            </a:r>
            <a:r>
              <a:rPr lang="en-US" dirty="0"/>
              <a:t> implements a variant of the Coalescent to infer an ancestral sequence which will be used for the simulation</a:t>
            </a:r>
          </a:p>
          <a:p>
            <a:r>
              <a:rPr lang="en-US" dirty="0"/>
              <a:t>The process used in </a:t>
            </a:r>
            <a:r>
              <a:rPr lang="en-US" dirty="0" err="1"/>
              <a:t>Repliclade</a:t>
            </a:r>
            <a:r>
              <a:rPr lang="en-US" dirty="0"/>
              <a:t> is as follows:</a:t>
            </a:r>
          </a:p>
          <a:p>
            <a:pPr marL="800100" lvl="1" indent="-342900">
              <a:buFont typeface="+mj-lt"/>
              <a:buAutoNum type="arabicPeriod"/>
            </a:pPr>
            <a:r>
              <a:rPr lang="en-US" dirty="0"/>
              <a:t>Start with </a:t>
            </a:r>
            <a:r>
              <a:rPr lang="en-US" dirty="0" err="1"/>
              <a:t>i</a:t>
            </a:r>
            <a:r>
              <a:rPr lang="en-US" dirty="0"/>
              <a:t> = n lineages/sequences</a:t>
            </a:r>
          </a:p>
          <a:p>
            <a:pPr marL="800100" lvl="1" indent="-342900">
              <a:buFont typeface="+mj-lt"/>
              <a:buAutoNum type="arabicPeriod"/>
            </a:pPr>
            <a:r>
              <a:rPr lang="en-US" dirty="0"/>
              <a:t>Choose two sequences at random to coalesce</a:t>
            </a:r>
          </a:p>
          <a:p>
            <a:pPr marL="800100" lvl="1" indent="-342900">
              <a:buFont typeface="+mj-lt"/>
              <a:buAutoNum type="arabicPeriod"/>
            </a:pPr>
            <a:r>
              <a:rPr lang="en-US" dirty="0"/>
              <a:t>Merge the two sequences selected and set </a:t>
            </a:r>
            <a:r>
              <a:rPr lang="en-US" dirty="0" err="1"/>
              <a:t>i</a:t>
            </a:r>
            <a:r>
              <a:rPr lang="en-US" dirty="0"/>
              <a:t> = </a:t>
            </a:r>
            <a:r>
              <a:rPr lang="en-US" dirty="0" err="1"/>
              <a:t>i</a:t>
            </a:r>
            <a:r>
              <a:rPr lang="en-US" dirty="0"/>
              <a:t> – 1</a:t>
            </a:r>
          </a:p>
          <a:p>
            <a:pPr marL="800100" lvl="1" indent="-342900">
              <a:buFont typeface="+mj-lt"/>
              <a:buAutoNum type="arabicPeriod"/>
            </a:pPr>
            <a:r>
              <a:rPr lang="en-US" dirty="0"/>
              <a:t>If </a:t>
            </a:r>
            <a:r>
              <a:rPr lang="en-US" dirty="0" err="1"/>
              <a:t>i</a:t>
            </a:r>
            <a:r>
              <a:rPr lang="en-US" dirty="0"/>
              <a:t> &gt; 1, keep performing the above steps until an ancestral sequence is derived</a:t>
            </a:r>
          </a:p>
        </p:txBody>
      </p:sp>
    </p:spTree>
    <p:extLst>
      <p:ext uri="{BB962C8B-B14F-4D97-AF65-F5344CB8AC3E}">
        <p14:creationId xmlns:p14="http://schemas.microsoft.com/office/powerpoint/2010/main" val="39430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A9D-E1EF-4002-9A03-44327A89150C}"/>
              </a:ext>
            </a:extLst>
          </p:cNvPr>
          <p:cNvSpPr>
            <a:spLocks noGrp="1"/>
          </p:cNvSpPr>
          <p:nvPr>
            <p:ph type="title"/>
          </p:nvPr>
        </p:nvSpPr>
        <p:spPr>
          <a:xfrm>
            <a:off x="4955458" y="639097"/>
            <a:ext cx="6593075" cy="1612490"/>
          </a:xfrm>
        </p:spPr>
        <p:txBody>
          <a:bodyPr>
            <a:normAutofit/>
          </a:bodyPr>
          <a:lstStyle/>
          <a:p>
            <a:r>
              <a:rPr lang="en-US" dirty="0" err="1"/>
              <a:t>Repliclade</a:t>
            </a:r>
            <a:r>
              <a:rPr lang="en-US" dirty="0"/>
              <a:t> – Estimating effective population size</a:t>
            </a:r>
          </a:p>
        </p:txBody>
      </p:sp>
      <p:pic>
        <p:nvPicPr>
          <p:cNvPr id="9" name="Graphic 6" descr="Group">
            <a:extLst>
              <a:ext uri="{FF2B5EF4-FFF2-40B4-BE49-F238E27FC236}">
                <a16:creationId xmlns:a16="http://schemas.microsoft.com/office/drawing/2014/main" id="{A985A435-4127-4AB8-8608-17C24A2697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CC4494-120F-4538-A534-4DDC0E3930E9}"/>
                  </a:ext>
                </a:extLst>
              </p:cNvPr>
              <p:cNvSpPr>
                <a:spLocks noGrp="1"/>
              </p:cNvSpPr>
              <p:nvPr>
                <p:ph idx="1"/>
              </p:nvPr>
            </p:nvSpPr>
            <p:spPr>
              <a:xfrm>
                <a:off x="4955458" y="2251587"/>
                <a:ext cx="6593075" cy="3972232"/>
              </a:xfrm>
            </p:spPr>
            <p:txBody>
              <a:bodyPr>
                <a:normAutofit/>
              </a:bodyPr>
              <a:lstStyle/>
              <a:p>
                <a:pPr>
                  <a:lnSpc>
                    <a:spcPct val="90000"/>
                  </a:lnSpc>
                </a:pPr>
                <a:r>
                  <a:rPr lang="en-US" dirty="0"/>
                  <a:t>Another crucial parameter for </a:t>
                </a:r>
                <a:r>
                  <a:rPr lang="en-US" dirty="0" err="1"/>
                  <a:t>Repliclade</a:t>
                </a:r>
                <a:r>
                  <a:rPr lang="en-US" dirty="0"/>
                  <a:t> is the effective population size</a:t>
                </a:r>
              </a:p>
              <a:p>
                <a:pPr lvl="1">
                  <a:lnSpc>
                    <a:spcPct val="90000"/>
                  </a:lnSpc>
                </a:pPr>
                <a:r>
                  <a:rPr lang="en-US" dirty="0"/>
                  <a:t>The effective population size can be defined as the number of individuals in a population who contribute offspring to the next generation</a:t>
                </a:r>
              </a:p>
              <a:p>
                <a:pPr>
                  <a:lnSpc>
                    <a:spcPct val="90000"/>
                  </a:lnSpc>
                </a:pPr>
                <a:r>
                  <a:rPr lang="en-US" dirty="0"/>
                  <a:t>We will denote the effective population size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here on out</a:t>
                </a:r>
              </a:p>
              <a:p>
                <a:pPr>
                  <a:lnSpc>
                    <a:spcPct val="90000"/>
                  </a:lnSpc>
                </a:pPr>
                <a:r>
                  <a:rPr lang="en-US" dirty="0"/>
                  <a:t>It is considered to be one of the most crucial parameters in Population Genetics and Conservation Biology</a:t>
                </a:r>
              </a:p>
              <a:p>
                <a:pPr>
                  <a:lnSpc>
                    <a:spcPct val="90000"/>
                  </a:lnSpc>
                </a:pPr>
                <a:r>
                  <a:rPr lang="en-US" dirty="0"/>
                  <a:t>To estimate population size, we must be able to satisfy the equation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=4</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𝑒</m:t>
                        </m:r>
                      </m:sub>
                    </m:sSub>
                    <m:r>
                      <a:rPr lang="en-US" b="0" i="1" smtClean="0">
                        <a:latin typeface="Cambria Math" panose="02040503050406030204" pitchFamily="18" charset="0"/>
                        <a:ea typeface="Cambria Math" panose="02040503050406030204" pitchFamily="18" charset="0"/>
                      </a:rPr>
                      <m:t>𝜇</m:t>
                    </m:r>
                  </m:oMath>
                </a14:m>
                <a:endParaRPr lang="en-US" dirty="0"/>
              </a:p>
              <a:p>
                <a:pPr>
                  <a:lnSpc>
                    <a:spcPct val="90000"/>
                  </a:lnSpc>
                </a:pPr>
                <a:r>
                  <a:rPr lang="en-US" dirty="0"/>
                  <a:t>µ is the mutation rate as described in earlier slides and theta is considered a measure of genetic diversity </a:t>
                </a:r>
              </a:p>
            </p:txBody>
          </p:sp>
        </mc:Choice>
        <mc:Fallback xmlns="">
          <p:sp>
            <p:nvSpPr>
              <p:cNvPr id="3" name="Content Placeholder 2">
                <a:extLst>
                  <a:ext uri="{FF2B5EF4-FFF2-40B4-BE49-F238E27FC236}">
                    <a16:creationId xmlns:a16="http://schemas.microsoft.com/office/drawing/2014/main" id="{48CC4494-120F-4538-A534-4DDC0E3930E9}"/>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920"/>
                </a:stretch>
              </a:blipFill>
            </p:spPr>
            <p:txBody>
              <a:bodyPr/>
              <a:lstStyle/>
              <a:p>
                <a:r>
                  <a:rPr lang="en-US">
                    <a:noFill/>
                  </a:rPr>
                  <a:t> </a:t>
                </a:r>
              </a:p>
            </p:txBody>
          </p:sp>
        </mc:Fallback>
      </mc:AlternateContent>
    </p:spTree>
    <p:extLst>
      <p:ext uri="{BB962C8B-B14F-4D97-AF65-F5344CB8AC3E}">
        <p14:creationId xmlns:p14="http://schemas.microsoft.com/office/powerpoint/2010/main" val="31505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F7A78-CA4C-A545-A79D-95AE1FACCA25}"/>
              </a:ext>
            </a:extLst>
          </p:cNvPr>
          <p:cNvSpPr>
            <a:spLocks noGrp="1"/>
          </p:cNvSpPr>
          <p:nvPr>
            <p:ph type="title"/>
          </p:nvPr>
        </p:nvSpPr>
        <p:spPr>
          <a:xfrm>
            <a:off x="685801" y="533400"/>
            <a:ext cx="10820400" cy="1177092"/>
          </a:xfrm>
        </p:spPr>
        <p:txBody>
          <a:bodyPr anchor="b">
            <a:normAutofit/>
          </a:bodyPr>
          <a:lstStyle/>
          <a:p>
            <a:pPr algn="ctr"/>
            <a:r>
              <a:rPr lang="en-US" sz="4400"/>
              <a:t>Introduction</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E9EBEF-FE4A-064B-9EEE-ABEAE71AF13E}"/>
              </a:ext>
            </a:extLst>
          </p:cNvPr>
          <p:cNvSpPr>
            <a:spLocks noGrp="1"/>
          </p:cNvSpPr>
          <p:nvPr>
            <p:ph idx="1"/>
          </p:nvPr>
        </p:nvSpPr>
        <p:spPr>
          <a:xfrm>
            <a:off x="685801" y="2243892"/>
            <a:ext cx="10820400" cy="3547308"/>
          </a:xfrm>
        </p:spPr>
        <p:txBody>
          <a:bodyPr anchor="t">
            <a:normAutofit/>
          </a:bodyPr>
          <a:lstStyle/>
          <a:p>
            <a:r>
              <a:rPr lang="en-US" sz="2000"/>
              <a:t>DNA sequence evolution simulation is an ever-evolving field filled with different algorithms and programs which tackle the problem from a variety of different angles using various methods</a:t>
            </a:r>
          </a:p>
          <a:p>
            <a:r>
              <a:rPr lang="en-US" sz="2000"/>
              <a:t>There is a vital need for a program which consolidates various evolutionary principles and models to produce better results based on the specific user’s preferences</a:t>
            </a:r>
          </a:p>
          <a:p>
            <a:r>
              <a:rPr lang="en-US" sz="2000"/>
              <a:t>There are many different evolutionary models developed by experts over the years to incorporate elements of DNA sequence evolution</a:t>
            </a:r>
          </a:p>
          <a:p>
            <a:r>
              <a:rPr lang="en-US" sz="2000"/>
              <a:t>Whilst some are more accurate than others, it is important to allow the user to choose based on their preferences, since different types of genomes tend to evolve differently than others under various evolutionary forces</a:t>
            </a:r>
          </a:p>
          <a:p>
            <a:endParaRPr lang="en-US" sz="2000"/>
          </a:p>
        </p:txBody>
      </p:sp>
    </p:spTree>
    <p:extLst>
      <p:ext uri="{BB962C8B-B14F-4D97-AF65-F5344CB8AC3E}">
        <p14:creationId xmlns:p14="http://schemas.microsoft.com/office/powerpoint/2010/main" val="2074365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901C-BE52-4F4D-A7C1-3B156BC46736}"/>
              </a:ext>
            </a:extLst>
          </p:cNvPr>
          <p:cNvSpPr>
            <a:spLocks noGrp="1"/>
          </p:cNvSpPr>
          <p:nvPr>
            <p:ph type="title"/>
          </p:nvPr>
        </p:nvSpPr>
        <p:spPr>
          <a:xfrm>
            <a:off x="4955458" y="639097"/>
            <a:ext cx="6593075" cy="1612490"/>
          </a:xfrm>
        </p:spPr>
        <p:txBody>
          <a:bodyPr>
            <a:normAutofit/>
          </a:bodyPr>
          <a:lstStyle/>
          <a:p>
            <a:r>
              <a:rPr lang="en-US" dirty="0"/>
              <a:t>Estimating </a:t>
            </a:r>
            <a:r>
              <a:rPr lang="el-GR" dirty="0"/>
              <a:t>θ</a:t>
            </a:r>
            <a:r>
              <a:rPr lang="en-US" dirty="0"/>
              <a:t> – </a:t>
            </a:r>
            <a:r>
              <a:rPr lang="en-US" dirty="0" err="1"/>
              <a:t>watterson</a:t>
            </a:r>
            <a:r>
              <a:rPr lang="en-US" dirty="0"/>
              <a:t> method</a:t>
            </a:r>
          </a:p>
        </p:txBody>
      </p:sp>
      <p:pic>
        <p:nvPicPr>
          <p:cNvPr id="5" name="Picture 4" descr="Graph on document with pen">
            <a:extLst>
              <a:ext uri="{FF2B5EF4-FFF2-40B4-BE49-F238E27FC236}">
                <a16:creationId xmlns:a16="http://schemas.microsoft.com/office/drawing/2014/main" id="{E1FE753E-2921-4E0C-AF92-188D88084FFB}"/>
              </a:ext>
            </a:extLst>
          </p:cNvPr>
          <p:cNvPicPr>
            <a:picLocks noChangeAspect="1"/>
          </p:cNvPicPr>
          <p:nvPr/>
        </p:nvPicPr>
        <p:blipFill rotWithShape="1">
          <a:blip r:embed="rId3"/>
          <a:srcRect l="34300" r="20577" b="-2"/>
          <a:stretch/>
        </p:blipFill>
        <p:spPr>
          <a:xfrm>
            <a:off x="20" y="975"/>
            <a:ext cx="4635988" cy="68580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5EDAE4-F932-4304-9C19-07BD2721E3AE}"/>
                  </a:ext>
                </a:extLst>
              </p:cNvPr>
              <p:cNvSpPr>
                <a:spLocks noGrp="1"/>
              </p:cNvSpPr>
              <p:nvPr>
                <p:ph idx="1"/>
              </p:nvPr>
            </p:nvSpPr>
            <p:spPr>
              <a:xfrm>
                <a:off x="4955458" y="2251587"/>
                <a:ext cx="6593075" cy="3972232"/>
              </a:xfrm>
            </p:spPr>
            <p:txBody>
              <a:bodyPr>
                <a:normAutofit fontScale="92500" lnSpcReduction="10000"/>
              </a:bodyPr>
              <a:lstStyle/>
              <a:p>
                <a:r>
                  <a:rPr lang="en-US" dirty="0"/>
                  <a:t>Repliclade currently uses a process called the Watterson Method which is used to estimate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r>
                  <a:rPr lang="en-US" dirty="0"/>
                  <a:t>The Watterson Method equation is set up as follows: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𝑤</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𝐾</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den>
                    </m:f>
                  </m:oMath>
                </a14:m>
                <a:endParaRPr lang="en-US" dirty="0"/>
              </a:p>
              <a:p>
                <a:pPr lvl="1"/>
                <a:r>
                  <a:rPr lang="en-US" dirty="0"/>
                  <a:t>K is the number of segregating sites</a:t>
                </a:r>
              </a:p>
              <a:p>
                <a:pPr lvl="2"/>
                <a:r>
                  <a:rPr lang="en-US" dirty="0"/>
                  <a:t>A segregating site is a site in the DNA sequence where the nucleotide base pair differs from one sequence to another or between multiple sequences</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𝑛</m:t>
                        </m:r>
                      </m:sub>
                    </m:sSub>
                  </m:oMath>
                </a14:m>
                <a:r>
                  <a:rPr lang="en-US" dirty="0"/>
                  <a:t> is the n-1th harmonic number or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e>
                    </m:nary>
                  </m:oMath>
                </a14:m>
                <a:r>
                  <a:rPr lang="en-US" dirty="0"/>
                  <a:t> where n is the number of sequences</a:t>
                </a:r>
              </a:p>
              <a:p>
                <a:r>
                  <a:rPr lang="en-US" dirty="0" err="1"/>
                  <a:t>Repliclade</a:t>
                </a:r>
                <a:r>
                  <a:rPr lang="en-US" dirty="0"/>
                  <a:t> determines whether a site is a segregating site using the aligned sequences</a:t>
                </a:r>
              </a:p>
              <a:p>
                <a:pPr lvl="1"/>
                <a:r>
                  <a:rPr lang="en-US" dirty="0"/>
                  <a:t>Requires a threshold of under 90% to be considered a segregating site across all aligned sequences</a:t>
                </a:r>
              </a:p>
            </p:txBody>
          </p:sp>
        </mc:Choice>
        <mc:Fallback xmlns="">
          <p:sp>
            <p:nvSpPr>
              <p:cNvPr id="3" name="Content Placeholder 2">
                <a:extLst>
                  <a:ext uri="{FF2B5EF4-FFF2-40B4-BE49-F238E27FC236}">
                    <a16:creationId xmlns:a16="http://schemas.microsoft.com/office/drawing/2014/main" id="{E45EDAE4-F932-4304-9C19-07BD2721E3AE}"/>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4"/>
                <a:stretch>
                  <a:fillRect l="-463" t="-1074" b="-1687"/>
                </a:stretch>
              </a:blipFill>
            </p:spPr>
            <p:txBody>
              <a:bodyPr/>
              <a:lstStyle/>
              <a:p>
                <a:r>
                  <a:rPr lang="en-US">
                    <a:noFill/>
                  </a:rPr>
                  <a:t> </a:t>
                </a:r>
              </a:p>
            </p:txBody>
          </p:sp>
        </mc:Fallback>
      </mc:AlternateContent>
    </p:spTree>
    <p:extLst>
      <p:ext uri="{BB962C8B-B14F-4D97-AF65-F5344CB8AC3E}">
        <p14:creationId xmlns:p14="http://schemas.microsoft.com/office/powerpoint/2010/main" val="274252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BE35-FAFC-4741-9E97-D577C074E40B}"/>
              </a:ext>
            </a:extLst>
          </p:cNvPr>
          <p:cNvSpPr>
            <a:spLocks noGrp="1"/>
          </p:cNvSpPr>
          <p:nvPr>
            <p:ph type="title"/>
          </p:nvPr>
        </p:nvSpPr>
        <p:spPr>
          <a:xfrm>
            <a:off x="4955458" y="639097"/>
            <a:ext cx="6593075" cy="1612490"/>
          </a:xfrm>
        </p:spPr>
        <p:txBody>
          <a:bodyPr>
            <a:normAutofit/>
          </a:bodyPr>
          <a:lstStyle/>
          <a:p>
            <a:r>
              <a:rPr lang="en-US"/>
              <a:t>Back to effective population size</a:t>
            </a:r>
            <a:endParaRPr lang="en-US" dirty="0"/>
          </a:p>
        </p:txBody>
      </p:sp>
      <p:pic>
        <p:nvPicPr>
          <p:cNvPr id="7" name="Graphic 6" descr="Checkmark">
            <a:extLst>
              <a:ext uri="{FF2B5EF4-FFF2-40B4-BE49-F238E27FC236}">
                <a16:creationId xmlns:a16="http://schemas.microsoft.com/office/drawing/2014/main" id="{312AB94A-84B9-4FCA-A1DA-3F9B3BF080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39DB51-8F86-4AF5-9DCE-A8BCDF62D66C}"/>
                  </a:ext>
                </a:extLst>
              </p:cNvPr>
              <p:cNvSpPr>
                <a:spLocks noGrp="1"/>
              </p:cNvSpPr>
              <p:nvPr>
                <p:ph idx="1"/>
              </p:nvPr>
            </p:nvSpPr>
            <p:spPr>
              <a:xfrm>
                <a:off x="4955458" y="2251587"/>
                <a:ext cx="6593075" cy="3972232"/>
              </a:xfrm>
            </p:spPr>
            <p:txBody>
              <a:bodyPr>
                <a:normAutofit/>
              </a:bodyPr>
              <a:lstStyle/>
              <a:p>
                <a:r>
                  <a:rPr lang="en-US" dirty="0"/>
                  <a:t>Once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derived, we can go back to the original equation and figure out the effective population size</a:t>
                </a:r>
              </a:p>
              <a:p>
                <a:r>
                  <a:rPr lang="en-US" dirty="0"/>
                  <a:t>The user will get prompted to enter a value for µ or use a default value of 0.00001</a:t>
                </a:r>
              </a:p>
              <a:p>
                <a:r>
                  <a:rPr lang="en-US" dirty="0"/>
                  <a:t>Now that we have all the variables required, </a:t>
                </a:r>
                <a:r>
                  <a:rPr lang="en-US" dirty="0" err="1"/>
                  <a:t>Repliclade</a:t>
                </a:r>
                <a:r>
                  <a:rPr lang="en-US" dirty="0"/>
                  <a:t> can derive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from: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𝜇</m:t>
                        </m:r>
                      </m:den>
                    </m:f>
                  </m:oMath>
                </a14:m>
                <a:endParaRPr lang="en-US" dirty="0"/>
              </a:p>
              <a:p>
                <a:r>
                  <a:rPr lang="en-US" dirty="0" err="1"/>
                  <a:t>Repliclade</a:t>
                </a:r>
                <a:r>
                  <a:rPr lang="en-US" dirty="0"/>
                  <a:t> is now able to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in its calculations</a:t>
                </a:r>
              </a:p>
            </p:txBody>
          </p:sp>
        </mc:Choice>
        <mc:Fallback xmlns="">
          <p:sp>
            <p:nvSpPr>
              <p:cNvPr id="3" name="Content Placeholder 2">
                <a:extLst>
                  <a:ext uri="{FF2B5EF4-FFF2-40B4-BE49-F238E27FC236}">
                    <a16:creationId xmlns:a16="http://schemas.microsoft.com/office/drawing/2014/main" id="{6239DB51-8F86-4AF5-9DCE-A8BCDF62D66C}"/>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r="-1388"/>
                </a:stretch>
              </a:blipFill>
            </p:spPr>
            <p:txBody>
              <a:bodyPr/>
              <a:lstStyle/>
              <a:p>
                <a:r>
                  <a:rPr lang="en-US">
                    <a:noFill/>
                  </a:rPr>
                  <a:t> </a:t>
                </a:r>
              </a:p>
            </p:txBody>
          </p:sp>
        </mc:Fallback>
      </mc:AlternateContent>
    </p:spTree>
    <p:extLst>
      <p:ext uri="{BB962C8B-B14F-4D97-AF65-F5344CB8AC3E}">
        <p14:creationId xmlns:p14="http://schemas.microsoft.com/office/powerpoint/2010/main" val="244496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1ACC-3F84-439C-8921-695B48257483}"/>
              </a:ext>
            </a:extLst>
          </p:cNvPr>
          <p:cNvSpPr>
            <a:spLocks noGrp="1"/>
          </p:cNvSpPr>
          <p:nvPr>
            <p:ph type="title"/>
          </p:nvPr>
        </p:nvSpPr>
        <p:spPr>
          <a:xfrm>
            <a:off x="4955458" y="639097"/>
            <a:ext cx="6593075" cy="1612490"/>
          </a:xfrm>
        </p:spPr>
        <p:txBody>
          <a:bodyPr>
            <a:normAutofit/>
          </a:bodyPr>
          <a:lstStyle/>
          <a:p>
            <a:r>
              <a:rPr lang="en-US" dirty="0"/>
              <a:t>Estimation of coalescence time</a:t>
            </a:r>
          </a:p>
        </p:txBody>
      </p:sp>
      <p:pic>
        <p:nvPicPr>
          <p:cNvPr id="7" name="Graphic 6" descr="Stopwatch">
            <a:extLst>
              <a:ext uri="{FF2B5EF4-FFF2-40B4-BE49-F238E27FC236}">
                <a16:creationId xmlns:a16="http://schemas.microsoft.com/office/drawing/2014/main" id="{0B9450AF-4C82-4A80-99CC-D6ABACC69E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464" y="1428135"/>
            <a:ext cx="3997362" cy="39973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F9925-7A56-4D8E-801D-6EEC4B0CD762}"/>
                  </a:ext>
                </a:extLst>
              </p:cNvPr>
              <p:cNvSpPr>
                <a:spLocks noGrp="1"/>
              </p:cNvSpPr>
              <p:nvPr>
                <p:ph idx="1"/>
              </p:nvPr>
            </p:nvSpPr>
            <p:spPr>
              <a:xfrm>
                <a:off x="4955458" y="2251587"/>
                <a:ext cx="6593075" cy="3972232"/>
              </a:xfrm>
            </p:spPr>
            <p:txBody>
              <a:bodyPr>
                <a:normAutofit/>
              </a:bodyPr>
              <a:lstStyle/>
              <a:p>
                <a:r>
                  <a:rPr lang="en-US" dirty="0"/>
                  <a:t>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a:t>
                </a:r>
                <a:r>
                  <a:rPr lang="en-US" dirty="0" err="1"/>
                  <a:t>Repliclade</a:t>
                </a:r>
                <a:r>
                  <a:rPr lang="en-US" dirty="0"/>
                  <a:t> can estimate an age for the ancestral sequence derived</a:t>
                </a:r>
              </a:p>
              <a:p>
                <a:r>
                  <a:rPr lang="en-US" dirty="0"/>
                  <a:t>The assumption of the Coalescent is that with each sequence merge, time for another Coalescent event will get longer</a:t>
                </a:r>
              </a:p>
              <a:p>
                <a:r>
                  <a:rPr lang="en-US" dirty="0"/>
                  <a:t>Now that we have acquired a value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oMath>
                </a14:m>
                <a:r>
                  <a:rPr lang="en-US" dirty="0"/>
                  <a:t>, we can derive the ancestral sequence age by using these simple equations:</a:t>
                </a:r>
              </a:p>
              <a:p>
                <a:pPr lvl="1"/>
                <a:r>
                  <a:rPr lang="en-US" dirty="0"/>
                  <a:t>Estimate for time to a specific coalescent event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den>
                    </m:f>
                  </m:oMath>
                </a14:m>
                <a:r>
                  <a:rPr lang="en-US" dirty="0"/>
                  <a:t> where </a:t>
                </a:r>
                <a:r>
                  <a:rPr lang="en-US" dirty="0" err="1"/>
                  <a:t>i</a:t>
                </a:r>
                <a:r>
                  <a:rPr lang="en-US" dirty="0"/>
                  <a:t> is the current number of sequences left</a:t>
                </a:r>
              </a:p>
              <a:p>
                <a:pPr lvl="1"/>
                <a:r>
                  <a:rPr lang="en-US" dirty="0"/>
                  <a:t>Estimate for total time to ancestral sequence coalescence then becomes </a:t>
                </a:r>
                <a14:m>
                  <m:oMath xmlns:m="http://schemas.openxmlformats.org/officeDocument/2006/math">
                    <m:r>
                      <a:rPr lang="en-US" b="0" i="1" smtClean="0">
                        <a:latin typeface="Cambria Math" panose="02040503050406030204" pitchFamily="18" charset="0"/>
                      </a:rPr>
                      <m:t>𝑇</m:t>
                    </m:r>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a:rPr lang="pt-BR" b="0" i="1" smtClean="0">
                            <a:latin typeface="Cambria Math" panose="02040503050406030204" pitchFamily="18" charset="0"/>
                          </a:rPr>
                          <m:t>𝑘</m:t>
                        </m:r>
                        <m:r>
                          <a:rPr lang="pt-BR" b="0" i="1" smtClean="0">
                            <a:latin typeface="Cambria Math" panose="02040503050406030204" pitchFamily="18" charset="0"/>
                          </a:rPr>
                          <m:t>=2</m:t>
                        </m:r>
                      </m:sub>
                      <m:sup>
                        <m:r>
                          <a:rPr lang="en-US" b="0" i="1" smtClean="0">
                            <a:latin typeface="Cambria Math" panose="02040503050406030204" pitchFamily="18" charset="0"/>
                          </a:rPr>
                          <m:t>𝑖</m:t>
                        </m:r>
                      </m:sup>
                      <m:e>
                        <m:f>
                          <m:fPr>
                            <m:ctrlPr>
                              <a:rPr lang="en-US" b="0" i="1" smtClean="0">
                                <a:latin typeface="Cambria Math" panose="02040503050406030204" pitchFamily="18" charset="0"/>
                              </a:rPr>
                            </m:ctrlPr>
                          </m:fPr>
                          <m:num>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𝑒</m:t>
                                </m:r>
                              </m:sub>
                            </m:sSub>
                          </m:num>
                          <m:den>
                            <m:r>
                              <a:rPr lang="en-US" i="1">
                                <a:latin typeface="Cambria Math" panose="02040503050406030204" pitchFamily="18" charset="0"/>
                              </a:rPr>
                              <m:t>𝑘</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den>
                        </m:f>
                      </m:e>
                    </m:nary>
                    <m:r>
                      <a:rPr lang="en-US" b="0" i="1"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4BCF9925-7A56-4D8E-801D-6EEC4B0CD762}"/>
                  </a:ext>
                </a:extLst>
              </p:cNvPr>
              <p:cNvSpPr>
                <a:spLocks noGrp="1" noRot="1" noChangeAspect="1" noMove="1" noResize="1" noEditPoints="1" noAdjustHandles="1" noChangeArrowheads="1" noChangeShapeType="1" noTextEdit="1"/>
              </p:cNvSpPr>
              <p:nvPr>
                <p:ph idx="1"/>
              </p:nvPr>
            </p:nvSpPr>
            <p:spPr>
              <a:xfrm>
                <a:off x="4955458" y="2251587"/>
                <a:ext cx="6593075" cy="3972232"/>
              </a:xfrm>
              <a:blipFill>
                <a:blip r:embed="rId5"/>
                <a:stretch>
                  <a:fillRect l="-648" b="-6595"/>
                </a:stretch>
              </a:blipFill>
            </p:spPr>
            <p:txBody>
              <a:bodyPr/>
              <a:lstStyle/>
              <a:p>
                <a:r>
                  <a:rPr lang="en-US">
                    <a:noFill/>
                  </a:rPr>
                  <a:t> </a:t>
                </a:r>
              </a:p>
            </p:txBody>
          </p:sp>
        </mc:Fallback>
      </mc:AlternateContent>
    </p:spTree>
    <p:extLst>
      <p:ext uri="{BB962C8B-B14F-4D97-AF65-F5344CB8AC3E}">
        <p14:creationId xmlns:p14="http://schemas.microsoft.com/office/powerpoint/2010/main" val="61850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F86E-78C0-4DE6-A79E-3B06C9DCFAB3}"/>
              </a:ext>
            </a:extLst>
          </p:cNvPr>
          <p:cNvSpPr>
            <a:spLocks noGrp="1"/>
          </p:cNvSpPr>
          <p:nvPr>
            <p:ph type="title"/>
          </p:nvPr>
        </p:nvSpPr>
        <p:spPr>
          <a:xfrm>
            <a:off x="4955458" y="639097"/>
            <a:ext cx="6593075" cy="1612490"/>
          </a:xfrm>
        </p:spPr>
        <p:txBody>
          <a:bodyPr>
            <a:normAutofit/>
          </a:bodyPr>
          <a:lstStyle/>
          <a:p>
            <a:r>
              <a:rPr lang="en-US" dirty="0"/>
              <a:t>Finding conserved regions (In Progress)</a:t>
            </a:r>
          </a:p>
        </p:txBody>
      </p:sp>
      <p:pic>
        <p:nvPicPr>
          <p:cNvPr id="5" name="Picture 4" descr="Molecular glass structure">
            <a:extLst>
              <a:ext uri="{FF2B5EF4-FFF2-40B4-BE49-F238E27FC236}">
                <a16:creationId xmlns:a16="http://schemas.microsoft.com/office/drawing/2014/main" id="{E42AB3C9-0343-4F64-94CC-D0C6E6E223E9}"/>
              </a:ext>
            </a:extLst>
          </p:cNvPr>
          <p:cNvPicPr>
            <a:picLocks noChangeAspect="1"/>
          </p:cNvPicPr>
          <p:nvPr/>
        </p:nvPicPr>
        <p:blipFill rotWithShape="1">
          <a:blip r:embed="rId3"/>
          <a:srcRect l="38951" r="23024"/>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41E7FB4D-BB0F-4844-9968-6D1F4EFF2D2F}"/>
              </a:ext>
            </a:extLst>
          </p:cNvPr>
          <p:cNvSpPr>
            <a:spLocks noGrp="1"/>
          </p:cNvSpPr>
          <p:nvPr>
            <p:ph idx="1"/>
          </p:nvPr>
        </p:nvSpPr>
        <p:spPr>
          <a:xfrm>
            <a:off x="4955458" y="2251587"/>
            <a:ext cx="6593075" cy="3972232"/>
          </a:xfrm>
        </p:spPr>
        <p:txBody>
          <a:bodyPr>
            <a:normAutofit/>
          </a:bodyPr>
          <a:lstStyle/>
          <a:p>
            <a:r>
              <a:rPr lang="en-US" dirty="0" err="1"/>
              <a:t>Repliclade</a:t>
            </a:r>
            <a:r>
              <a:rPr lang="en-US" dirty="0"/>
              <a:t> will have the ability to identify conserved regions within the ancestral sequence</a:t>
            </a:r>
          </a:p>
          <a:p>
            <a:r>
              <a:rPr lang="en-US" dirty="0"/>
              <a:t>This will be derived from the original group of sequences</a:t>
            </a:r>
          </a:p>
          <a:p>
            <a:r>
              <a:rPr lang="en-US" dirty="0"/>
              <a:t>The simulation will prompt the user whether they would like to take the conserved regions into consideration when considering mutations</a:t>
            </a:r>
          </a:p>
          <a:p>
            <a:r>
              <a:rPr lang="en-US" dirty="0"/>
              <a:t>Will use a “sliding window” approach to determine regions of the DNA sequences which look to be conserved by comparing them to a threshold</a:t>
            </a:r>
          </a:p>
          <a:p>
            <a:endParaRPr lang="en-US" dirty="0"/>
          </a:p>
        </p:txBody>
      </p:sp>
    </p:spTree>
    <p:extLst>
      <p:ext uri="{BB962C8B-B14F-4D97-AF65-F5344CB8AC3E}">
        <p14:creationId xmlns:p14="http://schemas.microsoft.com/office/powerpoint/2010/main" val="4268256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DF4ECCC-8FC5-4AEE-A8C7-E75D9E6D8E22}"/>
              </a:ext>
            </a:extLst>
          </p:cNvPr>
          <p:cNvSpPr>
            <a:spLocks noGrp="1"/>
          </p:cNvSpPr>
          <p:nvPr>
            <p:ph type="title"/>
          </p:nvPr>
        </p:nvSpPr>
        <p:spPr>
          <a:xfrm>
            <a:off x="5941228" y="1151677"/>
            <a:ext cx="5218897" cy="4554647"/>
          </a:xfrm>
        </p:spPr>
        <p:txBody>
          <a:bodyPr vert="horz" lIns="91440" tIns="45720" rIns="91440" bIns="45720" rtlCol="0" anchor="ctr">
            <a:normAutofit/>
          </a:bodyPr>
          <a:lstStyle/>
          <a:p>
            <a:r>
              <a:rPr lang="en-US" sz="4800" cap="all"/>
              <a:t>The Simulation</a:t>
            </a:r>
          </a:p>
        </p:txBody>
      </p:sp>
      <p:sp>
        <p:nvSpPr>
          <p:cNvPr id="14" name="Freeform: Shape 13">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69A7D6C8-2D58-484E-8257-94A59AF2BC96}"/>
              </a:ext>
            </a:extLst>
          </p:cNvPr>
          <p:cNvSpPr>
            <a:spLocks noGrp="1"/>
          </p:cNvSpPr>
          <p:nvPr>
            <p:ph type="body" idx="1"/>
          </p:nvPr>
        </p:nvSpPr>
        <p:spPr>
          <a:xfrm>
            <a:off x="685802" y="1151677"/>
            <a:ext cx="3968492" cy="4718897"/>
          </a:xfrm>
        </p:spPr>
        <p:txBody>
          <a:bodyPr vert="horz" lIns="91440" tIns="45720" rIns="91440" bIns="45720" rtlCol="0" anchor="ctr">
            <a:normAutofit/>
          </a:bodyPr>
          <a:lstStyle/>
          <a:p>
            <a:pPr>
              <a:buFont typeface="Arial"/>
              <a:buChar char="•"/>
            </a:pPr>
            <a:endParaRPr lang="en-US"/>
          </a:p>
        </p:txBody>
      </p:sp>
    </p:spTree>
    <p:extLst>
      <p:ext uri="{BB962C8B-B14F-4D97-AF65-F5344CB8AC3E}">
        <p14:creationId xmlns:p14="http://schemas.microsoft.com/office/powerpoint/2010/main" val="422459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F8126B9-0560-4E47-A5CA-7B57B94FAFBC}"/>
              </a:ext>
            </a:extLst>
          </p:cNvPr>
          <p:cNvSpPr>
            <a:spLocks noGrp="1"/>
          </p:cNvSpPr>
          <p:nvPr>
            <p:ph type="title"/>
          </p:nvPr>
        </p:nvSpPr>
        <p:spPr>
          <a:xfrm>
            <a:off x="5941228" y="1151677"/>
            <a:ext cx="5218897" cy="4554647"/>
          </a:xfrm>
        </p:spPr>
        <p:txBody>
          <a:bodyPr anchor="ctr">
            <a:normAutofit/>
          </a:bodyPr>
          <a:lstStyle/>
          <a:p>
            <a:r>
              <a:rPr lang="en-US" sz="4800" dirty="0"/>
              <a:t>Kicking off the simulation</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F05AF9-8C78-470A-88A4-9A0538B564F3}"/>
              </a:ext>
            </a:extLst>
          </p:cNvPr>
          <p:cNvSpPr>
            <a:spLocks noGrp="1"/>
          </p:cNvSpPr>
          <p:nvPr>
            <p:ph idx="1"/>
          </p:nvPr>
        </p:nvSpPr>
        <p:spPr>
          <a:xfrm>
            <a:off x="685802" y="1151677"/>
            <a:ext cx="3968492" cy="4718897"/>
          </a:xfrm>
        </p:spPr>
        <p:txBody>
          <a:bodyPr anchor="ctr">
            <a:normAutofit/>
          </a:bodyPr>
          <a:lstStyle/>
          <a:p>
            <a:pPr>
              <a:lnSpc>
                <a:spcPct val="90000"/>
              </a:lnSpc>
            </a:pPr>
            <a:r>
              <a:rPr lang="en-US" sz="1500" dirty="0"/>
              <a:t>Now that the parameters are extracted and the ancestral sequence has been derived, </a:t>
            </a:r>
            <a:r>
              <a:rPr lang="en-US" sz="1500" dirty="0" err="1"/>
              <a:t>Repliclade</a:t>
            </a:r>
            <a:r>
              <a:rPr lang="en-US" sz="1500" dirty="0"/>
              <a:t> will prompt the user for how many generations they would like to run the simulation for</a:t>
            </a:r>
          </a:p>
          <a:p>
            <a:pPr>
              <a:lnSpc>
                <a:spcPct val="90000"/>
              </a:lnSpc>
            </a:pPr>
            <a:r>
              <a:rPr lang="en-US" sz="1500" dirty="0"/>
              <a:t>Next, </a:t>
            </a:r>
            <a:r>
              <a:rPr lang="en-US" sz="1500" dirty="0" err="1"/>
              <a:t>Repliclade</a:t>
            </a:r>
            <a:r>
              <a:rPr lang="en-US" sz="1500" dirty="0"/>
              <a:t> will prompt the user to ask them which evolutionary model they would like to use when simulating mutations and the evolution of the ancestral sequence and will provide a list for the user to choose from</a:t>
            </a:r>
          </a:p>
          <a:p>
            <a:pPr>
              <a:lnSpc>
                <a:spcPct val="90000"/>
              </a:lnSpc>
            </a:pPr>
            <a:r>
              <a:rPr lang="en-US" sz="1500" dirty="0"/>
              <a:t>(In Progress) </a:t>
            </a:r>
            <a:r>
              <a:rPr lang="en-US" sz="1500" dirty="0" err="1"/>
              <a:t>Repliclade</a:t>
            </a:r>
            <a:r>
              <a:rPr lang="en-US" sz="1500" dirty="0"/>
              <a:t> will then prompt the user whether they would like to consider conserved regions when running the simulation</a:t>
            </a:r>
          </a:p>
          <a:p>
            <a:pPr>
              <a:lnSpc>
                <a:spcPct val="90000"/>
              </a:lnSpc>
            </a:pPr>
            <a:r>
              <a:rPr lang="en-US" sz="1500" dirty="0"/>
              <a:t>(In Progress) Finally, </a:t>
            </a:r>
            <a:r>
              <a:rPr lang="en-US" sz="1500" dirty="0" err="1"/>
              <a:t>Repliclade</a:t>
            </a:r>
            <a:r>
              <a:rPr lang="en-US" sz="1500" dirty="0"/>
              <a:t> will prompt the user for a duplication rate for the DNA sequence</a:t>
            </a:r>
          </a:p>
          <a:p>
            <a:pPr>
              <a:lnSpc>
                <a:spcPct val="90000"/>
              </a:lnSpc>
            </a:pPr>
            <a:endParaRPr lang="en-US" sz="1500" dirty="0"/>
          </a:p>
        </p:txBody>
      </p:sp>
    </p:spTree>
    <p:extLst>
      <p:ext uri="{BB962C8B-B14F-4D97-AF65-F5344CB8AC3E}">
        <p14:creationId xmlns:p14="http://schemas.microsoft.com/office/powerpoint/2010/main" val="357039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CC59-1402-40F3-AAF4-EA4E439C3D85}"/>
              </a:ext>
            </a:extLst>
          </p:cNvPr>
          <p:cNvSpPr>
            <a:spLocks noGrp="1"/>
          </p:cNvSpPr>
          <p:nvPr>
            <p:ph type="title"/>
          </p:nvPr>
        </p:nvSpPr>
        <p:spPr>
          <a:xfrm>
            <a:off x="7837713" y="1083130"/>
            <a:ext cx="2979513" cy="4691742"/>
          </a:xfrm>
        </p:spPr>
        <p:txBody>
          <a:bodyPr>
            <a:normAutofit/>
          </a:bodyPr>
          <a:lstStyle/>
          <a:p>
            <a:r>
              <a:rPr lang="en-US" sz="3300" dirty="0"/>
              <a:t>Evolutionary models in the simulator</a:t>
            </a:r>
          </a:p>
        </p:txBody>
      </p:sp>
      <p:sp useBgFill="1">
        <p:nvSpPr>
          <p:cNvPr id="8"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124F8B-F3E6-4FFB-97BA-92EB53D1BF4E}"/>
              </a:ext>
            </a:extLst>
          </p:cNvPr>
          <p:cNvSpPr>
            <a:spLocks noGrp="1"/>
          </p:cNvSpPr>
          <p:nvPr>
            <p:ph idx="1"/>
          </p:nvPr>
        </p:nvSpPr>
        <p:spPr>
          <a:xfrm>
            <a:off x="685801" y="1083129"/>
            <a:ext cx="5943599" cy="4691743"/>
          </a:xfrm>
        </p:spPr>
        <p:txBody>
          <a:bodyPr>
            <a:normAutofit/>
          </a:bodyPr>
          <a:lstStyle/>
          <a:p>
            <a:r>
              <a:rPr lang="en-US" dirty="0"/>
              <a:t>Evolutionary models are contained as classes in the util folder under the evolve.py file</a:t>
            </a:r>
          </a:p>
          <a:p>
            <a:r>
              <a:rPr lang="en-US" dirty="0"/>
              <a:t>Each model has its own class associated with it for easy separation</a:t>
            </a:r>
          </a:p>
          <a:p>
            <a:r>
              <a:rPr lang="en-US" dirty="0"/>
              <a:t>For every sequence, there is an evolutionary model object attached to it which keeps track of the time elapsed for that specific sequence as well as the current Markov Model associated with the sequence</a:t>
            </a:r>
          </a:p>
          <a:p>
            <a:pPr lvl="1"/>
            <a:r>
              <a:rPr lang="en-US" dirty="0"/>
              <a:t>This is important since Continuous Time Markov Chains are time dependent and due to that are varied in values depending on when the sequence was duplicated or created</a:t>
            </a:r>
          </a:p>
          <a:p>
            <a:r>
              <a:rPr lang="en-US" dirty="0"/>
              <a:t>After a sequence is done potentially mutating, the model increments the time variable and re-calculates the probability matrix</a:t>
            </a:r>
          </a:p>
        </p:txBody>
      </p:sp>
    </p:spTree>
    <p:extLst>
      <p:ext uri="{BB962C8B-B14F-4D97-AF65-F5344CB8AC3E}">
        <p14:creationId xmlns:p14="http://schemas.microsoft.com/office/powerpoint/2010/main" val="193062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1CC3032-3097-4FD7-B5E2-B1647A7209D8}"/>
              </a:ext>
            </a:extLst>
          </p:cNvPr>
          <p:cNvSpPr>
            <a:spLocks noGrp="1"/>
          </p:cNvSpPr>
          <p:nvPr>
            <p:ph type="title"/>
          </p:nvPr>
        </p:nvSpPr>
        <p:spPr>
          <a:xfrm>
            <a:off x="5941228" y="1151677"/>
            <a:ext cx="5218897" cy="4554647"/>
          </a:xfrm>
        </p:spPr>
        <p:txBody>
          <a:bodyPr anchor="ctr">
            <a:normAutofit/>
          </a:bodyPr>
          <a:lstStyle/>
          <a:p>
            <a:r>
              <a:rPr lang="en-US" sz="4800" dirty="0"/>
              <a:t>The simulation process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CDDF20-BCB0-40DB-A403-792C39A54C86}"/>
              </a:ext>
            </a:extLst>
          </p:cNvPr>
          <p:cNvSpPr>
            <a:spLocks noGrp="1"/>
          </p:cNvSpPr>
          <p:nvPr>
            <p:ph idx="1"/>
          </p:nvPr>
        </p:nvSpPr>
        <p:spPr>
          <a:xfrm>
            <a:off x="685802" y="1151677"/>
            <a:ext cx="3968492" cy="4718897"/>
          </a:xfrm>
        </p:spPr>
        <p:txBody>
          <a:bodyPr anchor="ctr">
            <a:normAutofit/>
          </a:bodyPr>
          <a:lstStyle/>
          <a:p>
            <a:r>
              <a:rPr lang="en-US" dirty="0"/>
              <a:t>The simulation will run over the user-specified number of generations</a:t>
            </a:r>
          </a:p>
          <a:p>
            <a:r>
              <a:rPr lang="en-US" dirty="0"/>
              <a:t>Sequence number can change generation by generation due to sequence duplication or extinction</a:t>
            </a:r>
          </a:p>
          <a:p>
            <a:r>
              <a:rPr lang="en-US" dirty="0"/>
              <a:t>For each sequence in the current generation, a probability for duplication, extinction, and indel events will be calculated</a:t>
            </a:r>
          </a:p>
          <a:p>
            <a:pPr lvl="1"/>
            <a:r>
              <a:rPr lang="en-US" dirty="0"/>
              <a:t>An indel is an insertion or deletion in the genome or sequence</a:t>
            </a:r>
          </a:p>
          <a:p>
            <a:pPr lvl="1"/>
            <a:r>
              <a:rPr lang="en-US" dirty="0"/>
              <a:t>Happen far less often than SNP’s (Single-Nucleotide </a:t>
            </a:r>
            <a:r>
              <a:rPr lang="en-US" dirty="0" err="1"/>
              <a:t>Polymporphisms</a:t>
            </a:r>
            <a:r>
              <a:rPr lang="en-US" dirty="0"/>
              <a:t> or base pair substitution mutations on a single nucleotide)</a:t>
            </a:r>
          </a:p>
        </p:txBody>
      </p:sp>
    </p:spTree>
    <p:extLst>
      <p:ext uri="{BB962C8B-B14F-4D97-AF65-F5344CB8AC3E}">
        <p14:creationId xmlns:p14="http://schemas.microsoft.com/office/powerpoint/2010/main" val="2778490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9438-BC66-4D23-B2A8-1272CFC84144}"/>
              </a:ext>
            </a:extLst>
          </p:cNvPr>
          <p:cNvSpPr>
            <a:spLocks noGrp="1"/>
          </p:cNvSpPr>
          <p:nvPr>
            <p:ph type="title"/>
          </p:nvPr>
        </p:nvSpPr>
        <p:spPr>
          <a:xfrm>
            <a:off x="7837713" y="1083130"/>
            <a:ext cx="2979513" cy="4691742"/>
          </a:xfrm>
        </p:spPr>
        <p:txBody>
          <a:bodyPr>
            <a:normAutofit/>
          </a:bodyPr>
          <a:lstStyle/>
          <a:p>
            <a:r>
              <a:rPr lang="en-US" dirty="0"/>
              <a:t>Simulation Iteration process</a:t>
            </a:r>
          </a:p>
        </p:txBody>
      </p:sp>
      <p:sp useBgFill="1">
        <p:nvSpPr>
          <p:cNvPr id="17" name="Freeform: Shape 16">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98E5E0-F94C-43A5-AF95-9C683FC12100}"/>
              </a:ext>
            </a:extLst>
          </p:cNvPr>
          <p:cNvSpPr>
            <a:spLocks noGrp="1"/>
          </p:cNvSpPr>
          <p:nvPr>
            <p:ph idx="1"/>
          </p:nvPr>
        </p:nvSpPr>
        <p:spPr>
          <a:xfrm>
            <a:off x="685801" y="1083129"/>
            <a:ext cx="5943599" cy="4691743"/>
          </a:xfrm>
        </p:spPr>
        <p:txBody>
          <a:bodyPr>
            <a:normAutofit fontScale="92500" lnSpcReduction="10000"/>
          </a:bodyPr>
          <a:lstStyle/>
          <a:p>
            <a:r>
              <a:rPr lang="en-US" dirty="0"/>
              <a:t>For each generation, the previously described probabilities are calculated</a:t>
            </a:r>
          </a:p>
          <a:p>
            <a:r>
              <a:rPr lang="en-US" dirty="0"/>
              <a:t>Currently, only one operation per sequence is allowed per generation</a:t>
            </a:r>
          </a:p>
          <a:p>
            <a:r>
              <a:rPr lang="en-US" dirty="0"/>
              <a:t>If none of the probability rolls for duplication, extinction, and indel events are met, then the current sequence in the simulation is ran through the chosen evolutionary model where it will mutate (or not)</a:t>
            </a:r>
          </a:p>
          <a:p>
            <a:r>
              <a:rPr lang="en-US" dirty="0"/>
              <a:t>Each generation is saved to a Python dictionary</a:t>
            </a:r>
          </a:p>
          <a:p>
            <a:r>
              <a:rPr lang="en-US" dirty="0"/>
              <a:t>The plan is for the user to be able to access each sequence during whichever generation they choose post simulation to compare results during whatever step in the simulation they choose</a:t>
            </a:r>
          </a:p>
          <a:p>
            <a:r>
              <a:rPr lang="en-US" dirty="0"/>
              <a:t>They will also be provided the option of saving the Python dictionary to a file in JSON format which can be used to look at the results later</a:t>
            </a:r>
          </a:p>
          <a:p>
            <a:endParaRPr lang="en-US" dirty="0"/>
          </a:p>
        </p:txBody>
      </p:sp>
    </p:spTree>
    <p:extLst>
      <p:ext uri="{BB962C8B-B14F-4D97-AF65-F5344CB8AC3E}">
        <p14:creationId xmlns:p14="http://schemas.microsoft.com/office/powerpoint/2010/main" val="1059266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57D4-FD64-4348-81DD-6F6B7CE28DA6}"/>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ADD15F2F-06F4-064F-98B2-9DD5A4A28B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747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EB-A002-0245-AC8A-21CA557EC17A}"/>
              </a:ext>
            </a:extLst>
          </p:cNvPr>
          <p:cNvSpPr>
            <a:spLocks noGrp="1"/>
          </p:cNvSpPr>
          <p:nvPr>
            <p:ph type="title"/>
          </p:nvPr>
        </p:nvSpPr>
        <p:spPr>
          <a:xfrm>
            <a:off x="965200" y="609600"/>
            <a:ext cx="7808140" cy="1099457"/>
          </a:xfrm>
        </p:spPr>
        <p:txBody>
          <a:bodyPr anchor="b">
            <a:normAutofit/>
          </a:bodyPr>
          <a:lstStyle/>
          <a:p>
            <a:r>
              <a:rPr lang="en-US" sz="4000"/>
              <a:t>Introduction continued</a:t>
            </a:r>
          </a:p>
        </p:txBody>
      </p:sp>
      <p:sp>
        <p:nvSpPr>
          <p:cNvPr id="3" name="Content Placeholder 2">
            <a:extLst>
              <a:ext uri="{FF2B5EF4-FFF2-40B4-BE49-F238E27FC236}">
                <a16:creationId xmlns:a16="http://schemas.microsoft.com/office/drawing/2014/main" id="{D5FDF3AD-71B4-FE42-97CE-41C9263FB77B}"/>
              </a:ext>
            </a:extLst>
          </p:cNvPr>
          <p:cNvSpPr>
            <a:spLocks noGrp="1"/>
          </p:cNvSpPr>
          <p:nvPr>
            <p:ph idx="1"/>
          </p:nvPr>
        </p:nvSpPr>
        <p:spPr>
          <a:xfrm>
            <a:off x="965200" y="2142067"/>
            <a:ext cx="7808140" cy="3649133"/>
          </a:xfrm>
        </p:spPr>
        <p:txBody>
          <a:bodyPr anchor="t">
            <a:normAutofit/>
          </a:bodyPr>
          <a:lstStyle/>
          <a:p>
            <a:r>
              <a:rPr lang="en-US" dirty="0"/>
              <a:t>Although direct observation is still the preferred method of sequence parameter extraction, there are also various ways to extract sequence characteristics via probabilistic and computational methods</a:t>
            </a:r>
          </a:p>
          <a:p>
            <a:r>
              <a:rPr lang="en-US" dirty="0"/>
              <a:t>By looking at orthologous or homologous genes which are related to the original sequence, one can extract various parameters such as mutation rate and effective population size using the aforementioned methods</a:t>
            </a:r>
          </a:p>
          <a:p>
            <a:r>
              <a:rPr lang="en-US" dirty="0"/>
              <a:t>There are not many tools or programs which currently do this, and one must dig through stacks of literature to isolate the best methods for sequence parameter extraction</a:t>
            </a:r>
          </a:p>
          <a:p>
            <a:endParaRPr lang="en-US" dirty="0"/>
          </a:p>
          <a:p>
            <a:endParaRPr lang="en-US" dirty="0"/>
          </a:p>
          <a:p>
            <a:endParaRPr lang="en-US" dirty="0"/>
          </a:p>
        </p:txBody>
      </p:sp>
    </p:spTree>
    <p:extLst>
      <p:ext uri="{BB962C8B-B14F-4D97-AF65-F5344CB8AC3E}">
        <p14:creationId xmlns:p14="http://schemas.microsoft.com/office/powerpoint/2010/main" val="31143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6C024-1484-314D-9238-832DAA8D2578}"/>
              </a:ext>
            </a:extLst>
          </p:cNvPr>
          <p:cNvSpPr>
            <a:spLocks noGrp="1"/>
          </p:cNvSpPr>
          <p:nvPr>
            <p:ph type="title"/>
          </p:nvPr>
        </p:nvSpPr>
        <p:spPr>
          <a:xfrm>
            <a:off x="685799" y="1150076"/>
            <a:ext cx="3659389" cy="4557849"/>
          </a:xfrm>
        </p:spPr>
        <p:txBody>
          <a:bodyPr>
            <a:normAutofit/>
          </a:bodyPr>
          <a:lstStyle/>
          <a:p>
            <a:pPr algn="r"/>
            <a:r>
              <a:rPr lang="en-US" dirty="0"/>
              <a:t>purpose</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09D07-90D1-8242-9222-BA8324E1AE46}"/>
              </a:ext>
            </a:extLst>
          </p:cNvPr>
          <p:cNvSpPr>
            <a:spLocks noGrp="1"/>
          </p:cNvSpPr>
          <p:nvPr>
            <p:ph idx="1"/>
          </p:nvPr>
        </p:nvSpPr>
        <p:spPr>
          <a:xfrm>
            <a:off x="4988658" y="1150076"/>
            <a:ext cx="6517543" cy="4557849"/>
          </a:xfrm>
        </p:spPr>
        <p:txBody>
          <a:bodyPr>
            <a:normAutofit/>
          </a:bodyPr>
          <a:lstStyle/>
          <a:p>
            <a:r>
              <a:rPr lang="en-US" dirty="0"/>
              <a:t>Repliclade’s main purpose is to consolidate these evolutionary models and statistical methods of sequence parameter extraction while providing the user with the ability to simulate an ancestral sequence based on their choices for methods and evolutionary models</a:t>
            </a:r>
          </a:p>
          <a:p>
            <a:r>
              <a:rPr lang="en-US" dirty="0"/>
              <a:t>It hopes to provide a more accurate representation of DNA sequence evolution through the flexibility of user-controlled choices to better fit the original DNA sequence provided by the user</a:t>
            </a:r>
          </a:p>
          <a:p>
            <a:r>
              <a:rPr lang="en-US" dirty="0"/>
              <a:t>Also provides a tool for ancestral sequence inference based on </a:t>
            </a:r>
            <a:r>
              <a:rPr lang="en-US" i="1" dirty="0"/>
              <a:t>Coalescence Theory </a:t>
            </a:r>
            <a:r>
              <a:rPr lang="en-US" dirty="0"/>
              <a:t>using the existing BLAST algorithm</a:t>
            </a:r>
          </a:p>
          <a:p>
            <a:endParaRPr lang="en-US" dirty="0"/>
          </a:p>
          <a:p>
            <a:endParaRPr lang="en-US" dirty="0"/>
          </a:p>
        </p:txBody>
      </p:sp>
    </p:spTree>
    <p:extLst>
      <p:ext uri="{BB962C8B-B14F-4D97-AF65-F5344CB8AC3E}">
        <p14:creationId xmlns:p14="http://schemas.microsoft.com/office/powerpoint/2010/main" val="237961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87E7-8886-0B45-B73C-039883EF086A}"/>
              </a:ext>
            </a:extLst>
          </p:cNvPr>
          <p:cNvSpPr>
            <a:spLocks noGrp="1"/>
          </p:cNvSpPr>
          <p:nvPr>
            <p:ph type="title"/>
          </p:nvPr>
        </p:nvSpPr>
        <p:spPr/>
        <p:txBody>
          <a:bodyPr>
            <a:normAutofit/>
          </a:bodyPr>
          <a:lstStyle/>
          <a:p>
            <a:r>
              <a:rPr lang="en-US" sz="6000" dirty="0"/>
              <a:t>methods</a:t>
            </a:r>
          </a:p>
        </p:txBody>
      </p:sp>
      <p:sp>
        <p:nvSpPr>
          <p:cNvPr id="3" name="Text Placeholder 2">
            <a:extLst>
              <a:ext uri="{FF2B5EF4-FFF2-40B4-BE49-F238E27FC236}">
                <a16:creationId xmlns:a16="http://schemas.microsoft.com/office/drawing/2014/main" id="{45A481AA-243E-034B-87A3-D3C53417926E}"/>
              </a:ext>
            </a:extLst>
          </p:cNvPr>
          <p:cNvSpPr>
            <a:spLocks noGrp="1"/>
          </p:cNvSpPr>
          <p:nvPr>
            <p:ph type="body" idx="1"/>
          </p:nvPr>
        </p:nvSpPr>
        <p:spPr/>
        <p:txBody>
          <a:bodyPr/>
          <a:lstStyle/>
          <a:p>
            <a:r>
              <a:rPr lang="en-US" dirty="0"/>
              <a:t>Evolutionary models</a:t>
            </a:r>
          </a:p>
        </p:txBody>
      </p:sp>
    </p:spTree>
    <p:extLst>
      <p:ext uri="{BB962C8B-B14F-4D97-AF65-F5344CB8AC3E}">
        <p14:creationId xmlns:p14="http://schemas.microsoft.com/office/powerpoint/2010/main" val="185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A40C-8630-304F-8909-61D47F309DA1}"/>
              </a:ext>
            </a:extLst>
          </p:cNvPr>
          <p:cNvSpPr>
            <a:spLocks noGrp="1"/>
          </p:cNvSpPr>
          <p:nvPr>
            <p:ph type="title"/>
          </p:nvPr>
        </p:nvSpPr>
        <p:spPr>
          <a:xfrm>
            <a:off x="6400800" y="609600"/>
            <a:ext cx="5147730" cy="1641987"/>
          </a:xfrm>
        </p:spPr>
        <p:txBody>
          <a:bodyPr>
            <a:normAutofit/>
          </a:bodyPr>
          <a:lstStyle/>
          <a:p>
            <a:r>
              <a:rPr lang="en-US" dirty="0"/>
              <a:t>What is an evolutionary model</a:t>
            </a:r>
          </a:p>
        </p:txBody>
      </p:sp>
      <p:sp>
        <p:nvSpPr>
          <p:cNvPr id="3" name="Content Placeholder 2">
            <a:extLst>
              <a:ext uri="{FF2B5EF4-FFF2-40B4-BE49-F238E27FC236}">
                <a16:creationId xmlns:a16="http://schemas.microsoft.com/office/drawing/2014/main" id="{A941B516-1237-F249-A9B5-3EACD91865B4}"/>
              </a:ext>
            </a:extLst>
          </p:cNvPr>
          <p:cNvSpPr>
            <a:spLocks noGrp="1"/>
          </p:cNvSpPr>
          <p:nvPr>
            <p:ph idx="1"/>
          </p:nvPr>
        </p:nvSpPr>
        <p:spPr>
          <a:xfrm>
            <a:off x="6400800" y="2251587"/>
            <a:ext cx="5147730" cy="3637935"/>
          </a:xfrm>
        </p:spPr>
        <p:txBody>
          <a:bodyPr>
            <a:normAutofit/>
          </a:bodyPr>
          <a:lstStyle/>
          <a:p>
            <a:pPr>
              <a:lnSpc>
                <a:spcPct val="90000"/>
              </a:lnSpc>
            </a:pPr>
            <a:r>
              <a:rPr lang="en-US" sz="1300"/>
              <a:t>An evolutionary model is a probabilistic model used to derive probabilities of DNA sequence evolution</a:t>
            </a:r>
          </a:p>
          <a:p>
            <a:pPr>
              <a:lnSpc>
                <a:spcPct val="90000"/>
              </a:lnSpc>
            </a:pPr>
            <a:r>
              <a:rPr lang="en-US" sz="1300"/>
              <a:t>Most evolutionary models use a mathematical principle called </a:t>
            </a:r>
            <a:r>
              <a:rPr lang="en-US" sz="1300" i="1"/>
              <a:t>Continuous Time Markov Chains </a:t>
            </a:r>
            <a:r>
              <a:rPr lang="en-US" sz="1300"/>
              <a:t>or better known as </a:t>
            </a:r>
            <a:r>
              <a:rPr lang="en-US" sz="1300" i="1"/>
              <a:t>Markov Models</a:t>
            </a:r>
          </a:p>
          <a:p>
            <a:pPr>
              <a:lnSpc>
                <a:spcPct val="90000"/>
              </a:lnSpc>
            </a:pPr>
            <a:r>
              <a:rPr lang="en-US" sz="1300"/>
              <a:t>Most evolutionary models use matrices as the physical representation of the probabilities of DNA sequence nucleotide mutation and these derived probabilities change as time progresses</a:t>
            </a:r>
          </a:p>
          <a:p>
            <a:pPr>
              <a:lnSpc>
                <a:spcPct val="90000"/>
              </a:lnSpc>
            </a:pPr>
            <a:r>
              <a:rPr lang="en-US" sz="1300"/>
              <a:t>Most evolutionary models compute the probability of a nucleotide base staying the same before computing the probability of a mutation</a:t>
            </a:r>
          </a:p>
          <a:p>
            <a:pPr>
              <a:lnSpc>
                <a:spcPct val="90000"/>
              </a:lnSpc>
            </a:pPr>
            <a:r>
              <a:rPr lang="en-US" sz="1300"/>
              <a:t>2 parameters to note:</a:t>
            </a:r>
          </a:p>
          <a:p>
            <a:pPr lvl="1">
              <a:lnSpc>
                <a:spcPct val="90000"/>
              </a:lnSpc>
            </a:pPr>
            <a:r>
              <a:rPr lang="en-US" sz="1300" i="1"/>
              <a:t>t – </a:t>
            </a:r>
            <a:r>
              <a:rPr lang="en-US" sz="1300"/>
              <a:t>unit of time</a:t>
            </a:r>
          </a:p>
          <a:p>
            <a:pPr lvl="1">
              <a:lnSpc>
                <a:spcPct val="90000"/>
              </a:lnSpc>
            </a:pPr>
            <a:r>
              <a:rPr lang="el-GR" sz="1300"/>
              <a:t>μ</a:t>
            </a:r>
            <a:r>
              <a:rPr lang="en-US" sz="1300"/>
              <a:t> – mutation rate (sometimes denoted as </a:t>
            </a:r>
            <a:r>
              <a:rPr lang="el-GR" sz="1300"/>
              <a:t>α</a:t>
            </a:r>
            <a:r>
              <a:rPr lang="en-US" sz="1300"/>
              <a:t> or ß)</a:t>
            </a:r>
          </a:p>
          <a:p>
            <a:pPr lvl="1">
              <a:lnSpc>
                <a:spcPct val="90000"/>
              </a:lnSpc>
            </a:pPr>
            <a:endParaRPr lang="en-US" sz="1300" i="1"/>
          </a:p>
          <a:p>
            <a:pPr>
              <a:lnSpc>
                <a:spcPct val="90000"/>
              </a:lnSpc>
            </a:pPr>
            <a:endParaRPr lang="en-US" sz="1300"/>
          </a:p>
          <a:p>
            <a:pPr>
              <a:lnSpc>
                <a:spcPct val="90000"/>
              </a:lnSpc>
            </a:pPr>
            <a:endParaRPr lang="en-US" sz="1300" i="1"/>
          </a:p>
          <a:p>
            <a:pPr>
              <a:lnSpc>
                <a:spcPct val="90000"/>
              </a:lnSpc>
            </a:pPr>
            <a:endParaRPr lang="en-US" sz="1300"/>
          </a:p>
        </p:txBody>
      </p:sp>
      <p:pic>
        <p:nvPicPr>
          <p:cNvPr id="5" name="Picture 4">
            <a:extLst>
              <a:ext uri="{FF2B5EF4-FFF2-40B4-BE49-F238E27FC236}">
                <a16:creationId xmlns:a16="http://schemas.microsoft.com/office/drawing/2014/main" id="{39BD6060-9A06-6243-97D0-1AF97064E4C6}"/>
              </a:ext>
            </a:extLst>
          </p:cNvPr>
          <p:cNvPicPr>
            <a:picLocks noChangeAspect="1"/>
          </p:cNvPicPr>
          <p:nvPr/>
        </p:nvPicPr>
        <p:blipFill>
          <a:blip r:embed="rId3"/>
          <a:stretch>
            <a:fillRect/>
          </a:stretch>
        </p:blipFill>
        <p:spPr>
          <a:xfrm>
            <a:off x="648930" y="2733221"/>
            <a:ext cx="5447070" cy="106217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0C9D9699-F410-2F45-A680-A8D1F6A13C8F}"/>
              </a:ext>
            </a:extLst>
          </p:cNvPr>
          <p:cNvSpPr txBox="1"/>
          <p:nvPr/>
        </p:nvSpPr>
        <p:spPr>
          <a:xfrm>
            <a:off x="857865" y="3919596"/>
            <a:ext cx="5029200" cy="646331"/>
          </a:xfrm>
          <a:prstGeom prst="rect">
            <a:avLst/>
          </a:prstGeom>
          <a:noFill/>
        </p:spPr>
        <p:txBody>
          <a:bodyPr wrap="square" rtlCol="0">
            <a:spAutoFit/>
          </a:bodyPr>
          <a:lstStyle/>
          <a:p>
            <a:pPr>
              <a:spcAft>
                <a:spcPts val="600"/>
              </a:spcAft>
            </a:pPr>
            <a:r>
              <a:rPr lang="en-US" dirty="0"/>
              <a:t>Fig 1:  An example of a physical representation of a Markov Chain where </a:t>
            </a:r>
            <a:r>
              <a:rPr lang="en-US" i="1" dirty="0"/>
              <a:t>t </a:t>
            </a:r>
            <a:r>
              <a:rPr lang="en-US" dirty="0"/>
              <a:t>is the changing parameter</a:t>
            </a:r>
          </a:p>
        </p:txBody>
      </p:sp>
      <p:sp>
        <p:nvSpPr>
          <p:cNvPr id="8" name="AutoShape 2" descr="\mu ">
            <a:extLst>
              <a:ext uri="{FF2B5EF4-FFF2-40B4-BE49-F238E27FC236}">
                <a16:creationId xmlns:a16="http://schemas.microsoft.com/office/drawing/2014/main" id="{9A8082DF-47A1-024F-BE1C-0B333214BAE8}"/>
              </a:ext>
            </a:extLst>
          </p:cNvPr>
          <p:cNvSpPr>
            <a:spLocks noChangeAspect="1" noChangeArrowheads="1"/>
          </p:cNvSpPr>
          <p:nvPr/>
        </p:nvSpPr>
        <p:spPr bwMode="auto">
          <a:xfrm>
            <a:off x="92075" y="1066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
            <a:extLst>
              <a:ext uri="{FF2B5EF4-FFF2-40B4-BE49-F238E27FC236}">
                <a16:creationId xmlns:a16="http://schemas.microsoft.com/office/drawing/2014/main" id="{344F2020-D156-B946-8118-E859EE80E7F8}"/>
              </a:ext>
            </a:extLst>
          </p:cNvPr>
          <p:cNvSpPr>
            <a:spLocks noChangeArrowheads="1"/>
          </p:cNvSpPr>
          <p:nvPr/>
        </p:nvSpPr>
        <p:spPr bwMode="auto">
          <a:xfrm>
            <a:off x="0" y="-192360"/>
            <a:ext cx="39305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202122"/>
                </a:solidFill>
                <a:effectLst/>
                <a:latin typeface="Arial" panose="020B0604020202020204" pitchFamily="34" charset="0"/>
              </a:rPr>
              <a:t> </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r>
              <a:rPr kumimoji="0" lang="en-US" altLang="en-US" sz="1900" b="0" i="0" u="none" strike="noStrike" cap="none" normalizeH="0" baseline="0">
                <a:ln>
                  <a:noFill/>
                </a:ln>
                <a:solidFill>
                  <a:srgbClr val="2021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a:ln>
                  <a:noFill/>
                </a:ln>
                <a:solidFill>
                  <a:srgbClr val="202122"/>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9843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2CBB0-1348-FC49-98C1-23F112658A9E}"/>
              </a:ext>
            </a:extLst>
          </p:cNvPr>
          <p:cNvSpPr>
            <a:spLocks noGrp="1"/>
          </p:cNvSpPr>
          <p:nvPr>
            <p:ph type="title"/>
          </p:nvPr>
        </p:nvSpPr>
        <p:spPr>
          <a:xfrm>
            <a:off x="685799" y="1150076"/>
            <a:ext cx="3659389" cy="4557849"/>
          </a:xfrm>
        </p:spPr>
        <p:txBody>
          <a:bodyPr>
            <a:normAutofit/>
          </a:bodyPr>
          <a:lstStyle/>
          <a:p>
            <a:pPr algn="r"/>
            <a:r>
              <a:rPr lang="en-US"/>
              <a:t>Jukes and cantor 1969 (JC69)</a:t>
            </a:r>
          </a:p>
        </p:txBody>
      </p:sp>
      <p:cxnSp>
        <p:nvCxnSpPr>
          <p:cNvPr id="13"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806CA8-394E-9D4B-A484-B26FA0A8FF0F}"/>
                  </a:ext>
                </a:extLst>
              </p:cNvPr>
              <p:cNvSpPr>
                <a:spLocks noGrp="1"/>
              </p:cNvSpPr>
              <p:nvPr>
                <p:ph idx="1"/>
              </p:nvPr>
            </p:nvSpPr>
            <p:spPr>
              <a:xfrm>
                <a:off x="4988658" y="1150076"/>
                <a:ext cx="6517543" cy="4557849"/>
              </a:xfrm>
            </p:spPr>
            <p:txBody>
              <a:bodyPr>
                <a:normAutofit/>
              </a:bodyPr>
              <a:lstStyle/>
              <a:p>
                <a:r>
                  <a:rPr lang="en-US" dirty="0"/>
                  <a:t>Considered the simplest substitution model</a:t>
                </a:r>
              </a:p>
              <a:p>
                <a:r>
                  <a:rPr lang="en-US" dirty="0"/>
                  <a:t>Assumes equal base frequencies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G</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𝐶</m:t>
                        </m:r>
                      </m:sub>
                    </m:sSub>
                    <m:r>
                      <a:rPr lang="en-US" b="0" i="1" smtClean="0">
                        <a:latin typeface="Cambria Math" panose="02040503050406030204" pitchFamily="18" charset="0"/>
                      </a:rPr>
                      <m:t>= .25 </m:t>
                    </m:r>
                  </m:oMath>
                </a14:m>
                <a:endParaRPr lang="en-US" dirty="0"/>
              </a:p>
              <a:p>
                <a:r>
                  <a:rPr lang="en-US" dirty="0"/>
                  <a:t>Also assumes equal mutation rates µ</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non-mutation)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µ</m:t>
                        </m:r>
                      </m:sup>
                    </m:sSup>
                  </m:oMath>
                </a14:m>
                <a:r>
                  <a:rPr lang="en-US" dirty="0"/>
                  <a:t>   (probability of mutation)</a:t>
                </a:r>
              </a:p>
              <a:p>
                <a:r>
                  <a:rPr lang="en-US" dirty="0"/>
                  <a:t>As we can see, there is a higher probability that a nucleotide base pair will stay the same </a:t>
                </a:r>
              </a:p>
              <a:p>
                <a:endParaRPr lang="en-US" dirty="0"/>
              </a:p>
            </p:txBody>
          </p:sp>
        </mc:Choice>
        <mc:Fallback xmlns="">
          <p:sp>
            <p:nvSpPr>
              <p:cNvPr id="3" name="Content Placeholder 2">
                <a:extLst>
                  <a:ext uri="{FF2B5EF4-FFF2-40B4-BE49-F238E27FC236}">
                    <a16:creationId xmlns:a16="http://schemas.microsoft.com/office/drawing/2014/main" id="{C5806CA8-394E-9D4B-A484-B26FA0A8FF0F}"/>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409817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DC9D-35F1-465B-9907-9A3132A3CF59}"/>
              </a:ext>
            </a:extLst>
          </p:cNvPr>
          <p:cNvSpPr>
            <a:spLocks noGrp="1"/>
          </p:cNvSpPr>
          <p:nvPr>
            <p:ph type="title"/>
          </p:nvPr>
        </p:nvSpPr>
        <p:spPr/>
        <p:txBody>
          <a:bodyPr/>
          <a:lstStyle/>
          <a:p>
            <a:r>
              <a:rPr lang="en-US" dirty="0"/>
              <a:t>Kimura 2p model (k2p)</a:t>
            </a:r>
          </a:p>
        </p:txBody>
      </p:sp>
      <p:sp>
        <p:nvSpPr>
          <p:cNvPr id="3" name="Content Placeholder 2">
            <a:extLst>
              <a:ext uri="{FF2B5EF4-FFF2-40B4-BE49-F238E27FC236}">
                <a16:creationId xmlns:a16="http://schemas.microsoft.com/office/drawing/2014/main" id="{C9BAC03B-A3A3-40B7-91AE-E636E96B8DD4}"/>
              </a:ext>
            </a:extLst>
          </p:cNvPr>
          <p:cNvSpPr>
            <a:spLocks noGrp="1"/>
          </p:cNvSpPr>
          <p:nvPr>
            <p:ph idx="1"/>
          </p:nvPr>
        </p:nvSpPr>
        <p:spPr/>
        <p:txBody>
          <a:bodyPr/>
          <a:lstStyle/>
          <a:p>
            <a:r>
              <a:rPr lang="en-US" dirty="0"/>
              <a:t>Very similar to JC69, but has different mutation rate values for transitions and transversions</a:t>
            </a:r>
          </a:p>
          <a:p>
            <a:r>
              <a:rPr lang="en-US" dirty="0"/>
              <a:t>What is a transition and transversion?</a:t>
            </a:r>
          </a:p>
          <a:p>
            <a:pPr lvl="1"/>
            <a:r>
              <a:rPr lang="en-US" dirty="0"/>
              <a:t>Purines (A, G)</a:t>
            </a:r>
          </a:p>
          <a:p>
            <a:pPr lvl="1"/>
            <a:r>
              <a:rPr lang="en-US" dirty="0"/>
              <a:t>Pyrimidines (C, T)</a:t>
            </a:r>
          </a:p>
          <a:p>
            <a:pPr lvl="1"/>
            <a:r>
              <a:rPr lang="en-US" dirty="0"/>
              <a:t>Transition is a mutation from Purine to Purine or Pyrimidine to Pyrimidine</a:t>
            </a:r>
          </a:p>
          <a:p>
            <a:pPr lvl="1"/>
            <a:r>
              <a:rPr lang="en-US" dirty="0"/>
              <a:t>Transversion is a mutation from Purine to Pyrimidine or vice versa</a:t>
            </a:r>
          </a:p>
          <a:p>
            <a:pPr lvl="1"/>
            <a:r>
              <a:rPr lang="en-US" dirty="0"/>
              <a:t>α is the mutation rate for transitions</a:t>
            </a:r>
          </a:p>
          <a:p>
            <a:pPr lvl="1"/>
            <a:r>
              <a:rPr lang="en-US" dirty="0"/>
              <a:t>ß is the mutation rate for transversions, usually anywhere from 3-4 times lower </a:t>
            </a:r>
            <a:br>
              <a:rPr lang="en-US" dirty="0"/>
            </a:br>
            <a:r>
              <a:rPr lang="en-US" dirty="0"/>
              <a:t>than α	</a:t>
            </a:r>
          </a:p>
          <a:p>
            <a:pPr lvl="1"/>
            <a:r>
              <a:rPr lang="en-US" dirty="0"/>
              <a:t>Transversions are known to be less common than transitions</a:t>
            </a:r>
          </a:p>
        </p:txBody>
      </p:sp>
      <p:pic>
        <p:nvPicPr>
          <p:cNvPr id="4" name="Picture 3">
            <a:extLst>
              <a:ext uri="{FF2B5EF4-FFF2-40B4-BE49-F238E27FC236}">
                <a16:creationId xmlns:a16="http://schemas.microsoft.com/office/drawing/2014/main" id="{F40B2100-5862-4E2B-9422-6B77CEBC29AC}"/>
              </a:ext>
            </a:extLst>
          </p:cNvPr>
          <p:cNvPicPr>
            <a:picLocks noChangeAspect="1"/>
          </p:cNvPicPr>
          <p:nvPr/>
        </p:nvPicPr>
        <p:blipFill>
          <a:blip r:embed="rId2"/>
          <a:stretch>
            <a:fillRect/>
          </a:stretch>
        </p:blipFill>
        <p:spPr>
          <a:xfrm>
            <a:off x="8329832" y="3270641"/>
            <a:ext cx="2228850" cy="581025"/>
          </a:xfrm>
          <a:prstGeom prst="rect">
            <a:avLst/>
          </a:prstGeom>
        </p:spPr>
      </p:pic>
      <p:pic>
        <p:nvPicPr>
          <p:cNvPr id="5" name="Picture 4">
            <a:extLst>
              <a:ext uri="{FF2B5EF4-FFF2-40B4-BE49-F238E27FC236}">
                <a16:creationId xmlns:a16="http://schemas.microsoft.com/office/drawing/2014/main" id="{D384E6D3-0703-45C5-A15B-3D90795E1FD8}"/>
              </a:ext>
            </a:extLst>
          </p:cNvPr>
          <p:cNvPicPr>
            <a:picLocks noChangeAspect="1"/>
          </p:cNvPicPr>
          <p:nvPr/>
        </p:nvPicPr>
        <p:blipFill>
          <a:blip r:embed="rId3"/>
          <a:stretch>
            <a:fillRect/>
          </a:stretch>
        </p:blipFill>
        <p:spPr>
          <a:xfrm>
            <a:off x="8384229" y="4561622"/>
            <a:ext cx="1152525" cy="533400"/>
          </a:xfrm>
          <a:prstGeom prst="rect">
            <a:avLst/>
          </a:prstGeom>
        </p:spPr>
      </p:pic>
      <p:sp>
        <p:nvSpPr>
          <p:cNvPr id="7" name="TextBox 6">
            <a:extLst>
              <a:ext uri="{FF2B5EF4-FFF2-40B4-BE49-F238E27FC236}">
                <a16:creationId xmlns:a16="http://schemas.microsoft.com/office/drawing/2014/main" id="{497B49B7-4B56-4845-B92A-193C2052FB98}"/>
              </a:ext>
            </a:extLst>
          </p:cNvPr>
          <p:cNvSpPr txBox="1"/>
          <p:nvPr/>
        </p:nvSpPr>
        <p:spPr>
          <a:xfrm>
            <a:off x="8329832" y="3951969"/>
            <a:ext cx="2228850" cy="461665"/>
          </a:xfrm>
          <a:prstGeom prst="rect">
            <a:avLst/>
          </a:prstGeom>
          <a:noFill/>
        </p:spPr>
        <p:txBody>
          <a:bodyPr wrap="square" rtlCol="0">
            <a:spAutoFit/>
          </a:bodyPr>
          <a:lstStyle/>
          <a:p>
            <a:r>
              <a:rPr lang="en-US" sz="1200" dirty="0"/>
              <a:t>Figure 2: Probability of Transition in K2P model</a:t>
            </a:r>
          </a:p>
        </p:txBody>
      </p:sp>
      <p:sp>
        <p:nvSpPr>
          <p:cNvPr id="8" name="TextBox 7">
            <a:extLst>
              <a:ext uri="{FF2B5EF4-FFF2-40B4-BE49-F238E27FC236}">
                <a16:creationId xmlns:a16="http://schemas.microsoft.com/office/drawing/2014/main" id="{2413A714-8A37-4883-B5CF-8DC539B3B056}"/>
              </a:ext>
            </a:extLst>
          </p:cNvPr>
          <p:cNvSpPr txBox="1"/>
          <p:nvPr/>
        </p:nvSpPr>
        <p:spPr>
          <a:xfrm>
            <a:off x="8322492" y="5226125"/>
            <a:ext cx="2043856" cy="461665"/>
          </a:xfrm>
          <a:prstGeom prst="rect">
            <a:avLst/>
          </a:prstGeom>
          <a:noFill/>
        </p:spPr>
        <p:txBody>
          <a:bodyPr wrap="square" rtlCol="0">
            <a:spAutoFit/>
          </a:bodyPr>
          <a:lstStyle/>
          <a:p>
            <a:r>
              <a:rPr lang="en-US" sz="1200" dirty="0"/>
              <a:t>Figure 3: Probability of Transversion in K2P model</a:t>
            </a:r>
          </a:p>
        </p:txBody>
      </p:sp>
    </p:spTree>
    <p:extLst>
      <p:ext uri="{BB962C8B-B14F-4D97-AF65-F5344CB8AC3E}">
        <p14:creationId xmlns:p14="http://schemas.microsoft.com/office/powerpoint/2010/main" val="313564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AF08-9D98-4554-ABA7-26F9522E4501}"/>
              </a:ext>
            </a:extLst>
          </p:cNvPr>
          <p:cNvSpPr>
            <a:spLocks noGrp="1"/>
          </p:cNvSpPr>
          <p:nvPr>
            <p:ph type="title"/>
          </p:nvPr>
        </p:nvSpPr>
        <p:spPr/>
        <p:txBody>
          <a:bodyPr/>
          <a:lstStyle/>
          <a:p>
            <a:r>
              <a:rPr lang="en-US" dirty="0" err="1"/>
              <a:t>Felsenstein</a:t>
            </a:r>
            <a:r>
              <a:rPr lang="en-US" dirty="0"/>
              <a:t> 1981 model (f81)</a:t>
            </a:r>
          </a:p>
        </p:txBody>
      </p:sp>
      <p:sp>
        <p:nvSpPr>
          <p:cNvPr id="3" name="Content Placeholder 2">
            <a:extLst>
              <a:ext uri="{FF2B5EF4-FFF2-40B4-BE49-F238E27FC236}">
                <a16:creationId xmlns:a16="http://schemas.microsoft.com/office/drawing/2014/main" id="{C64CBDE5-E1C0-4685-BB6A-67A10F864819}"/>
              </a:ext>
            </a:extLst>
          </p:cNvPr>
          <p:cNvSpPr>
            <a:spLocks noGrp="1"/>
          </p:cNvSpPr>
          <p:nvPr>
            <p:ph idx="1"/>
          </p:nvPr>
        </p:nvSpPr>
        <p:spPr/>
        <p:txBody>
          <a:bodyPr/>
          <a:lstStyle/>
          <a:p>
            <a:r>
              <a:rPr lang="en-US" dirty="0"/>
              <a:t>To be continued</a:t>
            </a:r>
          </a:p>
        </p:txBody>
      </p:sp>
    </p:spTree>
    <p:extLst>
      <p:ext uri="{BB962C8B-B14F-4D97-AF65-F5344CB8AC3E}">
        <p14:creationId xmlns:p14="http://schemas.microsoft.com/office/powerpoint/2010/main" val="4107189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173</TotalTime>
  <Words>2171</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Celestial</vt:lpstr>
      <vt:lpstr>Repliclade: A Simulator of sequence evolution in gene families</vt:lpstr>
      <vt:lpstr>Introduction</vt:lpstr>
      <vt:lpstr>Introduction continued</vt:lpstr>
      <vt:lpstr>purpose</vt:lpstr>
      <vt:lpstr>methods</vt:lpstr>
      <vt:lpstr>What is an evolutionary model</vt:lpstr>
      <vt:lpstr>Jukes and cantor 1969 (JC69)</vt:lpstr>
      <vt:lpstr>Kimura 2p model (k2p)</vt:lpstr>
      <vt:lpstr>Felsenstein 1981 model (f81)</vt:lpstr>
      <vt:lpstr>Repliclade</vt:lpstr>
      <vt:lpstr>Introduction to repliclade</vt:lpstr>
      <vt:lpstr>File system</vt:lpstr>
      <vt:lpstr>Repliclade – Setting up the simulator</vt:lpstr>
      <vt:lpstr>PowerPoint Presentation</vt:lpstr>
      <vt:lpstr>Repliclade – Sequence parameter extraction</vt:lpstr>
      <vt:lpstr>Importance of aligned sequences</vt:lpstr>
      <vt:lpstr>The coalescent</vt:lpstr>
      <vt:lpstr>Repliclade – implementation of coalescent</vt:lpstr>
      <vt:lpstr>Repliclade – Estimating effective population size</vt:lpstr>
      <vt:lpstr>Estimating θ – watterson method</vt:lpstr>
      <vt:lpstr>Back to effective population size</vt:lpstr>
      <vt:lpstr>Estimation of coalescence time</vt:lpstr>
      <vt:lpstr>Finding conserved regions (In Progress)</vt:lpstr>
      <vt:lpstr>The Simulation</vt:lpstr>
      <vt:lpstr>Kicking off the simulation</vt:lpstr>
      <vt:lpstr>Evolutionary models in the simulator</vt:lpstr>
      <vt:lpstr>The simulation process</vt:lpstr>
      <vt:lpstr>Simulation Iteration process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Repliclade: An Evolutionary Simulator</dc:title>
  <dc:creator>Haki Dehari</dc:creator>
  <cp:lastModifiedBy>Haki Dehari</cp:lastModifiedBy>
  <cp:revision>12</cp:revision>
  <dcterms:created xsi:type="dcterms:W3CDTF">2021-02-02T00:54:38Z</dcterms:created>
  <dcterms:modified xsi:type="dcterms:W3CDTF">2021-02-05T16:36:00Z</dcterms:modified>
</cp:coreProperties>
</file>