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320" r:id="rId7"/>
    <p:sldId id="330" r:id="rId8"/>
    <p:sldId id="322" r:id="rId9"/>
    <p:sldId id="329" r:id="rId10"/>
    <p:sldId id="323" r:id="rId11"/>
    <p:sldId id="410" r:id="rId12"/>
    <p:sldId id="325" r:id="rId13"/>
    <p:sldId id="326" r:id="rId14"/>
    <p:sldId id="327" r:id="rId15"/>
    <p:sldId id="411" r:id="rId16"/>
    <p:sldId id="412" r:id="rId17"/>
    <p:sldId id="413" r:id="rId18"/>
    <p:sldId id="414" r:id="rId19"/>
    <p:sldId id="331" r:id="rId20"/>
    <p:sldId id="332" r:id="rId21"/>
    <p:sldId id="31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8452" autoAdjust="0"/>
  </p:normalViewPr>
  <p:slideViewPr>
    <p:cSldViewPr snapToGrid="0">
      <p:cViewPr varScale="1">
        <p:scale>
          <a:sx n="107" d="100"/>
          <a:sy n="107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BF2-6FBC-4CCE-A4C5-5E8192C1317C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5C584-3A59-47D3-854E-B9777406C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8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5C584-3A59-47D3-854E-B9777406CA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6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5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9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930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0042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988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9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4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36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4920-95A4-4273-BE19-68EE6BA4B1D5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60EC6-68E0-44F2-8854-9189A171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523" y="1803146"/>
            <a:ext cx="4000500" cy="2524114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/>
            </a:r>
            <a:br>
              <a:rPr lang="en-ZA" dirty="0">
                <a:solidFill>
                  <a:schemeClr val="tx1"/>
                </a:solidFill>
              </a:rPr>
            </a:br>
            <a:r>
              <a:rPr lang="en-ZA" dirty="0">
                <a:solidFill>
                  <a:schemeClr val="tx1"/>
                </a:solidFill>
              </a:rPr>
              <a:t>                     </a:t>
            </a:r>
            <a:r>
              <a:rPr lang="en-ZA" sz="3600" b="1" dirty="0">
                <a:solidFill>
                  <a:schemeClr val="tx1"/>
                </a:solidFill>
              </a:rPr>
              <a:t>NHÓM 2</a:t>
            </a:r>
          </a:p>
          <a:p>
            <a:r>
              <a:rPr lang="en-ZA" b="1" dirty="0">
                <a:solidFill>
                  <a:schemeClr val="tx1"/>
                </a:solidFill>
              </a:rPr>
              <a:t>	</a:t>
            </a:r>
            <a:r>
              <a:rPr lang="en-ZA" b="1" u="sng" dirty="0" err="1">
                <a:solidFill>
                  <a:schemeClr val="tx1"/>
                </a:solidFill>
              </a:rPr>
              <a:t>Danh</a:t>
            </a:r>
            <a:r>
              <a:rPr lang="en-ZA" b="1" u="sng" dirty="0">
                <a:solidFill>
                  <a:schemeClr val="tx1"/>
                </a:solidFill>
              </a:rPr>
              <a:t> </a:t>
            </a:r>
            <a:r>
              <a:rPr lang="en-ZA" b="1" u="sng" dirty="0" err="1">
                <a:solidFill>
                  <a:schemeClr val="tx1"/>
                </a:solidFill>
              </a:rPr>
              <a:t>sách</a:t>
            </a:r>
            <a:r>
              <a:rPr lang="en-ZA" b="1" u="sng" dirty="0">
                <a:solidFill>
                  <a:schemeClr val="tx1"/>
                </a:solidFill>
              </a:rPr>
              <a:t> </a:t>
            </a:r>
            <a:r>
              <a:rPr lang="en-ZA" b="1" u="sng" dirty="0" err="1">
                <a:solidFill>
                  <a:schemeClr val="tx1"/>
                </a:solidFill>
              </a:rPr>
              <a:t>thành</a:t>
            </a:r>
            <a:r>
              <a:rPr lang="en-ZA" b="1" u="sng" dirty="0">
                <a:solidFill>
                  <a:schemeClr val="tx1"/>
                </a:solidFill>
              </a:rPr>
              <a:t> </a:t>
            </a:r>
            <a:r>
              <a:rPr lang="en-ZA" b="1" u="sng" dirty="0" err="1">
                <a:solidFill>
                  <a:schemeClr val="tx1"/>
                </a:solidFill>
              </a:rPr>
              <a:t>viên</a:t>
            </a:r>
            <a:endParaRPr lang="en-ZA" b="1" u="sng" dirty="0">
              <a:solidFill>
                <a:schemeClr val="tx1"/>
              </a:solidFill>
            </a:endParaRPr>
          </a:p>
          <a:p>
            <a:r>
              <a:rPr lang="en-ZA" b="1" i="1" dirty="0">
                <a:solidFill>
                  <a:schemeClr val="tx1"/>
                </a:solidFill>
              </a:rPr>
              <a:t>	</a:t>
            </a:r>
            <a:r>
              <a:rPr lang="en-ZA" b="1" i="1" dirty="0" err="1">
                <a:solidFill>
                  <a:schemeClr val="tx1"/>
                </a:solidFill>
              </a:rPr>
              <a:t>Huỳnh</a:t>
            </a:r>
            <a:r>
              <a:rPr lang="en-ZA" b="1" i="1" dirty="0">
                <a:solidFill>
                  <a:schemeClr val="tx1"/>
                </a:solidFill>
              </a:rPr>
              <a:t> </a:t>
            </a:r>
            <a:r>
              <a:rPr lang="en-ZA" b="1" i="1" dirty="0" err="1">
                <a:solidFill>
                  <a:schemeClr val="tx1"/>
                </a:solidFill>
              </a:rPr>
              <a:t>Phúc</a:t>
            </a:r>
            <a:r>
              <a:rPr lang="en-ZA" b="1" i="1" dirty="0">
                <a:solidFill>
                  <a:schemeClr val="tx1"/>
                </a:solidFill>
              </a:rPr>
              <a:t> </a:t>
            </a:r>
            <a:r>
              <a:rPr lang="en-ZA" b="1" i="1" dirty="0" err="1">
                <a:solidFill>
                  <a:schemeClr val="tx1"/>
                </a:solidFill>
              </a:rPr>
              <a:t>Huy</a:t>
            </a:r>
            <a:endParaRPr lang="en-ZA" b="1" i="1" dirty="0">
              <a:solidFill>
                <a:schemeClr val="tx1"/>
              </a:solidFill>
            </a:endParaRPr>
          </a:p>
          <a:p>
            <a:r>
              <a:rPr lang="en-ZA" b="1" i="1" dirty="0">
                <a:solidFill>
                  <a:schemeClr val="tx1"/>
                </a:solidFill>
              </a:rPr>
              <a:t>	</a:t>
            </a:r>
            <a:r>
              <a:rPr lang="en-ZA" b="1" i="1" dirty="0" err="1">
                <a:solidFill>
                  <a:schemeClr val="tx1"/>
                </a:solidFill>
              </a:rPr>
              <a:t>Trần</a:t>
            </a:r>
            <a:r>
              <a:rPr lang="en-ZA" b="1" i="1" dirty="0">
                <a:solidFill>
                  <a:schemeClr val="tx1"/>
                </a:solidFill>
              </a:rPr>
              <a:t> </a:t>
            </a:r>
            <a:r>
              <a:rPr lang="en-ZA" b="1" i="1" dirty="0" err="1">
                <a:solidFill>
                  <a:schemeClr val="tx1"/>
                </a:solidFill>
              </a:rPr>
              <a:t>Trung</a:t>
            </a:r>
            <a:r>
              <a:rPr lang="en-ZA" b="1" i="1" dirty="0">
                <a:solidFill>
                  <a:schemeClr val="tx1"/>
                </a:solidFill>
              </a:rPr>
              <a:t> </a:t>
            </a:r>
            <a:r>
              <a:rPr lang="en-ZA" b="1" i="1" dirty="0" err="1">
                <a:solidFill>
                  <a:schemeClr val="tx1"/>
                </a:solidFill>
              </a:rPr>
              <a:t>Hào</a:t>
            </a:r>
            <a:endParaRPr lang="en-ZA" b="1" i="1" dirty="0">
              <a:solidFill>
                <a:schemeClr val="tx1"/>
              </a:solidFill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 txBox="1">
            <a:spLocks/>
          </p:cNvSpPr>
          <p:nvPr/>
        </p:nvSpPr>
        <p:spPr>
          <a:xfrm>
            <a:off x="615950" y="4986556"/>
            <a:ext cx="2425424" cy="107631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 err="1">
                <a:solidFill>
                  <a:schemeClr val="tx1"/>
                </a:solidFill>
              </a:rPr>
              <a:t>Giảng</a:t>
            </a:r>
            <a:r>
              <a:rPr lang="en-ZA" b="1" dirty="0">
                <a:solidFill>
                  <a:schemeClr val="tx1"/>
                </a:solidFill>
              </a:rPr>
              <a:t> </a:t>
            </a:r>
            <a:r>
              <a:rPr lang="en-ZA" b="1" dirty="0" err="1">
                <a:solidFill>
                  <a:schemeClr val="tx1"/>
                </a:solidFill>
              </a:rPr>
              <a:t>viên</a:t>
            </a:r>
            <a:r>
              <a:rPr lang="en-ZA" b="1" dirty="0">
                <a:solidFill>
                  <a:schemeClr val="tx1"/>
                </a:solidFill>
              </a:rPr>
              <a:t> </a:t>
            </a:r>
            <a:r>
              <a:rPr lang="en-ZA" b="1" dirty="0" err="1">
                <a:solidFill>
                  <a:schemeClr val="tx1"/>
                </a:solidFill>
              </a:rPr>
              <a:t>chính</a:t>
            </a:r>
            <a:r>
              <a:rPr lang="en-ZA" b="1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i="1" dirty="0" err="1">
                <a:solidFill>
                  <a:schemeClr val="tx1"/>
                </a:solidFill>
              </a:rPr>
              <a:t>Phạm</a:t>
            </a:r>
            <a:r>
              <a:rPr lang="en-ZA" b="1" i="1" dirty="0">
                <a:solidFill>
                  <a:schemeClr val="tx1"/>
                </a:solidFill>
              </a:rPr>
              <a:t> Thanh </a:t>
            </a:r>
            <a:r>
              <a:rPr lang="en-ZA" b="1" i="1" dirty="0" err="1">
                <a:solidFill>
                  <a:schemeClr val="tx1"/>
                </a:solidFill>
              </a:rPr>
              <a:t>Hùng</a:t>
            </a:r>
            <a:r>
              <a:rPr lang="en-ZA" dirty="0">
                <a:solidFill>
                  <a:schemeClr val="tx1"/>
                </a:solidFill>
              </a:rPr>
              <a:t/>
            </a:r>
            <a:br>
              <a:rPr lang="en-ZA" dirty="0">
                <a:solidFill>
                  <a:schemeClr val="tx1"/>
                </a:solidFill>
              </a:rPr>
            </a:b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 txBox="1">
            <a:spLocks/>
          </p:cNvSpPr>
          <p:nvPr/>
        </p:nvSpPr>
        <p:spPr>
          <a:xfrm>
            <a:off x="5844209" y="585390"/>
            <a:ext cx="5943599" cy="632366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b="1" dirty="0">
                <a:solidFill>
                  <a:schemeClr val="tx1"/>
                </a:solidFill>
              </a:rPr>
              <a:t>Môn: </a:t>
            </a:r>
            <a:r>
              <a:rPr lang="en-ZA" sz="2800" b="1" dirty="0" err="1">
                <a:solidFill>
                  <a:schemeClr val="tx1"/>
                </a:solidFill>
              </a:rPr>
              <a:t>Phát</a:t>
            </a:r>
            <a:r>
              <a:rPr lang="en-ZA" sz="2800" b="1" dirty="0">
                <a:solidFill>
                  <a:schemeClr val="tx1"/>
                </a:solidFill>
              </a:rPr>
              <a:t> </a:t>
            </a:r>
            <a:r>
              <a:rPr lang="en-ZA" sz="2800" b="1" dirty="0" err="1">
                <a:solidFill>
                  <a:schemeClr val="tx1"/>
                </a:solidFill>
              </a:rPr>
              <a:t>Triển</a:t>
            </a:r>
            <a:r>
              <a:rPr lang="en-ZA" sz="2800" b="1" dirty="0">
                <a:solidFill>
                  <a:schemeClr val="tx1"/>
                </a:solidFill>
              </a:rPr>
              <a:t> </a:t>
            </a:r>
            <a:r>
              <a:rPr lang="en-ZA" sz="2800" b="1" dirty="0" err="1">
                <a:solidFill>
                  <a:schemeClr val="tx1"/>
                </a:solidFill>
              </a:rPr>
              <a:t>Ứng</a:t>
            </a:r>
            <a:r>
              <a:rPr lang="en-ZA" sz="2800" b="1" dirty="0">
                <a:solidFill>
                  <a:schemeClr val="tx1"/>
                </a:solidFill>
              </a:rPr>
              <a:t> </a:t>
            </a:r>
            <a:r>
              <a:rPr lang="en-ZA" sz="2800" b="1" dirty="0" err="1">
                <a:solidFill>
                  <a:schemeClr val="tx1"/>
                </a:solidFill>
              </a:rPr>
              <a:t>Dụng</a:t>
            </a:r>
            <a:endParaRPr lang="en-ZA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6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471727" y="516453"/>
            <a:ext cx="8720273" cy="66451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rgbClr val="0070C0"/>
                </a:solidFill>
              </a:rPr>
              <a:t>Một số chức năng cơ bản của phầm mềm: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EBA8EFA8-5F1C-4CE6-B919-2BE4D9A4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41" y="1180968"/>
            <a:ext cx="8432808" cy="49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D017DF-22A3-48A3-AC93-86CC34CA32B7}"/>
              </a:ext>
            </a:extLst>
          </p:cNvPr>
          <p:cNvSpPr/>
          <p:nvPr/>
        </p:nvSpPr>
        <p:spPr>
          <a:xfrm>
            <a:off x="169338" y="2828675"/>
            <a:ext cx="2974276" cy="1225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4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471727" y="516453"/>
            <a:ext cx="8720273" cy="66451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rgbClr val="0070C0"/>
                </a:solidFill>
              </a:rPr>
              <a:t>Một số chức năng cơ bản của phầm mềm: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017DF-22A3-48A3-AC93-86CC34CA32B7}"/>
              </a:ext>
            </a:extLst>
          </p:cNvPr>
          <p:cNvSpPr/>
          <p:nvPr/>
        </p:nvSpPr>
        <p:spPr>
          <a:xfrm>
            <a:off x="369107" y="2828675"/>
            <a:ext cx="2574744" cy="1225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Không có mô tả.">
            <a:extLst>
              <a:ext uri="{FF2B5EF4-FFF2-40B4-BE49-F238E27FC236}">
                <a16:creationId xmlns:a16="http://schemas.microsoft.com/office/drawing/2014/main" id="{4D1E4121-C4F7-4A11-A5A9-20BB8DB87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27" y="1180968"/>
            <a:ext cx="8254999" cy="48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9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141068" y="2583503"/>
            <a:ext cx="2733056" cy="185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471727" y="516453"/>
            <a:ext cx="8720273" cy="66451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rgbClr val="0070C0"/>
                </a:solidFill>
              </a:rPr>
              <a:t>Một số chức năng cơ bản của phầm mềm:</a:t>
            </a:r>
          </a:p>
        </p:txBody>
      </p:sp>
      <p:pic>
        <p:nvPicPr>
          <p:cNvPr id="2052" name="Picture 4" descr="Không có mô tả.">
            <a:extLst>
              <a:ext uri="{FF2B5EF4-FFF2-40B4-BE49-F238E27FC236}">
                <a16:creationId xmlns:a16="http://schemas.microsoft.com/office/drawing/2014/main" id="{FCE620E2-95E8-4261-8ED1-6711C84E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99" y="995101"/>
            <a:ext cx="9008514" cy="534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8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183547" y="2816268"/>
            <a:ext cx="2648097" cy="1225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471727" y="516453"/>
            <a:ext cx="8720273" cy="66451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rgbClr val="0070C0"/>
                </a:solidFill>
              </a:rPr>
              <a:t>Một số chức năng cơ bản của phầm mềm:</a:t>
            </a: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344B0E63-9EB3-4332-93D8-4EB290A3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52" y="964641"/>
            <a:ext cx="8859702" cy="52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332424" y="2828675"/>
            <a:ext cx="2648097" cy="1225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471727" y="516453"/>
            <a:ext cx="8720273" cy="66451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rgbClr val="0070C0"/>
                </a:solidFill>
              </a:rPr>
              <a:t>Một số chức năng cơ bản của phầm mềm:</a:t>
            </a:r>
          </a:p>
        </p:txBody>
      </p:sp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C9DB206E-EF50-4749-8A26-547E9C89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13" y="1180967"/>
            <a:ext cx="8939147" cy="5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7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0" y="2816268"/>
            <a:ext cx="3249223" cy="1225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Chấm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471727" y="516453"/>
            <a:ext cx="8720273" cy="66451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rgbClr val="0070C0"/>
                </a:solidFill>
              </a:rPr>
              <a:t>Một số chức năng cơ bản của phầm mềm:</a:t>
            </a:r>
          </a:p>
        </p:txBody>
      </p:sp>
      <p:pic>
        <p:nvPicPr>
          <p:cNvPr id="6146" name="Picture 2" descr="Không có mô tả.">
            <a:extLst>
              <a:ext uri="{FF2B5EF4-FFF2-40B4-BE49-F238E27FC236}">
                <a16:creationId xmlns:a16="http://schemas.microsoft.com/office/drawing/2014/main" id="{0721CA1E-2183-4663-A978-B6614D66E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22" y="1176759"/>
            <a:ext cx="8610353" cy="51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49693" y="2816268"/>
            <a:ext cx="3149838" cy="1225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471727" y="516453"/>
            <a:ext cx="8720273" cy="66451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rgbClr val="0070C0"/>
                </a:solidFill>
              </a:rPr>
              <a:t>Một số chức năng cơ bản của phầm mềm:</a:t>
            </a:r>
          </a:p>
        </p:txBody>
      </p:sp>
      <p:pic>
        <p:nvPicPr>
          <p:cNvPr id="7170" name="Picture 2" descr="Không có mô tả.">
            <a:extLst>
              <a:ext uri="{FF2B5EF4-FFF2-40B4-BE49-F238E27FC236}">
                <a16:creationId xmlns:a16="http://schemas.microsoft.com/office/drawing/2014/main" id="{D315D14D-0826-4FEB-9247-CA40987C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27" y="1180968"/>
            <a:ext cx="8529447" cy="50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561660" y="2816268"/>
            <a:ext cx="2125903" cy="1225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GB" sz="3200" b="1" dirty="0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Corbel (Headings)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endParaRPr lang="en-GB" sz="3200" b="1" dirty="0">
              <a:latin typeface="Corbel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471727" y="516453"/>
            <a:ext cx="8720273" cy="66451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rgbClr val="0070C0"/>
                </a:solidFill>
              </a:rPr>
              <a:t>Một số chức năng cơ bản của phầm mềm:</a:t>
            </a:r>
          </a:p>
        </p:txBody>
      </p:sp>
      <p:pic>
        <p:nvPicPr>
          <p:cNvPr id="8194" name="Picture 2" descr="Không có mô tả.">
            <a:extLst>
              <a:ext uri="{FF2B5EF4-FFF2-40B4-BE49-F238E27FC236}">
                <a16:creationId xmlns:a16="http://schemas.microsoft.com/office/drawing/2014/main" id="{4F09BC1B-4015-48EA-8F7A-D88CC7F0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37" y="1180968"/>
            <a:ext cx="8673298" cy="51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08CB09-A056-49E5-BB20-F102A6E6C8F3}"/>
              </a:ext>
            </a:extLst>
          </p:cNvPr>
          <p:cNvSpPr txBox="1">
            <a:spLocks/>
          </p:cNvSpPr>
          <p:nvPr/>
        </p:nvSpPr>
        <p:spPr>
          <a:xfrm>
            <a:off x="818606" y="400594"/>
            <a:ext cx="10267405" cy="616566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9072E9-A7A8-4BDF-8C1B-F1262F2B864C}"/>
              </a:ext>
            </a:extLst>
          </p:cNvPr>
          <p:cNvSpPr txBox="1">
            <a:spLocks/>
          </p:cNvSpPr>
          <p:nvPr/>
        </p:nvSpPr>
        <p:spPr>
          <a:xfrm>
            <a:off x="2743200" y="2785345"/>
            <a:ext cx="6818811" cy="160517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vi-VN" sz="4800" b="1" dirty="0"/>
          </a:p>
        </p:txBody>
      </p:sp>
      <p:pic>
        <p:nvPicPr>
          <p:cNvPr id="9" name="Picture Placeholder 7" descr="Divider slide image">
            <a:extLst>
              <a:ext uri="{FF2B5EF4-FFF2-40B4-BE49-F238E27FC236}">
                <a16:creationId xmlns:a16="http://schemas.microsoft.com/office/drawing/2014/main" id="{C3D826F5-1E8E-476A-949F-4A40E83716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61925" y="418373"/>
            <a:ext cx="8687356" cy="6439627"/>
          </a:xfrm>
        </p:spPr>
      </p:pic>
      <p:sp>
        <p:nvSpPr>
          <p:cNvPr id="10" name="TextBox 9" descr="Accent piece to title box">
            <a:extLst>
              <a:ext uri="{FF2B5EF4-FFF2-40B4-BE49-F238E27FC236}">
                <a16:creationId xmlns:a16="http://schemas.microsoft.com/office/drawing/2014/main" id="{2D1E23C1-6E86-4BE0-A2AA-89C35BC6B5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1" name="Isosceles Triangle 10" descr="Shadow for title box">
            <a:extLst>
              <a:ext uri="{FF2B5EF4-FFF2-40B4-BE49-F238E27FC236}">
                <a16:creationId xmlns:a16="http://schemas.microsoft.com/office/drawing/2014/main" id="{5E6B1810-4DF7-45B2-814B-8E4E5D6B7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D00106D-AD26-4164-8441-884E9F25C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8245" y="2132100"/>
            <a:ext cx="4459766" cy="3146839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5400" dirty="0"/>
              <a:t> 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13" name="Freeform 5" descr="Accent block">
            <a:extLst>
              <a:ext uri="{FF2B5EF4-FFF2-40B4-BE49-F238E27FC236}">
                <a16:creationId xmlns:a16="http://schemas.microsoft.com/office/drawing/2014/main" id="{AF75E341-129B-4398-BD1B-01AEAD476C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 descr="Hollow accent block">
            <a:extLst>
              <a:ext uri="{FF2B5EF4-FFF2-40B4-BE49-F238E27FC236}">
                <a16:creationId xmlns:a16="http://schemas.microsoft.com/office/drawing/2014/main" id="{FB70A8B6-B289-45C4-B8F9-B017C7CD0A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941121-2AA7-40A4-94AC-E77D23DD293C}"/>
              </a:ext>
            </a:extLst>
          </p:cNvPr>
          <p:cNvSpPr txBox="1">
            <a:spLocks/>
          </p:cNvSpPr>
          <p:nvPr/>
        </p:nvSpPr>
        <p:spPr>
          <a:xfrm>
            <a:off x="7709972" y="2718177"/>
            <a:ext cx="4006406" cy="197468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4800" b="1" dirty="0" err="1">
                <a:solidFill>
                  <a:schemeClr val="bg1"/>
                </a:solidFill>
              </a:rPr>
              <a:t>Mặt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hạn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chế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và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định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hướng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phát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triển</a:t>
            </a:r>
            <a:endParaRPr lang="en-ZA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1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166927" y="1034801"/>
            <a:ext cx="8720273" cy="546608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b="1" dirty="0">
                <a:latin typeface="Arial (Body)"/>
              </a:rPr>
              <a:t>Viết trên nền tảng Winform C# gây sự khó khăn khi triển khai hệ thống ở các địa điểm</a:t>
            </a:r>
            <a:r>
              <a:rPr lang="en-GB" sz="2800" b="1" dirty="0">
                <a:latin typeface="Arial (Body)"/>
              </a:rPr>
              <a:t>, </a:t>
            </a:r>
            <a:r>
              <a:rPr lang="en-GB" sz="2800" b="1" dirty="0" err="1">
                <a:latin typeface="Arial (Body)"/>
              </a:rPr>
              <a:t>nền</a:t>
            </a:r>
            <a:r>
              <a:rPr lang="en-GB" sz="2800" b="1" dirty="0">
                <a:latin typeface="Arial (Body)"/>
              </a:rPr>
              <a:t> </a:t>
            </a:r>
            <a:r>
              <a:rPr lang="en-GB" sz="2800" b="1" dirty="0" err="1">
                <a:latin typeface="Arial (Body)"/>
              </a:rPr>
              <a:t>tảng</a:t>
            </a:r>
            <a:r>
              <a:rPr lang="vi-VN" sz="2800" b="1" dirty="0">
                <a:latin typeface="Arial (Body)"/>
              </a:rPr>
              <a:t> khác nhau.</a:t>
            </a:r>
          </a:p>
          <a:p>
            <a:r>
              <a:rPr lang="vi-VN" sz="2800" b="1" dirty="0">
                <a:latin typeface="Arial (Body)"/>
              </a:rPr>
              <a:t>Thiếu một số chức năng nâng cao nhằm cải thiện hiệu suất sử dụng của người dùng</a:t>
            </a:r>
          </a:p>
          <a:p>
            <a:r>
              <a:rPr lang="vi-VN" sz="2800" b="1" dirty="0">
                <a:latin typeface="Arial (Body)"/>
              </a:rPr>
              <a:t>Dữ liệu chỉ lưu ở Local, chưa được triển khai lên server thực tế, nên chỉ có thể quản lý cho một công ty</a:t>
            </a:r>
          </a:p>
          <a:p>
            <a:r>
              <a:rPr lang="vi-VN" sz="2800" b="1" dirty="0">
                <a:latin typeface="Arial (Body)"/>
              </a:rPr>
              <a:t>Một số các câu lệnh xử lý dữ liệu được viết với dạng truy vấn cơ bản, không sử dụng Store Procedure</a:t>
            </a:r>
            <a:r>
              <a:rPr lang="en-GB" sz="2800" b="1" dirty="0">
                <a:latin typeface="Arial (Body)"/>
              </a:rPr>
              <a:t>,</a:t>
            </a:r>
            <a:r>
              <a:rPr lang="vi-VN" sz="2800" b="1" dirty="0">
                <a:latin typeface="Arial (Body)"/>
              </a:rPr>
              <a:t>Trigger,.. khiến ứng dụng khá nặng nề và chậm chạp</a:t>
            </a:r>
          </a:p>
          <a:p>
            <a:r>
              <a:rPr lang="vi-VN" sz="2800" b="1" dirty="0">
                <a:latin typeface="Arial (Body)"/>
              </a:rPr>
              <a:t> …</a:t>
            </a:r>
          </a:p>
        </p:txBody>
      </p:sp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3577847" y="324865"/>
            <a:ext cx="1670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>
                <a:solidFill>
                  <a:srgbClr val="0070C0"/>
                </a:solidFill>
              </a:rPr>
              <a:t>Hạn chế:</a:t>
            </a:r>
          </a:p>
        </p:txBody>
      </p:sp>
    </p:spTree>
    <p:extLst>
      <p:ext uri="{BB962C8B-B14F-4D97-AF65-F5344CB8AC3E}">
        <p14:creationId xmlns:p14="http://schemas.microsoft.com/office/powerpoint/2010/main" val="364340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5400" dirty="0" err="1"/>
              <a:t>Đề</a:t>
            </a:r>
            <a:r>
              <a:rPr lang="en-US" sz="5400" dirty="0"/>
              <a:t> </a:t>
            </a:r>
            <a:r>
              <a:rPr lang="en-US" sz="5400" dirty="0" err="1"/>
              <a:t>Tài</a:t>
            </a:r>
            <a:r>
              <a:rPr lang="en-US" sz="5400" dirty="0"/>
              <a:t>: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924" y="3937660"/>
            <a:ext cx="4031135" cy="13753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Lao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Z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629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D0E735-474E-456A-83E9-B65013B21F77}"/>
              </a:ext>
            </a:extLst>
          </p:cNvPr>
          <p:cNvSpPr txBox="1">
            <a:spLocks/>
          </p:cNvSpPr>
          <p:nvPr/>
        </p:nvSpPr>
        <p:spPr>
          <a:xfrm>
            <a:off x="3166927" y="1034801"/>
            <a:ext cx="8720273" cy="546608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Arial (Body)"/>
              </a:rPr>
              <a:t>Cải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tiến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thêm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trên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nhiều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môi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trường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như</a:t>
            </a:r>
            <a:r>
              <a:rPr lang="en-US" sz="2800" b="1" dirty="0">
                <a:latin typeface="Arial (Body)"/>
              </a:rPr>
              <a:t> WEB, MOBILE,..</a:t>
            </a:r>
            <a:r>
              <a:rPr lang="vi-VN" sz="2800" b="1" dirty="0">
                <a:latin typeface="Arial (Body)"/>
              </a:rPr>
              <a:t>.</a:t>
            </a:r>
          </a:p>
          <a:p>
            <a:r>
              <a:rPr lang="en-US" sz="2800" b="1" dirty="0" err="1">
                <a:latin typeface="Arial (Body)"/>
              </a:rPr>
              <a:t>Đẩy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mạnh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sử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dụng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được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nhiều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thiết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bị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cùng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lúc</a:t>
            </a:r>
            <a:endParaRPr lang="vi-VN" sz="2800" b="1" dirty="0">
              <a:latin typeface="Arial (Body)"/>
            </a:endParaRPr>
          </a:p>
          <a:p>
            <a:r>
              <a:rPr lang="en-US" sz="2800" b="1" dirty="0" err="1">
                <a:latin typeface="Arial (Body)"/>
              </a:rPr>
              <a:t>Lưu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dữ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liệu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trên</a:t>
            </a:r>
            <a:r>
              <a:rPr lang="en-US" sz="2800" b="1" dirty="0">
                <a:latin typeface="Arial (Body)"/>
              </a:rPr>
              <a:t> Cloud </a:t>
            </a:r>
            <a:r>
              <a:rPr lang="en-US" sz="2800" b="1" dirty="0" err="1">
                <a:latin typeface="Arial (Body)"/>
              </a:rPr>
              <a:t>nhằm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cải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thiện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hiệu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suất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lưu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trữ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và</a:t>
            </a:r>
            <a:r>
              <a:rPr lang="en-US" sz="2800" b="1" dirty="0">
                <a:latin typeface="Arial (Body)"/>
              </a:rPr>
              <a:t> an </a:t>
            </a:r>
            <a:r>
              <a:rPr lang="en-US" sz="2800" b="1" dirty="0" err="1">
                <a:latin typeface="Arial (Body)"/>
              </a:rPr>
              <a:t>toàn</a:t>
            </a:r>
            <a:r>
              <a:rPr lang="en-US" sz="2800" b="1" dirty="0">
                <a:latin typeface="Arial (Body)"/>
              </a:rPr>
              <a:t> </a:t>
            </a:r>
            <a:r>
              <a:rPr lang="en-US" sz="2800" b="1" dirty="0" err="1">
                <a:latin typeface="Arial (Body)"/>
              </a:rPr>
              <a:t>thông</a:t>
            </a:r>
            <a:r>
              <a:rPr lang="en-US" sz="2800" b="1" dirty="0">
                <a:latin typeface="Arial (Body)"/>
              </a:rPr>
              <a:t> tin</a:t>
            </a:r>
          </a:p>
          <a:p>
            <a:r>
              <a:rPr lang="en-US" sz="2800" b="1" dirty="0">
                <a:latin typeface="Arial (Body)"/>
              </a:rPr>
              <a:t>...</a:t>
            </a:r>
            <a:endParaRPr lang="vi-VN" sz="2800" b="1" dirty="0">
              <a:latin typeface="Arial (Body)"/>
            </a:endParaRPr>
          </a:p>
        </p:txBody>
      </p:sp>
      <p:pic>
        <p:nvPicPr>
          <p:cNvPr id="10" name="Picture Placeholder 16" descr="Image placeholder top">
            <a:extLst>
              <a:ext uri="{FF2B5EF4-FFF2-40B4-BE49-F238E27FC236}">
                <a16:creationId xmlns:a16="http://schemas.microsoft.com/office/drawing/2014/main" id="{691B1A55-D7EC-49F5-A83C-8FC0519A89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2AC269-C603-4F9E-9B17-366AE4DB5AE0}"/>
              </a:ext>
            </a:extLst>
          </p:cNvPr>
          <p:cNvSpPr/>
          <p:nvPr/>
        </p:nvSpPr>
        <p:spPr>
          <a:xfrm>
            <a:off x="3577847" y="324865"/>
            <a:ext cx="4135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err="1">
                <a:solidFill>
                  <a:srgbClr val="0070C0"/>
                </a:solidFill>
              </a:rPr>
              <a:t>Định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hướng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phát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triển</a:t>
            </a:r>
            <a:r>
              <a:rPr lang="en-GB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01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ZA" sz="3600" dirty="0">
                <a:latin typeface="Corbel (Headings)"/>
              </a:rPr>
              <a:t> </a:t>
            </a:r>
            <a:endParaRPr lang="en-ZA" sz="3600" b="1" dirty="0">
              <a:latin typeface="Corbel (Headings)"/>
            </a:endParaRPr>
          </a:p>
        </p:txBody>
      </p:sp>
      <p:sp>
        <p:nvSpPr>
          <p:cNvPr id="23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 txBox="1">
            <a:spLocks/>
          </p:cNvSpPr>
          <p:nvPr/>
        </p:nvSpPr>
        <p:spPr>
          <a:xfrm>
            <a:off x="8329378" y="3973247"/>
            <a:ext cx="2850524" cy="148883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b="1" dirty="0">
                <a:solidFill>
                  <a:schemeClr val="bg1"/>
                </a:solidFill>
                <a:latin typeface="Corbel (Headings)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5277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16261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 txBox="1">
            <a:spLocks/>
          </p:cNvSpPr>
          <p:nvPr/>
        </p:nvSpPr>
        <p:spPr>
          <a:xfrm>
            <a:off x="2833635" y="1948524"/>
            <a:ext cx="8588344" cy="46699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4000" b="1" dirty="0" err="1"/>
              <a:t>Giới</a:t>
            </a:r>
            <a:r>
              <a:rPr lang="en-GB" sz="4000" b="1" dirty="0"/>
              <a:t> </a:t>
            </a:r>
            <a:r>
              <a:rPr lang="en-GB" sz="4000" b="1" dirty="0" err="1"/>
              <a:t>thiệu</a:t>
            </a:r>
            <a:r>
              <a:rPr lang="en-GB" sz="4000" b="1" dirty="0"/>
              <a:t> </a:t>
            </a:r>
            <a:r>
              <a:rPr lang="en-GB" sz="4000" b="1" dirty="0" err="1"/>
              <a:t>tổng</a:t>
            </a:r>
            <a:r>
              <a:rPr lang="en-GB" sz="4000" b="1" dirty="0"/>
              <a:t> </a:t>
            </a:r>
            <a:r>
              <a:rPr lang="en-GB" sz="4000" b="1" dirty="0" err="1"/>
              <a:t>quan</a:t>
            </a:r>
            <a:r>
              <a:rPr lang="en-GB" sz="4000" b="1" dirty="0"/>
              <a:t> </a:t>
            </a:r>
            <a:r>
              <a:rPr lang="en-GB" sz="4000" b="1" dirty="0" err="1"/>
              <a:t>phần</a:t>
            </a:r>
            <a:r>
              <a:rPr lang="en-GB" sz="4000" b="1" dirty="0"/>
              <a:t> </a:t>
            </a:r>
            <a:r>
              <a:rPr lang="en-GB" sz="4000" b="1" dirty="0" err="1"/>
              <a:t>mềm</a:t>
            </a:r>
            <a:endParaRPr lang="en-GB" sz="4000" b="1" dirty="0"/>
          </a:p>
          <a:p>
            <a:pPr lvl="0"/>
            <a:r>
              <a:rPr lang="en-GB" sz="4000" b="1" dirty="0"/>
              <a:t>Chi </a:t>
            </a:r>
            <a:r>
              <a:rPr lang="en-GB" sz="4000" b="1" dirty="0" err="1"/>
              <a:t>tiết</a:t>
            </a:r>
            <a:r>
              <a:rPr lang="en-GB" sz="4000" b="1" dirty="0"/>
              <a:t> </a:t>
            </a:r>
            <a:r>
              <a:rPr lang="en-GB" sz="4000" b="1" dirty="0" err="1"/>
              <a:t>về</a:t>
            </a:r>
            <a:r>
              <a:rPr lang="en-GB" sz="4000" b="1" dirty="0"/>
              <a:t> </a:t>
            </a:r>
            <a:r>
              <a:rPr lang="en-GB" sz="4000" b="1" dirty="0" err="1"/>
              <a:t>nghiệp</a:t>
            </a:r>
            <a:r>
              <a:rPr lang="en-GB" sz="4000" b="1" dirty="0"/>
              <a:t> </a:t>
            </a:r>
            <a:r>
              <a:rPr lang="en-GB" sz="4000" b="1" dirty="0" err="1"/>
              <a:t>vụ</a:t>
            </a:r>
            <a:r>
              <a:rPr lang="en-GB" sz="4000" b="1" dirty="0"/>
              <a:t> </a:t>
            </a:r>
          </a:p>
          <a:p>
            <a:pPr lvl="0"/>
            <a:r>
              <a:rPr lang="en-GB" sz="4000" b="1" dirty="0" err="1"/>
              <a:t>Mặt</a:t>
            </a:r>
            <a:r>
              <a:rPr lang="en-GB" sz="4000" b="1" dirty="0"/>
              <a:t> </a:t>
            </a:r>
            <a:r>
              <a:rPr lang="en-GB" sz="4000" b="1" dirty="0" err="1"/>
              <a:t>hạn</a:t>
            </a:r>
            <a:r>
              <a:rPr lang="en-GB" sz="4000" b="1" dirty="0"/>
              <a:t> </a:t>
            </a:r>
            <a:r>
              <a:rPr lang="en-GB" sz="4000" b="1" dirty="0" err="1"/>
              <a:t>chế</a:t>
            </a:r>
            <a:r>
              <a:rPr lang="en-GB" sz="4000" b="1" dirty="0"/>
              <a:t> </a:t>
            </a:r>
            <a:r>
              <a:rPr lang="en-GB" sz="4000" b="1" dirty="0" err="1"/>
              <a:t>và</a:t>
            </a:r>
            <a:r>
              <a:rPr lang="en-GB" sz="4000" b="1" dirty="0"/>
              <a:t> </a:t>
            </a:r>
            <a:r>
              <a:rPr lang="en-GB" sz="4000" b="1" dirty="0" err="1"/>
              <a:t>định</a:t>
            </a:r>
            <a:r>
              <a:rPr lang="en-GB" sz="4000" b="1" dirty="0"/>
              <a:t> </a:t>
            </a:r>
            <a:r>
              <a:rPr lang="en-GB" sz="4000" b="1" dirty="0" err="1"/>
              <a:t>hướng</a:t>
            </a:r>
            <a:r>
              <a:rPr lang="en-GB" sz="4000" b="1" dirty="0"/>
              <a:t> </a:t>
            </a:r>
            <a:r>
              <a:rPr lang="en-GB" sz="4000" b="1" dirty="0" err="1"/>
              <a:t>phát</a:t>
            </a:r>
            <a:r>
              <a:rPr lang="en-GB" sz="4000" b="1" dirty="0"/>
              <a:t> </a:t>
            </a:r>
            <a:r>
              <a:rPr lang="en-GB" sz="4000" b="1" dirty="0" err="1"/>
              <a:t>triển</a:t>
            </a:r>
            <a:endParaRPr lang="en-GB" sz="4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3492137" y="392092"/>
            <a:ext cx="7062652" cy="992571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6000"/>
              <a:t>Nội dung</a:t>
            </a:r>
            <a:endParaRPr lang="en-ZA" sz="6000" dirty="0"/>
          </a:p>
        </p:txBody>
      </p:sp>
    </p:spTree>
    <p:extLst>
      <p:ext uri="{BB962C8B-B14F-4D97-AF65-F5344CB8AC3E}">
        <p14:creationId xmlns:p14="http://schemas.microsoft.com/office/powerpoint/2010/main" val="296682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61925" y="418373"/>
            <a:ext cx="8687356" cy="6439627"/>
          </a:xfrm>
        </p:spPr>
      </p:pic>
      <p:sp>
        <p:nvSpPr>
          <p:cNvPr id="24" name="TextBox 23" descr="Accent piece to title box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8" name="Isosceles Triangle 17" descr="Shadow for title box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5400"/>
              <a:t> </a:t>
            </a:r>
            <a:br>
              <a:rPr lang="en-GB" sz="5400"/>
            </a:br>
            <a:endParaRPr lang="en-GB" sz="5400"/>
          </a:p>
        </p:txBody>
      </p:sp>
      <p:sp>
        <p:nvSpPr>
          <p:cNvPr id="15" name="Freeform 5" descr="Accent block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8288256" y="2994233"/>
            <a:ext cx="3027444" cy="197468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4800" b="1">
                <a:solidFill>
                  <a:schemeClr val="bg1"/>
                </a:solidFill>
              </a:rPr>
              <a:t>Giới Thiệu Tổng Quan Phần Mềm</a:t>
            </a:r>
          </a:p>
        </p:txBody>
      </p:sp>
    </p:spTree>
    <p:extLst>
      <p:ext uri="{BB962C8B-B14F-4D97-AF65-F5344CB8AC3E}">
        <p14:creationId xmlns:p14="http://schemas.microsoft.com/office/powerpoint/2010/main" val="59590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8014" y="1043103"/>
            <a:ext cx="10796335" cy="519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lao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ra,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chấm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3-Layers bao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485900" lvl="2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C#</a:t>
            </a:r>
          </a:p>
          <a:p>
            <a:pPr marL="1485900" lvl="2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DevExpress</a:t>
            </a:r>
          </a:p>
          <a:p>
            <a:pPr marL="1485900" lvl="2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1156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818606" y="400594"/>
            <a:ext cx="10267405" cy="616566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2743200" y="2785345"/>
            <a:ext cx="6818811" cy="160517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b="1" dirty="0" err="1"/>
              <a:t>Hiện</a:t>
            </a:r>
            <a:r>
              <a:rPr lang="en-GB" sz="4800" b="1" dirty="0"/>
              <a:t> </a:t>
            </a:r>
            <a:r>
              <a:rPr lang="en-GB" sz="4800" b="1" dirty="0" err="1"/>
              <a:t>Trạng</a:t>
            </a:r>
            <a:r>
              <a:rPr lang="en-GB" sz="4800" b="1" dirty="0"/>
              <a:t> </a:t>
            </a:r>
            <a:r>
              <a:rPr lang="en-GB" sz="4800" b="1" dirty="0" err="1"/>
              <a:t>Phần</a:t>
            </a:r>
            <a:r>
              <a:rPr lang="en-GB" sz="4800" b="1" dirty="0"/>
              <a:t> </a:t>
            </a:r>
            <a:r>
              <a:rPr lang="en-GB" sz="4800" b="1" dirty="0" err="1"/>
              <a:t>Mềm</a:t>
            </a:r>
            <a:r>
              <a:rPr lang="en-GB" sz="4800" b="1" dirty="0"/>
              <a:t> </a:t>
            </a:r>
            <a:r>
              <a:rPr lang="en-GB" sz="4800" b="1" dirty="0" err="1"/>
              <a:t>Cũ</a:t>
            </a:r>
            <a:endParaRPr lang="vi-VN" sz="4800" b="1" dirty="0"/>
          </a:p>
        </p:txBody>
      </p:sp>
      <p:pic>
        <p:nvPicPr>
          <p:cNvPr id="4" name="Picture Placeholder 7" descr="Divider slide image">
            <a:extLst>
              <a:ext uri="{FF2B5EF4-FFF2-40B4-BE49-F238E27FC236}">
                <a16:creationId xmlns:a16="http://schemas.microsoft.com/office/drawing/2014/main" id="{2F34549E-BF45-4DF6-9D50-41C26E06CD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61925" y="418373"/>
            <a:ext cx="8687356" cy="6439627"/>
          </a:xfrm>
        </p:spPr>
      </p:pic>
      <p:sp>
        <p:nvSpPr>
          <p:cNvPr id="7" name="TextBox 6" descr="Accent piece to title box">
            <a:extLst>
              <a:ext uri="{FF2B5EF4-FFF2-40B4-BE49-F238E27FC236}">
                <a16:creationId xmlns:a16="http://schemas.microsoft.com/office/drawing/2014/main" id="{B7F8D475-A438-46A3-9533-8310418E3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8" name="Isosceles Triangle 7" descr="Shadow for title box">
            <a:extLst>
              <a:ext uri="{FF2B5EF4-FFF2-40B4-BE49-F238E27FC236}">
                <a16:creationId xmlns:a16="http://schemas.microsoft.com/office/drawing/2014/main" id="{604F9DBA-F3C3-48B9-B76A-0B5F05C1FA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F95CCAE-755B-48B7-9244-6C35FF7BE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5400"/>
              <a:t> </a:t>
            </a:r>
            <a:br>
              <a:rPr lang="en-GB" sz="5400"/>
            </a:br>
            <a:endParaRPr lang="en-GB" sz="5400"/>
          </a:p>
        </p:txBody>
      </p:sp>
      <p:sp>
        <p:nvSpPr>
          <p:cNvPr id="10" name="Freeform 5" descr="Accent block">
            <a:extLst>
              <a:ext uri="{FF2B5EF4-FFF2-40B4-BE49-F238E27FC236}">
                <a16:creationId xmlns:a16="http://schemas.microsoft.com/office/drawing/2014/main" id="{C88FEE4E-96B4-49E6-8BDE-CF2BA8361A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 descr="Hollow accent block">
            <a:extLst>
              <a:ext uri="{FF2B5EF4-FFF2-40B4-BE49-F238E27FC236}">
                <a16:creationId xmlns:a16="http://schemas.microsoft.com/office/drawing/2014/main" id="{75A51906-1806-49D7-8689-C5DFD6B5C3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536A1EA-EBE9-4214-80E0-AD2EFCD868FD}"/>
              </a:ext>
            </a:extLst>
          </p:cNvPr>
          <p:cNvSpPr txBox="1">
            <a:spLocks/>
          </p:cNvSpPr>
          <p:nvPr/>
        </p:nvSpPr>
        <p:spPr>
          <a:xfrm>
            <a:off x="8288256" y="2994233"/>
            <a:ext cx="3027444" cy="197468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4800" b="1" dirty="0">
                <a:solidFill>
                  <a:schemeClr val="bg1"/>
                </a:solidFill>
              </a:rPr>
              <a:t>Chi </a:t>
            </a:r>
            <a:r>
              <a:rPr lang="en-ZA" sz="4800" b="1" dirty="0" err="1">
                <a:solidFill>
                  <a:schemeClr val="bg1"/>
                </a:solidFill>
              </a:rPr>
              <a:t>tiết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về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nghiệp</a:t>
            </a:r>
            <a:r>
              <a:rPr lang="en-ZA" sz="4800" b="1" dirty="0">
                <a:solidFill>
                  <a:schemeClr val="bg1"/>
                </a:solidFill>
              </a:rPr>
              <a:t> </a:t>
            </a:r>
            <a:r>
              <a:rPr lang="en-ZA" sz="4800" b="1" dirty="0" err="1">
                <a:solidFill>
                  <a:schemeClr val="bg1"/>
                </a:solidFill>
              </a:rPr>
              <a:t>vụ</a:t>
            </a:r>
            <a:endParaRPr lang="en-ZA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166927" y="1159962"/>
            <a:ext cx="8720273" cy="521575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b="1" dirty="0">
              <a:latin typeface="Arial (Body)"/>
              <a:cs typeface="Arial" panose="020B0604020202020204" pitchFamily="34" charset="0"/>
            </a:endParaRPr>
          </a:p>
        </p:txBody>
      </p:sp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703" y="2342411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3055333" y="2844225"/>
            <a:ext cx="794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err="1">
                <a:solidFill>
                  <a:srgbClr val="0070C0"/>
                </a:solidFill>
              </a:rPr>
              <a:t>Mô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hình</a:t>
            </a:r>
            <a:r>
              <a:rPr lang="en-GB" sz="3200" b="1" dirty="0">
                <a:solidFill>
                  <a:srgbClr val="0070C0"/>
                </a:solidFill>
              </a:rPr>
              <a:t> USE CASE </a:t>
            </a:r>
            <a:r>
              <a:rPr lang="en-GB" sz="3200" b="1" dirty="0" err="1">
                <a:solidFill>
                  <a:srgbClr val="0070C0"/>
                </a:solidFill>
              </a:rPr>
              <a:t>hệ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thống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Quản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lý</a:t>
            </a:r>
            <a:r>
              <a:rPr lang="en-GB" sz="3200" b="1" dirty="0">
                <a:solidFill>
                  <a:srgbClr val="0070C0"/>
                </a:solidFill>
              </a:rPr>
              <a:t> lao </a:t>
            </a:r>
            <a:r>
              <a:rPr lang="en-GB" sz="3200" b="1" dirty="0" err="1">
                <a:solidFill>
                  <a:srgbClr val="0070C0"/>
                </a:solidFill>
              </a:rPr>
              <a:t>động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09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6731B8-9005-4428-8FFD-CA3115AA5A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89" y="173334"/>
            <a:ext cx="6471137" cy="6511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70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 txBox="1">
            <a:spLocks/>
          </p:cNvSpPr>
          <p:nvPr/>
        </p:nvSpPr>
        <p:spPr>
          <a:xfrm>
            <a:off x="3166928" y="1039674"/>
            <a:ext cx="8162924" cy="46690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>
                <a:latin typeface="Arial (Body)"/>
              </a:rPr>
              <a:t>	Các chức năng chính của phần mềm bao gồm:</a:t>
            </a:r>
          </a:p>
        </p:txBody>
      </p:sp>
      <p:pic>
        <p:nvPicPr>
          <p:cNvPr id="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751" y="516453"/>
            <a:ext cx="1797690" cy="158840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3577847" y="324865"/>
            <a:ext cx="3162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err="1">
                <a:solidFill>
                  <a:srgbClr val="0070C0"/>
                </a:solidFill>
              </a:rPr>
              <a:t>Mô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tả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chức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năng</a:t>
            </a:r>
            <a:endParaRPr lang="en-GB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94013"/>
              </p:ext>
            </p:extLst>
          </p:nvPr>
        </p:nvGraphicFramePr>
        <p:xfrm>
          <a:off x="3577846" y="1485817"/>
          <a:ext cx="8162923" cy="528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670">
                  <a:extLst>
                    <a:ext uri="{9D8B030D-6E8A-4147-A177-3AD203B41FA5}">
                      <a16:colId xmlns:a16="http://schemas.microsoft.com/office/drawing/2014/main" val="3600990454"/>
                    </a:ext>
                  </a:extLst>
                </a:gridCol>
                <a:gridCol w="4919253">
                  <a:extLst>
                    <a:ext uri="{9D8B030D-6E8A-4147-A177-3AD203B41FA5}">
                      <a16:colId xmlns:a16="http://schemas.microsoft.com/office/drawing/2014/main" val="1713766651"/>
                    </a:ext>
                  </a:extLst>
                </a:gridCol>
              </a:tblGrid>
              <a:tr h="896981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Nhân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Viên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Trưởng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Phòng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11810"/>
                  </a:ext>
                </a:extLst>
              </a:tr>
              <a:tr h="209971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GB" sz="1800" b="1" dirty="0">
                        <a:latin typeface="Arial (Body)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GB" sz="1800" b="1" dirty="0" err="1">
                          <a:latin typeface="Arial (Body)"/>
                        </a:rPr>
                        <a:t>Đăng</a:t>
                      </a:r>
                      <a:r>
                        <a:rPr lang="en-GB" sz="1800" b="1" dirty="0">
                          <a:latin typeface="Arial (Body)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</a:rPr>
                        <a:t>nhập</a:t>
                      </a:r>
                      <a:endParaRPr lang="en-GB" sz="1800" b="1" dirty="0">
                        <a:latin typeface="Arial (Body)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GB" sz="1800" b="1" dirty="0" err="1">
                          <a:latin typeface="Arial (Body)"/>
                        </a:rPr>
                        <a:t>Đổi</a:t>
                      </a:r>
                      <a:r>
                        <a:rPr lang="en-GB" sz="1800" b="1" dirty="0">
                          <a:latin typeface="Arial (Body)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</a:rPr>
                        <a:t>mật</a:t>
                      </a:r>
                      <a:r>
                        <a:rPr lang="en-GB" sz="1800" b="1" dirty="0">
                          <a:latin typeface="Arial (Body)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</a:rPr>
                        <a:t>khẩu</a:t>
                      </a:r>
                      <a:endParaRPr lang="en-GB" sz="1800" b="1" dirty="0">
                        <a:latin typeface="Arial (Body)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GB" sz="1800" b="1" dirty="0" err="1">
                          <a:latin typeface="Arial (Body)"/>
                        </a:rPr>
                        <a:t>Quản</a:t>
                      </a:r>
                      <a:r>
                        <a:rPr lang="en-GB" sz="1800" b="1" dirty="0">
                          <a:latin typeface="Arial (Body)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</a:rPr>
                        <a:t>lí</a:t>
                      </a:r>
                      <a:r>
                        <a:rPr lang="en-GB" sz="1800" b="1" dirty="0">
                          <a:latin typeface="Arial (Body)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</a:rPr>
                        <a:t>thông</a:t>
                      </a:r>
                      <a:r>
                        <a:rPr lang="en-GB" sz="1800" b="1" dirty="0">
                          <a:latin typeface="Arial (Body)"/>
                        </a:rPr>
                        <a:t> tin </a:t>
                      </a:r>
                      <a:r>
                        <a:rPr lang="en-GB" sz="1800" b="1" dirty="0" err="1">
                          <a:latin typeface="Arial (Body)"/>
                        </a:rPr>
                        <a:t>cá</a:t>
                      </a:r>
                      <a:r>
                        <a:rPr lang="en-GB" sz="1800" b="1" dirty="0">
                          <a:latin typeface="Arial (Body)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</a:rPr>
                        <a:t>nhân</a:t>
                      </a:r>
                      <a:endParaRPr lang="en-GB" sz="1800" b="1" dirty="0">
                        <a:latin typeface="Arial (Body)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GB" sz="1800" b="1" dirty="0" err="1">
                          <a:latin typeface="Arial (Body)"/>
                        </a:rPr>
                        <a:t>Tìm</a:t>
                      </a:r>
                      <a:r>
                        <a:rPr lang="en-GB" sz="1800" b="1" dirty="0">
                          <a:latin typeface="Arial (Body)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</a:rPr>
                        <a:t>Kiếm</a:t>
                      </a:r>
                      <a:endParaRPr lang="en-GB" sz="1800" b="1" dirty="0">
                        <a:latin typeface="Arial (Body)"/>
                      </a:endParaRP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87991"/>
                  </a:ext>
                </a:extLst>
              </a:tr>
              <a:tr h="209971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Xem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Xem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Chấm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viên</a:t>
                      </a:r>
                      <a:endParaRPr lang="en-GB" sz="1800" b="1" baseline="0" dirty="0">
                        <a:latin typeface="Arial (Body)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trình</a:t>
                      </a:r>
                      <a:endParaRPr lang="en-GB" sz="1800" b="1" baseline="0" dirty="0">
                        <a:latin typeface="Arial (Body)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trình</a:t>
                      </a:r>
                      <a:endParaRPr lang="en-GB" sz="1800" b="1" dirty="0">
                        <a:latin typeface="Arial (Body)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viên</a:t>
                      </a:r>
                      <a:endParaRPr lang="en-GB" sz="1800" b="1" dirty="0">
                        <a:latin typeface="Arial (Body)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GB" sz="1800" b="1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GB" sz="1800" b="1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chấm</a:t>
                      </a:r>
                      <a:r>
                        <a:rPr lang="en-GB" sz="1800" b="1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GB" sz="1800" b="1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tiền</a:t>
                      </a:r>
                      <a:r>
                        <a:rPr lang="en-GB" sz="1800" b="1" baseline="0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baseline="0" dirty="0" err="1">
                          <a:latin typeface="Arial (Body)"/>
                          <a:cs typeface="Arial" panose="020B0604020202020204" pitchFamily="34" charset="0"/>
                        </a:rPr>
                        <a:t>lương</a:t>
                      </a:r>
                      <a:endParaRPr lang="en-GB" sz="1800" b="1" baseline="0" dirty="0">
                        <a:latin typeface="Arial (Body)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GB" sz="1800" b="1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GB" sz="1800" b="1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GB" sz="1800" b="1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GB" sz="1800" b="1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dirty="0" err="1">
                          <a:latin typeface="Arial (Body)"/>
                          <a:cs typeface="Arial" panose="020B0604020202020204" pitchFamily="34" charset="0"/>
                        </a:rPr>
                        <a:t>tháng</a:t>
                      </a:r>
                      <a:endParaRPr lang="en-GB" sz="1800" b="1" dirty="0">
                        <a:latin typeface="Arial (Body)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dirty="0"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8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519</Words>
  <Application>Microsoft Office PowerPoint</Application>
  <PresentationFormat>Widescreen</PresentationFormat>
  <Paragraphs>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(Body)</vt:lpstr>
      <vt:lpstr>Calibri</vt:lpstr>
      <vt:lpstr>Calibri Light</vt:lpstr>
      <vt:lpstr>Corbel (Headings)</vt:lpstr>
      <vt:lpstr>Times New Roman</vt:lpstr>
      <vt:lpstr>Office Theme</vt:lpstr>
      <vt:lpstr>PowerPoint Presentation</vt:lpstr>
      <vt:lpstr>Đề Tài:</vt:lpstr>
      <vt:lpstr>PowerPoint Presentation</vt:lpstr>
      <vt:lpstr>  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Nguyễn</dc:creator>
  <cp:lastModifiedBy>Huỳnh Phúc Huy</cp:lastModifiedBy>
  <cp:revision>76</cp:revision>
  <dcterms:created xsi:type="dcterms:W3CDTF">2019-04-30T14:38:43Z</dcterms:created>
  <dcterms:modified xsi:type="dcterms:W3CDTF">2021-01-07T08:17:43Z</dcterms:modified>
</cp:coreProperties>
</file>