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76" r:id="rId2"/>
    <p:sldId id="261" r:id="rId3"/>
    <p:sldId id="262" r:id="rId4"/>
    <p:sldId id="267" r:id="rId5"/>
    <p:sldId id="263" r:id="rId6"/>
    <p:sldId id="268" r:id="rId7"/>
    <p:sldId id="271" r:id="rId8"/>
    <p:sldId id="277" r:id="rId9"/>
    <p:sldId id="278" r:id="rId10"/>
    <p:sldId id="274" r:id="rId11"/>
    <p:sldId id="275" r:id="rId12"/>
    <p:sldId id="264" r:id="rId13"/>
    <p:sldId id="265" r:id="rId14"/>
    <p:sldId id="279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37AC-1A2C-4B0B-92BB-C6D3FA2F0D7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98B0F74-9841-42FD-9F15-DED3B3E7AB5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63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37AC-1A2C-4B0B-92BB-C6D3FA2F0D7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8B0F74-9841-42FD-9F15-DED3B3E7AB5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397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37AC-1A2C-4B0B-92BB-C6D3FA2F0D7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8B0F74-9841-42FD-9F15-DED3B3E7AB57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871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37AC-1A2C-4B0B-92BB-C6D3FA2F0D7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8B0F74-9841-42FD-9F15-DED3B3E7AB5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1049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37AC-1A2C-4B0B-92BB-C6D3FA2F0D7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8B0F74-9841-42FD-9F15-DED3B3E7AB57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871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37AC-1A2C-4B0B-92BB-C6D3FA2F0D7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8B0F74-9841-42FD-9F15-DED3B3E7AB5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2806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37AC-1A2C-4B0B-92BB-C6D3FA2F0D7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0F74-9841-42FD-9F15-DED3B3E7AB5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6465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37AC-1A2C-4B0B-92BB-C6D3FA2F0D7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0F74-9841-42FD-9F15-DED3B3E7AB5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33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37AC-1A2C-4B0B-92BB-C6D3FA2F0D7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0F74-9841-42FD-9F15-DED3B3E7AB5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711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37AC-1A2C-4B0B-92BB-C6D3FA2F0D7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8B0F74-9841-42FD-9F15-DED3B3E7AB5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674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37AC-1A2C-4B0B-92BB-C6D3FA2F0D7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8B0F74-9841-42FD-9F15-DED3B3E7AB5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07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37AC-1A2C-4B0B-92BB-C6D3FA2F0D7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8B0F74-9841-42FD-9F15-DED3B3E7AB5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134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37AC-1A2C-4B0B-92BB-C6D3FA2F0D7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0F74-9841-42FD-9F15-DED3B3E7AB5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059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37AC-1A2C-4B0B-92BB-C6D3FA2F0D7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0F74-9841-42FD-9F15-DED3B3E7AB5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435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37AC-1A2C-4B0B-92BB-C6D3FA2F0D7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0F74-9841-42FD-9F15-DED3B3E7AB5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580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37AC-1A2C-4B0B-92BB-C6D3FA2F0D7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8B0F74-9841-42FD-9F15-DED3B3E7AB5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181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F37AC-1A2C-4B0B-92BB-C6D3FA2F0D7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98B0F74-9841-42FD-9F15-DED3B3E7AB5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965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Perulangan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228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4119" y="162859"/>
            <a:ext cx="10023676" cy="633207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STATEMENT FOR</a:t>
            </a:r>
          </a:p>
          <a:p>
            <a:pPr algn="just">
              <a:lnSpc>
                <a:spcPct val="80000"/>
              </a:lnSpc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	:</a:t>
            </a:r>
          </a:p>
          <a:p>
            <a:pPr marL="285750" lvl="2" algn="just">
              <a:spcBef>
                <a:spcPts val="375"/>
              </a:spcBef>
              <a:spcAft>
                <a:spcPts val="375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Fungsinya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mengulang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loop.,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intruksi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counter. 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perulangan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	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Initialization,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counter.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sekali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Condition,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Dievaluasi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berlanjut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sebaliknya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berhenti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diabaikan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Statement,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tunggal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} ).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ncrease,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step 2.</a:t>
            </a:r>
          </a:p>
          <a:p>
            <a:pPr>
              <a:lnSpc>
                <a:spcPct val="80000"/>
              </a:lnSpc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609600"/>
            <a:ext cx="10322559" cy="5638800"/>
          </a:xfrm>
        </p:spPr>
        <p:txBody>
          <a:bodyPr>
            <a:noAutofit/>
          </a:bodyPr>
          <a:lstStyle/>
          <a:p>
            <a:pPr algn="just"/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: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pPr lvl="2" algn="l"/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countdown using a for loop</a:t>
            </a:r>
            <a:endParaRPr lang="en-US" sz="1800" dirty="0">
              <a:solidFill>
                <a:schemeClr val="tx1"/>
              </a:solidFill>
            </a:endParaRPr>
          </a:p>
          <a:p>
            <a:pPr lvl="2"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iostream.h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n=10; n&gt;0; n--) {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n &lt;&lt; ", ";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"FIRE!";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</a:rPr>
              <a:t>}</a:t>
            </a:r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Output	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9, 8, 7, 6, 5, 4, 3, 2, 1, FIRE!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F23C-AD25-4D21-A32E-CCE2B2CEFF96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2084294" y="404019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cs typeface="Arial" charset="0"/>
              </a:rPr>
              <a:t>2. STATEMENT FOR</a:t>
            </a:r>
            <a:endParaRPr lang="en-US" sz="2400" dirty="0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429000" y="1005097"/>
            <a:ext cx="54864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000" dirty="0" err="1">
                <a:cs typeface="Arial" charset="0"/>
              </a:rPr>
              <a:t>Bentuk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umum</a:t>
            </a:r>
            <a:r>
              <a:rPr lang="en-US" sz="2000" dirty="0">
                <a:cs typeface="Arial" charset="0"/>
              </a:rPr>
              <a:t> for</a:t>
            </a:r>
          </a:p>
          <a:p>
            <a:pPr algn="just"/>
            <a:r>
              <a:rPr lang="en-US" sz="2000" dirty="0">
                <a:cs typeface="Arial" charset="0"/>
              </a:rPr>
              <a:t>	</a:t>
            </a:r>
            <a:r>
              <a:rPr lang="en-US" sz="2000" i="1" dirty="0">
                <a:cs typeface="Arial" charset="0"/>
              </a:rPr>
              <a:t>for (</a:t>
            </a:r>
            <a:r>
              <a:rPr lang="en-US" sz="2000" i="1" dirty="0" err="1">
                <a:cs typeface="Arial" charset="0"/>
              </a:rPr>
              <a:t>inisialisasi</a:t>
            </a:r>
            <a:r>
              <a:rPr lang="en-US" sz="2000" i="1" dirty="0">
                <a:cs typeface="Arial" charset="0"/>
              </a:rPr>
              <a:t>; </a:t>
            </a:r>
            <a:r>
              <a:rPr lang="en-US" sz="2000" i="1" dirty="0" err="1">
                <a:cs typeface="Arial" charset="0"/>
              </a:rPr>
              <a:t>kondisi</a:t>
            </a:r>
            <a:r>
              <a:rPr lang="en-US" sz="2000" i="1" dirty="0">
                <a:cs typeface="Arial" charset="0"/>
              </a:rPr>
              <a:t>; </a:t>
            </a:r>
            <a:r>
              <a:rPr lang="en-US" sz="2000" i="1" dirty="0" err="1">
                <a:cs typeface="Arial" charset="0"/>
              </a:rPr>
              <a:t>pencacah</a:t>
            </a:r>
            <a:r>
              <a:rPr lang="en-US" sz="2000" i="1" dirty="0">
                <a:cs typeface="Arial" charset="0"/>
              </a:rPr>
              <a:t>)</a:t>
            </a:r>
            <a:endParaRPr lang="en-US" sz="2000" i="1" dirty="0"/>
          </a:p>
        </p:txBody>
      </p:sp>
      <p:sp>
        <p:nvSpPr>
          <p:cNvPr id="29700" name="Text Box 7"/>
          <p:cNvSpPr txBox="1">
            <a:spLocks noChangeArrowheads="1"/>
          </p:cNvSpPr>
          <p:nvPr/>
        </p:nvSpPr>
        <p:spPr bwMode="auto">
          <a:xfrm>
            <a:off x="2362200" y="1960561"/>
            <a:ext cx="783515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pernyataan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;</a:t>
            </a:r>
            <a:r>
              <a:rPr lang="en-US" dirty="0"/>
              <a:t> 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429000" y="2514600"/>
            <a:ext cx="5486400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000" dirty="0" err="1">
                <a:cs typeface="Arial" charset="0"/>
              </a:rPr>
              <a:t>Bentuk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umum</a:t>
            </a:r>
            <a:r>
              <a:rPr lang="en-US" sz="2000" dirty="0">
                <a:cs typeface="Arial" charset="0"/>
              </a:rPr>
              <a:t> for</a:t>
            </a:r>
          </a:p>
          <a:p>
            <a:pPr algn="just"/>
            <a:r>
              <a:rPr lang="en-US" sz="2000" dirty="0">
                <a:cs typeface="Arial" charset="0"/>
              </a:rPr>
              <a:t>	</a:t>
            </a:r>
            <a:r>
              <a:rPr lang="en-US" sz="2000" i="1" dirty="0">
                <a:cs typeface="Arial" charset="0"/>
              </a:rPr>
              <a:t>for (</a:t>
            </a:r>
            <a:r>
              <a:rPr lang="en-US" sz="2000" i="1" dirty="0" err="1">
                <a:cs typeface="Arial" charset="0"/>
              </a:rPr>
              <a:t>inisialisasi</a:t>
            </a:r>
            <a:r>
              <a:rPr lang="en-US" sz="2000" i="1" dirty="0">
                <a:cs typeface="Arial" charset="0"/>
              </a:rPr>
              <a:t>; </a:t>
            </a:r>
            <a:r>
              <a:rPr lang="en-US" sz="2000" i="1" dirty="0" err="1">
                <a:cs typeface="Arial" charset="0"/>
              </a:rPr>
              <a:t>kondisi</a:t>
            </a:r>
            <a:r>
              <a:rPr lang="en-US" sz="2000" i="1" dirty="0">
                <a:cs typeface="Arial" charset="0"/>
              </a:rPr>
              <a:t>; </a:t>
            </a:r>
            <a:r>
              <a:rPr lang="en-US" sz="2000" i="1" dirty="0" err="1">
                <a:cs typeface="Arial" charset="0"/>
              </a:rPr>
              <a:t>pencacah</a:t>
            </a:r>
            <a:r>
              <a:rPr lang="en-US" sz="2000" i="1" dirty="0">
                <a:cs typeface="Arial" charset="0"/>
              </a:rPr>
              <a:t>)</a:t>
            </a:r>
          </a:p>
          <a:p>
            <a:pPr algn="just"/>
            <a:r>
              <a:rPr lang="en-US" sz="2000" i="1" dirty="0">
                <a:cs typeface="Arial" charset="0"/>
              </a:rPr>
              <a:t>	{</a:t>
            </a:r>
          </a:p>
          <a:p>
            <a:pPr algn="just"/>
            <a:r>
              <a:rPr lang="en-US" sz="2000" i="1" dirty="0">
                <a:cs typeface="Arial" charset="0"/>
              </a:rPr>
              <a:t>	   pernyataan-1;</a:t>
            </a:r>
          </a:p>
          <a:p>
            <a:pPr algn="just"/>
            <a:r>
              <a:rPr lang="en-US" sz="2000" i="1" dirty="0">
                <a:cs typeface="Arial" charset="0"/>
              </a:rPr>
              <a:t>	   pernyataan-2;</a:t>
            </a:r>
          </a:p>
          <a:p>
            <a:pPr algn="just"/>
            <a:r>
              <a:rPr lang="en-US" sz="2000" i="1" dirty="0">
                <a:cs typeface="Arial" charset="0"/>
              </a:rPr>
              <a:t>	   pernyataan-3;</a:t>
            </a:r>
          </a:p>
          <a:p>
            <a:pPr algn="just"/>
            <a:r>
              <a:rPr lang="en-US" sz="2000" i="1" dirty="0">
                <a:cs typeface="Arial" charset="0"/>
              </a:rPr>
              <a:t>	}</a:t>
            </a:r>
            <a:endParaRPr lang="en-US" sz="2000" i="1" dirty="0"/>
          </a:p>
        </p:txBody>
      </p:sp>
      <p:sp>
        <p:nvSpPr>
          <p:cNvPr id="29702" name="Text Box 9"/>
          <p:cNvSpPr txBox="1">
            <a:spLocks noChangeArrowheads="1"/>
          </p:cNvSpPr>
          <p:nvPr/>
        </p:nvSpPr>
        <p:spPr bwMode="auto">
          <a:xfrm>
            <a:off x="2362200" y="4876801"/>
            <a:ext cx="77724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Inisialisasi	: pemberian nilai awal variabel</a:t>
            </a:r>
          </a:p>
          <a:p>
            <a:pPr>
              <a:spcBef>
                <a:spcPct val="50000"/>
              </a:spcBef>
            </a:pPr>
            <a:r>
              <a:rPr lang="en-US"/>
              <a:t>Kondisi		: kendali terhadap perulangan</a:t>
            </a:r>
          </a:p>
          <a:p>
            <a:pPr>
              <a:spcBef>
                <a:spcPct val="50000"/>
              </a:spcBef>
            </a:pPr>
            <a:r>
              <a:rPr lang="en-US"/>
              <a:t>Pencacah	: mengatur kenaikan atau penurunan nilai pencacah</a:t>
            </a:r>
          </a:p>
        </p:txBody>
      </p:sp>
    </p:spTree>
    <p:extLst>
      <p:ext uri="{BB962C8B-B14F-4D97-AF65-F5344CB8AC3E}">
        <p14:creationId xmlns:p14="http://schemas.microsoft.com/office/powerpoint/2010/main" val="266980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3048000" y="1676400"/>
            <a:ext cx="6324600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 dirty="0"/>
              <a:t>for (a=1; a&lt;=10; ++a)</a:t>
            </a:r>
            <a:r>
              <a:rPr lang="en-US" sz="2800" dirty="0"/>
              <a:t> //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perulangan</a:t>
            </a:r>
            <a:r>
              <a:rPr lang="en-US" sz="2800" dirty="0"/>
              <a:t> </a:t>
            </a:r>
            <a:r>
              <a:rPr lang="en-US" sz="2800" dirty="0" err="1"/>
              <a:t>positif</a:t>
            </a:r>
            <a:r>
              <a:rPr lang="en-US" sz="2800" dirty="0"/>
              <a:t> (</a:t>
            </a:r>
            <a:r>
              <a:rPr lang="en-US" sz="2800" dirty="0" err="1"/>
              <a:t>menaik</a:t>
            </a:r>
            <a:r>
              <a:rPr lang="en-US" sz="2800" dirty="0"/>
              <a:t>)</a:t>
            </a:r>
          </a:p>
          <a:p>
            <a:pPr>
              <a:spcBef>
                <a:spcPct val="50000"/>
              </a:spcBef>
            </a:pPr>
            <a:endParaRPr lang="en-US" sz="2800" dirty="0"/>
          </a:p>
          <a:p>
            <a:pPr>
              <a:spcBef>
                <a:spcPct val="50000"/>
              </a:spcBef>
            </a:pPr>
            <a:r>
              <a:rPr lang="en-US" sz="2800" i="1" dirty="0"/>
              <a:t>for (a=10; a&gt;=1; - -a)</a:t>
            </a:r>
            <a:r>
              <a:rPr lang="en-US" sz="2800" dirty="0"/>
              <a:t> //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perulangan</a:t>
            </a:r>
            <a:r>
              <a:rPr lang="en-US" sz="2800" dirty="0"/>
              <a:t> </a:t>
            </a:r>
            <a:r>
              <a:rPr lang="en-US" sz="2800" dirty="0" err="1"/>
              <a:t>negatif</a:t>
            </a:r>
            <a:r>
              <a:rPr lang="en-US" sz="2800" dirty="0"/>
              <a:t> (</a:t>
            </a:r>
            <a:r>
              <a:rPr lang="en-US" sz="2800" dirty="0" err="1"/>
              <a:t>menurun</a:t>
            </a:r>
            <a:r>
              <a:rPr lang="en-US" sz="2800" dirty="0"/>
              <a:t>)</a:t>
            </a:r>
          </a:p>
          <a:p>
            <a:pPr>
              <a:spcBef>
                <a:spcPct val="50000"/>
              </a:spcBef>
            </a:pPr>
            <a:endParaRPr lang="en-US" sz="2800" dirty="0"/>
          </a:p>
          <a:p>
            <a:pPr>
              <a:spcBef>
                <a:spcPct val="50000"/>
              </a:spcBef>
            </a:pPr>
            <a:r>
              <a:rPr lang="en-US" sz="2800" i="1" dirty="0"/>
              <a:t>for (a=1; a&lt;=10; a+=2)</a:t>
            </a:r>
            <a:r>
              <a:rPr lang="en-US" sz="2800" dirty="0"/>
              <a:t> // </a:t>
            </a:r>
            <a:r>
              <a:rPr lang="en-US" sz="2800" dirty="0" err="1"/>
              <a:t>Hasilnya</a:t>
            </a:r>
            <a:r>
              <a:rPr lang="en-US" sz="2800" dirty="0"/>
              <a:t> ? 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1981200" y="914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Contoh :</a:t>
            </a:r>
          </a:p>
        </p:txBody>
      </p:sp>
    </p:spTree>
    <p:extLst>
      <p:ext uri="{BB962C8B-B14F-4D97-AF65-F5344CB8AC3E}">
        <p14:creationId xmlns:p14="http://schemas.microsoft.com/office/powerpoint/2010/main" val="39725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SELESAI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694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057400" y="9144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cs typeface="Arial" charset="0"/>
              </a:rPr>
              <a:t>C. Struktur Perulangan ( Looping Structure )</a:t>
            </a:r>
            <a:r>
              <a:rPr lang="en-US" sz="2400">
                <a:latin typeface="Tahoma" pitchFamily="34" charset="0"/>
              </a:rPr>
              <a:t> </a:t>
            </a:r>
            <a:endParaRPr lang="en-US" sz="240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905000" y="1600200"/>
            <a:ext cx="8763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71500" algn="l"/>
              </a:tabLst>
            </a:pPr>
            <a:r>
              <a:rPr lang="en-US" sz="2400">
                <a:cs typeface="Arial" charset="0"/>
              </a:rPr>
              <a:t>	Struktur perulangan akan melakukan proses berulang ulang selama selama Kondisi bernilai </a:t>
            </a:r>
            <a:r>
              <a:rPr lang="en-US" sz="2400" i="1">
                <a:cs typeface="Arial" charset="0"/>
              </a:rPr>
              <a:t>True</a:t>
            </a:r>
            <a:r>
              <a:rPr lang="en-US" sz="2400">
                <a:cs typeface="Arial" charset="0"/>
              </a:rPr>
              <a:t> atau selama kondisi perulangan terpenuhi. </a:t>
            </a:r>
            <a:endParaRPr lang="en-US" sz="2400">
              <a:latin typeface="Tahoma" pitchFamily="34" charset="0"/>
              <a:cs typeface="Times New Roman" pitchFamily="18" charset="0"/>
            </a:endParaRPr>
          </a:p>
          <a:p>
            <a:pPr algn="just" eaLnBrk="0" hangingPunct="0">
              <a:tabLst>
                <a:tab pos="571500" algn="l"/>
              </a:tabLst>
            </a:pPr>
            <a:r>
              <a:rPr lang="en-US" sz="2400">
                <a:cs typeface="Arial" charset="0"/>
              </a:rPr>
              <a:t>	Dan Kondisi akan berhenti jika hanya keadaan berubah menjadi false atau kondisi perulangan tidak terpenuhi.</a:t>
            </a:r>
            <a:endParaRPr lang="en-US" sz="2400">
              <a:latin typeface="Tahoma" pitchFamily="34" charset="0"/>
              <a:cs typeface="Times New Roman" pitchFamily="18" charset="0"/>
            </a:endParaRPr>
          </a:p>
          <a:p>
            <a:pPr eaLnBrk="0" hangingPunct="0">
              <a:tabLst>
                <a:tab pos="571500" algn="l"/>
              </a:tabLst>
            </a:pPr>
            <a:endParaRPr lang="en-US" sz="240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057400" y="3962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Arial" charset="0"/>
              </a:rPr>
              <a:t>Struktur Perulangan terdiri dari :</a:t>
            </a:r>
            <a:r>
              <a:rPr lang="en-US" sz="2400">
                <a:latin typeface="Tahoma" pitchFamily="34" charset="0"/>
              </a:rPr>
              <a:t>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7897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/>
      <p:bldP spid="430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"/>
          <p:cNvSpPr>
            <a:spLocks noChangeArrowheads="1"/>
          </p:cNvSpPr>
          <p:nvPr/>
        </p:nvSpPr>
        <p:spPr bwMode="auto">
          <a:xfrm>
            <a:off x="2994212" y="4739793"/>
            <a:ext cx="32766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7651" name="Rectangle 7"/>
          <p:cNvSpPr>
            <a:spLocks noChangeArrowheads="1"/>
          </p:cNvSpPr>
          <p:nvPr/>
        </p:nvSpPr>
        <p:spPr bwMode="auto">
          <a:xfrm>
            <a:off x="2971800" y="3257550"/>
            <a:ext cx="3276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981200" y="160655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Arial" charset="0"/>
              </a:rPr>
              <a:t>1. While</a:t>
            </a:r>
            <a:r>
              <a:rPr lang="en-US" sz="2400">
                <a:latin typeface="Tahoma" pitchFamily="34" charset="0"/>
              </a:rPr>
              <a:t>  </a:t>
            </a:r>
            <a:endParaRPr lang="en-US" sz="24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285999" y="2292349"/>
            <a:ext cx="961464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cs typeface="Arial" charset="0"/>
              </a:rPr>
              <a:t>Perulangan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digunakan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unutk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melaksanakan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blok</a:t>
            </a:r>
            <a:r>
              <a:rPr lang="en-US" sz="2000" dirty="0">
                <a:cs typeface="Arial" charset="0"/>
              </a:rPr>
              <a:t> statement </a:t>
            </a:r>
            <a:r>
              <a:rPr lang="en-US" sz="2000" b="1" dirty="0" err="1">
                <a:cs typeface="Arial" charset="0"/>
              </a:rPr>
              <a:t>selama</a:t>
            </a:r>
            <a:r>
              <a:rPr lang="en-US" sz="2000" b="1" dirty="0">
                <a:cs typeface="Arial" charset="0"/>
              </a:rPr>
              <a:t> </a:t>
            </a:r>
            <a:r>
              <a:rPr lang="en-US" sz="2000" b="1" dirty="0" err="1">
                <a:cs typeface="Arial" charset="0"/>
              </a:rPr>
              <a:t>kondisinya</a:t>
            </a:r>
            <a:r>
              <a:rPr lang="en-US" sz="2000" b="1" dirty="0">
                <a:cs typeface="Arial" charset="0"/>
              </a:rPr>
              <a:t> </a:t>
            </a:r>
            <a:r>
              <a:rPr lang="en-US" sz="2000" b="1" dirty="0" err="1">
                <a:cs typeface="Arial" charset="0"/>
              </a:rPr>
              <a:t>benar</a:t>
            </a:r>
            <a:r>
              <a:rPr lang="en-US" sz="2000" dirty="0">
                <a:cs typeface="Arial" charset="0"/>
              </a:rPr>
              <a:t>. </a:t>
            </a:r>
            <a:r>
              <a:rPr lang="en-US" sz="2000" dirty="0" err="1">
                <a:cs typeface="Arial" charset="0"/>
              </a:rPr>
              <a:t>Dalam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perulangan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ini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kondisi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diuji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terlebih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dahulu</a:t>
            </a:r>
            <a:r>
              <a:rPr lang="en-US" sz="2000" dirty="0">
                <a:cs typeface="Arial" charset="0"/>
              </a:rPr>
              <a:t>. </a:t>
            </a:r>
            <a:r>
              <a:rPr lang="en-US" sz="2000" dirty="0" err="1">
                <a:cs typeface="Arial" charset="0"/>
              </a:rPr>
              <a:t>Bentuk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umum</a:t>
            </a:r>
            <a:r>
              <a:rPr lang="en-US" sz="2000" dirty="0">
                <a:cs typeface="Arial" charset="0"/>
              </a:rPr>
              <a:t> :</a:t>
            </a:r>
          </a:p>
          <a:p>
            <a:pPr algn="just" eaLnBrk="0" hangingPunct="0"/>
            <a:r>
              <a:rPr lang="en-US" sz="2000" dirty="0">
                <a:cs typeface="Arial" charset="0"/>
              </a:rPr>
              <a:t>	</a:t>
            </a:r>
            <a:r>
              <a:rPr lang="en-US" sz="2000" b="1" i="1" dirty="0">
                <a:solidFill>
                  <a:schemeClr val="bg1"/>
                </a:solidFill>
                <a:cs typeface="Arial" charset="0"/>
              </a:rPr>
              <a:t>while (</a:t>
            </a:r>
            <a:r>
              <a:rPr lang="en-US" sz="2000" b="1" i="1" dirty="0" err="1">
                <a:solidFill>
                  <a:schemeClr val="bg1"/>
                </a:solidFill>
                <a:cs typeface="Arial" charset="0"/>
              </a:rPr>
              <a:t>syarat</a:t>
            </a:r>
            <a:r>
              <a:rPr lang="en-US" sz="2000" b="1" i="1" dirty="0">
                <a:solidFill>
                  <a:schemeClr val="bg1"/>
                </a:solidFill>
                <a:cs typeface="Arial" charset="0"/>
              </a:rPr>
              <a:t>)</a:t>
            </a:r>
          </a:p>
          <a:p>
            <a:pPr algn="just" eaLnBrk="0" hangingPunct="0"/>
            <a:r>
              <a:rPr lang="en-US" sz="2000" b="1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en-US" sz="2000" b="1" i="1" dirty="0" err="1">
                <a:solidFill>
                  <a:schemeClr val="bg1"/>
                </a:solidFill>
                <a:cs typeface="Arial" charset="0"/>
              </a:rPr>
              <a:t>pernyataan</a:t>
            </a:r>
            <a:r>
              <a:rPr lang="en-US" sz="2000" b="1" i="1" dirty="0">
                <a:solidFill>
                  <a:schemeClr val="bg1"/>
                </a:solidFill>
                <a:cs typeface="Arial" charset="0"/>
              </a:rPr>
              <a:t>;</a:t>
            </a:r>
          </a:p>
          <a:p>
            <a:pPr algn="just" eaLnBrk="0" hangingPunct="0"/>
            <a:endParaRPr lang="id-ID" sz="2000" b="1" i="1" dirty="0" smtClean="0">
              <a:cs typeface="Arial" charset="0"/>
            </a:endParaRPr>
          </a:p>
          <a:p>
            <a:pPr algn="just" eaLnBrk="0" hangingPunct="0"/>
            <a:endParaRPr lang="id-ID" sz="2000" b="1" i="1" dirty="0" smtClean="0">
              <a:cs typeface="Arial" charset="0"/>
            </a:endParaRPr>
          </a:p>
          <a:p>
            <a:pPr algn="just" eaLnBrk="0" hangingPunct="0"/>
            <a:r>
              <a:rPr lang="en-US" sz="2000" dirty="0" err="1" smtClean="0">
                <a:cs typeface="Arial" charset="0"/>
              </a:rPr>
              <a:t>Bentuk</a:t>
            </a:r>
            <a:r>
              <a:rPr lang="en-US" sz="2000" dirty="0" smtClean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umum</a:t>
            </a:r>
            <a:r>
              <a:rPr lang="en-US" sz="2000" dirty="0">
                <a:cs typeface="Arial" charset="0"/>
              </a:rPr>
              <a:t> while </a:t>
            </a:r>
            <a:r>
              <a:rPr lang="en-US" sz="2000" dirty="0" err="1">
                <a:cs typeface="Arial" charset="0"/>
              </a:rPr>
              <a:t>dengan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lebih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dari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satu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pernyataan</a:t>
            </a:r>
            <a:endParaRPr lang="en-US" sz="2000" dirty="0">
              <a:cs typeface="Arial" charset="0"/>
            </a:endParaRPr>
          </a:p>
          <a:p>
            <a:pPr algn="just" eaLnBrk="0" hangingPunct="0"/>
            <a:r>
              <a:rPr lang="en-US" sz="2000" dirty="0">
                <a:cs typeface="Arial" charset="0"/>
              </a:rPr>
              <a:t>	</a:t>
            </a:r>
            <a:r>
              <a:rPr lang="en-US" sz="2000" b="1" i="1" dirty="0">
                <a:solidFill>
                  <a:schemeClr val="bg1"/>
                </a:solidFill>
                <a:cs typeface="Arial" charset="0"/>
              </a:rPr>
              <a:t>while (</a:t>
            </a:r>
            <a:r>
              <a:rPr lang="en-US" sz="2000" b="1" i="1" dirty="0" err="1">
                <a:solidFill>
                  <a:schemeClr val="bg1"/>
                </a:solidFill>
                <a:cs typeface="Arial" charset="0"/>
              </a:rPr>
              <a:t>syarat</a:t>
            </a:r>
            <a:r>
              <a:rPr lang="en-US" sz="2000" b="1" i="1" dirty="0">
                <a:solidFill>
                  <a:schemeClr val="bg1"/>
                </a:solidFill>
                <a:cs typeface="Arial" charset="0"/>
              </a:rPr>
              <a:t>)</a:t>
            </a:r>
          </a:p>
          <a:p>
            <a:pPr algn="just" eaLnBrk="0" hangingPunct="0"/>
            <a:r>
              <a:rPr lang="en-US" sz="2000" b="1" i="1" dirty="0">
                <a:solidFill>
                  <a:schemeClr val="bg1"/>
                </a:solidFill>
                <a:cs typeface="Arial" charset="0"/>
              </a:rPr>
              <a:t>	{</a:t>
            </a:r>
          </a:p>
          <a:p>
            <a:pPr algn="just" eaLnBrk="0" hangingPunct="0"/>
            <a:r>
              <a:rPr lang="en-US" sz="2000" b="1" i="1" dirty="0">
                <a:solidFill>
                  <a:schemeClr val="bg1"/>
                </a:solidFill>
                <a:cs typeface="Arial" charset="0"/>
              </a:rPr>
              <a:t>		pernyataan1;</a:t>
            </a:r>
          </a:p>
          <a:p>
            <a:pPr algn="just" eaLnBrk="0" hangingPunct="0"/>
            <a:r>
              <a:rPr lang="en-US" sz="2000" b="1" i="1" dirty="0">
                <a:solidFill>
                  <a:schemeClr val="bg1"/>
                </a:solidFill>
                <a:cs typeface="Arial" charset="0"/>
              </a:rPr>
              <a:t>		pernyataan2;</a:t>
            </a:r>
          </a:p>
          <a:p>
            <a:pPr algn="just" eaLnBrk="0" hangingPunct="0"/>
            <a:r>
              <a:rPr lang="en-US" sz="2000" b="1" i="1" dirty="0">
                <a:solidFill>
                  <a:schemeClr val="bg1"/>
                </a:solidFill>
                <a:cs typeface="Arial" charset="0"/>
              </a:rPr>
              <a:t>	}</a:t>
            </a:r>
            <a:r>
              <a:rPr lang="en-US" sz="2400" b="1" i="1" dirty="0">
                <a:solidFill>
                  <a:schemeClr val="bg1"/>
                </a:solidFill>
                <a:cs typeface="Arial" charset="0"/>
              </a:rPr>
              <a:t>		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981200" y="578144"/>
            <a:ext cx="69879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/>
              <a:t>Pernyataan</a:t>
            </a:r>
            <a:r>
              <a:rPr lang="en-US" sz="3200" b="1" dirty="0"/>
              <a:t> WHILE</a:t>
            </a:r>
          </a:p>
        </p:txBody>
      </p:sp>
    </p:spTree>
    <p:extLst>
      <p:ext uri="{BB962C8B-B14F-4D97-AF65-F5344CB8AC3E}">
        <p14:creationId xmlns:p14="http://schemas.microsoft.com/office/powerpoint/2010/main" val="67499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6313" y="570321"/>
            <a:ext cx="8911687" cy="855066"/>
          </a:xfrm>
        </p:spPr>
        <p:txBody>
          <a:bodyPr/>
          <a:lstStyle/>
          <a:p>
            <a:r>
              <a:rPr lang="en-US" dirty="0"/>
              <a:t>PERNYATAAN while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532964" y="1631576"/>
            <a:ext cx="9843247" cy="482301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ungkapan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ungkapan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pernyataan_1;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pernyataan_2;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…….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pernyataan_n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}  /* end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while*/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90801"/>
            <a:ext cx="4191000" cy="34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7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981200" y="1066801"/>
            <a:ext cx="411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d-ID"/>
          </a:p>
        </p:txBody>
      </p:sp>
      <p:sp>
        <p:nvSpPr>
          <p:cNvPr id="28675" name="Text Box 7"/>
          <p:cNvSpPr txBox="1">
            <a:spLocks noChangeArrowheads="1"/>
          </p:cNvSpPr>
          <p:nvPr/>
        </p:nvSpPr>
        <p:spPr bwMode="auto">
          <a:xfrm>
            <a:off x="1676400" y="885886"/>
            <a:ext cx="3505200" cy="5216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main()</a:t>
            </a:r>
          </a:p>
          <a:p>
            <a:pPr>
              <a:spcBef>
                <a:spcPct val="50000"/>
              </a:spcBef>
            </a:pPr>
            <a:r>
              <a:rPr lang="en-US" dirty="0"/>
              <a:t>{</a:t>
            </a:r>
          </a:p>
          <a:p>
            <a:pPr>
              <a:spcBef>
                <a:spcPct val="50000"/>
              </a:spcBef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bil</a:t>
            </a:r>
            <a:r>
              <a:rPr lang="en-US" dirty="0"/>
              <a:t>=1;</a:t>
            </a:r>
          </a:p>
          <a:p>
            <a:pPr>
              <a:spcBef>
                <a:spcPct val="50000"/>
              </a:spcBef>
            </a:pPr>
            <a:r>
              <a:rPr lang="en-US" dirty="0"/>
              <a:t>     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pPr>
              <a:spcBef>
                <a:spcPct val="50000"/>
              </a:spcBef>
            </a:pPr>
            <a:r>
              <a:rPr lang="en-US" dirty="0"/>
              <a:t>     </a:t>
            </a:r>
            <a:r>
              <a:rPr lang="en-US" b="1" dirty="0"/>
              <a:t>while (</a:t>
            </a:r>
            <a:r>
              <a:rPr lang="en-US" b="1" dirty="0" err="1"/>
              <a:t>bil</a:t>
            </a:r>
            <a:r>
              <a:rPr lang="en-US" b="1" dirty="0"/>
              <a:t>&lt;=10)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     {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        </a:t>
            </a:r>
            <a:r>
              <a:rPr lang="en-US" b="1" dirty="0" err="1"/>
              <a:t>cout</a:t>
            </a:r>
            <a:r>
              <a:rPr lang="en-US" b="1" dirty="0" smtClean="0"/>
              <a:t>&lt;&lt;“</a:t>
            </a:r>
            <a:r>
              <a:rPr lang="id-ID" b="1" dirty="0" smtClean="0"/>
              <a:t>POLINDRA</a:t>
            </a:r>
            <a:r>
              <a:rPr lang="en-US" b="1" dirty="0" smtClean="0"/>
              <a:t>”&lt;&lt;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        </a:t>
            </a:r>
            <a:r>
              <a:rPr lang="en-US" b="1" dirty="0" err="1"/>
              <a:t>bil</a:t>
            </a:r>
            <a:r>
              <a:rPr lang="en-US" b="1" dirty="0"/>
              <a:t>=bil+1;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     }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}</a:t>
            </a:r>
            <a:endParaRPr lang="id-ID" dirty="0" smtClean="0"/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28676" name="Text Box 8"/>
          <p:cNvSpPr txBox="1">
            <a:spLocks noChangeArrowheads="1"/>
          </p:cNvSpPr>
          <p:nvPr/>
        </p:nvSpPr>
        <p:spPr bwMode="auto">
          <a:xfrm>
            <a:off x="7772400" y="493713"/>
            <a:ext cx="3505200" cy="491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main()</a:t>
            </a:r>
          </a:p>
          <a:p>
            <a:pPr>
              <a:spcBef>
                <a:spcPct val="50000"/>
              </a:spcBef>
            </a:pPr>
            <a:r>
              <a:rPr lang="en-US" dirty="0"/>
              <a:t>{</a:t>
            </a:r>
          </a:p>
          <a:p>
            <a:pPr>
              <a:spcBef>
                <a:spcPct val="50000"/>
              </a:spcBef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bil</a:t>
            </a:r>
            <a:r>
              <a:rPr lang="en-US" dirty="0"/>
              <a:t>=1;</a:t>
            </a:r>
          </a:p>
          <a:p>
            <a:pPr>
              <a:spcBef>
                <a:spcPct val="50000"/>
              </a:spcBef>
            </a:pPr>
            <a:r>
              <a:rPr lang="en-US" dirty="0"/>
              <a:t>     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pPr>
              <a:spcBef>
                <a:spcPct val="50000"/>
              </a:spcBef>
            </a:pPr>
            <a:r>
              <a:rPr lang="en-US" dirty="0"/>
              <a:t>     </a:t>
            </a:r>
            <a:r>
              <a:rPr lang="en-US" b="1" dirty="0"/>
              <a:t>do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     {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        </a:t>
            </a:r>
            <a:r>
              <a:rPr lang="en-US" b="1" dirty="0" err="1"/>
              <a:t>cout</a:t>
            </a:r>
            <a:r>
              <a:rPr lang="en-US" b="1" dirty="0"/>
              <a:t>&lt;&lt;</a:t>
            </a:r>
            <a:r>
              <a:rPr lang="en-US" b="1" dirty="0" err="1"/>
              <a:t>bil</a:t>
            </a:r>
            <a:r>
              <a:rPr lang="en-US" b="1" dirty="0"/>
              <a:t>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        </a:t>
            </a:r>
            <a:r>
              <a:rPr lang="en-US" b="1" dirty="0" err="1"/>
              <a:t>bil</a:t>
            </a:r>
            <a:r>
              <a:rPr lang="en-US" b="1" dirty="0"/>
              <a:t>=bil+2;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     }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     while (</a:t>
            </a:r>
            <a:r>
              <a:rPr lang="en-US" b="1" dirty="0" err="1"/>
              <a:t>bil</a:t>
            </a:r>
            <a:r>
              <a:rPr lang="en-US" b="1" dirty="0"/>
              <a:t>&lt;=10)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8677" name="Text Box 9"/>
          <p:cNvSpPr txBox="1">
            <a:spLocks noChangeArrowheads="1"/>
          </p:cNvSpPr>
          <p:nvPr/>
        </p:nvSpPr>
        <p:spPr bwMode="auto">
          <a:xfrm>
            <a:off x="3850342" y="6283614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/>
              <a:t>Outputnya</a:t>
            </a:r>
            <a:r>
              <a:rPr lang="en-US" b="1" dirty="0"/>
              <a:t>…?</a:t>
            </a:r>
          </a:p>
        </p:txBody>
      </p:sp>
      <p:sp>
        <p:nvSpPr>
          <p:cNvPr id="28678" name="Text Box 10"/>
          <p:cNvSpPr txBox="1">
            <a:spLocks noChangeArrowheads="1"/>
          </p:cNvSpPr>
          <p:nvPr/>
        </p:nvSpPr>
        <p:spPr bwMode="auto">
          <a:xfrm>
            <a:off x="7772400" y="5638801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Outputnya…?</a:t>
            </a:r>
          </a:p>
        </p:txBody>
      </p:sp>
    </p:spTree>
    <p:extLst>
      <p:ext uri="{BB962C8B-B14F-4D97-AF65-F5344CB8AC3E}">
        <p14:creationId xmlns:p14="http://schemas.microsoft.com/office/powerpoint/2010/main" val="406416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6"/>
          <p:cNvSpPr>
            <a:spLocks noGrp="1" noChangeArrowheads="1"/>
          </p:cNvSpPr>
          <p:nvPr>
            <p:ph type="title"/>
          </p:nvPr>
        </p:nvSpPr>
        <p:spPr>
          <a:xfrm>
            <a:off x="2514600" y="533400"/>
            <a:ext cx="7793038" cy="1143000"/>
          </a:xfrm>
          <a:noFill/>
          <a:ln/>
        </p:spPr>
        <p:txBody>
          <a:bodyPr/>
          <a:lstStyle/>
          <a:p>
            <a:r>
              <a:rPr lang="en-US" dirty="0"/>
              <a:t>PERNYATAAN while (</a:t>
            </a:r>
            <a:r>
              <a:rPr lang="en-US" dirty="0" err="1"/>
              <a:t>contoh</a:t>
            </a:r>
            <a:r>
              <a:rPr lang="en-US" dirty="0"/>
              <a:t>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58907" y="1613646"/>
            <a:ext cx="4773705" cy="509643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3200" dirty="0" err="1">
                <a:cs typeface="Times New Roman" panose="02020603050405020304" pitchFamily="18" charset="0"/>
              </a:rPr>
              <a:t>int</a:t>
            </a:r>
            <a:r>
              <a:rPr lang="en-US" sz="3200" dirty="0">
                <a:cs typeface="Times New Roman" panose="02020603050405020304" pitchFamily="18" charset="0"/>
              </a:rPr>
              <a:t> digit =1;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3200" dirty="0">
                <a:cs typeface="Times New Roman" panose="02020603050405020304" pitchFamily="18" charset="0"/>
              </a:rPr>
              <a:t>while (digit &lt;= 10)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3200" dirty="0">
                <a:cs typeface="Times New Roman" panose="02020603050405020304" pitchFamily="18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3200" dirty="0">
                <a:cs typeface="Times New Roman" panose="02020603050405020304" pitchFamily="18" charset="0"/>
              </a:rPr>
              <a:t>    </a:t>
            </a:r>
            <a:r>
              <a:rPr lang="en-US" sz="3200" dirty="0" err="1">
                <a:cs typeface="Times New Roman" panose="02020603050405020304" pitchFamily="18" charset="0"/>
              </a:rPr>
              <a:t>printf</a:t>
            </a:r>
            <a:r>
              <a:rPr lang="en-US" sz="3200" dirty="0">
                <a:cs typeface="Times New Roman" panose="02020603050405020304" pitchFamily="18" charset="0"/>
              </a:rPr>
              <a:t>(“%d\</a:t>
            </a:r>
            <a:r>
              <a:rPr lang="en-US" sz="3200" dirty="0" err="1">
                <a:cs typeface="Times New Roman" panose="02020603050405020304" pitchFamily="18" charset="0"/>
              </a:rPr>
              <a:t>n”,digit</a:t>
            </a:r>
            <a:r>
              <a:rPr lang="en-US" sz="3200" dirty="0">
                <a:cs typeface="Times New Roman" panose="02020603050405020304" pitchFamily="18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3200" dirty="0">
                <a:cs typeface="Times New Roman" panose="02020603050405020304" pitchFamily="18" charset="0"/>
              </a:rPr>
              <a:t>   ++digit;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3200" dirty="0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6411119" y="2129118"/>
            <a:ext cx="550297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 err="1"/>
              <a:t>Printf</a:t>
            </a:r>
            <a:r>
              <a:rPr lang="en-US" sz="2800" dirty="0"/>
              <a:t>(“</a:t>
            </a:r>
            <a:r>
              <a:rPr lang="en-US" sz="2800" dirty="0" err="1"/>
              <a:t>masukkan</a:t>
            </a:r>
            <a:r>
              <a:rPr lang="en-US" sz="2800" dirty="0"/>
              <a:t> data :”);</a:t>
            </a:r>
          </a:p>
          <a:p>
            <a:r>
              <a:rPr lang="en-US" sz="2800" dirty="0" err="1"/>
              <a:t>scanf</a:t>
            </a:r>
            <a:r>
              <a:rPr lang="en-US" sz="2800" dirty="0"/>
              <a:t>(“%d”, </a:t>
            </a:r>
            <a:r>
              <a:rPr lang="en-US" sz="2800" dirty="0" err="1" smtClean="0"/>
              <a:t>nomor</a:t>
            </a:r>
            <a:r>
              <a:rPr lang="en-US" sz="2800" dirty="0"/>
              <a:t>);</a:t>
            </a:r>
          </a:p>
          <a:p>
            <a:r>
              <a:rPr lang="en-US" sz="2800" dirty="0"/>
              <a:t>While (</a:t>
            </a:r>
            <a:r>
              <a:rPr lang="en-US" sz="2800" dirty="0" err="1" smtClean="0"/>
              <a:t>nomor</a:t>
            </a:r>
            <a:r>
              <a:rPr lang="en-US" sz="2800" dirty="0" smtClean="0"/>
              <a:t> </a:t>
            </a:r>
            <a:r>
              <a:rPr lang="en-US" sz="2800" dirty="0"/>
              <a:t>!= 9999){</a:t>
            </a:r>
          </a:p>
          <a:p>
            <a:r>
              <a:rPr lang="en-US" sz="2800" dirty="0"/>
              <a:t>     ++</a:t>
            </a:r>
            <a:r>
              <a:rPr lang="en-US" sz="2800" dirty="0" err="1"/>
              <a:t>bil</a:t>
            </a:r>
            <a:r>
              <a:rPr lang="en-US" sz="2800" dirty="0"/>
              <a:t>;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jumlah</a:t>
            </a:r>
            <a:r>
              <a:rPr lang="en-US" sz="2800" dirty="0"/>
              <a:t> = </a:t>
            </a:r>
            <a:r>
              <a:rPr lang="en-US" sz="2800" dirty="0" err="1"/>
              <a:t>jumlah</a:t>
            </a:r>
            <a:r>
              <a:rPr lang="en-US" sz="2800" dirty="0"/>
              <a:t> + </a:t>
            </a:r>
            <a:r>
              <a:rPr lang="en-US" sz="2800" dirty="0" err="1" smtClean="0"/>
              <a:t>nomor</a:t>
            </a:r>
            <a:r>
              <a:rPr lang="en-US" sz="2800" dirty="0"/>
              <a:t>;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Printf</a:t>
            </a:r>
            <a:r>
              <a:rPr lang="en-US" sz="2800" dirty="0"/>
              <a:t>(“</a:t>
            </a:r>
            <a:r>
              <a:rPr lang="en-US" sz="2800" dirty="0" err="1"/>
              <a:t>masukkan</a:t>
            </a:r>
            <a:r>
              <a:rPr lang="en-US" sz="2800" dirty="0"/>
              <a:t> data :”);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scanf</a:t>
            </a:r>
            <a:r>
              <a:rPr lang="en-US" sz="2800" dirty="0"/>
              <a:t>(“%d”, </a:t>
            </a:r>
            <a:r>
              <a:rPr lang="en-US" sz="2800" dirty="0" err="1" smtClean="0"/>
              <a:t>nomor</a:t>
            </a:r>
            <a:r>
              <a:rPr lang="en-US" sz="2800" dirty="0"/>
              <a:t>);</a:t>
            </a:r>
          </a:p>
          <a:p>
            <a:r>
              <a:rPr lang="en-US" sz="2800" dirty="0"/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41084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6"/>
          <p:cNvSpPr>
            <a:spLocks noGrp="1" noChangeArrowheads="1"/>
          </p:cNvSpPr>
          <p:nvPr>
            <p:ph type="title"/>
          </p:nvPr>
        </p:nvSpPr>
        <p:spPr>
          <a:xfrm>
            <a:off x="2514600" y="533400"/>
            <a:ext cx="7793038" cy="1143000"/>
          </a:xfrm>
          <a:noFill/>
          <a:ln/>
        </p:spPr>
        <p:txBody>
          <a:bodyPr/>
          <a:lstStyle/>
          <a:p>
            <a:r>
              <a:rPr lang="en-US" dirty="0"/>
              <a:t>PERNYATAAN while (</a:t>
            </a:r>
            <a:r>
              <a:rPr lang="en-US" dirty="0" err="1"/>
              <a:t>contoh</a:t>
            </a:r>
            <a:r>
              <a:rPr lang="en-US" dirty="0"/>
              <a:t>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828801" y="2209800"/>
            <a:ext cx="3465513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400">
                <a:cs typeface="Times New Roman" panose="02020603050405020304" pitchFamily="18" charset="0"/>
              </a:rPr>
              <a:t>int digit =1;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>
                <a:cs typeface="Times New Roman" panose="02020603050405020304" pitchFamily="18" charset="0"/>
              </a:rPr>
              <a:t>while (digit &lt;= 10)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>
                <a:cs typeface="Times New Roman" panose="02020603050405020304" pitchFamily="18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>
                <a:cs typeface="Times New Roman" panose="02020603050405020304" pitchFamily="18" charset="0"/>
              </a:rPr>
              <a:t>    printf(“%d\n”,digit);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>
                <a:cs typeface="Times New Roman" panose="02020603050405020304" pitchFamily="18" charset="0"/>
              </a:rPr>
              <a:t>   ++digit;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6122989" y="2209800"/>
            <a:ext cx="30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Printf(“masukkan data :”);</a:t>
            </a:r>
          </a:p>
          <a:p>
            <a:r>
              <a:rPr lang="en-US"/>
              <a:t>scanf(“%d”, nombor);</a:t>
            </a:r>
          </a:p>
          <a:p>
            <a:r>
              <a:rPr lang="en-US"/>
              <a:t>While (nombor != 9999){</a:t>
            </a:r>
          </a:p>
          <a:p>
            <a:r>
              <a:rPr lang="en-US"/>
              <a:t>     ++bil;</a:t>
            </a:r>
          </a:p>
          <a:p>
            <a:r>
              <a:rPr lang="en-US"/>
              <a:t>      jumlah = jumlah + nombor;</a:t>
            </a:r>
          </a:p>
          <a:p>
            <a:r>
              <a:rPr lang="en-US"/>
              <a:t>      Printf(“masukkan data :”);</a:t>
            </a:r>
          </a:p>
          <a:p>
            <a:r>
              <a:rPr lang="en-US"/>
              <a:t>      scanf(“%d”, nombor);</a:t>
            </a:r>
          </a:p>
          <a:p>
            <a:r>
              <a:rPr lang="en-US"/>
              <a:t>}   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752600" y="2057400"/>
            <a:ext cx="36576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096000" y="2057400"/>
            <a:ext cx="45720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60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3678" y="220699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PERNYATAAN do-while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540340" y="1743636"/>
            <a:ext cx="10198941" cy="4993340"/>
          </a:xfrm>
        </p:spPr>
        <p:txBody>
          <a:bodyPr>
            <a:noAutofit/>
          </a:bodyPr>
          <a:lstStyle/>
          <a:p>
            <a:r>
              <a:rPr lang="en-US" sz="3200" dirty="0" err="1"/>
              <a:t>Juga</a:t>
            </a:r>
            <a:r>
              <a:rPr lang="en-US" sz="3200" dirty="0"/>
              <a:t> </a:t>
            </a:r>
            <a:r>
              <a:rPr lang="en-US" sz="3200" dirty="0" err="1"/>
              <a:t>mempunyai</a:t>
            </a:r>
            <a:r>
              <a:rPr lang="en-US" sz="3200" dirty="0"/>
              <a:t> </a:t>
            </a:r>
            <a:r>
              <a:rPr lang="en-US" sz="3200" dirty="0" err="1"/>
              <a:t>peranan</a:t>
            </a:r>
            <a:r>
              <a:rPr lang="en-US" sz="3200" dirty="0"/>
              <a:t> </a:t>
            </a:r>
            <a:r>
              <a:rPr lang="en-US" sz="3200" dirty="0" err="1"/>
              <a:t>seperti</a:t>
            </a:r>
            <a:r>
              <a:rPr lang="en-US" sz="3200" dirty="0"/>
              <a:t> while</a:t>
            </a:r>
          </a:p>
          <a:p>
            <a:pPr lvl="1"/>
            <a:r>
              <a:rPr lang="en-US" sz="3200" dirty="0" err="1" smtClean="0"/>
              <a:t>Perbe</a:t>
            </a:r>
            <a:r>
              <a:rPr lang="id-ID" sz="3200" dirty="0"/>
              <a:t>d</a:t>
            </a:r>
            <a:r>
              <a:rPr lang="en-US" sz="3200" dirty="0" err="1" smtClean="0"/>
              <a:t>aannya</a:t>
            </a:r>
            <a:r>
              <a:rPr lang="en-US" sz="3200" dirty="0"/>
              <a:t>: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segi</a:t>
            </a:r>
            <a:r>
              <a:rPr lang="en-US" sz="3200" dirty="0"/>
              <a:t> </a:t>
            </a:r>
            <a:r>
              <a:rPr lang="en-US" sz="3200" dirty="0" err="1"/>
              <a:t>kedudukan</a:t>
            </a:r>
            <a:r>
              <a:rPr lang="en-US" sz="3200" dirty="0"/>
              <a:t> </a:t>
            </a:r>
            <a:r>
              <a:rPr lang="en-US" sz="3200" dirty="0" err="1"/>
              <a:t>pengujian</a:t>
            </a:r>
            <a:endParaRPr lang="en-US" sz="3200" dirty="0"/>
          </a:p>
          <a:p>
            <a:pPr lvl="1"/>
            <a:r>
              <a:rPr lang="en-US" sz="3200" dirty="0" err="1"/>
              <a:t>Bagaimana</a:t>
            </a:r>
            <a:r>
              <a:rPr lang="en-US" sz="3200" dirty="0"/>
              <a:t>??? : </a:t>
            </a:r>
            <a:r>
              <a:rPr lang="en-US" sz="3200" dirty="0" err="1"/>
              <a:t>Berlaku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 smtClean="0"/>
              <a:t>bagian</a:t>
            </a:r>
            <a:r>
              <a:rPr lang="en-US" sz="3200" dirty="0" smtClean="0"/>
              <a:t> </a:t>
            </a:r>
            <a:r>
              <a:rPr lang="en-US" sz="3200" dirty="0" err="1"/>
              <a:t>bawah</a:t>
            </a:r>
            <a:r>
              <a:rPr lang="en-US" sz="3200" dirty="0"/>
              <a:t> </a:t>
            </a:r>
            <a:r>
              <a:rPr lang="en-US" sz="3200" dirty="0" smtClean="0"/>
              <a:t>g</a:t>
            </a:r>
            <a:r>
              <a:rPr lang="id-ID" sz="3200" dirty="0" smtClean="0"/>
              <a:t>ulu</a:t>
            </a:r>
            <a:r>
              <a:rPr lang="en-US" sz="3200" dirty="0" err="1" smtClean="0"/>
              <a:t>ng</a:t>
            </a:r>
            <a:r>
              <a:rPr lang="en-US" sz="3200" dirty="0"/>
              <a:t>.</a:t>
            </a:r>
          </a:p>
          <a:p>
            <a:pPr lvl="2"/>
            <a:r>
              <a:rPr lang="en-US" sz="3200" dirty="0"/>
              <a:t>=&gt; </a:t>
            </a:r>
            <a:r>
              <a:rPr lang="en-US" sz="3200" dirty="0" err="1"/>
              <a:t>kawalan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masuk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badan</a:t>
            </a:r>
            <a:r>
              <a:rPr lang="en-US" sz="3200" dirty="0"/>
              <a:t> </a:t>
            </a:r>
            <a:r>
              <a:rPr lang="en-US" sz="3200" dirty="0" smtClean="0"/>
              <a:t>g</a:t>
            </a:r>
            <a:r>
              <a:rPr lang="id-ID" sz="3200" dirty="0" smtClean="0"/>
              <a:t>u</a:t>
            </a:r>
            <a:r>
              <a:rPr lang="en-US" sz="3200" dirty="0" smtClean="0"/>
              <a:t>lung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melaksanakannya</a:t>
            </a:r>
            <a:r>
              <a:rPr lang="en-US" sz="3200" dirty="0"/>
              <a:t> </a:t>
            </a:r>
            <a:r>
              <a:rPr lang="en-US" sz="3200" dirty="0" err="1"/>
              <a:t>sekali</a:t>
            </a:r>
            <a:r>
              <a:rPr lang="en-US" sz="3200" dirty="0"/>
              <a:t>, </a:t>
            </a:r>
            <a:r>
              <a:rPr lang="en-US" sz="3200" dirty="0" err="1"/>
              <a:t>sebelum</a:t>
            </a:r>
            <a:r>
              <a:rPr lang="en-US" sz="3200" dirty="0"/>
              <a:t> </a:t>
            </a:r>
            <a:r>
              <a:rPr lang="en-US" sz="3200" dirty="0" err="1"/>
              <a:t>menilai</a:t>
            </a:r>
            <a:r>
              <a:rPr lang="en-US" sz="3200" dirty="0"/>
              <a:t> </a:t>
            </a:r>
            <a:r>
              <a:rPr lang="en-US" sz="3200" dirty="0" err="1"/>
              <a:t>ungkapan</a:t>
            </a:r>
            <a:r>
              <a:rPr lang="en-US" sz="3200" dirty="0"/>
              <a:t> </a:t>
            </a:r>
            <a:r>
              <a:rPr lang="en-US" sz="3200" dirty="0" err="1"/>
              <a:t>syarat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51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43427"/>
            <a:ext cx="8911687" cy="1280890"/>
          </a:xfrm>
        </p:spPr>
        <p:txBody>
          <a:bodyPr/>
          <a:lstStyle/>
          <a:p>
            <a:pPr algn="ctr"/>
            <a:r>
              <a:rPr lang="en-US"/>
              <a:t>FORMAT do-while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959224" y="2004266"/>
            <a:ext cx="5334000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3200" dirty="0"/>
              <a:t>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3200" dirty="0"/>
              <a:t>  { </a:t>
            </a:r>
            <a:r>
              <a:rPr lang="en-US" sz="3200" dirty="0" err="1"/>
              <a:t>blok</a:t>
            </a:r>
            <a:r>
              <a:rPr lang="en-US" sz="3200" dirty="0"/>
              <a:t> </a:t>
            </a:r>
            <a:r>
              <a:rPr lang="en-US" sz="3200" dirty="0" err="1"/>
              <a:t>aturcara</a:t>
            </a:r>
            <a:r>
              <a:rPr lang="en-US" sz="3200" dirty="0"/>
              <a:t> C;}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3200" dirty="0"/>
              <a:t>while (</a:t>
            </a:r>
            <a:r>
              <a:rPr lang="en-US" sz="3200" dirty="0" err="1"/>
              <a:t>ungkapan</a:t>
            </a:r>
            <a:r>
              <a:rPr lang="en-US" sz="3200" dirty="0"/>
              <a:t> </a:t>
            </a:r>
            <a:r>
              <a:rPr lang="en-US" sz="3200" dirty="0" err="1"/>
              <a:t>syarat</a:t>
            </a:r>
            <a:r>
              <a:rPr lang="en-US" sz="3200" dirty="0"/>
              <a:t>);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270" y="2004266"/>
            <a:ext cx="4076700" cy="337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8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299</TotalTime>
  <Words>430</Words>
  <Application>Microsoft Office PowerPoint</Application>
  <PresentationFormat>Widescreen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Century Gothic</vt:lpstr>
      <vt:lpstr>Comic Sans MS</vt:lpstr>
      <vt:lpstr>Courier New</vt:lpstr>
      <vt:lpstr>Tahoma</vt:lpstr>
      <vt:lpstr>Times New Roman</vt:lpstr>
      <vt:lpstr>Wingdings</vt:lpstr>
      <vt:lpstr>Wingdings 3</vt:lpstr>
      <vt:lpstr>Wisp</vt:lpstr>
      <vt:lpstr>Perulangan</vt:lpstr>
      <vt:lpstr>PowerPoint Presentation</vt:lpstr>
      <vt:lpstr>PowerPoint Presentation</vt:lpstr>
      <vt:lpstr>PERNYATAAN while</vt:lpstr>
      <vt:lpstr>PowerPoint Presentation</vt:lpstr>
      <vt:lpstr>PERNYATAAN while (contoh)</vt:lpstr>
      <vt:lpstr>PERNYATAAN while (contoh)</vt:lpstr>
      <vt:lpstr>PERNYATAAN do-while</vt:lpstr>
      <vt:lpstr>FORMAT do-while</vt:lpstr>
      <vt:lpstr>PowerPoint Presentation</vt:lpstr>
      <vt:lpstr>PowerPoint Presentation</vt:lpstr>
      <vt:lpstr>PowerPoint Presentation</vt:lpstr>
      <vt:lpstr>PowerPoint Presentation</vt:lpstr>
      <vt:lpstr>SELESAI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DARSIH</dc:creator>
  <cp:lastModifiedBy>ACER</cp:lastModifiedBy>
  <cp:revision>24</cp:revision>
  <dcterms:created xsi:type="dcterms:W3CDTF">2015-03-15T23:45:46Z</dcterms:created>
  <dcterms:modified xsi:type="dcterms:W3CDTF">2018-03-19T04:40:33Z</dcterms:modified>
</cp:coreProperties>
</file>