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0" r:id="rId9"/>
    <p:sldId id="261"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395078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176851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300678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76907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F3046-B5C5-4AF3-8ACA-1812AE182AE4}" type="datetimeFigureOut">
              <a:rPr lang="id-ID" smtClean="0"/>
              <a:t>07/10/2020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1712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71AF3046-B5C5-4AF3-8ACA-1812AE182AE4}" type="datetimeFigureOut">
              <a:rPr lang="id-ID" smtClean="0"/>
              <a:t>07/10/2020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30440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71AF3046-B5C5-4AF3-8ACA-1812AE182AE4}" type="datetimeFigureOut">
              <a:rPr lang="id-ID" smtClean="0"/>
              <a:t>07/10/2020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410277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1AF3046-B5C5-4AF3-8ACA-1812AE182AE4}" type="datetimeFigureOut">
              <a:rPr lang="id-ID" smtClean="0"/>
              <a:t>07/10/2020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67080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F3046-B5C5-4AF3-8ACA-1812AE182AE4}" type="datetimeFigureOut">
              <a:rPr lang="id-ID" smtClean="0"/>
              <a:t>07/10/2020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403941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F3046-B5C5-4AF3-8ACA-1812AE182AE4}" type="datetimeFigureOut">
              <a:rPr lang="id-ID" smtClean="0"/>
              <a:t>07/10/2020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66570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F3046-B5C5-4AF3-8ACA-1812AE182AE4}" type="datetimeFigureOut">
              <a:rPr lang="id-ID" smtClean="0"/>
              <a:t>07/10/2020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F4383AB-A97E-48F3-855E-4D5ED07360FC}" type="slidenum">
              <a:rPr lang="id-ID" smtClean="0"/>
              <a:t>‹#›</a:t>
            </a:fld>
            <a:endParaRPr lang="id-ID"/>
          </a:p>
        </p:txBody>
      </p:sp>
    </p:spTree>
    <p:extLst>
      <p:ext uri="{BB962C8B-B14F-4D97-AF65-F5344CB8AC3E}">
        <p14:creationId xmlns:p14="http://schemas.microsoft.com/office/powerpoint/2010/main" val="347212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F3046-B5C5-4AF3-8ACA-1812AE182AE4}" type="datetimeFigureOut">
              <a:rPr lang="id-ID" smtClean="0"/>
              <a:t>07/10/2020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383AB-A97E-48F3-855E-4D5ED07360FC}" type="slidenum">
              <a:rPr lang="id-ID" smtClean="0"/>
              <a:t>‹#›</a:t>
            </a:fld>
            <a:endParaRPr lang="id-ID"/>
          </a:p>
        </p:txBody>
      </p:sp>
    </p:spTree>
    <p:extLst>
      <p:ext uri="{BB962C8B-B14F-4D97-AF65-F5344CB8AC3E}">
        <p14:creationId xmlns:p14="http://schemas.microsoft.com/office/powerpoint/2010/main" val="5305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anslate.googleusercontent.com/translate_c?client=srp&amp;depth=1&amp;hl=id&amp;prev=search&amp;rurl=translate.google.com&amp;sl=en&amp;sp=nmt4&amp;tl=id&amp;u=https://en.m.wikipedia.org/wiki/Radix&amp;usg=ALkJrhhKc_u_Okgi--e6jd1DX8ZJNZeXMQ" TargetMode="External"/><Relationship Id="rId2" Type="http://schemas.openxmlformats.org/officeDocument/2006/relationships/hyperlink" Target="https://translate.googleusercontent.com/translate_c?client=srp&amp;depth=1&amp;hl=id&amp;prev=search&amp;rurl=translate.google.com&amp;sl=en&amp;sp=nmt4&amp;tl=id&amp;u=https://en.m.wikipedia.org/wiki/Base_(exponentiation)&amp;usg=ALkJrhjXxlLqN_YyTp3yKTffy0JDscwx-A" TargetMode="External"/><Relationship Id="rId1" Type="http://schemas.openxmlformats.org/officeDocument/2006/relationships/slideLayout" Target="../slideLayouts/slideLayout1.xml"/><Relationship Id="rId5" Type="http://schemas.openxmlformats.org/officeDocument/2006/relationships/hyperlink" Target="https://translate.googleusercontent.com/translate_c?client=srp&amp;depth=1&amp;hl=id&amp;prev=search&amp;rurl=translate.google.com&amp;sl=en&amp;sp=nmt4&amp;tl=id&amp;u=https://en.m.wikipedia.org/wiki/Exponent&amp;usg=ALkJrhgXr-pcxtbzF40InC-pOS_dwvRzOw" TargetMode="External"/><Relationship Id="rId4" Type="http://schemas.openxmlformats.org/officeDocument/2006/relationships/hyperlink" Target="https://translate.googleusercontent.com/translate_c?client=srp&amp;depth=1&amp;hl=id&amp;prev=search&amp;rurl=translate.google.com&amp;sl=en&amp;sp=nmt4&amp;tl=id&amp;u=https://en.m.wikipedia.org/wiki/Significand&amp;usg=ALkJrhilFHXU21iT4H-yUjYqE-KQxW8dBQ"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ranslate.googleusercontent.com/translate_c?client=srp&amp;depth=1&amp;hl=id&amp;prev=search&amp;rurl=translate.google.com&amp;sl=en&amp;sp=nmt4&amp;tl=id&amp;u=https://en.m.wikipedia.org/wiki/Logarithmic_number_system&amp;usg=ALkJrhiqSusnzZRuh98ibtZYGb-82yDW2A" TargetMode="External"/><Relationship Id="rId2" Type="http://schemas.openxmlformats.org/officeDocument/2006/relationships/hyperlink" Target="https://translate.googleusercontent.com/translate_c?client=srp&amp;depth=1&amp;hl=id&amp;prev=search&amp;rurl=translate.google.com&amp;sl=en&amp;sp=nmt4&amp;tl=id&amp;u=https://en.m.wikipedia.org/wiki/Fixed-point_arithmetic&amp;usg=ALkJrhi7y-NARafXcR-FTHy5FMKXPWRkbg" TargetMode="External"/><Relationship Id="rId1" Type="http://schemas.openxmlformats.org/officeDocument/2006/relationships/slideLayout" Target="../slideLayouts/slideLayout2.xml"/><Relationship Id="rId6" Type="http://schemas.openxmlformats.org/officeDocument/2006/relationships/hyperlink" Target="https://translate.googleusercontent.com/translate_c?client=srp&amp;depth=1&amp;hl=id&amp;prev=search&amp;rurl=translate.google.com&amp;sl=en&amp;sp=nmt4&amp;tl=id&amp;u=https://en.m.wikipedia.org/wiki/Interval_arithmetic&amp;usg=ALkJrhhbnlSOcf7H_ukkWH0YQ-4wgNiBhA" TargetMode="External"/><Relationship Id="rId5" Type="http://schemas.openxmlformats.org/officeDocument/2006/relationships/hyperlink" Target="https://translate.googleusercontent.com/translate_c?client=srp&amp;depth=1&amp;hl=id&amp;prev=search&amp;rurl=translate.google.com&amp;sl=en&amp;sp=nmt4&amp;tl=id&amp;u=https://en.m.wikipedia.org/wiki/Arbitrary-precision_arithmetic&amp;usg=ALkJrhhwlR252yoOL0X5SRm4Ht74Ctg_Zg" TargetMode="External"/><Relationship Id="rId4" Type="http://schemas.openxmlformats.org/officeDocument/2006/relationships/hyperlink" Target="https://translate.googleusercontent.com/translate_c?client=srp&amp;depth=1&amp;hl=id&amp;prev=search&amp;rurl=translate.google.com&amp;sl=en&amp;sp=nmt4&amp;tl=id&amp;u=https://en.m.wikipedia.org/wiki/Tapered_floating-point_representation&amp;usg=ALkJrhii5uZMAugKmk2WJngzzBm9AEmwC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id.wikipedia.org/wiki/Aritmatika" TargetMode="External"/><Relationship Id="rId2" Type="http://schemas.openxmlformats.org/officeDocument/2006/relationships/hyperlink" Target="http://id.wikipedia.org/wiki/Mikroprosesor" TargetMode="External"/><Relationship Id="rId1" Type="http://schemas.openxmlformats.org/officeDocument/2006/relationships/slideLayout" Target="../slideLayouts/slideLayout1.xml"/><Relationship Id="rId4" Type="http://schemas.openxmlformats.org/officeDocument/2006/relationships/hyperlink" Target="http://id.wikipedia.org/wiki/Logik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anslate.googleusercontent.com/translate_c?client=srp&amp;depth=1&amp;hl=id&amp;prev=search&amp;rurl=translate.google.com&amp;sl=en&amp;sp=nmt4&amp;tl=id&amp;u=https://en.m.wikipedia.org/wiki/Trade-off&amp;usg=ALkJrhgKIEUNfxK3ufPR72bDPVnSYcHOFg" TargetMode="External"/><Relationship Id="rId2" Type="http://schemas.openxmlformats.org/officeDocument/2006/relationships/hyperlink" Target="https://translate.googleusercontent.com/translate_c?client=srp&amp;depth=1&amp;hl=id&amp;prev=search&amp;rurl=translate.google.com&amp;sl=en&amp;sp=nmt4&amp;tl=id&amp;u=https://en.m.wikipedia.org/wiki/Real_number&amp;usg=ALkJrhj3kOkbzgfa8mBFRhwohi8tVeFyMQ"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4632" cy="1872208"/>
          </a:xfrm>
        </p:spPr>
        <p:txBody>
          <a:bodyPr/>
          <a:lstStyle/>
          <a:p>
            <a:r>
              <a:rPr lang="id-ID" dirty="0"/>
              <a:t>Arithmetic Logic Unit</a:t>
            </a:r>
          </a:p>
        </p:txBody>
      </p:sp>
      <p:sp>
        <p:nvSpPr>
          <p:cNvPr id="3" name="Subtitle 2"/>
          <p:cNvSpPr>
            <a:spLocks noGrp="1"/>
          </p:cNvSpPr>
          <p:nvPr>
            <p:ph type="subTitle" idx="1"/>
          </p:nvPr>
        </p:nvSpPr>
        <p:spPr>
          <a:xfrm>
            <a:off x="1371600" y="2132856"/>
            <a:ext cx="6400800" cy="3505944"/>
          </a:xfrm>
        </p:spPr>
        <p:txBody>
          <a:bodyPr/>
          <a:lstStyle/>
          <a:p>
            <a:r>
              <a:rPr lang="id-ID" dirty="0"/>
              <a:t>Meliputi : </a:t>
            </a:r>
          </a:p>
          <a:p>
            <a:pPr marL="514350" indent="-514350">
              <a:buFont typeface="+mj-lt"/>
              <a:buAutoNum type="arabicPeriod"/>
            </a:pPr>
            <a:r>
              <a:rPr lang="id-ID" dirty="0"/>
              <a:t>Integer Arithmetic</a:t>
            </a:r>
          </a:p>
          <a:p>
            <a:pPr marL="514350" indent="-514350">
              <a:buFont typeface="+mj-lt"/>
              <a:buAutoNum type="arabicPeriod"/>
            </a:pPr>
            <a:r>
              <a:rPr lang="id-ID" dirty="0"/>
              <a:t>Floating Point Respresentation</a:t>
            </a:r>
          </a:p>
          <a:p>
            <a:pPr marL="514350" indent="-514350">
              <a:buFont typeface="+mj-lt"/>
              <a:buAutoNum type="arabicPeriod"/>
            </a:pPr>
            <a:r>
              <a:rPr lang="id-ID" dirty="0"/>
              <a:t>Floating Point Arithmetic</a:t>
            </a:r>
          </a:p>
        </p:txBody>
      </p:sp>
    </p:spTree>
    <p:extLst>
      <p:ext uri="{BB962C8B-B14F-4D97-AF65-F5344CB8AC3E}">
        <p14:creationId xmlns:p14="http://schemas.microsoft.com/office/powerpoint/2010/main" val="351318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2"/>
            <a:ext cx="7772400" cy="2403699"/>
          </a:xfrm>
        </p:spPr>
        <p:txBody>
          <a:bodyPr>
            <a:noAutofit/>
          </a:bodyPr>
          <a:lstStyle/>
          <a:p>
            <a:pPr marL="571500" indent="-571500" algn="l">
              <a:buFont typeface="Arial" pitchFamily="34" charset="0"/>
              <a:buChar char="•"/>
            </a:pPr>
            <a:r>
              <a:rPr lang="id-ID" sz="2400" b="1" dirty="0"/>
              <a:t>Bilangan floating-point</a:t>
            </a:r>
            <a:br>
              <a:rPr lang="id-ID" sz="2400" b="1" dirty="0"/>
            </a:br>
            <a:r>
              <a:rPr lang="id-ID" sz="2400" dirty="0"/>
              <a:t>String digit bertanda (artinya positif atau negatif) dengan panjang tertentu dalam </a:t>
            </a:r>
            <a:r>
              <a:rPr lang="id-ID" sz="2400" dirty="0">
                <a:hlinkClick r:id="rId2" tooltip="Basis (eksponen)"/>
              </a:rPr>
              <a:t>basis</a:t>
            </a:r>
            <a:r>
              <a:rPr lang="id-ID" sz="2400" dirty="0"/>
              <a:t> (atau </a:t>
            </a:r>
            <a:r>
              <a:rPr lang="id-ID" sz="2400" dirty="0">
                <a:hlinkClick r:id="rId3" tooltip="Akar"/>
              </a:rPr>
              <a:t>radix</a:t>
            </a:r>
            <a:r>
              <a:rPr lang="id-ID" sz="2400" dirty="0"/>
              <a:t> ) tertentu. String digit ini disebut sebagai </a:t>
            </a:r>
            <a:r>
              <a:rPr lang="id-ID" sz="2400" i="1" dirty="0">
                <a:hlinkClick r:id="rId4" tooltip="Significand"/>
              </a:rPr>
              <a:t>signifikansi</a:t>
            </a:r>
            <a:r>
              <a:rPr lang="id-ID" sz="2400" dirty="0"/>
              <a:t> , </a:t>
            </a:r>
            <a:r>
              <a:rPr lang="id-ID" sz="2400" i="1" dirty="0"/>
              <a:t>mantissa</a:t>
            </a:r>
            <a:r>
              <a:rPr lang="id-ID" sz="2400" dirty="0"/>
              <a:t> , atau </a:t>
            </a:r>
            <a:r>
              <a:rPr lang="id-ID" sz="2400" i="1" dirty="0"/>
              <a:t>koefisien</a:t>
            </a:r>
            <a:r>
              <a:rPr lang="id-ID" sz="2400" dirty="0"/>
              <a:t> .</a:t>
            </a:r>
            <a:br>
              <a:rPr lang="id-ID" sz="2400" b="1" dirty="0"/>
            </a:br>
            <a:endParaRPr lang="id-ID" sz="2400" dirty="0"/>
          </a:p>
        </p:txBody>
      </p:sp>
      <p:sp>
        <p:nvSpPr>
          <p:cNvPr id="3" name="Subtitle 2"/>
          <p:cNvSpPr>
            <a:spLocks noGrp="1"/>
          </p:cNvSpPr>
          <p:nvPr>
            <p:ph type="subTitle" idx="1"/>
          </p:nvPr>
        </p:nvSpPr>
        <p:spPr>
          <a:xfrm>
            <a:off x="1371600" y="3068960"/>
            <a:ext cx="6400800" cy="2569840"/>
          </a:xfrm>
        </p:spPr>
        <p:txBody>
          <a:bodyPr/>
          <a:lstStyle/>
          <a:p>
            <a:pPr algn="just"/>
            <a:r>
              <a:rPr lang="id-ID" dirty="0">
                <a:solidFill>
                  <a:schemeClr val="tx1"/>
                </a:solidFill>
                <a:hlinkClick r:id="rId5" tooltip="Eksponen"/>
              </a:rPr>
              <a:t>Eksponen</a:t>
            </a:r>
            <a:r>
              <a:rPr lang="id-ID" dirty="0">
                <a:solidFill>
                  <a:schemeClr val="tx1"/>
                </a:solidFill>
              </a:rPr>
              <a:t> bilangan bulat bertanda (juga disebut sebagai </a:t>
            </a:r>
            <a:r>
              <a:rPr lang="id-ID" i="1" dirty="0">
                <a:solidFill>
                  <a:schemeClr val="tx1"/>
                </a:solidFill>
              </a:rPr>
              <a:t>karakteristik</a:t>
            </a:r>
            <a:r>
              <a:rPr lang="id-ID" dirty="0">
                <a:solidFill>
                  <a:schemeClr val="tx1"/>
                </a:solidFill>
              </a:rPr>
              <a:t> , atau </a:t>
            </a:r>
            <a:r>
              <a:rPr lang="id-ID" i="1" dirty="0">
                <a:solidFill>
                  <a:schemeClr val="tx1"/>
                </a:solidFill>
              </a:rPr>
              <a:t>skala</a:t>
            </a:r>
            <a:r>
              <a:rPr lang="id-ID" dirty="0">
                <a:solidFill>
                  <a:schemeClr val="tx1"/>
                </a:solidFill>
              </a:rPr>
              <a:t> ), yang mengubah besaran angka</a:t>
            </a:r>
          </a:p>
        </p:txBody>
      </p:sp>
    </p:spTree>
    <p:extLst>
      <p:ext uri="{BB962C8B-B14F-4D97-AF65-F5344CB8AC3E}">
        <p14:creationId xmlns:p14="http://schemas.microsoft.com/office/powerpoint/2010/main" val="276167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a:bodyPr>
          <a:lstStyle/>
          <a:p>
            <a:r>
              <a:rPr lang="id-ID" sz="1800" b="1" dirty="0"/>
              <a:t>Alternatif untuk bilangan floating-point</a:t>
            </a:r>
          </a:p>
          <a:p>
            <a:r>
              <a:rPr lang="id-ID" sz="1800" dirty="0"/>
              <a:t>Representasi </a:t>
            </a:r>
            <a:r>
              <a:rPr lang="id-ID" sz="1800" dirty="0">
                <a:hlinkClick r:id="rId2" tooltip="Aritmatika titik tetap"/>
              </a:rPr>
              <a:t>titik tetap</a:t>
            </a:r>
            <a:r>
              <a:rPr lang="id-ID" sz="1800" dirty="0"/>
              <a:t> menggunakan operasi perangkat keras bilangan bulat yang dikendalikan oleh implementasi perangkat lunak dari konvensi tertentu tentang lokasi titik biner atau desimal, misalnya, 6 bit atau digit dari kanan. </a:t>
            </a:r>
          </a:p>
          <a:p>
            <a:r>
              <a:rPr lang="id-ID" sz="1800" dirty="0">
                <a:hlinkClick r:id="rId3" tooltip="Sistem bilangan logaritmik"/>
              </a:rPr>
              <a:t>Sistem bilangan logaritmik</a:t>
            </a:r>
            <a:r>
              <a:rPr lang="id-ID" sz="1800" dirty="0"/>
              <a:t> (LNS) merepresentasikan bilangan real dengan logaritma dari nilai absolut dan bit tanda. Distribusi nilai mirip dengan floating point, tetapi kurva nilai-ke-representasi ( </a:t>
            </a:r>
            <a:r>
              <a:rPr lang="id-ID" sz="1800" i="1" dirty="0"/>
              <a:t>yaitu</a:t>
            </a:r>
            <a:r>
              <a:rPr lang="id-ID" sz="1800" dirty="0"/>
              <a:t> , grafik fungsi logaritma) mulus (kecuali pada 0).</a:t>
            </a:r>
          </a:p>
          <a:p>
            <a:r>
              <a:rPr lang="id-ID" sz="1900" dirty="0">
                <a:hlinkClick r:id="rId4" tooltip="Representasi floating-point meruncing"/>
              </a:rPr>
              <a:t>Representasi floating-point meruncing</a:t>
            </a:r>
            <a:r>
              <a:rPr lang="id-ID" sz="1900" dirty="0"/>
              <a:t> , yang tampaknya tidak digunakan dalam praktik.</a:t>
            </a:r>
          </a:p>
          <a:p>
            <a:r>
              <a:rPr lang="id-ID" sz="1900" dirty="0"/>
              <a:t>Jika diinginkan presisi yang lebih tinggi, aritmatika floating-point dapat diterapkan (biasanya dalam perangkat lunak) dengan signifikansi panjang variabel (dan terkadang eksponen) yang ukurannya bergantung pada kebutuhan aktual dan bergantung pada bagaimana hasil penghitungan. Ini disebut aritmatika floating-point </a:t>
            </a:r>
            <a:r>
              <a:rPr lang="id-ID" sz="1900" dirty="0">
                <a:hlinkClick r:id="rId5" tooltip="Aritmatika presisi sewenang-wenang"/>
              </a:rPr>
              <a:t>presisi sewenang-wenang</a:t>
            </a:r>
            <a:r>
              <a:rPr lang="id-ID" sz="1900" dirty="0"/>
              <a:t> .</a:t>
            </a:r>
          </a:p>
          <a:p>
            <a:r>
              <a:rPr lang="id-ID" sz="2000" dirty="0">
                <a:hlinkClick r:id="rId6" tooltip="Aritmatika interval"/>
              </a:rPr>
              <a:t>Aritmatika interval</a:t>
            </a:r>
            <a:r>
              <a:rPr lang="id-ID" sz="2000" dirty="0"/>
              <a:t> memungkinkan seseorang untuk merepresentasikan angka sebagai interval dan mendapatkan batasan yang dijamin pada hasil. </a:t>
            </a:r>
            <a:r>
              <a:rPr lang="id-ID" sz="2000"/>
              <a:t>Ini umumnya didasarkan pada aritmatika lain, khususnya floating point.</a:t>
            </a:r>
            <a:endParaRPr lang="id-ID" sz="1900" dirty="0"/>
          </a:p>
        </p:txBody>
      </p:sp>
    </p:spTree>
    <p:extLst>
      <p:ext uri="{BB962C8B-B14F-4D97-AF65-F5344CB8AC3E}">
        <p14:creationId xmlns:p14="http://schemas.microsoft.com/office/powerpoint/2010/main" val="393232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5"/>
            <a:ext cx="7772400" cy="1080119"/>
          </a:xfrm>
        </p:spPr>
        <p:txBody>
          <a:bodyPr>
            <a:normAutofit fontScale="90000"/>
          </a:bodyPr>
          <a:lstStyle/>
          <a:p>
            <a:r>
              <a:rPr lang="id-ID" b="1" dirty="0"/>
              <a:t>ARITHMETIC LOGIC UNIT</a:t>
            </a:r>
            <a:br>
              <a:rPr lang="id-ID" dirty="0"/>
            </a:br>
            <a:endParaRPr lang="id-ID" dirty="0"/>
          </a:p>
        </p:txBody>
      </p:sp>
      <p:sp>
        <p:nvSpPr>
          <p:cNvPr id="3" name="Subtitle 2"/>
          <p:cNvSpPr>
            <a:spLocks noGrp="1"/>
          </p:cNvSpPr>
          <p:nvPr>
            <p:ph type="subTitle" idx="1"/>
          </p:nvPr>
        </p:nvSpPr>
        <p:spPr>
          <a:xfrm>
            <a:off x="755576" y="1844824"/>
            <a:ext cx="7992888" cy="3793976"/>
          </a:xfrm>
        </p:spPr>
        <p:txBody>
          <a:bodyPr>
            <a:normAutofit lnSpcReduction="10000"/>
          </a:bodyPr>
          <a:lstStyle/>
          <a:p>
            <a:pPr algn="just"/>
            <a:r>
              <a:rPr lang="id-ID" b="1" dirty="0"/>
              <a:t>ALU</a:t>
            </a:r>
            <a:r>
              <a:rPr lang="id-ID" dirty="0"/>
              <a:t>, singkatan dari </a:t>
            </a:r>
            <a:r>
              <a:rPr lang="id-ID" i="1" dirty="0"/>
              <a:t>Arithmetic And Logic Unit</a:t>
            </a:r>
            <a:r>
              <a:rPr lang="id-ID" dirty="0"/>
              <a:t> adalah salah satu bagian dalam dari sebuah </a:t>
            </a:r>
            <a:r>
              <a:rPr lang="id-ID" dirty="0">
                <a:hlinkClick r:id="rId2" tooltip="Mikroprosesor"/>
              </a:rPr>
              <a:t>mikroprosesor</a:t>
            </a:r>
            <a:r>
              <a:rPr lang="id-ID" dirty="0"/>
              <a:t> yang berfungsi untuk Melakukan hitungan </a:t>
            </a:r>
            <a:r>
              <a:rPr lang="id-ID" dirty="0">
                <a:hlinkClick r:id="rId3" tooltip="Aritmatika"/>
              </a:rPr>
              <a:t>aritmatika</a:t>
            </a:r>
            <a:r>
              <a:rPr lang="id-ID" dirty="0"/>
              <a:t> dan </a:t>
            </a:r>
            <a:r>
              <a:rPr lang="id-ID" dirty="0">
                <a:hlinkClick r:id="rId4" tooltip="Logika"/>
              </a:rPr>
              <a:t>logika</a:t>
            </a:r>
            <a:r>
              <a:rPr lang="id-ID" dirty="0"/>
              <a:t>. Contoh operasi aritmatika adalah operasi penjumlahan dan pengurangan, sedangkan contoh operasi logika adalah logika AND dan OR. </a:t>
            </a:r>
          </a:p>
          <a:p>
            <a:endParaRPr lang="id-ID" dirty="0"/>
          </a:p>
        </p:txBody>
      </p:sp>
    </p:spTree>
    <p:extLst>
      <p:ext uri="{BB962C8B-B14F-4D97-AF65-F5344CB8AC3E}">
        <p14:creationId xmlns:p14="http://schemas.microsoft.com/office/powerpoint/2010/main" val="264753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INTEGER ARITHMETIC </a:t>
            </a:r>
            <a:endParaRPr lang="id-ID" dirty="0"/>
          </a:p>
        </p:txBody>
      </p:sp>
      <p:sp>
        <p:nvSpPr>
          <p:cNvPr id="3" name="Content Placeholder 2"/>
          <p:cNvSpPr>
            <a:spLocks noGrp="1"/>
          </p:cNvSpPr>
          <p:nvPr>
            <p:ph idx="1"/>
          </p:nvPr>
        </p:nvSpPr>
        <p:spPr>
          <a:xfrm>
            <a:off x="457200" y="1600201"/>
            <a:ext cx="8229600" cy="4493096"/>
          </a:xfrm>
        </p:spPr>
        <p:txBody>
          <a:bodyPr>
            <a:normAutofit fontScale="92500" lnSpcReduction="20000"/>
          </a:bodyPr>
          <a:lstStyle/>
          <a:p>
            <a:r>
              <a:rPr lang="id-ID" dirty="0">
                <a:effectLst/>
              </a:rPr>
              <a:t>Bagian ini akan membahas fungsi-fungsi aritmatik bilangan dalam representasi komplemen dua:</a:t>
            </a:r>
          </a:p>
          <a:p>
            <a:pPr>
              <a:buFont typeface="Wingdings" pitchFamily="2" charset="2"/>
              <a:buChar char="q"/>
            </a:pPr>
            <a:r>
              <a:rPr lang="id-ID" b="1" dirty="0">
                <a:effectLst/>
              </a:rPr>
              <a:t>Negasi        </a:t>
            </a:r>
            <a:endParaRPr lang="id-ID" dirty="0">
              <a:effectLst/>
            </a:endParaRPr>
          </a:p>
          <a:p>
            <a:r>
              <a:rPr lang="id-ID" dirty="0">
                <a:effectLst/>
              </a:rPr>
              <a:t>Pada notasi komplemen dua, pengurangan sebuah bilangan integer dapat dibentuk dengan menggunakan aturan berikut : Anggaplah komplemen Boolean seluruh bit bilangan integer (termasuk bit tanda)</a:t>
            </a:r>
            <a:br>
              <a:rPr lang="id-ID" dirty="0">
                <a:effectLst/>
              </a:rPr>
            </a:br>
            <a:r>
              <a:rPr lang="id-ID" dirty="0">
                <a:effectLst/>
              </a:rPr>
              <a:t>Perlakukan hasilnya sebagai sebuah unsigned binary integer, tambahkan 1.</a:t>
            </a:r>
            <a:br>
              <a:rPr lang="id-ID" dirty="0">
                <a:effectLst/>
              </a:rPr>
            </a:br>
            <a:r>
              <a:rPr lang="id-ID" dirty="0">
                <a:effectLst/>
              </a:rPr>
              <a:t>Misal : 18 = 00010010 (komplemen dua)</a:t>
            </a:r>
          </a:p>
          <a:p>
            <a:endParaRPr lang="id-ID" dirty="0"/>
          </a:p>
        </p:txBody>
      </p:sp>
    </p:spTree>
    <p:extLst>
      <p:ext uri="{BB962C8B-B14F-4D97-AF65-F5344CB8AC3E}">
        <p14:creationId xmlns:p14="http://schemas.microsoft.com/office/powerpoint/2010/main" val="171507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pPr>
              <a:buFont typeface="Wingdings" pitchFamily="2" charset="2"/>
              <a:buChar char="q"/>
            </a:pPr>
            <a:r>
              <a:rPr lang="id-ID" dirty="0"/>
              <a:t>  Representasi Integer Positif, negatif, dan bilangan 0.</a:t>
            </a:r>
            <a:endParaRPr lang="id-ID" dirty="0">
              <a:effectLst/>
            </a:endParaRPr>
          </a:p>
          <a:p>
            <a:r>
              <a:rPr lang="id-ID" dirty="0"/>
              <a:t>	Bila sebuah bilangan integer positif dan negatif yang sama direpresentasikan (sign – magnitude),maka harus ada representasi bilangan positif dan negatif yang tidak sama.</a:t>
            </a:r>
            <a:endParaRPr lang="id-ID" dirty="0">
              <a:effectLst/>
            </a:endParaRPr>
          </a:p>
          <a:p>
            <a:r>
              <a:rPr lang="id-ID" dirty="0"/>
              <a:t>	 Bila hanya terdapat sebuah representasi bilangan 0 (komplemen dua),maka harus ada representasi bilangan positif dan negatif yang tidak sama.</a:t>
            </a:r>
          </a:p>
          <a:p>
            <a:r>
              <a:rPr lang="id-ID" dirty="0"/>
              <a:t>	Pada kasus komplemen dua,terdapat representasi bilangan n-bit untuk -2n,tapi tidak terdapat untuk 2n   </a:t>
            </a:r>
            <a:endParaRPr lang="id-ID" dirty="0">
              <a:effectLst/>
            </a:endParaRPr>
          </a:p>
          <a:p>
            <a:endParaRPr lang="id-ID" dirty="0"/>
          </a:p>
        </p:txBody>
      </p:sp>
    </p:spTree>
    <p:extLst>
      <p:ext uri="{BB962C8B-B14F-4D97-AF65-F5344CB8AC3E}">
        <p14:creationId xmlns:p14="http://schemas.microsoft.com/office/powerpoint/2010/main" val="30058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0000" lnSpcReduction="20000"/>
          </a:bodyPr>
          <a:lstStyle/>
          <a:p>
            <a:r>
              <a:rPr lang="id-ID" b="1" dirty="0">
                <a:effectLst/>
              </a:rPr>
              <a:t>Representasi Integer Positif, Negatif Dan Bilangan 0</a:t>
            </a:r>
            <a:endParaRPr lang="id-ID" dirty="0">
              <a:effectLst/>
            </a:endParaRPr>
          </a:p>
          <a:p>
            <a:pPr marL="0" indent="0">
              <a:buNone/>
            </a:pPr>
            <a:r>
              <a:rPr lang="id-ID" dirty="0">
                <a:effectLst/>
              </a:rPr>
              <a:t>-	Bila sebuah bilangan integer positif dan negatif yang sama direpresentasikan (sign-magnitude), maka harus ada representasi bilangan positif dan negatif yang tidak sama.</a:t>
            </a:r>
          </a:p>
          <a:p>
            <a:pPr marL="0" indent="0">
              <a:buNone/>
            </a:pPr>
            <a:r>
              <a:rPr lang="id-ID" dirty="0">
                <a:effectLst/>
              </a:rPr>
              <a:t>	-Bila hanya terdapat sebuah representasi bilangan 0 (komplemen dua), maka harus ada representasi bilangan positifdan negatif yang tidak sama.</a:t>
            </a:r>
          </a:p>
          <a:p>
            <a:pPr marL="0" indent="0">
              <a:buNone/>
            </a:pPr>
            <a:r>
              <a:rPr lang="id-ID" dirty="0"/>
              <a:t>	-</a:t>
            </a:r>
            <a:r>
              <a:rPr lang="id-ID" dirty="0">
                <a:effectLst/>
              </a:rPr>
              <a:t>Pada kasus komplemen dua, terdapat representasi bilangan n-bit untuk -2n, tapi tidak terdapat untuk 2n.</a:t>
            </a:r>
          </a:p>
          <a:p>
            <a:r>
              <a:rPr lang="id-ID" b="1" dirty="0">
                <a:effectLst/>
              </a:rPr>
              <a:t>Aturan Untuk Mendeteksi Overflow</a:t>
            </a:r>
            <a:endParaRPr lang="id-ID" dirty="0">
              <a:effectLst/>
            </a:endParaRPr>
          </a:p>
          <a:p>
            <a:pPr marL="0" indent="0">
              <a:buNone/>
            </a:pPr>
            <a:r>
              <a:rPr lang="id-ID" dirty="0">
                <a:effectLst/>
              </a:rPr>
              <a:t>	-Aturan Overflow :</a:t>
            </a:r>
            <a:br>
              <a:rPr lang="id-ID" dirty="0">
                <a:effectLst/>
              </a:rPr>
            </a:br>
            <a:r>
              <a:rPr lang="id-ID" dirty="0">
                <a:effectLst/>
              </a:rPr>
              <a:t>	-Bila dua buah bilangan ditambahkan, dan keduanya positif 	atau keduanya negatif, maka akan terjadi overflow bila dan 	hanya bila hasilnya memiliki tanda yang berlawanan, seperti 	pada contoh halaman 18 ((e),(f))</a:t>
            </a:r>
          </a:p>
          <a:p>
            <a:pPr lvl="1">
              <a:buFontTx/>
              <a:buChar char="-"/>
            </a:pPr>
            <a:r>
              <a:rPr lang="id-ID" dirty="0">
                <a:effectLst/>
              </a:rPr>
              <a:t>Aturan Pengurangan :</a:t>
            </a:r>
          </a:p>
          <a:p>
            <a:pPr lvl="1">
              <a:buFontTx/>
              <a:buChar char="-"/>
            </a:pPr>
            <a:r>
              <a:rPr lang="id-ID" dirty="0">
                <a:effectLst/>
              </a:rPr>
              <a:t>Untuk mengurangkan sebuah bilangan (subtrahend) dari bilangan lainnya (minuend), anggaplah komplemen dua subtrahend dan tambahkan hasilnya ke minuend.</a:t>
            </a:r>
          </a:p>
          <a:p>
            <a:pPr marL="0" indent="0">
              <a:buNone/>
            </a:pPr>
            <a:endParaRPr lang="id-ID" dirty="0"/>
          </a:p>
        </p:txBody>
      </p:sp>
    </p:spTree>
    <p:extLst>
      <p:ext uri="{BB962C8B-B14F-4D97-AF65-F5344CB8AC3E}">
        <p14:creationId xmlns:p14="http://schemas.microsoft.com/office/powerpoint/2010/main" val="3277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lnSpcReduction="10000"/>
          </a:bodyPr>
          <a:lstStyle/>
          <a:p>
            <a:r>
              <a:rPr lang="id-ID" b="1" dirty="0">
                <a:effectLst/>
              </a:rPr>
              <a:t>Pembulatan</a:t>
            </a:r>
            <a:endParaRPr lang="id-ID" dirty="0">
              <a:effectLst/>
            </a:endParaRPr>
          </a:p>
          <a:p>
            <a:r>
              <a:rPr lang="id-ID" dirty="0">
                <a:effectLst/>
              </a:rPr>
              <a:t>Teknik pembulatan yang sesuai dengan standard IEEE adalah sebagai berikut :</a:t>
            </a:r>
          </a:p>
          <a:p>
            <a:r>
              <a:rPr lang="id-ID" dirty="0">
                <a:effectLst/>
              </a:rPr>
              <a:t>Pembulatan ke Bilangan Terdekat : Hasil dibulatkan ke bilangan terdekat yang dapat direpresentasi.</a:t>
            </a:r>
          </a:p>
          <a:p>
            <a:r>
              <a:rPr lang="id-ID" dirty="0">
                <a:effectLst/>
              </a:rPr>
              <a:t>Pembulatan Ke Arah : Hasil dibulatkan ke atas ke arah tak terhingga positif.</a:t>
            </a:r>
          </a:p>
          <a:p>
            <a:r>
              <a:rPr lang="id-ID" dirty="0">
                <a:effectLst/>
              </a:rPr>
              <a:t>Pembulatan Ke Arah : Hasil dibulatkan ke atas ke arah tak terhingga negatif.</a:t>
            </a:r>
          </a:p>
          <a:p>
            <a:r>
              <a:rPr lang="id-ID" dirty="0">
                <a:effectLst/>
              </a:rPr>
              <a:t>Pembulatan Ke Arah 0 : Hasil dibulatkan ke arah 0</a:t>
            </a:r>
          </a:p>
          <a:p>
            <a:endParaRPr lang="id-ID" dirty="0"/>
          </a:p>
        </p:txBody>
      </p:sp>
    </p:spTree>
    <p:extLst>
      <p:ext uri="{BB962C8B-B14F-4D97-AF65-F5344CB8AC3E}">
        <p14:creationId xmlns:p14="http://schemas.microsoft.com/office/powerpoint/2010/main" val="290920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id-ID" dirty="0"/>
              <a:t>Floating point adalah sebuah bilangan yang digunakan untuk menggambarkan sebuah nilai yang sangat besar atau sangat kecil. Bilangan tersebut dapat diwujudkan dalam notasi ilmiah, yaitu berupa angka pecahan desimal  dikalikan dengan angka 10 pangkat bilagnan tertentu. Bilangan seperti ini dapat direpresentasikan menjadi dua bagian, yaitu bagianmantisa dan bagian eksponen (E). </a:t>
            </a:r>
          </a:p>
        </p:txBody>
      </p:sp>
    </p:spTree>
    <p:extLst>
      <p:ext uri="{BB962C8B-B14F-4D97-AF65-F5344CB8AC3E}">
        <p14:creationId xmlns:p14="http://schemas.microsoft.com/office/powerpoint/2010/main" val="307121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id-ID" b="1" dirty="0"/>
              <a:t>REPRESENTASI FLOATING-POINT</a:t>
            </a:r>
            <a:br>
              <a:rPr lang="id-ID" dirty="0">
                <a:effectLst/>
              </a:rPr>
            </a:br>
            <a:endParaRPr lang="id-ID" dirty="0"/>
          </a:p>
        </p:txBody>
      </p:sp>
      <p:sp>
        <p:nvSpPr>
          <p:cNvPr id="3" name="Content Placeholder 2"/>
          <p:cNvSpPr>
            <a:spLocks noGrp="1"/>
          </p:cNvSpPr>
          <p:nvPr>
            <p:ph idx="1"/>
          </p:nvPr>
        </p:nvSpPr>
        <p:spPr>
          <a:xfrm>
            <a:off x="457200" y="908720"/>
            <a:ext cx="8229600" cy="5217443"/>
          </a:xfrm>
        </p:spPr>
        <p:txBody>
          <a:bodyPr>
            <a:normAutofit fontScale="92500"/>
          </a:bodyPr>
          <a:lstStyle/>
          <a:p>
            <a:pPr marL="0" indent="0">
              <a:buNone/>
            </a:pPr>
            <a:r>
              <a:rPr lang="id-ID" sz="2400" dirty="0"/>
              <a:t>- Menyatakan suatu bilangan yang sangat besar/sangat kecil dengan menggeser titik desimal secara dinamis ke tempat yang sesuai dan menggunakan eksponen 10 untuk menjaga titik desimal itu.</a:t>
            </a:r>
            <a:endParaRPr lang="id-ID" sz="2400" dirty="0">
              <a:effectLst/>
            </a:endParaRPr>
          </a:p>
          <a:p>
            <a:pPr>
              <a:buFontTx/>
              <a:buChar char="-"/>
            </a:pPr>
            <a:r>
              <a:rPr lang="id-ID" sz="2400" dirty="0"/>
              <a:t>Sehingga range bilangan yang sangat besar dan sangat kecil untuk direpresentasikan hanya dengan beberapa digit saja.</a:t>
            </a:r>
          </a:p>
          <a:p>
            <a:pPr>
              <a:buFontTx/>
              <a:buChar char="-"/>
            </a:pPr>
            <a:r>
              <a:rPr lang="id-ID" sz="2400" dirty="0"/>
              <a:t>- Dinyatakan dengan notasi ? a = (m,e) , dimana :</a:t>
            </a:r>
            <a:endParaRPr lang="id-ID" sz="2400" dirty="0">
              <a:effectLst/>
            </a:endParaRPr>
          </a:p>
          <a:p>
            <a:r>
              <a:rPr lang="id-ID" sz="2400" dirty="0"/>
              <a:t>a= m x re r = radiks</a:t>
            </a:r>
            <a:endParaRPr lang="id-ID" sz="2400" dirty="0">
              <a:effectLst/>
            </a:endParaRPr>
          </a:p>
          <a:p>
            <a:r>
              <a:rPr lang="id-ID" sz="2400" dirty="0"/>
              <a:t>m = mantissa</a:t>
            </a:r>
            <a:endParaRPr lang="id-ID" sz="2400" dirty="0">
              <a:effectLst/>
            </a:endParaRPr>
          </a:p>
          <a:p>
            <a:r>
              <a:rPr lang="id-ID" sz="2400" dirty="0"/>
              <a:t>e = eksponen</a:t>
            </a:r>
            <a:endParaRPr lang="id-ID" sz="2400" dirty="0">
              <a:effectLst/>
            </a:endParaRPr>
          </a:p>
          <a:p>
            <a:r>
              <a:rPr lang="id-ID" sz="2400" dirty="0"/>
              <a:t>Contoh : Tunjukkan bilangan-bilangan berikut ini dalam notasi floating point.</a:t>
            </a:r>
            <a:endParaRPr lang="id-ID" sz="2400" dirty="0">
              <a:effectLst/>
            </a:endParaRPr>
          </a:p>
          <a:p>
            <a:r>
              <a:rPr lang="id-ID" sz="2400" dirty="0"/>
              <a:t>a. (45.382)10? 0.45382 x 102 = (0.45382,2)</a:t>
            </a:r>
            <a:endParaRPr lang="id-ID" sz="2400" dirty="0">
              <a:effectLst/>
            </a:endParaRPr>
          </a:p>
          <a:p>
            <a:r>
              <a:rPr lang="id-ID" sz="2400" dirty="0"/>
              <a:t>b. (-21,35)8 ? -2135,0 x 8-2 = (-2135.0,-2)</a:t>
            </a:r>
            <a:endParaRPr lang="id-ID" sz="2400" dirty="0">
              <a:effectLst/>
            </a:endParaRPr>
          </a:p>
          <a:p>
            <a:endParaRPr lang="id-ID" sz="2400" dirty="0"/>
          </a:p>
        </p:txBody>
      </p:sp>
    </p:spTree>
    <p:extLst>
      <p:ext uri="{BB962C8B-B14F-4D97-AF65-F5344CB8AC3E}">
        <p14:creationId xmlns:p14="http://schemas.microsoft.com/office/powerpoint/2010/main" val="27228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2592288"/>
          </a:xfrm>
        </p:spPr>
        <p:txBody>
          <a:bodyPr>
            <a:noAutofit/>
          </a:bodyPr>
          <a:lstStyle/>
          <a:p>
            <a:pPr algn="just"/>
            <a:r>
              <a:rPr lang="id-ID" sz="2000" b="1" dirty="0"/>
              <a:t>aritmatika floating-point</a:t>
            </a:r>
            <a:r>
              <a:rPr lang="id-ID" sz="2000" dirty="0"/>
              <a:t> ( </a:t>
            </a:r>
            <a:r>
              <a:rPr lang="id-ID" sz="2000" b="1" dirty="0"/>
              <a:t>FP</a:t>
            </a:r>
            <a:r>
              <a:rPr lang="id-ID" sz="2000" dirty="0"/>
              <a:t> ) adalah aritmatika yang menggunakan representasi rumus dari </a:t>
            </a:r>
            <a:r>
              <a:rPr lang="id-ID" sz="2000" dirty="0">
                <a:hlinkClick r:id="rId2" tooltip="Bilangan riil"/>
              </a:rPr>
              <a:t>bilangan real</a:t>
            </a:r>
            <a:r>
              <a:rPr lang="id-ID" sz="2000" dirty="0"/>
              <a:t> sebagai pendekatan untuk mendukung </a:t>
            </a:r>
            <a:r>
              <a:rPr lang="id-ID" sz="2000" dirty="0">
                <a:hlinkClick r:id="rId3" tooltip="Pertukaran"/>
              </a:rPr>
              <a:t>trade-off</a:t>
            </a:r>
            <a:r>
              <a:rPr lang="id-ID" sz="2000" dirty="0"/>
              <a:t> antara rentang dan presisi. Untuk alasan ini, komputasi floating-point sering ditemukan dalam sistem yang menyertakan bilangan real yang sangat kecil dan sangat besar, yang memerlukan waktu pemrosesan yang cepat.</a:t>
            </a:r>
          </a:p>
        </p:txBody>
      </p:sp>
    </p:spTree>
    <p:extLst>
      <p:ext uri="{BB962C8B-B14F-4D97-AF65-F5344CB8AC3E}">
        <p14:creationId xmlns:p14="http://schemas.microsoft.com/office/powerpoint/2010/main" val="1616365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490</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Arithmetic Logic Unit</vt:lpstr>
      <vt:lpstr>ARITHMETIC LOGIC UNIT </vt:lpstr>
      <vt:lpstr>INTEGER ARITHMETIC </vt:lpstr>
      <vt:lpstr>PowerPoint Presentation</vt:lpstr>
      <vt:lpstr>PowerPoint Presentation</vt:lpstr>
      <vt:lpstr>PowerPoint Presentation</vt:lpstr>
      <vt:lpstr>PowerPoint Presentation</vt:lpstr>
      <vt:lpstr>REPRESENTASI FLOATING-POINT </vt:lpstr>
      <vt:lpstr>aritmatika floating-point ( FP ) adalah aritmatika yang menggunakan representasi rumus dari bilangan real sebagai pendekatan untuk mendukung trade-off antara rentang dan presisi. Untuk alasan ini, komputasi floating-point sering ditemukan dalam sistem yang menyertakan bilangan real yang sangat kecil dan sangat besar, yang memerlukan waktu pemrosesan yang cepat.</vt:lpstr>
      <vt:lpstr>Bilangan floating-point String digit bertanda (artinya positif atau negatif) dengan panjang tertentu dalam basis (atau radix ) tertentu. String digit ini disebut sebagai signifikansi , mantissa , atau koefisien . </vt:lpstr>
      <vt:lpstr>PowerPoint Presentation</vt:lpstr>
    </vt:vector>
  </TitlesOfParts>
  <Company>SCM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Logic Unit</dc:title>
  <dc:creator>Asus</dc:creator>
  <cp:lastModifiedBy>Hakim</cp:lastModifiedBy>
  <cp:revision>6</cp:revision>
  <dcterms:created xsi:type="dcterms:W3CDTF">2020-10-07T08:50:13Z</dcterms:created>
  <dcterms:modified xsi:type="dcterms:W3CDTF">2020-10-07T09:55:57Z</dcterms:modified>
</cp:coreProperties>
</file>