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797675" cy="9926625"/>
  <p:embeddedFontLst>
    <p:embeddedFont>
      <p:font typeface="PT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vBYl1CdJPYND5S8SwlC6hZ6a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B9C6CE-420D-4641-98BE-7789B582FF4E}">
  <a:tblStyle styleId="{18B9C6CE-420D-4641-98BE-7789B582FF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-regular.fntdata"/><Relationship Id="rId14" Type="http://schemas.openxmlformats.org/officeDocument/2006/relationships/slide" Target="slides/slide9.xml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e151ecea_0_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1ce151ecea_0_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e151ecea_1_20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ce151ecea_1_20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1">
  <p:cSld name="1_Titelfolie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/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828C96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26571" y="2228578"/>
            <a:ext cx="6853691" cy="103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326571" y="3996101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326570" y="573155"/>
            <a:ext cx="1013737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abelle mit Erläuterung">
  <p:cSld name="9_Tabelle mit Erläuterung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2"/>
          <p:cNvSpPr/>
          <p:nvPr>
            <p:ph idx="3" type="tbl"/>
          </p:nvPr>
        </p:nvSpPr>
        <p:spPr>
          <a:xfrm>
            <a:off x="334962" y="1707665"/>
            <a:ext cx="11520000" cy="4459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4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85" name="Google Shape;85;p22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große Tabelle">
  <p:cSld name="10_große Tabel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tbl"/>
          </p:nvPr>
        </p:nvSpPr>
        <p:spPr>
          <a:xfrm>
            <a:off x="334962" y="1292400"/>
            <a:ext cx="1152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93" name="Google Shape;93;p23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ild mit Erläuterung">
  <p:cSld name="12_Bild mit Erläuterung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0" name="Google Shape;100;p24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4"/>
          <p:cNvSpPr/>
          <p:nvPr>
            <p:ph idx="4" type="pic"/>
          </p:nvPr>
        </p:nvSpPr>
        <p:spPr>
          <a:xfrm>
            <a:off x="334962" y="1707449"/>
            <a:ext cx="11520000" cy="44647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ild mit Zwischenüberschrift">
  <p:cSld name="13_Bild mit Zwischenüberschrif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334800" y="1292400"/>
            <a:ext cx="11520000" cy="84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2819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5"/>
          <p:cNvSpPr/>
          <p:nvPr>
            <p:ph idx="4" type="pic"/>
          </p:nvPr>
        </p:nvSpPr>
        <p:spPr>
          <a:xfrm>
            <a:off x="334800" y="2149232"/>
            <a:ext cx="11520000" cy="4001918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11" name="Google Shape;111;p25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5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2 Inhalte">
  <p:cSld name="14_2 Inhalt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3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6454962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4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20" name="Google Shape;120;p26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6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2 Inhalte">
  <p:cSld name="15_2 Inhalt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33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3" type="body"/>
          </p:nvPr>
        </p:nvSpPr>
        <p:spPr>
          <a:xfrm>
            <a:off x="6454800" y="1292400"/>
            <a:ext cx="540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idx="4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29" name="Google Shape;129;p27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27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letzte Seite">
  <p:cSld name="16_letzte Sei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to &#10;" id="134" name="Google Shape;134;p28"/>
          <p:cNvSpPr/>
          <p:nvPr>
            <p:ph idx="2" type="pic"/>
          </p:nvPr>
        </p:nvSpPr>
        <p:spPr>
          <a:xfrm>
            <a:off x="392149" y="1344801"/>
            <a:ext cx="673100" cy="67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28"/>
          <p:cNvSpPr txBox="1"/>
          <p:nvPr>
            <p:ph idx="3" type="body"/>
          </p:nvPr>
        </p:nvSpPr>
        <p:spPr>
          <a:xfrm>
            <a:off x="1438275" y="1344613"/>
            <a:ext cx="7954963" cy="29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to &#10;" id="136" name="Google Shape;136;p28"/>
          <p:cNvSpPr/>
          <p:nvPr>
            <p:ph idx="4" type="pic"/>
          </p:nvPr>
        </p:nvSpPr>
        <p:spPr>
          <a:xfrm>
            <a:off x="392149" y="2533021"/>
            <a:ext cx="673100" cy="67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28"/>
          <p:cNvSpPr txBox="1"/>
          <p:nvPr>
            <p:ph idx="5" type="body"/>
          </p:nvPr>
        </p:nvSpPr>
        <p:spPr>
          <a:xfrm>
            <a:off x="1438275" y="2532833"/>
            <a:ext cx="7954963" cy="298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mschlag Silhouette" id="138" name="Google Shape;13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0965" y="1643692"/>
            <a:ext cx="394855" cy="394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fon Silhouette"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156" y="28002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lefon Silhouette"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7156" y="161251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schlag Silhouette" id="141" name="Google Shape;14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0965" y="2831419"/>
            <a:ext cx="394855" cy="39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/>
          <p:nvPr>
            <p:ph idx="6" type="body"/>
          </p:nvPr>
        </p:nvSpPr>
        <p:spPr>
          <a:xfrm>
            <a:off x="1912446" y="2861164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idx="7" type="body"/>
          </p:nvPr>
        </p:nvSpPr>
        <p:spPr>
          <a:xfrm>
            <a:off x="5661327" y="2861164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8"/>
          <p:cNvSpPr txBox="1"/>
          <p:nvPr>
            <p:ph idx="8" type="body"/>
          </p:nvPr>
        </p:nvSpPr>
        <p:spPr>
          <a:xfrm>
            <a:off x="1912446" y="1673802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9" type="body"/>
          </p:nvPr>
        </p:nvSpPr>
        <p:spPr>
          <a:xfrm>
            <a:off x="5661327" y="1673802"/>
            <a:ext cx="3017002" cy="33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47" name="Google Shape;147;p28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ild">
  <p:cSld name="11_Bild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4"/>
          <p:cNvSpPr/>
          <p:nvPr>
            <p:ph idx="2" type="pic"/>
          </p:nvPr>
        </p:nvSpPr>
        <p:spPr>
          <a:xfrm>
            <a:off x="334962" y="1292400"/>
            <a:ext cx="11520000" cy="48744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4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6" name="Google Shape;26;p14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liederung">
  <p:cSld name="3_Gliederung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31" name="Google Shape;31;p15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3" type="body"/>
          </p:nvPr>
        </p:nvSpPr>
        <p:spPr>
          <a:xfrm>
            <a:off x="334961" y="1291908"/>
            <a:ext cx="11520487" cy="48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72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ufzählung">
  <p:cSld name="4_Aufzählung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334962" y="1292399"/>
            <a:ext cx="11520000" cy="487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4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Aufzählung mit Zwischenüberschrift">
  <p:cSld name="7_Aufzählung mit Zwischenüberschrif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334961" y="1292400"/>
            <a:ext cx="115200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B92819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50" name="Google Shape;50;p17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2">
  <p:cSld name="2_Titelfolie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ctrTitle"/>
          </p:nvPr>
        </p:nvSpPr>
        <p:spPr>
          <a:xfrm>
            <a:off x="326570" y="573155"/>
            <a:ext cx="1013737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326571" y="2228578"/>
            <a:ext cx="6853691" cy="1036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2" type="body"/>
          </p:nvPr>
        </p:nvSpPr>
        <p:spPr>
          <a:xfrm>
            <a:off x="326571" y="3996101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5F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8"/>
          <p:cNvSpPr/>
          <p:nvPr>
            <p:ph idx="3" type="pic"/>
          </p:nvPr>
        </p:nvSpPr>
        <p:spPr>
          <a:xfrm>
            <a:off x="7180264" y="2228850"/>
            <a:ext cx="4685166" cy="37054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74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eeres">
  <p:cSld name="5_leere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0" name="Google Shape;60;p19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leeres Layout mit Literatur">
  <p:cSld name="6_leeres Layout mit Literatu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7" name="Google Shape;67;p20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agramm mit Erläuterung">
  <p:cSld name="8_Diagramm mit Erläuterung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334962" y="1292400"/>
            <a:ext cx="11520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Courier New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F8C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1"/>
          <p:cNvSpPr/>
          <p:nvPr>
            <p:ph idx="2" type="chart"/>
          </p:nvPr>
        </p:nvSpPr>
        <p:spPr>
          <a:xfrm>
            <a:off x="334962" y="1706400"/>
            <a:ext cx="11520000" cy="4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3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4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1D2F5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1D2F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76" name="Google Shape;76;p21"/>
          <p:cNvCxnSpPr/>
          <p:nvPr/>
        </p:nvCxnSpPr>
        <p:spPr>
          <a:xfrm rot="10800000">
            <a:off x="648000" y="6534000"/>
            <a:ext cx="0" cy="259200"/>
          </a:xfrm>
          <a:prstGeom prst="straightConnector1">
            <a:avLst/>
          </a:prstGeom>
          <a:noFill/>
          <a:ln cap="flat" cmpd="sng" w="12700">
            <a:solidFill>
              <a:srgbClr val="828C9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0" type="dt"/>
          </p:nvPr>
        </p:nvSpPr>
        <p:spPr>
          <a:xfrm>
            <a:off x="648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648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-142501" y="6481327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828C96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1">
            <a:alphaModFix/>
          </a:blip>
          <a:srcRect b="48359" l="36350" r="36065" t="43863"/>
          <a:stretch/>
        </p:blipFill>
        <p:spPr>
          <a:xfrm>
            <a:off x="10820505" y="6481328"/>
            <a:ext cx="1036534" cy="29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 b="92113" l="66088" r="25354" t="4618"/>
          <a:stretch/>
        </p:blipFill>
        <p:spPr>
          <a:xfrm>
            <a:off x="10732297" y="160009"/>
            <a:ext cx="1124741" cy="6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/>
        </p:nvSpPr>
        <p:spPr>
          <a:xfrm rot="-5400000">
            <a:off x="9527912" y="3331220"/>
            <a:ext cx="5089217" cy="2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C96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828C96"/>
                </a:solidFill>
                <a:latin typeface="Arial"/>
                <a:ea typeface="Arial"/>
                <a:cs typeface="Arial"/>
                <a:sym typeface="Arial"/>
              </a:rPr>
              <a:t>© RPTU in Kaiserslautern: Diese Unterlagen sind nur für Lehrzwecke und interne Verwendung bestimmt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033" y="2578656"/>
            <a:ext cx="7772401" cy="356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/>
          <p:nvPr>
            <p:ph idx="1" type="body"/>
          </p:nvPr>
        </p:nvSpPr>
        <p:spPr>
          <a:xfrm>
            <a:off x="326571" y="2228578"/>
            <a:ext cx="68538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300">
                <a:solidFill>
                  <a:srgbClr val="042C58"/>
                </a:solidFill>
              </a:rPr>
              <a:t>Development of a Digital Twin for a Robotic Paper Plane Production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D2F53"/>
              </a:buClr>
              <a:buSzPts val="1800"/>
              <a:buFont typeface="Noto Sans Symbols"/>
              <a:buNone/>
            </a:pPr>
            <a:r>
              <a:rPr lang="de-DE"/>
              <a:t>Twente, 10.12.2024</a:t>
            </a:r>
            <a:endParaRPr/>
          </a:p>
        </p:txBody>
      </p:sp>
      <p:sp>
        <p:nvSpPr>
          <p:cNvPr id="156" name="Google Shape;156;p1"/>
          <p:cNvSpPr txBox="1"/>
          <p:nvPr>
            <p:ph idx="2" type="body"/>
          </p:nvPr>
        </p:nvSpPr>
        <p:spPr>
          <a:xfrm>
            <a:off x="250056" y="6146900"/>
            <a:ext cx="9210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1800"/>
              <a:buNone/>
            </a:pPr>
            <a:r>
              <a:rPr lang="de-DE"/>
              <a:t>Merve | Yating | Lukas | Shashang | Aly | Dogukan | Hakim </a:t>
            </a:r>
            <a:endParaRPr/>
          </a:p>
        </p:txBody>
      </p:sp>
      <p:sp>
        <p:nvSpPr>
          <p:cNvPr id="157" name="Google Shape;157;p1"/>
          <p:cNvSpPr txBox="1"/>
          <p:nvPr>
            <p:ph type="ctrTitle"/>
          </p:nvPr>
        </p:nvSpPr>
        <p:spPr>
          <a:xfrm>
            <a:off x="326576" y="573150"/>
            <a:ext cx="115065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3700">
                <a:solidFill>
                  <a:srgbClr val="042C58"/>
                </a:solidFill>
              </a:rPr>
              <a:t>Design of Cyber-Physical Systems in Manufacturing</a:t>
            </a:r>
            <a:endParaRPr sz="3700">
              <a:solidFill>
                <a:srgbClr val="042C5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D2F53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334961" y="444600"/>
            <a:ext cx="10040992" cy="35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164" name="Google Shape;164;p3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65" name="Google Shape;165;p3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166" name="Google Shape;166;p3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67" name="Google Shape;167;p3"/>
          <p:cNvSpPr txBox="1"/>
          <p:nvPr>
            <p:ph idx="3" type="body"/>
          </p:nvPr>
        </p:nvSpPr>
        <p:spPr>
          <a:xfrm>
            <a:off x="334961" y="1291908"/>
            <a:ext cx="11520487" cy="4875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What is a Digital Twin?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Definition and Concept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Discrete Model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Structure and Function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Current State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As Is State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Project Plan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Activity Diagram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MATLAB Simulation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de-DE" sz="1700"/>
              <a:t>Where Do We Want to Go?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Long-term Goals and Vision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de-DE" sz="1700"/>
              <a:t>Necessary Steps to Achieve the Goals</a:t>
            </a:r>
            <a:endParaRPr sz="1700"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68" name="Google Shape;168;p3"/>
          <p:cNvSpPr txBox="1"/>
          <p:nvPr/>
        </p:nvSpPr>
        <p:spPr>
          <a:xfrm>
            <a:off x="2724825" y="4822025"/>
            <a:ext cx="88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 txBox="1"/>
          <p:nvPr>
            <p:ph idx="3" type="body"/>
          </p:nvPr>
        </p:nvSpPr>
        <p:spPr>
          <a:xfrm>
            <a:off x="334961" y="444600"/>
            <a:ext cx="10041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1</a:t>
            </a:r>
            <a:r>
              <a:rPr lang="de-DE" sz="2100"/>
              <a:t>. </a:t>
            </a:r>
            <a:r>
              <a:rPr lang="de-DE" sz="2100">
                <a:solidFill>
                  <a:schemeClr val="dk1"/>
                </a:solidFill>
              </a:rPr>
              <a:t>What is a Digital Twin?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6" name="Google Shape;176;p5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77" name="Google Shape;177;p5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30299" l="-1040" r="1040" t="0"/>
          <a:stretch/>
        </p:blipFill>
        <p:spPr>
          <a:xfrm>
            <a:off x="1782300" y="1106902"/>
            <a:ext cx="7926775" cy="31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1687350" y="4087250"/>
            <a:ext cx="28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Conveyor belt motion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Trigger of sensors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2100675" y="963725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Physical model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7532250" y="963725"/>
            <a:ext cx="28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Simulation model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7320025" y="4087250"/>
            <a:ext cx="28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Activity diagramm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Simulink simulation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Multibody Simscape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e151ecea_0_4"/>
          <p:cNvSpPr txBox="1"/>
          <p:nvPr>
            <p:ph idx="2" type="body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188" name="Google Shape;188;g31ce151ecea_0_4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2. </a:t>
            </a:r>
            <a:r>
              <a:rPr b="1" lang="de-DE"/>
              <a:t>Discrete Event System</a:t>
            </a:r>
            <a:endParaRPr/>
          </a:p>
        </p:txBody>
      </p:sp>
      <p:sp>
        <p:nvSpPr>
          <p:cNvPr id="189" name="Google Shape;189;g31ce151ecea_0_4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0" name="Google Shape;190;g31ce151ecea_0_4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191" name="Google Shape;191;g31ce151ecea_0_4"/>
          <p:cNvSpPr txBox="1"/>
          <p:nvPr>
            <p:ph idx="11" type="ftr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sp>
        <p:nvSpPr>
          <p:cNvPr id="192" name="Google Shape;192;g31ce151ecea_0_4"/>
          <p:cNvSpPr txBox="1"/>
          <p:nvPr/>
        </p:nvSpPr>
        <p:spPr>
          <a:xfrm>
            <a:off x="487362" y="1444799"/>
            <a:ext cx="115200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1" marL="311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11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540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31ce151ecea_0_4"/>
          <p:cNvPicPr preferRelativeResize="0"/>
          <p:nvPr/>
        </p:nvPicPr>
        <p:blipFill rotWithShape="1">
          <a:blip r:embed="rId3">
            <a:alphaModFix/>
          </a:blip>
          <a:srcRect b="0" l="-16686" r="0" t="-3863"/>
          <a:stretch/>
        </p:blipFill>
        <p:spPr>
          <a:xfrm>
            <a:off x="1369275" y="1986044"/>
            <a:ext cx="8264877" cy="19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1ce151ec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514" y="4322352"/>
            <a:ext cx="1937674" cy="12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1ce151ecea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251" y="4055474"/>
            <a:ext cx="2196326" cy="1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b="1" lang="de-DE"/>
              <a:t>Discrete Event System vs. </a:t>
            </a:r>
            <a:r>
              <a:rPr lang="de-DE"/>
              <a:t>Continuous</a:t>
            </a:r>
            <a:r>
              <a:rPr b="1" lang="de-DE"/>
              <a:t> Model</a:t>
            </a:r>
            <a:endParaRPr/>
          </a:p>
        </p:txBody>
      </p:sp>
      <p:sp>
        <p:nvSpPr>
          <p:cNvPr id="202" name="Google Shape;202;p6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3" name="Google Shape;203;p6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04" name="Google Shape;204;p6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2" y="1168688"/>
            <a:ext cx="8008547" cy="4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334962" y="1292399"/>
            <a:ext cx="11520000" cy="4874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107000" lvl="0" marL="23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34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t/>
            </a:r>
            <a:endParaRPr/>
          </a:p>
        </p:txBody>
      </p:sp>
      <p:sp>
        <p:nvSpPr>
          <p:cNvPr id="211" name="Google Shape;211;p8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Project Plan</a:t>
            </a:r>
            <a:endParaRPr/>
          </a:p>
        </p:txBody>
      </p:sp>
      <p:sp>
        <p:nvSpPr>
          <p:cNvPr id="213" name="Google Shape;213;p8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4" name="Google Shape;214;p8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15" name="Google Shape;215;p8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ce151ecea_1_20"/>
          <p:cNvSpPr txBox="1"/>
          <p:nvPr>
            <p:ph idx="1" type="body"/>
          </p:nvPr>
        </p:nvSpPr>
        <p:spPr>
          <a:xfrm>
            <a:off x="334962" y="1292399"/>
            <a:ext cx="115200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107000" lvl="0" marL="23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107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34000" lvl="0" marL="234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▪"/>
            </a:pPr>
            <a:r>
              <a:t/>
            </a:r>
            <a:endParaRPr/>
          </a:p>
        </p:txBody>
      </p:sp>
      <p:sp>
        <p:nvSpPr>
          <p:cNvPr id="221" name="Google Shape;221;g31ce151ecea_1_20"/>
          <p:cNvSpPr txBox="1"/>
          <p:nvPr>
            <p:ph idx="2" type="body"/>
          </p:nvPr>
        </p:nvSpPr>
        <p:spPr>
          <a:xfrm>
            <a:off x="334962" y="6167121"/>
            <a:ext cx="1152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22" name="Google Shape;222;g31ce151ecea_1_20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Activity Diagram</a:t>
            </a:r>
            <a:endParaRPr/>
          </a:p>
        </p:txBody>
      </p:sp>
      <p:sp>
        <p:nvSpPr>
          <p:cNvPr id="223" name="Google Shape;223;g31ce151ecea_1_20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4" name="Google Shape;224;g31ce151ecea_1_20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25" name="Google Shape;225;g31ce151ecea_1_20"/>
          <p:cNvSpPr txBox="1"/>
          <p:nvPr>
            <p:ph idx="11" type="ftr"/>
          </p:nvPr>
        </p:nvSpPr>
        <p:spPr>
          <a:xfrm>
            <a:off x="684000" y="6685200"/>
            <a:ext cx="7389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31" name="Google Shape;231;p9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3. As Is State: MATLAB </a:t>
            </a:r>
            <a:r>
              <a:rPr b="1" lang="de-DE"/>
              <a:t>Simulation</a:t>
            </a:r>
            <a:endParaRPr/>
          </a:p>
        </p:txBody>
      </p:sp>
      <p:sp>
        <p:nvSpPr>
          <p:cNvPr id="232" name="Google Shape;232;p9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3" name="Google Shape;233;p9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34" name="Google Shape;234;p9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1107" r="0" t="8617"/>
          <a:stretch/>
        </p:blipFill>
        <p:spPr>
          <a:xfrm>
            <a:off x="604236" y="1169150"/>
            <a:ext cx="10306605" cy="459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idx="2" type="body"/>
          </p:nvPr>
        </p:nvSpPr>
        <p:spPr>
          <a:xfrm>
            <a:off x="334962" y="6167121"/>
            <a:ext cx="11520000" cy="189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 txBox="1"/>
          <p:nvPr>
            <p:ph idx="3" type="body"/>
          </p:nvPr>
        </p:nvSpPr>
        <p:spPr>
          <a:xfrm>
            <a:off x="334961" y="444600"/>
            <a:ext cx="100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1D2F53"/>
              </a:buClr>
              <a:buSzPts val="2400"/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-142501" y="6480000"/>
            <a:ext cx="871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3" name="Google Shape;243;p10"/>
          <p:cNvSpPr txBox="1"/>
          <p:nvPr>
            <p:ph idx="10" type="dt"/>
          </p:nvPr>
        </p:nvSpPr>
        <p:spPr>
          <a:xfrm>
            <a:off x="684000" y="6534000"/>
            <a:ext cx="27432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Lukas Post und Hakim Dalim </a:t>
            </a:r>
            <a:endParaRPr/>
          </a:p>
        </p:txBody>
      </p:sp>
      <p:sp>
        <p:nvSpPr>
          <p:cNvPr id="244" name="Google Shape;244;p10"/>
          <p:cNvSpPr txBox="1"/>
          <p:nvPr>
            <p:ph idx="11" type="ftr"/>
          </p:nvPr>
        </p:nvSpPr>
        <p:spPr>
          <a:xfrm>
            <a:off x="684000" y="6685200"/>
            <a:ext cx="7389019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Design of Cyber-physical Systems in Manufacturing</a:t>
            </a:r>
            <a:endParaRPr/>
          </a:p>
        </p:txBody>
      </p:sp>
      <p:graphicFrame>
        <p:nvGraphicFramePr>
          <p:cNvPr id="245" name="Google Shape;245;p10"/>
          <p:cNvGraphicFramePr/>
          <p:nvPr/>
        </p:nvGraphicFramePr>
        <p:xfrm>
          <a:off x="432025" y="9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{18B9C6CE-420D-4641-98BE-7789B582FF4E}</a:tableStyleId>
              </a:tblPr>
              <a:tblGrid>
                <a:gridCol w="2474700"/>
                <a:gridCol w="6948750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de-DE"/>
                        <a:t>Input on the sensors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1.Position and Motion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2. Force and Pressure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3. Speed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4. Environmental Sensors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5. Error Detection Sensors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 CAD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enutzerdefiniertes Design">
  <a:themeElements>
    <a:clrScheme name="Benutzerdefiniert 3">
      <a:dk1>
        <a:srgbClr val="000000"/>
      </a:dk1>
      <a:lt1>
        <a:srgbClr val="FFFFFF"/>
      </a:lt1>
      <a:dk2>
        <a:srgbClr val="C00000"/>
      </a:dk2>
      <a:lt2>
        <a:srgbClr val="002060"/>
      </a:lt2>
      <a:accent1>
        <a:srgbClr val="002060"/>
      </a:accent1>
      <a:accent2>
        <a:srgbClr val="00B0F0"/>
      </a:accent2>
      <a:accent3>
        <a:srgbClr val="C00000"/>
      </a:accent3>
      <a:accent4>
        <a:srgbClr val="00000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2019-08-06T10:30:44Z</dcterms:created>
  <dc:creator>Peter Eisenhauer</dc:creator>
</cp:coreProperties>
</file>