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797675" cy="9926625"/>
  <p:embeddedFontLst>
    <p:embeddedFont>
      <p:font typeface="PT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Zf/otFEEmlcuAdOQjfk4x0fPF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B26962-3D38-4394-A611-E90AB463B8D1}">
  <a:tblStyle styleId="{43B26962-3D38-4394-A611-E90AB463B8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-bold.fntdata"/><Relationship Id="rId16" Type="http://schemas.openxmlformats.org/officeDocument/2006/relationships/font" Target="fonts/PT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-boldItalic.fntdata"/><Relationship Id="rId6" Type="http://schemas.openxmlformats.org/officeDocument/2006/relationships/slide" Target="slides/slide1.xml"/><Relationship Id="rId18" Type="http://schemas.openxmlformats.org/officeDocument/2006/relationships/font" Target="fonts/PT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ce151ecea_0_4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1ce151ecea_0_4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ce151ecea_1_2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1ce151ecea_1_2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d04b663b2_0_2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1d04b663b2_0_2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cfa1d3648_0_1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1cfa1d3648_0_1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1">
  <p:cSld name="1_Titelfolie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/>
        </p:nvSpPr>
        <p:spPr>
          <a:xfrm>
            <a:off x="-142501" y="6481327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828C96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26571" y="2228578"/>
            <a:ext cx="6853691" cy="1036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D2F5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2" type="body"/>
          </p:nvPr>
        </p:nvSpPr>
        <p:spPr>
          <a:xfrm>
            <a:off x="326571" y="3996101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D2F5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type="ctrTitle"/>
          </p:nvPr>
        </p:nvSpPr>
        <p:spPr>
          <a:xfrm>
            <a:off x="326570" y="573155"/>
            <a:ext cx="10137379" cy="16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abelle mit Erläuterung">
  <p:cSld name="9_Tabelle mit Erläuterung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334962" y="1292400"/>
            <a:ext cx="1152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Noto Sans Symbols"/>
              <a:buChar char="⮚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Courier New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2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2"/>
          <p:cNvSpPr/>
          <p:nvPr>
            <p:ph idx="3" type="tbl"/>
          </p:nvPr>
        </p:nvSpPr>
        <p:spPr>
          <a:xfrm>
            <a:off x="334962" y="1707665"/>
            <a:ext cx="11520000" cy="4459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2"/>
          <p:cNvSpPr txBox="1"/>
          <p:nvPr>
            <p:ph idx="4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85" name="Google Shape;85;p22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große Tabelle">
  <p:cSld name="10_große Tabel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/>
          <p:nvPr>
            <p:ph idx="2" type="tbl"/>
          </p:nvPr>
        </p:nvSpPr>
        <p:spPr>
          <a:xfrm>
            <a:off x="334962" y="1292400"/>
            <a:ext cx="115200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3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93" name="Google Shape;93;p23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23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Bild mit Erläuterung">
  <p:cSld name="12_Bild mit Erläuterung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-142501" y="6481327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334962" y="1292400"/>
            <a:ext cx="1152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Noto Sans Symbols"/>
              <a:buChar char="⮚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Courier New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00" name="Google Shape;100;p24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24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3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4"/>
          <p:cNvSpPr/>
          <p:nvPr>
            <p:ph idx="4" type="pic"/>
          </p:nvPr>
        </p:nvSpPr>
        <p:spPr>
          <a:xfrm>
            <a:off x="334962" y="1707449"/>
            <a:ext cx="11520000" cy="446475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Bild mit Zwischenüberschrift">
  <p:cSld name="13_Bild mit Zwischenüberschrif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334800" y="1292400"/>
            <a:ext cx="11520000" cy="84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2819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5"/>
          <p:cNvSpPr/>
          <p:nvPr>
            <p:ph idx="4" type="pic"/>
          </p:nvPr>
        </p:nvSpPr>
        <p:spPr>
          <a:xfrm>
            <a:off x="334800" y="2149232"/>
            <a:ext cx="11520000" cy="4001918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11" name="Google Shape;111;p25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25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2 Inhalte">
  <p:cSld name="14_2 Inhalt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334800" y="1292400"/>
            <a:ext cx="54000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6"/>
          <p:cNvSpPr txBox="1"/>
          <p:nvPr>
            <p:ph idx="2" type="body"/>
          </p:nvPr>
        </p:nvSpPr>
        <p:spPr>
          <a:xfrm>
            <a:off x="6454962" y="1292400"/>
            <a:ext cx="54000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idx="3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4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20" name="Google Shape;120;p26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26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2 Inhalte">
  <p:cSld name="15_2 Inhalt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7"/>
          <p:cNvSpPr txBox="1"/>
          <p:nvPr>
            <p:ph idx="2" type="body"/>
          </p:nvPr>
        </p:nvSpPr>
        <p:spPr>
          <a:xfrm>
            <a:off x="334800" y="1292400"/>
            <a:ext cx="54000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7"/>
          <p:cNvSpPr txBox="1"/>
          <p:nvPr>
            <p:ph idx="3" type="body"/>
          </p:nvPr>
        </p:nvSpPr>
        <p:spPr>
          <a:xfrm>
            <a:off x="6454800" y="1292400"/>
            <a:ext cx="54000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7"/>
          <p:cNvSpPr txBox="1"/>
          <p:nvPr>
            <p:ph idx="4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7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29" name="Google Shape;129;p27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27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letzte Seite">
  <p:cSld name="16_letzte Seit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Foto &#10;" id="134" name="Google Shape;134;p28"/>
          <p:cNvSpPr/>
          <p:nvPr>
            <p:ph idx="2" type="pic"/>
          </p:nvPr>
        </p:nvSpPr>
        <p:spPr>
          <a:xfrm>
            <a:off x="392149" y="1344801"/>
            <a:ext cx="673100" cy="67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5" name="Google Shape;135;p28"/>
          <p:cNvSpPr txBox="1"/>
          <p:nvPr>
            <p:ph idx="3" type="body"/>
          </p:nvPr>
        </p:nvSpPr>
        <p:spPr>
          <a:xfrm>
            <a:off x="1438275" y="1344613"/>
            <a:ext cx="7954963" cy="298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Foto &#10;" id="136" name="Google Shape;136;p28"/>
          <p:cNvSpPr/>
          <p:nvPr>
            <p:ph idx="4" type="pic"/>
          </p:nvPr>
        </p:nvSpPr>
        <p:spPr>
          <a:xfrm>
            <a:off x="392149" y="2533021"/>
            <a:ext cx="673100" cy="67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7" name="Google Shape;137;p28"/>
          <p:cNvSpPr txBox="1"/>
          <p:nvPr>
            <p:ph idx="5" type="body"/>
          </p:nvPr>
        </p:nvSpPr>
        <p:spPr>
          <a:xfrm>
            <a:off x="1438275" y="2532833"/>
            <a:ext cx="7954963" cy="298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mschlag Silhouette" id="138" name="Google Shape;13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0965" y="1643692"/>
            <a:ext cx="394855" cy="3948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efon Silhouette" id="139" name="Google Shape;1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7156" y="280024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efon Silhouette" id="140" name="Google Shape;1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7156" y="161251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schlag Silhouette" id="141" name="Google Shape;14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0965" y="2831419"/>
            <a:ext cx="394855" cy="39485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 txBox="1"/>
          <p:nvPr>
            <p:ph idx="6" type="body"/>
          </p:nvPr>
        </p:nvSpPr>
        <p:spPr>
          <a:xfrm>
            <a:off x="1912446" y="2861164"/>
            <a:ext cx="3017002" cy="331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idx="7" type="body"/>
          </p:nvPr>
        </p:nvSpPr>
        <p:spPr>
          <a:xfrm>
            <a:off x="5661327" y="2861164"/>
            <a:ext cx="3017002" cy="331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idx="8" type="body"/>
          </p:nvPr>
        </p:nvSpPr>
        <p:spPr>
          <a:xfrm>
            <a:off x="1912446" y="1673802"/>
            <a:ext cx="3017002" cy="331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8"/>
          <p:cNvSpPr txBox="1"/>
          <p:nvPr>
            <p:ph idx="9" type="body"/>
          </p:nvPr>
        </p:nvSpPr>
        <p:spPr>
          <a:xfrm>
            <a:off x="5661327" y="1673802"/>
            <a:ext cx="3017002" cy="331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47" name="Google Shape;147;p28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8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Bild">
  <p:cSld name="11_Bild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4"/>
          <p:cNvSpPr/>
          <p:nvPr>
            <p:ph idx="2" type="pic"/>
          </p:nvPr>
        </p:nvSpPr>
        <p:spPr>
          <a:xfrm>
            <a:off x="334962" y="1292400"/>
            <a:ext cx="11520000" cy="48744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4"/>
          <p:cNvSpPr txBox="1"/>
          <p:nvPr>
            <p:ph idx="3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26" name="Google Shape;26;p14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14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Gliederung">
  <p:cSld name="3_Gliederung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31" name="Google Shape;31;p15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2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3" type="body"/>
          </p:nvPr>
        </p:nvSpPr>
        <p:spPr>
          <a:xfrm>
            <a:off x="334961" y="1291908"/>
            <a:ext cx="11520487" cy="4875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72">
          <p15:clr>
            <a:srgbClr val="FBAE40"/>
          </p15:clr>
        </p15:guide>
        <p15:guide id="2" pos="21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ufzählung">
  <p:cSld name="4_Aufzählung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334962" y="1292399"/>
            <a:ext cx="11520000" cy="487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42" name="Google Shape;42;p16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4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Aufzählung mit Zwischenüberschrift">
  <p:cSld name="7_Aufzählung mit Zwischenüberschrif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334961" y="1292400"/>
            <a:ext cx="115200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92819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50" name="Google Shape;50;p17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folie2">
  <p:cSld name="2_Titelfolie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ctrTitle"/>
          </p:nvPr>
        </p:nvSpPr>
        <p:spPr>
          <a:xfrm>
            <a:off x="326570" y="573155"/>
            <a:ext cx="10137379" cy="16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326571" y="2228578"/>
            <a:ext cx="6853691" cy="1036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D2F5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8"/>
          <p:cNvSpPr txBox="1"/>
          <p:nvPr>
            <p:ph idx="2" type="body"/>
          </p:nvPr>
        </p:nvSpPr>
        <p:spPr>
          <a:xfrm>
            <a:off x="326571" y="3996101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D2F5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8"/>
          <p:cNvSpPr/>
          <p:nvPr>
            <p:ph idx="3" type="pic"/>
          </p:nvPr>
        </p:nvSpPr>
        <p:spPr>
          <a:xfrm>
            <a:off x="7180264" y="2228850"/>
            <a:ext cx="4685166" cy="370541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74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eeres">
  <p:cSld name="5_leere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60" name="Google Shape;60;p19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9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leeres Layout mit Literatur">
  <p:cSld name="6_leeres Layout mit Literatu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0"/>
          <p:cNvSpPr txBox="1"/>
          <p:nvPr>
            <p:ph idx="2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67" name="Google Shape;67;p20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20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Diagramm mit Erläuterung">
  <p:cSld name="8_Diagramm mit Erläuterung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334962" y="1292400"/>
            <a:ext cx="1152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Noto Sans Symbols"/>
              <a:buChar char="⮚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Courier New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1"/>
          <p:cNvSpPr/>
          <p:nvPr>
            <p:ph idx="2" type="chart"/>
          </p:nvPr>
        </p:nvSpPr>
        <p:spPr>
          <a:xfrm>
            <a:off x="334962" y="1706400"/>
            <a:ext cx="11520000" cy="4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1"/>
          <p:cNvSpPr txBox="1"/>
          <p:nvPr>
            <p:ph idx="3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1"/>
          <p:cNvSpPr txBox="1"/>
          <p:nvPr>
            <p:ph idx="4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76" name="Google Shape;76;p21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0" type="dt"/>
          </p:nvPr>
        </p:nvSpPr>
        <p:spPr>
          <a:xfrm>
            <a:off x="648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1" type="ftr"/>
          </p:nvPr>
        </p:nvSpPr>
        <p:spPr>
          <a:xfrm>
            <a:off x="648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-142501" y="6481327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3" name="Google Shape;13;p12"/>
          <p:cNvPicPr preferRelativeResize="0"/>
          <p:nvPr/>
        </p:nvPicPr>
        <p:blipFill rotWithShape="1">
          <a:blip r:embed="rId1">
            <a:alphaModFix/>
          </a:blip>
          <a:srcRect b="48359" l="36350" r="36065" t="43863"/>
          <a:stretch/>
        </p:blipFill>
        <p:spPr>
          <a:xfrm>
            <a:off x="10820505" y="6481328"/>
            <a:ext cx="1036534" cy="29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 b="92113" l="66088" r="25354" t="4618"/>
          <a:stretch/>
        </p:blipFill>
        <p:spPr>
          <a:xfrm>
            <a:off x="10732297" y="160009"/>
            <a:ext cx="1124741" cy="6076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 txBox="1"/>
          <p:nvPr/>
        </p:nvSpPr>
        <p:spPr>
          <a:xfrm rot="-5400000">
            <a:off x="9527912" y="3331220"/>
            <a:ext cx="508921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C96"/>
              </a:buClr>
              <a:buSzPts val="800"/>
              <a:buFont typeface="Arial"/>
              <a:buNone/>
            </a:pPr>
            <a:r>
              <a:rPr b="0" i="0" lang="de-DE" sz="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rPr>
              <a:t>© RPTU in Kaiserslautern: Diese Unterlagen sind nur für Lehrzwecke und interne Verwendung bestimmt 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akim-code/DCS-RPTU-Twente/blob/RPTU/src/activity_flow_UT_concept.pdf" TargetMode="External"/><Relationship Id="rId4" Type="http://schemas.openxmlformats.org/officeDocument/2006/relationships/hyperlink" Target="https://github.com/hakim-code/DCS-RPTU-Twente/blob/RPTU/src/activity_flow_UT_concept.pdf" TargetMode="External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7033" y="2578656"/>
            <a:ext cx="7772401" cy="356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"/>
          <p:cNvSpPr txBox="1"/>
          <p:nvPr>
            <p:ph idx="1" type="body"/>
          </p:nvPr>
        </p:nvSpPr>
        <p:spPr>
          <a:xfrm>
            <a:off x="326571" y="2228578"/>
            <a:ext cx="68538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300">
                <a:solidFill>
                  <a:srgbClr val="042C58"/>
                </a:solidFill>
              </a:rPr>
              <a:t>Development of a Digital Twin for a Robotic Paper Plane Production 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D2F53"/>
              </a:buClr>
              <a:buSzPts val="1800"/>
              <a:buFont typeface="Noto Sans Symbols"/>
              <a:buNone/>
            </a:pPr>
            <a:r>
              <a:rPr lang="de-DE"/>
              <a:t>Twente, 10.12.2024</a:t>
            </a:r>
            <a:endParaRPr/>
          </a:p>
        </p:txBody>
      </p:sp>
      <p:sp>
        <p:nvSpPr>
          <p:cNvPr id="156" name="Google Shape;156;p1"/>
          <p:cNvSpPr txBox="1"/>
          <p:nvPr>
            <p:ph idx="2" type="body"/>
          </p:nvPr>
        </p:nvSpPr>
        <p:spPr>
          <a:xfrm>
            <a:off x="250056" y="6146900"/>
            <a:ext cx="9210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1800"/>
              <a:buNone/>
            </a:pPr>
            <a:r>
              <a:rPr lang="de-DE"/>
              <a:t>Merve | Yating | Lukas | Shashang | Aly | Dogukan | Hakim </a:t>
            </a:r>
            <a:endParaRPr/>
          </a:p>
        </p:txBody>
      </p:sp>
      <p:sp>
        <p:nvSpPr>
          <p:cNvPr id="157" name="Google Shape;157;p1"/>
          <p:cNvSpPr txBox="1"/>
          <p:nvPr>
            <p:ph type="ctrTitle"/>
          </p:nvPr>
        </p:nvSpPr>
        <p:spPr>
          <a:xfrm>
            <a:off x="326576" y="573150"/>
            <a:ext cx="115065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3700">
                <a:solidFill>
                  <a:srgbClr val="042C58"/>
                </a:solidFill>
              </a:rPr>
              <a:t>Design of Cyber-Physical Systems in Manufacturing</a:t>
            </a:r>
            <a:endParaRPr sz="3700">
              <a:solidFill>
                <a:srgbClr val="042C5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D2F53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/>
          <p:nvPr>
            <p:ph idx="2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63" name="Google Shape;263;p10"/>
          <p:cNvSpPr txBox="1"/>
          <p:nvPr>
            <p:ph idx="3" type="body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Conclusion</a:t>
            </a:r>
            <a:endParaRPr/>
          </a:p>
        </p:txBody>
      </p:sp>
      <p:sp>
        <p:nvSpPr>
          <p:cNvPr id="264" name="Google Shape;264;p10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5" name="Google Shape;265;p10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66" name="Google Shape;266;p10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graphicFrame>
        <p:nvGraphicFramePr>
          <p:cNvPr id="267" name="Google Shape;267;p10"/>
          <p:cNvGraphicFramePr/>
          <p:nvPr/>
        </p:nvGraphicFramePr>
        <p:xfrm>
          <a:off x="432025" y="93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{43B26962-3D38-4394-A611-E90AB463B8D1}</a:tableStyleId>
              </a:tblPr>
              <a:tblGrid>
                <a:gridCol w="2474700"/>
                <a:gridCol w="694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1.</a:t>
                      </a:r>
                      <a:r>
                        <a:rPr lang="de-D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de-DE"/>
                        <a:t>Input on the sensors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1.Position and Motion Sensors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2. Force and Pressure Sensors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3. Speed Sensors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4. Environmental Sensors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5. Error Detection Sensors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2. CAD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Agenda</a:t>
            </a:r>
            <a:endParaRPr/>
          </a:p>
        </p:txBody>
      </p:sp>
      <p:sp>
        <p:nvSpPr>
          <p:cNvPr id="164" name="Google Shape;164;p3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165" name="Google Shape;165;p3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sp>
        <p:nvSpPr>
          <p:cNvPr id="166" name="Google Shape;166;p3"/>
          <p:cNvSpPr txBox="1"/>
          <p:nvPr>
            <p:ph idx="2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167" name="Google Shape;167;p3"/>
          <p:cNvSpPr txBox="1"/>
          <p:nvPr>
            <p:ph idx="3" type="body"/>
          </p:nvPr>
        </p:nvSpPr>
        <p:spPr>
          <a:xfrm>
            <a:off x="334961" y="1291908"/>
            <a:ext cx="11520487" cy="4875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b="1" lang="de-DE" sz="1700"/>
              <a:t>What is a Digital Twin?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1700"/>
              <a:t>Definition and Concept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de-DE" sz="1700"/>
              <a:t>Discrete Model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1700"/>
              <a:t>Structure and Function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1700"/>
              <a:t>Current State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de-DE" sz="1700"/>
              <a:t>As Is State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1700"/>
              <a:t>Project Plan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1700"/>
              <a:t>Activity Diagram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1700"/>
              <a:t>MATLAB Simulation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de-DE" sz="1700"/>
              <a:t>Where Do We Want to Go?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1700"/>
              <a:t>Long-term Goals and Vision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1700"/>
              <a:t>Necessary Steps to Achieve the Goals</a:t>
            </a:r>
            <a:endParaRPr sz="1700"/>
          </a:p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  <p:sp>
        <p:nvSpPr>
          <p:cNvPr id="168" name="Google Shape;168;p3"/>
          <p:cNvSpPr txBox="1"/>
          <p:nvPr/>
        </p:nvSpPr>
        <p:spPr>
          <a:xfrm>
            <a:off x="2724825" y="4822025"/>
            <a:ext cx="88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idx="2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174" name="Google Shape;174;p5"/>
          <p:cNvSpPr txBox="1"/>
          <p:nvPr>
            <p:ph idx="3" type="body"/>
          </p:nvPr>
        </p:nvSpPr>
        <p:spPr>
          <a:xfrm>
            <a:off x="334961" y="444600"/>
            <a:ext cx="10041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/>
              <a:t>1</a:t>
            </a:r>
            <a:r>
              <a:rPr lang="de-DE" sz="2100"/>
              <a:t>. </a:t>
            </a:r>
            <a:r>
              <a:rPr lang="de-DE" sz="2100">
                <a:solidFill>
                  <a:schemeClr val="dk1"/>
                </a:solidFill>
              </a:rPr>
              <a:t>What is a Digital Twin?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75" name="Google Shape;175;p5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6" name="Google Shape;176;p5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177" name="Google Shape;177;p5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3">
            <a:alphaModFix/>
          </a:blip>
          <a:srcRect b="30299" l="-1040" r="1040" t="0"/>
          <a:stretch/>
        </p:blipFill>
        <p:spPr>
          <a:xfrm>
            <a:off x="1782300" y="1106902"/>
            <a:ext cx="7926775" cy="31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5"/>
          <p:cNvSpPr txBox="1"/>
          <p:nvPr/>
        </p:nvSpPr>
        <p:spPr>
          <a:xfrm>
            <a:off x="1687350" y="4087250"/>
            <a:ext cx="284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Conveyor belt motion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Trigger of sensors</a:t>
            </a:r>
            <a:endParaRPr/>
          </a:p>
        </p:txBody>
      </p:sp>
      <p:sp>
        <p:nvSpPr>
          <p:cNvPr id="180" name="Google Shape;180;p5"/>
          <p:cNvSpPr txBox="1"/>
          <p:nvPr/>
        </p:nvSpPr>
        <p:spPr>
          <a:xfrm>
            <a:off x="2100675" y="963725"/>
            <a:ext cx="2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Physical model</a:t>
            </a:r>
            <a:endParaRPr/>
          </a:p>
        </p:txBody>
      </p:sp>
      <p:sp>
        <p:nvSpPr>
          <p:cNvPr id="181" name="Google Shape;181;p5"/>
          <p:cNvSpPr txBox="1"/>
          <p:nvPr/>
        </p:nvSpPr>
        <p:spPr>
          <a:xfrm>
            <a:off x="7532250" y="963725"/>
            <a:ext cx="2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Simulation model</a:t>
            </a:r>
            <a:endParaRPr/>
          </a:p>
        </p:txBody>
      </p:sp>
      <p:sp>
        <p:nvSpPr>
          <p:cNvPr id="182" name="Google Shape;182;p5"/>
          <p:cNvSpPr txBox="1"/>
          <p:nvPr/>
        </p:nvSpPr>
        <p:spPr>
          <a:xfrm>
            <a:off x="7320025" y="4087250"/>
            <a:ext cx="284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Activity diagramm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Simulink simulation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Multibody Simscape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ce151ecea_0_4"/>
          <p:cNvSpPr txBox="1"/>
          <p:nvPr>
            <p:ph idx="2" type="body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188" name="Google Shape;188;g31ce151ecea_0_4"/>
          <p:cNvSpPr txBox="1"/>
          <p:nvPr>
            <p:ph idx="3" type="body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2. </a:t>
            </a:r>
            <a:r>
              <a:rPr b="1" lang="de-DE"/>
              <a:t>Discrete Event System</a:t>
            </a:r>
            <a:endParaRPr/>
          </a:p>
        </p:txBody>
      </p:sp>
      <p:sp>
        <p:nvSpPr>
          <p:cNvPr id="189" name="Google Shape;189;g31ce151ecea_0_4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0" name="Google Shape;190;g31ce151ecea_0_4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191" name="Google Shape;191;g31ce151ecea_0_4"/>
          <p:cNvSpPr txBox="1"/>
          <p:nvPr>
            <p:ph idx="11" type="ftr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sp>
        <p:nvSpPr>
          <p:cNvPr id="192" name="Google Shape;192;g31ce151ecea_0_4"/>
          <p:cNvSpPr txBox="1"/>
          <p:nvPr/>
        </p:nvSpPr>
        <p:spPr>
          <a:xfrm>
            <a:off x="487362" y="1444799"/>
            <a:ext cx="11520000" cy="4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1" marL="311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11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11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11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11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11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11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11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540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31ce151ecea_0_4"/>
          <p:cNvPicPr preferRelativeResize="0"/>
          <p:nvPr/>
        </p:nvPicPr>
        <p:blipFill rotWithShape="1">
          <a:blip r:embed="rId3">
            <a:alphaModFix/>
          </a:blip>
          <a:srcRect b="0" l="-16686" r="0" t="-3863"/>
          <a:stretch/>
        </p:blipFill>
        <p:spPr>
          <a:xfrm>
            <a:off x="1369275" y="1986044"/>
            <a:ext cx="8264877" cy="19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31ce151ecea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514" y="4322352"/>
            <a:ext cx="1937674" cy="128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31ce151ecea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7251" y="4055474"/>
            <a:ext cx="2196326" cy="15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334962" y="1292399"/>
            <a:ext cx="11520000" cy="487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107000" lvl="0" marL="23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34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</a:pPr>
            <a:r>
              <a:t/>
            </a:r>
            <a:endParaRPr/>
          </a:p>
        </p:txBody>
      </p:sp>
      <p:sp>
        <p:nvSpPr>
          <p:cNvPr id="201" name="Google Shape;201;p8"/>
          <p:cNvSpPr txBox="1"/>
          <p:nvPr>
            <p:ph idx="2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 txBox="1"/>
          <p:nvPr>
            <p:ph idx="3" type="body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3. As Is State: Project Plan</a:t>
            </a:r>
            <a:endParaRPr/>
          </a:p>
        </p:txBody>
      </p:sp>
      <p:sp>
        <p:nvSpPr>
          <p:cNvPr id="203" name="Google Shape;203;p8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4" name="Google Shape;204;p8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05" name="Google Shape;205;p8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ce151ecea_1_20"/>
          <p:cNvSpPr txBox="1"/>
          <p:nvPr>
            <p:ph idx="1" type="body"/>
          </p:nvPr>
        </p:nvSpPr>
        <p:spPr>
          <a:xfrm>
            <a:off x="334951" y="1292400"/>
            <a:ext cx="4807500" cy="4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107000" lvl="0" marL="23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35600" lvl="0" marL="234000" rtl="0" algn="l">
              <a:spcBef>
                <a:spcPts val="0"/>
              </a:spcBef>
              <a:spcAft>
                <a:spcPts val="0"/>
              </a:spcAft>
              <a:buSzPts val="3600"/>
              <a:buChar char="▪"/>
            </a:pPr>
            <a:r>
              <a:rPr lang="de-DE" sz="2400">
                <a:highlight>
                  <a:schemeClr val="lt1"/>
                </a:highlight>
              </a:rPr>
              <a:t>Github:</a:t>
            </a:r>
            <a:r>
              <a:rPr lang="de-DE" sz="2400">
                <a:highlight>
                  <a:schemeClr val="lt1"/>
                </a:highlight>
                <a:uFill>
                  <a:noFill/>
                </a:uFill>
                <a:hlinkClick r:id="rId3"/>
              </a:rPr>
              <a:t> </a:t>
            </a:r>
            <a:r>
              <a:rPr lang="de-DE" sz="2400" u="sng">
                <a:highlight>
                  <a:schemeClr val="lt1"/>
                </a:highlight>
                <a:hlinkClick r:id="rId4"/>
              </a:rPr>
              <a:t>DCS-RPTU-Twente/src/activity_flow_UT_concept.pdf at RPTU · hakim-code/DCS-RPTU-Twente</a:t>
            </a:r>
            <a:endParaRPr sz="3600"/>
          </a:p>
        </p:txBody>
      </p:sp>
      <p:sp>
        <p:nvSpPr>
          <p:cNvPr id="211" name="Google Shape;211;g31ce151ecea_1_20"/>
          <p:cNvSpPr txBox="1"/>
          <p:nvPr>
            <p:ph idx="2" type="body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12" name="Google Shape;212;g31ce151ecea_1_20"/>
          <p:cNvSpPr txBox="1"/>
          <p:nvPr>
            <p:ph idx="3" type="body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3. As Is State: Activity Diagram</a:t>
            </a:r>
            <a:endParaRPr/>
          </a:p>
        </p:txBody>
      </p:sp>
      <p:sp>
        <p:nvSpPr>
          <p:cNvPr id="213" name="Google Shape;213;g31ce151ecea_1_20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4" name="Google Shape;214;g31ce151ecea_1_20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15" name="Google Shape;215;g31ce151ecea_1_20"/>
          <p:cNvSpPr txBox="1"/>
          <p:nvPr>
            <p:ph idx="11" type="ftr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pic>
        <p:nvPicPr>
          <p:cNvPr id="216" name="Google Shape;216;g31ce151ecea_1_20" title="zusammenfassung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1374" y="514875"/>
            <a:ext cx="4611825" cy="582826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31ce151ecea_1_20"/>
          <p:cNvSpPr txBox="1"/>
          <p:nvPr/>
        </p:nvSpPr>
        <p:spPr>
          <a:xfrm>
            <a:off x="6726800" y="514875"/>
            <a:ext cx="1168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Start</a:t>
            </a:r>
            <a:endParaRPr/>
          </a:p>
        </p:txBody>
      </p:sp>
      <p:sp>
        <p:nvSpPr>
          <p:cNvPr id="218" name="Google Shape;218;g31ce151ecea_1_20"/>
          <p:cNvSpPr txBox="1"/>
          <p:nvPr/>
        </p:nvSpPr>
        <p:spPr>
          <a:xfrm>
            <a:off x="6168000" y="1638300"/>
            <a:ext cx="1168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Stage 1</a:t>
            </a:r>
            <a:endParaRPr/>
          </a:p>
        </p:txBody>
      </p:sp>
      <p:sp>
        <p:nvSpPr>
          <p:cNvPr id="219" name="Google Shape;219;g31ce151ecea_1_20"/>
          <p:cNvSpPr txBox="1"/>
          <p:nvPr/>
        </p:nvSpPr>
        <p:spPr>
          <a:xfrm>
            <a:off x="6168000" y="3172800"/>
            <a:ext cx="1168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Stage 2</a:t>
            </a:r>
            <a:endParaRPr/>
          </a:p>
        </p:txBody>
      </p:sp>
      <p:sp>
        <p:nvSpPr>
          <p:cNvPr id="220" name="Google Shape;220;g31ce151ecea_1_20"/>
          <p:cNvSpPr txBox="1"/>
          <p:nvPr/>
        </p:nvSpPr>
        <p:spPr>
          <a:xfrm>
            <a:off x="6168000" y="4935900"/>
            <a:ext cx="1168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Stage 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/>
          <p:nvPr>
            <p:ph idx="2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26" name="Google Shape;226;p9"/>
          <p:cNvSpPr txBox="1"/>
          <p:nvPr>
            <p:ph idx="3" type="body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3. As Is State: MATLAB </a:t>
            </a:r>
            <a:r>
              <a:rPr b="1" lang="de-DE"/>
              <a:t>Simulation</a:t>
            </a:r>
            <a:endParaRPr/>
          </a:p>
        </p:txBody>
      </p:sp>
      <p:sp>
        <p:nvSpPr>
          <p:cNvPr id="227" name="Google Shape;227;p9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8" name="Google Shape;228;p9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29" name="Google Shape;229;p9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3">
            <a:alphaModFix/>
          </a:blip>
          <a:srcRect b="0" l="1107" r="0" t="8617"/>
          <a:stretch/>
        </p:blipFill>
        <p:spPr>
          <a:xfrm>
            <a:off x="604236" y="1169150"/>
            <a:ext cx="10306605" cy="459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d04b663b2_0_2"/>
          <p:cNvSpPr txBox="1"/>
          <p:nvPr>
            <p:ph idx="2" type="body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36" name="Google Shape;236;g31d04b663b2_0_2"/>
          <p:cNvSpPr txBox="1"/>
          <p:nvPr>
            <p:ph idx="3" type="body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3. As Is State: MATLAB </a:t>
            </a:r>
            <a:r>
              <a:rPr b="1" lang="de-DE"/>
              <a:t>Simulation</a:t>
            </a:r>
            <a:endParaRPr/>
          </a:p>
        </p:txBody>
      </p:sp>
      <p:sp>
        <p:nvSpPr>
          <p:cNvPr id="237" name="Google Shape;237;g31d04b663b2_0_2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8" name="Google Shape;238;g31d04b663b2_0_2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39" name="Google Shape;239;g31d04b663b2_0_2"/>
          <p:cNvSpPr txBox="1"/>
          <p:nvPr>
            <p:ph idx="11" type="ftr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graphicFrame>
        <p:nvGraphicFramePr>
          <p:cNvPr id="240" name="Google Shape;240;g31d04b663b2_0_2"/>
          <p:cNvGraphicFramePr/>
          <p:nvPr/>
        </p:nvGraphicFramePr>
        <p:xfrm>
          <a:off x="1039100" y="1319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{43B26962-3D38-4394-A611-E90AB463B8D1}</a:tableStyleId>
              </a:tblPr>
              <a:tblGrid>
                <a:gridCol w="678475"/>
                <a:gridCol w="2277475"/>
                <a:gridCol w="2545350"/>
                <a:gridCol w="1757550"/>
                <a:gridCol w="1650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ProcessingTimeArray0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chemeClr val="dk1"/>
                          </a:solidFill>
                        </a:rPr>
                        <a:t>ProcessingTimeArray1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waitTimeArray0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chemeClr val="dk1"/>
                          </a:solidFill>
                        </a:rPr>
                        <a:t>waitTimeArray1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</a:t>
                      </a:r>
                      <a:r>
                        <a:rPr lang="de-DE"/>
                        <a:t>.2292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1.0350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3.2987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0.3890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0.2292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chemeClr val="dk1"/>
                          </a:solidFill>
                        </a:rPr>
                        <a:t>⋮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⋮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⋮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⋮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⋮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84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0.2134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2.7117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6.7399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7.1484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85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0.7366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5.9533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9.1235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chemeClr val="dk1"/>
                          </a:solidFill>
                        </a:rPr>
                        <a:t>⋮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⋮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⋮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chemeClr val="dk1"/>
                          </a:solidFill>
                        </a:rPr>
                        <a:t>89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1.1406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4.4385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90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2.8739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4.5791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91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6.4530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1" name="Google Shape;241;g31d04b663b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1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31d04b663b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1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31d04b663b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1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31d04b663b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100" cy="13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g31d04b663b2_0_2"/>
          <p:cNvCxnSpPr/>
          <p:nvPr/>
        </p:nvCxnSpPr>
        <p:spPr>
          <a:xfrm>
            <a:off x="1045150" y="1323125"/>
            <a:ext cx="669300" cy="39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g31d04b663b2_0_2"/>
          <p:cNvSpPr txBox="1"/>
          <p:nvPr/>
        </p:nvSpPr>
        <p:spPr>
          <a:xfrm>
            <a:off x="1286050" y="1263825"/>
            <a:ext cx="6486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00"/>
              <a:t>Time</a:t>
            </a:r>
            <a:endParaRPr b="1" sz="1100"/>
          </a:p>
        </p:txBody>
      </p:sp>
      <p:sp>
        <p:nvSpPr>
          <p:cNvPr id="247" name="Google Shape;247;g31d04b663b2_0_2"/>
          <p:cNvSpPr txBox="1"/>
          <p:nvPr/>
        </p:nvSpPr>
        <p:spPr>
          <a:xfrm>
            <a:off x="982600" y="1440375"/>
            <a:ext cx="6486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00"/>
              <a:t>Entity</a:t>
            </a:r>
            <a:endParaRPr b="1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cfa1d3648_0_1"/>
          <p:cNvSpPr txBox="1"/>
          <p:nvPr>
            <p:ph idx="2" type="body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53" name="Google Shape;253;g31cfa1d3648_0_1"/>
          <p:cNvSpPr txBox="1"/>
          <p:nvPr>
            <p:ph idx="3" type="body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3. As Is State: MATLAB </a:t>
            </a:r>
            <a:r>
              <a:rPr b="1" lang="de-DE"/>
              <a:t>Simulation</a:t>
            </a:r>
            <a:endParaRPr/>
          </a:p>
        </p:txBody>
      </p:sp>
      <p:sp>
        <p:nvSpPr>
          <p:cNvPr id="254" name="Google Shape;254;g31cfa1d3648_0_1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5" name="Google Shape;255;g31cfa1d3648_0_1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56" name="Google Shape;256;g31cfa1d3648_0_1"/>
          <p:cNvSpPr txBox="1"/>
          <p:nvPr>
            <p:ph idx="11" type="ftr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sp>
        <p:nvSpPr>
          <p:cNvPr id="257" name="Google Shape;257;g31cfa1d3648_0_1"/>
          <p:cNvSpPr txBox="1"/>
          <p:nvPr>
            <p:ph idx="1" type="body"/>
          </p:nvPr>
        </p:nvSpPr>
        <p:spPr>
          <a:xfrm>
            <a:off x="334962" y="1292399"/>
            <a:ext cx="11520000" cy="48747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700"/>
              <a:t>Needed input data from UT: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the action of each folding step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wie lange dauert jede folding steps(1-7)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700"/>
              <a:t>-&gt; klar definieren, welche Aktionen zu welchem Step gehören. (inwelchem Step wird gefaltet und in welchem Step wird paper transporniert)?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time of each action(transport/ folding/error action)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the solution of error action(our thought, also in activity flow: </a:t>
            </a:r>
            <a:r>
              <a:rPr lang="de-DE" sz="1700"/>
              <a:t>remove the paper</a:t>
            </a:r>
            <a:r>
              <a:rPr lang="de-DE" sz="1700"/>
              <a:t>), </a:t>
            </a:r>
            <a:r>
              <a:rPr lang="de-DE" sz="1700"/>
              <a:t>what</a:t>
            </a:r>
            <a:r>
              <a:rPr lang="de-DE" sz="1700"/>
              <a:t> is the thought of UT?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how to generate the paper(</a:t>
            </a:r>
            <a:r>
              <a:rPr lang="de-DE" sz="1700"/>
              <a:t>our thought, also in activity flow: </a:t>
            </a:r>
            <a:r>
              <a:rPr lang="de-DE" sz="1700"/>
              <a:t>human put it?)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define, when a new process begin, which parallel to another process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sensor-type: exact bezeichnung von sensor.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which sensor daten are really important for us?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conveyor belt? wie betreiben? wie erkannt zu stoppen, anzumachen? </a:t>
            </a:r>
            <a:endParaRPr sz="1700"/>
          </a:p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700"/>
              <a:t>Expected output from simulation: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die gesamte Bearbeitungszeit fü</a:t>
            </a:r>
            <a:r>
              <a:rPr lang="de-DE" sz="1700"/>
              <a:t>r eine große Menge Produktion schätzen.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-DE" sz="1700"/>
              <a:t>vorhersehen, ob die Bearbeitung mehrere Papier parallel in jede Stage realisierbar ist.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enutzerdefiniertes Design">
  <a:themeElements>
    <a:clrScheme name="Benutzerdefiniert 3">
      <a:dk1>
        <a:srgbClr val="000000"/>
      </a:dk1>
      <a:lt1>
        <a:srgbClr val="FFFFFF"/>
      </a:lt1>
      <a:dk2>
        <a:srgbClr val="C00000"/>
      </a:dk2>
      <a:lt2>
        <a:srgbClr val="002060"/>
      </a:lt2>
      <a:accent1>
        <a:srgbClr val="002060"/>
      </a:accent1>
      <a:accent2>
        <a:srgbClr val="00B0F0"/>
      </a:accent2>
      <a:accent3>
        <a:srgbClr val="C00000"/>
      </a:accent3>
      <a:accent4>
        <a:srgbClr val="00000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2019-08-06T10:30:44Z</dcterms:created>
  <dc:creator>Peter Eisenhauer</dc:creator>
</cp:coreProperties>
</file>