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797675" cy="9926638"/>
  <p:embeddedFontLst>
    <p:embeddedFont>
      <p:font typeface="PT Sans" panose="020B0503020203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o4hKaUs9xdacCKiIaIDGrbw3B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90608C-441B-450B-9F85-920FB7D7657F}">
  <a:tblStyle styleId="{C390608C-441B-450B-9F85-920FB7D765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1ce151ecea_1_66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31ce151ecea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2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1d757b9747_1_0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31d757b97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d757b9747_1_16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31d757b9747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2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1d757b9747_2_4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31d757b9747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2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1d04b663b2_0_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31d04b663b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1d757b9747_2_5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31d757b9747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2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ce151ecea_1_4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31ce151ecea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1d757b9747_2_6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g31d757b9747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2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1cfa1d3648_0_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31cfa1d364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2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d757b9747_2_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31d757b9747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2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d757b9747_2_2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31d757b9747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2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ce151ecea_0_4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31ce151ece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2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d757b9747_2_1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31d757b9747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2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ce151ecea_1_30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31ce151ece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2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d757b9747_2_3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31d757b9747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2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folie1">
  <p:cSld name="1_Titelfolie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/>
        </p:nvSpPr>
        <p:spPr>
          <a:xfrm>
            <a:off x="-142501" y="6481327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828C96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26571" y="2228578"/>
            <a:ext cx="6853691" cy="1036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D2F53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2"/>
          </p:nvPr>
        </p:nvSpPr>
        <p:spPr>
          <a:xfrm>
            <a:off x="326571" y="3996101"/>
            <a:ext cx="360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D2F5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ctrTitle"/>
          </p:nvPr>
        </p:nvSpPr>
        <p:spPr>
          <a:xfrm>
            <a:off x="326570" y="573155"/>
            <a:ext cx="10137379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2F53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abelle mit Erläuterung">
  <p:cSld name="9_Tabelle mit Erläuterung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>
            <a:off x="334962" y="1292400"/>
            <a:ext cx="11520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800"/>
              <a:buFont typeface="Noto Sans Symbols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Noto Sans Symbols"/>
              <a:buChar char="⮚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Courier New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body" idx="2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"/>
          <p:cNvSpPr>
            <a:spLocks noGrp="1"/>
          </p:cNvSpPr>
          <p:nvPr>
            <p:ph type="tbl" idx="3"/>
          </p:nvPr>
        </p:nvSpPr>
        <p:spPr>
          <a:xfrm>
            <a:off x="334962" y="1707665"/>
            <a:ext cx="11520000" cy="445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4"/>
          </p:nvPr>
        </p:nvSpPr>
        <p:spPr>
          <a:xfrm>
            <a:off x="334961" y="444600"/>
            <a:ext cx="10040992" cy="35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1D2F53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sldNum" idx="12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85" name="Google Shape;85;p22"/>
          <p:cNvCxnSpPr/>
          <p:nvPr/>
        </p:nvCxnSpPr>
        <p:spPr>
          <a:xfrm rot="10800000">
            <a:off x="648000" y="6534000"/>
            <a:ext cx="0" cy="259200"/>
          </a:xfrm>
          <a:prstGeom prst="straightConnector1">
            <a:avLst/>
          </a:prstGeom>
          <a:noFill/>
          <a:ln w="12700" cap="flat" cmpd="sng">
            <a:solidFill>
              <a:srgbClr val="828C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" name="Google Shape;86;p22"/>
          <p:cNvSpPr txBox="1">
            <a:spLocks noGrp="1"/>
          </p:cNvSpPr>
          <p:nvPr>
            <p:ph type="dt" idx="10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ftr" idx="11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große Tabelle">
  <p:cSld name="10_große Tabel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>
            <a:spLocks noGrp="1"/>
          </p:cNvSpPr>
          <p:nvPr>
            <p:ph type="tbl" idx="2"/>
          </p:nvPr>
        </p:nvSpPr>
        <p:spPr>
          <a:xfrm>
            <a:off x="334962" y="1292400"/>
            <a:ext cx="11520000" cy="48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3"/>
          </p:nvPr>
        </p:nvSpPr>
        <p:spPr>
          <a:xfrm>
            <a:off x="334961" y="444600"/>
            <a:ext cx="10040992" cy="35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1D2F53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93" name="Google Shape;93;p23"/>
          <p:cNvCxnSpPr/>
          <p:nvPr/>
        </p:nvCxnSpPr>
        <p:spPr>
          <a:xfrm rot="10800000">
            <a:off x="648000" y="6534000"/>
            <a:ext cx="0" cy="259200"/>
          </a:xfrm>
          <a:prstGeom prst="straightConnector1">
            <a:avLst/>
          </a:prstGeom>
          <a:noFill/>
          <a:ln w="12700" cap="flat" cmpd="sng">
            <a:solidFill>
              <a:srgbClr val="828C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3"/>
          <p:cNvSpPr txBox="1">
            <a:spLocks noGrp="1"/>
          </p:cNvSpPr>
          <p:nvPr>
            <p:ph type="dt" idx="10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ftr" idx="11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Bild mit Erläuterung">
  <p:cSld name="12_Bild mit Erläuterung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-142501" y="6481327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body" idx="1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body" idx="2"/>
          </p:nvPr>
        </p:nvSpPr>
        <p:spPr>
          <a:xfrm>
            <a:off x="334962" y="1292400"/>
            <a:ext cx="11520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800"/>
              <a:buFont typeface="Noto Sans Symbols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Noto Sans Symbols"/>
              <a:buChar char="⮚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Courier New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00" name="Google Shape;100;p24"/>
          <p:cNvCxnSpPr/>
          <p:nvPr/>
        </p:nvCxnSpPr>
        <p:spPr>
          <a:xfrm rot="10800000">
            <a:off x="648000" y="6534000"/>
            <a:ext cx="0" cy="259200"/>
          </a:xfrm>
          <a:prstGeom prst="straightConnector1">
            <a:avLst/>
          </a:prstGeom>
          <a:noFill/>
          <a:ln w="12700" cap="flat" cmpd="sng">
            <a:solidFill>
              <a:srgbClr val="828C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4"/>
          <p:cNvSpPr txBox="1">
            <a:spLocks noGrp="1"/>
          </p:cNvSpPr>
          <p:nvPr>
            <p:ph type="dt" idx="10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ftr" idx="11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body" idx="3"/>
          </p:nvPr>
        </p:nvSpPr>
        <p:spPr>
          <a:xfrm>
            <a:off x="334961" y="444600"/>
            <a:ext cx="10040992" cy="35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1D2F53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>
            <a:spLocks noGrp="1"/>
          </p:cNvSpPr>
          <p:nvPr>
            <p:ph type="pic" idx="4"/>
          </p:nvPr>
        </p:nvSpPr>
        <p:spPr>
          <a:xfrm>
            <a:off x="334962" y="1707449"/>
            <a:ext cx="11520000" cy="446475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Bild mit Zwischenüberschrift">
  <p:cSld name="13_Bild mit Zwischenüberschrif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body" idx="1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2"/>
          </p:nvPr>
        </p:nvSpPr>
        <p:spPr>
          <a:xfrm>
            <a:off x="334800" y="1292400"/>
            <a:ext cx="11520000" cy="843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92819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−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body" idx="3"/>
          </p:nvPr>
        </p:nvSpPr>
        <p:spPr>
          <a:xfrm>
            <a:off x="334961" y="444600"/>
            <a:ext cx="10040992" cy="35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1D2F53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5"/>
          <p:cNvSpPr>
            <a:spLocks noGrp="1"/>
          </p:cNvSpPr>
          <p:nvPr>
            <p:ph type="pic" idx="4"/>
          </p:nvPr>
        </p:nvSpPr>
        <p:spPr>
          <a:xfrm>
            <a:off x="334800" y="2149232"/>
            <a:ext cx="11520000" cy="4001918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5"/>
          <p:cNvSpPr txBox="1">
            <a:spLocks noGrp="1"/>
          </p:cNvSpPr>
          <p:nvPr>
            <p:ph type="sldNum" idx="12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111" name="Google Shape;111;p25"/>
          <p:cNvCxnSpPr/>
          <p:nvPr/>
        </p:nvCxnSpPr>
        <p:spPr>
          <a:xfrm rot="10800000">
            <a:off x="648000" y="6534000"/>
            <a:ext cx="0" cy="259200"/>
          </a:xfrm>
          <a:prstGeom prst="straightConnector1">
            <a:avLst/>
          </a:prstGeom>
          <a:noFill/>
          <a:ln w="12700" cap="flat" cmpd="sng">
            <a:solidFill>
              <a:srgbClr val="828C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25"/>
          <p:cNvSpPr txBox="1">
            <a:spLocks noGrp="1"/>
          </p:cNvSpPr>
          <p:nvPr>
            <p:ph type="dt" idx="10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ftr" idx="11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2 Inhalte">
  <p:cSld name="14_2 Inhalt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body" idx="1"/>
          </p:nvPr>
        </p:nvSpPr>
        <p:spPr>
          <a:xfrm>
            <a:off x="334800" y="1292400"/>
            <a:ext cx="5400000" cy="48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body" idx="2"/>
          </p:nvPr>
        </p:nvSpPr>
        <p:spPr>
          <a:xfrm>
            <a:off x="6454962" y="1292400"/>
            <a:ext cx="5400000" cy="48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3"/>
          </p:nvPr>
        </p:nvSpPr>
        <p:spPr>
          <a:xfrm>
            <a:off x="334961" y="444600"/>
            <a:ext cx="10040992" cy="35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1D2F53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26"/>
          <p:cNvSpPr txBox="1">
            <a:spLocks noGrp="1"/>
          </p:cNvSpPr>
          <p:nvPr>
            <p:ph type="body" idx="4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26"/>
          <p:cNvSpPr txBox="1">
            <a:spLocks noGrp="1"/>
          </p:cNvSpPr>
          <p:nvPr>
            <p:ph type="sldNum" idx="12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120" name="Google Shape;120;p26"/>
          <p:cNvCxnSpPr/>
          <p:nvPr/>
        </p:nvCxnSpPr>
        <p:spPr>
          <a:xfrm rot="10800000">
            <a:off x="648000" y="6534000"/>
            <a:ext cx="0" cy="259200"/>
          </a:xfrm>
          <a:prstGeom prst="straightConnector1">
            <a:avLst/>
          </a:prstGeom>
          <a:noFill/>
          <a:ln w="12700" cap="flat" cmpd="sng">
            <a:solidFill>
              <a:srgbClr val="828C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26"/>
          <p:cNvSpPr txBox="1">
            <a:spLocks noGrp="1"/>
          </p:cNvSpPr>
          <p:nvPr>
            <p:ph type="dt" idx="10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ftr" idx="11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2 Inhalte">
  <p:cSld name="15_2 Inhalt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>
            <a:spLocks noGrp="1"/>
          </p:cNvSpPr>
          <p:nvPr>
            <p:ph type="body" idx="1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body" idx="2"/>
          </p:nvPr>
        </p:nvSpPr>
        <p:spPr>
          <a:xfrm>
            <a:off x="334800" y="1292400"/>
            <a:ext cx="5400000" cy="48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27"/>
          <p:cNvSpPr txBox="1">
            <a:spLocks noGrp="1"/>
          </p:cNvSpPr>
          <p:nvPr>
            <p:ph type="body" idx="3"/>
          </p:nvPr>
        </p:nvSpPr>
        <p:spPr>
          <a:xfrm>
            <a:off x="6454800" y="1292400"/>
            <a:ext cx="5400000" cy="48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27"/>
          <p:cNvSpPr txBox="1">
            <a:spLocks noGrp="1"/>
          </p:cNvSpPr>
          <p:nvPr>
            <p:ph type="body" idx="4"/>
          </p:nvPr>
        </p:nvSpPr>
        <p:spPr>
          <a:xfrm>
            <a:off x="334961" y="444600"/>
            <a:ext cx="10040992" cy="35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1D2F53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7"/>
          <p:cNvSpPr txBox="1">
            <a:spLocks noGrp="1"/>
          </p:cNvSpPr>
          <p:nvPr>
            <p:ph type="sldNum" idx="12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129" name="Google Shape;129;p27"/>
          <p:cNvCxnSpPr/>
          <p:nvPr/>
        </p:nvCxnSpPr>
        <p:spPr>
          <a:xfrm rot="10800000">
            <a:off x="648000" y="6534000"/>
            <a:ext cx="0" cy="259200"/>
          </a:xfrm>
          <a:prstGeom prst="straightConnector1">
            <a:avLst/>
          </a:prstGeom>
          <a:noFill/>
          <a:ln w="12700" cap="flat" cmpd="sng">
            <a:solidFill>
              <a:srgbClr val="828C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" name="Google Shape;130;p27"/>
          <p:cNvSpPr txBox="1">
            <a:spLocks noGrp="1"/>
          </p:cNvSpPr>
          <p:nvPr>
            <p:ph type="dt" idx="10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ftr" idx="11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letzte Seite">
  <p:cSld name="16_letzte Seit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334961" y="444600"/>
            <a:ext cx="10040992" cy="35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1D2F53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 descr="Foto &#10;"/>
          <p:cNvSpPr>
            <a:spLocks noGrp="1"/>
          </p:cNvSpPr>
          <p:nvPr>
            <p:ph type="pic" idx="2"/>
          </p:nvPr>
        </p:nvSpPr>
        <p:spPr>
          <a:xfrm>
            <a:off x="392149" y="1344801"/>
            <a:ext cx="673100" cy="67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5" name="Google Shape;135;p28"/>
          <p:cNvSpPr txBox="1">
            <a:spLocks noGrp="1"/>
          </p:cNvSpPr>
          <p:nvPr>
            <p:ph type="body" idx="3"/>
          </p:nvPr>
        </p:nvSpPr>
        <p:spPr>
          <a:xfrm>
            <a:off x="1438275" y="1344613"/>
            <a:ext cx="7954963" cy="298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28" descr="Foto &#10;"/>
          <p:cNvSpPr>
            <a:spLocks noGrp="1"/>
          </p:cNvSpPr>
          <p:nvPr>
            <p:ph type="pic" idx="4"/>
          </p:nvPr>
        </p:nvSpPr>
        <p:spPr>
          <a:xfrm>
            <a:off x="392149" y="2533021"/>
            <a:ext cx="673100" cy="67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7" name="Google Shape;137;p28"/>
          <p:cNvSpPr txBox="1">
            <a:spLocks noGrp="1"/>
          </p:cNvSpPr>
          <p:nvPr>
            <p:ph type="body" idx="5"/>
          </p:nvPr>
        </p:nvSpPr>
        <p:spPr>
          <a:xfrm>
            <a:off x="1438275" y="2532833"/>
            <a:ext cx="7954963" cy="298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38" name="Google Shape;138;p28" descr="Umschlag Silhouet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0965" y="1643692"/>
            <a:ext cx="394855" cy="394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8" descr="Telefon Silhouet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7156" y="2800246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8" descr="Telefon Silhouet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7156" y="1612519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8" descr="Umschlag Silhouet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0965" y="2831419"/>
            <a:ext cx="394855" cy="39485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8"/>
          <p:cNvSpPr txBox="1">
            <a:spLocks noGrp="1"/>
          </p:cNvSpPr>
          <p:nvPr>
            <p:ph type="body" idx="6"/>
          </p:nvPr>
        </p:nvSpPr>
        <p:spPr>
          <a:xfrm>
            <a:off x="1912446" y="2861164"/>
            <a:ext cx="3017002" cy="331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body" idx="7"/>
          </p:nvPr>
        </p:nvSpPr>
        <p:spPr>
          <a:xfrm>
            <a:off x="5661327" y="2861164"/>
            <a:ext cx="3017002" cy="331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body" idx="8"/>
          </p:nvPr>
        </p:nvSpPr>
        <p:spPr>
          <a:xfrm>
            <a:off x="1912446" y="1673802"/>
            <a:ext cx="3017002" cy="331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9"/>
          </p:nvPr>
        </p:nvSpPr>
        <p:spPr>
          <a:xfrm>
            <a:off x="5661327" y="1673802"/>
            <a:ext cx="3017002" cy="331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sldNum" idx="12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147" name="Google Shape;147;p28"/>
          <p:cNvCxnSpPr/>
          <p:nvPr/>
        </p:nvCxnSpPr>
        <p:spPr>
          <a:xfrm rot="10800000">
            <a:off x="648000" y="6534000"/>
            <a:ext cx="0" cy="259200"/>
          </a:xfrm>
          <a:prstGeom prst="straightConnector1">
            <a:avLst/>
          </a:prstGeom>
          <a:noFill/>
          <a:ln w="12700" cap="flat" cmpd="sng">
            <a:solidFill>
              <a:srgbClr val="828C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8" name="Google Shape;148;p28"/>
          <p:cNvSpPr txBox="1">
            <a:spLocks noGrp="1"/>
          </p:cNvSpPr>
          <p:nvPr>
            <p:ph type="dt" idx="10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ftr" idx="11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Bild">
  <p:cSld name="11_Bild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body" idx="1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14"/>
          <p:cNvSpPr>
            <a:spLocks noGrp="1"/>
          </p:cNvSpPr>
          <p:nvPr>
            <p:ph type="pic" idx="2"/>
          </p:nvPr>
        </p:nvSpPr>
        <p:spPr>
          <a:xfrm>
            <a:off x="334962" y="1292400"/>
            <a:ext cx="11520000" cy="487440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14"/>
          <p:cNvSpPr txBox="1">
            <a:spLocks noGrp="1"/>
          </p:cNvSpPr>
          <p:nvPr>
            <p:ph type="body" idx="3"/>
          </p:nvPr>
        </p:nvSpPr>
        <p:spPr>
          <a:xfrm>
            <a:off x="334961" y="444600"/>
            <a:ext cx="10040992" cy="35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1D2F53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sldNum" idx="12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26" name="Google Shape;26;p14"/>
          <p:cNvCxnSpPr/>
          <p:nvPr/>
        </p:nvCxnSpPr>
        <p:spPr>
          <a:xfrm rot="10800000">
            <a:off x="648000" y="6534000"/>
            <a:ext cx="0" cy="259200"/>
          </a:xfrm>
          <a:prstGeom prst="straightConnector1">
            <a:avLst/>
          </a:prstGeom>
          <a:noFill/>
          <a:ln w="12700" cap="flat" cmpd="sng">
            <a:solidFill>
              <a:srgbClr val="828C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27;p14"/>
          <p:cNvSpPr txBox="1">
            <a:spLocks noGrp="1"/>
          </p:cNvSpPr>
          <p:nvPr>
            <p:ph type="dt" idx="10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Gliederung">
  <p:cSld name="3_Gliederung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31" name="Google Shape;31;p15"/>
          <p:cNvCxnSpPr/>
          <p:nvPr/>
        </p:nvCxnSpPr>
        <p:spPr>
          <a:xfrm rot="10800000">
            <a:off x="648000" y="6534000"/>
            <a:ext cx="0" cy="259200"/>
          </a:xfrm>
          <a:prstGeom prst="straightConnector1">
            <a:avLst/>
          </a:prstGeom>
          <a:noFill/>
          <a:ln w="12700" cap="flat" cmpd="sng">
            <a:solidFill>
              <a:srgbClr val="828C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" name="Google Shape;32;p15"/>
          <p:cNvSpPr txBox="1">
            <a:spLocks noGrp="1"/>
          </p:cNvSpPr>
          <p:nvPr>
            <p:ph type="body" idx="1"/>
          </p:nvPr>
        </p:nvSpPr>
        <p:spPr>
          <a:xfrm>
            <a:off x="334961" y="444600"/>
            <a:ext cx="10040992" cy="35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1D2F53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2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3"/>
          </p:nvPr>
        </p:nvSpPr>
        <p:spPr>
          <a:xfrm>
            <a:off x="334961" y="1291908"/>
            <a:ext cx="11520487" cy="487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21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Aufzählung">
  <p:cSld name="4_Aufzählung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334962" y="1292399"/>
            <a:ext cx="11520000" cy="487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334961" y="444600"/>
            <a:ext cx="10040992" cy="35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1D2F53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42" name="Google Shape;42;p16"/>
          <p:cNvCxnSpPr/>
          <p:nvPr/>
        </p:nvCxnSpPr>
        <p:spPr>
          <a:xfrm rot="10800000">
            <a:off x="648000" y="6534000"/>
            <a:ext cx="0" cy="259200"/>
          </a:xfrm>
          <a:prstGeom prst="straightConnector1">
            <a:avLst/>
          </a:prstGeom>
          <a:noFill/>
          <a:ln w="12700" cap="flat" cmpd="sng">
            <a:solidFill>
              <a:srgbClr val="828C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" name="Google Shape;43;p16"/>
          <p:cNvSpPr txBox="1">
            <a:spLocks noGrp="1"/>
          </p:cNvSpPr>
          <p:nvPr>
            <p:ph type="dt" idx="10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ftr" idx="11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Aufzählung mit Zwischenüberschrift">
  <p:cSld name="7_Aufzählung mit Zwischenüberschrif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2"/>
          </p:nvPr>
        </p:nvSpPr>
        <p:spPr>
          <a:xfrm>
            <a:off x="334961" y="1292400"/>
            <a:ext cx="11520000" cy="48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B92819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3"/>
          </p:nvPr>
        </p:nvSpPr>
        <p:spPr>
          <a:xfrm>
            <a:off x="334961" y="444600"/>
            <a:ext cx="10040992" cy="35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1D2F53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50" name="Google Shape;50;p17"/>
          <p:cNvCxnSpPr/>
          <p:nvPr/>
        </p:nvCxnSpPr>
        <p:spPr>
          <a:xfrm rot="10800000">
            <a:off x="648000" y="6534000"/>
            <a:ext cx="0" cy="259200"/>
          </a:xfrm>
          <a:prstGeom prst="straightConnector1">
            <a:avLst/>
          </a:prstGeom>
          <a:noFill/>
          <a:ln w="12700" cap="flat" cmpd="sng">
            <a:solidFill>
              <a:srgbClr val="828C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elfolie2">
  <p:cSld name="2_Titelfolie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>
            <a:spLocks noGrp="1"/>
          </p:cNvSpPr>
          <p:nvPr>
            <p:ph type="ctrTitle"/>
          </p:nvPr>
        </p:nvSpPr>
        <p:spPr>
          <a:xfrm>
            <a:off x="326570" y="573155"/>
            <a:ext cx="10137379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2F53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body" idx="1"/>
          </p:nvPr>
        </p:nvSpPr>
        <p:spPr>
          <a:xfrm>
            <a:off x="326571" y="2228578"/>
            <a:ext cx="6853691" cy="1036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D2F53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2"/>
          </p:nvPr>
        </p:nvSpPr>
        <p:spPr>
          <a:xfrm>
            <a:off x="326571" y="3996101"/>
            <a:ext cx="360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D2F5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8"/>
          <p:cNvSpPr>
            <a:spLocks noGrp="1"/>
          </p:cNvSpPr>
          <p:nvPr>
            <p:ph type="pic" idx="3"/>
          </p:nvPr>
        </p:nvSpPr>
        <p:spPr>
          <a:xfrm>
            <a:off x="7180264" y="2228850"/>
            <a:ext cx="4685166" cy="370541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leeres">
  <p:cSld name="5_leere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sldNum" idx="12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60" name="Google Shape;60;p19"/>
          <p:cNvCxnSpPr/>
          <p:nvPr/>
        </p:nvCxnSpPr>
        <p:spPr>
          <a:xfrm rot="10800000">
            <a:off x="648000" y="6534000"/>
            <a:ext cx="0" cy="259200"/>
          </a:xfrm>
          <a:prstGeom prst="straightConnector1">
            <a:avLst/>
          </a:prstGeom>
          <a:noFill/>
          <a:ln w="12700" cap="flat" cmpd="sng">
            <a:solidFill>
              <a:srgbClr val="828C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" name="Google Shape;61;p19"/>
          <p:cNvSpPr txBox="1">
            <a:spLocks noGrp="1"/>
          </p:cNvSpPr>
          <p:nvPr>
            <p:ph type="dt" idx="10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ftr" idx="11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leeres Layout mit Literatur">
  <p:cSld name="6_leeres Layout mit Literatu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2"/>
          </p:nvPr>
        </p:nvSpPr>
        <p:spPr>
          <a:xfrm>
            <a:off x="334961" y="444600"/>
            <a:ext cx="10040992" cy="35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1D2F53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67" name="Google Shape;67;p20"/>
          <p:cNvCxnSpPr/>
          <p:nvPr/>
        </p:nvCxnSpPr>
        <p:spPr>
          <a:xfrm rot="10800000">
            <a:off x="648000" y="6534000"/>
            <a:ext cx="0" cy="259200"/>
          </a:xfrm>
          <a:prstGeom prst="straightConnector1">
            <a:avLst/>
          </a:prstGeom>
          <a:noFill/>
          <a:ln w="12700" cap="flat" cmpd="sng">
            <a:solidFill>
              <a:srgbClr val="828C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" name="Google Shape;68;p20"/>
          <p:cNvSpPr txBox="1">
            <a:spLocks noGrp="1"/>
          </p:cNvSpPr>
          <p:nvPr>
            <p:ph type="dt" idx="10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ftr" idx="11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Diagramm mit Erläuterung">
  <p:cSld name="8_Diagramm mit Erläuterung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334962" y="1292400"/>
            <a:ext cx="11520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800"/>
              <a:buFont typeface="Noto Sans Symbols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Noto Sans Symbols"/>
              <a:buChar char="⮚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Courier New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21"/>
          <p:cNvSpPr>
            <a:spLocks noGrp="1"/>
          </p:cNvSpPr>
          <p:nvPr>
            <p:ph type="chart" idx="2"/>
          </p:nvPr>
        </p:nvSpPr>
        <p:spPr>
          <a:xfrm>
            <a:off x="334962" y="1706400"/>
            <a:ext cx="11520000" cy="4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body" idx="3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4"/>
          </p:nvPr>
        </p:nvSpPr>
        <p:spPr>
          <a:xfrm>
            <a:off x="334961" y="444600"/>
            <a:ext cx="10040992" cy="35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1D2F53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76" name="Google Shape;76;p21"/>
          <p:cNvCxnSpPr/>
          <p:nvPr/>
        </p:nvCxnSpPr>
        <p:spPr>
          <a:xfrm rot="10800000">
            <a:off x="648000" y="6534000"/>
            <a:ext cx="0" cy="259200"/>
          </a:xfrm>
          <a:prstGeom prst="straightConnector1">
            <a:avLst/>
          </a:prstGeom>
          <a:noFill/>
          <a:ln w="12700" cap="flat" cmpd="sng">
            <a:solidFill>
              <a:srgbClr val="828C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dt" idx="10"/>
          </p:nvPr>
        </p:nvSpPr>
        <p:spPr>
          <a:xfrm>
            <a:off x="648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ftr" idx="11"/>
          </p:nvPr>
        </p:nvSpPr>
        <p:spPr>
          <a:xfrm>
            <a:off x="648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sldNum" idx="12"/>
          </p:nvPr>
        </p:nvSpPr>
        <p:spPr>
          <a:xfrm>
            <a:off x="-142501" y="6481327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828C96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3" name="Google Shape;13;p12"/>
          <p:cNvPicPr preferRelativeResize="0"/>
          <p:nvPr/>
        </p:nvPicPr>
        <p:blipFill rotWithShape="1">
          <a:blip r:embed="rId18">
            <a:alphaModFix/>
          </a:blip>
          <a:srcRect l="36350" t="43863" r="36065" b="48359"/>
          <a:stretch/>
        </p:blipFill>
        <p:spPr>
          <a:xfrm>
            <a:off x="10820505" y="6481328"/>
            <a:ext cx="1036534" cy="292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2"/>
          <p:cNvPicPr preferRelativeResize="0"/>
          <p:nvPr/>
        </p:nvPicPr>
        <p:blipFill rotWithShape="1">
          <a:blip r:embed="rId19">
            <a:alphaModFix/>
          </a:blip>
          <a:srcRect l="66088" t="4618" r="25354" b="92113"/>
          <a:stretch/>
        </p:blipFill>
        <p:spPr>
          <a:xfrm>
            <a:off x="10732297" y="160009"/>
            <a:ext cx="1124741" cy="60767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2"/>
          <p:cNvSpPr txBox="1"/>
          <p:nvPr/>
        </p:nvSpPr>
        <p:spPr>
          <a:xfrm rot="-5400000">
            <a:off x="9527912" y="3331220"/>
            <a:ext cx="5089217" cy="23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C96"/>
              </a:buClr>
              <a:buSzPts val="800"/>
              <a:buFont typeface="Arial"/>
              <a:buNone/>
            </a:pPr>
            <a:r>
              <a:rPr lang="de-DE" sz="800" b="0" i="0" u="none" strike="noStrike" cap="non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rPr>
              <a:t>© RPTU in Kaiserslautern: Diese Unterlagen sind nur für Lehrzwecke und interne Verwendung bestimmt  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kim-code/DCS-RPTU-Twente/blob/RPTU/src/activity_flow_UT_concept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hyperlink" Target="https://github.com/hakim-code/DCS-RPTU-Twente/blob/RPTU/src/activity_flow_UT_concept-2.drawio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033" y="2578656"/>
            <a:ext cx="7772401" cy="356823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"/>
          <p:cNvSpPr txBox="1">
            <a:spLocks noGrp="1"/>
          </p:cNvSpPr>
          <p:nvPr>
            <p:ph type="body" idx="1"/>
          </p:nvPr>
        </p:nvSpPr>
        <p:spPr>
          <a:xfrm>
            <a:off x="326571" y="2228578"/>
            <a:ext cx="6853800" cy="1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300">
                <a:solidFill>
                  <a:srgbClr val="042C58"/>
                </a:solidFill>
              </a:rPr>
              <a:t>Development of a Digital Twin for a Robotic Paper Plane Production Line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D2F53"/>
              </a:buClr>
              <a:buSzPts val="1800"/>
              <a:buFont typeface="Noto Sans Symbols"/>
              <a:buNone/>
            </a:pPr>
            <a:r>
              <a:rPr lang="de-DE"/>
              <a:t>Twente, 10.12.2024</a:t>
            </a:r>
            <a:endParaRPr/>
          </a:p>
        </p:txBody>
      </p:sp>
      <p:sp>
        <p:nvSpPr>
          <p:cNvPr id="156" name="Google Shape;156;p1"/>
          <p:cNvSpPr txBox="1">
            <a:spLocks noGrp="1"/>
          </p:cNvSpPr>
          <p:nvPr>
            <p:ph type="body" idx="2"/>
          </p:nvPr>
        </p:nvSpPr>
        <p:spPr>
          <a:xfrm>
            <a:off x="250056" y="6146900"/>
            <a:ext cx="92103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2F53"/>
              </a:buClr>
              <a:buSzPts val="1800"/>
              <a:buNone/>
            </a:pPr>
            <a:r>
              <a:rPr lang="de-DE"/>
              <a:t>Merve | Yating | Lukas | Shashang | Aly | Dogukan | Hakim </a:t>
            </a:r>
            <a:endParaRPr/>
          </a:p>
        </p:txBody>
      </p:sp>
      <p:sp>
        <p:nvSpPr>
          <p:cNvPr id="157" name="Google Shape;157;p1"/>
          <p:cNvSpPr txBox="1">
            <a:spLocks noGrp="1"/>
          </p:cNvSpPr>
          <p:nvPr>
            <p:ph type="ctrTitle"/>
          </p:nvPr>
        </p:nvSpPr>
        <p:spPr>
          <a:xfrm>
            <a:off x="326576" y="573150"/>
            <a:ext cx="115065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3700">
                <a:solidFill>
                  <a:srgbClr val="042C58"/>
                </a:solidFill>
              </a:rPr>
              <a:t>Design of Cyber-Physical Systems in Manufacturing</a:t>
            </a:r>
            <a:endParaRPr sz="3700">
              <a:solidFill>
                <a:srgbClr val="042C58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D2F53"/>
              </a:buClr>
              <a:buSzPts val="3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ce151ecea_1_66"/>
          <p:cNvSpPr txBox="1">
            <a:spLocks noGrp="1"/>
          </p:cNvSpPr>
          <p:nvPr>
            <p:ph type="body" idx="1"/>
          </p:nvPr>
        </p:nvSpPr>
        <p:spPr>
          <a:xfrm>
            <a:off x="334951" y="1292400"/>
            <a:ext cx="4807500" cy="48747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234000" lvl="0" indent="-10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endParaRPr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endParaRPr>
              <a:highlight>
                <a:schemeClr val="lt1"/>
              </a:highlight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de-DE" sz="2400">
                <a:highlight>
                  <a:schemeClr val="lt1"/>
                </a:highlight>
              </a:rPr>
              <a:t>Github:</a:t>
            </a:r>
            <a:r>
              <a:rPr lang="de-DE" sz="2400">
                <a:highlight>
                  <a:schemeClr val="lt1"/>
                </a:highlight>
                <a:uFill>
                  <a:noFill/>
                </a:uFill>
                <a:hlinkClick r:id="rId3"/>
              </a:rPr>
              <a:t> </a:t>
            </a:r>
            <a:r>
              <a:rPr lang="de-DE" sz="2100" b="1" i="1" u="sng">
                <a:highlight>
                  <a:schemeClr val="lt1"/>
                </a:highlight>
                <a:hlinkClick r:id="rId4"/>
              </a:rPr>
              <a:t>Activity Diagram</a:t>
            </a:r>
            <a:endParaRPr sz="4600" b="1" i="1" u="sng">
              <a:highlight>
                <a:schemeClr val="lt1"/>
              </a:highlight>
            </a:endParaRPr>
          </a:p>
        </p:txBody>
      </p:sp>
      <p:sp>
        <p:nvSpPr>
          <p:cNvPr id="257" name="Google Shape;257;g31ce151ecea_1_66"/>
          <p:cNvSpPr txBox="1">
            <a:spLocks noGrp="1"/>
          </p:cNvSpPr>
          <p:nvPr>
            <p:ph type="body" idx="2"/>
          </p:nvPr>
        </p:nvSpPr>
        <p:spPr>
          <a:xfrm>
            <a:off x="334962" y="6167121"/>
            <a:ext cx="115200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/>
          </a:p>
        </p:txBody>
      </p:sp>
      <p:sp>
        <p:nvSpPr>
          <p:cNvPr id="258" name="Google Shape;258;g31ce151ecea_1_66"/>
          <p:cNvSpPr txBox="1">
            <a:spLocks noGrp="1"/>
          </p:cNvSpPr>
          <p:nvPr>
            <p:ph type="body" idx="3"/>
          </p:nvPr>
        </p:nvSpPr>
        <p:spPr>
          <a:xfrm>
            <a:off x="334961" y="444600"/>
            <a:ext cx="1004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1D2F53"/>
              </a:buClr>
              <a:buSzPts val="2400"/>
              <a:buNone/>
            </a:pPr>
            <a:r>
              <a:rPr lang="de-DE"/>
              <a:t>3. As Is State: Activity Diagram</a:t>
            </a:r>
            <a:endParaRPr/>
          </a:p>
        </p:txBody>
      </p:sp>
      <p:sp>
        <p:nvSpPr>
          <p:cNvPr id="259" name="Google Shape;259;g31ce151ecea_1_66"/>
          <p:cNvSpPr txBox="1">
            <a:spLocks noGrp="1"/>
          </p:cNvSpPr>
          <p:nvPr>
            <p:ph type="sldNum" idx="12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10</a:t>
            </a:fld>
            <a:endParaRPr/>
          </a:p>
        </p:txBody>
      </p:sp>
      <p:sp>
        <p:nvSpPr>
          <p:cNvPr id="260" name="Google Shape;260;g31ce151ecea_1_66"/>
          <p:cNvSpPr txBox="1">
            <a:spLocks noGrp="1"/>
          </p:cNvSpPr>
          <p:nvPr>
            <p:ph type="dt" idx="10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Lukas Post und Hakim Dalim </a:t>
            </a:r>
            <a:endParaRPr/>
          </a:p>
        </p:txBody>
      </p:sp>
      <p:sp>
        <p:nvSpPr>
          <p:cNvPr id="261" name="Google Shape;261;g31ce151ecea_1_66"/>
          <p:cNvSpPr txBox="1">
            <a:spLocks noGrp="1"/>
          </p:cNvSpPr>
          <p:nvPr>
            <p:ph type="ftr" idx="11"/>
          </p:nvPr>
        </p:nvSpPr>
        <p:spPr>
          <a:xfrm>
            <a:off x="684000" y="6685200"/>
            <a:ext cx="73890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Design of Cyber-physical Systems in Manufacturing</a:t>
            </a:r>
            <a:endParaRPr/>
          </a:p>
        </p:txBody>
      </p:sp>
      <p:sp>
        <p:nvSpPr>
          <p:cNvPr id="262" name="Google Shape;262;g31ce151ecea_1_66"/>
          <p:cNvSpPr txBox="1"/>
          <p:nvPr/>
        </p:nvSpPr>
        <p:spPr>
          <a:xfrm>
            <a:off x="6726800" y="514875"/>
            <a:ext cx="11685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Start</a:t>
            </a:r>
            <a:endParaRPr/>
          </a:p>
        </p:txBody>
      </p:sp>
      <p:grpSp>
        <p:nvGrpSpPr>
          <p:cNvPr id="263" name="Google Shape;263;g31ce151ecea_1_66"/>
          <p:cNvGrpSpPr/>
          <p:nvPr/>
        </p:nvGrpSpPr>
        <p:grpSpPr>
          <a:xfrm>
            <a:off x="5752140" y="514854"/>
            <a:ext cx="4311134" cy="5323534"/>
            <a:chOff x="5451374" y="514875"/>
            <a:chExt cx="4611825" cy="5828262"/>
          </a:xfrm>
        </p:grpSpPr>
        <p:pic>
          <p:nvPicPr>
            <p:cNvPr id="264" name="Google Shape;264;g31ce151ecea_1_66" title="zusammenfassung.drawio.png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51374" y="514875"/>
              <a:ext cx="4611825" cy="58282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" name="Google Shape;265;g31ce151ecea_1_66"/>
            <p:cNvSpPr txBox="1"/>
            <p:nvPr/>
          </p:nvSpPr>
          <p:spPr>
            <a:xfrm>
              <a:off x="6168000" y="1638300"/>
              <a:ext cx="11685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/>
                <a:t>Stage 1</a:t>
              </a:r>
              <a:endParaRPr/>
            </a:p>
          </p:txBody>
        </p:sp>
        <p:sp>
          <p:nvSpPr>
            <p:cNvPr id="266" name="Google Shape;266;g31ce151ecea_1_66"/>
            <p:cNvSpPr txBox="1"/>
            <p:nvPr/>
          </p:nvSpPr>
          <p:spPr>
            <a:xfrm>
              <a:off x="6168000" y="3172800"/>
              <a:ext cx="11685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/>
                <a:t>Stage 2</a:t>
              </a:r>
              <a:endParaRPr/>
            </a:p>
          </p:txBody>
        </p:sp>
        <p:sp>
          <p:nvSpPr>
            <p:cNvPr id="267" name="Google Shape;267;g31ce151ecea_1_66"/>
            <p:cNvSpPr txBox="1"/>
            <p:nvPr/>
          </p:nvSpPr>
          <p:spPr>
            <a:xfrm>
              <a:off x="6168000" y="4935900"/>
              <a:ext cx="11685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/>
                <a:t>Stage 3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1d757b9747_1_0"/>
          <p:cNvSpPr txBox="1">
            <a:spLocks noGrp="1"/>
          </p:cNvSpPr>
          <p:nvPr>
            <p:ph type="body" idx="2"/>
          </p:nvPr>
        </p:nvSpPr>
        <p:spPr>
          <a:xfrm>
            <a:off x="334962" y="6167121"/>
            <a:ext cx="115200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/>
          </a:p>
        </p:txBody>
      </p:sp>
      <p:sp>
        <p:nvSpPr>
          <p:cNvPr id="273" name="Google Shape;273;g31d757b9747_1_0"/>
          <p:cNvSpPr txBox="1">
            <a:spLocks noGrp="1"/>
          </p:cNvSpPr>
          <p:nvPr>
            <p:ph type="body" idx="3"/>
          </p:nvPr>
        </p:nvSpPr>
        <p:spPr>
          <a:xfrm>
            <a:off x="334961" y="444600"/>
            <a:ext cx="1004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1D2F53"/>
              </a:buClr>
              <a:buSzPts val="2400"/>
              <a:buNone/>
            </a:pPr>
            <a:r>
              <a:rPr lang="de-DE"/>
              <a:t>3. As Is State: Activity Diagram</a:t>
            </a:r>
            <a:endParaRPr/>
          </a:p>
        </p:txBody>
      </p:sp>
      <p:sp>
        <p:nvSpPr>
          <p:cNvPr id="274" name="Google Shape;274;g31d757b9747_1_0"/>
          <p:cNvSpPr txBox="1">
            <a:spLocks noGrp="1"/>
          </p:cNvSpPr>
          <p:nvPr>
            <p:ph type="sldNum" idx="12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11</a:t>
            </a:fld>
            <a:endParaRPr/>
          </a:p>
        </p:txBody>
      </p:sp>
      <p:sp>
        <p:nvSpPr>
          <p:cNvPr id="275" name="Google Shape;275;g31d757b9747_1_0"/>
          <p:cNvSpPr txBox="1">
            <a:spLocks noGrp="1"/>
          </p:cNvSpPr>
          <p:nvPr>
            <p:ph type="dt" idx="10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Lukas Post und Hakim Dalim </a:t>
            </a:r>
            <a:endParaRPr/>
          </a:p>
        </p:txBody>
      </p:sp>
      <p:sp>
        <p:nvSpPr>
          <p:cNvPr id="276" name="Google Shape;276;g31d757b9747_1_0"/>
          <p:cNvSpPr txBox="1">
            <a:spLocks noGrp="1"/>
          </p:cNvSpPr>
          <p:nvPr>
            <p:ph type="ftr" idx="11"/>
          </p:nvPr>
        </p:nvSpPr>
        <p:spPr>
          <a:xfrm>
            <a:off x="684000" y="6685200"/>
            <a:ext cx="73890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Design of Cyber-physical Systems in Manufacturing</a:t>
            </a:r>
            <a:endParaRPr/>
          </a:p>
        </p:txBody>
      </p:sp>
      <p:sp>
        <p:nvSpPr>
          <p:cNvPr id="277" name="Google Shape;277;g31d757b9747_1_0"/>
          <p:cNvSpPr txBox="1"/>
          <p:nvPr/>
        </p:nvSpPr>
        <p:spPr>
          <a:xfrm>
            <a:off x="6726800" y="514875"/>
            <a:ext cx="11685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78" name="Google Shape;278;g31d757b9747_1_0" title="Testdrawio.png"/>
          <p:cNvPicPr preferRelativeResize="0"/>
          <p:nvPr/>
        </p:nvPicPr>
        <p:blipFill rotWithShape="1">
          <a:blip r:embed="rId3">
            <a:alphaModFix/>
          </a:blip>
          <a:srcRect b="53761"/>
          <a:stretch/>
        </p:blipFill>
        <p:spPr>
          <a:xfrm>
            <a:off x="1223700" y="946500"/>
            <a:ext cx="8504550" cy="5299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d757b9747_1_16"/>
          <p:cNvSpPr txBox="1">
            <a:spLocks noGrp="1"/>
          </p:cNvSpPr>
          <p:nvPr>
            <p:ph type="body" idx="2"/>
          </p:nvPr>
        </p:nvSpPr>
        <p:spPr>
          <a:xfrm>
            <a:off x="334962" y="6167121"/>
            <a:ext cx="115200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/>
          </a:p>
        </p:txBody>
      </p:sp>
      <p:sp>
        <p:nvSpPr>
          <p:cNvPr id="284" name="Google Shape;284;g31d757b9747_1_16"/>
          <p:cNvSpPr txBox="1">
            <a:spLocks noGrp="1"/>
          </p:cNvSpPr>
          <p:nvPr>
            <p:ph type="body" idx="3"/>
          </p:nvPr>
        </p:nvSpPr>
        <p:spPr>
          <a:xfrm>
            <a:off x="334961" y="444600"/>
            <a:ext cx="1004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1D2F53"/>
              </a:buClr>
              <a:buSzPts val="2400"/>
              <a:buNone/>
            </a:pPr>
            <a:r>
              <a:rPr lang="de-DE"/>
              <a:t>3. As Is State: Activity Diagram</a:t>
            </a:r>
            <a:endParaRPr/>
          </a:p>
        </p:txBody>
      </p:sp>
      <p:sp>
        <p:nvSpPr>
          <p:cNvPr id="285" name="Google Shape;285;g31d757b9747_1_16"/>
          <p:cNvSpPr txBox="1">
            <a:spLocks noGrp="1"/>
          </p:cNvSpPr>
          <p:nvPr>
            <p:ph type="sldNum" idx="12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12</a:t>
            </a:fld>
            <a:endParaRPr/>
          </a:p>
        </p:txBody>
      </p:sp>
      <p:sp>
        <p:nvSpPr>
          <p:cNvPr id="286" name="Google Shape;286;g31d757b9747_1_16"/>
          <p:cNvSpPr txBox="1">
            <a:spLocks noGrp="1"/>
          </p:cNvSpPr>
          <p:nvPr>
            <p:ph type="dt" idx="10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Lukas Post und Hakim Dalim </a:t>
            </a:r>
            <a:endParaRPr/>
          </a:p>
        </p:txBody>
      </p:sp>
      <p:sp>
        <p:nvSpPr>
          <p:cNvPr id="287" name="Google Shape;287;g31d757b9747_1_16"/>
          <p:cNvSpPr txBox="1">
            <a:spLocks noGrp="1"/>
          </p:cNvSpPr>
          <p:nvPr>
            <p:ph type="ftr" idx="11"/>
          </p:nvPr>
        </p:nvSpPr>
        <p:spPr>
          <a:xfrm>
            <a:off x="684000" y="6685200"/>
            <a:ext cx="73890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Design of Cyber-physical Systems in Manufacturing</a:t>
            </a:r>
            <a:endParaRPr/>
          </a:p>
        </p:txBody>
      </p:sp>
      <p:pic>
        <p:nvPicPr>
          <p:cNvPr id="288" name="Google Shape;288;g31d757b9747_1_16" title="Testdrawio.png"/>
          <p:cNvPicPr preferRelativeResize="0"/>
          <p:nvPr/>
        </p:nvPicPr>
        <p:blipFill rotWithShape="1">
          <a:blip r:embed="rId3">
            <a:alphaModFix/>
          </a:blip>
          <a:srcRect t="46941"/>
          <a:stretch/>
        </p:blipFill>
        <p:spPr>
          <a:xfrm>
            <a:off x="1882200" y="844800"/>
            <a:ext cx="7785001" cy="55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1d757b9747_2_42"/>
          <p:cNvSpPr txBox="1">
            <a:spLocks noGrp="1"/>
          </p:cNvSpPr>
          <p:nvPr>
            <p:ph type="sldNum" idx="12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13</a:t>
            </a:fld>
            <a:endParaRPr/>
          </a:p>
        </p:txBody>
      </p:sp>
      <p:sp>
        <p:nvSpPr>
          <p:cNvPr id="294" name="Google Shape;294;g31d757b9747_2_42"/>
          <p:cNvSpPr txBox="1">
            <a:spLocks noGrp="1"/>
          </p:cNvSpPr>
          <p:nvPr>
            <p:ph type="body" idx="1"/>
          </p:nvPr>
        </p:nvSpPr>
        <p:spPr>
          <a:xfrm>
            <a:off x="334961" y="444600"/>
            <a:ext cx="1004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1D2F53"/>
              </a:buClr>
              <a:buSzPts val="2400"/>
              <a:buNone/>
            </a:pPr>
            <a:r>
              <a:rPr lang="de-DE"/>
              <a:t>Agenda</a:t>
            </a:r>
            <a:endParaRPr/>
          </a:p>
        </p:txBody>
      </p:sp>
      <p:sp>
        <p:nvSpPr>
          <p:cNvPr id="295" name="Google Shape;295;g31d757b9747_2_42"/>
          <p:cNvSpPr txBox="1">
            <a:spLocks noGrp="1"/>
          </p:cNvSpPr>
          <p:nvPr>
            <p:ph type="dt" idx="10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Lukas Post und Hakim Dalim </a:t>
            </a:r>
            <a:endParaRPr/>
          </a:p>
        </p:txBody>
      </p:sp>
      <p:sp>
        <p:nvSpPr>
          <p:cNvPr id="296" name="Google Shape;296;g31d757b9747_2_42"/>
          <p:cNvSpPr txBox="1">
            <a:spLocks noGrp="1"/>
          </p:cNvSpPr>
          <p:nvPr>
            <p:ph type="ftr" idx="11"/>
          </p:nvPr>
        </p:nvSpPr>
        <p:spPr>
          <a:xfrm>
            <a:off x="684000" y="6685200"/>
            <a:ext cx="73890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Design of Cyber-physical Systems in Manufacturing</a:t>
            </a:r>
            <a:endParaRPr/>
          </a:p>
        </p:txBody>
      </p:sp>
      <p:sp>
        <p:nvSpPr>
          <p:cNvPr id="297" name="Google Shape;297;g31d757b9747_2_42"/>
          <p:cNvSpPr txBox="1">
            <a:spLocks noGrp="1"/>
          </p:cNvSpPr>
          <p:nvPr>
            <p:ph type="body" idx="2"/>
          </p:nvPr>
        </p:nvSpPr>
        <p:spPr>
          <a:xfrm>
            <a:off x="334962" y="6167121"/>
            <a:ext cx="115200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/>
          </a:p>
        </p:txBody>
      </p:sp>
      <p:sp>
        <p:nvSpPr>
          <p:cNvPr id="298" name="Google Shape;298;g31d757b9747_2_42"/>
          <p:cNvSpPr txBox="1">
            <a:spLocks noGrp="1"/>
          </p:cNvSpPr>
          <p:nvPr>
            <p:ph type="body" idx="3"/>
          </p:nvPr>
        </p:nvSpPr>
        <p:spPr>
          <a:xfrm>
            <a:off x="334961" y="1291908"/>
            <a:ext cx="11520600" cy="48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 b="1">
                <a:solidFill>
                  <a:srgbClr val="EFEFEF"/>
                </a:solidFill>
              </a:rPr>
              <a:t>What is a Digital Twin?</a:t>
            </a:r>
            <a:endParaRPr sz="1700" b="1">
              <a:solidFill>
                <a:srgbClr val="EFEFEF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>
                <a:solidFill>
                  <a:srgbClr val="EFEFEF"/>
                </a:solidFill>
              </a:rPr>
              <a:t>Definition and Concept</a:t>
            </a:r>
            <a:endParaRPr sz="1700">
              <a:solidFill>
                <a:srgbClr val="EFEFEF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 b="1">
                <a:solidFill>
                  <a:srgbClr val="EFEFEF"/>
                </a:solidFill>
              </a:rPr>
              <a:t>Discrete Model</a:t>
            </a:r>
            <a:endParaRPr sz="1700" b="1">
              <a:solidFill>
                <a:srgbClr val="EFEFEF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>
                <a:solidFill>
                  <a:srgbClr val="EFEFEF"/>
                </a:solidFill>
              </a:rPr>
              <a:t>Structure and Function</a:t>
            </a:r>
            <a:endParaRPr sz="1700">
              <a:solidFill>
                <a:srgbClr val="EFEFEF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 b="1">
                <a:solidFill>
                  <a:srgbClr val="EFEFEF"/>
                </a:solidFill>
              </a:rPr>
              <a:t>As Is State</a:t>
            </a:r>
            <a:endParaRPr sz="1700" b="1">
              <a:solidFill>
                <a:srgbClr val="EFEFEF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>
                <a:solidFill>
                  <a:srgbClr val="EFEFEF"/>
                </a:solidFill>
              </a:rPr>
              <a:t>Project Plan</a:t>
            </a:r>
            <a:endParaRPr sz="1700">
              <a:solidFill>
                <a:srgbClr val="EFEFEF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>
                <a:solidFill>
                  <a:srgbClr val="EFEFEF"/>
                </a:solidFill>
              </a:rPr>
              <a:t>Activity Diagram</a:t>
            </a:r>
            <a:endParaRPr sz="1700">
              <a:solidFill>
                <a:srgbClr val="EFEFEF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de-DE" sz="1700"/>
              <a:t>MATLAB Simulation</a:t>
            </a:r>
            <a:endParaRPr sz="170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>
                <a:solidFill>
                  <a:srgbClr val="EFEFEF"/>
                </a:solidFill>
              </a:rPr>
              <a:t>Requirements</a:t>
            </a:r>
            <a:endParaRPr sz="1700">
              <a:solidFill>
                <a:srgbClr val="EFEFEF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 b="1">
                <a:solidFill>
                  <a:srgbClr val="EFEFEF"/>
                </a:solidFill>
              </a:rPr>
              <a:t>Where Do We Want to Go?</a:t>
            </a:r>
            <a:endParaRPr sz="1700" b="1">
              <a:solidFill>
                <a:srgbClr val="EFEFEF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>
                <a:solidFill>
                  <a:srgbClr val="EFEFEF"/>
                </a:solidFill>
              </a:rPr>
              <a:t>Long-term Goals and Vision</a:t>
            </a:r>
            <a:endParaRPr sz="1700">
              <a:solidFill>
                <a:srgbClr val="EFEFEF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>
                <a:solidFill>
                  <a:srgbClr val="EFEFEF"/>
                </a:solidFill>
              </a:rPr>
              <a:t>Necessary Steps to Achieve the Goals</a:t>
            </a:r>
            <a:endParaRPr sz="1700" b="1">
              <a:solidFill>
                <a:srgbClr val="EFEFEF"/>
              </a:solidFill>
            </a:endParaRPr>
          </a:p>
          <a:p>
            <a:pPr marL="2286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600" b="1">
              <a:solidFill>
                <a:srgbClr val="EFEFEF"/>
              </a:solidFill>
            </a:endParaRPr>
          </a:p>
        </p:txBody>
      </p:sp>
      <p:sp>
        <p:nvSpPr>
          <p:cNvPr id="299" name="Google Shape;299;g31d757b9747_2_42"/>
          <p:cNvSpPr txBox="1"/>
          <p:nvPr/>
        </p:nvSpPr>
        <p:spPr>
          <a:xfrm>
            <a:off x="2724825" y="4822025"/>
            <a:ext cx="881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body" idx="2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/>
          </a:p>
        </p:txBody>
      </p:sp>
      <p:sp>
        <p:nvSpPr>
          <p:cNvPr id="305" name="Google Shape;305;p9"/>
          <p:cNvSpPr txBox="1">
            <a:spLocks noGrp="1"/>
          </p:cNvSpPr>
          <p:nvPr>
            <p:ph type="body" idx="3"/>
          </p:nvPr>
        </p:nvSpPr>
        <p:spPr>
          <a:xfrm>
            <a:off x="334961" y="444600"/>
            <a:ext cx="1004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1D2F53"/>
              </a:buClr>
              <a:buSzPts val="2400"/>
              <a:buNone/>
            </a:pPr>
            <a:r>
              <a:rPr lang="de-DE"/>
              <a:t>3. As Is State: MATLAB </a:t>
            </a:r>
            <a:r>
              <a:rPr lang="de-DE" b="1"/>
              <a:t>Simulation</a:t>
            </a:r>
            <a:endParaRPr/>
          </a:p>
        </p:txBody>
      </p:sp>
      <p:sp>
        <p:nvSpPr>
          <p:cNvPr id="306" name="Google Shape;306;p9"/>
          <p:cNvSpPr txBox="1">
            <a:spLocks noGrp="1"/>
          </p:cNvSpPr>
          <p:nvPr>
            <p:ph type="sldNum" idx="12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14</a:t>
            </a:fld>
            <a:endParaRPr/>
          </a:p>
        </p:txBody>
      </p:sp>
      <p:sp>
        <p:nvSpPr>
          <p:cNvPr id="307" name="Google Shape;307;p9"/>
          <p:cNvSpPr txBox="1">
            <a:spLocks noGrp="1"/>
          </p:cNvSpPr>
          <p:nvPr>
            <p:ph type="dt" idx="10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Lukas Post und Hakim Dalim </a:t>
            </a:r>
            <a:endParaRPr/>
          </a:p>
        </p:txBody>
      </p:sp>
      <p:sp>
        <p:nvSpPr>
          <p:cNvPr id="308" name="Google Shape;308;p9"/>
          <p:cNvSpPr txBox="1">
            <a:spLocks noGrp="1"/>
          </p:cNvSpPr>
          <p:nvPr>
            <p:ph type="ftr" idx="11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Design of Cyber-physical Systems in Manufacturing</a:t>
            </a:r>
            <a:endParaRPr/>
          </a:p>
        </p:txBody>
      </p:sp>
      <p:pic>
        <p:nvPicPr>
          <p:cNvPr id="309" name="Google Shape;309;p9"/>
          <p:cNvPicPr preferRelativeResize="0"/>
          <p:nvPr/>
        </p:nvPicPr>
        <p:blipFill rotWithShape="1">
          <a:blip r:embed="rId3">
            <a:alphaModFix/>
          </a:blip>
          <a:srcRect l="1107" t="8617"/>
          <a:stretch/>
        </p:blipFill>
        <p:spPr>
          <a:xfrm>
            <a:off x="604236" y="1169150"/>
            <a:ext cx="10306605" cy="459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1d04b663b2_0_2"/>
          <p:cNvSpPr txBox="1">
            <a:spLocks noGrp="1"/>
          </p:cNvSpPr>
          <p:nvPr>
            <p:ph type="body" idx="2"/>
          </p:nvPr>
        </p:nvSpPr>
        <p:spPr>
          <a:xfrm>
            <a:off x="334962" y="6167121"/>
            <a:ext cx="115200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/>
          </a:p>
        </p:txBody>
      </p:sp>
      <p:sp>
        <p:nvSpPr>
          <p:cNvPr id="315" name="Google Shape;315;g31d04b663b2_0_2"/>
          <p:cNvSpPr txBox="1">
            <a:spLocks noGrp="1"/>
          </p:cNvSpPr>
          <p:nvPr>
            <p:ph type="body" idx="3"/>
          </p:nvPr>
        </p:nvSpPr>
        <p:spPr>
          <a:xfrm>
            <a:off x="334961" y="444600"/>
            <a:ext cx="1004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1D2F53"/>
              </a:buClr>
              <a:buSzPts val="2400"/>
              <a:buNone/>
            </a:pPr>
            <a:r>
              <a:rPr lang="de-DE"/>
              <a:t>3. As Is State: MATLAB </a:t>
            </a:r>
            <a:r>
              <a:rPr lang="de-DE" b="1"/>
              <a:t>Simulation</a:t>
            </a:r>
            <a:endParaRPr/>
          </a:p>
        </p:txBody>
      </p:sp>
      <p:sp>
        <p:nvSpPr>
          <p:cNvPr id="316" name="Google Shape;316;g31d04b663b2_0_2"/>
          <p:cNvSpPr txBox="1">
            <a:spLocks noGrp="1"/>
          </p:cNvSpPr>
          <p:nvPr>
            <p:ph type="sldNum" idx="12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15</a:t>
            </a:fld>
            <a:endParaRPr/>
          </a:p>
        </p:txBody>
      </p:sp>
      <p:sp>
        <p:nvSpPr>
          <p:cNvPr id="317" name="Google Shape;317;g31d04b663b2_0_2"/>
          <p:cNvSpPr txBox="1">
            <a:spLocks noGrp="1"/>
          </p:cNvSpPr>
          <p:nvPr>
            <p:ph type="dt" idx="10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Lukas Post und Hakim Dalim </a:t>
            </a:r>
            <a:endParaRPr/>
          </a:p>
        </p:txBody>
      </p:sp>
      <p:sp>
        <p:nvSpPr>
          <p:cNvPr id="318" name="Google Shape;318;g31d04b663b2_0_2"/>
          <p:cNvSpPr txBox="1">
            <a:spLocks noGrp="1"/>
          </p:cNvSpPr>
          <p:nvPr>
            <p:ph type="ftr" idx="11"/>
          </p:nvPr>
        </p:nvSpPr>
        <p:spPr>
          <a:xfrm>
            <a:off x="684000" y="6685200"/>
            <a:ext cx="73890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Design of Cyber-physical Systems in Manufacturing</a:t>
            </a:r>
            <a:endParaRPr/>
          </a:p>
        </p:txBody>
      </p:sp>
      <p:graphicFrame>
        <p:nvGraphicFramePr>
          <p:cNvPr id="319" name="Google Shape;319;g31d04b663b2_0_2"/>
          <p:cNvGraphicFramePr/>
          <p:nvPr/>
        </p:nvGraphicFramePr>
        <p:xfrm>
          <a:off x="1039100" y="1319113"/>
          <a:ext cx="8909700" cy="3962100"/>
        </p:xfrm>
        <a:graphic>
          <a:graphicData uri="http://schemas.openxmlformats.org/drawingml/2006/table">
            <a:tbl>
              <a:tblPr>
                <a:noFill/>
                <a:tableStyleId>{C390608C-441B-450B-9F85-920FB7D7657F}</a:tableStyleId>
              </a:tblPr>
              <a:tblGrid>
                <a:gridCol w="67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7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b="1"/>
                        <a:t>ProcessingTimeArray0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b="1">
                          <a:solidFill>
                            <a:schemeClr val="dk1"/>
                          </a:solidFill>
                        </a:rPr>
                        <a:t>ProcessingTimeArray1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b="1"/>
                        <a:t>waitTimeArray0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b="1">
                          <a:solidFill>
                            <a:schemeClr val="dk1"/>
                          </a:solidFill>
                        </a:rPr>
                        <a:t>waitTimeArray1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b="1"/>
                        <a:t>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1.2292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1.0350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b="1"/>
                        <a:t>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3.2987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0.3890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0.2292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b="1">
                          <a:solidFill>
                            <a:schemeClr val="dk1"/>
                          </a:solidFill>
                        </a:rPr>
                        <a:t>⋮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⋮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⋮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⋮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⋮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b="1"/>
                        <a:t>84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0.2134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2.7117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6.7399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7.1484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b="1"/>
                        <a:t>85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0.7366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5.9533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9.1235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b="1">
                          <a:solidFill>
                            <a:schemeClr val="dk1"/>
                          </a:solidFill>
                        </a:rPr>
                        <a:t>⋮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⋮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⋮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b="1">
                          <a:solidFill>
                            <a:schemeClr val="dk1"/>
                          </a:solidFill>
                        </a:rPr>
                        <a:t>89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1.1406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4.4385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b="1"/>
                        <a:t>90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2.8739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4.5791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b="1"/>
                        <a:t>91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6.4530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320" name="Google Shape;320;g31d04b663b2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10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31d04b663b2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10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31d04b663b2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10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g31d04b663b2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100" cy="133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4" name="Google Shape;324;g31d04b663b2_0_2"/>
          <p:cNvCxnSpPr/>
          <p:nvPr/>
        </p:nvCxnSpPr>
        <p:spPr>
          <a:xfrm>
            <a:off x="1045150" y="1323125"/>
            <a:ext cx="669300" cy="39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g31d04b663b2_0_2"/>
          <p:cNvSpPr txBox="1"/>
          <p:nvPr/>
        </p:nvSpPr>
        <p:spPr>
          <a:xfrm>
            <a:off x="1286050" y="1263825"/>
            <a:ext cx="6486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1"/>
              <a:t>Time</a:t>
            </a:r>
            <a:endParaRPr sz="1100" b="1"/>
          </a:p>
        </p:txBody>
      </p:sp>
      <p:sp>
        <p:nvSpPr>
          <p:cNvPr id="326" name="Google Shape;326;g31d04b663b2_0_2"/>
          <p:cNvSpPr txBox="1"/>
          <p:nvPr/>
        </p:nvSpPr>
        <p:spPr>
          <a:xfrm>
            <a:off x="982600" y="1440375"/>
            <a:ext cx="6486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1"/>
              <a:t>Entity</a:t>
            </a:r>
            <a:endParaRPr sz="11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757b9747_2_52"/>
          <p:cNvSpPr txBox="1">
            <a:spLocks noGrp="1"/>
          </p:cNvSpPr>
          <p:nvPr>
            <p:ph type="sldNum" idx="12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16</a:t>
            </a:fld>
            <a:endParaRPr/>
          </a:p>
        </p:txBody>
      </p:sp>
      <p:sp>
        <p:nvSpPr>
          <p:cNvPr id="332" name="Google Shape;332;g31d757b9747_2_52"/>
          <p:cNvSpPr txBox="1">
            <a:spLocks noGrp="1"/>
          </p:cNvSpPr>
          <p:nvPr>
            <p:ph type="body" idx="1"/>
          </p:nvPr>
        </p:nvSpPr>
        <p:spPr>
          <a:xfrm>
            <a:off x="334961" y="444600"/>
            <a:ext cx="1004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1D2F53"/>
              </a:buClr>
              <a:buSzPts val="2400"/>
              <a:buNone/>
            </a:pPr>
            <a:r>
              <a:rPr lang="de-DE"/>
              <a:t>Agenda</a:t>
            </a:r>
            <a:endParaRPr/>
          </a:p>
        </p:txBody>
      </p:sp>
      <p:sp>
        <p:nvSpPr>
          <p:cNvPr id="333" name="Google Shape;333;g31d757b9747_2_52"/>
          <p:cNvSpPr txBox="1">
            <a:spLocks noGrp="1"/>
          </p:cNvSpPr>
          <p:nvPr>
            <p:ph type="dt" idx="10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Lukas Post und Hakim Dalim </a:t>
            </a:r>
            <a:endParaRPr/>
          </a:p>
        </p:txBody>
      </p:sp>
      <p:sp>
        <p:nvSpPr>
          <p:cNvPr id="334" name="Google Shape;334;g31d757b9747_2_52"/>
          <p:cNvSpPr txBox="1">
            <a:spLocks noGrp="1"/>
          </p:cNvSpPr>
          <p:nvPr>
            <p:ph type="ftr" idx="11"/>
          </p:nvPr>
        </p:nvSpPr>
        <p:spPr>
          <a:xfrm>
            <a:off x="684000" y="6685200"/>
            <a:ext cx="73890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Design of Cyber-physical Systems in Manufacturing</a:t>
            </a:r>
            <a:endParaRPr/>
          </a:p>
        </p:txBody>
      </p:sp>
      <p:sp>
        <p:nvSpPr>
          <p:cNvPr id="335" name="Google Shape;335;g31d757b9747_2_52"/>
          <p:cNvSpPr txBox="1">
            <a:spLocks noGrp="1"/>
          </p:cNvSpPr>
          <p:nvPr>
            <p:ph type="body" idx="2"/>
          </p:nvPr>
        </p:nvSpPr>
        <p:spPr>
          <a:xfrm>
            <a:off x="334962" y="6167121"/>
            <a:ext cx="115200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/>
          </a:p>
        </p:txBody>
      </p:sp>
      <p:sp>
        <p:nvSpPr>
          <p:cNvPr id="336" name="Google Shape;336;g31d757b9747_2_52"/>
          <p:cNvSpPr txBox="1">
            <a:spLocks noGrp="1"/>
          </p:cNvSpPr>
          <p:nvPr>
            <p:ph type="body" idx="3"/>
          </p:nvPr>
        </p:nvSpPr>
        <p:spPr>
          <a:xfrm>
            <a:off x="334961" y="1291908"/>
            <a:ext cx="11520600" cy="48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 b="1">
                <a:solidFill>
                  <a:srgbClr val="EFEFEF"/>
                </a:solidFill>
              </a:rPr>
              <a:t>What is a Digital Twin?</a:t>
            </a:r>
            <a:endParaRPr sz="1700" b="1">
              <a:solidFill>
                <a:srgbClr val="EFEFEF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>
                <a:solidFill>
                  <a:srgbClr val="EFEFEF"/>
                </a:solidFill>
              </a:rPr>
              <a:t>Definition and Concept</a:t>
            </a:r>
            <a:endParaRPr sz="1700">
              <a:solidFill>
                <a:srgbClr val="EFEFEF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 b="1">
                <a:solidFill>
                  <a:srgbClr val="EFEFEF"/>
                </a:solidFill>
              </a:rPr>
              <a:t>Discrete Model</a:t>
            </a:r>
            <a:endParaRPr sz="1700" b="1">
              <a:solidFill>
                <a:srgbClr val="EFEFEF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>
                <a:solidFill>
                  <a:srgbClr val="EFEFEF"/>
                </a:solidFill>
              </a:rPr>
              <a:t>Structure and Function</a:t>
            </a:r>
            <a:endParaRPr sz="1700">
              <a:solidFill>
                <a:srgbClr val="EFEFEF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 b="1">
                <a:solidFill>
                  <a:srgbClr val="EFEFEF"/>
                </a:solidFill>
              </a:rPr>
              <a:t>As Is State</a:t>
            </a:r>
            <a:endParaRPr sz="1700" b="1">
              <a:solidFill>
                <a:srgbClr val="EFEFEF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>
                <a:solidFill>
                  <a:srgbClr val="EFEFEF"/>
                </a:solidFill>
              </a:rPr>
              <a:t>Project Plan</a:t>
            </a:r>
            <a:endParaRPr sz="1700">
              <a:solidFill>
                <a:srgbClr val="EFEFEF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>
                <a:solidFill>
                  <a:srgbClr val="EFEFEF"/>
                </a:solidFill>
              </a:rPr>
              <a:t>Activity Diagram</a:t>
            </a:r>
            <a:endParaRPr sz="1700">
              <a:solidFill>
                <a:srgbClr val="EFEFEF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>
                <a:solidFill>
                  <a:srgbClr val="EFEFEF"/>
                </a:solidFill>
              </a:rPr>
              <a:t>MATLAB Simulation</a:t>
            </a:r>
            <a:endParaRPr sz="1700">
              <a:solidFill>
                <a:srgbClr val="EFEFEF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de-DE" sz="1700"/>
              <a:t>Requirements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 b="1">
                <a:solidFill>
                  <a:srgbClr val="EFEFEF"/>
                </a:solidFill>
              </a:rPr>
              <a:t>Where Do We Want to Go?</a:t>
            </a:r>
            <a:endParaRPr sz="1700" b="1">
              <a:solidFill>
                <a:srgbClr val="EFEFEF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>
                <a:solidFill>
                  <a:srgbClr val="EFEFEF"/>
                </a:solidFill>
              </a:rPr>
              <a:t>Long-term Goals and Vision</a:t>
            </a:r>
            <a:endParaRPr sz="1700">
              <a:solidFill>
                <a:srgbClr val="EFEFEF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>
                <a:solidFill>
                  <a:srgbClr val="EFEFEF"/>
                </a:solidFill>
              </a:rPr>
              <a:t>Necessary Steps to Achieve the Goals</a:t>
            </a:r>
            <a:endParaRPr sz="1700" b="1">
              <a:solidFill>
                <a:srgbClr val="EFEFEF"/>
              </a:solidFill>
            </a:endParaRPr>
          </a:p>
          <a:p>
            <a:pPr marL="2286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600" b="1">
              <a:solidFill>
                <a:srgbClr val="EFEFEF"/>
              </a:solidFill>
            </a:endParaRPr>
          </a:p>
        </p:txBody>
      </p:sp>
      <p:sp>
        <p:nvSpPr>
          <p:cNvPr id="337" name="Google Shape;337;g31d757b9747_2_52"/>
          <p:cNvSpPr txBox="1"/>
          <p:nvPr/>
        </p:nvSpPr>
        <p:spPr>
          <a:xfrm>
            <a:off x="2724825" y="4822025"/>
            <a:ext cx="881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1ce151ecea_1_41"/>
          <p:cNvSpPr txBox="1">
            <a:spLocks noGrp="1"/>
          </p:cNvSpPr>
          <p:nvPr>
            <p:ph type="body" idx="2"/>
          </p:nvPr>
        </p:nvSpPr>
        <p:spPr>
          <a:xfrm>
            <a:off x="334962" y="6167121"/>
            <a:ext cx="115200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/>
          </a:p>
        </p:txBody>
      </p:sp>
      <p:sp>
        <p:nvSpPr>
          <p:cNvPr id="343" name="Google Shape;343;g31ce151ecea_1_41"/>
          <p:cNvSpPr txBox="1">
            <a:spLocks noGrp="1"/>
          </p:cNvSpPr>
          <p:nvPr>
            <p:ph type="body" idx="3"/>
          </p:nvPr>
        </p:nvSpPr>
        <p:spPr>
          <a:xfrm>
            <a:off x="334961" y="444600"/>
            <a:ext cx="1004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1D2F53"/>
              </a:buClr>
              <a:buSzPts val="2400"/>
              <a:buNone/>
            </a:pPr>
            <a:r>
              <a:rPr lang="de-DE"/>
              <a:t>System Requirements (open)</a:t>
            </a:r>
            <a:endParaRPr/>
          </a:p>
        </p:txBody>
      </p:sp>
      <p:sp>
        <p:nvSpPr>
          <p:cNvPr id="344" name="Google Shape;344;g31ce151ecea_1_41"/>
          <p:cNvSpPr txBox="1">
            <a:spLocks noGrp="1"/>
          </p:cNvSpPr>
          <p:nvPr>
            <p:ph type="sldNum" idx="12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17</a:t>
            </a:fld>
            <a:endParaRPr/>
          </a:p>
        </p:txBody>
      </p:sp>
      <p:sp>
        <p:nvSpPr>
          <p:cNvPr id="345" name="Google Shape;345;g31ce151ecea_1_41"/>
          <p:cNvSpPr txBox="1">
            <a:spLocks noGrp="1"/>
          </p:cNvSpPr>
          <p:nvPr>
            <p:ph type="dt" idx="10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Lukas Post und Hakim Dalim </a:t>
            </a:r>
            <a:endParaRPr/>
          </a:p>
        </p:txBody>
      </p:sp>
      <p:sp>
        <p:nvSpPr>
          <p:cNvPr id="346" name="Google Shape;346;g31ce151ecea_1_41"/>
          <p:cNvSpPr txBox="1">
            <a:spLocks noGrp="1"/>
          </p:cNvSpPr>
          <p:nvPr>
            <p:ph type="ftr" idx="11"/>
          </p:nvPr>
        </p:nvSpPr>
        <p:spPr>
          <a:xfrm>
            <a:off x="684000" y="6685200"/>
            <a:ext cx="73890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Design of Cyber-physical Systems in Manufacturing</a:t>
            </a:r>
            <a:endParaRPr/>
          </a:p>
        </p:txBody>
      </p:sp>
      <p:sp>
        <p:nvSpPr>
          <p:cNvPr id="347" name="Google Shape;347;g31ce151ecea_1_41"/>
          <p:cNvSpPr txBox="1"/>
          <p:nvPr/>
        </p:nvSpPr>
        <p:spPr>
          <a:xfrm>
            <a:off x="2027125" y="964700"/>
            <a:ext cx="703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g31ce151ecea_1_41"/>
          <p:cNvSpPr txBox="1"/>
          <p:nvPr/>
        </p:nvSpPr>
        <p:spPr>
          <a:xfrm>
            <a:off x="1343275" y="1672975"/>
            <a:ext cx="703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9" name="Google Shape;349;g31ce151ecea_1_41"/>
          <p:cNvPicPr preferRelativeResize="0"/>
          <p:nvPr/>
        </p:nvPicPr>
        <p:blipFill>
          <a:blip r:embed="rId3">
            <a:alphaModFix/>
          </a:blip>
          <a:srcRect t="1" b="59255"/>
          <a:stretch/>
        </p:blipFill>
        <p:spPr>
          <a:xfrm>
            <a:off x="334961" y="1418900"/>
            <a:ext cx="5614467" cy="3062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49;g31ce151ecea_1_41">
            <a:extLst>
              <a:ext uri="{FF2B5EF4-FFF2-40B4-BE49-F238E27FC236}">
                <a16:creationId xmlns:a16="http://schemas.microsoft.com/office/drawing/2014/main" id="{2A5C9B47-ACDB-203E-6BA6-A37C9EB844BC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alphaModFix/>
          </a:blip>
          <a:srcRect t="40711" b="3232"/>
          <a:stretch/>
        </p:blipFill>
        <p:spPr>
          <a:xfrm>
            <a:off x="6025243" y="1580874"/>
            <a:ext cx="5513613" cy="4137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757b9747_2_62"/>
          <p:cNvSpPr txBox="1">
            <a:spLocks noGrp="1"/>
          </p:cNvSpPr>
          <p:nvPr>
            <p:ph type="sldNum" idx="12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18</a:t>
            </a:fld>
            <a:endParaRPr/>
          </a:p>
        </p:txBody>
      </p:sp>
      <p:sp>
        <p:nvSpPr>
          <p:cNvPr id="355" name="Google Shape;355;g31d757b9747_2_62"/>
          <p:cNvSpPr txBox="1">
            <a:spLocks noGrp="1"/>
          </p:cNvSpPr>
          <p:nvPr>
            <p:ph type="body" idx="1"/>
          </p:nvPr>
        </p:nvSpPr>
        <p:spPr>
          <a:xfrm>
            <a:off x="334961" y="444600"/>
            <a:ext cx="1004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1D2F53"/>
              </a:buClr>
              <a:buSzPts val="2400"/>
              <a:buNone/>
            </a:pPr>
            <a:r>
              <a:rPr lang="de-DE"/>
              <a:t>Agenda</a:t>
            </a:r>
            <a:endParaRPr/>
          </a:p>
        </p:txBody>
      </p:sp>
      <p:sp>
        <p:nvSpPr>
          <p:cNvPr id="356" name="Google Shape;356;g31d757b9747_2_62"/>
          <p:cNvSpPr txBox="1">
            <a:spLocks noGrp="1"/>
          </p:cNvSpPr>
          <p:nvPr>
            <p:ph type="dt" idx="10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Lukas Post und Hakim Dalim </a:t>
            </a:r>
            <a:endParaRPr/>
          </a:p>
        </p:txBody>
      </p:sp>
      <p:sp>
        <p:nvSpPr>
          <p:cNvPr id="357" name="Google Shape;357;g31d757b9747_2_62"/>
          <p:cNvSpPr txBox="1">
            <a:spLocks noGrp="1"/>
          </p:cNvSpPr>
          <p:nvPr>
            <p:ph type="ftr" idx="11"/>
          </p:nvPr>
        </p:nvSpPr>
        <p:spPr>
          <a:xfrm>
            <a:off x="684000" y="6685200"/>
            <a:ext cx="73890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Design of Cyber-physical Systems in Manufacturing</a:t>
            </a:r>
            <a:endParaRPr/>
          </a:p>
        </p:txBody>
      </p:sp>
      <p:sp>
        <p:nvSpPr>
          <p:cNvPr id="358" name="Google Shape;358;g31d757b9747_2_62"/>
          <p:cNvSpPr txBox="1">
            <a:spLocks noGrp="1"/>
          </p:cNvSpPr>
          <p:nvPr>
            <p:ph type="body" idx="2"/>
          </p:nvPr>
        </p:nvSpPr>
        <p:spPr>
          <a:xfrm>
            <a:off x="334962" y="6167121"/>
            <a:ext cx="115200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/>
          </a:p>
        </p:txBody>
      </p:sp>
      <p:sp>
        <p:nvSpPr>
          <p:cNvPr id="359" name="Google Shape;359;g31d757b9747_2_62"/>
          <p:cNvSpPr txBox="1">
            <a:spLocks noGrp="1"/>
          </p:cNvSpPr>
          <p:nvPr>
            <p:ph type="body" idx="3"/>
          </p:nvPr>
        </p:nvSpPr>
        <p:spPr>
          <a:xfrm>
            <a:off x="334961" y="1291908"/>
            <a:ext cx="11520600" cy="48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 b="1">
                <a:solidFill>
                  <a:srgbClr val="EFEFEF"/>
                </a:solidFill>
              </a:rPr>
              <a:t>What is a Digital Twin?</a:t>
            </a:r>
            <a:endParaRPr sz="1700" b="1">
              <a:solidFill>
                <a:srgbClr val="EFEFEF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>
                <a:solidFill>
                  <a:srgbClr val="EFEFEF"/>
                </a:solidFill>
              </a:rPr>
              <a:t>Definition and Concept</a:t>
            </a:r>
            <a:endParaRPr sz="1700">
              <a:solidFill>
                <a:srgbClr val="EFEFEF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 b="1">
                <a:solidFill>
                  <a:srgbClr val="EFEFEF"/>
                </a:solidFill>
              </a:rPr>
              <a:t>Discrete Model</a:t>
            </a:r>
            <a:endParaRPr sz="1700" b="1">
              <a:solidFill>
                <a:srgbClr val="EFEFEF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>
                <a:solidFill>
                  <a:srgbClr val="EFEFEF"/>
                </a:solidFill>
              </a:rPr>
              <a:t>Structure and Function</a:t>
            </a:r>
            <a:endParaRPr sz="1700">
              <a:solidFill>
                <a:srgbClr val="EFEFEF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 b="1">
                <a:solidFill>
                  <a:srgbClr val="EFEFEF"/>
                </a:solidFill>
              </a:rPr>
              <a:t>As Is State</a:t>
            </a:r>
            <a:endParaRPr sz="1700" b="1">
              <a:solidFill>
                <a:srgbClr val="EFEFEF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>
                <a:solidFill>
                  <a:srgbClr val="EFEFEF"/>
                </a:solidFill>
              </a:rPr>
              <a:t>Project Plan</a:t>
            </a:r>
            <a:endParaRPr sz="1700">
              <a:solidFill>
                <a:srgbClr val="EFEFEF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>
                <a:solidFill>
                  <a:srgbClr val="EFEFEF"/>
                </a:solidFill>
              </a:rPr>
              <a:t>Activity Diagram</a:t>
            </a:r>
            <a:endParaRPr sz="1700">
              <a:solidFill>
                <a:srgbClr val="EFEFEF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>
                <a:solidFill>
                  <a:srgbClr val="EFEFEF"/>
                </a:solidFill>
              </a:rPr>
              <a:t>MATLAB Simulation</a:t>
            </a:r>
            <a:endParaRPr sz="1700">
              <a:solidFill>
                <a:srgbClr val="EFEFEF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>
                <a:solidFill>
                  <a:srgbClr val="EFEFEF"/>
                </a:solidFill>
              </a:rPr>
              <a:t>Requirements</a:t>
            </a:r>
            <a:endParaRPr sz="1700">
              <a:solidFill>
                <a:srgbClr val="EFEFEF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de-DE" sz="1700" b="1"/>
              <a:t>Where Do We Want to Go?</a:t>
            </a:r>
            <a:endParaRPr sz="1700" b="1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de-DE" sz="1700"/>
              <a:t>Long-term Goals and Vision</a:t>
            </a:r>
            <a:endParaRPr sz="170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de-DE" sz="1700"/>
              <a:t>Necessary Steps to Achieve the Goals</a:t>
            </a:r>
            <a:endParaRPr sz="1700" b="1"/>
          </a:p>
          <a:p>
            <a:pPr marL="2286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600" b="1">
              <a:solidFill>
                <a:srgbClr val="EFEFEF"/>
              </a:solidFill>
            </a:endParaRPr>
          </a:p>
        </p:txBody>
      </p:sp>
      <p:sp>
        <p:nvSpPr>
          <p:cNvPr id="360" name="Google Shape;360;g31d757b9747_2_62"/>
          <p:cNvSpPr txBox="1"/>
          <p:nvPr/>
        </p:nvSpPr>
        <p:spPr>
          <a:xfrm>
            <a:off x="2724825" y="4822025"/>
            <a:ext cx="881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cfa1d3648_0_1"/>
          <p:cNvSpPr txBox="1">
            <a:spLocks noGrp="1"/>
          </p:cNvSpPr>
          <p:nvPr>
            <p:ph type="body" idx="2"/>
          </p:nvPr>
        </p:nvSpPr>
        <p:spPr>
          <a:xfrm>
            <a:off x="334962" y="6167121"/>
            <a:ext cx="115200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/>
          </a:p>
        </p:txBody>
      </p:sp>
      <p:sp>
        <p:nvSpPr>
          <p:cNvPr id="366" name="Google Shape;366;g31cfa1d3648_0_1"/>
          <p:cNvSpPr txBox="1">
            <a:spLocks noGrp="1"/>
          </p:cNvSpPr>
          <p:nvPr>
            <p:ph type="body" idx="3"/>
          </p:nvPr>
        </p:nvSpPr>
        <p:spPr>
          <a:xfrm>
            <a:off x="334961" y="444600"/>
            <a:ext cx="1004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1D2F53"/>
              </a:buClr>
              <a:buSzPts val="2400"/>
              <a:buNone/>
            </a:pPr>
            <a:r>
              <a:rPr lang="de-DE"/>
              <a:t>4. Where Do We Want to Go?</a:t>
            </a:r>
            <a:endParaRPr/>
          </a:p>
        </p:txBody>
      </p:sp>
      <p:sp>
        <p:nvSpPr>
          <p:cNvPr id="367" name="Google Shape;367;g31cfa1d3648_0_1"/>
          <p:cNvSpPr txBox="1">
            <a:spLocks noGrp="1"/>
          </p:cNvSpPr>
          <p:nvPr>
            <p:ph type="sldNum" idx="12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19</a:t>
            </a:fld>
            <a:endParaRPr/>
          </a:p>
        </p:txBody>
      </p:sp>
      <p:sp>
        <p:nvSpPr>
          <p:cNvPr id="368" name="Google Shape;368;g31cfa1d3648_0_1"/>
          <p:cNvSpPr txBox="1">
            <a:spLocks noGrp="1"/>
          </p:cNvSpPr>
          <p:nvPr>
            <p:ph type="dt" idx="10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Lukas Post und Hakim Dalim </a:t>
            </a:r>
            <a:endParaRPr/>
          </a:p>
        </p:txBody>
      </p:sp>
      <p:sp>
        <p:nvSpPr>
          <p:cNvPr id="369" name="Google Shape;369;g31cfa1d3648_0_1"/>
          <p:cNvSpPr txBox="1">
            <a:spLocks noGrp="1"/>
          </p:cNvSpPr>
          <p:nvPr>
            <p:ph type="ftr" idx="11"/>
          </p:nvPr>
        </p:nvSpPr>
        <p:spPr>
          <a:xfrm>
            <a:off x="684000" y="6685200"/>
            <a:ext cx="73890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Design of Cyber-physical Systems in Manufacturing</a:t>
            </a:r>
            <a:endParaRPr/>
          </a:p>
        </p:txBody>
      </p:sp>
      <p:sp>
        <p:nvSpPr>
          <p:cNvPr id="370" name="Google Shape;370;g31cfa1d3648_0_1"/>
          <p:cNvSpPr txBox="1">
            <a:spLocks noGrp="1"/>
          </p:cNvSpPr>
          <p:nvPr>
            <p:ph type="body" idx="1"/>
          </p:nvPr>
        </p:nvSpPr>
        <p:spPr>
          <a:xfrm>
            <a:off x="334962" y="1292399"/>
            <a:ext cx="11520000" cy="4874700"/>
          </a:xfrm>
          <a:prstGeom prst="rect">
            <a:avLst/>
          </a:prstGeom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2286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700" b="1"/>
              <a:t>Needed input data from UT:</a:t>
            </a:r>
            <a:endParaRPr sz="1700" b="1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de-DE" sz="1700"/>
              <a:t>Assembly setup and paper flow: 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de-DE" sz="1700"/>
              <a:t>sequence / action of each folding step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de-DE" sz="1700"/>
              <a:t>how long do the folding steps (1-7) take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de-DE" sz="1700"/>
              <a:t>define the action at each step clearly (which step the paper transferred / folded)</a:t>
            </a:r>
            <a:endParaRPr sz="1700"/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de-DE" sz="1700"/>
              <a:t>time of each action (transport/ folding/error action) </a:t>
            </a:r>
            <a:endParaRPr sz="1700"/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-"/>
            </a:pPr>
            <a:r>
              <a:rPr lang="de-DE" sz="1700"/>
              <a:t>resilience: solution of error action </a:t>
            </a:r>
            <a:endParaRPr sz="1700"/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-"/>
            </a:pPr>
            <a:r>
              <a:rPr lang="de-DE" sz="1700"/>
              <a:t>how is the method to feed the paper (mirror the activity diagram)</a:t>
            </a:r>
            <a:endParaRPr sz="1700"/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-"/>
            </a:pPr>
            <a:r>
              <a:rPr lang="de-DE" sz="1700"/>
              <a:t>define, when a new process begin, which parallel to another process</a:t>
            </a:r>
            <a:endParaRPr sz="1700"/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-"/>
            </a:pPr>
            <a:r>
              <a:rPr lang="de-DE" sz="1700"/>
              <a:t>sensor-type: exact action / description of the sensors</a:t>
            </a:r>
            <a:endParaRPr sz="1700"/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de-DE" sz="1700"/>
              <a:t>how to actuate / control / stop conveyor belt?  </a:t>
            </a:r>
            <a:endParaRPr sz="1700"/>
          </a:p>
          <a:p>
            <a:pPr marL="2286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700" b="1"/>
              <a:t>Expected output from RPTU:</a:t>
            </a:r>
            <a:endParaRPr sz="1700" b="1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de-DE" sz="1700"/>
              <a:t>Simulink model: whole processing time for one entity/batch/feasibility of multiple entities process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de-DE" sz="1700"/>
              <a:t>Analysis and Evaluation Report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de-DE" sz="1700"/>
              <a:t>Simulation Demo</a:t>
            </a:r>
            <a:endParaRPr sz="1700"/>
          </a:p>
          <a:p>
            <a:pPr marL="228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1700" b="1"/>
              <a:t>Github: </a:t>
            </a:r>
            <a:r>
              <a:rPr lang="de-DE" sz="1700"/>
              <a:t>Data storage / version control</a:t>
            </a:r>
            <a:endParaRPr sz="17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>
            <a:spLocks noGrp="1"/>
          </p:cNvSpPr>
          <p:nvPr>
            <p:ph type="sldNum" idx="12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</a:t>
            </a:fld>
            <a:endParaRPr/>
          </a:p>
        </p:txBody>
      </p:sp>
      <p:sp>
        <p:nvSpPr>
          <p:cNvPr id="163" name="Google Shape;163;p3"/>
          <p:cNvSpPr txBox="1">
            <a:spLocks noGrp="1"/>
          </p:cNvSpPr>
          <p:nvPr>
            <p:ph type="body" idx="1"/>
          </p:nvPr>
        </p:nvSpPr>
        <p:spPr>
          <a:xfrm>
            <a:off x="334961" y="444600"/>
            <a:ext cx="10040992" cy="35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1D2F53"/>
              </a:buClr>
              <a:buSzPts val="2400"/>
              <a:buNone/>
            </a:pPr>
            <a:r>
              <a:rPr lang="de-DE"/>
              <a:t>Agenda</a:t>
            </a:r>
            <a:endParaRPr/>
          </a:p>
        </p:txBody>
      </p:sp>
      <p:sp>
        <p:nvSpPr>
          <p:cNvPr id="164" name="Google Shape;164;p3"/>
          <p:cNvSpPr txBox="1">
            <a:spLocks noGrp="1"/>
          </p:cNvSpPr>
          <p:nvPr>
            <p:ph type="dt" idx="10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Lukas Post und Hakim Dalim </a:t>
            </a:r>
            <a:endParaRPr/>
          </a:p>
        </p:txBody>
      </p:sp>
      <p:sp>
        <p:nvSpPr>
          <p:cNvPr id="165" name="Google Shape;165;p3"/>
          <p:cNvSpPr txBox="1">
            <a:spLocks noGrp="1"/>
          </p:cNvSpPr>
          <p:nvPr>
            <p:ph type="ftr" idx="11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Design of Cyber-physical Systems in Manufacturing</a:t>
            </a:r>
            <a:endParaRPr/>
          </a:p>
        </p:txBody>
      </p:sp>
      <p:sp>
        <p:nvSpPr>
          <p:cNvPr id="166" name="Google Shape;166;p3"/>
          <p:cNvSpPr txBox="1">
            <a:spLocks noGrp="1"/>
          </p:cNvSpPr>
          <p:nvPr>
            <p:ph type="body" idx="2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/>
          </a:p>
        </p:txBody>
      </p:sp>
      <p:sp>
        <p:nvSpPr>
          <p:cNvPr id="167" name="Google Shape;167;p3"/>
          <p:cNvSpPr txBox="1">
            <a:spLocks noGrp="1"/>
          </p:cNvSpPr>
          <p:nvPr>
            <p:ph type="body" idx="3"/>
          </p:nvPr>
        </p:nvSpPr>
        <p:spPr>
          <a:xfrm>
            <a:off x="334961" y="1291908"/>
            <a:ext cx="11520600" cy="48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de-DE" sz="1700" b="1"/>
              <a:t>What is a Digital Twin?</a:t>
            </a:r>
            <a:endParaRPr sz="1700" b="1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de-DE" sz="1700"/>
              <a:t>Definition and Concept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de-DE" sz="1700" b="1"/>
              <a:t>Discrete Model</a:t>
            </a:r>
            <a:endParaRPr sz="1700" b="1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de-DE" sz="1700"/>
              <a:t>Structure and Function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de-DE" sz="1700" b="1"/>
              <a:t>As Is State</a:t>
            </a:r>
            <a:endParaRPr sz="1700" b="1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de-DE" sz="1700"/>
              <a:t>Project Plan</a:t>
            </a:r>
            <a:endParaRPr sz="170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de-DE" sz="1700"/>
              <a:t>Activity Diagram</a:t>
            </a:r>
            <a:endParaRPr sz="170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de-DE" sz="1700"/>
              <a:t>MATLAB Simulation</a:t>
            </a:r>
            <a:endParaRPr sz="170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de-DE" sz="1700"/>
              <a:t>Requirements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de-DE" sz="1700" b="1"/>
              <a:t>Where Do We Want to Go?</a:t>
            </a:r>
            <a:endParaRPr sz="1700" b="1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de-DE" sz="1700"/>
              <a:t>Long-term Goals and Vision</a:t>
            </a:r>
            <a:endParaRPr sz="170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de-DE" sz="1700"/>
              <a:t>Necessary Steps to Achieve the Goals</a:t>
            </a:r>
            <a:endParaRPr sz="1700" b="1"/>
          </a:p>
          <a:p>
            <a:pPr marL="2286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600" b="1"/>
          </a:p>
        </p:txBody>
      </p:sp>
      <p:sp>
        <p:nvSpPr>
          <p:cNvPr id="168" name="Google Shape;168;p3"/>
          <p:cNvSpPr txBox="1"/>
          <p:nvPr/>
        </p:nvSpPr>
        <p:spPr>
          <a:xfrm>
            <a:off x="2724825" y="4822025"/>
            <a:ext cx="881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d757b9747_2_2"/>
          <p:cNvSpPr txBox="1">
            <a:spLocks noGrp="1"/>
          </p:cNvSpPr>
          <p:nvPr>
            <p:ph type="sldNum" idx="12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3</a:t>
            </a:fld>
            <a:endParaRPr/>
          </a:p>
        </p:txBody>
      </p:sp>
      <p:sp>
        <p:nvSpPr>
          <p:cNvPr id="174" name="Google Shape;174;g31d757b9747_2_2"/>
          <p:cNvSpPr txBox="1">
            <a:spLocks noGrp="1"/>
          </p:cNvSpPr>
          <p:nvPr>
            <p:ph type="body" idx="1"/>
          </p:nvPr>
        </p:nvSpPr>
        <p:spPr>
          <a:xfrm>
            <a:off x="334961" y="444600"/>
            <a:ext cx="1004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1D2F53"/>
              </a:buClr>
              <a:buSzPts val="2400"/>
              <a:buNone/>
            </a:pPr>
            <a:r>
              <a:rPr lang="de-DE"/>
              <a:t>Agenda</a:t>
            </a:r>
            <a:endParaRPr/>
          </a:p>
        </p:txBody>
      </p:sp>
      <p:sp>
        <p:nvSpPr>
          <p:cNvPr id="175" name="Google Shape;175;g31d757b9747_2_2"/>
          <p:cNvSpPr txBox="1">
            <a:spLocks noGrp="1"/>
          </p:cNvSpPr>
          <p:nvPr>
            <p:ph type="dt" idx="10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Lukas Post und Hakim Dalim </a:t>
            </a:r>
            <a:endParaRPr/>
          </a:p>
        </p:txBody>
      </p:sp>
      <p:sp>
        <p:nvSpPr>
          <p:cNvPr id="176" name="Google Shape;176;g31d757b9747_2_2"/>
          <p:cNvSpPr txBox="1">
            <a:spLocks noGrp="1"/>
          </p:cNvSpPr>
          <p:nvPr>
            <p:ph type="ftr" idx="11"/>
          </p:nvPr>
        </p:nvSpPr>
        <p:spPr>
          <a:xfrm>
            <a:off x="684000" y="6685200"/>
            <a:ext cx="73890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Design of Cyber-physical Systems in Manufacturing</a:t>
            </a:r>
            <a:endParaRPr/>
          </a:p>
        </p:txBody>
      </p:sp>
      <p:sp>
        <p:nvSpPr>
          <p:cNvPr id="177" name="Google Shape;177;g31d757b9747_2_2"/>
          <p:cNvSpPr txBox="1">
            <a:spLocks noGrp="1"/>
          </p:cNvSpPr>
          <p:nvPr>
            <p:ph type="body" idx="2"/>
          </p:nvPr>
        </p:nvSpPr>
        <p:spPr>
          <a:xfrm>
            <a:off x="334962" y="6167121"/>
            <a:ext cx="115200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/>
          </a:p>
        </p:txBody>
      </p:sp>
      <p:sp>
        <p:nvSpPr>
          <p:cNvPr id="178" name="Google Shape;178;g31d757b9747_2_2"/>
          <p:cNvSpPr txBox="1">
            <a:spLocks noGrp="1"/>
          </p:cNvSpPr>
          <p:nvPr>
            <p:ph type="body" idx="3"/>
          </p:nvPr>
        </p:nvSpPr>
        <p:spPr>
          <a:xfrm>
            <a:off x="334961" y="1291908"/>
            <a:ext cx="11520600" cy="48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de-DE" sz="1700" b="1"/>
              <a:t>What is a Digital Twin?</a:t>
            </a:r>
            <a:endParaRPr sz="1700" b="1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de-DE" sz="1700"/>
              <a:t>Definition and Concept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 b="1">
                <a:solidFill>
                  <a:srgbClr val="EFEFEF"/>
                </a:solidFill>
              </a:rPr>
              <a:t>Discrete Model</a:t>
            </a:r>
            <a:endParaRPr sz="1700" b="1">
              <a:solidFill>
                <a:srgbClr val="EFEFEF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>
                <a:solidFill>
                  <a:srgbClr val="EFEFEF"/>
                </a:solidFill>
              </a:rPr>
              <a:t>Structure and Function</a:t>
            </a:r>
            <a:endParaRPr sz="1700">
              <a:solidFill>
                <a:srgbClr val="EFEFEF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 b="1">
                <a:solidFill>
                  <a:srgbClr val="EFEFEF"/>
                </a:solidFill>
              </a:rPr>
              <a:t>As Is State</a:t>
            </a:r>
            <a:endParaRPr sz="1700" b="1">
              <a:solidFill>
                <a:srgbClr val="EFEFEF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>
                <a:solidFill>
                  <a:srgbClr val="EFEFEF"/>
                </a:solidFill>
              </a:rPr>
              <a:t>Project Plan</a:t>
            </a:r>
            <a:endParaRPr sz="1700">
              <a:solidFill>
                <a:srgbClr val="EFEFEF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>
                <a:solidFill>
                  <a:srgbClr val="EFEFEF"/>
                </a:solidFill>
              </a:rPr>
              <a:t>Activity Diagram</a:t>
            </a:r>
            <a:endParaRPr sz="1700">
              <a:solidFill>
                <a:srgbClr val="EFEFEF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>
                <a:solidFill>
                  <a:srgbClr val="EFEFEF"/>
                </a:solidFill>
              </a:rPr>
              <a:t>MATLAB Simulation</a:t>
            </a:r>
            <a:endParaRPr sz="1700">
              <a:solidFill>
                <a:srgbClr val="EFEFEF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>
                <a:solidFill>
                  <a:srgbClr val="EFEFEF"/>
                </a:solidFill>
              </a:rPr>
              <a:t>Requirements</a:t>
            </a:r>
            <a:endParaRPr sz="1700">
              <a:solidFill>
                <a:srgbClr val="EFEFEF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 b="1">
                <a:solidFill>
                  <a:srgbClr val="EFEFEF"/>
                </a:solidFill>
              </a:rPr>
              <a:t>Where Do We Want to Go?</a:t>
            </a:r>
            <a:endParaRPr sz="1700" b="1">
              <a:solidFill>
                <a:srgbClr val="EFEFEF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>
                <a:solidFill>
                  <a:srgbClr val="EFEFEF"/>
                </a:solidFill>
              </a:rPr>
              <a:t>Long-term Goals and Vision</a:t>
            </a:r>
            <a:endParaRPr sz="1700">
              <a:solidFill>
                <a:srgbClr val="EFEFEF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>
                <a:solidFill>
                  <a:srgbClr val="EFEFEF"/>
                </a:solidFill>
              </a:rPr>
              <a:t>Necessary Steps to Achieve the Goals</a:t>
            </a:r>
            <a:endParaRPr sz="1700" b="1">
              <a:solidFill>
                <a:srgbClr val="EFEFEF"/>
              </a:solidFill>
            </a:endParaRPr>
          </a:p>
          <a:p>
            <a:pPr marL="2286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600" b="1"/>
          </a:p>
        </p:txBody>
      </p:sp>
      <p:sp>
        <p:nvSpPr>
          <p:cNvPr id="179" name="Google Shape;179;g31d757b9747_2_2"/>
          <p:cNvSpPr txBox="1"/>
          <p:nvPr/>
        </p:nvSpPr>
        <p:spPr>
          <a:xfrm>
            <a:off x="2724825" y="4822025"/>
            <a:ext cx="881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 txBox="1">
            <a:spLocks noGrp="1"/>
          </p:cNvSpPr>
          <p:nvPr>
            <p:ph type="body" idx="2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/>
          </a:p>
        </p:txBody>
      </p:sp>
      <p:sp>
        <p:nvSpPr>
          <p:cNvPr id="185" name="Google Shape;185;p5"/>
          <p:cNvSpPr txBox="1">
            <a:spLocks noGrp="1"/>
          </p:cNvSpPr>
          <p:nvPr>
            <p:ph type="body" idx="3"/>
          </p:nvPr>
        </p:nvSpPr>
        <p:spPr>
          <a:xfrm>
            <a:off x="334961" y="444600"/>
            <a:ext cx="10041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100" dirty="0"/>
              <a:t>1. </a:t>
            </a:r>
            <a:r>
              <a:rPr lang="de-DE" sz="2100" dirty="0" err="1">
                <a:solidFill>
                  <a:schemeClr val="dk1"/>
                </a:solidFill>
              </a:rPr>
              <a:t>What</a:t>
            </a:r>
            <a:r>
              <a:rPr lang="de-DE" sz="2100" dirty="0">
                <a:solidFill>
                  <a:schemeClr val="dk1"/>
                </a:solidFill>
              </a:rPr>
              <a:t> </a:t>
            </a:r>
            <a:r>
              <a:rPr lang="de-DE" sz="2100" dirty="0" err="1">
                <a:solidFill>
                  <a:schemeClr val="dk1"/>
                </a:solidFill>
              </a:rPr>
              <a:t>is</a:t>
            </a:r>
            <a:r>
              <a:rPr lang="de-DE" sz="2100" dirty="0">
                <a:solidFill>
                  <a:schemeClr val="dk1"/>
                </a:solidFill>
              </a:rPr>
              <a:t> a Digital Twin: Definition and Concept</a:t>
            </a:r>
            <a:endParaRPr sz="2100" dirty="0">
              <a:solidFill>
                <a:schemeClr val="dk1"/>
              </a:solidFill>
            </a:endParaRPr>
          </a:p>
        </p:txBody>
      </p:sp>
      <p:sp>
        <p:nvSpPr>
          <p:cNvPr id="186" name="Google Shape;186;p5"/>
          <p:cNvSpPr txBox="1">
            <a:spLocks noGrp="1"/>
          </p:cNvSpPr>
          <p:nvPr>
            <p:ph type="sldNum" idx="12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4</a:t>
            </a:fld>
            <a:endParaRPr/>
          </a:p>
        </p:txBody>
      </p:sp>
      <p:sp>
        <p:nvSpPr>
          <p:cNvPr id="187" name="Google Shape;187;p5"/>
          <p:cNvSpPr txBox="1">
            <a:spLocks noGrp="1"/>
          </p:cNvSpPr>
          <p:nvPr>
            <p:ph type="dt" idx="10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Lukas Post und Hakim Dalim </a:t>
            </a:r>
            <a:endParaRPr/>
          </a:p>
        </p:txBody>
      </p:sp>
      <p:sp>
        <p:nvSpPr>
          <p:cNvPr id="188" name="Google Shape;188;p5"/>
          <p:cNvSpPr txBox="1">
            <a:spLocks noGrp="1"/>
          </p:cNvSpPr>
          <p:nvPr>
            <p:ph type="ftr" idx="11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Design of Cyber-physical Systems in Manufacturing</a:t>
            </a:r>
            <a:endParaRPr/>
          </a:p>
        </p:txBody>
      </p:sp>
      <p:pic>
        <p:nvPicPr>
          <p:cNvPr id="189" name="Google Shape;189;p5"/>
          <p:cNvPicPr preferRelativeResize="0"/>
          <p:nvPr/>
        </p:nvPicPr>
        <p:blipFill rotWithShape="1">
          <a:blip r:embed="rId3">
            <a:alphaModFix/>
          </a:blip>
          <a:srcRect l="-1040" r="1040" b="30299"/>
          <a:stretch/>
        </p:blipFill>
        <p:spPr>
          <a:xfrm>
            <a:off x="1782300" y="1106902"/>
            <a:ext cx="7926775" cy="31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5"/>
          <p:cNvSpPr txBox="1"/>
          <p:nvPr/>
        </p:nvSpPr>
        <p:spPr>
          <a:xfrm>
            <a:off x="1687350" y="4087250"/>
            <a:ext cx="2843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Conveyor belt motion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Trigger of sensors</a:t>
            </a:r>
            <a:endParaRPr/>
          </a:p>
        </p:txBody>
      </p:sp>
      <p:sp>
        <p:nvSpPr>
          <p:cNvPr id="191" name="Google Shape;191;p5"/>
          <p:cNvSpPr txBox="1"/>
          <p:nvPr/>
        </p:nvSpPr>
        <p:spPr>
          <a:xfrm>
            <a:off x="2100675" y="963725"/>
            <a:ext cx="28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Physical model</a:t>
            </a:r>
            <a:endParaRPr/>
          </a:p>
        </p:txBody>
      </p:sp>
      <p:sp>
        <p:nvSpPr>
          <p:cNvPr id="192" name="Google Shape;192;p5"/>
          <p:cNvSpPr txBox="1"/>
          <p:nvPr/>
        </p:nvSpPr>
        <p:spPr>
          <a:xfrm>
            <a:off x="7532250" y="963725"/>
            <a:ext cx="28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Simulation model</a:t>
            </a:r>
            <a:endParaRPr/>
          </a:p>
        </p:txBody>
      </p:sp>
      <p:sp>
        <p:nvSpPr>
          <p:cNvPr id="193" name="Google Shape;193;p5"/>
          <p:cNvSpPr txBox="1"/>
          <p:nvPr/>
        </p:nvSpPr>
        <p:spPr>
          <a:xfrm>
            <a:off x="7320025" y="4087250"/>
            <a:ext cx="2843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Activity diagramm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Simulink simulation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Multibody Simscape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BCA05-BCA2-167C-D9B1-4C198EC295BC}"/>
              </a:ext>
            </a:extLst>
          </p:cNvPr>
          <p:cNvSpPr txBox="1"/>
          <p:nvPr/>
        </p:nvSpPr>
        <p:spPr>
          <a:xfrm>
            <a:off x="3097186" y="5343541"/>
            <a:ext cx="5995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b="1" dirty="0"/>
              <a:t>Main optimization goals</a:t>
            </a:r>
            <a:r>
              <a:rPr lang="en-US" sz="1700" b="1" dirty="0"/>
              <a:t>: </a:t>
            </a:r>
            <a:r>
              <a:rPr lang="en-US" sz="1700" dirty="0"/>
              <a:t>- minimize human intervention</a:t>
            </a:r>
          </a:p>
          <a:p>
            <a:r>
              <a:rPr lang="en-US" sz="1700" dirty="0"/>
              <a:t>		                 - optimize throughput time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d757b9747_2_22"/>
          <p:cNvSpPr txBox="1">
            <a:spLocks noGrp="1"/>
          </p:cNvSpPr>
          <p:nvPr>
            <p:ph type="sldNum" idx="12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5</a:t>
            </a:fld>
            <a:endParaRPr/>
          </a:p>
        </p:txBody>
      </p:sp>
      <p:sp>
        <p:nvSpPr>
          <p:cNvPr id="199" name="Google Shape;199;g31d757b9747_2_22"/>
          <p:cNvSpPr txBox="1">
            <a:spLocks noGrp="1"/>
          </p:cNvSpPr>
          <p:nvPr>
            <p:ph type="body" idx="1"/>
          </p:nvPr>
        </p:nvSpPr>
        <p:spPr>
          <a:xfrm>
            <a:off x="334961" y="444600"/>
            <a:ext cx="1004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1D2F53"/>
              </a:buClr>
              <a:buSzPts val="2400"/>
              <a:buNone/>
            </a:pPr>
            <a:r>
              <a:rPr lang="de-DE"/>
              <a:t>Agenda</a:t>
            </a:r>
            <a:endParaRPr/>
          </a:p>
        </p:txBody>
      </p:sp>
      <p:sp>
        <p:nvSpPr>
          <p:cNvPr id="200" name="Google Shape;200;g31d757b9747_2_22"/>
          <p:cNvSpPr txBox="1">
            <a:spLocks noGrp="1"/>
          </p:cNvSpPr>
          <p:nvPr>
            <p:ph type="dt" idx="10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Lukas Post und Hakim Dalim </a:t>
            </a:r>
            <a:endParaRPr/>
          </a:p>
        </p:txBody>
      </p:sp>
      <p:sp>
        <p:nvSpPr>
          <p:cNvPr id="201" name="Google Shape;201;g31d757b9747_2_22"/>
          <p:cNvSpPr txBox="1">
            <a:spLocks noGrp="1"/>
          </p:cNvSpPr>
          <p:nvPr>
            <p:ph type="ftr" idx="11"/>
          </p:nvPr>
        </p:nvSpPr>
        <p:spPr>
          <a:xfrm>
            <a:off x="684000" y="6685200"/>
            <a:ext cx="73890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Design of Cyber-physical Systems in Manufacturing</a:t>
            </a:r>
            <a:endParaRPr/>
          </a:p>
        </p:txBody>
      </p:sp>
      <p:sp>
        <p:nvSpPr>
          <p:cNvPr id="202" name="Google Shape;202;g31d757b9747_2_22"/>
          <p:cNvSpPr txBox="1">
            <a:spLocks noGrp="1"/>
          </p:cNvSpPr>
          <p:nvPr>
            <p:ph type="body" idx="2"/>
          </p:nvPr>
        </p:nvSpPr>
        <p:spPr>
          <a:xfrm>
            <a:off x="334962" y="6167121"/>
            <a:ext cx="115200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/>
          </a:p>
        </p:txBody>
      </p:sp>
      <p:sp>
        <p:nvSpPr>
          <p:cNvPr id="203" name="Google Shape;203;g31d757b9747_2_22"/>
          <p:cNvSpPr txBox="1">
            <a:spLocks noGrp="1"/>
          </p:cNvSpPr>
          <p:nvPr>
            <p:ph type="body" idx="3"/>
          </p:nvPr>
        </p:nvSpPr>
        <p:spPr>
          <a:xfrm>
            <a:off x="334961" y="1291908"/>
            <a:ext cx="11520600" cy="48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9D9D9"/>
              </a:buClr>
              <a:buSzPts val="1700"/>
              <a:buAutoNum type="arabicPeriod"/>
            </a:pPr>
            <a:r>
              <a:rPr lang="de-DE" sz="1700" b="1">
                <a:solidFill>
                  <a:srgbClr val="D9D9D9"/>
                </a:solidFill>
              </a:rPr>
              <a:t>What is a Digital Twin?</a:t>
            </a:r>
            <a:endParaRPr sz="1700" b="1">
              <a:solidFill>
                <a:srgbClr val="D9D9D9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AutoNum type="arabicPeriod"/>
            </a:pPr>
            <a:r>
              <a:rPr lang="de-DE" sz="1700">
                <a:solidFill>
                  <a:srgbClr val="D9D9D9"/>
                </a:solidFill>
              </a:rPr>
              <a:t>Definition and Concept</a:t>
            </a:r>
            <a:endParaRPr sz="1700">
              <a:solidFill>
                <a:srgbClr val="D9D9D9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de-DE" sz="1700" b="1"/>
              <a:t>Discrete Model</a:t>
            </a:r>
            <a:endParaRPr sz="1700" b="1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de-DE" sz="1700"/>
              <a:t>Structure and Function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AutoNum type="arabicPeriod"/>
            </a:pPr>
            <a:r>
              <a:rPr lang="de-DE" sz="1700" b="1">
                <a:solidFill>
                  <a:srgbClr val="D9D9D9"/>
                </a:solidFill>
              </a:rPr>
              <a:t>As Is State</a:t>
            </a:r>
            <a:endParaRPr sz="1700" b="1">
              <a:solidFill>
                <a:srgbClr val="D9D9D9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AutoNum type="arabicPeriod"/>
            </a:pPr>
            <a:r>
              <a:rPr lang="de-DE" sz="1700">
                <a:solidFill>
                  <a:srgbClr val="D9D9D9"/>
                </a:solidFill>
              </a:rPr>
              <a:t>Project Plan</a:t>
            </a:r>
            <a:endParaRPr sz="1700">
              <a:solidFill>
                <a:srgbClr val="D9D9D9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AutoNum type="arabicPeriod"/>
            </a:pPr>
            <a:r>
              <a:rPr lang="de-DE" sz="1700">
                <a:solidFill>
                  <a:srgbClr val="D9D9D9"/>
                </a:solidFill>
              </a:rPr>
              <a:t>Activity Diagram</a:t>
            </a:r>
            <a:endParaRPr sz="1700">
              <a:solidFill>
                <a:srgbClr val="D9D9D9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AutoNum type="arabicPeriod"/>
            </a:pPr>
            <a:r>
              <a:rPr lang="de-DE" sz="1700">
                <a:solidFill>
                  <a:srgbClr val="D9D9D9"/>
                </a:solidFill>
              </a:rPr>
              <a:t>MATLAB Simulation</a:t>
            </a:r>
            <a:endParaRPr sz="1700">
              <a:solidFill>
                <a:srgbClr val="D9D9D9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>
                <a:solidFill>
                  <a:srgbClr val="EFEFEF"/>
                </a:solidFill>
              </a:rPr>
              <a:t>Requirements</a:t>
            </a:r>
            <a:endParaRPr sz="1700">
              <a:solidFill>
                <a:srgbClr val="D9D9D9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AutoNum type="arabicPeriod"/>
            </a:pPr>
            <a:r>
              <a:rPr lang="de-DE" sz="1700" b="1">
                <a:solidFill>
                  <a:srgbClr val="D9D9D9"/>
                </a:solidFill>
              </a:rPr>
              <a:t>Where Do We Want to Go?</a:t>
            </a:r>
            <a:endParaRPr sz="1700" b="1">
              <a:solidFill>
                <a:srgbClr val="D9D9D9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AutoNum type="arabicPeriod"/>
            </a:pPr>
            <a:r>
              <a:rPr lang="de-DE" sz="1700">
                <a:solidFill>
                  <a:srgbClr val="D9D9D9"/>
                </a:solidFill>
              </a:rPr>
              <a:t>Long-term Goals and Vision</a:t>
            </a:r>
            <a:endParaRPr sz="1700">
              <a:solidFill>
                <a:srgbClr val="D9D9D9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AutoNum type="arabicPeriod"/>
            </a:pPr>
            <a:r>
              <a:rPr lang="de-DE" sz="1700">
                <a:solidFill>
                  <a:srgbClr val="D9D9D9"/>
                </a:solidFill>
              </a:rPr>
              <a:t>Necessary Steps to Achieve the Goals</a:t>
            </a:r>
            <a:endParaRPr sz="1700" b="1">
              <a:solidFill>
                <a:srgbClr val="D9D9D9"/>
              </a:solidFill>
            </a:endParaRPr>
          </a:p>
          <a:p>
            <a:pPr marL="2286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600" b="1"/>
          </a:p>
        </p:txBody>
      </p:sp>
      <p:sp>
        <p:nvSpPr>
          <p:cNvPr id="204" name="Google Shape;204;g31d757b9747_2_22"/>
          <p:cNvSpPr txBox="1"/>
          <p:nvPr/>
        </p:nvSpPr>
        <p:spPr>
          <a:xfrm>
            <a:off x="2724825" y="4822025"/>
            <a:ext cx="881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ce151ecea_0_4"/>
          <p:cNvSpPr txBox="1">
            <a:spLocks noGrp="1"/>
          </p:cNvSpPr>
          <p:nvPr>
            <p:ph type="body" idx="2"/>
          </p:nvPr>
        </p:nvSpPr>
        <p:spPr>
          <a:xfrm>
            <a:off x="334962" y="6167121"/>
            <a:ext cx="115200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/>
          </a:p>
        </p:txBody>
      </p:sp>
      <p:sp>
        <p:nvSpPr>
          <p:cNvPr id="210" name="Google Shape;210;g31ce151ecea_0_4"/>
          <p:cNvSpPr txBox="1">
            <a:spLocks noGrp="1"/>
          </p:cNvSpPr>
          <p:nvPr>
            <p:ph type="body" idx="3"/>
          </p:nvPr>
        </p:nvSpPr>
        <p:spPr>
          <a:xfrm>
            <a:off x="334961" y="444600"/>
            <a:ext cx="1004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1D2F53"/>
              </a:buClr>
              <a:buSzPts val="2400"/>
              <a:buNone/>
            </a:pPr>
            <a:r>
              <a:rPr lang="de-DE"/>
              <a:t>2. Discrete Model: </a:t>
            </a:r>
            <a:r>
              <a:rPr lang="de-DE" b="1"/>
              <a:t>Discrete Event System</a:t>
            </a:r>
            <a:endParaRPr/>
          </a:p>
        </p:txBody>
      </p:sp>
      <p:sp>
        <p:nvSpPr>
          <p:cNvPr id="211" name="Google Shape;211;g31ce151ecea_0_4"/>
          <p:cNvSpPr txBox="1">
            <a:spLocks noGrp="1"/>
          </p:cNvSpPr>
          <p:nvPr>
            <p:ph type="sldNum" idx="12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6</a:t>
            </a:fld>
            <a:endParaRPr/>
          </a:p>
        </p:txBody>
      </p:sp>
      <p:sp>
        <p:nvSpPr>
          <p:cNvPr id="212" name="Google Shape;212;g31ce151ecea_0_4"/>
          <p:cNvSpPr txBox="1">
            <a:spLocks noGrp="1"/>
          </p:cNvSpPr>
          <p:nvPr>
            <p:ph type="dt" idx="10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Lukas Post und Hakim Dalim </a:t>
            </a:r>
            <a:endParaRPr/>
          </a:p>
        </p:txBody>
      </p:sp>
      <p:sp>
        <p:nvSpPr>
          <p:cNvPr id="213" name="Google Shape;213;g31ce151ecea_0_4"/>
          <p:cNvSpPr txBox="1">
            <a:spLocks noGrp="1"/>
          </p:cNvSpPr>
          <p:nvPr>
            <p:ph type="ftr" idx="11"/>
          </p:nvPr>
        </p:nvSpPr>
        <p:spPr>
          <a:xfrm>
            <a:off x="684000" y="6685200"/>
            <a:ext cx="73890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Design of Cyber-physical Systems in Manufacturing</a:t>
            </a:r>
            <a:endParaRPr/>
          </a:p>
        </p:txBody>
      </p:sp>
      <p:sp>
        <p:nvSpPr>
          <p:cNvPr id="214" name="Google Shape;214;g31ce151ecea_0_4"/>
          <p:cNvSpPr txBox="1"/>
          <p:nvPr/>
        </p:nvSpPr>
        <p:spPr>
          <a:xfrm>
            <a:off x="487362" y="1444799"/>
            <a:ext cx="11520000" cy="48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3114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14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14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14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14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14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14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14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0000" marR="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g31ce151ecea_0_4"/>
          <p:cNvPicPr preferRelativeResize="0"/>
          <p:nvPr/>
        </p:nvPicPr>
        <p:blipFill rotWithShape="1">
          <a:blip r:embed="rId3">
            <a:alphaModFix/>
          </a:blip>
          <a:srcRect l="-16686" t="-3863"/>
          <a:stretch/>
        </p:blipFill>
        <p:spPr>
          <a:xfrm>
            <a:off x="1369275" y="1986044"/>
            <a:ext cx="8264877" cy="19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31ce151ecea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3514" y="4322352"/>
            <a:ext cx="1937674" cy="128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31ce151ecea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7251" y="4055474"/>
            <a:ext cx="2196326" cy="15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31ce151ecea_0_4"/>
          <p:cNvSpPr/>
          <p:nvPr/>
        </p:nvSpPr>
        <p:spPr>
          <a:xfrm>
            <a:off x="2501900" y="3149600"/>
            <a:ext cx="2603400" cy="906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d757b9747_2_12"/>
          <p:cNvSpPr txBox="1">
            <a:spLocks noGrp="1"/>
          </p:cNvSpPr>
          <p:nvPr>
            <p:ph type="sldNum" idx="12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7</a:t>
            </a:fld>
            <a:endParaRPr/>
          </a:p>
        </p:txBody>
      </p:sp>
      <p:sp>
        <p:nvSpPr>
          <p:cNvPr id="224" name="Google Shape;224;g31d757b9747_2_12"/>
          <p:cNvSpPr txBox="1">
            <a:spLocks noGrp="1"/>
          </p:cNvSpPr>
          <p:nvPr>
            <p:ph type="body" idx="1"/>
          </p:nvPr>
        </p:nvSpPr>
        <p:spPr>
          <a:xfrm>
            <a:off x="334961" y="444600"/>
            <a:ext cx="1004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1D2F53"/>
              </a:buClr>
              <a:buSzPts val="2400"/>
              <a:buNone/>
            </a:pPr>
            <a:r>
              <a:rPr lang="de-DE"/>
              <a:t>Agenda</a:t>
            </a:r>
            <a:endParaRPr/>
          </a:p>
        </p:txBody>
      </p:sp>
      <p:sp>
        <p:nvSpPr>
          <p:cNvPr id="225" name="Google Shape;225;g31d757b9747_2_12"/>
          <p:cNvSpPr txBox="1">
            <a:spLocks noGrp="1"/>
          </p:cNvSpPr>
          <p:nvPr>
            <p:ph type="dt" idx="10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Lukas Post und Hakim Dalim </a:t>
            </a:r>
            <a:endParaRPr/>
          </a:p>
        </p:txBody>
      </p:sp>
      <p:sp>
        <p:nvSpPr>
          <p:cNvPr id="226" name="Google Shape;226;g31d757b9747_2_12"/>
          <p:cNvSpPr txBox="1">
            <a:spLocks noGrp="1"/>
          </p:cNvSpPr>
          <p:nvPr>
            <p:ph type="ftr" idx="11"/>
          </p:nvPr>
        </p:nvSpPr>
        <p:spPr>
          <a:xfrm>
            <a:off x="684000" y="6685200"/>
            <a:ext cx="73890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Design of Cyber-physical Systems in Manufacturing</a:t>
            </a:r>
            <a:endParaRPr/>
          </a:p>
        </p:txBody>
      </p:sp>
      <p:sp>
        <p:nvSpPr>
          <p:cNvPr id="227" name="Google Shape;227;g31d757b9747_2_12"/>
          <p:cNvSpPr txBox="1">
            <a:spLocks noGrp="1"/>
          </p:cNvSpPr>
          <p:nvPr>
            <p:ph type="body" idx="2"/>
          </p:nvPr>
        </p:nvSpPr>
        <p:spPr>
          <a:xfrm>
            <a:off x="334962" y="6167121"/>
            <a:ext cx="115200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/>
          </a:p>
        </p:txBody>
      </p:sp>
      <p:sp>
        <p:nvSpPr>
          <p:cNvPr id="228" name="Google Shape;228;g31d757b9747_2_12"/>
          <p:cNvSpPr txBox="1">
            <a:spLocks noGrp="1"/>
          </p:cNvSpPr>
          <p:nvPr>
            <p:ph type="body" idx="3"/>
          </p:nvPr>
        </p:nvSpPr>
        <p:spPr>
          <a:xfrm>
            <a:off x="334961" y="1291908"/>
            <a:ext cx="11520600" cy="48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 b="1">
                <a:solidFill>
                  <a:srgbClr val="EFEFEF"/>
                </a:solidFill>
              </a:rPr>
              <a:t>What is a Digital Twin?</a:t>
            </a:r>
            <a:endParaRPr sz="1700" b="1">
              <a:solidFill>
                <a:srgbClr val="EFEFEF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>
                <a:solidFill>
                  <a:srgbClr val="EFEFEF"/>
                </a:solidFill>
              </a:rPr>
              <a:t>Definition and Concept</a:t>
            </a:r>
            <a:endParaRPr sz="1700">
              <a:solidFill>
                <a:srgbClr val="EFEFEF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 b="1">
                <a:solidFill>
                  <a:srgbClr val="EFEFEF"/>
                </a:solidFill>
              </a:rPr>
              <a:t>Discrete Model</a:t>
            </a:r>
            <a:endParaRPr sz="1700" b="1">
              <a:solidFill>
                <a:srgbClr val="EFEFEF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>
                <a:solidFill>
                  <a:srgbClr val="EFEFEF"/>
                </a:solidFill>
              </a:rPr>
              <a:t>Structure and Function</a:t>
            </a:r>
            <a:endParaRPr sz="1700">
              <a:solidFill>
                <a:srgbClr val="EFEFEF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de-DE" sz="1700" b="1"/>
              <a:t>As Is State</a:t>
            </a:r>
            <a:endParaRPr sz="1700" b="1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de-DE" sz="1700"/>
              <a:t>Project Plan</a:t>
            </a:r>
            <a:endParaRPr sz="170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>
                <a:solidFill>
                  <a:srgbClr val="EFEFEF"/>
                </a:solidFill>
              </a:rPr>
              <a:t>Activity Diagram</a:t>
            </a:r>
            <a:endParaRPr sz="1700">
              <a:solidFill>
                <a:srgbClr val="EFEFEF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>
                <a:solidFill>
                  <a:srgbClr val="EFEFEF"/>
                </a:solidFill>
              </a:rPr>
              <a:t>MATLAB Simulation</a:t>
            </a:r>
            <a:endParaRPr sz="1700">
              <a:solidFill>
                <a:srgbClr val="EFEFEF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>
                <a:solidFill>
                  <a:srgbClr val="EFEFEF"/>
                </a:solidFill>
              </a:rPr>
              <a:t>Requirements</a:t>
            </a:r>
            <a:endParaRPr sz="1700">
              <a:solidFill>
                <a:srgbClr val="EFEFEF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 b="1">
                <a:solidFill>
                  <a:srgbClr val="EFEFEF"/>
                </a:solidFill>
              </a:rPr>
              <a:t>Where Do We Want to Go?</a:t>
            </a:r>
            <a:endParaRPr sz="1700" b="1">
              <a:solidFill>
                <a:srgbClr val="EFEFEF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>
                <a:solidFill>
                  <a:srgbClr val="EFEFEF"/>
                </a:solidFill>
              </a:rPr>
              <a:t>Long-term Goals and Vision</a:t>
            </a:r>
            <a:endParaRPr sz="1700">
              <a:solidFill>
                <a:srgbClr val="EFEFEF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>
                <a:solidFill>
                  <a:srgbClr val="EFEFEF"/>
                </a:solidFill>
              </a:rPr>
              <a:t>Necessary Steps to Achieve the Goals</a:t>
            </a:r>
            <a:endParaRPr sz="1700" b="1">
              <a:solidFill>
                <a:srgbClr val="EFEFEF"/>
              </a:solidFill>
            </a:endParaRPr>
          </a:p>
          <a:p>
            <a:pPr marL="2286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600" b="1">
              <a:solidFill>
                <a:srgbClr val="EFEFEF"/>
              </a:solidFill>
            </a:endParaRPr>
          </a:p>
        </p:txBody>
      </p:sp>
      <p:sp>
        <p:nvSpPr>
          <p:cNvPr id="229" name="Google Shape;229;g31d757b9747_2_12"/>
          <p:cNvSpPr txBox="1"/>
          <p:nvPr/>
        </p:nvSpPr>
        <p:spPr>
          <a:xfrm>
            <a:off x="2724825" y="4822025"/>
            <a:ext cx="881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1ce151ecea_1_30"/>
          <p:cNvSpPr txBox="1">
            <a:spLocks noGrp="1"/>
          </p:cNvSpPr>
          <p:nvPr>
            <p:ph type="body" idx="1"/>
          </p:nvPr>
        </p:nvSpPr>
        <p:spPr>
          <a:xfrm>
            <a:off x="334962" y="1292399"/>
            <a:ext cx="11520000" cy="48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234000" lvl="0" indent="-10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endParaRPr/>
          </a:p>
          <a:p>
            <a:pPr marL="234000" lvl="0" indent="-10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endParaRPr/>
          </a:p>
          <a:p>
            <a:pPr marL="234000" lvl="0" indent="-10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endParaRPr/>
          </a:p>
          <a:p>
            <a:pPr marL="234000" lvl="0" indent="-10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endParaRPr/>
          </a:p>
          <a:p>
            <a:pPr marL="234000" lvl="0" indent="-10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endParaRPr/>
          </a:p>
          <a:p>
            <a:pPr marL="234000" lvl="0" indent="-10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endParaRPr/>
          </a:p>
          <a:p>
            <a:pPr marL="234000" lvl="0" indent="-10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endParaRPr/>
          </a:p>
          <a:p>
            <a:pPr marL="234000" lvl="0" indent="-10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endParaRPr/>
          </a:p>
          <a:p>
            <a:pPr marL="234000" lvl="0" indent="-10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endParaRPr/>
          </a:p>
          <a:p>
            <a:pPr marL="234000" lvl="0" indent="-10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endParaRPr/>
          </a:p>
          <a:p>
            <a:pPr marL="234000" lvl="0" indent="-10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endParaRPr/>
          </a:p>
          <a:p>
            <a:pPr marL="2340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31ce151ecea_1_30"/>
          <p:cNvSpPr txBox="1">
            <a:spLocks noGrp="1"/>
          </p:cNvSpPr>
          <p:nvPr>
            <p:ph type="body" idx="2"/>
          </p:nvPr>
        </p:nvSpPr>
        <p:spPr>
          <a:xfrm>
            <a:off x="334962" y="6167121"/>
            <a:ext cx="115200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/>
          </a:p>
        </p:txBody>
      </p:sp>
      <p:sp>
        <p:nvSpPr>
          <p:cNvPr id="236" name="Google Shape;236;g31ce151ecea_1_30"/>
          <p:cNvSpPr txBox="1">
            <a:spLocks noGrp="1"/>
          </p:cNvSpPr>
          <p:nvPr>
            <p:ph type="body" idx="3"/>
          </p:nvPr>
        </p:nvSpPr>
        <p:spPr>
          <a:xfrm>
            <a:off x="334961" y="444600"/>
            <a:ext cx="1004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1D2F53"/>
              </a:buClr>
              <a:buSzPts val="2400"/>
              <a:buNone/>
            </a:pPr>
            <a:r>
              <a:rPr lang="de-DE"/>
              <a:t>3. As Is State: Project Plan</a:t>
            </a:r>
            <a:endParaRPr/>
          </a:p>
        </p:txBody>
      </p:sp>
      <p:sp>
        <p:nvSpPr>
          <p:cNvPr id="237" name="Google Shape;237;g31ce151ecea_1_30"/>
          <p:cNvSpPr txBox="1">
            <a:spLocks noGrp="1"/>
          </p:cNvSpPr>
          <p:nvPr>
            <p:ph type="sldNum" idx="12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8</a:t>
            </a:fld>
            <a:endParaRPr/>
          </a:p>
        </p:txBody>
      </p:sp>
      <p:sp>
        <p:nvSpPr>
          <p:cNvPr id="238" name="Google Shape;238;g31ce151ecea_1_30"/>
          <p:cNvSpPr txBox="1">
            <a:spLocks noGrp="1"/>
          </p:cNvSpPr>
          <p:nvPr>
            <p:ph type="dt" idx="10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Lukas Post und Hakim Dalim </a:t>
            </a:r>
            <a:endParaRPr/>
          </a:p>
        </p:txBody>
      </p:sp>
      <p:sp>
        <p:nvSpPr>
          <p:cNvPr id="239" name="Google Shape;239;g31ce151ecea_1_30"/>
          <p:cNvSpPr txBox="1">
            <a:spLocks noGrp="1"/>
          </p:cNvSpPr>
          <p:nvPr>
            <p:ph type="ftr" idx="11"/>
          </p:nvPr>
        </p:nvSpPr>
        <p:spPr>
          <a:xfrm>
            <a:off x="684000" y="6685200"/>
            <a:ext cx="73890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Design of Cyber-physical Systems in Manufacturing</a:t>
            </a:r>
            <a:endParaRPr/>
          </a:p>
        </p:txBody>
      </p:sp>
      <p:pic>
        <p:nvPicPr>
          <p:cNvPr id="240" name="Google Shape;240;g31ce151ecea_1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103" y="1107050"/>
            <a:ext cx="10929787" cy="444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1d757b9747_2_32"/>
          <p:cNvSpPr txBox="1">
            <a:spLocks noGrp="1"/>
          </p:cNvSpPr>
          <p:nvPr>
            <p:ph type="sldNum" idx="12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9</a:t>
            </a:fld>
            <a:endParaRPr/>
          </a:p>
        </p:txBody>
      </p:sp>
      <p:sp>
        <p:nvSpPr>
          <p:cNvPr id="246" name="Google Shape;246;g31d757b9747_2_32"/>
          <p:cNvSpPr txBox="1">
            <a:spLocks noGrp="1"/>
          </p:cNvSpPr>
          <p:nvPr>
            <p:ph type="body" idx="1"/>
          </p:nvPr>
        </p:nvSpPr>
        <p:spPr>
          <a:xfrm>
            <a:off x="334961" y="444600"/>
            <a:ext cx="1004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1D2F53"/>
              </a:buClr>
              <a:buSzPts val="2400"/>
              <a:buNone/>
            </a:pPr>
            <a:r>
              <a:rPr lang="de-DE"/>
              <a:t>Agenda</a:t>
            </a:r>
            <a:endParaRPr/>
          </a:p>
        </p:txBody>
      </p:sp>
      <p:sp>
        <p:nvSpPr>
          <p:cNvPr id="247" name="Google Shape;247;g31d757b9747_2_32"/>
          <p:cNvSpPr txBox="1">
            <a:spLocks noGrp="1"/>
          </p:cNvSpPr>
          <p:nvPr>
            <p:ph type="dt" idx="10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Lukas Post und Hakim Dalim </a:t>
            </a:r>
            <a:endParaRPr/>
          </a:p>
        </p:txBody>
      </p:sp>
      <p:sp>
        <p:nvSpPr>
          <p:cNvPr id="248" name="Google Shape;248;g31d757b9747_2_32"/>
          <p:cNvSpPr txBox="1">
            <a:spLocks noGrp="1"/>
          </p:cNvSpPr>
          <p:nvPr>
            <p:ph type="ftr" idx="11"/>
          </p:nvPr>
        </p:nvSpPr>
        <p:spPr>
          <a:xfrm>
            <a:off x="684000" y="6685200"/>
            <a:ext cx="73890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Design of Cyber-physical Systems in Manufacturing</a:t>
            </a:r>
            <a:endParaRPr/>
          </a:p>
        </p:txBody>
      </p:sp>
      <p:sp>
        <p:nvSpPr>
          <p:cNvPr id="249" name="Google Shape;249;g31d757b9747_2_32"/>
          <p:cNvSpPr txBox="1">
            <a:spLocks noGrp="1"/>
          </p:cNvSpPr>
          <p:nvPr>
            <p:ph type="body" idx="2"/>
          </p:nvPr>
        </p:nvSpPr>
        <p:spPr>
          <a:xfrm>
            <a:off x="334962" y="6167121"/>
            <a:ext cx="115200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/>
          </a:p>
        </p:txBody>
      </p:sp>
      <p:sp>
        <p:nvSpPr>
          <p:cNvPr id="250" name="Google Shape;250;g31d757b9747_2_32"/>
          <p:cNvSpPr txBox="1">
            <a:spLocks noGrp="1"/>
          </p:cNvSpPr>
          <p:nvPr>
            <p:ph type="body" idx="3"/>
          </p:nvPr>
        </p:nvSpPr>
        <p:spPr>
          <a:xfrm>
            <a:off x="334961" y="1291908"/>
            <a:ext cx="11520600" cy="48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 b="1">
                <a:solidFill>
                  <a:srgbClr val="EFEFEF"/>
                </a:solidFill>
              </a:rPr>
              <a:t>What is a Digital Twin?</a:t>
            </a:r>
            <a:endParaRPr sz="1700" b="1">
              <a:solidFill>
                <a:srgbClr val="EFEFEF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>
                <a:solidFill>
                  <a:srgbClr val="EFEFEF"/>
                </a:solidFill>
              </a:rPr>
              <a:t>Definition and Concept</a:t>
            </a:r>
            <a:endParaRPr sz="1700">
              <a:solidFill>
                <a:srgbClr val="EFEFEF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 b="1">
                <a:solidFill>
                  <a:srgbClr val="EFEFEF"/>
                </a:solidFill>
              </a:rPr>
              <a:t>Discrete Model</a:t>
            </a:r>
            <a:endParaRPr sz="1700" b="1">
              <a:solidFill>
                <a:srgbClr val="EFEFEF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>
                <a:solidFill>
                  <a:srgbClr val="EFEFEF"/>
                </a:solidFill>
              </a:rPr>
              <a:t>Structure and Function</a:t>
            </a:r>
            <a:endParaRPr sz="1700">
              <a:solidFill>
                <a:srgbClr val="EFEFEF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 b="1">
                <a:solidFill>
                  <a:srgbClr val="EFEFEF"/>
                </a:solidFill>
              </a:rPr>
              <a:t>As Is State</a:t>
            </a:r>
            <a:endParaRPr sz="1700" b="1">
              <a:solidFill>
                <a:srgbClr val="EFEFEF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>
                <a:solidFill>
                  <a:srgbClr val="EFEFEF"/>
                </a:solidFill>
              </a:rPr>
              <a:t>Project Plan</a:t>
            </a:r>
            <a:endParaRPr sz="1700">
              <a:solidFill>
                <a:srgbClr val="EFEFEF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de-DE" sz="1700"/>
              <a:t>Activity Diagram</a:t>
            </a:r>
            <a:endParaRPr sz="170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>
                <a:solidFill>
                  <a:srgbClr val="EFEFEF"/>
                </a:solidFill>
              </a:rPr>
              <a:t>MATLAB Simulation</a:t>
            </a:r>
            <a:endParaRPr sz="1700">
              <a:solidFill>
                <a:srgbClr val="EFEFEF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>
                <a:solidFill>
                  <a:srgbClr val="EFEFEF"/>
                </a:solidFill>
              </a:rPr>
              <a:t>Requirements</a:t>
            </a:r>
            <a:endParaRPr sz="1700">
              <a:solidFill>
                <a:srgbClr val="EFEFEF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 b="1">
                <a:solidFill>
                  <a:srgbClr val="EFEFEF"/>
                </a:solidFill>
              </a:rPr>
              <a:t>Where Do We Want to Go?</a:t>
            </a:r>
            <a:endParaRPr sz="1700" b="1">
              <a:solidFill>
                <a:srgbClr val="EFEFEF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>
                <a:solidFill>
                  <a:srgbClr val="EFEFEF"/>
                </a:solidFill>
              </a:rPr>
              <a:t>Long-term Goals and Vision</a:t>
            </a:r>
            <a:endParaRPr sz="1700">
              <a:solidFill>
                <a:srgbClr val="EFEFEF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AutoNum type="arabicPeriod"/>
            </a:pPr>
            <a:r>
              <a:rPr lang="de-DE" sz="1700">
                <a:solidFill>
                  <a:srgbClr val="EFEFEF"/>
                </a:solidFill>
              </a:rPr>
              <a:t>Necessary Steps to Achieve the Goals</a:t>
            </a:r>
            <a:endParaRPr sz="1700" b="1">
              <a:solidFill>
                <a:srgbClr val="EFEFEF"/>
              </a:solidFill>
            </a:endParaRPr>
          </a:p>
          <a:p>
            <a:pPr marL="2286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600" b="1">
              <a:solidFill>
                <a:srgbClr val="EFEFEF"/>
              </a:solidFill>
            </a:endParaRPr>
          </a:p>
        </p:txBody>
      </p:sp>
      <p:sp>
        <p:nvSpPr>
          <p:cNvPr id="251" name="Google Shape;251;g31d757b9747_2_32"/>
          <p:cNvSpPr txBox="1"/>
          <p:nvPr/>
        </p:nvSpPr>
        <p:spPr>
          <a:xfrm>
            <a:off x="2724825" y="4822025"/>
            <a:ext cx="881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enutzerdefiniertes Design">
  <a:themeElements>
    <a:clrScheme name="Benutzerdefiniert 3">
      <a:dk1>
        <a:srgbClr val="000000"/>
      </a:dk1>
      <a:lt1>
        <a:srgbClr val="FFFFFF"/>
      </a:lt1>
      <a:dk2>
        <a:srgbClr val="C00000"/>
      </a:dk2>
      <a:lt2>
        <a:srgbClr val="002060"/>
      </a:lt2>
      <a:accent1>
        <a:srgbClr val="002060"/>
      </a:accent1>
      <a:accent2>
        <a:srgbClr val="00B0F0"/>
      </a:accent2>
      <a:accent3>
        <a:srgbClr val="C00000"/>
      </a:accent3>
      <a:accent4>
        <a:srgbClr val="000000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904</Words>
  <Application>Microsoft Office PowerPoint</Application>
  <PresentationFormat>Widescreen</PresentationFormat>
  <Paragraphs>273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Noto Sans Symbols</vt:lpstr>
      <vt:lpstr>Courier New</vt:lpstr>
      <vt:lpstr>Arial</vt:lpstr>
      <vt:lpstr>Calibri</vt:lpstr>
      <vt:lpstr>PT Sans</vt:lpstr>
      <vt:lpstr>1_Benutzerdefiniertes Design</vt:lpstr>
      <vt:lpstr>Design of Cyber-Physical Systems in Manufacturing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Peter Eisenhauer</dc:creator>
  <cp:lastModifiedBy>Lukas Post</cp:lastModifiedBy>
  <cp:revision>1</cp:revision>
  <dcterms:created xsi:type="dcterms:W3CDTF">2019-08-06T10:30:44Z</dcterms:created>
  <dcterms:modified xsi:type="dcterms:W3CDTF">2024-12-10T10:06:05Z</dcterms:modified>
</cp:coreProperties>
</file>