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28eb168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28eb168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Hakim :</a:t>
            </a:r>
            <a:endParaRPr sz="1050">
              <a:solidFill>
                <a:srgbClr val="24292F"/>
              </a:solidFill>
              <a:highlight>
                <a:srgbClr val="FFFFFF"/>
              </a:highlight>
            </a:endParaRPr>
          </a:p>
          <a:p>
            <a:pPr indent="0" lvl="0" marL="0" rtl="0" algn="l">
              <a:lnSpc>
                <a:spcPct val="115000"/>
              </a:lnSpc>
              <a:spcBef>
                <a:spcPts val="1200"/>
              </a:spcBef>
              <a:spcAft>
                <a:spcPts val="0"/>
              </a:spcAft>
              <a:buNone/>
            </a:pPr>
            <a:r>
              <a:rPr lang="fr" sz="1050">
                <a:solidFill>
                  <a:srgbClr val="24292F"/>
                </a:solidFill>
                <a:highlight>
                  <a:srgbClr val="FFFFFF"/>
                </a:highlight>
              </a:rPr>
              <a:t>L'implémentation que nous avons réalisé résout le problème du cycle eulérien dans un graphe de De Bruijn en utilisant une structure de dictionnaire d'adjacence. </a:t>
            </a:r>
            <a:endParaRPr sz="1050">
              <a:solidFill>
                <a:srgbClr val="24292F"/>
              </a:solidFill>
              <a:highlight>
                <a:srgbClr val="FFFFFF"/>
              </a:highlight>
            </a:endParaRPr>
          </a:p>
          <a:p>
            <a:pPr indent="0" lvl="0" marL="0" rtl="0" algn="l">
              <a:lnSpc>
                <a:spcPct val="115000"/>
              </a:lnSpc>
              <a:spcBef>
                <a:spcPts val="1200"/>
              </a:spcBef>
              <a:spcAft>
                <a:spcPts val="1200"/>
              </a:spcAft>
              <a:buNone/>
            </a:pPr>
            <a:r>
              <a:rPr lang="fr" sz="1050">
                <a:solidFill>
                  <a:srgbClr val="24292F"/>
                </a:solidFill>
                <a:highlight>
                  <a:srgbClr val="FFFFFF"/>
                </a:highlight>
              </a:rPr>
              <a:t>Il procède en trois phases principales : Premièrement, on l’initialise avec un nœud quelconque du graphe. Ensuite, on construit itérativement lu cycle où chaque arête sélectionnée est immédiatement retirée du graphe, garantissant une utilisation unique de chaque arete. Enfin, la gestion des sous-cycles,, qui s'effectue par rotation systématique du cycle lors de la détection d'un retour au point d’origine. notre but est l’exploration exhaustive du graphe. je vais détailler cette structure algorithmique par la suite</a:t>
            </a:r>
            <a:endParaRPr sz="1050">
              <a:solidFill>
                <a:srgbClr val="24292F"/>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28eb1687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28eb1687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Hakim </a:t>
            </a:r>
            <a:r>
              <a:rPr b="1" lang="fr" sz="1050" u="sng">
                <a:solidFill>
                  <a:srgbClr val="24292F"/>
                </a:solidFill>
                <a:highlight>
                  <a:srgbClr val="FFFFFF"/>
                </a:highlight>
              </a:rPr>
              <a:t>:</a:t>
            </a:r>
            <a:endParaRPr b="1" sz="1050" u="sng">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Nous définissons une fonction EulerianCycle qui doit trouver un cycle eulérien dans notre graphe. C</a:t>
            </a:r>
            <a:r>
              <a:rPr lang="fr" sz="1050">
                <a:solidFill>
                  <a:srgbClr val="24292F"/>
                </a:solidFill>
                <a:highlight>
                  <a:srgbClr val="FFFFFF"/>
                </a:highlight>
              </a:rPr>
              <a:t>ommençons par la structure de notre algorithme.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Pour représenter notre graphe de De Bruijn (Graph), nous utilisons notre liste d’adjacence, cette dernière est un dictionnaire Python où chaque clé représente un nœud, qui dans notre cas est un préfixe de k-mer.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Les valeurs associées sont des listes contenant tous les suffixes accessibles depuis ce préfixe. Pour démarrer notre recherche de cycle eulérien, nous initialisons simplement notre cycle avec un nœud quelconque du graphe, ici le premier nœud (préfixe donc) disponible est AT."</a:t>
            </a:r>
            <a:endParaRPr sz="1050">
              <a:solidFill>
                <a:srgbClr val="24292F"/>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28eb168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28eb168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Hakim :</a:t>
            </a:r>
            <a:endParaRPr b="1" sz="1050" u="sng">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La construction du cycle se fait de manière progressive et l'exploration du graphe se fait dans une boucle principale qui continue tant qu'il reste des arêtes à visiter (donc dictionnaire non vide) → len(Graph) &gt; 0:  # Tant qu'il reste des arêtes</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À chaque étape, nous partons du dernier nœud de notre cycle actuel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source = cycle[-1]  # Dernier nœud visité</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Nous choisissons alors une arête non visitée depuis ce nœud. La méthode pop() nous permet à la fois de sélectionner et de retirer cette arête du graphe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cycle.append(Graph[source].pop())  # Ajout et suppression simultanés</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Et quand un nœud n'a plus d'arêtes sortantes disponibles, nous le supprimons complètement du graphe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if len(Graph[source]) == 0:  # Si plus d'arêtes</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    del Graph[source]        # Suppression du nœud</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donc chaque arête sera utilisée exactement une fois dans le cycle final</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28eb168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28eb168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Hakim :</a:t>
            </a:r>
            <a:endParaRPr b="1" sz="1050" u="sng">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L'aspect le plus délicat de l'algorithme est la gestion des sous-cycles. c’est à dire quand nous revenons à notre point de départ :</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if cycle[0] == cycle[-1]:  # Si nous avons un cycle fermé</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Quand nous sommes dans cette situation mais qu'il reste des arêtes non visitées, nous devons réorganiser notre cycle. Pour cela, nous effectuons des rotations pour trouver un nouveau point de départ:</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while cycle[0] not in Graph:  # Tant que le premier nœud n'a plus d'arêtes</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    cycle.pop(0)         # Retire le premier nœud</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    cycle.append(cycle[0])          # Le place à la fin</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Cette rotation continue jusqu'à trouver un nœud qui possède encore des arêtes non explorées. </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rgbClr val="24292F"/>
                </a:solidFill>
                <a:highlight>
                  <a:srgbClr val="FFFFFF"/>
                </a:highlight>
              </a:rPr>
              <a:t>Cette technique permet de ne manquer aucune partie du graphe et d'obtenir un cycle eulérien complet.</a:t>
            </a:r>
            <a:endParaRPr sz="105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28896f39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28896f39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2a2dfc9a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2a2dfc9a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2a2dfc9a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2a2dfc9a8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2a2dfc9a8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2a2dfc9a8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2a2dfc9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2a2dfc9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2a2dfc9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2a2dfc9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2215519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2215519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u="sng"/>
              <a:t>Lauriane: </a:t>
            </a:r>
            <a:endParaRPr b="1" u="sng"/>
          </a:p>
          <a:p>
            <a:pPr indent="0" lvl="0" marL="0" rtl="0" algn="l">
              <a:lnSpc>
                <a:spcPct val="115000"/>
              </a:lnSpc>
              <a:spcBef>
                <a:spcPts val="1200"/>
              </a:spcBef>
              <a:spcAft>
                <a:spcPts val="0"/>
              </a:spcAft>
              <a:buClr>
                <a:schemeClr val="dk1"/>
              </a:buClr>
              <a:buSzPts val="1100"/>
              <a:buFont typeface="Arial"/>
              <a:buNone/>
            </a:pPr>
            <a:r>
              <a:rPr lang="fr"/>
              <a:t>L’assemblage d’un génome de novo représente un défi majeur en bioinformatique. En considérant le génome comme une </a:t>
            </a:r>
            <a:r>
              <a:rPr lang="fr"/>
              <a:t>chaîne</a:t>
            </a:r>
            <a:r>
              <a:rPr lang="fr"/>
              <a:t> de caractères, nous faisons usage des lectures courtes (short reads) issues des technologies actuelles de séquençage. Ces fragments représentent des morceaux aléatoires du génome original (sub-string ?)</a:t>
            </a:r>
            <a:endParaRPr/>
          </a:p>
          <a:p>
            <a:pPr indent="0" lvl="0" marL="0" rtl="0" algn="l">
              <a:lnSpc>
                <a:spcPct val="115000"/>
              </a:lnSpc>
              <a:spcBef>
                <a:spcPts val="1200"/>
              </a:spcBef>
              <a:spcAft>
                <a:spcPts val="0"/>
              </a:spcAft>
              <a:buNone/>
            </a:pPr>
            <a:r>
              <a:rPr lang="fr"/>
              <a:t>Notre mission est alors de reconstituer la séquence complète du génome, un peu comme si nous devions reconstituer un livre dont toutes les pages auraient été découpées en petits morceaux. La difficulté principale réside dans l'identification des chevauchements entre ces fragments. Nous devons déterminer quels fragments se suivent dans la séquence originale, en nous basant uniquement sur leurs similitudes aux extrémités. C'est ce défi d'assemblage que nous allons essayer de  résoudre ce problème en ayant pour but de reconstituer une chaîne “génome” telle que tous les reads appartiennent à cette chaîne et que le génome soit le plus petit possible</a:t>
            </a:r>
            <a:endParaRPr>
              <a:solidFill>
                <a:schemeClr val="dk1"/>
              </a:solidFill>
              <a:highlight>
                <a:srgbClr val="FFFFFF"/>
              </a:highlight>
            </a:endParaRPr>
          </a:p>
          <a:p>
            <a:pPr indent="0" lvl="0" marL="0" rtl="0" algn="l">
              <a:lnSpc>
                <a:spcPct val="115000"/>
              </a:lnSpc>
              <a:spcBef>
                <a:spcPts val="1200"/>
              </a:spcBef>
              <a:spcAft>
                <a:spcPts val="0"/>
              </a:spcAft>
              <a:buNone/>
            </a:pPr>
            <a:r>
              <a:rPr lang="fr">
                <a:solidFill>
                  <a:schemeClr val="dk1"/>
                </a:solidFill>
                <a:highlight>
                  <a:srgbClr val="FFFFFF"/>
                </a:highlight>
              </a:rPr>
              <a:t>			</a:t>
            </a:r>
            <a:endParaRPr>
              <a:solidFill>
                <a:schemeClr val="dk1"/>
              </a:solidFill>
              <a:highlight>
                <a:srgbClr val="FFFFFF"/>
              </a:highlight>
            </a:endParaRPr>
          </a:p>
          <a:p>
            <a:pPr indent="0" lvl="0" marL="0" rtl="0" algn="l">
              <a:lnSpc>
                <a:spcPct val="115000"/>
              </a:lnSpc>
              <a:spcBef>
                <a:spcPts val="1200"/>
              </a:spcBef>
              <a:spcAft>
                <a:spcPts val="0"/>
              </a:spcAft>
              <a:buNone/>
            </a:pPr>
            <a:r>
              <a:rPr lang="fr">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fr">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fr">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fr">
                <a:solidFill>
                  <a:schemeClr val="dk1"/>
                </a:solidFill>
              </a:rPr>
              <a:t>		</a:t>
            </a:r>
            <a:endParaRPr>
              <a:solidFill>
                <a:schemeClr val="dk1"/>
              </a:solidFill>
            </a:endParaRPr>
          </a:p>
          <a:p>
            <a:pPr indent="0" lvl="0" marL="0" rtl="0" algn="l">
              <a:spcBef>
                <a:spcPts val="0"/>
              </a:spcBef>
              <a:spcAft>
                <a:spcPts val="0"/>
              </a:spcAft>
              <a:buNone/>
            </a:pPr>
            <a:r>
              <a:t/>
            </a:r>
            <a:endParaRPr sz="1050">
              <a:solidFill>
                <a:srgbClr val="24292F"/>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28896f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28896f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Lauriane:</a:t>
            </a:r>
            <a:endParaRPr b="1" sz="1050" u="sng">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Pour résoudre notre problème d'assemblage, nous allons utiliser l’approche par k-mers.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Le 'k' représente la taille des morceaux faisant partie de la chaine de texte.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Prenons un exemple simple : si nous avons un read 'ATGGCT' et que k vaut 3, nous obtenons quatre k-mers : 'ATG', 'TGG', 'GGC' et 'GCT'.</a:t>
            </a:r>
            <a:endParaRPr sz="1050">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Le fait d’avoir des k-mers est très pratique : en ayant des fragments tous de la même taille, il devient beaucoup plus simple d'identifier les connexions entre eux. Et surtout, cette approche nous permet de transformer notre problème biologique en un problème de graphe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le choix de k est crucial. Un k trop petit créera trop de connexions possibles, rendant l'assemblage ambigu. À l'inverse, un k trop grand nous fera manquer des connexions importantes. Il faut donc trouver le bon équilibre</a:t>
            </a:r>
            <a:endParaRPr sz="1050">
              <a:solidFill>
                <a:srgbClr val="24292F"/>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28896f3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28896f3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2a2dfc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2a2dfc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2a2dfc9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2a2dfc9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d’abord sur la partie gauche de l’écran nous av ons defini deux fonctions, pour retourner le prefixe et suffixe pour chak k-mer. suffixe: tout sauf la premiere et prefixe tout sauf la derniere lettre</a:t>
            </a:r>
            <a:endParaRPr/>
          </a:p>
          <a:p>
            <a:pPr indent="0" lvl="0" marL="0" rtl="0" algn="l">
              <a:spcBef>
                <a:spcPts val="0"/>
              </a:spcBef>
              <a:spcAft>
                <a:spcPts val="0"/>
              </a:spcAft>
              <a:buNone/>
            </a:pPr>
            <a:r>
              <a:rPr lang="fr"/>
              <a:t>``a droite nous avons defini une fonction overlap qui retourne les chevauchements entre kmer, donc là ou le suffixe ++ prefixe.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initialise une list d’adjacence, à savoir un dictionnaire. (clé préfixe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ensuite on itere sur deux boucles for (complexité)</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28eb168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28eb168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u="sng">
                <a:solidFill>
                  <a:srgbClr val="24292F"/>
                </a:solidFill>
                <a:highlight>
                  <a:srgbClr val="FFFFFF"/>
                </a:highlight>
              </a:rPr>
              <a:t>Lauriane:</a:t>
            </a:r>
            <a:endParaRPr b="1" sz="1050" u="sng">
              <a:solidFill>
                <a:srgbClr val="24292F"/>
              </a:solidFill>
              <a:highlight>
                <a:srgbClr val="FFFFFF"/>
              </a:highlight>
            </a:endParaRPr>
          </a:p>
          <a:p>
            <a:pPr indent="0" lvl="0" marL="0" rtl="0" algn="l">
              <a:spcBef>
                <a:spcPts val="0"/>
              </a:spcBef>
              <a:spcAft>
                <a:spcPts val="0"/>
              </a:spcAft>
              <a:buNone/>
            </a:pPr>
            <a:r>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Transformons notre problème d’assemblage en un problème de graphe dirigé. </a:t>
            </a:r>
            <a:endParaRPr sz="1050">
              <a:solidFill>
                <a:srgbClr val="24292F"/>
              </a:solidFill>
              <a:highlight>
                <a:srgbClr val="FFFFFF"/>
              </a:highlight>
            </a:endParaRPr>
          </a:p>
          <a:p>
            <a:pPr indent="0" lvl="0" marL="0" rtl="0" algn="l">
              <a:spcBef>
                <a:spcPts val="0"/>
              </a:spcBef>
              <a:spcAft>
                <a:spcPts val="0"/>
              </a:spcAft>
              <a:buNone/>
            </a:pPr>
            <a:r>
              <a:rPr lang="fr" sz="1050">
                <a:solidFill>
                  <a:srgbClr val="24292F"/>
                </a:solidFill>
                <a:highlight>
                  <a:srgbClr val="FFFFFF"/>
                </a:highlight>
              </a:rPr>
              <a:t>Cette approche, basée sur les graphes de De Bruijn, nous permet de représenter efficacement les relations entre nos k-mers (fragments d’ADN).</a:t>
            </a:r>
            <a:endParaRPr sz="105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a:solidFill>
                  <a:srgbClr val="24292F"/>
                </a:solidFill>
                <a:highlight>
                  <a:srgbClr val="FFFFFF"/>
                </a:highlight>
              </a:rPr>
              <a:t>Concrètement, prenons le k-mer 'CGT'. Nous créons une connexion dirigée où le préfixe 'CG' pointe vers le suffixe 'GT'. En appliquant ce principe à l'ensemble de nos k-mers, nous construisons un graphe où les nœuds sont les préfixes et suffixes de taille k-1 et les arêtes les k-mers complets (taille k). Ces connexions dirigées doit nous permettre de capturer l'ordre de succession dans la séquence d’origine.</a:t>
            </a:r>
            <a:endParaRPr sz="105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a:solidFill>
                  <a:srgbClr val="24292F"/>
                </a:solidFill>
                <a:highlight>
                  <a:srgbClr val="FFFFFF"/>
                </a:highlight>
              </a:rPr>
              <a:t>Cette transformation est particulièrement pertinente car elle ramène notre problème d'assemblage à la recherche d'un chemin eulérien - un parcours qui utilise chaque k-mer exactement une fois. Ce chemin nous permettra de reconstruire la séquence complète du génome</a:t>
            </a:r>
            <a:endParaRPr sz="1050">
              <a:solidFill>
                <a:srgbClr val="24292F"/>
              </a:solidFill>
              <a:highlight>
                <a:srgbClr val="FFFFFF"/>
              </a:highlight>
            </a:endParaRPr>
          </a:p>
          <a:p>
            <a:pPr indent="0" lvl="0" marL="0" rtl="0" algn="l">
              <a:spcBef>
                <a:spcPts val="1200"/>
              </a:spcBef>
              <a:spcAft>
                <a:spcPts val="0"/>
              </a:spcAft>
              <a:buNone/>
            </a:pPr>
            <a:r>
              <a:t/>
            </a:r>
            <a:endParaRPr sz="1050">
              <a:solidFill>
                <a:srgbClr val="24292F"/>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2a2dfc9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2a2dfc9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2a2dfc9a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2a2dfc9a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lexeidrummond.org/bayesian_phylo_lectures/lectureGenomeAssembly/?print-pdf#/" TargetMode="External"/><Relationship Id="rId4" Type="http://schemas.openxmlformats.org/officeDocument/2006/relationships/hyperlink" Target="mailto:git@github.com" TargetMode="External"/><Relationship Id="rId5" Type="http://schemas.openxmlformats.org/officeDocument/2006/relationships/hyperlink" Target="https://www.bioinformaticsalgorithms.org/bioinformatics-chapter-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20000"/>
              </a:lnSpc>
              <a:spcBef>
                <a:spcPts val="0"/>
              </a:spcBef>
              <a:spcAft>
                <a:spcPts val="0"/>
              </a:spcAft>
              <a:buNone/>
            </a:pPr>
            <a:r>
              <a:rPr b="1" lang="fr" sz="2300">
                <a:solidFill>
                  <a:srgbClr val="1C191A"/>
                </a:solidFill>
                <a:highlight>
                  <a:srgbClr val="FFFFFF"/>
                </a:highlight>
                <a:latin typeface="Roboto"/>
                <a:ea typeface="Roboto"/>
                <a:cs typeface="Roboto"/>
                <a:sym typeface="Roboto"/>
              </a:rPr>
              <a:t>MODU PLS1 - Python for life science 1</a:t>
            </a:r>
            <a:endParaRPr b="1" sz="2300">
              <a:solidFill>
                <a:srgbClr val="1C191A"/>
              </a:solidFill>
              <a:highlight>
                <a:srgbClr val="FFFFFF"/>
              </a:highlight>
              <a:latin typeface="Roboto"/>
              <a:ea typeface="Roboto"/>
              <a:cs typeface="Roboto"/>
              <a:sym typeface="Roboto"/>
            </a:endParaRPr>
          </a:p>
          <a:p>
            <a:pPr indent="0" lvl="0" marL="0" rtl="0" algn="ctr">
              <a:spcBef>
                <a:spcPts val="60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3907326"/>
            <a:ext cx="2749374" cy="1236175"/>
          </a:xfrm>
          <a:prstGeom prst="rect">
            <a:avLst/>
          </a:prstGeom>
          <a:noFill/>
          <a:ln>
            <a:noFill/>
          </a:ln>
        </p:spPr>
      </p:pic>
      <p:sp>
        <p:nvSpPr>
          <p:cNvPr id="56" name="Google Shape;56;p13"/>
          <p:cNvSpPr/>
          <p:nvPr/>
        </p:nvSpPr>
        <p:spPr>
          <a:xfrm>
            <a:off x="0" y="0"/>
            <a:ext cx="9144000" cy="8880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nvSpPr>
        <p:spPr>
          <a:xfrm>
            <a:off x="3072000" y="3722725"/>
            <a:ext cx="3000000" cy="1126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fr" sz="1530">
                <a:solidFill>
                  <a:srgbClr val="008896"/>
                </a:solidFill>
              </a:rPr>
              <a:t>Lauriane GRASS</a:t>
            </a:r>
            <a:endParaRPr b="1" sz="1530">
              <a:solidFill>
                <a:srgbClr val="008896"/>
              </a:solidFill>
            </a:endParaRPr>
          </a:p>
          <a:p>
            <a:pPr indent="0" lvl="0" marL="0" rtl="0" algn="ctr">
              <a:lnSpc>
                <a:spcPct val="80000"/>
              </a:lnSpc>
              <a:spcBef>
                <a:spcPts val="0"/>
              </a:spcBef>
              <a:spcAft>
                <a:spcPts val="0"/>
              </a:spcAft>
              <a:buNone/>
            </a:pPr>
            <a:r>
              <a:rPr b="1" lang="fr" sz="1530">
                <a:solidFill>
                  <a:srgbClr val="008896"/>
                </a:solidFill>
              </a:rPr>
              <a:t>Valentin GOUPILLE</a:t>
            </a:r>
            <a:endParaRPr b="1" sz="1530">
              <a:solidFill>
                <a:srgbClr val="008896"/>
              </a:solidFill>
            </a:endParaRPr>
          </a:p>
          <a:p>
            <a:pPr indent="0" lvl="0" marL="0" rtl="0" algn="ctr">
              <a:lnSpc>
                <a:spcPct val="80000"/>
              </a:lnSpc>
              <a:spcBef>
                <a:spcPts val="0"/>
              </a:spcBef>
              <a:spcAft>
                <a:spcPts val="0"/>
              </a:spcAft>
              <a:buNone/>
            </a:pPr>
            <a:r>
              <a:rPr b="1" lang="fr" sz="1530">
                <a:solidFill>
                  <a:srgbClr val="008896"/>
                </a:solidFill>
              </a:rPr>
              <a:t>Abdelhakim BOUAZZAOUI</a:t>
            </a:r>
            <a:endParaRPr b="1" sz="1530">
              <a:solidFill>
                <a:srgbClr val="008896"/>
              </a:solidFill>
            </a:endParaRPr>
          </a:p>
          <a:p>
            <a:pPr indent="0" lvl="0" marL="0" rtl="0" algn="l">
              <a:lnSpc>
                <a:spcPct val="80000"/>
              </a:lnSpc>
              <a:spcBef>
                <a:spcPts val="0"/>
              </a:spcBef>
              <a:spcAft>
                <a:spcPts val="0"/>
              </a:spcAft>
              <a:buNone/>
            </a:pPr>
            <a:r>
              <a:t/>
            </a:r>
            <a:endParaRPr b="1" sz="1530">
              <a:solidFill>
                <a:srgbClr val="008896"/>
              </a:solidFill>
            </a:endParaRPr>
          </a:p>
          <a:p>
            <a:pPr indent="0" lvl="0" marL="0" rtl="0" algn="ctr">
              <a:lnSpc>
                <a:spcPct val="80000"/>
              </a:lnSpc>
              <a:spcBef>
                <a:spcPts val="0"/>
              </a:spcBef>
              <a:spcAft>
                <a:spcPts val="0"/>
              </a:spcAft>
              <a:buNone/>
            </a:pPr>
            <a:r>
              <a:rPr lang="fr" sz="1530">
                <a:solidFill>
                  <a:srgbClr val="008896"/>
                </a:solidFill>
              </a:rPr>
              <a:t>M2 Bioinformatics</a:t>
            </a:r>
            <a:endParaRPr/>
          </a:p>
        </p:txBody>
      </p:sp>
      <p:sp>
        <p:nvSpPr>
          <p:cNvPr id="58" name="Google Shape;58;p13"/>
          <p:cNvSpPr txBox="1"/>
          <p:nvPr/>
        </p:nvSpPr>
        <p:spPr>
          <a:xfrm>
            <a:off x="5249875" y="1983150"/>
            <a:ext cx="3000000" cy="538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fr" sz="1150">
                <a:solidFill>
                  <a:srgbClr val="1C191A"/>
                </a:solidFill>
                <a:highlight>
                  <a:srgbClr val="FFFFFF"/>
                </a:highlight>
                <a:latin typeface="Roboto"/>
                <a:ea typeface="Roboto"/>
                <a:cs typeface="Roboto"/>
                <a:sym typeface="Roboto"/>
              </a:rPr>
              <a:t>Bioinformatics Algorithms</a:t>
            </a:r>
            <a:r>
              <a:rPr lang="fr" sz="1150">
                <a:solidFill>
                  <a:srgbClr val="1C191A"/>
                </a:solidFill>
                <a:highlight>
                  <a:srgbClr val="FFFFFF"/>
                </a:highlight>
                <a:latin typeface="Roboto"/>
                <a:ea typeface="Roboto"/>
                <a:cs typeface="Roboto"/>
                <a:sym typeface="Roboto"/>
              </a:rPr>
              <a:t>, </a:t>
            </a:r>
            <a:endParaRPr sz="1150">
              <a:solidFill>
                <a:srgbClr val="1C191A"/>
              </a:solidFill>
              <a:highlight>
                <a:srgbClr val="FFFFFF"/>
              </a:highlight>
              <a:latin typeface="Roboto"/>
              <a:ea typeface="Roboto"/>
              <a:cs typeface="Roboto"/>
              <a:sym typeface="Roboto"/>
            </a:endParaRPr>
          </a:p>
          <a:p>
            <a:pPr indent="0" lvl="0" marL="0" rtl="0" algn="r">
              <a:spcBef>
                <a:spcPts val="0"/>
              </a:spcBef>
              <a:spcAft>
                <a:spcPts val="0"/>
              </a:spcAft>
              <a:buNone/>
            </a:pPr>
            <a:r>
              <a:rPr lang="fr" sz="1150">
                <a:solidFill>
                  <a:srgbClr val="1C191A"/>
                </a:solidFill>
                <a:highlight>
                  <a:srgbClr val="FFFFFF"/>
                </a:highlight>
                <a:latin typeface="Roboto"/>
                <a:ea typeface="Roboto"/>
                <a:cs typeface="Roboto"/>
                <a:sym typeface="Roboto"/>
              </a:rPr>
              <a:t>Phillip Compeau &amp; Pavel Pevzner</a:t>
            </a:r>
            <a:endParaRPr/>
          </a:p>
        </p:txBody>
      </p:sp>
      <p:sp>
        <p:nvSpPr>
          <p:cNvPr id="59" name="Google Shape;59;p13"/>
          <p:cNvSpPr txBox="1"/>
          <p:nvPr/>
        </p:nvSpPr>
        <p:spPr>
          <a:xfrm>
            <a:off x="717300" y="945725"/>
            <a:ext cx="7709400" cy="118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fr" sz="2700" u="sng">
                <a:solidFill>
                  <a:schemeClr val="dk1"/>
                </a:solidFill>
              </a:rPr>
              <a:t>Chapter 3 :</a:t>
            </a:r>
            <a:r>
              <a:rPr b="1" lang="fr" sz="2100">
                <a:solidFill>
                  <a:schemeClr val="dk1"/>
                </a:solidFill>
              </a:rPr>
              <a:t> </a:t>
            </a:r>
            <a:endParaRPr b="1" sz="2100">
              <a:solidFill>
                <a:schemeClr val="dk1"/>
              </a:solidFill>
            </a:endParaRPr>
          </a:p>
          <a:p>
            <a:pPr indent="0" lvl="0" marL="0" rtl="0" algn="ctr">
              <a:lnSpc>
                <a:spcPct val="100000"/>
              </a:lnSpc>
              <a:spcBef>
                <a:spcPts val="1100"/>
              </a:spcBef>
              <a:spcAft>
                <a:spcPts val="0"/>
              </a:spcAft>
              <a:buClr>
                <a:schemeClr val="dk1"/>
              </a:buClr>
              <a:buSzPts val="1100"/>
              <a:buFont typeface="Arial"/>
              <a:buNone/>
            </a:pPr>
            <a:r>
              <a:rPr b="1" lang="fr" sz="3700">
                <a:solidFill>
                  <a:schemeClr val="dk1"/>
                </a:solidFill>
              </a:rPr>
              <a:t>How do we assembl</a:t>
            </a:r>
            <a:r>
              <a:rPr b="1" lang="fr" sz="3700">
                <a:solidFill>
                  <a:schemeClr val="dk1"/>
                </a:solidFill>
              </a:rPr>
              <a:t>e </a:t>
            </a:r>
            <a:r>
              <a:rPr b="1" lang="fr" sz="3700">
                <a:solidFill>
                  <a:schemeClr val="dk1"/>
                </a:solidFill>
              </a:rPr>
              <a:t>genomes ?</a:t>
            </a:r>
            <a:endParaRPr b="1" sz="3700">
              <a:solidFill>
                <a:schemeClr val="dk1"/>
              </a:solidFill>
            </a:endParaRPr>
          </a:p>
          <a:p>
            <a:pPr indent="0" lvl="0" marL="0" rtl="0" algn="l">
              <a:spcBef>
                <a:spcPts val="110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2"/>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Cycle eulérien</a:t>
            </a:r>
            <a:endParaRPr b="1">
              <a:solidFill>
                <a:schemeClr val="lt1"/>
              </a:solidFill>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4" name="Google Shape;154;p22"/>
          <p:cNvPicPr preferRelativeResize="0"/>
          <p:nvPr/>
        </p:nvPicPr>
        <p:blipFill>
          <a:blip r:embed="rId3">
            <a:alphaModFix/>
          </a:blip>
          <a:stretch>
            <a:fillRect/>
          </a:stretch>
        </p:blipFill>
        <p:spPr>
          <a:xfrm>
            <a:off x="0" y="964200"/>
            <a:ext cx="7114788" cy="4168824"/>
          </a:xfrm>
          <a:prstGeom prst="rect">
            <a:avLst/>
          </a:prstGeom>
          <a:noFill/>
          <a:ln>
            <a:noFill/>
          </a:ln>
        </p:spPr>
      </p:pic>
      <p:sp>
        <p:nvSpPr>
          <p:cNvPr id="155" name="Google Shape;155;p22"/>
          <p:cNvSpPr txBox="1"/>
          <p:nvPr/>
        </p:nvSpPr>
        <p:spPr>
          <a:xfrm>
            <a:off x="7206300" y="888000"/>
            <a:ext cx="1742400" cy="88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000">
                <a:solidFill>
                  <a:schemeClr val="dk2"/>
                </a:solidFill>
              </a:rPr>
              <a:t>Algorithme</a:t>
            </a:r>
            <a:endParaRPr b="1" sz="2000">
              <a:solidFill>
                <a:schemeClr val="dk2"/>
              </a:solidFill>
            </a:endParaRPr>
          </a:p>
          <a:p>
            <a:pPr indent="0" lvl="0" marL="0" rtl="0" algn="l">
              <a:spcBef>
                <a:spcPts val="0"/>
              </a:spcBef>
              <a:spcAft>
                <a:spcPts val="0"/>
              </a:spcAft>
              <a:buNone/>
            </a:pPr>
            <a:r>
              <a:rPr b="1" lang="fr" sz="2000">
                <a:solidFill>
                  <a:schemeClr val="dk2"/>
                </a:solidFill>
              </a:rPr>
              <a:t>général</a:t>
            </a:r>
            <a:endParaRPr b="1" sz="2000">
              <a:solidFill>
                <a:schemeClr val="dk2"/>
              </a:solidFill>
            </a:endParaRPr>
          </a:p>
        </p:txBody>
      </p:sp>
      <p:sp>
        <p:nvSpPr>
          <p:cNvPr id="156" name="Google Shape;156;p22"/>
          <p:cNvSpPr txBox="1"/>
          <p:nvPr/>
        </p:nvSpPr>
        <p:spPr>
          <a:xfrm>
            <a:off x="7206300" y="1716850"/>
            <a:ext cx="1814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Graphe = dictionnaire d'adjacence Python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Nœuds et arêtes représentant les k-mers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Consommation des arêtes durant le parcours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Construction du cycle par progression itérative depuis un noeud initial.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Gestion des sous-cycles</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3"/>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Cycle eulérien</a:t>
            </a:r>
            <a:endParaRPr b="1">
              <a:solidFill>
                <a:schemeClr val="lt1"/>
              </a:solidFill>
            </a:endParaRPr>
          </a:p>
        </p:txBody>
      </p:sp>
      <p:sp>
        <p:nvSpPr>
          <p:cNvPr id="163" name="Google Shape;16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4" name="Google Shape;164;p23"/>
          <p:cNvPicPr preferRelativeResize="0"/>
          <p:nvPr/>
        </p:nvPicPr>
        <p:blipFill>
          <a:blip r:embed="rId3">
            <a:alphaModFix/>
          </a:blip>
          <a:stretch>
            <a:fillRect/>
          </a:stretch>
        </p:blipFill>
        <p:spPr>
          <a:xfrm>
            <a:off x="28375" y="1345200"/>
            <a:ext cx="8992775" cy="2679332"/>
          </a:xfrm>
          <a:prstGeom prst="rect">
            <a:avLst/>
          </a:prstGeom>
          <a:noFill/>
          <a:ln>
            <a:noFill/>
          </a:ln>
        </p:spPr>
      </p:pic>
      <p:sp>
        <p:nvSpPr>
          <p:cNvPr id="165" name="Google Shape;165;p23"/>
          <p:cNvSpPr txBox="1"/>
          <p:nvPr/>
        </p:nvSpPr>
        <p:spPr>
          <a:xfrm>
            <a:off x="0" y="888000"/>
            <a:ext cx="87111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000">
                <a:solidFill>
                  <a:schemeClr val="dk2"/>
                </a:solidFill>
              </a:rPr>
              <a:t>Définition de la fonction et initialisation</a:t>
            </a:r>
            <a:endParaRPr b="1" sz="2000">
              <a:solidFill>
                <a:schemeClr val="dk2"/>
              </a:solidFill>
            </a:endParaRPr>
          </a:p>
        </p:txBody>
      </p:sp>
      <p:sp>
        <p:nvSpPr>
          <p:cNvPr id="166" name="Google Shape;166;p23"/>
          <p:cNvSpPr txBox="1"/>
          <p:nvPr/>
        </p:nvSpPr>
        <p:spPr>
          <a:xfrm>
            <a:off x="0" y="4100725"/>
            <a:ext cx="8400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t>Structure de données</a:t>
            </a:r>
            <a:r>
              <a:rPr lang="fr" sz="1300"/>
              <a:t> = graphe représenté par une liste d’adjacence (dictionnaire Python tel que clés = nœuds (préfixes) et valeurs = liste des nœuds accessibles (suffixes))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Exemple: ici à l’initialisation, l’output de cycle = ['AT']</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4"/>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Cycle eulérien</a:t>
            </a:r>
            <a:endParaRPr b="1">
              <a:solidFill>
                <a:schemeClr val="lt1"/>
              </a:solidFill>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4" name="Google Shape;174;p24"/>
          <p:cNvSpPr txBox="1"/>
          <p:nvPr/>
        </p:nvSpPr>
        <p:spPr>
          <a:xfrm>
            <a:off x="0" y="888000"/>
            <a:ext cx="87111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000">
                <a:solidFill>
                  <a:schemeClr val="dk2"/>
                </a:solidFill>
              </a:rPr>
              <a:t>Boucle principale</a:t>
            </a:r>
            <a:endParaRPr b="1" sz="2000">
              <a:solidFill>
                <a:schemeClr val="dk2"/>
              </a:solidFill>
            </a:endParaRPr>
          </a:p>
        </p:txBody>
      </p:sp>
      <p:pic>
        <p:nvPicPr>
          <p:cNvPr id="175" name="Google Shape;175;p24"/>
          <p:cNvPicPr preferRelativeResize="0"/>
          <p:nvPr/>
        </p:nvPicPr>
        <p:blipFill>
          <a:blip r:embed="rId3">
            <a:alphaModFix/>
          </a:blip>
          <a:stretch>
            <a:fillRect/>
          </a:stretch>
        </p:blipFill>
        <p:spPr>
          <a:xfrm>
            <a:off x="35275" y="1320725"/>
            <a:ext cx="9144002" cy="2197241"/>
          </a:xfrm>
          <a:prstGeom prst="rect">
            <a:avLst/>
          </a:prstGeom>
          <a:noFill/>
          <a:ln>
            <a:noFill/>
          </a:ln>
        </p:spPr>
      </p:pic>
      <p:sp>
        <p:nvSpPr>
          <p:cNvPr id="176" name="Google Shape;176;p24"/>
          <p:cNvSpPr txBox="1"/>
          <p:nvPr/>
        </p:nvSpPr>
        <p:spPr>
          <a:xfrm>
            <a:off x="35275" y="3517975"/>
            <a:ext cx="4736700" cy="166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Par itération :</a:t>
            </a:r>
            <a:endParaRPr/>
          </a:p>
          <a:p>
            <a:pPr indent="-298450" lvl="0" marL="457200" rtl="0" algn="l">
              <a:lnSpc>
                <a:spcPct val="115000"/>
              </a:lnSpc>
              <a:spcBef>
                <a:spcPts val="1200"/>
              </a:spcBef>
              <a:spcAft>
                <a:spcPts val="0"/>
              </a:spcAft>
              <a:buClr>
                <a:schemeClr val="dk1"/>
              </a:buClr>
              <a:buSzPts val="1100"/>
              <a:buChar char="●"/>
            </a:pPr>
            <a:r>
              <a:rPr lang="fr"/>
              <a:t>Partir du dernier nœud visité</a:t>
            </a:r>
            <a:endParaRPr/>
          </a:p>
          <a:p>
            <a:pPr indent="-298450" lvl="0" marL="457200" rtl="0" algn="l">
              <a:lnSpc>
                <a:spcPct val="115000"/>
              </a:lnSpc>
              <a:spcBef>
                <a:spcPts val="0"/>
              </a:spcBef>
              <a:spcAft>
                <a:spcPts val="0"/>
              </a:spcAft>
              <a:buClr>
                <a:schemeClr val="dk1"/>
              </a:buClr>
              <a:buSzPts val="1100"/>
              <a:buChar char="●"/>
            </a:pPr>
            <a:r>
              <a:rPr lang="fr"/>
              <a:t>Choisir une arête non visitée</a:t>
            </a:r>
            <a:endParaRPr/>
          </a:p>
          <a:p>
            <a:pPr indent="-298450" lvl="0" marL="457200" rtl="0" algn="l">
              <a:lnSpc>
                <a:spcPct val="115000"/>
              </a:lnSpc>
              <a:spcBef>
                <a:spcPts val="0"/>
              </a:spcBef>
              <a:spcAft>
                <a:spcPts val="0"/>
              </a:spcAft>
              <a:buClr>
                <a:schemeClr val="dk1"/>
              </a:buClr>
              <a:buSzPts val="1100"/>
              <a:buChar char="●"/>
            </a:pPr>
            <a:r>
              <a:rPr lang="fr"/>
              <a:t>la supprimer simultanément du graphe</a:t>
            </a:r>
            <a:endParaRPr/>
          </a:p>
          <a:p>
            <a:pPr indent="0" lvl="0" marL="0" rtl="0" algn="l">
              <a:lnSpc>
                <a:spcPct val="115000"/>
              </a:lnSpc>
              <a:spcBef>
                <a:spcPts val="1200"/>
              </a:spcBef>
              <a:spcAft>
                <a:spcPts val="1200"/>
              </a:spcAft>
              <a:buNone/>
            </a:pPr>
            <a:r>
              <a:rPr lang="fr"/>
              <a:t>→ progression jusqu’à un graphe vide</a:t>
            </a:r>
            <a:endParaRPr/>
          </a:p>
        </p:txBody>
      </p:sp>
      <p:pic>
        <p:nvPicPr>
          <p:cNvPr id="177" name="Google Shape;177;p24"/>
          <p:cNvPicPr preferRelativeResize="0"/>
          <p:nvPr/>
        </p:nvPicPr>
        <p:blipFill rotWithShape="1">
          <a:blip r:embed="rId4">
            <a:alphaModFix/>
          </a:blip>
          <a:srcRect b="14048" l="15934" r="12483" t="15672"/>
          <a:stretch/>
        </p:blipFill>
        <p:spPr>
          <a:xfrm>
            <a:off x="7170076" y="3578250"/>
            <a:ext cx="1541018" cy="1512899"/>
          </a:xfrm>
          <a:prstGeom prst="rect">
            <a:avLst/>
          </a:prstGeom>
          <a:noFill/>
          <a:ln>
            <a:noFill/>
          </a:ln>
        </p:spPr>
      </p:pic>
      <p:cxnSp>
        <p:nvCxnSpPr>
          <p:cNvPr id="178" name="Google Shape;178;p24"/>
          <p:cNvCxnSpPr>
            <a:stCxn id="179" idx="4"/>
            <a:endCxn id="180" idx="0"/>
          </p:cNvCxnSpPr>
          <p:nvPr/>
        </p:nvCxnSpPr>
        <p:spPr>
          <a:xfrm>
            <a:off x="7403075" y="3945675"/>
            <a:ext cx="259200" cy="9531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4"/>
          <p:cNvSpPr/>
          <p:nvPr/>
        </p:nvSpPr>
        <p:spPr>
          <a:xfrm>
            <a:off x="7343525" y="3814875"/>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180" name="Google Shape;180;p24"/>
          <p:cNvSpPr/>
          <p:nvPr/>
        </p:nvSpPr>
        <p:spPr>
          <a:xfrm>
            <a:off x="7602600" y="4898800"/>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4"/>
          <p:cNvSpPr/>
          <p:nvPr/>
        </p:nvSpPr>
        <p:spPr>
          <a:xfrm>
            <a:off x="7931450" y="4926025"/>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4"/>
          <p:cNvSpPr/>
          <p:nvPr/>
        </p:nvSpPr>
        <p:spPr>
          <a:xfrm>
            <a:off x="8239200" y="3703125"/>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4"/>
          <p:cNvSpPr/>
          <p:nvPr/>
        </p:nvSpPr>
        <p:spPr>
          <a:xfrm>
            <a:off x="8260300" y="4845975"/>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4" name="Google Shape;184;p24"/>
          <p:cNvCxnSpPr>
            <a:stCxn id="183" idx="0"/>
            <a:endCxn id="182" idx="5"/>
          </p:cNvCxnSpPr>
          <p:nvPr/>
        </p:nvCxnSpPr>
        <p:spPr>
          <a:xfrm flipH="1" rot="10800000">
            <a:off x="8319850" y="3814875"/>
            <a:ext cx="21000" cy="1031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4"/>
          <p:cNvCxnSpPr>
            <a:stCxn id="182" idx="2"/>
          </p:cNvCxnSpPr>
          <p:nvPr/>
        </p:nvCxnSpPr>
        <p:spPr>
          <a:xfrm rot="10800000">
            <a:off x="8092500" y="3679125"/>
            <a:ext cx="146700" cy="894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4"/>
          <p:cNvCxnSpPr>
            <a:stCxn id="180" idx="6"/>
          </p:cNvCxnSpPr>
          <p:nvPr/>
        </p:nvCxnSpPr>
        <p:spPr>
          <a:xfrm>
            <a:off x="7721700" y="4964200"/>
            <a:ext cx="284100" cy="294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4"/>
          <p:cNvCxnSpPr>
            <a:stCxn id="181" idx="6"/>
            <a:endCxn id="183" idx="2"/>
          </p:cNvCxnSpPr>
          <p:nvPr/>
        </p:nvCxnSpPr>
        <p:spPr>
          <a:xfrm flipH="1" rot="10800000">
            <a:off x="8050550" y="4911325"/>
            <a:ext cx="209700" cy="801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4"/>
          <p:cNvCxnSpPr>
            <a:stCxn id="182" idx="2"/>
          </p:cNvCxnSpPr>
          <p:nvPr/>
        </p:nvCxnSpPr>
        <p:spPr>
          <a:xfrm rot="10800000">
            <a:off x="7704900" y="3707925"/>
            <a:ext cx="534300" cy="606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4"/>
          <p:cNvCxnSpPr>
            <a:stCxn id="182" idx="2"/>
          </p:cNvCxnSpPr>
          <p:nvPr/>
        </p:nvCxnSpPr>
        <p:spPr>
          <a:xfrm flipH="1">
            <a:off x="7516200" y="3768525"/>
            <a:ext cx="723000" cy="11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5"/>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Cycle eulérien</a:t>
            </a:r>
            <a:endParaRPr b="1">
              <a:solidFill>
                <a:schemeClr val="lt1"/>
              </a:solidFill>
            </a:endParaRPr>
          </a:p>
        </p:txBody>
      </p:sp>
      <p:sp>
        <p:nvSpPr>
          <p:cNvPr id="196" name="Google Shape;19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7" name="Google Shape;197;p25"/>
          <p:cNvSpPr txBox="1"/>
          <p:nvPr/>
        </p:nvSpPr>
        <p:spPr>
          <a:xfrm>
            <a:off x="0" y="888000"/>
            <a:ext cx="87111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000">
                <a:solidFill>
                  <a:schemeClr val="dk2"/>
                </a:solidFill>
              </a:rPr>
              <a:t>Cycles fermés</a:t>
            </a:r>
            <a:endParaRPr b="1" sz="2000">
              <a:solidFill>
                <a:schemeClr val="dk2"/>
              </a:solidFill>
            </a:endParaRPr>
          </a:p>
        </p:txBody>
      </p:sp>
      <p:pic>
        <p:nvPicPr>
          <p:cNvPr id="198" name="Google Shape;198;p25"/>
          <p:cNvPicPr preferRelativeResize="0"/>
          <p:nvPr/>
        </p:nvPicPr>
        <p:blipFill>
          <a:blip r:embed="rId3">
            <a:alphaModFix/>
          </a:blip>
          <a:stretch>
            <a:fillRect/>
          </a:stretch>
        </p:blipFill>
        <p:spPr>
          <a:xfrm>
            <a:off x="0" y="1308300"/>
            <a:ext cx="9144001" cy="1593905"/>
          </a:xfrm>
          <a:prstGeom prst="rect">
            <a:avLst/>
          </a:prstGeom>
          <a:noFill/>
          <a:ln>
            <a:noFill/>
          </a:ln>
        </p:spPr>
      </p:pic>
      <p:pic>
        <p:nvPicPr>
          <p:cNvPr id="199" name="Google Shape;199;p25"/>
          <p:cNvPicPr preferRelativeResize="0"/>
          <p:nvPr/>
        </p:nvPicPr>
        <p:blipFill rotWithShape="1">
          <a:blip r:embed="rId4">
            <a:alphaModFix/>
          </a:blip>
          <a:srcRect b="14048" l="15934" r="12483" t="15672"/>
          <a:stretch/>
        </p:blipFill>
        <p:spPr>
          <a:xfrm>
            <a:off x="6028601" y="3150325"/>
            <a:ext cx="1541018" cy="1512899"/>
          </a:xfrm>
          <a:prstGeom prst="rect">
            <a:avLst/>
          </a:prstGeom>
          <a:noFill/>
          <a:ln>
            <a:noFill/>
          </a:ln>
        </p:spPr>
      </p:pic>
      <p:cxnSp>
        <p:nvCxnSpPr>
          <p:cNvPr id="200" name="Google Shape;200;p25"/>
          <p:cNvCxnSpPr>
            <a:stCxn id="201" idx="4"/>
            <a:endCxn id="202" idx="0"/>
          </p:cNvCxnSpPr>
          <p:nvPr/>
        </p:nvCxnSpPr>
        <p:spPr>
          <a:xfrm>
            <a:off x="6520675" y="3323625"/>
            <a:ext cx="0" cy="11472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5"/>
          <p:cNvSpPr/>
          <p:nvPr/>
        </p:nvSpPr>
        <p:spPr>
          <a:xfrm>
            <a:off x="6461125" y="3192825"/>
            <a:ext cx="119100" cy="130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5"/>
          <p:cNvSpPr/>
          <p:nvPr/>
        </p:nvSpPr>
        <p:spPr>
          <a:xfrm>
            <a:off x="6461125" y="4470875"/>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5"/>
          <p:cNvSpPr/>
          <p:nvPr/>
        </p:nvSpPr>
        <p:spPr>
          <a:xfrm>
            <a:off x="6789975" y="4498100"/>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5"/>
          <p:cNvSpPr/>
          <p:nvPr/>
        </p:nvSpPr>
        <p:spPr>
          <a:xfrm>
            <a:off x="7097725" y="3275200"/>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5"/>
          <p:cNvSpPr/>
          <p:nvPr/>
        </p:nvSpPr>
        <p:spPr>
          <a:xfrm>
            <a:off x="7118825" y="4418050"/>
            <a:ext cx="1191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6" name="Google Shape;206;p25"/>
          <p:cNvCxnSpPr>
            <a:stCxn id="205" idx="0"/>
            <a:endCxn id="204" idx="5"/>
          </p:cNvCxnSpPr>
          <p:nvPr/>
        </p:nvCxnSpPr>
        <p:spPr>
          <a:xfrm flipH="1" rot="10800000">
            <a:off x="7178375" y="3386950"/>
            <a:ext cx="21000" cy="10311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5"/>
          <p:cNvCxnSpPr>
            <a:stCxn id="204" idx="2"/>
            <a:endCxn id="201" idx="6"/>
          </p:cNvCxnSpPr>
          <p:nvPr/>
        </p:nvCxnSpPr>
        <p:spPr>
          <a:xfrm rot="10800000">
            <a:off x="6580225" y="3258100"/>
            <a:ext cx="517500" cy="825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5"/>
          <p:cNvCxnSpPr>
            <a:stCxn id="202" idx="6"/>
          </p:cNvCxnSpPr>
          <p:nvPr/>
        </p:nvCxnSpPr>
        <p:spPr>
          <a:xfrm>
            <a:off x="6580225" y="4536275"/>
            <a:ext cx="284100" cy="294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5"/>
          <p:cNvCxnSpPr>
            <a:stCxn id="203" idx="6"/>
            <a:endCxn id="205" idx="2"/>
          </p:cNvCxnSpPr>
          <p:nvPr/>
        </p:nvCxnSpPr>
        <p:spPr>
          <a:xfrm flipH="1" rot="10800000">
            <a:off x="6909075" y="4483400"/>
            <a:ext cx="209700" cy="801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5"/>
          <p:cNvSpPr txBox="1"/>
          <p:nvPr/>
        </p:nvSpPr>
        <p:spPr>
          <a:xfrm>
            <a:off x="537625" y="4483400"/>
            <a:ext cx="637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cycle = [    ]</a:t>
            </a:r>
            <a:endParaRPr sz="1800">
              <a:solidFill>
                <a:schemeClr val="dk2"/>
              </a:solidFill>
            </a:endParaRPr>
          </a:p>
        </p:txBody>
      </p:sp>
      <p:sp>
        <p:nvSpPr>
          <p:cNvPr id="211" name="Google Shape;211;p25"/>
          <p:cNvSpPr/>
          <p:nvPr/>
        </p:nvSpPr>
        <p:spPr>
          <a:xfrm>
            <a:off x="1507125" y="4617800"/>
            <a:ext cx="209700" cy="192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5"/>
          <p:cNvSpPr txBox="1"/>
          <p:nvPr/>
        </p:nvSpPr>
        <p:spPr>
          <a:xfrm>
            <a:off x="699300" y="3219200"/>
            <a:ext cx="637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Graphe = {    : xy,</a:t>
            </a:r>
            <a:endParaRPr sz="1800">
              <a:solidFill>
                <a:schemeClr val="dk2"/>
              </a:solidFill>
            </a:endParaRPr>
          </a:p>
          <a:p>
            <a:pPr indent="0" lvl="0" marL="0" rtl="0" algn="l">
              <a:spcBef>
                <a:spcPts val="0"/>
              </a:spcBef>
              <a:spcAft>
                <a:spcPts val="0"/>
              </a:spcAft>
              <a:buNone/>
            </a:pPr>
            <a:r>
              <a:rPr lang="fr" sz="1800">
                <a:solidFill>
                  <a:schemeClr val="dk2"/>
                </a:solidFill>
              </a:rPr>
              <a:t>			: yz,</a:t>
            </a:r>
            <a:endParaRPr sz="1800">
              <a:solidFill>
                <a:schemeClr val="dk2"/>
              </a:solidFill>
            </a:endParaRPr>
          </a:p>
          <a:p>
            <a:pPr indent="0" lvl="0" marL="0" rtl="0" algn="l">
              <a:spcBef>
                <a:spcPts val="0"/>
              </a:spcBef>
              <a:spcAft>
                <a:spcPts val="0"/>
              </a:spcAft>
              <a:buNone/>
            </a:pPr>
            <a:r>
              <a:rPr lang="fr" sz="1800">
                <a:solidFill>
                  <a:schemeClr val="dk2"/>
                </a:solidFill>
              </a:rPr>
              <a:t>			: ab</a:t>
            </a:r>
            <a:endParaRPr sz="1800">
              <a:solidFill>
                <a:schemeClr val="dk2"/>
              </a:solidFill>
            </a:endParaRPr>
          </a:p>
          <a:p>
            <a:pPr indent="0" lvl="0" marL="914400" rtl="0" algn="l">
              <a:spcBef>
                <a:spcPts val="0"/>
              </a:spcBef>
              <a:spcAft>
                <a:spcPts val="0"/>
              </a:spcAft>
              <a:buNone/>
            </a:pPr>
            <a:r>
              <a:rPr lang="fr" sz="1800">
                <a:solidFill>
                  <a:schemeClr val="dk2"/>
                </a:solidFill>
              </a:rPr>
              <a:t>}</a:t>
            </a:r>
            <a:endParaRPr sz="1800">
              <a:solidFill>
                <a:schemeClr val="dk2"/>
              </a:solidFill>
            </a:endParaRPr>
          </a:p>
        </p:txBody>
      </p:sp>
      <p:sp>
        <p:nvSpPr>
          <p:cNvPr id="213" name="Google Shape;213;p25"/>
          <p:cNvSpPr/>
          <p:nvPr/>
        </p:nvSpPr>
        <p:spPr>
          <a:xfrm>
            <a:off x="1924775" y="3386950"/>
            <a:ext cx="209700" cy="192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5"/>
          <p:cNvSpPr/>
          <p:nvPr/>
        </p:nvSpPr>
        <p:spPr>
          <a:xfrm>
            <a:off x="1924775" y="3671975"/>
            <a:ext cx="209700" cy="19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5"/>
          <p:cNvSpPr/>
          <p:nvPr/>
        </p:nvSpPr>
        <p:spPr>
          <a:xfrm>
            <a:off x="1924775" y="3935175"/>
            <a:ext cx="209700" cy="19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6" name="Google Shape;216;p25"/>
          <p:cNvCxnSpPr/>
          <p:nvPr/>
        </p:nvCxnSpPr>
        <p:spPr>
          <a:xfrm>
            <a:off x="1916575" y="3480150"/>
            <a:ext cx="699900" cy="0"/>
          </a:xfrm>
          <a:prstGeom prst="straightConnector1">
            <a:avLst/>
          </a:prstGeom>
          <a:noFill/>
          <a:ln cap="flat" cmpd="sng" w="28575">
            <a:solidFill>
              <a:srgbClr val="98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eulerien cycle </a:t>
            </a:r>
            <a:endParaRPr/>
          </a:p>
        </p:txBody>
      </p:sp>
      <p:pic>
        <p:nvPicPr>
          <p:cNvPr id="223" name="Google Shape;223;p26"/>
          <p:cNvPicPr preferRelativeResize="0"/>
          <p:nvPr/>
        </p:nvPicPr>
        <p:blipFill>
          <a:blip r:embed="rId3">
            <a:alphaModFix/>
          </a:blip>
          <a:stretch>
            <a:fillRect/>
          </a:stretch>
        </p:blipFill>
        <p:spPr>
          <a:xfrm>
            <a:off x="4852975" y="1203950"/>
            <a:ext cx="3313449" cy="3313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pic>
        <p:nvPicPr>
          <p:cNvPr id="228" name="Google Shape;228;p27"/>
          <p:cNvPicPr preferRelativeResize="0"/>
          <p:nvPr/>
        </p:nvPicPr>
        <p:blipFill>
          <a:blip r:embed="rId3">
            <a:alphaModFix/>
          </a:blip>
          <a:stretch>
            <a:fillRect/>
          </a:stretch>
        </p:blipFill>
        <p:spPr>
          <a:xfrm>
            <a:off x="183313" y="1536850"/>
            <a:ext cx="8777377" cy="174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28"/>
          <p:cNvSpPr txBox="1"/>
          <p:nvPr>
            <p:ph idx="1" type="body"/>
          </p:nvPr>
        </p:nvSpPr>
        <p:spPr>
          <a:xfrm>
            <a:off x="164975" y="3206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607"/>
              <a:t>'GGCATAGGCTCGTCCTCTCATCACTGGTTTCTGGATGTTGCTATCTACTCATTTTGTTGTGGCTCAGCCTACTTTGCCGCAATGTAATTTCAGTTCCCGATCCAGCTGGGTAATGGGTGCCATAAATTTCCAACCAACACTTGGGCACGGCGGCAGTCTCGGAGAAGCCTACGAAACATCCATCTGCACCGGTGTAAGGGCAAGCCTGAGTGCAAAATTAGACTATCGGCAAGCAATAATTAAGACTTTCGCAAGGCATGAGGGAGTCTATTGGATTTCCCTGTATCGTATTCTAGGACGATTTACGGATTCATACGACATTTCCACTGACTGAAGCTCAGTACAGGTCGCGTCCTACAATCTAACCAATGGTAGGGCATATCTAAATTTGCTGCATAAAACCTTCCTCTTTTATATAGTACCAGATTATGATTAAGGCTCCGCTACCCGCCTCTGTTATTTATGCGCTTGTGGCTCCTAGGAACAGTCAGGAGATGGGGTTAATCACGTGTGACTCGCCGAGGTGAAATAGCGCACCTATTTCATGTCTGCTGACTCTGGTGTGGTACTCAATACGTTATGCCAATTGCATCCTCCGACGACGTTAGTAGAATAACTCAATTTGTGAACAGTAATCAGGTCTAAACAAGGCCTGTGATCCTCCCATAAGTGGTCCGGGAAGTGCTCTGTCCGACCTTGCTCAATATCACCACGCAATATGCCATAAGGAATCCAACTGGGACCTGGCACGCCTCGCCGGCATATCAGACCTATCGTCGCGTTCCTATAAAACAAAATCCGGGAGAGCGGGGCTAACGCGCACTCAAAAAGACACAAGCCATCAACCCCTGATTTACGAGCGCGATGCTCCCTCGCCCATCCAAGCGCACCAGAGGATACGGGACTCCATCTTAAAGCCAGAAGGGCGACTGCACCGGCCCCAGTACGGTGAAAACAGCGGCCAACTAGGTCCACCTTGCGCGGAATCCGGCGGACAGGTGAATACGTGCGGCCGCGATAATTCAAATTAAAAAACTCCAACAGTACTCAAGACCCGTCATCTTTAAGAAACGAAGCCGACCTTTTGCCTAGTCGCTCAGTGAGGACTAGGGTTATTGTCTTATGGTTCACCAAGCCTTGCAATGTATCCTCTCCGTTGCGCTGTGGTCAGATGACGAAGAACAGGTAGAATCCAGCGGAGACCTTTACACGTAGAAGCAAAAAACCGATACTTCTAATGTGAAGCTACACAAGACGGATAGTTTACGGATAAGTACCTATCGTTATTCATCATCTACGCAACCCACGCTGCGCCGCTGACACTGAGTTACTTATGACGTCTTCGGGGTGAAAACTCTAGGAAGAGTCTCCGGTTAGCCATCTGCCCCATCAGGTTAATGTGAAGACTTGGCGCTCGGAATCAGGTGTTCTTGCAATCAGTTTTTCTCGGGTGCGATTAAAGTCCAGAGGTCTTTGGGAATGTGACCAAAGATTGCGTTACTGCTATTTCGCGTTGTCCAATGGTAGATACCTTGCCAGCATTCGTGACCGAGCAGGCCTGTTGACGAGGCTGGTTTACGAGGATCAATCGATACCATATGCCCGCACGCGAAAACGTTATTCTAGTAATGAGGGTTAGAGACCGGAAGGGACTATGCCCGCCTCCTGAACTATGTGGCAATGCCATCAAATGCTACTGCCAGTCCCGATCTTTGGAAGTGGGTCCACACCTACAGACATCGCATTTCATGAGAGGGCTGGGGCAGGGTTGGATACGAACCGATCAAAGATTCTGCTCACCCCATCTCGGGGCTACGGTGTATGAACATGTGTCGTAAGCTCAGGCGTTGCTCATTTTGTCCTTTAAGGTTACTGGAGGACTTTCGCGTATAACGCGGTTACCGTAAAGACAGTGAAACAGAACGGTCAGAGGCGGCTCAACGAGTACCTTGGGCTCGCGGGCACTATCCCCTGATTATTCTCATGATGTCATCTTCTGTTCGCTATAACTGTCGGAGTATCATGTCAACGCAGTAATCAGCTCTAAAAACACCCTCGGCCTGAAAACAGAGCTGATGTTTCTACGAGAGATGGTACATCCTAGAGGGCCCGGACAACTACATCTCACGGTAGTATGTGCTTCGGCGGGTGACACCAAGTACTAGCCAAATGTTCGAACGTGCGACAGGCTCTGTCTAGGCACCTCGCGTGCTATAGCTAGTCAAGGCAAGCCTCGAGTG'</a:t>
            </a:r>
            <a:endParaRPr sz="607"/>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1664000" y="537676"/>
            <a:ext cx="1003375" cy="1941499"/>
          </a:xfrm>
          <a:prstGeom prst="rect">
            <a:avLst/>
          </a:prstGeom>
          <a:noFill/>
          <a:ln>
            <a:noFill/>
          </a:ln>
        </p:spPr>
      </p:pic>
      <p:pic>
        <p:nvPicPr>
          <p:cNvPr id="236" name="Google Shape;236;p28"/>
          <p:cNvPicPr preferRelativeResize="0"/>
          <p:nvPr/>
        </p:nvPicPr>
        <p:blipFill>
          <a:blip r:embed="rId4">
            <a:alphaModFix/>
          </a:blip>
          <a:stretch>
            <a:fillRect/>
          </a:stretch>
        </p:blipFill>
        <p:spPr>
          <a:xfrm>
            <a:off x="164975" y="199302"/>
            <a:ext cx="1045649" cy="2372450"/>
          </a:xfrm>
          <a:prstGeom prst="rect">
            <a:avLst/>
          </a:prstGeom>
          <a:noFill/>
          <a:ln>
            <a:noFill/>
          </a:ln>
        </p:spPr>
      </p:pic>
      <p:pic>
        <p:nvPicPr>
          <p:cNvPr id="237" name="Google Shape;237;p28"/>
          <p:cNvPicPr preferRelativeResize="0"/>
          <p:nvPr/>
        </p:nvPicPr>
        <p:blipFill>
          <a:blip r:embed="rId5">
            <a:alphaModFix/>
          </a:blip>
          <a:stretch>
            <a:fillRect/>
          </a:stretch>
        </p:blipFill>
        <p:spPr>
          <a:xfrm>
            <a:off x="3164427" y="537667"/>
            <a:ext cx="1984926" cy="2128926"/>
          </a:xfrm>
          <a:prstGeom prst="rect">
            <a:avLst/>
          </a:prstGeom>
          <a:noFill/>
          <a:ln>
            <a:noFill/>
          </a:ln>
        </p:spPr>
      </p:pic>
      <p:pic>
        <p:nvPicPr>
          <p:cNvPr id="238" name="Google Shape;238;p28"/>
          <p:cNvPicPr preferRelativeResize="0"/>
          <p:nvPr/>
        </p:nvPicPr>
        <p:blipFill>
          <a:blip r:embed="rId6">
            <a:alphaModFix/>
          </a:blip>
          <a:stretch>
            <a:fillRect/>
          </a:stretch>
        </p:blipFill>
        <p:spPr>
          <a:xfrm>
            <a:off x="5736728" y="681025"/>
            <a:ext cx="1649599" cy="1742675"/>
          </a:xfrm>
          <a:prstGeom prst="rect">
            <a:avLst/>
          </a:prstGeom>
          <a:noFill/>
          <a:ln>
            <a:noFill/>
          </a:ln>
        </p:spPr>
      </p:pic>
      <p:pic>
        <p:nvPicPr>
          <p:cNvPr id="239" name="Google Shape;239;p28"/>
          <p:cNvPicPr preferRelativeResize="0"/>
          <p:nvPr/>
        </p:nvPicPr>
        <p:blipFill>
          <a:blip r:embed="rId7">
            <a:alphaModFix/>
          </a:blip>
          <a:stretch>
            <a:fillRect/>
          </a:stretch>
        </p:blipFill>
        <p:spPr>
          <a:xfrm>
            <a:off x="7846654" y="366137"/>
            <a:ext cx="1108158" cy="2372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u="sng">
                <a:solidFill>
                  <a:schemeClr val="hlink"/>
                </a:solidFill>
                <a:hlinkClick r:id="rId3"/>
              </a:rPr>
              <a:t>https://alexeidrummond.org/bayesian_phylo_lectures/lectureGenomeAssembly/?print-pdf#/</a:t>
            </a:r>
            <a:endParaRPr/>
          </a:p>
          <a:p>
            <a:pPr indent="0" lvl="0" marL="0" rtl="0" algn="l">
              <a:spcBef>
                <a:spcPts val="1200"/>
              </a:spcBef>
              <a:spcAft>
                <a:spcPts val="0"/>
              </a:spcAft>
              <a:buNone/>
            </a:pPr>
            <a:r>
              <a:rPr lang="fr" sz="1200" u="sng">
                <a:solidFill>
                  <a:schemeClr val="hlink"/>
                </a:solidFill>
                <a:highlight>
                  <a:srgbClr val="FFFFFF"/>
                </a:highlight>
                <a:hlinkClick r:id="rId4"/>
              </a:rPr>
              <a:t>git@github.com</a:t>
            </a:r>
            <a:r>
              <a:rPr lang="fr" sz="1200">
                <a:solidFill>
                  <a:srgbClr val="1F2328"/>
                </a:solidFill>
                <a:highlight>
                  <a:srgbClr val="FFFFFF"/>
                </a:highlight>
              </a:rPr>
              <a:t>:hakimGMO/Team-PLS-Genome-Assembly.git</a:t>
            </a:r>
            <a:endParaRPr sz="1200">
              <a:solidFill>
                <a:srgbClr val="1F2328"/>
              </a:solidFill>
              <a:highlight>
                <a:srgbClr val="FFFFFF"/>
              </a:highlight>
            </a:endParaRPr>
          </a:p>
          <a:p>
            <a:pPr indent="0" lvl="0" marL="0" rtl="0" algn="l">
              <a:spcBef>
                <a:spcPts val="1200"/>
              </a:spcBef>
              <a:spcAft>
                <a:spcPts val="1200"/>
              </a:spcAft>
              <a:buNone/>
            </a:pPr>
            <a:r>
              <a:rPr lang="fr" sz="1200" u="sng">
                <a:solidFill>
                  <a:schemeClr val="hlink"/>
                </a:solidFill>
                <a:highlight>
                  <a:srgbClr val="FFFFFF"/>
                </a:highlight>
                <a:hlinkClick r:id="rId5"/>
              </a:rPr>
              <a:t>https://www.bioinformaticsalgorithms.org/bioinformatics-chapter-3</a:t>
            </a:r>
            <a:endParaRPr sz="1200">
              <a:solidFill>
                <a:srgbClr val="1F2328"/>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pic>
        <p:nvPicPr>
          <p:cNvPr id="250" name="Google Shape;250;p30"/>
          <p:cNvPicPr preferRelativeResize="0"/>
          <p:nvPr/>
        </p:nvPicPr>
        <p:blipFill rotWithShape="1">
          <a:blip r:embed="rId3">
            <a:alphaModFix/>
          </a:blip>
          <a:srcRect b="-13546" l="0" r="0" t="0"/>
          <a:stretch/>
        </p:blipFill>
        <p:spPr>
          <a:xfrm>
            <a:off x="2137725" y="162425"/>
            <a:ext cx="4598250" cy="3849075"/>
          </a:xfrm>
          <a:prstGeom prst="rect">
            <a:avLst/>
          </a:prstGeom>
          <a:noFill/>
          <a:ln>
            <a:noFill/>
          </a:ln>
        </p:spPr>
      </p:pic>
      <p:pic>
        <p:nvPicPr>
          <p:cNvPr id="251" name="Google Shape;251;p30"/>
          <p:cNvPicPr preferRelativeResize="0"/>
          <p:nvPr/>
        </p:nvPicPr>
        <p:blipFill rotWithShape="1">
          <a:blip r:embed="rId4">
            <a:alphaModFix/>
          </a:blip>
          <a:srcRect b="12798" l="3128" r="5663" t="11472"/>
          <a:stretch/>
        </p:blipFill>
        <p:spPr>
          <a:xfrm>
            <a:off x="2137725" y="3582950"/>
            <a:ext cx="4543899" cy="1409150"/>
          </a:xfrm>
          <a:prstGeom prst="rect">
            <a:avLst/>
          </a:prstGeom>
          <a:noFill/>
          <a:ln>
            <a:noFill/>
          </a:ln>
        </p:spPr>
      </p:pic>
      <p:sp>
        <p:nvSpPr>
          <p:cNvPr id="252" name="Google Shape;25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4 </a:t>
            </a:r>
            <a:endParaRPr/>
          </a:p>
          <a:p>
            <a:pPr indent="0" lvl="0" marL="0" rtl="0" algn="l">
              <a:spcBef>
                <a:spcPts val="0"/>
              </a:spcBef>
              <a:spcAft>
                <a:spcPts val="0"/>
              </a:spcAft>
              <a:buNone/>
            </a:pPr>
            <a:r>
              <a:rPr lang="fr"/>
              <a:t>suite</a:t>
            </a:r>
            <a:endParaRPr/>
          </a:p>
          <a:p>
            <a:pPr indent="0" lvl="0" marL="0" rtl="0" algn="l">
              <a:spcBef>
                <a:spcPts val="0"/>
              </a:spcBef>
              <a:spcAft>
                <a:spcPts val="0"/>
              </a:spcAft>
              <a:buNone/>
            </a:pPr>
            <a:r>
              <a:t/>
            </a:r>
            <a:endParaRPr/>
          </a:p>
        </p:txBody>
      </p:sp>
      <p:pic>
        <p:nvPicPr>
          <p:cNvPr id="258" name="Google Shape;258;p31"/>
          <p:cNvPicPr preferRelativeResize="0"/>
          <p:nvPr/>
        </p:nvPicPr>
        <p:blipFill>
          <a:blip r:embed="rId3">
            <a:alphaModFix/>
          </a:blip>
          <a:stretch>
            <a:fillRect/>
          </a:stretch>
        </p:blipFill>
        <p:spPr>
          <a:xfrm>
            <a:off x="107975" y="964375"/>
            <a:ext cx="5430147" cy="3820977"/>
          </a:xfrm>
          <a:prstGeom prst="rect">
            <a:avLst/>
          </a:prstGeom>
          <a:noFill/>
          <a:ln>
            <a:noFill/>
          </a:ln>
        </p:spPr>
      </p:pic>
      <p:pic>
        <p:nvPicPr>
          <p:cNvPr id="259" name="Google Shape;259;p31"/>
          <p:cNvPicPr preferRelativeResize="0"/>
          <p:nvPr/>
        </p:nvPicPr>
        <p:blipFill>
          <a:blip r:embed="rId4">
            <a:alphaModFix/>
          </a:blip>
          <a:stretch>
            <a:fillRect/>
          </a:stretch>
        </p:blipFill>
        <p:spPr>
          <a:xfrm>
            <a:off x="5642725" y="1560050"/>
            <a:ext cx="3229575" cy="312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Introduction</a:t>
            </a:r>
            <a:endParaRPr b="1">
              <a:solidFill>
                <a:schemeClr val="lt1"/>
              </a:solidFill>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7" name="Google Shape;67;p14"/>
          <p:cNvSpPr txBox="1"/>
          <p:nvPr/>
        </p:nvSpPr>
        <p:spPr>
          <a:xfrm>
            <a:off x="0" y="888000"/>
            <a:ext cx="8711100" cy="861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200">
                <a:solidFill>
                  <a:schemeClr val="dk2"/>
                </a:solidFill>
              </a:rPr>
              <a:t>Problème :  A</a:t>
            </a:r>
            <a:r>
              <a:rPr b="1" lang="fr" sz="2200">
                <a:solidFill>
                  <a:schemeClr val="dk2"/>
                </a:solidFill>
              </a:rPr>
              <a:t>ssemblage de novo, des reads au g</a:t>
            </a:r>
            <a:r>
              <a:rPr b="1" lang="fr" sz="2200">
                <a:solidFill>
                  <a:schemeClr val="dk2"/>
                </a:solidFill>
              </a:rPr>
              <a:t>énome</a:t>
            </a:r>
            <a:endParaRPr b="1" sz="2200">
              <a:solidFill>
                <a:schemeClr val="dk2"/>
              </a:solidFill>
            </a:endParaRPr>
          </a:p>
        </p:txBody>
      </p:sp>
      <p:sp>
        <p:nvSpPr>
          <p:cNvPr id="68" name="Google Shape;68;p14"/>
          <p:cNvSpPr txBox="1"/>
          <p:nvPr/>
        </p:nvSpPr>
        <p:spPr>
          <a:xfrm>
            <a:off x="7281100" y="1771075"/>
            <a:ext cx="188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9" name="Google Shape;69;p14"/>
          <p:cNvSpPr txBox="1"/>
          <p:nvPr/>
        </p:nvSpPr>
        <p:spPr>
          <a:xfrm>
            <a:off x="669000" y="1410375"/>
            <a:ext cx="7806000" cy="347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700"/>
              <a:t>Contexte :</a:t>
            </a:r>
            <a:endParaRPr b="1" sz="1700"/>
          </a:p>
          <a:p>
            <a:pPr indent="-298450" lvl="0" marL="457200" rtl="0" algn="l">
              <a:lnSpc>
                <a:spcPct val="115000"/>
              </a:lnSpc>
              <a:spcBef>
                <a:spcPts val="1200"/>
              </a:spcBef>
              <a:spcAft>
                <a:spcPts val="0"/>
              </a:spcAft>
              <a:buClr>
                <a:schemeClr val="dk1"/>
              </a:buClr>
              <a:buSzPts val="1100"/>
              <a:buChar char="●"/>
            </a:pPr>
            <a:r>
              <a:rPr lang="fr"/>
              <a:t>Séquençage de novo : lecture d'un génome (inconnu)</a:t>
            </a:r>
            <a:endParaRPr/>
          </a:p>
          <a:p>
            <a:pPr indent="-298450" lvl="0" marL="457200" rtl="0" algn="l">
              <a:lnSpc>
                <a:spcPct val="115000"/>
              </a:lnSpc>
              <a:spcBef>
                <a:spcPts val="0"/>
              </a:spcBef>
              <a:spcAft>
                <a:spcPts val="0"/>
              </a:spcAft>
              <a:buClr>
                <a:schemeClr val="dk1"/>
              </a:buClr>
              <a:buSzPts val="1100"/>
              <a:buChar char="●"/>
            </a:pPr>
            <a:r>
              <a:rPr lang="fr"/>
              <a:t>Technologies actuelles : lectures courtes (reads) fragmentées</a:t>
            </a:r>
            <a:endParaRPr/>
          </a:p>
          <a:p>
            <a:pPr indent="-298450" lvl="0" marL="457200" rtl="0" algn="l">
              <a:lnSpc>
                <a:spcPct val="115000"/>
              </a:lnSpc>
              <a:spcBef>
                <a:spcPts val="0"/>
              </a:spcBef>
              <a:spcAft>
                <a:spcPts val="0"/>
              </a:spcAft>
              <a:buClr>
                <a:schemeClr val="dk1"/>
              </a:buClr>
              <a:buSzPts val="1100"/>
              <a:buChar char="●"/>
            </a:pPr>
            <a:r>
              <a:rPr lang="fr"/>
              <a:t>Défi : reconstituer la séquence originale complète</a:t>
            </a:r>
            <a:endParaRPr/>
          </a:p>
          <a:p>
            <a:pPr indent="0" lvl="0" marL="0" rtl="0" algn="l">
              <a:lnSpc>
                <a:spcPct val="115000"/>
              </a:lnSpc>
              <a:spcBef>
                <a:spcPts val="1200"/>
              </a:spcBef>
              <a:spcAft>
                <a:spcPts val="0"/>
              </a:spcAft>
              <a:buNone/>
            </a:pPr>
            <a:r>
              <a:rPr b="1" lang="fr" sz="1500"/>
              <a:t>Le défi de l'assemblage :</a:t>
            </a:r>
            <a:endParaRPr b="1" sz="1500"/>
          </a:p>
          <a:p>
            <a:pPr indent="-298450" lvl="0" marL="457200" rtl="0" algn="l">
              <a:lnSpc>
                <a:spcPct val="115000"/>
              </a:lnSpc>
              <a:spcBef>
                <a:spcPts val="1200"/>
              </a:spcBef>
              <a:spcAft>
                <a:spcPts val="0"/>
              </a:spcAft>
              <a:buClr>
                <a:schemeClr val="dk1"/>
              </a:buClr>
              <a:buSzPts val="1100"/>
              <a:buChar char="●"/>
            </a:pPr>
            <a:r>
              <a:rPr lang="fr"/>
              <a:t>Fragments de taille limitée (150 bp)</a:t>
            </a:r>
            <a:endParaRPr/>
          </a:p>
          <a:p>
            <a:pPr indent="-298450" lvl="0" marL="457200" rtl="0" algn="l">
              <a:lnSpc>
                <a:spcPct val="115000"/>
              </a:lnSpc>
              <a:spcBef>
                <a:spcPts val="0"/>
              </a:spcBef>
              <a:spcAft>
                <a:spcPts val="0"/>
              </a:spcAft>
              <a:buClr>
                <a:schemeClr val="dk1"/>
              </a:buClr>
              <a:buSzPts val="1100"/>
              <a:buChar char="●"/>
            </a:pPr>
            <a:r>
              <a:rPr lang="fr"/>
              <a:t>Chevauchements multiples à identifier</a:t>
            </a:r>
            <a:endParaRPr/>
          </a:p>
          <a:p>
            <a:pPr indent="0" lvl="0" marL="0" rtl="0" algn="l">
              <a:lnSpc>
                <a:spcPct val="115000"/>
              </a:lnSpc>
              <a:spcBef>
                <a:spcPts val="1200"/>
              </a:spcBef>
              <a:spcAft>
                <a:spcPts val="0"/>
              </a:spcAft>
              <a:buNone/>
            </a:pPr>
            <a:r>
              <a:rPr b="1" lang="fr"/>
              <a:t>But : obtenir une cha</a:t>
            </a:r>
            <a:r>
              <a:rPr b="1" lang="fr"/>
              <a:t>îne génome telle que</a:t>
            </a:r>
            <a:endParaRPr b="1"/>
          </a:p>
          <a:p>
            <a:pPr indent="-317500" lvl="0" marL="457200" rtl="0" algn="l">
              <a:lnSpc>
                <a:spcPct val="115000"/>
              </a:lnSpc>
              <a:spcBef>
                <a:spcPts val="1200"/>
              </a:spcBef>
              <a:spcAft>
                <a:spcPts val="0"/>
              </a:spcAft>
              <a:buSzPts val="1400"/>
              <a:buChar char="●"/>
            </a:pPr>
            <a:r>
              <a:rPr lang="fr"/>
              <a:t>Tous les reads doivent faire partie de cette chaîne</a:t>
            </a:r>
            <a:endParaRPr/>
          </a:p>
          <a:p>
            <a:pPr indent="-317500" lvl="0" marL="457200" rtl="0" algn="l">
              <a:lnSpc>
                <a:spcPct val="115000"/>
              </a:lnSpc>
              <a:spcBef>
                <a:spcPts val="0"/>
              </a:spcBef>
              <a:spcAft>
                <a:spcPts val="0"/>
              </a:spcAft>
              <a:buSzPts val="1400"/>
              <a:buChar char="●"/>
            </a:pPr>
            <a:r>
              <a:rPr lang="fr"/>
              <a:t>Ce génome doit être le plus “petit possible”</a:t>
            </a:r>
            <a:endParaRPr/>
          </a:p>
        </p:txBody>
      </p:sp>
      <p:pic>
        <p:nvPicPr>
          <p:cNvPr id="70" name="Google Shape;70;p14"/>
          <p:cNvPicPr preferRelativeResize="0"/>
          <p:nvPr/>
        </p:nvPicPr>
        <p:blipFill>
          <a:blip r:embed="rId3">
            <a:alphaModFix/>
          </a:blip>
          <a:stretch>
            <a:fillRect/>
          </a:stretch>
        </p:blipFill>
        <p:spPr>
          <a:xfrm>
            <a:off x="5490706" y="2795225"/>
            <a:ext cx="3220394" cy="202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Introduction</a:t>
            </a:r>
            <a:endParaRPr b="1">
              <a:solidFill>
                <a:schemeClr val="lt1"/>
              </a:solidFill>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78" name="Google Shape;78;p15"/>
          <p:cNvSpPr txBox="1"/>
          <p:nvPr/>
        </p:nvSpPr>
        <p:spPr>
          <a:xfrm>
            <a:off x="0" y="888000"/>
            <a:ext cx="87111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200">
                <a:solidFill>
                  <a:schemeClr val="dk2"/>
                </a:solidFill>
              </a:rPr>
              <a:t>Approche par k-mers</a:t>
            </a:r>
            <a:endParaRPr b="1" sz="2200">
              <a:solidFill>
                <a:schemeClr val="dk2"/>
              </a:solidFill>
            </a:endParaRPr>
          </a:p>
        </p:txBody>
      </p:sp>
      <p:sp>
        <p:nvSpPr>
          <p:cNvPr id="79" name="Google Shape;79;p15"/>
          <p:cNvSpPr txBox="1"/>
          <p:nvPr/>
        </p:nvSpPr>
        <p:spPr>
          <a:xfrm>
            <a:off x="0" y="1332250"/>
            <a:ext cx="83982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fr"/>
              <a:t>Les k-mers, c'est quoi ?</a:t>
            </a:r>
            <a:endParaRPr/>
          </a:p>
          <a:p>
            <a:pPr indent="-298450" lvl="0" marL="457200" rtl="0" algn="l">
              <a:lnSpc>
                <a:spcPct val="115000"/>
              </a:lnSpc>
              <a:spcBef>
                <a:spcPts val="1200"/>
              </a:spcBef>
              <a:spcAft>
                <a:spcPts val="0"/>
              </a:spcAft>
              <a:buClr>
                <a:schemeClr val="dk1"/>
              </a:buClr>
              <a:buSzPts val="1100"/>
              <a:buChar char="●"/>
            </a:pPr>
            <a:r>
              <a:rPr lang="fr"/>
              <a:t>Découpage des reads en morceaux de taille fixe k</a:t>
            </a:r>
            <a:endParaRPr/>
          </a:p>
          <a:p>
            <a:pPr indent="-298450" lvl="0" marL="457200" rtl="0" algn="l">
              <a:lnSpc>
                <a:spcPct val="115000"/>
              </a:lnSpc>
              <a:spcBef>
                <a:spcPts val="0"/>
              </a:spcBef>
              <a:spcAft>
                <a:spcPts val="0"/>
              </a:spcAft>
              <a:buClr>
                <a:schemeClr val="dk1"/>
              </a:buClr>
              <a:buSzPts val="1100"/>
              <a:buChar char="●"/>
            </a:pPr>
            <a:r>
              <a:rPr lang="fr"/>
              <a:t>Exemple : pour k=3</a:t>
            </a:r>
            <a:endParaRPr/>
          </a:p>
          <a:p>
            <a:pPr indent="-298450" lvl="1" marL="914400" rtl="0" algn="l">
              <a:lnSpc>
                <a:spcPct val="115000"/>
              </a:lnSpc>
              <a:spcBef>
                <a:spcPts val="0"/>
              </a:spcBef>
              <a:spcAft>
                <a:spcPts val="0"/>
              </a:spcAft>
              <a:buClr>
                <a:schemeClr val="dk1"/>
              </a:buClr>
              <a:buSzPts val="1100"/>
              <a:buChar char="○"/>
            </a:pPr>
            <a:r>
              <a:rPr lang="fr"/>
              <a:t>Read "ATGGCT" → k-mers : "ATG", "TGG", "GGC", "GCT"</a:t>
            </a:r>
            <a:endParaRPr/>
          </a:p>
          <a:p>
            <a:pPr indent="0" lvl="0" marL="0" rtl="0" algn="l">
              <a:lnSpc>
                <a:spcPct val="115000"/>
              </a:lnSpc>
              <a:spcBef>
                <a:spcPts val="1200"/>
              </a:spcBef>
              <a:spcAft>
                <a:spcPts val="0"/>
              </a:spcAft>
              <a:buNone/>
            </a:pPr>
            <a:r>
              <a:rPr lang="fr"/>
              <a:t>Pourquoi utiliser des k-mers ?</a:t>
            </a:r>
            <a:endParaRPr/>
          </a:p>
          <a:p>
            <a:pPr indent="-298450" lvl="0" marL="457200" rtl="0" algn="l">
              <a:lnSpc>
                <a:spcPct val="115000"/>
              </a:lnSpc>
              <a:spcBef>
                <a:spcPts val="1200"/>
              </a:spcBef>
              <a:spcAft>
                <a:spcPts val="0"/>
              </a:spcAft>
              <a:buClr>
                <a:schemeClr val="dk1"/>
              </a:buClr>
              <a:buSzPts val="1100"/>
              <a:buChar char="●"/>
            </a:pPr>
            <a:r>
              <a:rPr lang="fr"/>
              <a:t>Tous les fragments font la même taille</a:t>
            </a:r>
            <a:endParaRPr/>
          </a:p>
          <a:p>
            <a:pPr indent="-298450" lvl="0" marL="457200" rtl="0" algn="l">
              <a:lnSpc>
                <a:spcPct val="115000"/>
              </a:lnSpc>
              <a:spcBef>
                <a:spcPts val="0"/>
              </a:spcBef>
              <a:spcAft>
                <a:spcPts val="0"/>
              </a:spcAft>
              <a:buClr>
                <a:schemeClr val="dk1"/>
              </a:buClr>
              <a:buSzPts val="1100"/>
              <a:buChar char="●"/>
            </a:pPr>
            <a:r>
              <a:rPr lang="fr"/>
              <a:t>Plus facile d'identifier les connexions</a:t>
            </a:r>
            <a:endParaRPr/>
          </a:p>
          <a:p>
            <a:pPr indent="-298450" lvl="0" marL="457200" rtl="0" algn="l">
              <a:lnSpc>
                <a:spcPct val="115000"/>
              </a:lnSpc>
              <a:spcBef>
                <a:spcPts val="0"/>
              </a:spcBef>
              <a:spcAft>
                <a:spcPts val="0"/>
              </a:spcAft>
              <a:buClr>
                <a:schemeClr val="dk1"/>
              </a:buClr>
              <a:buSzPts val="1100"/>
              <a:buChar char="●"/>
            </a:pPr>
            <a:r>
              <a:rPr lang="fr"/>
              <a:t>Très adaptés pour construire un graphe !</a:t>
            </a:r>
            <a:endParaRPr/>
          </a:p>
          <a:p>
            <a:pPr indent="0" lvl="0" marL="0" rtl="0" algn="l">
              <a:lnSpc>
                <a:spcPct val="115000"/>
              </a:lnSpc>
              <a:spcBef>
                <a:spcPts val="1200"/>
              </a:spcBef>
              <a:spcAft>
                <a:spcPts val="0"/>
              </a:spcAft>
              <a:buNone/>
            </a:pPr>
            <a:r>
              <a:rPr lang="fr"/>
              <a:t>Le choix de k est important :</a:t>
            </a:r>
            <a:endParaRPr/>
          </a:p>
          <a:p>
            <a:pPr indent="-298450" lvl="0" marL="457200" rtl="0" algn="l">
              <a:lnSpc>
                <a:spcPct val="115000"/>
              </a:lnSpc>
              <a:spcBef>
                <a:spcPts val="1200"/>
              </a:spcBef>
              <a:spcAft>
                <a:spcPts val="0"/>
              </a:spcAft>
              <a:buClr>
                <a:schemeClr val="dk1"/>
              </a:buClr>
              <a:buSzPts val="1100"/>
              <a:buChar char="●"/>
            </a:pPr>
            <a:r>
              <a:rPr lang="fr"/>
              <a:t>k petit = trop de connexions possibles</a:t>
            </a:r>
            <a:endParaRPr/>
          </a:p>
          <a:p>
            <a:pPr indent="-298450" lvl="0" marL="457200" rtl="0" algn="l">
              <a:lnSpc>
                <a:spcPct val="115000"/>
              </a:lnSpc>
              <a:spcBef>
                <a:spcPts val="0"/>
              </a:spcBef>
              <a:spcAft>
                <a:spcPts val="0"/>
              </a:spcAft>
              <a:buClr>
                <a:schemeClr val="dk1"/>
              </a:buClr>
              <a:buSzPts val="1100"/>
              <a:buChar char="●"/>
            </a:pPr>
            <a:r>
              <a:rPr lang="fr"/>
              <a:t>k grand = connexions manquantes</a:t>
            </a:r>
            <a:endParaRPr/>
          </a:p>
        </p:txBody>
      </p:sp>
      <p:sp>
        <p:nvSpPr>
          <p:cNvPr id="80" name="Google Shape;80;p15"/>
          <p:cNvSpPr txBox="1"/>
          <p:nvPr/>
        </p:nvSpPr>
        <p:spPr>
          <a:xfrm>
            <a:off x="6787850" y="2116513"/>
            <a:ext cx="1762200" cy="2180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a:solidFill>
                  <a:schemeClr val="dk1"/>
                </a:solidFill>
                <a:highlight>
                  <a:schemeClr val="accent6"/>
                </a:highlight>
              </a:rPr>
              <a:t>A T G </a:t>
            </a:r>
            <a:r>
              <a:rPr lang="fr">
                <a:solidFill>
                  <a:schemeClr val="dk1"/>
                </a:solidFill>
                <a:highlight>
                  <a:schemeClr val="accent6"/>
                </a:highlight>
              </a:rPr>
              <a:t>G</a:t>
            </a:r>
            <a:r>
              <a:rPr lang="fr">
                <a:solidFill>
                  <a:schemeClr val="dk1"/>
                </a:solidFill>
                <a:highlight>
                  <a:schemeClr val="accent6"/>
                </a:highlight>
              </a:rPr>
              <a:t> </a:t>
            </a:r>
            <a:r>
              <a:rPr lang="fr">
                <a:solidFill>
                  <a:schemeClr val="dk1"/>
                </a:solidFill>
                <a:highlight>
                  <a:schemeClr val="accent6"/>
                </a:highlight>
              </a:rPr>
              <a:t>C</a:t>
            </a:r>
            <a:r>
              <a:rPr lang="fr">
                <a:solidFill>
                  <a:schemeClr val="dk1"/>
                </a:solidFill>
                <a:highlight>
                  <a:schemeClr val="accent6"/>
                </a:highlight>
              </a:rPr>
              <a:t> T</a:t>
            </a:r>
            <a:endParaRPr>
              <a:solidFill>
                <a:schemeClr val="dk1"/>
              </a:solidFill>
              <a:highlight>
                <a:schemeClr val="accent6"/>
              </a:highlight>
            </a:endParaRPr>
          </a:p>
          <a:p>
            <a:pPr indent="0" lvl="0" marL="0" rtl="0" algn="l">
              <a:lnSpc>
                <a:spcPct val="100000"/>
              </a:lnSpc>
              <a:spcBef>
                <a:spcPts val="0"/>
              </a:spcBef>
              <a:spcAft>
                <a:spcPts val="0"/>
              </a:spcAft>
              <a:buNone/>
            </a:pPr>
            <a:r>
              <a:rPr lang="fr">
                <a:solidFill>
                  <a:schemeClr val="dk1"/>
                </a:solidFill>
                <a:highlight>
                  <a:srgbClr val="00FF00"/>
                </a:highlight>
              </a:rPr>
              <a:t>A T G</a:t>
            </a:r>
            <a:endParaRPr>
              <a:solidFill>
                <a:schemeClr val="dk1"/>
              </a:solidFill>
              <a:highlight>
                <a:srgbClr val="00FF00"/>
              </a:highlight>
            </a:endParaRPr>
          </a:p>
          <a:p>
            <a:pPr indent="0" lvl="0" marL="0" rtl="0" algn="l">
              <a:lnSpc>
                <a:spcPct val="100000"/>
              </a:lnSpc>
              <a:spcBef>
                <a:spcPts val="0"/>
              </a:spcBef>
              <a:spcAft>
                <a:spcPts val="0"/>
              </a:spcAft>
              <a:buNone/>
            </a:pPr>
            <a:r>
              <a:rPr lang="fr">
                <a:solidFill>
                  <a:schemeClr val="dk1"/>
                </a:solidFill>
              </a:rPr>
              <a:t>    </a:t>
            </a:r>
            <a:r>
              <a:rPr lang="fr">
                <a:solidFill>
                  <a:schemeClr val="dk1"/>
                </a:solidFill>
                <a:highlight>
                  <a:srgbClr val="00FFFF"/>
                </a:highlight>
              </a:rPr>
              <a:t>T G G</a:t>
            </a:r>
            <a:endParaRPr>
              <a:solidFill>
                <a:schemeClr val="dk1"/>
              </a:solidFill>
              <a:highlight>
                <a:srgbClr val="00FFFF"/>
              </a:highlight>
            </a:endParaRPr>
          </a:p>
          <a:p>
            <a:pPr indent="0" lvl="0" marL="0" rtl="0" algn="l">
              <a:lnSpc>
                <a:spcPct val="100000"/>
              </a:lnSpc>
              <a:spcBef>
                <a:spcPts val="0"/>
              </a:spcBef>
              <a:spcAft>
                <a:spcPts val="0"/>
              </a:spcAft>
              <a:buNone/>
            </a:pPr>
            <a:r>
              <a:rPr lang="fr">
                <a:solidFill>
                  <a:schemeClr val="dk1"/>
                </a:solidFill>
              </a:rPr>
              <a:t>       </a:t>
            </a:r>
            <a:r>
              <a:rPr lang="fr">
                <a:solidFill>
                  <a:schemeClr val="dk1"/>
                </a:solidFill>
                <a:highlight>
                  <a:srgbClr val="FF9900"/>
                </a:highlight>
              </a:rPr>
              <a:t>G G C</a:t>
            </a:r>
            <a:endParaRPr>
              <a:solidFill>
                <a:schemeClr val="dk1"/>
              </a:solidFill>
              <a:highlight>
                <a:srgbClr val="FF9900"/>
              </a:highlight>
            </a:endParaRPr>
          </a:p>
          <a:p>
            <a:pPr indent="0" lvl="0" marL="0" rtl="0" algn="l">
              <a:lnSpc>
                <a:spcPct val="100000"/>
              </a:lnSpc>
              <a:spcBef>
                <a:spcPts val="0"/>
              </a:spcBef>
              <a:spcAft>
                <a:spcPts val="0"/>
              </a:spcAft>
              <a:buNone/>
            </a:pPr>
            <a:r>
              <a:rPr lang="fr">
                <a:solidFill>
                  <a:schemeClr val="dk1"/>
                </a:solidFill>
              </a:rPr>
              <a:t>           </a:t>
            </a:r>
            <a:r>
              <a:rPr lang="fr">
                <a:solidFill>
                  <a:schemeClr val="dk1"/>
                </a:solidFill>
                <a:highlight>
                  <a:srgbClr val="FFE599"/>
                </a:highlight>
              </a:rPr>
              <a:t>G C T</a:t>
            </a:r>
            <a:endParaRPr>
              <a:solidFill>
                <a:schemeClr val="dk1"/>
              </a:solidFill>
              <a:highlight>
                <a:srgbClr val="FFE599"/>
              </a:highlight>
            </a:endParaRPr>
          </a:p>
          <a:p>
            <a:pPr indent="0" lvl="0" marL="0" rtl="0" algn="l">
              <a:lnSpc>
                <a:spcPct val="115000"/>
              </a:lnSpc>
              <a:spcBef>
                <a:spcPts val="1200"/>
              </a:spcBef>
              <a:spcAft>
                <a:spcPts val="1200"/>
              </a:spcAft>
              <a:buNone/>
            </a:pPr>
            <a:r>
              <a:rPr lang="fr">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1 </a:t>
            </a:r>
            <a:endParaRPr/>
          </a:p>
        </p:txBody>
      </p:sp>
      <p:pic>
        <p:nvPicPr>
          <p:cNvPr id="86" name="Google Shape;86;p16"/>
          <p:cNvPicPr preferRelativeResize="0"/>
          <p:nvPr/>
        </p:nvPicPr>
        <p:blipFill rotWithShape="1">
          <a:blip r:embed="rId3">
            <a:alphaModFix/>
          </a:blip>
          <a:srcRect b="0" l="3474" r="0" t="3306"/>
          <a:stretch/>
        </p:blipFill>
        <p:spPr>
          <a:xfrm>
            <a:off x="504650" y="1193850"/>
            <a:ext cx="4981874" cy="1474650"/>
          </a:xfrm>
          <a:prstGeom prst="rect">
            <a:avLst/>
          </a:prstGeom>
          <a:noFill/>
          <a:ln>
            <a:noFill/>
          </a:ln>
        </p:spPr>
      </p:pic>
      <p:pic>
        <p:nvPicPr>
          <p:cNvPr id="87" name="Google Shape;87;p16"/>
          <p:cNvPicPr preferRelativeResize="0"/>
          <p:nvPr/>
        </p:nvPicPr>
        <p:blipFill rotWithShape="1">
          <a:blip r:embed="rId4">
            <a:alphaModFix/>
          </a:blip>
          <a:srcRect b="0" l="5713" r="0" t="0"/>
          <a:stretch/>
        </p:blipFill>
        <p:spPr>
          <a:xfrm>
            <a:off x="1411775" y="2844625"/>
            <a:ext cx="3167626" cy="217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2 * </a:t>
            </a:r>
            <a:endParaRPr/>
          </a:p>
        </p:txBody>
      </p:sp>
      <p:pic>
        <p:nvPicPr>
          <p:cNvPr id="93" name="Google Shape;93;p17"/>
          <p:cNvPicPr preferRelativeResize="0"/>
          <p:nvPr/>
        </p:nvPicPr>
        <p:blipFill rotWithShape="1">
          <a:blip r:embed="rId3">
            <a:alphaModFix/>
          </a:blip>
          <a:srcRect b="8701" l="0" r="0" t="-4855"/>
          <a:stretch/>
        </p:blipFill>
        <p:spPr>
          <a:xfrm>
            <a:off x="2522250" y="2316075"/>
            <a:ext cx="4425849" cy="2630750"/>
          </a:xfrm>
          <a:prstGeom prst="rect">
            <a:avLst/>
          </a:prstGeom>
          <a:noFill/>
          <a:ln>
            <a:noFill/>
          </a:ln>
        </p:spPr>
      </p:pic>
      <p:pic>
        <p:nvPicPr>
          <p:cNvPr id="94" name="Google Shape;94;p17"/>
          <p:cNvPicPr preferRelativeResize="0"/>
          <p:nvPr/>
        </p:nvPicPr>
        <p:blipFill>
          <a:blip r:embed="rId4">
            <a:alphaModFix/>
          </a:blip>
          <a:stretch>
            <a:fillRect/>
          </a:stretch>
        </p:blipFill>
        <p:spPr>
          <a:xfrm>
            <a:off x="1896100" y="281100"/>
            <a:ext cx="6311824" cy="214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3</a:t>
            </a:r>
            <a:endParaRPr/>
          </a:p>
        </p:txBody>
      </p:sp>
      <p:pic>
        <p:nvPicPr>
          <p:cNvPr id="100" name="Google Shape;100;p18"/>
          <p:cNvPicPr preferRelativeResize="0"/>
          <p:nvPr/>
        </p:nvPicPr>
        <p:blipFill>
          <a:blip r:embed="rId3">
            <a:alphaModFix/>
          </a:blip>
          <a:stretch>
            <a:fillRect/>
          </a:stretch>
        </p:blipFill>
        <p:spPr>
          <a:xfrm>
            <a:off x="219600" y="1159825"/>
            <a:ext cx="2385976" cy="951269"/>
          </a:xfrm>
          <a:prstGeom prst="rect">
            <a:avLst/>
          </a:prstGeom>
          <a:noFill/>
          <a:ln>
            <a:noFill/>
          </a:ln>
        </p:spPr>
      </p:pic>
      <p:pic>
        <p:nvPicPr>
          <p:cNvPr id="101" name="Google Shape;101;p18"/>
          <p:cNvPicPr preferRelativeResize="0"/>
          <p:nvPr/>
        </p:nvPicPr>
        <p:blipFill>
          <a:blip r:embed="rId4">
            <a:alphaModFix/>
          </a:blip>
          <a:stretch>
            <a:fillRect/>
          </a:stretch>
        </p:blipFill>
        <p:spPr>
          <a:xfrm>
            <a:off x="2678225" y="0"/>
            <a:ext cx="5114559" cy="3479800"/>
          </a:xfrm>
          <a:prstGeom prst="rect">
            <a:avLst/>
          </a:prstGeom>
          <a:noFill/>
          <a:ln>
            <a:noFill/>
          </a:ln>
        </p:spPr>
      </p:pic>
      <p:pic>
        <p:nvPicPr>
          <p:cNvPr id="102" name="Google Shape;102;p18"/>
          <p:cNvPicPr preferRelativeResize="0"/>
          <p:nvPr/>
        </p:nvPicPr>
        <p:blipFill>
          <a:blip r:embed="rId5">
            <a:alphaModFix/>
          </a:blip>
          <a:stretch>
            <a:fillRect/>
          </a:stretch>
        </p:blipFill>
        <p:spPr>
          <a:xfrm>
            <a:off x="408125" y="3936349"/>
            <a:ext cx="4590125" cy="875000"/>
          </a:xfrm>
          <a:prstGeom prst="rect">
            <a:avLst/>
          </a:prstGeom>
          <a:noFill/>
          <a:ln>
            <a:noFill/>
          </a:ln>
        </p:spPr>
      </p:pic>
      <p:pic>
        <p:nvPicPr>
          <p:cNvPr id="103" name="Google Shape;103;p18"/>
          <p:cNvPicPr preferRelativeResize="0"/>
          <p:nvPr/>
        </p:nvPicPr>
        <p:blipFill>
          <a:blip r:embed="rId6">
            <a:alphaModFix/>
          </a:blip>
          <a:stretch>
            <a:fillRect/>
          </a:stretch>
        </p:blipFill>
        <p:spPr>
          <a:xfrm>
            <a:off x="5795225" y="3479800"/>
            <a:ext cx="2969725" cy="1484850"/>
          </a:xfrm>
          <a:prstGeom prst="rect">
            <a:avLst/>
          </a:prstGeom>
          <a:noFill/>
          <a:ln>
            <a:noFill/>
          </a:ln>
        </p:spPr>
      </p:pic>
      <p:sp>
        <p:nvSpPr>
          <p:cNvPr id="104" name="Google Shape;104;p18"/>
          <p:cNvSpPr txBox="1"/>
          <p:nvPr/>
        </p:nvSpPr>
        <p:spPr>
          <a:xfrm>
            <a:off x="7272075" y="4098050"/>
            <a:ext cx="16242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2"/>
                </a:solidFill>
              </a:rPr>
              <a:t>Networkx</a:t>
            </a:r>
            <a:endParaRPr sz="1200">
              <a:solidFill>
                <a:schemeClr val="dk2"/>
              </a:solidFill>
            </a:endParaRPr>
          </a:p>
        </p:txBody>
      </p:sp>
      <p:grpSp>
        <p:nvGrpSpPr>
          <p:cNvPr id="105" name="Google Shape;105;p18"/>
          <p:cNvGrpSpPr/>
          <p:nvPr/>
        </p:nvGrpSpPr>
        <p:grpSpPr>
          <a:xfrm>
            <a:off x="219600" y="2359925"/>
            <a:ext cx="965325" cy="92700"/>
            <a:chOff x="352875" y="2395325"/>
            <a:chExt cx="965325" cy="92700"/>
          </a:xfrm>
        </p:grpSpPr>
        <p:sp>
          <p:nvSpPr>
            <p:cNvPr id="106" name="Google Shape;106;p18"/>
            <p:cNvSpPr/>
            <p:nvPr/>
          </p:nvSpPr>
          <p:spPr>
            <a:xfrm>
              <a:off x="685875" y="2395325"/>
              <a:ext cx="299400" cy="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p:nvPr/>
          </p:nvSpPr>
          <p:spPr>
            <a:xfrm>
              <a:off x="985200" y="2395325"/>
              <a:ext cx="333000" cy="92700"/>
            </a:xfrm>
            <a:prstGeom prst="rect">
              <a:avLst/>
            </a:prstGeom>
            <a:solidFill>
              <a:srgbClr val="0088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p:nvPr/>
          </p:nvSpPr>
          <p:spPr>
            <a:xfrm>
              <a:off x="352875" y="2395325"/>
              <a:ext cx="333000" cy="9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09" name="Google Shape;109;p18"/>
          <p:cNvGrpSpPr/>
          <p:nvPr/>
        </p:nvGrpSpPr>
        <p:grpSpPr>
          <a:xfrm>
            <a:off x="856100" y="2479050"/>
            <a:ext cx="965325" cy="92700"/>
            <a:chOff x="352875" y="2395325"/>
            <a:chExt cx="965325" cy="92700"/>
          </a:xfrm>
        </p:grpSpPr>
        <p:sp>
          <p:nvSpPr>
            <p:cNvPr id="110" name="Google Shape;110;p18"/>
            <p:cNvSpPr/>
            <p:nvPr/>
          </p:nvSpPr>
          <p:spPr>
            <a:xfrm>
              <a:off x="685875" y="2395325"/>
              <a:ext cx="299400" cy="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8"/>
            <p:cNvSpPr/>
            <p:nvPr/>
          </p:nvSpPr>
          <p:spPr>
            <a:xfrm>
              <a:off x="985200" y="2395325"/>
              <a:ext cx="333000" cy="92700"/>
            </a:xfrm>
            <a:prstGeom prst="rect">
              <a:avLst/>
            </a:prstGeom>
            <a:solidFill>
              <a:srgbClr val="0088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8"/>
            <p:cNvSpPr/>
            <p:nvPr/>
          </p:nvSpPr>
          <p:spPr>
            <a:xfrm>
              <a:off x="352875" y="2395325"/>
              <a:ext cx="333000" cy="9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13" name="Google Shape;113;p18"/>
          <p:cNvGrpSpPr/>
          <p:nvPr/>
        </p:nvGrpSpPr>
        <p:grpSpPr>
          <a:xfrm>
            <a:off x="1504425" y="2603900"/>
            <a:ext cx="965325" cy="92700"/>
            <a:chOff x="352875" y="2395325"/>
            <a:chExt cx="965325" cy="92700"/>
          </a:xfrm>
        </p:grpSpPr>
        <p:sp>
          <p:nvSpPr>
            <p:cNvPr id="114" name="Google Shape;114;p18"/>
            <p:cNvSpPr/>
            <p:nvPr/>
          </p:nvSpPr>
          <p:spPr>
            <a:xfrm>
              <a:off x="685875" y="2395325"/>
              <a:ext cx="299400" cy="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8"/>
            <p:cNvSpPr/>
            <p:nvPr/>
          </p:nvSpPr>
          <p:spPr>
            <a:xfrm>
              <a:off x="985200" y="2395325"/>
              <a:ext cx="333000" cy="92700"/>
            </a:xfrm>
            <a:prstGeom prst="rect">
              <a:avLst/>
            </a:prstGeom>
            <a:solidFill>
              <a:srgbClr val="0088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8"/>
            <p:cNvSpPr/>
            <p:nvPr/>
          </p:nvSpPr>
          <p:spPr>
            <a:xfrm>
              <a:off x="352875" y="2395325"/>
              <a:ext cx="333000" cy="9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7" name="Google Shape;117;p18"/>
          <p:cNvSpPr/>
          <p:nvPr/>
        </p:nvSpPr>
        <p:spPr>
          <a:xfrm>
            <a:off x="219600" y="2828250"/>
            <a:ext cx="333000" cy="9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8"/>
          <p:cNvSpPr/>
          <p:nvPr/>
        </p:nvSpPr>
        <p:spPr>
          <a:xfrm>
            <a:off x="219600" y="2954200"/>
            <a:ext cx="333000" cy="92700"/>
          </a:xfrm>
          <a:prstGeom prst="rect">
            <a:avLst/>
          </a:prstGeom>
          <a:solidFill>
            <a:srgbClr val="0088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8"/>
          <p:cNvSpPr txBox="1"/>
          <p:nvPr/>
        </p:nvSpPr>
        <p:spPr>
          <a:xfrm>
            <a:off x="622925" y="2728350"/>
            <a:ext cx="8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2"/>
                </a:solidFill>
              </a:rPr>
              <a:t>préfixe</a:t>
            </a:r>
            <a:endParaRPr sz="700">
              <a:solidFill>
                <a:schemeClr val="dk2"/>
              </a:solidFill>
            </a:endParaRPr>
          </a:p>
        </p:txBody>
      </p:sp>
      <p:sp>
        <p:nvSpPr>
          <p:cNvPr id="120" name="Google Shape;120;p18"/>
          <p:cNvSpPr txBox="1"/>
          <p:nvPr/>
        </p:nvSpPr>
        <p:spPr>
          <a:xfrm>
            <a:off x="622925" y="2877475"/>
            <a:ext cx="81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solidFill>
                  <a:schemeClr val="dk2"/>
                </a:solidFill>
              </a:rPr>
              <a:t>suf</a:t>
            </a:r>
            <a:r>
              <a:rPr lang="fr" sz="700">
                <a:solidFill>
                  <a:schemeClr val="dk2"/>
                </a:solidFill>
              </a:rPr>
              <a:t>fixe</a:t>
            </a:r>
            <a:endParaRPr sz="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p:nvPr/>
        </p:nvSpPr>
        <p:spPr>
          <a:xfrm>
            <a:off x="0" y="0"/>
            <a:ext cx="9144000" cy="88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txBox="1"/>
          <p:nvPr>
            <p:ph type="title"/>
          </p:nvPr>
        </p:nvSpPr>
        <p:spPr>
          <a:xfrm>
            <a:off x="346975" y="15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rPr>
              <a:t>Introduction</a:t>
            </a:r>
            <a:endParaRPr b="1">
              <a:solidFill>
                <a:schemeClr val="lt1"/>
              </a:solidFill>
            </a:endParaRPr>
          </a:p>
        </p:txBody>
      </p:sp>
      <p:sp>
        <p:nvSpPr>
          <p:cNvPr id="127" name="Google Shape;12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8" name="Google Shape;128;p19"/>
          <p:cNvSpPr txBox="1"/>
          <p:nvPr/>
        </p:nvSpPr>
        <p:spPr>
          <a:xfrm>
            <a:off x="0" y="888000"/>
            <a:ext cx="8711100" cy="861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fr" sz="2200">
                <a:solidFill>
                  <a:schemeClr val="dk2"/>
                </a:solidFill>
              </a:rPr>
              <a:t>Modélisation du problème : intérêt des graphes</a:t>
            </a:r>
            <a:endParaRPr b="1" sz="2200">
              <a:solidFill>
                <a:schemeClr val="dk2"/>
              </a:solidFill>
            </a:endParaRPr>
          </a:p>
        </p:txBody>
      </p:sp>
      <p:sp>
        <p:nvSpPr>
          <p:cNvPr id="129" name="Google Shape;129;p19"/>
          <p:cNvSpPr txBox="1"/>
          <p:nvPr/>
        </p:nvSpPr>
        <p:spPr>
          <a:xfrm>
            <a:off x="0" y="1500875"/>
            <a:ext cx="8520600" cy="34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500"/>
              <a:t>G</a:t>
            </a:r>
            <a:r>
              <a:rPr b="1" lang="fr" sz="1500"/>
              <a:t>raphe dirigé :</a:t>
            </a:r>
            <a:endParaRPr b="1" sz="1500"/>
          </a:p>
          <a:p>
            <a:pPr indent="-298450" lvl="0" marL="457200" rtl="0" algn="l">
              <a:lnSpc>
                <a:spcPct val="115000"/>
              </a:lnSpc>
              <a:spcBef>
                <a:spcPts val="1200"/>
              </a:spcBef>
              <a:spcAft>
                <a:spcPts val="0"/>
              </a:spcAft>
              <a:buClr>
                <a:schemeClr val="dk1"/>
              </a:buClr>
              <a:buSzPts val="1100"/>
              <a:buChar char="●"/>
            </a:pPr>
            <a:r>
              <a:rPr lang="fr"/>
              <a:t>Chaque k-mer définit une connexion dirigée</a:t>
            </a:r>
            <a:endParaRPr/>
          </a:p>
          <a:p>
            <a:pPr indent="-298450" lvl="1" marL="914400" rtl="0" algn="l">
              <a:lnSpc>
                <a:spcPct val="115000"/>
              </a:lnSpc>
              <a:spcBef>
                <a:spcPts val="0"/>
              </a:spcBef>
              <a:spcAft>
                <a:spcPts val="0"/>
              </a:spcAft>
              <a:buClr>
                <a:schemeClr val="dk1"/>
              </a:buClr>
              <a:buSzPts val="1100"/>
              <a:buChar char="○"/>
            </a:pPr>
            <a:r>
              <a:rPr lang="fr"/>
              <a:t>Préfixe → Suffixe</a:t>
            </a:r>
            <a:endParaRPr/>
          </a:p>
          <a:p>
            <a:pPr indent="-298450" lvl="1" marL="914400" rtl="0" algn="l">
              <a:lnSpc>
                <a:spcPct val="115000"/>
              </a:lnSpc>
              <a:spcBef>
                <a:spcPts val="0"/>
              </a:spcBef>
              <a:spcAft>
                <a:spcPts val="0"/>
              </a:spcAft>
              <a:buClr>
                <a:schemeClr val="dk1"/>
              </a:buClr>
              <a:buSzPts val="1100"/>
              <a:buChar char="○"/>
            </a:pPr>
            <a:r>
              <a:rPr lang="fr"/>
              <a:t>Exemple : pour "</a:t>
            </a:r>
            <a:r>
              <a:rPr b="1" lang="fr" sz="1600">
                <a:solidFill>
                  <a:schemeClr val="lt1"/>
                </a:solidFill>
                <a:highlight>
                  <a:srgbClr val="FF0000"/>
                </a:highlight>
              </a:rPr>
              <a:t>CGT</a:t>
            </a:r>
            <a:r>
              <a:rPr lang="fr"/>
              <a:t>" : Préfixe "CG" → Suffixe "GT"</a:t>
            </a:r>
            <a:endParaRPr/>
          </a:p>
          <a:p>
            <a:pPr indent="-298450" lvl="0" marL="457200" rtl="0" algn="l">
              <a:lnSpc>
                <a:spcPct val="115000"/>
              </a:lnSpc>
              <a:spcBef>
                <a:spcPts val="0"/>
              </a:spcBef>
              <a:spcAft>
                <a:spcPts val="0"/>
              </a:spcAft>
              <a:buClr>
                <a:schemeClr val="dk1"/>
              </a:buClr>
              <a:buSzPts val="1100"/>
              <a:buChar char="●"/>
            </a:pPr>
            <a:r>
              <a:rPr lang="fr"/>
              <a:t>Nœuds = préfixes/suffixes de taille k-1</a:t>
            </a:r>
            <a:endParaRPr/>
          </a:p>
          <a:p>
            <a:pPr indent="-298450" lvl="0" marL="457200" rtl="0" algn="l">
              <a:lnSpc>
                <a:spcPct val="115000"/>
              </a:lnSpc>
              <a:spcBef>
                <a:spcPts val="0"/>
              </a:spcBef>
              <a:spcAft>
                <a:spcPts val="0"/>
              </a:spcAft>
              <a:buClr>
                <a:schemeClr val="dk1"/>
              </a:buClr>
              <a:buSzPts val="1100"/>
              <a:buChar char="●"/>
            </a:pPr>
            <a:r>
              <a:rPr lang="fr"/>
              <a:t>Arêtes = k-mers complets</a:t>
            </a:r>
            <a:endParaRPr/>
          </a:p>
          <a:p>
            <a:pPr indent="-298450" lvl="0" marL="457200" rtl="0" algn="l">
              <a:lnSpc>
                <a:spcPct val="115000"/>
              </a:lnSpc>
              <a:spcBef>
                <a:spcPts val="0"/>
              </a:spcBef>
              <a:spcAft>
                <a:spcPts val="0"/>
              </a:spcAft>
              <a:buClr>
                <a:schemeClr val="dk1"/>
              </a:buClr>
              <a:buSzPts val="1100"/>
              <a:buChar char="●"/>
            </a:pPr>
            <a:r>
              <a:rPr lang="fr"/>
              <a:t>Direction = ordre de succession dans la séquence</a:t>
            </a:r>
            <a:endParaRPr/>
          </a:p>
          <a:p>
            <a:pPr indent="0" lvl="0" marL="0" rtl="0" algn="l">
              <a:lnSpc>
                <a:spcPct val="115000"/>
              </a:lnSpc>
              <a:spcBef>
                <a:spcPts val="1200"/>
              </a:spcBef>
              <a:spcAft>
                <a:spcPts val="0"/>
              </a:spcAft>
              <a:buNone/>
            </a:pPr>
            <a:r>
              <a:rPr b="1" lang="fr" sz="1500"/>
              <a:t>But :</a:t>
            </a:r>
            <a:endParaRPr b="1" sz="1500"/>
          </a:p>
          <a:p>
            <a:pPr indent="-298450" lvl="0" marL="457200" rtl="0" algn="l">
              <a:lnSpc>
                <a:spcPct val="115000"/>
              </a:lnSpc>
              <a:spcBef>
                <a:spcPts val="1200"/>
              </a:spcBef>
              <a:spcAft>
                <a:spcPts val="0"/>
              </a:spcAft>
              <a:buClr>
                <a:schemeClr val="dk1"/>
              </a:buClr>
              <a:buSzPts val="1100"/>
              <a:buChar char="●"/>
            </a:pPr>
            <a:r>
              <a:rPr lang="fr"/>
              <a:t>Parcourir chaque k-mer une fois</a:t>
            </a:r>
            <a:endParaRPr/>
          </a:p>
          <a:p>
            <a:pPr indent="-298450" lvl="0" marL="457200" rtl="0" algn="l">
              <a:lnSpc>
                <a:spcPct val="115000"/>
              </a:lnSpc>
              <a:spcBef>
                <a:spcPts val="0"/>
              </a:spcBef>
              <a:spcAft>
                <a:spcPts val="0"/>
              </a:spcAft>
              <a:buClr>
                <a:schemeClr val="dk1"/>
              </a:buClr>
              <a:buSzPts val="1100"/>
              <a:buChar char="●"/>
            </a:pPr>
            <a:r>
              <a:rPr lang="fr"/>
              <a:t>→ Recherche d'un chemin eulérien</a:t>
            </a:r>
            <a:endParaRPr/>
          </a:p>
          <a:p>
            <a:pPr indent="-298450" lvl="0" marL="457200" rtl="0" algn="l">
              <a:lnSpc>
                <a:spcPct val="115000"/>
              </a:lnSpc>
              <a:spcBef>
                <a:spcPts val="0"/>
              </a:spcBef>
              <a:spcAft>
                <a:spcPts val="0"/>
              </a:spcAft>
              <a:buClr>
                <a:schemeClr val="dk1"/>
              </a:buClr>
              <a:buSzPts val="1100"/>
              <a:buChar char="●"/>
            </a:pPr>
            <a:r>
              <a:rPr lang="fr"/>
              <a:t>→ Reconstruction de la séquence originale !</a:t>
            </a:r>
            <a:endParaRPr/>
          </a:p>
        </p:txBody>
      </p:sp>
      <p:pic>
        <p:nvPicPr>
          <p:cNvPr id="130" name="Google Shape;130;p19"/>
          <p:cNvPicPr preferRelativeResize="0"/>
          <p:nvPr/>
        </p:nvPicPr>
        <p:blipFill>
          <a:blip r:embed="rId3">
            <a:alphaModFix/>
          </a:blip>
          <a:stretch>
            <a:fillRect/>
          </a:stretch>
        </p:blipFill>
        <p:spPr>
          <a:xfrm>
            <a:off x="5260776" y="1907550"/>
            <a:ext cx="3883226" cy="2513651"/>
          </a:xfrm>
          <a:prstGeom prst="rect">
            <a:avLst/>
          </a:prstGeom>
          <a:noFill/>
          <a:ln>
            <a:noFill/>
          </a:ln>
        </p:spPr>
      </p:pic>
      <p:sp>
        <p:nvSpPr>
          <p:cNvPr id="131" name="Google Shape;131;p19"/>
          <p:cNvSpPr txBox="1"/>
          <p:nvPr/>
        </p:nvSpPr>
        <p:spPr>
          <a:xfrm>
            <a:off x="7341825" y="4324525"/>
            <a:ext cx="14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alexeidrummond.org</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2147050" y="88479"/>
            <a:ext cx="5491401" cy="2765726"/>
          </a:xfrm>
          <a:prstGeom prst="rect">
            <a:avLst/>
          </a:prstGeom>
          <a:noFill/>
          <a:ln>
            <a:noFill/>
          </a:ln>
        </p:spPr>
      </p:pic>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5 * </a:t>
            </a:r>
            <a:endParaRPr/>
          </a:p>
        </p:txBody>
      </p:sp>
      <p:pic>
        <p:nvPicPr>
          <p:cNvPr id="138" name="Google Shape;138;p20"/>
          <p:cNvPicPr preferRelativeResize="0"/>
          <p:nvPr/>
        </p:nvPicPr>
        <p:blipFill>
          <a:blip r:embed="rId4">
            <a:alphaModFix/>
          </a:blip>
          <a:stretch>
            <a:fillRect/>
          </a:stretch>
        </p:blipFill>
        <p:spPr>
          <a:xfrm>
            <a:off x="2186625" y="2899900"/>
            <a:ext cx="5412250" cy="198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Script 5 * </a:t>
            </a:r>
            <a:endParaRPr/>
          </a:p>
        </p:txBody>
      </p:sp>
      <p:pic>
        <p:nvPicPr>
          <p:cNvPr id="144" name="Google Shape;144;p21"/>
          <p:cNvPicPr preferRelativeResize="0"/>
          <p:nvPr/>
        </p:nvPicPr>
        <p:blipFill>
          <a:blip r:embed="rId3">
            <a:alphaModFix/>
          </a:blip>
          <a:stretch>
            <a:fillRect/>
          </a:stretch>
        </p:blipFill>
        <p:spPr>
          <a:xfrm>
            <a:off x="2260150" y="137363"/>
            <a:ext cx="3239126" cy="1188025"/>
          </a:xfrm>
          <a:prstGeom prst="rect">
            <a:avLst/>
          </a:prstGeom>
          <a:noFill/>
          <a:ln>
            <a:noFill/>
          </a:ln>
        </p:spPr>
      </p:pic>
      <p:pic>
        <p:nvPicPr>
          <p:cNvPr id="145" name="Google Shape;145;p21"/>
          <p:cNvPicPr preferRelativeResize="0"/>
          <p:nvPr/>
        </p:nvPicPr>
        <p:blipFill>
          <a:blip r:embed="rId4">
            <a:alphaModFix/>
          </a:blip>
          <a:stretch>
            <a:fillRect/>
          </a:stretch>
        </p:blipFill>
        <p:spPr>
          <a:xfrm>
            <a:off x="5499275" y="2416550"/>
            <a:ext cx="3020649" cy="1641350"/>
          </a:xfrm>
          <a:prstGeom prst="rect">
            <a:avLst/>
          </a:prstGeom>
          <a:noFill/>
          <a:ln>
            <a:noFill/>
          </a:ln>
        </p:spPr>
      </p:pic>
      <p:pic>
        <p:nvPicPr>
          <p:cNvPr id="146" name="Google Shape;146;p21"/>
          <p:cNvPicPr preferRelativeResize="0"/>
          <p:nvPr/>
        </p:nvPicPr>
        <p:blipFill>
          <a:blip r:embed="rId5">
            <a:alphaModFix/>
          </a:blip>
          <a:stretch>
            <a:fillRect/>
          </a:stretch>
        </p:blipFill>
        <p:spPr>
          <a:xfrm>
            <a:off x="164050" y="1613625"/>
            <a:ext cx="4845800" cy="2879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