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5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Graph Panel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X="-68421" custLinFactY="-50147" custLinFactNeighborX="-1000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C7D2D8C-9ACE-468C-86EE-DD3A2C2E4729}" type="presOf" srcId="{EBEA6CF3-2101-4B7E-831A-EB8B7163DCB0}" destId="{ED61DE09-04C1-440E-97B9-C89F6130322C}" srcOrd="0" destOrd="0" presId="urn:microsoft.com/office/officeart/2005/8/layout/vList2"/>
    <dgm:cxn modelId="{F73197A9-F9B1-47C4-B859-17CDA564908C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64FE7C95-8CE1-4278-8FC6-BC597EEA4F36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Proportional symbol map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Y="-85888" custLinFactNeighborX="3571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A93753F-8FD6-47A9-A013-BAA33FB68A97}" type="presOf" srcId="{66B49E98-29A3-4CC5-BEC2-8091FB3668DD}" destId="{924BFECB-2B0B-4DF8-9E83-D39D01FA2262}" srcOrd="0" destOrd="0" presId="urn:microsoft.com/office/officeart/2005/8/layout/vList2"/>
    <dgm:cxn modelId="{439C0373-A884-4F77-8359-CAF9758F360D}" type="presOf" srcId="{EBEA6CF3-2101-4B7E-831A-EB8B7163DCB0}" destId="{ED61DE09-04C1-440E-97B9-C89F6130322C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4A119578-8247-42F0-BEDA-179282CE27F5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Data Table Panel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3482" custLinFactNeighborY="13809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1F295D7-E6DB-4889-9476-26AB078764E4}" type="presOf" srcId="{EBEA6CF3-2101-4B7E-831A-EB8B7163DCB0}" destId="{ED61DE09-04C1-440E-97B9-C89F6130322C}" srcOrd="0" destOrd="0" presId="urn:microsoft.com/office/officeart/2005/8/layout/vList2"/>
    <dgm:cxn modelId="{A148CACE-8B8F-4FA5-AF4C-3F2BF1D1C9A2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05698AD6-D93F-4A34-B340-998CD1AD6530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Option/</a:t>
          </a:r>
          <a:r>
            <a:rPr lang="en-GB" dirty="0" err="1" smtClean="0"/>
            <a:t>Symbology</a:t>
          </a:r>
          <a:r>
            <a:rPr lang="en-GB" dirty="0" smtClean="0"/>
            <a:t> Panel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11125" custLinFactNeighborY="-4292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4931B21-CFD9-4BFC-888E-3EE322A37D94}" type="presOf" srcId="{EBEA6CF3-2101-4B7E-831A-EB8B7163DCB0}" destId="{ED61DE09-04C1-440E-97B9-C89F6130322C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D0340D06-5DE1-44FA-A286-7B5AE6A58E18}" type="presOf" srcId="{66B49E98-29A3-4CC5-BEC2-8091FB3668DD}" destId="{924BFECB-2B0B-4DF8-9E83-D39D01FA2262}" srcOrd="0" destOrd="0" presId="urn:microsoft.com/office/officeart/2005/8/layout/vList2"/>
    <dgm:cxn modelId="{5E7A10DA-63A9-45F0-82DE-6B37D7ED1211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Proportional symbol Legend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Y="44435" custLinFactNeighborX="-55769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282F375-01D7-4A76-8371-12858A8034F4}" type="presOf" srcId="{EBEA6CF3-2101-4B7E-831A-EB8B7163DCB0}" destId="{ED61DE09-04C1-440E-97B9-C89F6130322C}" srcOrd="0" destOrd="0" presId="urn:microsoft.com/office/officeart/2005/8/layout/vList2"/>
    <dgm:cxn modelId="{12DDA2F7-E783-4F4C-B91F-5D0B254CD5CA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D9EB67DA-06F8-46C7-93F1-B07D77319FAE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Graph Type Selection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3482" custLinFactNeighborY="13809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9ED8766-FF43-4825-9038-8C7456D462C1}" type="presOf" srcId="{EBEA6CF3-2101-4B7E-831A-EB8B7163DCB0}" destId="{ED61DE09-04C1-440E-97B9-C89F6130322C}" srcOrd="0" destOrd="0" presId="urn:microsoft.com/office/officeart/2005/8/layout/vList2"/>
    <dgm:cxn modelId="{E4B20B9F-BC4B-4734-833C-F73DECAB90FD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79E2180B-0E97-4A41-B22B-9DFA664E1621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Column chart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3030" custLinFactNeighborY="948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5468288-CD55-4018-B69A-393BF0E9C56D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73527BB4-AFBA-4156-BBF2-F69C0E0529D6}" type="presOf" srcId="{EBEA6CF3-2101-4B7E-831A-EB8B7163DCB0}" destId="{ED61DE09-04C1-440E-97B9-C89F6130322C}" srcOrd="0" destOrd="0" presId="urn:microsoft.com/office/officeart/2005/8/layout/vList2"/>
    <dgm:cxn modelId="{47FEF60D-9E34-4FE3-8BC4-0B408BC327E8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Bar chart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Y="-1142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59C6572-7C99-4098-8E4F-5FB903C7F424}" type="presOf" srcId="{EBEA6CF3-2101-4B7E-831A-EB8B7163DCB0}" destId="{ED61DE09-04C1-440E-97B9-C89F6130322C}" srcOrd="0" destOrd="0" presId="urn:microsoft.com/office/officeart/2005/8/layout/vList2"/>
    <dgm:cxn modelId="{6F34E523-0BCC-4385-88E4-91DB6B8723D1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8F13FF7F-619C-47E2-A69B-CE1F6F79287F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Vertical bubble chart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3030" custLinFactNeighborY="948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0EE87A4-A039-4B14-A631-2DD144980C1F}" type="presOf" srcId="{EBEA6CF3-2101-4B7E-831A-EB8B7163DCB0}" destId="{ED61DE09-04C1-440E-97B9-C89F6130322C}" srcOrd="0" destOrd="0" presId="urn:microsoft.com/office/officeart/2005/8/layout/vList2"/>
    <dgm:cxn modelId="{8E570517-E954-4A14-813F-D67C09706307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5E166A15-5D61-44A4-AA6C-2FA13F235360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Time series graph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3030" custLinFactNeighborY="948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83B2D81-B5AB-4943-8EEB-5E43835BEBA2}" type="presOf" srcId="{EBEA6CF3-2101-4B7E-831A-EB8B7163DCB0}" destId="{ED61DE09-04C1-440E-97B9-C89F6130322C}" srcOrd="0" destOrd="0" presId="urn:microsoft.com/office/officeart/2005/8/layout/vList2"/>
    <dgm:cxn modelId="{26CBD3A1-7D5E-4E47-A7C6-39189E9FD8F4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059975B1-C7A9-4AC2-9ECA-91915118C677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4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X Axis selected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Y="-85888" custLinFactNeighborX="3571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A2F68C8-F6F1-4D18-A5A6-8048B1A09E7C}" type="presOf" srcId="{66B49E98-29A3-4CC5-BEC2-8091FB3668DD}" destId="{924BFECB-2B0B-4DF8-9E83-D39D01FA2262}" srcOrd="0" destOrd="0" presId="urn:microsoft.com/office/officeart/2005/8/layout/vList2"/>
    <dgm:cxn modelId="{DBE884BA-120A-4E1E-A759-89F752B647D2}" type="presOf" srcId="{EBEA6CF3-2101-4B7E-831A-EB8B7163DCB0}" destId="{ED61DE09-04C1-440E-97B9-C89F6130322C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3C5D8ED1-A2BD-48E6-96E3-6EB64A713302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Indicator Selection Panel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88453" custLinFactNeighborY="-601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C07D085-5C83-4190-B9D2-34377F453EEC}" type="presOf" srcId="{EBEA6CF3-2101-4B7E-831A-EB8B7163DCB0}" destId="{ED61DE09-04C1-440E-97B9-C89F6130322C}" srcOrd="0" destOrd="0" presId="urn:microsoft.com/office/officeart/2005/8/layout/vList2"/>
    <dgm:cxn modelId="{AC616D34-D826-4D07-A434-3A0CE3949E8C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CD947A18-F476-46E7-8692-06F7B128FEE0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Y Axis selected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Y="-85888" custLinFactNeighborX="3571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CFCA268-55C4-4CD4-A2CE-9D68DF313CB4}" type="presOf" srcId="{EBEA6CF3-2101-4B7E-831A-EB8B7163DCB0}" destId="{ED61DE09-04C1-440E-97B9-C89F6130322C}" srcOrd="0" destOrd="0" presId="urn:microsoft.com/office/officeart/2005/8/layout/vList2"/>
    <dgm:cxn modelId="{122C3792-D619-4EE7-A4EF-286E8A63BE29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5B69D7A3-404E-4007-949A-E0AED149564D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Time trails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4000" custLinFactNeighborY="-1567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15FF82B-018A-4F89-BD72-AD06B97F0F5D}" type="presOf" srcId="{66B49E98-29A3-4CC5-BEC2-8091FB3668DD}" destId="{924BFECB-2B0B-4DF8-9E83-D39D01FA2262}" srcOrd="0" destOrd="0" presId="urn:microsoft.com/office/officeart/2005/8/layout/vList2"/>
    <dgm:cxn modelId="{90227408-A4D8-4EAE-8D94-284A8FB4C0A3}" type="presOf" srcId="{EBEA6CF3-2101-4B7E-831A-EB8B7163DCB0}" destId="{ED61DE09-04C1-440E-97B9-C89F6130322C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CBE166EA-7A94-4644-B862-D2B400189DC4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Region select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Y="-85888" custLinFactNeighborX="3571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D538932-FF1E-431A-B935-27C2D256D174}" type="presOf" srcId="{66B49E98-29A3-4CC5-BEC2-8091FB3668DD}" destId="{924BFECB-2B0B-4DF8-9E83-D39D01FA2262}" srcOrd="0" destOrd="0" presId="urn:microsoft.com/office/officeart/2005/8/layout/vList2"/>
    <dgm:cxn modelId="{74DDB5BE-D1EA-4D22-82B3-568974306641}" type="presOf" srcId="{EBEA6CF3-2101-4B7E-831A-EB8B7163DCB0}" destId="{ED61DE09-04C1-440E-97B9-C89F6130322C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3EF8EAE7-8987-4835-BBEA-9E8685B5B99A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z-axis: symbol size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4000" custLinFactNeighborY="-1567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037F02C-2FB3-499C-98A0-67FE264C4382}" type="presOf" srcId="{EBEA6CF3-2101-4B7E-831A-EB8B7163DCB0}" destId="{ED61DE09-04C1-440E-97B9-C89F6130322C}" srcOrd="0" destOrd="0" presId="urn:microsoft.com/office/officeart/2005/8/layout/vList2"/>
    <dgm:cxn modelId="{B494C6B1-1838-49B5-AC40-EC40220E7AFD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A12821E9-25CE-4ABE-A329-B57C52B1123C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Time choice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4000" custLinFactNeighborY="-1567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9C95C9D3-B91E-4AD0-BD82-833A538F9A30}" type="presOf" srcId="{66B49E98-29A3-4CC5-BEC2-8091FB3668DD}" destId="{924BFECB-2B0B-4DF8-9E83-D39D01FA2262}" srcOrd="0" destOrd="0" presId="urn:microsoft.com/office/officeart/2005/8/layout/vList2"/>
    <dgm:cxn modelId="{733F5F32-7A27-4ABB-9A4B-06E587E9E741}" type="presOf" srcId="{EBEA6CF3-2101-4B7E-831A-EB8B7163DCB0}" destId="{ED61DE09-04C1-440E-97B9-C89F6130322C}" srcOrd="0" destOrd="0" presId="urn:microsoft.com/office/officeart/2005/8/layout/vList2"/>
    <dgm:cxn modelId="{345B0244-ABF9-4191-BEB5-6E1D57966757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Time trails CHECKED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4000" custLinFactNeighborY="-1567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FBC8CEA-3D61-479F-9776-C911390CE44A}" type="presOf" srcId="{66B49E98-29A3-4CC5-BEC2-8091FB3668DD}" destId="{924BFECB-2B0B-4DF8-9E83-D39D01FA2262}" srcOrd="0" destOrd="0" presId="urn:microsoft.com/office/officeart/2005/8/layout/vList2"/>
    <dgm:cxn modelId="{7EAE0620-0F01-4AFE-946B-2F484E4DAFF1}" type="presOf" srcId="{EBEA6CF3-2101-4B7E-831A-EB8B7163DCB0}" destId="{ED61DE09-04C1-440E-97B9-C89F6130322C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F338AC3C-C1B5-4F07-AC36-6071E259902D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Time trails EFFECT from year to year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Y="-121945" custLinFactNeighborX="83543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93625E1-94C0-41B2-8B66-242702182BF3}" type="presOf" srcId="{EBEA6CF3-2101-4B7E-831A-EB8B7163DCB0}" destId="{ED61DE09-04C1-440E-97B9-C89F6130322C}" srcOrd="0" destOrd="0" presId="urn:microsoft.com/office/officeart/2005/8/layout/vList2"/>
    <dgm:cxn modelId="{EF2F292E-6559-4AE0-A7EF-3D6595D90CC6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D9209EF5-4302-4043-9342-5F581DE57259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Time trails 2011-2012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506" custLinFactNeighborY="-583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D6E054E-F78D-429B-BCC2-B70A0C3596FD}" type="presOf" srcId="{EBEA6CF3-2101-4B7E-831A-EB8B7163DCB0}" destId="{ED61DE09-04C1-440E-97B9-C89F6130322C}" srcOrd="0" destOrd="0" presId="urn:microsoft.com/office/officeart/2005/8/layout/vList2"/>
    <dgm:cxn modelId="{22178980-495D-461B-A3A8-A08578F7BEFD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BD081CCE-3E7D-443E-A050-C397F5A02651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Region Selection Panel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26312" custLinFactNeighborY="82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9CDEDAA-4733-4A17-B9BA-AAC5299FD9E8}" type="presOf" srcId="{66B49E98-29A3-4CC5-BEC2-8091FB3668DD}" destId="{924BFECB-2B0B-4DF8-9E83-D39D01FA2262}" srcOrd="0" destOrd="0" presId="urn:microsoft.com/office/officeart/2005/8/layout/vList2"/>
    <dgm:cxn modelId="{FC590A19-AA3B-4511-9665-6C3A3D5F1923}" type="presOf" srcId="{EBEA6CF3-2101-4B7E-831A-EB8B7163DCB0}" destId="{ED61DE09-04C1-440E-97B9-C89F6130322C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4BF5B802-F10F-40F9-9413-2C1DA495BAE5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Map Legend</a:t>
          </a:r>
          <a:endParaRPr lang="en-GB" dirty="0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Y="-61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3DF826D-2408-4F0C-9041-8A16A55579B3}" type="presOf" srcId="{66B49E98-29A3-4CC5-BEC2-8091FB3668DD}" destId="{924BFECB-2B0B-4DF8-9E83-D39D01FA2262}" srcOrd="0" destOrd="0" presId="urn:microsoft.com/office/officeart/2005/8/layout/vList2"/>
    <dgm:cxn modelId="{F72B2E3E-6573-4236-834D-9FF6526994E9}" type="presOf" srcId="{EBEA6CF3-2101-4B7E-831A-EB8B7163DCB0}" destId="{ED61DE09-04C1-440E-97B9-C89F6130322C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322A1419-288C-48D0-8FED-2144ABE3652D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Customise, export, labels &amp; tables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10952" custLinFactNeighborY="-1621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B46B826-DE14-45C4-8D16-ECD19540DA16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8679EE01-01C7-4300-9619-7F2CB0E3E491}" type="presOf" srcId="{EBEA6CF3-2101-4B7E-831A-EB8B7163DCB0}" destId="{ED61DE09-04C1-440E-97B9-C89F6130322C}" srcOrd="0" destOrd="0" presId="urn:microsoft.com/office/officeart/2005/8/layout/vList2"/>
    <dgm:cxn modelId="{EF38E51D-D16C-4D7B-92AD-FDF306090409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Map Display Controls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Y="-3091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D5D8CE9-8FC7-46D3-B84F-3467AE99ED4B}" type="presOf" srcId="{EBEA6CF3-2101-4B7E-831A-EB8B7163DCB0}" destId="{ED61DE09-04C1-440E-97B9-C89F6130322C}" srcOrd="0" destOrd="0" presId="urn:microsoft.com/office/officeart/2005/8/layout/vList2"/>
    <dgm:cxn modelId="{499A5A45-851B-4DBF-83A7-CA56207E9561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2D5AECDD-311B-4FC0-8978-906DDCC6D5CD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Time slider / player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4000" custLinFactNeighborY="-1567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CCBE1F7-EBD0-4AD7-A531-2A21E30EB48B}" type="presOf" srcId="{66B49E98-29A3-4CC5-BEC2-8091FB3668DD}" destId="{924BFECB-2B0B-4DF8-9E83-D39D01FA2262}" srcOrd="0" destOrd="0" presId="urn:microsoft.com/office/officeart/2005/8/layout/vList2"/>
    <dgm:cxn modelId="{C8EDA975-B223-4CB6-BCBC-A9050A0EF5EF}" type="presOf" srcId="{EBEA6CF3-2101-4B7E-831A-EB8B7163DCB0}" destId="{ED61DE09-04C1-440E-97B9-C89F6130322C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F09855B4-1685-40CC-B46C-F356DD72123D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Category / Indicator Selection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Y="-75166" custLinFactNeighborX="-3809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ECC6C30-B653-4A4F-81C0-8517AFDE7241}" type="presOf" srcId="{EBEA6CF3-2101-4B7E-831A-EB8B7163DCB0}" destId="{ED61DE09-04C1-440E-97B9-C89F6130322C}" srcOrd="0" destOrd="0" presId="urn:microsoft.com/office/officeart/2005/8/layout/vList2"/>
    <dgm:cxn modelId="{8BE8ACA8-7BE3-4136-859E-57267DE0FAFF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F6D26788-F8DD-4789-82FB-3FDA8DCBB93F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B49E98-29A3-4CC5-BEC2-8091FB3668D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BEA6CF3-2101-4B7E-831A-EB8B7163DCB0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Map Popup</a:t>
          </a:r>
          <a:endParaRPr lang="en-GB" dirty="0"/>
        </a:p>
      </dgm:t>
    </dgm:pt>
    <dgm:pt modelId="{46544C49-CE1E-4FA4-B3E6-A7861AC1688C}" type="parTrans" cxnId="{6B2B1866-36F2-4924-BDC3-35D796B6F0C5}">
      <dgm:prSet/>
      <dgm:spPr/>
      <dgm:t>
        <a:bodyPr/>
        <a:lstStyle/>
        <a:p>
          <a:endParaRPr lang="en-GB"/>
        </a:p>
      </dgm:t>
    </dgm:pt>
    <dgm:pt modelId="{EE0B584F-A916-4D3F-80BC-7B19D496B612}" type="sibTrans" cxnId="{6B2B1866-36F2-4924-BDC3-35D796B6F0C5}">
      <dgm:prSet/>
      <dgm:spPr/>
      <dgm:t>
        <a:bodyPr/>
        <a:lstStyle/>
        <a:p>
          <a:endParaRPr lang="en-GB"/>
        </a:p>
      </dgm:t>
    </dgm:pt>
    <dgm:pt modelId="{924BFECB-2B0B-4DF8-9E83-D39D01FA2262}" type="pres">
      <dgm:prSet presAssocID="{66B49E98-29A3-4CC5-BEC2-8091FB366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61DE09-04C1-440E-97B9-C89F6130322C}" type="pres">
      <dgm:prSet presAssocID="{EBEA6CF3-2101-4B7E-831A-EB8B7163DCB0}" presName="parentText" presStyleLbl="node1" presStyleIdx="0" presStyleCnt="1" custLinFactNeighborX="-90579" custLinFactNeighborY="-6998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684AD19-4583-4407-A636-6FFD37881DD3}" type="presOf" srcId="{EBEA6CF3-2101-4B7E-831A-EB8B7163DCB0}" destId="{ED61DE09-04C1-440E-97B9-C89F6130322C}" srcOrd="0" destOrd="0" presId="urn:microsoft.com/office/officeart/2005/8/layout/vList2"/>
    <dgm:cxn modelId="{2F7D2C60-9DE4-4945-B811-C16CDA6258D4}" type="presOf" srcId="{66B49E98-29A3-4CC5-BEC2-8091FB3668DD}" destId="{924BFECB-2B0B-4DF8-9E83-D39D01FA2262}" srcOrd="0" destOrd="0" presId="urn:microsoft.com/office/officeart/2005/8/layout/vList2"/>
    <dgm:cxn modelId="{6B2B1866-36F2-4924-BDC3-35D796B6F0C5}" srcId="{66B49E98-29A3-4CC5-BEC2-8091FB3668DD}" destId="{EBEA6CF3-2101-4B7E-831A-EB8B7163DCB0}" srcOrd="0" destOrd="0" parTransId="{46544C49-CE1E-4FA4-B3E6-A7861AC1688C}" sibTransId="{EE0B584F-A916-4D3F-80BC-7B19D496B612}"/>
    <dgm:cxn modelId="{C5DF91E5-F3D9-43AC-9266-BC6642A22D0B}" type="presParOf" srcId="{924BFECB-2B0B-4DF8-9E83-D39D01FA2262}" destId="{ED61DE09-04C1-440E-97B9-C89F613032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306548" cy="38376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Graph Panel</a:t>
          </a:r>
          <a:endParaRPr lang="en-GB" sz="1600" kern="1200" dirty="0"/>
        </a:p>
      </dsp:txBody>
      <dsp:txXfrm>
        <a:off x="18734" y="18734"/>
        <a:ext cx="1269080" cy="3462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2108642" cy="33579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Proportional symbol map</a:t>
          </a:r>
          <a:endParaRPr lang="en-GB" sz="1400" kern="1200" dirty="0"/>
        </a:p>
      </dsp:txBody>
      <dsp:txXfrm>
        <a:off x="16392" y="16392"/>
        <a:ext cx="2075858" cy="3030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732"/>
          <a:ext cx="1511639" cy="287819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Data Table Panel</a:t>
          </a:r>
          <a:endParaRPr lang="en-GB" sz="1200" kern="1200" dirty="0"/>
        </a:p>
      </dsp:txBody>
      <dsp:txXfrm>
        <a:off x="14050" y="14782"/>
        <a:ext cx="1483539" cy="25971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677444" cy="287819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Option/</a:t>
          </a:r>
          <a:r>
            <a:rPr lang="en-GB" sz="1200" kern="1200" dirty="0" err="1" smtClean="0"/>
            <a:t>Symbology</a:t>
          </a:r>
          <a:r>
            <a:rPr lang="en-GB" sz="1200" kern="1200" dirty="0" smtClean="0"/>
            <a:t> Panel</a:t>
          </a:r>
          <a:endParaRPr lang="en-GB" sz="1200" kern="1200" dirty="0"/>
        </a:p>
      </dsp:txBody>
      <dsp:txXfrm>
        <a:off x="14050" y="14050"/>
        <a:ext cx="1649344" cy="25971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24560"/>
          <a:ext cx="2308414" cy="33579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Proportional symbol Legend</a:t>
          </a:r>
          <a:endParaRPr lang="en-GB" sz="1400" kern="1200" dirty="0"/>
        </a:p>
      </dsp:txBody>
      <dsp:txXfrm>
        <a:off x="16392" y="40952"/>
        <a:ext cx="2275630" cy="3030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732"/>
          <a:ext cx="1511639" cy="287819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Graph Type Selection</a:t>
          </a:r>
          <a:endParaRPr lang="en-GB" sz="1200" kern="1200" dirty="0"/>
        </a:p>
      </dsp:txBody>
      <dsp:txXfrm>
        <a:off x="14050" y="14782"/>
        <a:ext cx="1483539" cy="25971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12754"/>
          <a:ext cx="3096344" cy="647595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Column chart</a:t>
          </a:r>
          <a:endParaRPr lang="en-GB" sz="2700" kern="1200" dirty="0"/>
        </a:p>
      </dsp:txBody>
      <dsp:txXfrm>
        <a:off x="31613" y="44367"/>
        <a:ext cx="3033118" cy="58436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3096344" cy="647595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Bar chart</a:t>
          </a:r>
          <a:endParaRPr lang="en-GB" sz="2700" kern="1200" dirty="0"/>
        </a:p>
      </dsp:txBody>
      <dsp:txXfrm>
        <a:off x="31613" y="31613"/>
        <a:ext cx="3033118" cy="58436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12754"/>
          <a:ext cx="3240360" cy="647595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Vertical bubble chart</a:t>
          </a:r>
          <a:endParaRPr lang="en-GB" sz="2700" kern="1200" dirty="0"/>
        </a:p>
      </dsp:txBody>
      <dsp:txXfrm>
        <a:off x="31613" y="44367"/>
        <a:ext cx="3177134" cy="58436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530"/>
          <a:ext cx="3075475" cy="719549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Time series graph</a:t>
          </a:r>
          <a:endParaRPr lang="en-GB" sz="3000" kern="1200" dirty="0"/>
        </a:p>
      </dsp:txBody>
      <dsp:txXfrm>
        <a:off x="35125" y="35655"/>
        <a:ext cx="3005225" cy="64929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872209" cy="455715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X Axis selected</a:t>
          </a:r>
          <a:endParaRPr lang="en-GB" sz="1900" kern="1200" dirty="0"/>
        </a:p>
      </dsp:txBody>
      <dsp:txXfrm>
        <a:off x="22246" y="22246"/>
        <a:ext cx="1827717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2630288" cy="43173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Indicator Selection Panel</a:t>
          </a:r>
          <a:endParaRPr lang="en-GB" sz="1800" kern="1200" dirty="0"/>
        </a:p>
      </dsp:txBody>
      <dsp:txXfrm>
        <a:off x="21075" y="21075"/>
        <a:ext cx="2588138" cy="38958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728192" cy="455715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Y Axis selected</a:t>
          </a:r>
          <a:endParaRPr lang="en-GB" sz="1900" kern="1200" dirty="0"/>
        </a:p>
      </dsp:txBody>
      <dsp:txXfrm>
        <a:off x="22246" y="22246"/>
        <a:ext cx="1683700" cy="41122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656184" cy="43173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Time trails</a:t>
          </a:r>
          <a:endParaRPr lang="en-GB" sz="1800" kern="1200" dirty="0"/>
        </a:p>
      </dsp:txBody>
      <dsp:txXfrm>
        <a:off x="21075" y="21075"/>
        <a:ext cx="1614034" cy="38958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584175" cy="455715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Region select</a:t>
          </a:r>
          <a:endParaRPr lang="en-GB" sz="1900" kern="1200" dirty="0"/>
        </a:p>
      </dsp:txBody>
      <dsp:txXfrm>
        <a:off x="22246" y="22246"/>
        <a:ext cx="1539683" cy="4112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940444" cy="43173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z-axis: symbol size</a:t>
          </a:r>
          <a:endParaRPr lang="en-GB" sz="1800" kern="1200" dirty="0"/>
        </a:p>
      </dsp:txBody>
      <dsp:txXfrm>
        <a:off x="21075" y="21075"/>
        <a:ext cx="1898294" cy="38958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224136" cy="359774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Time choice</a:t>
          </a:r>
          <a:endParaRPr lang="en-GB" sz="1500" kern="1200" dirty="0"/>
        </a:p>
      </dsp:txBody>
      <dsp:txXfrm>
        <a:off x="17563" y="17563"/>
        <a:ext cx="1189010" cy="32464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656184" cy="33579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Time trails CHECKED</a:t>
          </a:r>
          <a:endParaRPr lang="en-GB" sz="1400" kern="1200" dirty="0"/>
        </a:p>
      </dsp:txBody>
      <dsp:txXfrm>
        <a:off x="16392" y="16392"/>
        <a:ext cx="1623400" cy="30300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847144" cy="55692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Time trails EFFECT from year to year</a:t>
          </a:r>
          <a:endParaRPr lang="en-GB" sz="1400" kern="1200" dirty="0"/>
        </a:p>
      </dsp:txBody>
      <dsp:txXfrm>
        <a:off x="27187" y="27187"/>
        <a:ext cx="1792770" cy="50254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41921"/>
          <a:ext cx="1656184" cy="311805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Time trails 2011-2012</a:t>
          </a:r>
          <a:endParaRPr lang="en-GB" sz="1300" kern="1200" dirty="0"/>
        </a:p>
      </dsp:txBody>
      <dsp:txXfrm>
        <a:off x="15221" y="57142"/>
        <a:ext cx="1625742" cy="281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13688"/>
          <a:ext cx="2358071" cy="38376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Region Selection Panel</a:t>
          </a:r>
          <a:endParaRPr lang="en-GB" sz="1600" kern="1200" dirty="0"/>
        </a:p>
      </dsp:txBody>
      <dsp:txXfrm>
        <a:off x="18734" y="32422"/>
        <a:ext cx="2320603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306548" cy="38376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Map Legend</a:t>
          </a:r>
          <a:endParaRPr lang="en-GB" sz="1600" kern="1200" dirty="0"/>
        </a:p>
      </dsp:txBody>
      <dsp:txXfrm>
        <a:off x="18734" y="18734"/>
        <a:ext cx="1269080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2401223" cy="71604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Customise, export, labels &amp; tables</a:t>
          </a:r>
          <a:endParaRPr lang="en-GB" sz="1800" kern="1200" dirty="0"/>
        </a:p>
      </dsp:txBody>
      <dsp:txXfrm>
        <a:off x="34954" y="34954"/>
        <a:ext cx="2331315" cy="6461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856674" cy="33579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Map Display Controls</a:t>
          </a:r>
          <a:endParaRPr lang="en-GB" sz="1400" kern="1200" dirty="0"/>
        </a:p>
      </dsp:txBody>
      <dsp:txXfrm>
        <a:off x="16392" y="16392"/>
        <a:ext cx="1823890" cy="3030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686"/>
          <a:ext cx="2183775" cy="455715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Time slider / player</a:t>
          </a:r>
          <a:endParaRPr lang="en-GB" sz="1900" kern="1200" dirty="0"/>
        </a:p>
      </dsp:txBody>
      <dsp:txXfrm>
        <a:off x="22246" y="22932"/>
        <a:ext cx="2139283" cy="4112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2819394" cy="407745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Category / Indicator Selection</a:t>
          </a:r>
          <a:endParaRPr lang="en-GB" sz="1700" kern="1200" dirty="0"/>
        </a:p>
      </dsp:txBody>
      <dsp:txXfrm>
        <a:off x="19904" y="19904"/>
        <a:ext cx="2779586" cy="3679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DE09-04C1-440E-97B9-C89F6130322C}">
      <dsp:nvSpPr>
        <dsp:cNvPr id="0" name=""/>
        <dsp:cNvSpPr/>
      </dsp:nvSpPr>
      <dsp:spPr>
        <a:xfrm>
          <a:off x="0" y="0"/>
          <a:ext cx="1306548" cy="38376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Map Popup</a:t>
          </a:r>
          <a:endParaRPr lang="en-GB" sz="1600" kern="1200" dirty="0"/>
        </a:p>
      </dsp:txBody>
      <dsp:txXfrm>
        <a:off x="18734" y="18734"/>
        <a:ext cx="1269080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282B6-ED6A-4C09-A880-C6531C89B0DF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EB8A3-F237-4186-9594-BE505779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StatPlanet User Guide: 3.1, 3.2, 3.3,</a:t>
            </a:r>
            <a:r>
              <a:rPr lang="en-GB" baseline="0" dirty="0" smtClean="0"/>
              <a:t> </a:t>
            </a:r>
            <a:r>
              <a:rPr lang="en-GB" dirty="0" smtClean="0"/>
              <a:t>3.5, 3.8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0A6C4-C167-4A77-B5B9-45F5C4E03AC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68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StatPlanet User Guide: 3.1 </a:t>
            </a:r>
            <a:r>
              <a:rPr lang="en-GB" smtClean="0"/>
              <a:t>&amp; 3.2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0A6C4-C167-4A77-B5B9-45F5C4E03AC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74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StatPlanet User Guide: Chapter 3.1</a:t>
            </a:r>
            <a:r>
              <a:rPr lang="en-GB" baseline="0" dirty="0" smtClean="0"/>
              <a:t> Proportional Symbol Map;  3.2 Bookmark indicator; 3.3 Scatter plot (bubble chart)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0A6C4-C167-4A77-B5B9-45F5C4E03AC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27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StatPlanet User Guide: 3.3 Graph Panel: Bar chart / Column chart, Time series, Vertical bubble 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0A6C4-C167-4A77-B5B9-45F5C4E03AC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366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StatPlanet User Guide: 3.3 Graph Panel, 3.8 Time Slider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0A6C4-C167-4A77-B5B9-45F5C4E03AC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55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StatPlanet User Guide: 3.5 Data-table</a:t>
            </a:r>
            <a:r>
              <a:rPr lang="en-GB" baseline="0" dirty="0" smtClean="0"/>
              <a:t> panel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0A6C4-C167-4A77-B5B9-45F5C4E03AC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641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StatPlanet User Guide Chapter 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BAE1C-7EE0-43EC-BDD6-F060A2FC81D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230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StatPlanet</a:t>
            </a:r>
            <a:r>
              <a:rPr lang="en-GB" baseline="0" dirty="0" smtClean="0"/>
              <a:t> User Guide Chapter 6.4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BAE1C-7EE0-43EC-BDD6-F060A2FC81D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460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StatPlanet</a:t>
            </a:r>
            <a:r>
              <a:rPr lang="en-GB" baseline="0" dirty="0" smtClean="0"/>
              <a:t> User Guide Chapter 3.6 (selection panel)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BAE1C-7EE0-43EC-BDD6-F060A2FC81D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17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5425-29D3-40D6-93A6-82B7C1E2798F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096-49B6-4A91-A74B-EA1A1213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8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5425-29D3-40D6-93A6-82B7C1E2798F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096-49B6-4A91-A74B-EA1A1213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5425-29D3-40D6-93A6-82B7C1E2798F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096-49B6-4A91-A74B-EA1A1213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2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3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5425-29D3-40D6-93A6-82B7C1E2798F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096-49B6-4A91-A74B-EA1A1213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3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5425-29D3-40D6-93A6-82B7C1E2798F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096-49B6-4A91-A74B-EA1A1213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5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5425-29D3-40D6-93A6-82B7C1E2798F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096-49B6-4A91-A74B-EA1A1213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5425-29D3-40D6-93A6-82B7C1E2798F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096-49B6-4A91-A74B-EA1A1213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5425-29D3-40D6-93A6-82B7C1E2798F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096-49B6-4A91-A74B-EA1A1213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5425-29D3-40D6-93A6-82B7C1E2798F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096-49B6-4A91-A74B-EA1A1213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1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5425-29D3-40D6-93A6-82B7C1E2798F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096-49B6-4A91-A74B-EA1A1213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5425-29D3-40D6-93A6-82B7C1E2798F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096-49B6-4A91-A74B-EA1A1213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1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5425-29D3-40D6-93A6-82B7C1E2798F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98096-49B6-4A91-A74B-EA1A12134C4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189481" y="6187781"/>
            <a:ext cx="2530845" cy="702261"/>
            <a:chOff x="147081" y="6099088"/>
            <a:chExt cx="2530845" cy="70226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81" y="6328610"/>
              <a:ext cx="1565414" cy="24321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853" y="6099088"/>
              <a:ext cx="1249073" cy="7022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812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26" Type="http://schemas.openxmlformats.org/officeDocument/2006/relationships/diagramQuickStyle" Target="../diagrams/quickStyle5.xml"/><Relationship Id="rId39" Type="http://schemas.openxmlformats.org/officeDocument/2006/relationships/diagramData" Target="../diagrams/data8.xml"/><Relationship Id="rId3" Type="http://schemas.openxmlformats.org/officeDocument/2006/relationships/image" Target="../media/image4.JPG"/><Relationship Id="rId21" Type="http://schemas.openxmlformats.org/officeDocument/2006/relationships/diagramQuickStyle" Target="../diagrams/quickStyle4.xml"/><Relationship Id="rId34" Type="http://schemas.openxmlformats.org/officeDocument/2006/relationships/diagramData" Target="../diagrams/data7.xml"/><Relationship Id="rId42" Type="http://schemas.openxmlformats.org/officeDocument/2006/relationships/diagramColors" Target="../diagrams/colors8.xml"/><Relationship Id="rId47" Type="http://schemas.openxmlformats.org/officeDocument/2006/relationships/diagramColors" Target="../diagrams/colors9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5" Type="http://schemas.openxmlformats.org/officeDocument/2006/relationships/diagramLayout" Target="../diagrams/layout5.xml"/><Relationship Id="rId33" Type="http://schemas.microsoft.com/office/2007/relationships/diagramDrawing" Target="../diagrams/drawing6.xml"/><Relationship Id="rId38" Type="http://schemas.microsoft.com/office/2007/relationships/diagramDrawing" Target="../diagrams/drawing7.xml"/><Relationship Id="rId46" Type="http://schemas.openxmlformats.org/officeDocument/2006/relationships/diagramQuickStyle" Target="../diagrams/quickStyle9.xml"/><Relationship Id="rId2" Type="http://schemas.openxmlformats.org/officeDocument/2006/relationships/notesSlide" Target="../notesSlides/notesSlide2.xml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29" Type="http://schemas.openxmlformats.org/officeDocument/2006/relationships/diagramData" Target="../diagrams/data6.xml"/><Relationship Id="rId41" Type="http://schemas.openxmlformats.org/officeDocument/2006/relationships/diagramQuickStyle" Target="../diagrams/quickStyl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24" Type="http://schemas.openxmlformats.org/officeDocument/2006/relationships/diagramData" Target="../diagrams/data5.xml"/><Relationship Id="rId32" Type="http://schemas.openxmlformats.org/officeDocument/2006/relationships/diagramColors" Target="../diagrams/colors6.xml"/><Relationship Id="rId37" Type="http://schemas.openxmlformats.org/officeDocument/2006/relationships/diagramColors" Target="../diagrams/colors7.xml"/><Relationship Id="rId40" Type="http://schemas.openxmlformats.org/officeDocument/2006/relationships/diagramLayout" Target="../diagrams/layout8.xml"/><Relationship Id="rId45" Type="http://schemas.openxmlformats.org/officeDocument/2006/relationships/diagramLayout" Target="../diagrams/layout9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28" Type="http://schemas.microsoft.com/office/2007/relationships/diagramDrawing" Target="../diagrams/drawing5.xml"/><Relationship Id="rId36" Type="http://schemas.openxmlformats.org/officeDocument/2006/relationships/diagramQuickStyle" Target="../diagrams/quickStyle7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31" Type="http://schemas.openxmlformats.org/officeDocument/2006/relationships/diagramQuickStyle" Target="../diagrams/quickStyle6.xml"/><Relationship Id="rId44" Type="http://schemas.openxmlformats.org/officeDocument/2006/relationships/diagramData" Target="../diagrams/data9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Relationship Id="rId27" Type="http://schemas.openxmlformats.org/officeDocument/2006/relationships/diagramColors" Target="../diagrams/colors5.xml"/><Relationship Id="rId30" Type="http://schemas.openxmlformats.org/officeDocument/2006/relationships/diagramLayout" Target="../diagrams/layout6.xml"/><Relationship Id="rId35" Type="http://schemas.openxmlformats.org/officeDocument/2006/relationships/diagramLayout" Target="../diagrams/layout7.xml"/><Relationship Id="rId43" Type="http://schemas.microsoft.com/office/2007/relationships/diagramDrawing" Target="../diagrams/drawing8.xml"/><Relationship Id="rId48" Type="http://schemas.microsoft.com/office/2007/relationships/diagramDrawing" Target="../diagrams/drawing9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13" Type="http://schemas.microsoft.com/office/2007/relationships/diagramDrawing" Target="../diagrams/drawing11.xml"/><Relationship Id="rId18" Type="http://schemas.microsoft.com/office/2007/relationships/diagramDrawing" Target="../diagrams/drawing12.xml"/><Relationship Id="rId26" Type="http://schemas.openxmlformats.org/officeDocument/2006/relationships/diagramQuickStyle" Target="../diagrams/quickStyle14.xml"/><Relationship Id="rId3" Type="http://schemas.openxmlformats.org/officeDocument/2006/relationships/image" Target="../media/image5.JPG"/><Relationship Id="rId21" Type="http://schemas.openxmlformats.org/officeDocument/2006/relationships/diagramQuickStyle" Target="../diagrams/quickStyle13.xml"/><Relationship Id="rId7" Type="http://schemas.openxmlformats.org/officeDocument/2006/relationships/diagramColors" Target="../diagrams/colors10.xml"/><Relationship Id="rId12" Type="http://schemas.openxmlformats.org/officeDocument/2006/relationships/diagramColors" Target="../diagrams/colors11.xml"/><Relationship Id="rId17" Type="http://schemas.openxmlformats.org/officeDocument/2006/relationships/diagramColors" Target="../diagrams/colors12.xml"/><Relationship Id="rId25" Type="http://schemas.openxmlformats.org/officeDocument/2006/relationships/diagramLayout" Target="../diagrams/layout14.xml"/><Relationship Id="rId2" Type="http://schemas.openxmlformats.org/officeDocument/2006/relationships/notesSlide" Target="../notesSlides/notesSlide3.xml"/><Relationship Id="rId16" Type="http://schemas.openxmlformats.org/officeDocument/2006/relationships/diagramQuickStyle" Target="../diagrams/quickStyle12.xml"/><Relationship Id="rId20" Type="http://schemas.openxmlformats.org/officeDocument/2006/relationships/diagramLayout" Target="../diagrams/layout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11" Type="http://schemas.openxmlformats.org/officeDocument/2006/relationships/diagramQuickStyle" Target="../diagrams/quickStyle11.xml"/><Relationship Id="rId24" Type="http://schemas.openxmlformats.org/officeDocument/2006/relationships/diagramData" Target="../diagrams/data14.xml"/><Relationship Id="rId5" Type="http://schemas.openxmlformats.org/officeDocument/2006/relationships/diagramLayout" Target="../diagrams/layout10.xml"/><Relationship Id="rId15" Type="http://schemas.openxmlformats.org/officeDocument/2006/relationships/diagramLayout" Target="../diagrams/layout12.xml"/><Relationship Id="rId23" Type="http://schemas.microsoft.com/office/2007/relationships/diagramDrawing" Target="../diagrams/drawing13.xml"/><Relationship Id="rId28" Type="http://schemas.microsoft.com/office/2007/relationships/diagramDrawing" Target="../diagrams/drawing14.xml"/><Relationship Id="rId10" Type="http://schemas.openxmlformats.org/officeDocument/2006/relationships/diagramLayout" Target="../diagrams/layout11.xml"/><Relationship Id="rId19" Type="http://schemas.openxmlformats.org/officeDocument/2006/relationships/diagramData" Target="../diagrams/data13.xml"/><Relationship Id="rId4" Type="http://schemas.openxmlformats.org/officeDocument/2006/relationships/diagramData" Target="../diagrams/data10.xml"/><Relationship Id="rId9" Type="http://schemas.openxmlformats.org/officeDocument/2006/relationships/diagramData" Target="../diagrams/data11.xml"/><Relationship Id="rId14" Type="http://schemas.openxmlformats.org/officeDocument/2006/relationships/diagramData" Target="../diagrams/data12.xml"/><Relationship Id="rId22" Type="http://schemas.openxmlformats.org/officeDocument/2006/relationships/diagramColors" Target="../diagrams/colors13.xml"/><Relationship Id="rId27" Type="http://schemas.openxmlformats.org/officeDocument/2006/relationships/diagramColors" Target="../diagrams/colors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13" Type="http://schemas.openxmlformats.org/officeDocument/2006/relationships/image" Target="../media/image7.png"/><Relationship Id="rId18" Type="http://schemas.microsoft.com/office/2007/relationships/diagramDrawing" Target="../diagrams/drawing16.xml"/><Relationship Id="rId26" Type="http://schemas.microsoft.com/office/2007/relationships/diagramDrawing" Target="../diagrams/drawing17.xml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8.png"/><Relationship Id="rId34" Type="http://schemas.microsoft.com/office/2007/relationships/diagramDrawing" Target="../diagrams/drawing18.xml"/><Relationship Id="rId7" Type="http://schemas.openxmlformats.org/officeDocument/2006/relationships/diagramLayout" Target="../diagrams/layout15.xml"/><Relationship Id="rId12" Type="http://schemas.openxmlformats.org/officeDocument/2006/relationships/oleObject" Target="../embeddings/oleObject2.bin"/><Relationship Id="rId17" Type="http://schemas.openxmlformats.org/officeDocument/2006/relationships/diagramColors" Target="../diagrams/colors16.xml"/><Relationship Id="rId25" Type="http://schemas.openxmlformats.org/officeDocument/2006/relationships/diagramColors" Target="../diagrams/colors17.xml"/><Relationship Id="rId33" Type="http://schemas.openxmlformats.org/officeDocument/2006/relationships/diagramColors" Target="../diagrams/colors18.xml"/><Relationship Id="rId2" Type="http://schemas.openxmlformats.org/officeDocument/2006/relationships/slideLayout" Target="../slideLayouts/slideLayout2.xml"/><Relationship Id="rId16" Type="http://schemas.openxmlformats.org/officeDocument/2006/relationships/diagramQuickStyle" Target="../diagrams/quickStyle16.xml"/><Relationship Id="rId20" Type="http://schemas.openxmlformats.org/officeDocument/2006/relationships/oleObject" Target="../embeddings/oleObject3.bin"/><Relationship Id="rId29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6" Type="http://schemas.openxmlformats.org/officeDocument/2006/relationships/diagramData" Target="../diagrams/data15.xml"/><Relationship Id="rId11" Type="http://schemas.openxmlformats.org/officeDocument/2006/relationships/image" Target="../media/image10.png"/><Relationship Id="rId24" Type="http://schemas.openxmlformats.org/officeDocument/2006/relationships/diagramQuickStyle" Target="../diagrams/quickStyle17.xml"/><Relationship Id="rId32" Type="http://schemas.openxmlformats.org/officeDocument/2006/relationships/diagramQuickStyle" Target="../diagrams/quickStyle18.xml"/><Relationship Id="rId5" Type="http://schemas.openxmlformats.org/officeDocument/2006/relationships/image" Target="../media/image6.png"/><Relationship Id="rId15" Type="http://schemas.openxmlformats.org/officeDocument/2006/relationships/diagramLayout" Target="../diagrams/layout16.xml"/><Relationship Id="rId23" Type="http://schemas.openxmlformats.org/officeDocument/2006/relationships/diagramLayout" Target="../diagrams/layout17.xml"/><Relationship Id="rId28" Type="http://schemas.openxmlformats.org/officeDocument/2006/relationships/oleObject" Target="../embeddings/oleObject4.bin"/><Relationship Id="rId10" Type="http://schemas.microsoft.com/office/2007/relationships/diagramDrawing" Target="../diagrams/drawing15.xml"/><Relationship Id="rId19" Type="http://schemas.openxmlformats.org/officeDocument/2006/relationships/image" Target="../media/image11.png"/><Relationship Id="rId31" Type="http://schemas.openxmlformats.org/officeDocument/2006/relationships/diagramLayout" Target="../diagrams/layout18.xml"/><Relationship Id="rId4" Type="http://schemas.openxmlformats.org/officeDocument/2006/relationships/oleObject" Target="../embeddings/oleObject1.bin"/><Relationship Id="rId9" Type="http://schemas.openxmlformats.org/officeDocument/2006/relationships/diagramColors" Target="../diagrams/colors15.xml"/><Relationship Id="rId14" Type="http://schemas.openxmlformats.org/officeDocument/2006/relationships/diagramData" Target="../diagrams/data16.xml"/><Relationship Id="rId22" Type="http://schemas.openxmlformats.org/officeDocument/2006/relationships/diagramData" Target="../diagrams/data17.xml"/><Relationship Id="rId27" Type="http://schemas.openxmlformats.org/officeDocument/2006/relationships/image" Target="../media/image12.png"/><Relationship Id="rId30" Type="http://schemas.openxmlformats.org/officeDocument/2006/relationships/diagramData" Target="../diagrams/data18.xml"/><Relationship Id="rId35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13" Type="http://schemas.microsoft.com/office/2007/relationships/diagramDrawing" Target="../diagrams/drawing20.xml"/><Relationship Id="rId18" Type="http://schemas.microsoft.com/office/2007/relationships/diagramDrawing" Target="../diagrams/drawing21.xml"/><Relationship Id="rId26" Type="http://schemas.openxmlformats.org/officeDocument/2006/relationships/diagramQuickStyle" Target="../diagrams/quickStyle23.xml"/><Relationship Id="rId3" Type="http://schemas.openxmlformats.org/officeDocument/2006/relationships/image" Target="../media/image14.png"/><Relationship Id="rId21" Type="http://schemas.openxmlformats.org/officeDocument/2006/relationships/diagramQuickStyle" Target="../diagrams/quickStyle22.xml"/><Relationship Id="rId7" Type="http://schemas.openxmlformats.org/officeDocument/2006/relationships/diagramColors" Target="../diagrams/colors19.xml"/><Relationship Id="rId12" Type="http://schemas.openxmlformats.org/officeDocument/2006/relationships/diagramColors" Target="../diagrams/colors20.xml"/><Relationship Id="rId17" Type="http://schemas.openxmlformats.org/officeDocument/2006/relationships/diagramColors" Target="../diagrams/colors21.xml"/><Relationship Id="rId25" Type="http://schemas.openxmlformats.org/officeDocument/2006/relationships/diagramLayout" Target="../diagrams/layout23.xml"/><Relationship Id="rId33" Type="http://schemas.microsoft.com/office/2007/relationships/diagramDrawing" Target="../diagrams/drawing24.xml"/><Relationship Id="rId2" Type="http://schemas.openxmlformats.org/officeDocument/2006/relationships/notesSlide" Target="../notesSlides/notesSlide5.xml"/><Relationship Id="rId16" Type="http://schemas.openxmlformats.org/officeDocument/2006/relationships/diagramQuickStyle" Target="../diagrams/quickStyle21.xml"/><Relationship Id="rId20" Type="http://schemas.openxmlformats.org/officeDocument/2006/relationships/diagramLayout" Target="../diagrams/layout22.xml"/><Relationship Id="rId29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11" Type="http://schemas.openxmlformats.org/officeDocument/2006/relationships/diagramQuickStyle" Target="../diagrams/quickStyle20.xml"/><Relationship Id="rId24" Type="http://schemas.openxmlformats.org/officeDocument/2006/relationships/diagramData" Target="../diagrams/data23.xml"/><Relationship Id="rId32" Type="http://schemas.openxmlformats.org/officeDocument/2006/relationships/diagramColors" Target="../diagrams/colors24.xml"/><Relationship Id="rId5" Type="http://schemas.openxmlformats.org/officeDocument/2006/relationships/diagramLayout" Target="../diagrams/layout19.xml"/><Relationship Id="rId15" Type="http://schemas.openxmlformats.org/officeDocument/2006/relationships/diagramLayout" Target="../diagrams/layout21.xml"/><Relationship Id="rId23" Type="http://schemas.microsoft.com/office/2007/relationships/diagramDrawing" Target="../diagrams/drawing22.xml"/><Relationship Id="rId28" Type="http://schemas.microsoft.com/office/2007/relationships/diagramDrawing" Target="../diagrams/drawing23.xml"/><Relationship Id="rId10" Type="http://schemas.openxmlformats.org/officeDocument/2006/relationships/diagramLayout" Target="../diagrams/layout20.xml"/><Relationship Id="rId19" Type="http://schemas.openxmlformats.org/officeDocument/2006/relationships/diagramData" Target="../diagrams/data22.xml"/><Relationship Id="rId31" Type="http://schemas.openxmlformats.org/officeDocument/2006/relationships/diagramQuickStyle" Target="../diagrams/quickStyle24.xml"/><Relationship Id="rId4" Type="http://schemas.openxmlformats.org/officeDocument/2006/relationships/diagramData" Target="../diagrams/data19.xml"/><Relationship Id="rId9" Type="http://schemas.openxmlformats.org/officeDocument/2006/relationships/diagramData" Target="../diagrams/data20.xml"/><Relationship Id="rId14" Type="http://schemas.openxmlformats.org/officeDocument/2006/relationships/diagramData" Target="../diagrams/data21.xml"/><Relationship Id="rId22" Type="http://schemas.openxmlformats.org/officeDocument/2006/relationships/diagramColors" Target="../diagrams/colors22.xml"/><Relationship Id="rId27" Type="http://schemas.openxmlformats.org/officeDocument/2006/relationships/diagramColors" Target="../diagrams/colors23.xml"/><Relationship Id="rId30" Type="http://schemas.openxmlformats.org/officeDocument/2006/relationships/diagramLayout" Target="../diagrams/layout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image" Target="../media/image15.png"/><Relationship Id="rId16" Type="http://schemas.openxmlformats.org/officeDocument/2006/relationships/diagramColors" Target="../diagrams/colors2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10" Type="http://schemas.openxmlformats.org/officeDocument/2006/relationships/diagramQuickStyle" Target="../diagrams/quickStyle26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788" y="1207823"/>
            <a:ext cx="10364452" cy="1314342"/>
          </a:xfrm>
        </p:spPr>
        <p:txBody>
          <a:bodyPr>
            <a:normAutofit fontScale="90000"/>
          </a:bodyPr>
          <a:lstStyle/>
          <a:p>
            <a:r>
              <a:rPr lang="en-GB" sz="8000" dirty="0" smtClean="0"/>
              <a:t>Data analysis tool Interface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13775" y="2821504"/>
            <a:ext cx="10364452" cy="1594086"/>
          </a:xfrm>
        </p:spPr>
        <p:txBody>
          <a:bodyPr>
            <a:noAutofit/>
          </a:bodyPr>
          <a:lstStyle/>
          <a:p>
            <a:r>
              <a:rPr lang="en-GB" sz="3600" dirty="0"/>
              <a:t>Core elements of </a:t>
            </a:r>
            <a:r>
              <a:rPr lang="en-GB" sz="3600" dirty="0" smtClean="0"/>
              <a:t>Graphic User Interface</a:t>
            </a:r>
            <a:endParaRPr lang="en-GB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04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Regions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065421" y="2214694"/>
            <a:ext cx="8229600" cy="2353816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Custom regions can be defined so that groups or clusters of locations can be selected as one from the Region Selection Panel</a:t>
            </a:r>
          </a:p>
          <a:p>
            <a:r>
              <a:rPr lang="en-GB" dirty="0" smtClean="0"/>
              <a:t>Allows user to focus on a particular sub-set of the total map, reducing the amount displayed in graphs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0723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5520" y="3933057"/>
            <a:ext cx="648072" cy="57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95500" y="2564905"/>
            <a:ext cx="864096" cy="76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 b="8841"/>
          <a:stretch>
            <a:fillRect/>
          </a:stretch>
        </p:blipFill>
        <p:spPr bwMode="auto">
          <a:xfrm>
            <a:off x="1631504" y="3212976"/>
            <a:ext cx="88625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52400"/>
            <a:ext cx="7571184" cy="990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Create a Temporary Custom Region</a:t>
            </a:r>
            <a:endParaRPr lang="en-GB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quarter" idx="4294967295"/>
          </p:nvPr>
        </p:nvGraphicFramePr>
        <p:xfrm>
          <a:off x="2567608" y="1219201"/>
          <a:ext cx="7643192" cy="472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270"/>
                <a:gridCol w="6362922"/>
              </a:tblGrid>
              <a:tr h="469405">
                <a:tc>
                  <a:txBody>
                    <a:bodyPr/>
                    <a:lstStyle/>
                    <a:p>
                      <a:r>
                        <a:rPr lang="en-GB" dirty="0" smtClean="0"/>
                        <a:t>Icon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Purpose</a:t>
                      </a:r>
                      <a:endParaRPr lang="en-GB" dirty="0"/>
                    </a:p>
                  </a:txBody>
                  <a:tcPr/>
                </a:tc>
              </a:tr>
              <a:tr h="804291">
                <a:tc>
                  <a:txBody>
                    <a:bodyPr/>
                    <a:lstStyle/>
                    <a:p>
                      <a:r>
                        <a:rPr lang="en-GB" dirty="0" smtClean="0"/>
                        <a:t>Select regions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buFont typeface="Wingdings" pitchFamily="2" charset="2"/>
                        <a:buChar char="v"/>
                      </a:pPr>
                      <a:r>
                        <a:rPr kumimoji="0" lang="en-GB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Select</a:t>
                      </a:r>
                      <a:r>
                        <a:rPr kumimoji="0" lang="en-GB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map </a:t>
                      </a:r>
                      <a:r>
                        <a:rPr kumimoji="0" lang="en-GB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selection or select a custom region</a:t>
                      </a:r>
                    </a:p>
                    <a:p>
                      <a:pPr marL="0" algn="l" rtl="0" eaLnBrk="1" latinLnBrk="0" hangingPunct="1">
                        <a:buFont typeface="Wingdings" pitchFamily="2" charset="2"/>
                        <a:buChar char="v"/>
                      </a:pPr>
                      <a:r>
                        <a:rPr kumimoji="0" lang="en-GB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Use shift-click to combine multiple custom regions</a:t>
                      </a:r>
                    </a:p>
                  </a:txBody>
                  <a:tcPr/>
                </a:tc>
              </a:tr>
              <a:tr h="681979">
                <a:tc>
                  <a:txBody>
                    <a:bodyPr/>
                    <a:lstStyle/>
                    <a:p>
                      <a:r>
                        <a:rPr lang="en-GB" dirty="0" smtClean="0"/>
                        <a:t>Select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Press the Select button to reduce the list to your selection. </a:t>
                      </a:r>
                    </a:p>
                    <a:p>
                      <a:pPr>
                        <a:buFont typeface="Wingdings" pitchFamily="2" charset="2"/>
                        <a:buChar char="v"/>
                      </a:pP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Any items which are not selected will be removed from view. </a:t>
                      </a: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GB" dirty="0" smtClean="0"/>
                        <a:t>Deselect</a:t>
                      </a:r>
                      <a:r>
                        <a:rPr lang="en-GB" baseline="0" dirty="0" smtClean="0"/>
                        <a:t> all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Press the Deselect All button to clear your selection. 	</a:t>
                      </a:r>
                    </a:p>
                  </a:txBody>
                  <a:tcPr/>
                </a:tc>
              </a:tr>
              <a:tr h="810206">
                <a:tc>
                  <a:txBody>
                    <a:bodyPr/>
                    <a:lstStyle/>
                    <a:p>
                      <a:r>
                        <a:rPr lang="en-GB" dirty="0" smtClean="0"/>
                        <a:t>Refresh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Refresh button appears once you have created a custom region or group of items. </a:t>
                      </a:r>
                    </a:p>
                    <a:p>
                      <a:pPr>
                        <a:buFont typeface="Wingdings" pitchFamily="2" charset="2"/>
                        <a:buChar char="v"/>
                      </a:pP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It can be used to return to the original list. 	</a:t>
                      </a:r>
                    </a:p>
                  </a:txBody>
                  <a:tcPr/>
                </a:tc>
              </a:tr>
              <a:tr h="469405">
                <a:tc>
                  <a:txBody>
                    <a:bodyPr/>
                    <a:lstStyle/>
                    <a:p>
                      <a:r>
                        <a:rPr lang="en-GB" dirty="0" smtClean="0"/>
                        <a:t>Remove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remove items from the list, select those you wish to remove and press the Remove button. </a:t>
                      </a:r>
                    </a:p>
                  </a:txBody>
                  <a:tcPr/>
                </a:tc>
              </a:tr>
              <a:tr h="469405">
                <a:tc>
                  <a:txBody>
                    <a:bodyPr/>
                    <a:lstStyle/>
                    <a:p>
                      <a:r>
                        <a:rPr lang="en-GB" dirty="0" smtClean="0"/>
                        <a:t>Show panel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If your selection panel is missing, select this button from the bottom left corner of the screen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 t="6122" r="6122" b="8163"/>
          <a:stretch>
            <a:fillRect/>
          </a:stretch>
        </p:blipFill>
        <p:spPr bwMode="auto">
          <a:xfrm>
            <a:off x="1806578" y="1807500"/>
            <a:ext cx="562348" cy="51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 b="13454"/>
          <a:stretch>
            <a:fillRect/>
          </a:stretch>
        </p:blipFill>
        <p:spPr bwMode="auto">
          <a:xfrm>
            <a:off x="1798564" y="4725144"/>
            <a:ext cx="62502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/>
          <a:srcRect t="4510"/>
          <a:stretch>
            <a:fillRect/>
          </a:stretch>
        </p:blipFill>
        <p:spPr bwMode="auto">
          <a:xfrm flipV="1">
            <a:off x="1847528" y="5429532"/>
            <a:ext cx="504056" cy="44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480376" y="42598"/>
            <a:ext cx="1115616" cy="108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5068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390757"/>
          </a:xfrm>
        </p:spPr>
        <p:txBody>
          <a:bodyPr/>
          <a:lstStyle/>
          <a:p>
            <a:r>
              <a:rPr lang="en-GB" dirty="0" smtClean="0"/>
              <a:t>End-User Customisations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981200" y="2214694"/>
            <a:ext cx="8229600" cy="39422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2800" dirty="0"/>
              <a:t>The </a:t>
            </a:r>
            <a:r>
              <a:rPr lang="en-GB" sz="2800" dirty="0" smtClean="0"/>
              <a:t>application </a:t>
            </a:r>
            <a:r>
              <a:rPr lang="en-GB" sz="2800" dirty="0"/>
              <a:t>interface provides many options for the end-user to make changes to the display, appearance &amp; behaviour of almost every visible element in the program.</a:t>
            </a:r>
          </a:p>
          <a:p>
            <a:r>
              <a:rPr lang="en-GB" sz="2800" dirty="0"/>
              <a:t>These customisations are </a:t>
            </a:r>
            <a:r>
              <a:rPr lang="en-GB" sz="2800" b="1" dirty="0"/>
              <a:t>temporary </a:t>
            </a:r>
            <a:r>
              <a:rPr lang="en-GB" sz="2800" dirty="0"/>
              <a:t>and do not persist from use to use.</a:t>
            </a:r>
          </a:p>
          <a:p>
            <a:r>
              <a:rPr lang="en-GB" sz="2800" dirty="0"/>
              <a:t>In a later session, we will practice on how to use this application. </a:t>
            </a:r>
          </a:p>
        </p:txBody>
      </p:sp>
    </p:spTree>
    <p:extLst>
      <p:ext uri="{BB962C8B-B14F-4D97-AF65-F5344CB8AC3E}">
        <p14:creationId xmlns:p14="http://schemas.microsoft.com/office/powerpoint/2010/main" val="38717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Legend Customisation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102401" name="Object 1"/>
          <p:cNvGraphicFramePr>
            <a:graphicFrameLocks noChangeAspect="1"/>
          </p:cNvGraphicFramePr>
          <p:nvPr>
            <p:extLst/>
          </p:nvPr>
        </p:nvGraphicFramePr>
        <p:xfrm>
          <a:off x="2351403" y="2478500"/>
          <a:ext cx="7056980" cy="314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3" imgW="7868748" imgH="3505689" progId="PBrush">
                  <p:embed/>
                </p:oleObj>
              </mc:Choice>
              <mc:Fallback>
                <p:oleObj name="Bitmap Image" r:id="rId3" imgW="7868748" imgH="350568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403" y="2478500"/>
                        <a:ext cx="7056980" cy="3140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2367425" y="2775863"/>
            <a:ext cx="504056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55459" y="3054564"/>
            <a:ext cx="1296144" cy="1440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2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17" y="2411222"/>
            <a:ext cx="10364451" cy="1596177"/>
          </a:xfrm>
        </p:spPr>
        <p:txBody>
          <a:bodyPr/>
          <a:lstStyle/>
          <a:p>
            <a:pPr algn="ctr"/>
            <a:r>
              <a:rPr lang="en-GB" dirty="0" smtClean="0"/>
              <a:t>Practical session</a:t>
            </a:r>
            <a:br>
              <a:rPr lang="en-GB" dirty="0" smtClean="0"/>
            </a:br>
            <a:r>
              <a:rPr lang="en-GB" dirty="0" smtClean="0"/>
              <a:t>kindly download the videos on the site!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972" y="257569"/>
            <a:ext cx="10364451" cy="765115"/>
          </a:xfrm>
        </p:spPr>
        <p:txBody>
          <a:bodyPr/>
          <a:lstStyle/>
          <a:p>
            <a:r>
              <a:rPr lang="en-GB" dirty="0" smtClean="0"/>
              <a:t>Core Interface Components -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981200" y="1219200"/>
            <a:ext cx="4041648" cy="493776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GB" dirty="0" smtClean="0"/>
              <a:t>Category / Indicator  selection panels</a:t>
            </a:r>
          </a:p>
          <a:p>
            <a:pPr lvl="1"/>
            <a:r>
              <a:rPr lang="en-GB" dirty="0" smtClean="0"/>
              <a:t>Choose data to represent</a:t>
            </a:r>
          </a:p>
          <a:p>
            <a:pPr lvl="1"/>
            <a:r>
              <a:rPr lang="en-GB" dirty="0" smtClean="0"/>
              <a:t>Bookmark second indicator</a:t>
            </a:r>
          </a:p>
          <a:p>
            <a:pPr lvl="1"/>
            <a:r>
              <a:rPr lang="en-GB" dirty="0" smtClean="0"/>
              <a:t>More on data organisation later</a:t>
            </a:r>
          </a:p>
          <a:p>
            <a:r>
              <a:rPr lang="en-GB" dirty="0" smtClean="0"/>
              <a:t>Graph panel</a:t>
            </a:r>
          </a:p>
          <a:p>
            <a:pPr lvl="1"/>
            <a:r>
              <a:rPr lang="en-GB" dirty="0" smtClean="0"/>
              <a:t>Choose how to display selected data </a:t>
            </a:r>
          </a:p>
          <a:p>
            <a:r>
              <a:rPr lang="en-GB" dirty="0" smtClean="0"/>
              <a:t>Time slider / player</a:t>
            </a:r>
          </a:p>
          <a:p>
            <a:pPr lvl="1"/>
            <a:r>
              <a:rPr lang="en-GB" dirty="0" smtClean="0"/>
              <a:t>Play as animation or use controls to go forward / back in time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156198" y="1216152"/>
            <a:ext cx="4041648" cy="509316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GB" dirty="0" smtClean="0"/>
              <a:t>Map legend</a:t>
            </a:r>
          </a:p>
          <a:p>
            <a:pPr lvl="1"/>
            <a:r>
              <a:rPr lang="en-GB" dirty="0" smtClean="0"/>
              <a:t>Choose colour schemes and number of intervals</a:t>
            </a:r>
          </a:p>
          <a:p>
            <a:r>
              <a:rPr lang="en-GB" dirty="0" smtClean="0"/>
              <a:t>Map display controls</a:t>
            </a:r>
          </a:p>
          <a:p>
            <a:pPr lvl="1"/>
            <a:r>
              <a:rPr lang="en-GB" dirty="0" smtClean="0"/>
              <a:t>Zoom &amp; reset</a:t>
            </a:r>
          </a:p>
          <a:p>
            <a:pPr lvl="1"/>
            <a:r>
              <a:rPr lang="en-GB" dirty="0" smtClean="0"/>
              <a:t>Click-drag on map to pan</a:t>
            </a:r>
          </a:p>
          <a:p>
            <a:r>
              <a:rPr lang="en-GB" dirty="0" smtClean="0"/>
              <a:t>Region selection panel</a:t>
            </a:r>
          </a:p>
          <a:p>
            <a:pPr lvl="1"/>
            <a:r>
              <a:rPr lang="en-GB" dirty="0" smtClean="0"/>
              <a:t>Select regions</a:t>
            </a:r>
          </a:p>
          <a:p>
            <a:pPr lvl="1"/>
            <a:r>
              <a:rPr lang="en-GB" dirty="0" smtClean="0"/>
              <a:t>Zoom into map areas</a:t>
            </a:r>
          </a:p>
          <a:p>
            <a:r>
              <a:rPr lang="en-GB" dirty="0" smtClean="0"/>
              <a:t>Settings &amp; customisations</a:t>
            </a:r>
          </a:p>
          <a:p>
            <a:pPr lvl="1"/>
            <a:r>
              <a:rPr lang="en-GB" dirty="0" smtClean="0"/>
              <a:t>Customization icons and panels; show or hide interface elements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71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07" y="368660"/>
            <a:ext cx="10144688" cy="5911709"/>
          </a:xfrm>
          <a:prstGeom prst="rect">
            <a:avLst/>
          </a:prstGeom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437379641"/>
              </p:ext>
            </p:extLst>
          </p:nvPr>
        </p:nvGraphicFramePr>
        <p:xfrm>
          <a:off x="6672064" y="908720"/>
          <a:ext cx="1306548" cy="404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" name="Group 36"/>
          <p:cNvGrpSpPr/>
          <p:nvPr/>
        </p:nvGrpSpPr>
        <p:grpSpPr>
          <a:xfrm>
            <a:off x="2279577" y="1196753"/>
            <a:ext cx="2630288" cy="2029723"/>
            <a:chOff x="-150877" y="2459010"/>
            <a:chExt cx="1944216" cy="1529111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03268" y="2459010"/>
              <a:ext cx="1372388" cy="125802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14" name="Diagram 13"/>
            <p:cNvGraphicFramePr/>
            <p:nvPr/>
          </p:nvGraphicFramePr>
          <p:xfrm>
            <a:off x="-150877" y="3628081"/>
            <a:ext cx="1944216" cy="3600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  <p:grpSp>
        <p:nvGrpSpPr>
          <p:cNvPr id="3" name="Group 37"/>
          <p:cNvGrpSpPr/>
          <p:nvPr/>
        </p:nvGrpSpPr>
        <p:grpSpPr>
          <a:xfrm>
            <a:off x="8930729" y="2087852"/>
            <a:ext cx="2358071" cy="809640"/>
            <a:chOff x="6978785" y="2132856"/>
            <a:chExt cx="2057712" cy="720080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8100393" y="2132856"/>
              <a:ext cx="138533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19" name="Diagram 18"/>
            <p:cNvGraphicFramePr/>
            <p:nvPr>
              <p:extLst/>
            </p:nvPr>
          </p:nvGraphicFramePr>
          <p:xfrm>
            <a:off x="6978785" y="2492896"/>
            <a:ext cx="2057712" cy="3600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</p:grp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345833481"/>
              </p:ext>
            </p:extLst>
          </p:nvPr>
        </p:nvGraphicFramePr>
        <p:xfrm>
          <a:off x="1030464" y="4120957"/>
          <a:ext cx="1306548" cy="404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pSp>
        <p:nvGrpSpPr>
          <p:cNvPr id="7" name="Group 38"/>
          <p:cNvGrpSpPr/>
          <p:nvPr/>
        </p:nvGrpSpPr>
        <p:grpSpPr>
          <a:xfrm>
            <a:off x="2334221" y="4923507"/>
            <a:ext cx="2613096" cy="1214460"/>
            <a:chOff x="1763688" y="5157192"/>
            <a:chExt cx="2156811" cy="1224136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1763688" y="5445224"/>
              <a:ext cx="1224136" cy="93610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30" name="Diagram 29"/>
            <p:cNvGraphicFramePr/>
            <p:nvPr/>
          </p:nvGraphicFramePr>
          <p:xfrm>
            <a:off x="1938565" y="5157192"/>
            <a:ext cx="1981934" cy="74808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" r:lo="rId25" r:qs="rId26" r:cs="rId27"/>
            </a:graphicData>
          </a:graphic>
        </p:graphicFrame>
      </p:grpSp>
      <p:grpSp>
        <p:nvGrpSpPr>
          <p:cNvPr id="8" name="Group 49"/>
          <p:cNvGrpSpPr/>
          <p:nvPr/>
        </p:nvGrpSpPr>
        <p:grpSpPr>
          <a:xfrm>
            <a:off x="9149071" y="5252041"/>
            <a:ext cx="1856674" cy="877110"/>
            <a:chOff x="6948264" y="5445224"/>
            <a:chExt cx="1944216" cy="936104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8028384" y="5733256"/>
              <a:ext cx="504056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42" name="Diagram 41"/>
            <p:cNvGraphicFramePr/>
            <p:nvPr>
              <p:extLst>
                <p:ext uri="{D42A27DB-BD31-4B8C-83A1-F6EECF244321}">
                  <p14:modId xmlns:p14="http://schemas.microsoft.com/office/powerpoint/2010/main" val="3175820981"/>
                </p:ext>
              </p:extLst>
            </p:nvPr>
          </p:nvGraphicFramePr>
          <p:xfrm>
            <a:off x="6948264" y="5445224"/>
            <a:ext cx="1944216" cy="3600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9" r:lo="rId30" r:qs="rId31" r:cs="rId32"/>
            </a:graphicData>
          </a:graphic>
        </p:graphicFrame>
      </p:grpSp>
      <p:grpSp>
        <p:nvGrpSpPr>
          <p:cNvPr id="9" name="Group 47"/>
          <p:cNvGrpSpPr/>
          <p:nvPr/>
        </p:nvGrpSpPr>
        <p:grpSpPr>
          <a:xfrm>
            <a:off x="5036945" y="5455548"/>
            <a:ext cx="3231987" cy="771347"/>
            <a:chOff x="4139952" y="5805264"/>
            <a:chExt cx="2664296" cy="648072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4139952" y="5921896"/>
              <a:ext cx="1296144" cy="5314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46" name="Diagram 45"/>
            <p:cNvGraphicFramePr/>
            <p:nvPr/>
          </p:nvGraphicFramePr>
          <p:xfrm>
            <a:off x="5004048" y="5805264"/>
            <a:ext cx="1800200" cy="504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4" r:lo="rId35" r:qs="rId36" r:cs="rId37"/>
            </a:graphicData>
          </a:graphic>
        </p:graphicFrame>
      </p:grpSp>
      <p:grpSp>
        <p:nvGrpSpPr>
          <p:cNvPr id="36" name="Group 35"/>
          <p:cNvGrpSpPr/>
          <p:nvPr/>
        </p:nvGrpSpPr>
        <p:grpSpPr>
          <a:xfrm>
            <a:off x="3143672" y="0"/>
            <a:ext cx="3850879" cy="514102"/>
            <a:chOff x="1403648" y="-432048"/>
            <a:chExt cx="4032448" cy="54868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1403648" y="-171400"/>
              <a:ext cx="72008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91880" y="-243408"/>
              <a:ext cx="194421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34" name="Diagram 33"/>
            <p:cNvGraphicFramePr/>
            <p:nvPr/>
          </p:nvGraphicFramePr>
          <p:xfrm>
            <a:off x="2051720" y="-432048"/>
            <a:ext cx="2952328" cy="5486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9" r:lo="rId40" r:qs="rId41" r:cs="rId42"/>
            </a:graphicData>
          </a:graphic>
        </p:graphicFrame>
      </p:grpSp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308138233"/>
              </p:ext>
            </p:extLst>
          </p:nvPr>
        </p:nvGraphicFramePr>
        <p:xfrm>
          <a:off x="7473462" y="3981182"/>
          <a:ext cx="1306548" cy="404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4" r:lo="rId45" r:qs="rId46" r:cs="rId47"/>
          </a:graphicData>
        </a:graphic>
      </p:graphicFrame>
    </p:spTree>
    <p:extLst>
      <p:ext uri="{BB962C8B-B14F-4D97-AF65-F5344CB8AC3E}">
        <p14:creationId xmlns:p14="http://schemas.microsoft.com/office/powerpoint/2010/main" val="132514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26" grpId="0">
        <p:bldAsOne/>
      </p:bldGraphic>
      <p:bldGraphic spid="2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5" y="0"/>
            <a:ext cx="10856890" cy="6100538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159106" y="4858552"/>
            <a:ext cx="2564905" cy="1025962"/>
            <a:chOff x="-97157" y="2390027"/>
            <a:chExt cx="2364901" cy="82294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-97157" y="2390027"/>
              <a:ext cx="630557" cy="5143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14" name="Diagram 13"/>
            <p:cNvGraphicFramePr/>
            <p:nvPr>
              <p:extLst/>
            </p:nvPr>
          </p:nvGraphicFramePr>
          <p:xfrm>
            <a:off x="323528" y="2852936"/>
            <a:ext cx="1944216" cy="3600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grpSp>
        <p:nvGrpSpPr>
          <p:cNvPr id="44" name="Group 43"/>
          <p:cNvGrpSpPr/>
          <p:nvPr/>
        </p:nvGrpSpPr>
        <p:grpSpPr>
          <a:xfrm>
            <a:off x="9297130" y="3033890"/>
            <a:ext cx="1511639" cy="403577"/>
            <a:chOff x="323528" y="188640"/>
            <a:chExt cx="1182335" cy="453206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144944" y="389818"/>
              <a:ext cx="301159" cy="2520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21" name="Diagram 20"/>
            <p:cNvGraphicFramePr/>
            <p:nvPr>
              <p:extLst/>
            </p:nvPr>
          </p:nvGraphicFramePr>
          <p:xfrm>
            <a:off x="323528" y="188640"/>
            <a:ext cx="1182335" cy="32403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  <p:grpSp>
        <p:nvGrpSpPr>
          <p:cNvPr id="52" name="Group 51"/>
          <p:cNvGrpSpPr/>
          <p:nvPr/>
        </p:nvGrpSpPr>
        <p:grpSpPr>
          <a:xfrm>
            <a:off x="3046759" y="2303304"/>
            <a:ext cx="2116045" cy="448859"/>
            <a:chOff x="-313524" y="3669896"/>
            <a:chExt cx="2452570" cy="360040"/>
          </a:xfrm>
        </p:grpSpPr>
        <p:cxnSp>
          <p:nvCxnSpPr>
            <p:cNvPr id="53" name="Straight Arrow Connector 52"/>
            <p:cNvCxnSpPr/>
            <p:nvPr/>
          </p:nvCxnSpPr>
          <p:spPr>
            <a:xfrm flipH="1" flipV="1">
              <a:off x="-313524" y="3721332"/>
              <a:ext cx="698988" cy="1028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54" name="Diagram 53"/>
            <p:cNvGraphicFramePr/>
            <p:nvPr>
              <p:extLst/>
            </p:nvPr>
          </p:nvGraphicFramePr>
          <p:xfrm>
            <a:off x="194830" y="3669896"/>
            <a:ext cx="1944216" cy="3600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</p:grpSp>
      <p:grpSp>
        <p:nvGrpSpPr>
          <p:cNvPr id="61" name="Group 60"/>
          <p:cNvGrpSpPr/>
          <p:nvPr/>
        </p:nvGrpSpPr>
        <p:grpSpPr>
          <a:xfrm>
            <a:off x="2794731" y="5538455"/>
            <a:ext cx="2372537" cy="565712"/>
            <a:chOff x="-1204253" y="4913785"/>
            <a:chExt cx="2256815" cy="662122"/>
          </a:xfrm>
        </p:grpSpPr>
        <p:cxnSp>
          <p:nvCxnSpPr>
            <p:cNvPr id="62" name="Straight Arrow Connector 61"/>
            <p:cNvCxnSpPr/>
            <p:nvPr/>
          </p:nvCxnSpPr>
          <p:spPr>
            <a:xfrm flipH="1" flipV="1">
              <a:off x="-1204253" y="4913785"/>
              <a:ext cx="182985" cy="31541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63" name="Diagram 62"/>
            <p:cNvGraphicFramePr/>
            <p:nvPr>
              <p:extLst/>
            </p:nvPr>
          </p:nvGraphicFramePr>
          <p:xfrm>
            <a:off x="-1143258" y="5154144"/>
            <a:ext cx="2195820" cy="421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" r:lo="rId20" r:qs="rId21" r:cs="rId22"/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4443211" y="283335"/>
            <a:ext cx="1701258" cy="654373"/>
            <a:chOff x="175217" y="-222167"/>
            <a:chExt cx="1330646" cy="734843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175217" y="-222167"/>
              <a:ext cx="969727" cy="6119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73123290"/>
                </p:ext>
              </p:extLst>
            </p:nvPr>
          </p:nvGraphicFramePr>
          <p:xfrm>
            <a:off x="323528" y="188640"/>
            <a:ext cx="1182335" cy="32403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" r:lo="rId25" r:qs="rId26" r:cs="rId2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3511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712" y="-37209"/>
            <a:ext cx="10364451" cy="1133416"/>
          </a:xfrm>
        </p:spPr>
        <p:txBody>
          <a:bodyPr/>
          <a:lstStyle/>
          <a:p>
            <a:r>
              <a:rPr lang="en-GB" dirty="0" smtClean="0"/>
              <a:t>Graph Types</a:t>
            </a:r>
            <a:endParaRPr lang="en-GB" dirty="0"/>
          </a:p>
        </p:txBody>
      </p:sp>
      <p:grpSp>
        <p:nvGrpSpPr>
          <p:cNvPr id="3" name="Group 24"/>
          <p:cNvGrpSpPr/>
          <p:nvPr/>
        </p:nvGrpSpPr>
        <p:grpSpPr>
          <a:xfrm>
            <a:off x="1847528" y="1268760"/>
            <a:ext cx="4256410" cy="2498360"/>
            <a:chOff x="323528" y="1268760"/>
            <a:chExt cx="4256410" cy="2498360"/>
          </a:xfrm>
        </p:grpSpPr>
        <p:graphicFrame>
          <p:nvGraphicFramePr>
            <p:cNvPr id="3075" name="Object 3"/>
            <p:cNvGraphicFramePr>
              <a:graphicFrameLocks noChangeAspect="1"/>
            </p:cNvGraphicFramePr>
            <p:nvPr/>
          </p:nvGraphicFramePr>
          <p:xfrm>
            <a:off x="323528" y="2233402"/>
            <a:ext cx="4256410" cy="1533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Image" r:id="rId4" imgW="7860317" imgH="2831746" progId="">
                    <p:embed/>
                  </p:oleObj>
                </mc:Choice>
                <mc:Fallback>
                  <p:oleObj name="Image" r:id="rId4" imgW="7860317" imgH="283174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28" y="2233402"/>
                          <a:ext cx="4256410" cy="1533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Diagram 7"/>
            <p:cNvGraphicFramePr/>
            <p:nvPr/>
          </p:nvGraphicFramePr>
          <p:xfrm>
            <a:off x="1403648" y="1328014"/>
            <a:ext cx="3096344" cy="6608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11" cstate="email"/>
            <a:srcRect b="6387"/>
            <a:stretch>
              <a:fillRect/>
            </a:stretch>
          </p:blipFill>
          <p:spPr bwMode="auto">
            <a:xfrm>
              <a:off x="467544" y="1268760"/>
              <a:ext cx="846133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5"/>
          <p:cNvGrpSpPr/>
          <p:nvPr/>
        </p:nvGrpSpPr>
        <p:grpSpPr>
          <a:xfrm>
            <a:off x="6168008" y="1268760"/>
            <a:ext cx="4320480" cy="2491476"/>
            <a:chOff x="4644008" y="1268760"/>
            <a:chExt cx="4320480" cy="2491476"/>
          </a:xfrm>
        </p:grpSpPr>
        <p:graphicFrame>
          <p:nvGraphicFramePr>
            <p:cNvPr id="3074" name="Object 2"/>
            <p:cNvGraphicFramePr>
              <a:graphicFrameLocks noChangeAspect="1"/>
            </p:cNvGraphicFramePr>
            <p:nvPr/>
          </p:nvGraphicFramePr>
          <p:xfrm>
            <a:off x="4644008" y="2233402"/>
            <a:ext cx="4320480" cy="15268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Image" r:id="rId12" imgW="7834921" imgH="2768254" progId="">
                    <p:embed/>
                  </p:oleObj>
                </mc:Choice>
                <mc:Fallback>
                  <p:oleObj name="Image" r:id="rId12" imgW="7834921" imgH="276825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008" y="2233402"/>
                          <a:ext cx="4320480" cy="15268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Diagram 10"/>
            <p:cNvGraphicFramePr/>
            <p:nvPr/>
          </p:nvGraphicFramePr>
          <p:xfrm>
            <a:off x="5652121" y="1340768"/>
            <a:ext cx="3096344" cy="6608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19" cstate="email"/>
            <a:srcRect/>
            <a:stretch>
              <a:fillRect/>
            </a:stretch>
          </p:blipFill>
          <p:spPr bwMode="auto">
            <a:xfrm>
              <a:off x="4716016" y="1268760"/>
              <a:ext cx="856854" cy="856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23"/>
          <p:cNvGrpSpPr/>
          <p:nvPr/>
        </p:nvGrpSpPr>
        <p:grpSpPr>
          <a:xfrm>
            <a:off x="1775520" y="3994417"/>
            <a:ext cx="4376818" cy="2372643"/>
            <a:chOff x="251520" y="3994416"/>
            <a:chExt cx="4376818" cy="2372643"/>
          </a:xfrm>
        </p:grpSpPr>
        <p:graphicFrame>
          <p:nvGraphicFramePr>
            <p:cNvPr id="3076" name="Object 4"/>
            <p:cNvGraphicFramePr>
              <a:graphicFrameLocks noChangeAspect="1"/>
            </p:cNvGraphicFramePr>
            <p:nvPr/>
          </p:nvGraphicFramePr>
          <p:xfrm>
            <a:off x="251520" y="4782883"/>
            <a:ext cx="4376818" cy="1584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Image" r:id="rId20" imgW="7860317" imgH="2844444" progId="">
                    <p:embed/>
                  </p:oleObj>
                </mc:Choice>
                <mc:Fallback>
                  <p:oleObj name="Image" r:id="rId20" imgW="7860317" imgH="284444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4782883"/>
                          <a:ext cx="4376818" cy="1584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Diagram 14"/>
            <p:cNvGraphicFramePr/>
            <p:nvPr/>
          </p:nvGraphicFramePr>
          <p:xfrm>
            <a:off x="1259632" y="4020422"/>
            <a:ext cx="3240360" cy="6608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27" cstate="email"/>
            <a:srcRect/>
            <a:stretch>
              <a:fillRect/>
            </a:stretch>
          </p:blipFill>
          <p:spPr bwMode="auto">
            <a:xfrm>
              <a:off x="376759" y="3994416"/>
              <a:ext cx="666849" cy="712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2"/>
          <p:cNvGrpSpPr/>
          <p:nvPr/>
        </p:nvGrpSpPr>
        <p:grpSpPr>
          <a:xfrm>
            <a:off x="6358748" y="3990796"/>
            <a:ext cx="3985724" cy="2434003"/>
            <a:chOff x="4834748" y="3990795"/>
            <a:chExt cx="3985724" cy="2434003"/>
          </a:xfrm>
        </p:grpSpPr>
        <p:graphicFrame>
          <p:nvGraphicFramePr>
            <p:cNvPr id="3077" name="Object 5"/>
            <p:cNvGraphicFramePr>
              <a:graphicFrameLocks noChangeAspect="1"/>
            </p:cNvGraphicFramePr>
            <p:nvPr/>
          </p:nvGraphicFramePr>
          <p:xfrm>
            <a:off x="4834748" y="4725144"/>
            <a:ext cx="3985724" cy="1699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Image" r:id="rId28" imgW="7326984" imgH="3123810" progId="">
                    <p:embed/>
                  </p:oleObj>
                </mc:Choice>
                <mc:Fallback>
                  <p:oleObj name="Image" r:id="rId28" imgW="7326984" imgH="312381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4748" y="4725144"/>
                          <a:ext cx="3985724" cy="16996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Diagram 19"/>
            <p:cNvGraphicFramePr/>
            <p:nvPr/>
          </p:nvGraphicFramePr>
          <p:xfrm>
            <a:off x="5719712" y="3990795"/>
            <a:ext cx="3075476" cy="7200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0" r:lo="rId31" r:qs="rId32" r:cs="rId33"/>
            </a:graphicData>
          </a:graphic>
        </p:graphicFrame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35" cstate="email"/>
            <a:srcRect/>
            <a:stretch>
              <a:fillRect/>
            </a:stretch>
          </p:blipFill>
          <p:spPr bwMode="auto">
            <a:xfrm>
              <a:off x="4906756" y="4042419"/>
              <a:ext cx="596932" cy="616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030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60" y="610223"/>
            <a:ext cx="10316848" cy="5800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6016" y="-124607"/>
            <a:ext cx="5338936" cy="827584"/>
          </a:xfrm>
        </p:spPr>
        <p:txBody>
          <a:bodyPr>
            <a:normAutofit/>
          </a:bodyPr>
          <a:lstStyle/>
          <a:p>
            <a:r>
              <a:rPr lang="en-GB" sz="3200" dirty="0"/>
              <a:t>Bubble Chart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317622" y="5211229"/>
            <a:ext cx="2796989" cy="864095"/>
            <a:chOff x="713497" y="3897052"/>
            <a:chExt cx="2796989" cy="86409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435661" y="4500500"/>
              <a:ext cx="1074825" cy="1245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713497" y="3897052"/>
              <a:ext cx="2058303" cy="864095"/>
              <a:chOff x="-3437970" y="1952837"/>
              <a:chExt cx="1502004" cy="617211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-3437970" y="1952837"/>
                <a:ext cx="135798" cy="4371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aphicFrame>
            <p:nvGraphicFramePr>
              <p:cNvPr id="7" name="Diagram 6"/>
              <p:cNvGraphicFramePr/>
              <p:nvPr/>
            </p:nvGraphicFramePr>
            <p:xfrm>
              <a:off x="-3302172" y="2235725"/>
              <a:ext cx="1366206" cy="33432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p:grpSp>
      </p:grpSp>
      <p:grpSp>
        <p:nvGrpSpPr>
          <p:cNvPr id="16" name="Group 15"/>
          <p:cNvGrpSpPr/>
          <p:nvPr/>
        </p:nvGrpSpPr>
        <p:grpSpPr>
          <a:xfrm>
            <a:off x="1237409" y="2436214"/>
            <a:ext cx="2339789" cy="1647337"/>
            <a:chOff x="611560" y="4293097"/>
            <a:chExt cx="2339789" cy="1647337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339752" y="4581128"/>
              <a:ext cx="611597" cy="21120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8" name="Group 4"/>
            <p:cNvGrpSpPr/>
            <p:nvPr/>
          </p:nvGrpSpPr>
          <p:grpSpPr>
            <a:xfrm>
              <a:off x="611560" y="4293097"/>
              <a:ext cx="1728192" cy="1647337"/>
              <a:chOff x="-3512358" y="2235725"/>
              <a:chExt cx="1261113" cy="1176669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H="1">
                <a:off x="-3237944" y="2287159"/>
                <a:ext cx="40864" cy="11252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aphicFrame>
            <p:nvGraphicFramePr>
              <p:cNvPr id="20" name="Diagram 19"/>
              <p:cNvGraphicFramePr/>
              <p:nvPr/>
            </p:nvGraphicFramePr>
            <p:xfrm>
              <a:off x="-3512358" y="2235725"/>
              <a:ext cx="126111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p:grpSp>
      </p:grpSp>
      <p:grpSp>
        <p:nvGrpSpPr>
          <p:cNvPr id="25" name="Group 47"/>
          <p:cNvGrpSpPr/>
          <p:nvPr/>
        </p:nvGrpSpPr>
        <p:grpSpPr>
          <a:xfrm>
            <a:off x="4335930" y="3594568"/>
            <a:ext cx="1656184" cy="2479146"/>
            <a:chOff x="6867872" y="5796880"/>
            <a:chExt cx="1656184" cy="247914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7011889" y="6012904"/>
              <a:ext cx="269086" cy="226312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27" name="Diagram 26"/>
            <p:cNvGraphicFramePr/>
            <p:nvPr/>
          </p:nvGraphicFramePr>
          <p:xfrm>
            <a:off x="6867872" y="5796880"/>
            <a:ext cx="1656184" cy="4320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</p:grpSp>
      <p:grpSp>
        <p:nvGrpSpPr>
          <p:cNvPr id="28" name="Group 27"/>
          <p:cNvGrpSpPr/>
          <p:nvPr/>
        </p:nvGrpSpPr>
        <p:grpSpPr>
          <a:xfrm>
            <a:off x="6750834" y="2523691"/>
            <a:ext cx="2376263" cy="1322905"/>
            <a:chOff x="755577" y="3474247"/>
            <a:chExt cx="2376263" cy="1322905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339752" y="4509120"/>
              <a:ext cx="792088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0" name="Group 4"/>
            <p:cNvGrpSpPr/>
            <p:nvPr/>
          </p:nvGrpSpPr>
          <p:grpSpPr>
            <a:xfrm>
              <a:off x="755577" y="3474247"/>
              <a:ext cx="1584176" cy="1322905"/>
              <a:chOff x="-3407264" y="1650833"/>
              <a:chExt cx="1156020" cy="944932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-3013167" y="1650833"/>
                <a:ext cx="33874" cy="5882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aphicFrame>
            <p:nvGraphicFramePr>
              <p:cNvPr id="32" name="Diagram 31"/>
              <p:cNvGraphicFramePr/>
              <p:nvPr>
                <p:extLst/>
              </p:nvPr>
            </p:nvGraphicFramePr>
            <p:xfrm>
              <a:off x="-3407264" y="2235725"/>
              <a:ext cx="1156020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</p:grpSp>
      </p:grpSp>
      <p:grpSp>
        <p:nvGrpSpPr>
          <p:cNvPr id="36" name="Group 47"/>
          <p:cNvGrpSpPr/>
          <p:nvPr/>
        </p:nvGrpSpPr>
        <p:grpSpPr>
          <a:xfrm>
            <a:off x="7784533" y="289185"/>
            <a:ext cx="2483768" cy="432048"/>
            <a:chOff x="4499992" y="5805264"/>
            <a:chExt cx="2304256" cy="504056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4499992" y="5921896"/>
              <a:ext cx="936104" cy="31541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38" name="Diagram 37"/>
            <p:cNvGraphicFramePr/>
            <p:nvPr/>
          </p:nvGraphicFramePr>
          <p:xfrm>
            <a:off x="5004048" y="5805264"/>
            <a:ext cx="1800200" cy="504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" r:lo="rId25" r:qs="rId26" r:cs="rId27"/>
            </a:graphicData>
          </a:graphic>
        </p:graphicFrame>
      </p:grpSp>
      <p:grpSp>
        <p:nvGrpSpPr>
          <p:cNvPr id="40" name="Group 47"/>
          <p:cNvGrpSpPr/>
          <p:nvPr/>
        </p:nvGrpSpPr>
        <p:grpSpPr>
          <a:xfrm>
            <a:off x="7569428" y="4841296"/>
            <a:ext cx="1224136" cy="973381"/>
            <a:chOff x="5004048" y="5805264"/>
            <a:chExt cx="1224136" cy="973381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5436096" y="5921896"/>
              <a:ext cx="66570" cy="85674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42" name="Diagram 41"/>
            <p:cNvGraphicFramePr/>
            <p:nvPr/>
          </p:nvGraphicFramePr>
          <p:xfrm>
            <a:off x="5004048" y="5805264"/>
            <a:ext cx="1224136" cy="3600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9" r:lo="rId30" r:qs="rId31" r:cs="rId3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1935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83" y="728024"/>
            <a:ext cx="9661859" cy="5432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09564" y="0"/>
            <a:ext cx="209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TIME TRAILS</a:t>
            </a:r>
            <a:endParaRPr lang="en-US" sz="2800" dirty="0"/>
          </a:p>
        </p:txBody>
      </p:sp>
      <p:grpSp>
        <p:nvGrpSpPr>
          <p:cNvPr id="4" name="Group 47"/>
          <p:cNvGrpSpPr/>
          <p:nvPr/>
        </p:nvGrpSpPr>
        <p:grpSpPr>
          <a:xfrm>
            <a:off x="4863963" y="3451715"/>
            <a:ext cx="1656184" cy="2479146"/>
            <a:chOff x="6867872" y="5796880"/>
            <a:chExt cx="1656184" cy="247914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011889" y="6012904"/>
              <a:ext cx="269086" cy="226312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6" name="Diagram 5"/>
            <p:cNvGraphicFramePr/>
            <p:nvPr>
              <p:extLst/>
            </p:nvPr>
          </p:nvGraphicFramePr>
          <p:xfrm>
            <a:off x="6867872" y="5796880"/>
            <a:ext cx="1656184" cy="4320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grpSp>
        <p:nvGrpSpPr>
          <p:cNvPr id="7" name="Group 47"/>
          <p:cNvGrpSpPr/>
          <p:nvPr/>
        </p:nvGrpSpPr>
        <p:grpSpPr>
          <a:xfrm>
            <a:off x="6780817" y="2650743"/>
            <a:ext cx="2791235" cy="2077668"/>
            <a:chOff x="6021382" y="4642224"/>
            <a:chExt cx="2502674" cy="1586704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21382" y="4642224"/>
              <a:ext cx="990507" cy="13706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9" name="Diagram 8"/>
            <p:cNvGraphicFramePr/>
            <p:nvPr>
              <p:extLst/>
            </p:nvPr>
          </p:nvGraphicFramePr>
          <p:xfrm>
            <a:off x="6867872" y="5796880"/>
            <a:ext cx="1656184" cy="4320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sp>
        <p:nvSpPr>
          <p:cNvPr id="19" name="Oval 18"/>
          <p:cNvSpPr/>
          <p:nvPr/>
        </p:nvSpPr>
        <p:spPr>
          <a:xfrm>
            <a:off x="5181127" y="2530429"/>
            <a:ext cx="216259" cy="225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247121" y="2502111"/>
            <a:ext cx="216259" cy="225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517410" y="1308768"/>
            <a:ext cx="3460007" cy="1193801"/>
            <a:chOff x="5594684" y="1657683"/>
            <a:chExt cx="3460007" cy="1193801"/>
          </a:xfrm>
        </p:grpSpPr>
        <p:grpSp>
          <p:nvGrpSpPr>
            <p:cNvPr id="11" name="Group 47"/>
            <p:cNvGrpSpPr/>
            <p:nvPr/>
          </p:nvGrpSpPr>
          <p:grpSpPr>
            <a:xfrm>
              <a:off x="5594684" y="1657683"/>
              <a:ext cx="3460007" cy="1137171"/>
              <a:chOff x="5064049" y="5796880"/>
              <a:chExt cx="3460007" cy="1137171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5064049" y="6012904"/>
                <a:ext cx="1947840" cy="92114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aphicFrame>
            <p:nvGraphicFramePr>
              <p:cNvPr id="13" name="Diagram 12"/>
              <p:cNvGraphicFramePr/>
              <p:nvPr>
                <p:extLst/>
              </p:nvPr>
            </p:nvGraphicFramePr>
            <p:xfrm>
              <a:off x="6867872" y="5796880"/>
              <a:ext cx="1656184" cy="43204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</p:grpSp>
        <p:cxnSp>
          <p:nvCxnSpPr>
            <p:cNvPr id="23" name="Straight Arrow Connector 22"/>
            <p:cNvCxnSpPr/>
            <p:nvPr/>
          </p:nvCxnSpPr>
          <p:spPr>
            <a:xfrm flipH="1">
              <a:off x="7410448" y="2026107"/>
              <a:ext cx="284476" cy="82537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38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Displaying map data in a table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email"/>
          <a:stretch>
            <a:fillRect/>
          </a:stretch>
        </p:blipFill>
        <p:spPr bwMode="auto">
          <a:xfrm>
            <a:off x="3474204" y="1793784"/>
            <a:ext cx="92732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674604" y="2715094"/>
            <a:ext cx="3563888" cy="322156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GB" dirty="0"/>
              <a:t>Click on column  to sort</a:t>
            </a:r>
          </a:p>
          <a:p>
            <a:r>
              <a:rPr lang="en-GB" dirty="0"/>
              <a:t>Option to show all years for multiple-period data</a:t>
            </a:r>
          </a:p>
          <a:p>
            <a:r>
              <a:rPr lang="en-GB" dirty="0"/>
              <a:t>Option to show all indicators in category</a:t>
            </a:r>
          </a:p>
          <a:p>
            <a:r>
              <a:rPr lang="en-GB" dirty="0"/>
              <a:t>Copy table to clipboard 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7464152" y="3429000"/>
            <a:ext cx="792088" cy="74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4196" y="2276872"/>
            <a:ext cx="5364088" cy="4165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6146" idx="3"/>
          </p:cNvCxnSpPr>
          <p:nvPr/>
        </p:nvCxnSpPr>
        <p:spPr>
          <a:xfrm>
            <a:off x="4401526" y="2225832"/>
            <a:ext cx="1172670" cy="8061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05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586" y="-137251"/>
            <a:ext cx="10364451" cy="1596177"/>
          </a:xfrm>
        </p:spPr>
        <p:txBody>
          <a:bodyPr/>
          <a:lstStyle/>
          <a:p>
            <a:r>
              <a:rPr lang="en-GB" dirty="0" smtClean="0"/>
              <a:t>Customisation Icons 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3527956" y="1229157"/>
          <a:ext cx="677909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807"/>
                <a:gridCol w="4567289"/>
              </a:tblGrid>
              <a:tr h="35299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Purpose</a:t>
                      </a:r>
                      <a:endParaRPr lang="en-GB" dirty="0"/>
                    </a:p>
                  </a:txBody>
                  <a:tcPr/>
                </a:tc>
              </a:tr>
              <a:tr h="617739">
                <a:tc>
                  <a:txBody>
                    <a:bodyPr/>
                    <a:lstStyle/>
                    <a:p>
                      <a:r>
                        <a:rPr lang="en-GB" dirty="0" smtClean="0"/>
                        <a:t>Full-screen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Toggles</a:t>
                      </a:r>
                      <a:r>
                        <a:rPr lang="en-GB" baseline="0" dirty="0" smtClean="0"/>
                        <a:t> full-screen mode on / off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  <a:tr h="617739">
                <a:tc>
                  <a:txBody>
                    <a:bodyPr/>
                    <a:lstStyle/>
                    <a:p>
                      <a:r>
                        <a:rPr lang="en-GB" dirty="0" smtClean="0"/>
                        <a:t>View panel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Switch on a range of labels,</a:t>
                      </a:r>
                      <a:r>
                        <a:rPr lang="en-GB" baseline="0" dirty="0" smtClean="0"/>
                        <a:t>  panels and other display components</a:t>
                      </a:r>
                      <a:endParaRPr lang="en-GB" dirty="0"/>
                    </a:p>
                  </a:txBody>
                  <a:tcPr/>
                </a:tc>
              </a:tr>
              <a:tr h="617739">
                <a:tc>
                  <a:txBody>
                    <a:bodyPr/>
                    <a:lstStyle/>
                    <a:p>
                      <a:r>
                        <a:rPr lang="en-GB" dirty="0" smtClean="0"/>
                        <a:t>Proportional symbol 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Switches on the ‘bubble’ display of a second book-marked indicator</a:t>
                      </a:r>
                      <a:endParaRPr lang="en-GB" dirty="0"/>
                    </a:p>
                  </a:txBody>
                  <a:tcPr/>
                </a:tc>
              </a:tr>
              <a:tr h="617739">
                <a:tc>
                  <a:txBody>
                    <a:bodyPr/>
                    <a:lstStyle/>
                    <a:p>
                      <a:r>
                        <a:rPr lang="en-GB" dirty="0" smtClean="0"/>
                        <a:t>Options panel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Detailed custom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options for maps,</a:t>
                      </a:r>
                      <a:r>
                        <a:rPr lang="en-GB" baseline="0" dirty="0" smtClean="0"/>
                        <a:t>  graph / chart , legend including main interface colours </a:t>
                      </a:r>
                      <a:endParaRPr lang="en-GB" dirty="0"/>
                    </a:p>
                  </a:txBody>
                  <a:tcPr/>
                </a:tc>
              </a:tr>
              <a:tr h="617739">
                <a:tc>
                  <a:txBody>
                    <a:bodyPr/>
                    <a:lstStyle/>
                    <a:p>
                      <a:r>
                        <a:rPr lang="en-GB" dirty="0" smtClean="0"/>
                        <a:t>Data-table panel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Shows a data table with main indicator &amp; any book-marked indicators. </a:t>
                      </a:r>
                    </a:p>
                  </a:txBody>
                  <a:tcPr/>
                </a:tc>
              </a:tr>
              <a:tr h="617739">
                <a:tc>
                  <a:txBody>
                    <a:bodyPr/>
                    <a:lstStyle/>
                    <a:p>
                      <a:r>
                        <a:rPr lang="en-GB" dirty="0" smtClean="0"/>
                        <a:t>Selection panel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Toggles</a:t>
                      </a:r>
                      <a:r>
                        <a:rPr lang="en-GB" baseline="0" dirty="0" smtClean="0"/>
                        <a:t> region selection panel on / off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617739">
                <a:tc>
                  <a:txBody>
                    <a:bodyPr/>
                    <a:lstStyle/>
                    <a:p>
                      <a:r>
                        <a:rPr lang="en-GB" dirty="0" smtClean="0"/>
                        <a:t>Save / Export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Only available</a:t>
                      </a:r>
                      <a:r>
                        <a:rPr lang="en-GB" baseline="0" dirty="0" smtClean="0"/>
                        <a:t> in the web-version.  Permits export / saving of data, map &amp; graphs</a:t>
                      </a:r>
                    </a:p>
                  </a:txBody>
                  <a:tcPr/>
                </a:tc>
              </a:tr>
              <a:tr h="617739">
                <a:tc>
                  <a:txBody>
                    <a:bodyPr/>
                    <a:lstStyle/>
                    <a:p>
                      <a:r>
                        <a:rPr lang="en-GB" dirty="0" smtClean="0"/>
                        <a:t>Link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Copy and share a link to the current indicator</a:t>
                      </a:r>
                      <a:br>
                        <a:rPr lang="en-GB" baseline="0" dirty="0" smtClean="0"/>
                      </a:br>
                      <a:endParaRPr lang="en-GB" baseline="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11"/>
          <p:cNvGrpSpPr/>
          <p:nvPr/>
        </p:nvGrpSpPr>
        <p:grpSpPr>
          <a:xfrm>
            <a:off x="1991544" y="1548285"/>
            <a:ext cx="1353750" cy="590875"/>
            <a:chOff x="381135" y="1541981"/>
            <a:chExt cx="1353750" cy="59087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381135" y="1541981"/>
              <a:ext cx="662473" cy="590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1115616" y="1556792"/>
              <a:ext cx="61926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579378" y="2283175"/>
            <a:ext cx="63156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548983" y="2888912"/>
            <a:ext cx="692348" cy="58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568985" y="3481910"/>
            <a:ext cx="720080" cy="67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2568985" y="4155841"/>
            <a:ext cx="720080" cy="670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2604989" y="4860694"/>
            <a:ext cx="648072" cy="56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2582406" y="5419823"/>
            <a:ext cx="72710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5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89187" y="6080557"/>
            <a:ext cx="6731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68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Microsoft Office PowerPoint</Application>
  <PresentationFormat>Widescreen</PresentationFormat>
  <Paragraphs>123</Paragraphs>
  <Slides>14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Image</vt:lpstr>
      <vt:lpstr>Bitmap Image</vt:lpstr>
      <vt:lpstr>Data analysis tool Interface</vt:lpstr>
      <vt:lpstr>Core Interface Components - Summary</vt:lpstr>
      <vt:lpstr>PowerPoint Presentation</vt:lpstr>
      <vt:lpstr>PowerPoint Presentation</vt:lpstr>
      <vt:lpstr>Graph Types</vt:lpstr>
      <vt:lpstr>Bubble Chart</vt:lpstr>
      <vt:lpstr>PowerPoint Presentation</vt:lpstr>
      <vt:lpstr>Displaying map data in a table</vt:lpstr>
      <vt:lpstr>Customisation Icons </vt:lpstr>
      <vt:lpstr>Custom Regions</vt:lpstr>
      <vt:lpstr>Create a Temporary Custom Region</vt:lpstr>
      <vt:lpstr>End-User Customisations</vt:lpstr>
      <vt:lpstr>Legend Customisation</vt:lpstr>
      <vt:lpstr>Practical session kindly download the videos on the site!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tool Interface</dc:title>
  <dc:creator>Olushola</dc:creator>
  <cp:lastModifiedBy>Olushola</cp:lastModifiedBy>
  <cp:revision>2</cp:revision>
  <dcterms:created xsi:type="dcterms:W3CDTF">2014-11-25T19:16:24Z</dcterms:created>
  <dcterms:modified xsi:type="dcterms:W3CDTF">2014-11-25T19:17:19Z</dcterms:modified>
</cp:coreProperties>
</file>