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73" r:id="rId2"/>
    <p:sldId id="274" r:id="rId3"/>
    <p:sldId id="258" r:id="rId4"/>
    <p:sldId id="276" r:id="rId5"/>
    <p:sldId id="260" r:id="rId6"/>
    <p:sldId id="290" r:id="rId7"/>
    <p:sldId id="280" r:id="rId8"/>
    <p:sldId id="279" r:id="rId9"/>
    <p:sldId id="278" r:id="rId10"/>
    <p:sldId id="277" r:id="rId11"/>
    <p:sldId id="289" r:id="rId12"/>
    <p:sldId id="284" r:id="rId13"/>
    <p:sldId id="283" r:id="rId14"/>
    <p:sldId id="282" r:id="rId15"/>
    <p:sldId id="281" r:id="rId16"/>
    <p:sldId id="287" r:id="rId17"/>
    <p:sldId id="286" r:id="rId18"/>
    <p:sldId id="28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E07458-E6DA-2B08-568F-6387DA4A812A}" v="1" dt="2024-01-18T08:42:26.472"/>
    <p1510:client id="{13CAB5FE-BD1C-16B5-EA7D-02DEB2149B3F}" v="894" dt="2024-01-19T03:22:28.267"/>
    <p1510:client id="{2DB72B59-9C61-6B89-D165-7BA3DFFD7C81}" v="404" dt="2024-01-18T10:43:37.523"/>
    <p1510:client id="{60992D51-78D8-961F-6F6B-243531E1E0A2}" v="394" dt="2024-01-18T12:20:59.278"/>
    <p1510:client id="{64611A07-6B96-B3EC-29BB-B7329FE74C8D}" v="845" dt="2024-01-19T06:52:57.492"/>
    <p1510:client id="{71AE7D03-F717-3978-2A60-42B84CF2483A}" v="527" dt="2024-01-19T00:39:43.351"/>
    <p1510:client id="{883F528A-0C65-6A4B-3156-33A68C013380}" v="254" dt="2024-01-18T10:36:58.532"/>
    <p1510:client id="{8A5EC842-FB3B-4481-C677-68D8E9313A40}" v="996" dt="2024-01-19T02:01:38.809"/>
    <p1510:client id="{91CECD35-D5A1-9D23-A559-025D52A6B86D}" v="225" dt="2024-01-19T02:53:22.109"/>
    <p1510:client id="{9F7482AF-822F-52D4-EF2B-5507A10DC3A2}" v="94" dt="2024-01-19T06:48:32.773"/>
    <p1510:client id="{AD44BC6B-1F9C-422B-CA0E-A26A743F8D4B}" v="221" dt="2024-01-18T16:41:31.166"/>
    <p1510:client id="{DA82012C-E417-4392-B602-563BA81C469F}" v="2192" dt="2024-01-18T08:42:37.237"/>
    <p1510:client id="{DC9589B5-E8B6-455B-C534-3525F090CEBB}" v="61" dt="2024-01-19T02:17:15.455"/>
    <p1510:client id="{E800F19E-F084-5E77-6ECF-F397E9099786}" v="7" dt="2024-01-19T02:59:01.7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CC14A9-1343-41DB-98CF-5DDD9F92E0AC}" type="datetimeFigureOut">
              <a:t>1/19/2024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64067C-354B-4917-96C6-44CEB5ADBA16}" type="slidenum">
              <a:t>‹#›</a:t>
            </a:fld>
            <a:endParaRPr lang="en-US"/>
          </a:p>
        </p:txBody>
      </p:sp>
    </p:spTree>
    <p:extLst>
      <p:ext uri="{BB962C8B-B14F-4D97-AF65-F5344CB8AC3E}">
        <p14:creationId xmlns:p14="http://schemas.microsoft.com/office/powerpoint/2010/main" val="2472305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goal is to develop an all-in-one solution for an online banking website that is specifically for managing bank accounts and credit cards, providing a simplified approach to financial management. Our aim is to create a user-friendly platform that can be accessed and utilized by individuals from all backgrounds.</a:t>
            </a:r>
          </a:p>
          <a:p>
            <a:endParaRPr lang="en-US"/>
          </a:p>
          <a:p>
            <a:r>
              <a:rPr lang="en-US"/>
              <a:t>To achieve our goals, we have decided to adopt the Scrum methodology as our project management framework. Scrum is an approach that emphasizes collaboration, adaptability, and delivering value to customers through shorter development cycles. By embracing Scrum, we were able to break down the development process into smaller, manageable tasks known as user stories. These user stories represent specific features or functionalities that our online banking website should include.</a:t>
            </a:r>
            <a:endParaRPr lang="en-US">
              <a:cs typeface="Calibri" panose="020F0502020204030204"/>
            </a:endParaRPr>
          </a:p>
          <a:p>
            <a:endParaRPr lang="en-US"/>
          </a:p>
          <a:p>
            <a:r>
              <a:rPr lang="en-US"/>
              <a:t>For our banking system, we have used React.js for the frontend and Java Spring Boot for the server, and will talk about the technology in details later.</a:t>
            </a:r>
            <a:endParaRPr lang="en-US">
              <a:cs typeface="Calibri"/>
            </a:endParaRPr>
          </a:p>
        </p:txBody>
      </p:sp>
      <p:sp>
        <p:nvSpPr>
          <p:cNvPr id="4" name="Slide Number Placeholder 3"/>
          <p:cNvSpPr>
            <a:spLocks noGrp="1"/>
          </p:cNvSpPr>
          <p:nvPr>
            <p:ph type="sldNum" sz="quarter" idx="5"/>
          </p:nvPr>
        </p:nvSpPr>
        <p:spPr/>
        <p:txBody>
          <a:bodyPr/>
          <a:lstStyle/>
          <a:p>
            <a:fld id="{2464067C-354B-4917-96C6-44CEB5ADBA16}" type="slidenum">
              <a:rPr lang="en-US"/>
              <a:t>4</a:t>
            </a:fld>
            <a:endParaRPr lang="en-US"/>
          </a:p>
        </p:txBody>
      </p:sp>
    </p:spTree>
    <p:extLst>
      <p:ext uri="{BB962C8B-B14F-4D97-AF65-F5344CB8AC3E}">
        <p14:creationId xmlns:p14="http://schemas.microsoft.com/office/powerpoint/2010/main" val="4070445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Regarding the core features of our website, users have the ability to register for new accounts and safely log in and log out with basic authentication. Once logged in, there is a dashboard for user bank account and credit cards. Users can navigate through the website and perform deposit and withdrawal operations on their accounts, which emulates the operations performed by ATM machines. Apart from that, users can also initiate transfers from their accounts to other bank accounts and conveniently review their transaction history in a table format. Moreover, we offer the option for users to apply for credit cards if they wish to make purchases with credit cards.</a:t>
            </a:r>
          </a:p>
          <a:p>
            <a:endParaRPr lang="en-US">
              <a:cs typeface="Calibri"/>
            </a:endParaRPr>
          </a:p>
        </p:txBody>
      </p:sp>
      <p:sp>
        <p:nvSpPr>
          <p:cNvPr id="4" name="Slide Number Placeholder 3"/>
          <p:cNvSpPr>
            <a:spLocks noGrp="1"/>
          </p:cNvSpPr>
          <p:nvPr>
            <p:ph type="sldNum" sz="quarter" idx="5"/>
          </p:nvPr>
        </p:nvSpPr>
        <p:spPr/>
        <p:txBody>
          <a:bodyPr/>
          <a:lstStyle/>
          <a:p>
            <a:fld id="{2464067C-354B-4917-96C6-44CEB5ADBA16}" type="slidenum">
              <a:rPr lang="en-US"/>
              <a:t>5</a:t>
            </a:fld>
            <a:endParaRPr lang="en-US"/>
          </a:p>
        </p:txBody>
      </p:sp>
    </p:spTree>
    <p:extLst>
      <p:ext uri="{BB962C8B-B14F-4D97-AF65-F5344CB8AC3E}">
        <p14:creationId xmlns:p14="http://schemas.microsoft.com/office/powerpoint/2010/main" val="4186497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system offers a range of credit card operations to enhance the financial management experience for our users. With just a few clicks, users can effortlessly check their credit card balance and available limit, ensuring they have a clear understanding of their current financial standing. When it comes to making purchases, our system enables users to conveniently select their credit card to complete transactions. After making the transactions, they have the opportunity to earn cashback based on the merchant category codes. Also, our system allows users to easily view their transaction history with filter by period, providing a detailed record of all credit card activities.</a:t>
            </a:r>
          </a:p>
          <a:p>
            <a:endParaRPr lang="en-US"/>
          </a:p>
          <a:p>
            <a:r>
              <a:rPr lang="en-US"/>
              <a:t>Our credit card operations also include some advanced features designed to streamline the user experience. One such feature is our monthly bill generation process, allowing users to easily access and review their monthly credit card bills at the end of each month. To avoid late payment fees and interest charges, users are required to settle their bills within 25 days. This is where our system offers bill payment, allowing users to conveniently settle their credit card bills. Moreover, our system automatically deducts cashback from the bills at the beginning of each month, to provide users with the benefits they have earned.</a:t>
            </a:r>
            <a:endParaRPr lang="en-US">
              <a:cs typeface="Calibri" panose="020F0502020204030204"/>
            </a:endParaRPr>
          </a:p>
          <a:p>
            <a:endParaRPr lang="en-US"/>
          </a:p>
          <a:p>
            <a:r>
              <a:rPr lang="en-US"/>
              <a:t>So, these are the objectives that we aim to achieve.</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2464067C-354B-4917-96C6-44CEB5ADBA16}" type="slidenum">
              <a:rPr lang="en-US"/>
              <a:t>6</a:t>
            </a:fld>
            <a:endParaRPr lang="en-US"/>
          </a:p>
        </p:txBody>
      </p:sp>
    </p:spTree>
    <p:extLst>
      <p:ext uri="{BB962C8B-B14F-4D97-AF65-F5344CB8AC3E}">
        <p14:creationId xmlns:p14="http://schemas.microsoft.com/office/powerpoint/2010/main" val="1691379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pPr marL="171450" indent="-171450">
              <a:buFont typeface="Arial,Sans-Serif"/>
              <a:buChar char="•"/>
            </a:pPr>
            <a:r>
              <a:rPr lang="en-US"/>
              <a:t>Sprint #: 4 (</a:t>
            </a:r>
            <a:r>
              <a:rPr lang="en-US" err="1"/>
              <a:t>monday</a:t>
            </a:r>
            <a:r>
              <a:rPr lang="en-US"/>
              <a:t> – </a:t>
            </a:r>
            <a:r>
              <a:rPr lang="en-US" err="1"/>
              <a:t>wednesday</a:t>
            </a:r>
            <a:r>
              <a:rPr lang="en-US"/>
              <a:t>, </a:t>
            </a:r>
            <a:r>
              <a:rPr lang="en-US" err="1"/>
              <a:t>thursday</a:t>
            </a:r>
            <a:r>
              <a:rPr lang="en-US"/>
              <a:t> – </a:t>
            </a:r>
            <a:r>
              <a:rPr lang="en-US" err="1"/>
              <a:t>friday</a:t>
            </a:r>
            <a:r>
              <a:rPr lang="en-US"/>
              <a:t> for 2 weeks)</a:t>
            </a:r>
          </a:p>
          <a:p>
            <a:pPr marL="171450" indent="-171450">
              <a:buFont typeface="Calibri,Sans-Serif"/>
              <a:buChar char="-"/>
            </a:pPr>
            <a:r>
              <a:rPr lang="en-US"/>
              <a:t>Estimated Velocity: </a:t>
            </a:r>
          </a:p>
          <a:p>
            <a:pPr marL="171450" indent="-171450">
              <a:buFont typeface="Calibri,Sans-Serif"/>
              <a:buChar char="-"/>
            </a:pPr>
            <a:r>
              <a:rPr lang="en-US"/>
              <a:t>Use one user story as an example: prioritize, acceptance criteria, technical tasks needed, assign story points</a:t>
            </a:r>
          </a:p>
          <a:p>
            <a:pPr marL="171450" indent="-171450">
              <a:buFont typeface="Calibri,Sans-Serif"/>
              <a:buChar char="-"/>
            </a:pPr>
            <a:r>
              <a:rPr lang="en-US"/>
              <a:t>Onwards changes (integration , …)</a:t>
            </a:r>
          </a:p>
          <a:p>
            <a:endParaRPr lang="en-US">
              <a:cs typeface="Calibri"/>
            </a:endParaRPr>
          </a:p>
        </p:txBody>
      </p:sp>
      <p:sp>
        <p:nvSpPr>
          <p:cNvPr id="4" name="Slide Number Placeholder 3"/>
          <p:cNvSpPr>
            <a:spLocks noGrp="1"/>
          </p:cNvSpPr>
          <p:nvPr>
            <p:ph type="sldNum" sz="quarter" idx="5"/>
          </p:nvPr>
        </p:nvSpPr>
        <p:spPr/>
        <p:txBody>
          <a:bodyPr/>
          <a:lstStyle/>
          <a:p>
            <a:fld id="{2464067C-354B-4917-96C6-44CEB5ADBA16}" type="slidenum">
              <a:rPr lang="en-US"/>
              <a:t>12</a:t>
            </a:fld>
            <a:endParaRPr lang="en-US"/>
          </a:p>
        </p:txBody>
      </p:sp>
    </p:spTree>
    <p:extLst>
      <p:ext uri="{BB962C8B-B14F-4D97-AF65-F5344CB8AC3E}">
        <p14:creationId xmlns:p14="http://schemas.microsoft.com/office/powerpoint/2010/main" val="1162126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pPr marL="171450" indent="-171450">
              <a:buFont typeface="Arial,Sans-Serif"/>
              <a:buChar char="•"/>
            </a:pPr>
            <a:r>
              <a:rPr lang="en-US"/>
              <a:t>Sprint #: 4 (</a:t>
            </a:r>
            <a:r>
              <a:rPr lang="en-US" err="1"/>
              <a:t>monday</a:t>
            </a:r>
            <a:r>
              <a:rPr lang="en-US"/>
              <a:t> – </a:t>
            </a:r>
            <a:r>
              <a:rPr lang="en-US" err="1"/>
              <a:t>wednesday</a:t>
            </a:r>
            <a:r>
              <a:rPr lang="en-US"/>
              <a:t>, </a:t>
            </a:r>
            <a:r>
              <a:rPr lang="en-US" err="1"/>
              <a:t>thursday</a:t>
            </a:r>
            <a:r>
              <a:rPr lang="en-US"/>
              <a:t> – </a:t>
            </a:r>
            <a:r>
              <a:rPr lang="en-US" err="1"/>
              <a:t>friday</a:t>
            </a:r>
            <a:r>
              <a:rPr lang="en-US"/>
              <a:t> for 2 weeks)</a:t>
            </a:r>
          </a:p>
          <a:p>
            <a:pPr marL="171450" indent="-171450">
              <a:buFont typeface="Calibri,Sans-Serif"/>
              <a:buChar char="-"/>
            </a:pPr>
            <a:r>
              <a:rPr lang="en-US"/>
              <a:t>Estimated Velocity: </a:t>
            </a:r>
          </a:p>
          <a:p>
            <a:pPr marL="171450" indent="-171450">
              <a:buFont typeface="Calibri,Sans-Serif"/>
              <a:buChar char="-"/>
            </a:pPr>
            <a:r>
              <a:rPr lang="en-US"/>
              <a:t>Use one user story as an example: prioritize, acceptance criteria, technical tasks needed, assign story points</a:t>
            </a:r>
          </a:p>
          <a:p>
            <a:pPr marL="171450" indent="-171450">
              <a:buFont typeface="Calibri,Sans-Serif"/>
              <a:buChar char="-"/>
            </a:pPr>
            <a:r>
              <a:rPr lang="en-US"/>
              <a:t>Onwards changes (integration , …)</a:t>
            </a:r>
          </a:p>
          <a:p>
            <a:endParaRPr lang="en-US">
              <a:cs typeface="Calibri"/>
            </a:endParaRPr>
          </a:p>
        </p:txBody>
      </p:sp>
      <p:sp>
        <p:nvSpPr>
          <p:cNvPr id="4" name="Slide Number Placeholder 3"/>
          <p:cNvSpPr>
            <a:spLocks noGrp="1"/>
          </p:cNvSpPr>
          <p:nvPr>
            <p:ph type="sldNum" sz="quarter" idx="5"/>
          </p:nvPr>
        </p:nvSpPr>
        <p:spPr/>
        <p:txBody>
          <a:bodyPr/>
          <a:lstStyle/>
          <a:p>
            <a:fld id="{2464067C-354B-4917-96C6-44CEB5ADBA16}" type="slidenum">
              <a:rPr lang="en-US"/>
              <a:t>13</a:t>
            </a:fld>
            <a:endParaRPr lang="en-US"/>
          </a:p>
        </p:txBody>
      </p:sp>
    </p:spTree>
    <p:extLst>
      <p:ext uri="{BB962C8B-B14F-4D97-AF65-F5344CB8AC3E}">
        <p14:creationId xmlns:p14="http://schemas.microsoft.com/office/powerpoint/2010/main" val="3680730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pPr marL="171450" indent="-171450">
              <a:buFont typeface="Arial,Sans-Serif"/>
              <a:buChar char="•"/>
            </a:pPr>
            <a:r>
              <a:rPr lang="en-US"/>
              <a:t>Sprint #: 4 (</a:t>
            </a:r>
            <a:r>
              <a:rPr lang="en-US" err="1"/>
              <a:t>monday</a:t>
            </a:r>
            <a:r>
              <a:rPr lang="en-US"/>
              <a:t> – </a:t>
            </a:r>
            <a:r>
              <a:rPr lang="en-US" err="1"/>
              <a:t>wednesday</a:t>
            </a:r>
            <a:r>
              <a:rPr lang="en-US"/>
              <a:t>, </a:t>
            </a:r>
            <a:r>
              <a:rPr lang="en-US" err="1"/>
              <a:t>thursday</a:t>
            </a:r>
            <a:r>
              <a:rPr lang="en-US"/>
              <a:t> – </a:t>
            </a:r>
            <a:r>
              <a:rPr lang="en-US" err="1"/>
              <a:t>friday</a:t>
            </a:r>
            <a:r>
              <a:rPr lang="en-US"/>
              <a:t> for 2 weeks)</a:t>
            </a:r>
          </a:p>
          <a:p>
            <a:pPr marL="171450" indent="-171450">
              <a:buFont typeface="Calibri,Sans-Serif"/>
              <a:buChar char="-"/>
            </a:pPr>
            <a:r>
              <a:rPr lang="en-US"/>
              <a:t>Estimated Velocity: </a:t>
            </a:r>
          </a:p>
          <a:p>
            <a:pPr marL="171450" indent="-171450">
              <a:buFont typeface="Calibri,Sans-Serif"/>
              <a:buChar char="-"/>
            </a:pPr>
            <a:r>
              <a:rPr lang="en-US"/>
              <a:t>Use one user story as an example: prioritize, acceptance criteria, technical tasks needed, assign story points</a:t>
            </a:r>
          </a:p>
          <a:p>
            <a:pPr marL="171450" indent="-171450">
              <a:buFont typeface="Calibri,Sans-Serif"/>
              <a:buChar char="-"/>
            </a:pPr>
            <a:r>
              <a:rPr lang="en-US"/>
              <a:t>Onwards changes (integration , …)</a:t>
            </a:r>
          </a:p>
          <a:p>
            <a:endParaRPr lang="en-US">
              <a:cs typeface="Calibri"/>
            </a:endParaRPr>
          </a:p>
        </p:txBody>
      </p:sp>
      <p:sp>
        <p:nvSpPr>
          <p:cNvPr id="4" name="Slide Number Placeholder 3"/>
          <p:cNvSpPr>
            <a:spLocks noGrp="1"/>
          </p:cNvSpPr>
          <p:nvPr>
            <p:ph type="sldNum" sz="quarter" idx="5"/>
          </p:nvPr>
        </p:nvSpPr>
        <p:spPr/>
        <p:txBody>
          <a:bodyPr/>
          <a:lstStyle/>
          <a:p>
            <a:fld id="{2464067C-354B-4917-96C6-44CEB5ADBA16}" type="slidenum">
              <a:rPr lang="en-US"/>
              <a:t>14</a:t>
            </a:fld>
            <a:endParaRPr lang="en-US"/>
          </a:p>
        </p:txBody>
      </p:sp>
    </p:spTree>
    <p:extLst>
      <p:ext uri="{BB962C8B-B14F-4D97-AF65-F5344CB8AC3E}">
        <p14:creationId xmlns:p14="http://schemas.microsoft.com/office/powerpoint/2010/main" val="218655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"ensure that unfinished work is properly addressed"</a:t>
            </a:r>
          </a:p>
          <a:p>
            <a:endParaRPr lang="en-US">
              <a:cs typeface="Calibri"/>
            </a:endParaRPr>
          </a:p>
        </p:txBody>
      </p:sp>
      <p:sp>
        <p:nvSpPr>
          <p:cNvPr id="4" name="Slide Number Placeholder 3"/>
          <p:cNvSpPr>
            <a:spLocks noGrp="1"/>
          </p:cNvSpPr>
          <p:nvPr>
            <p:ph type="sldNum" sz="quarter" idx="5"/>
          </p:nvPr>
        </p:nvSpPr>
        <p:spPr/>
        <p:txBody>
          <a:bodyPr/>
          <a:lstStyle/>
          <a:p>
            <a:fld id="{2464067C-354B-4917-96C6-44CEB5ADBA16}" type="slidenum">
              <a:rPr lang="en-US"/>
              <a:t>15</a:t>
            </a:fld>
            <a:endParaRPr lang="en-US"/>
          </a:p>
        </p:txBody>
      </p:sp>
    </p:spTree>
    <p:extLst>
      <p:ext uri="{BB962C8B-B14F-4D97-AF65-F5344CB8AC3E}">
        <p14:creationId xmlns:p14="http://schemas.microsoft.com/office/powerpoint/2010/main" val="146818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Version Control</a:t>
            </a:r>
            <a:endParaRPr lang="en-US"/>
          </a:p>
          <a:p>
            <a:r>
              <a:rPr lang="en-US"/>
              <a:t>Lack of experience using git</a:t>
            </a:r>
            <a:br>
              <a:rPr lang="en-US">
                <a:cs typeface="+mn-lt"/>
              </a:rPr>
            </a:br>
            <a:r>
              <a:rPr lang="en-US"/>
              <a:t>Merge conflicts</a:t>
            </a:r>
            <a:endParaRPr lang="en-US">
              <a:cs typeface="Calibri"/>
            </a:endParaRPr>
          </a:p>
          <a:p>
            <a:r>
              <a:rPr lang="en-US"/>
              <a:t>Incompletely version history</a:t>
            </a:r>
            <a:endParaRPr lang="en-US">
              <a:cs typeface="Calibri"/>
            </a:endParaRPr>
          </a:p>
          <a:p>
            <a:endParaRPr lang="en-US"/>
          </a:p>
          <a:p>
            <a:r>
              <a:rPr lang="en-US" b="1"/>
              <a:t>Communication</a:t>
            </a:r>
            <a:endParaRPr lang="en-US"/>
          </a:p>
          <a:p>
            <a:r>
              <a:rPr lang="en-US"/>
              <a:t>Reluctance to speak up </a:t>
            </a:r>
            <a:endParaRPr lang="en-US">
              <a:cs typeface="Calibri" panose="020F0502020204030204"/>
            </a:endParaRPr>
          </a:p>
          <a:p>
            <a:r>
              <a:rPr lang="en-US"/>
              <a:t>Feedback avoidance</a:t>
            </a:r>
            <a:endParaRPr lang="en-US">
              <a:cs typeface="Calibri" panose="020F0502020204030204"/>
            </a:endParaRPr>
          </a:p>
          <a:p>
            <a:endParaRPr lang="en-US"/>
          </a:p>
        </p:txBody>
      </p:sp>
      <p:sp>
        <p:nvSpPr>
          <p:cNvPr id="4" name="Slide Number Placeholder 3"/>
          <p:cNvSpPr>
            <a:spLocks noGrp="1"/>
          </p:cNvSpPr>
          <p:nvPr>
            <p:ph type="sldNum" sz="quarter" idx="5"/>
          </p:nvPr>
        </p:nvSpPr>
        <p:spPr/>
        <p:txBody>
          <a:bodyPr/>
          <a:lstStyle/>
          <a:p>
            <a:fld id="{2464067C-354B-4917-96C6-44CEB5ADBA16}" type="slidenum">
              <a:rPr lang="en-US"/>
              <a:t>16</a:t>
            </a:fld>
            <a:endParaRPr lang="en-US"/>
          </a:p>
        </p:txBody>
      </p:sp>
    </p:spTree>
    <p:extLst>
      <p:ext uri="{BB962C8B-B14F-4D97-AF65-F5344CB8AC3E}">
        <p14:creationId xmlns:p14="http://schemas.microsoft.com/office/powerpoint/2010/main" val="2014365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Planning</a:t>
            </a:r>
            <a:endParaRPr lang="en-US"/>
          </a:p>
          <a:p>
            <a:pPr marL="171450" indent="-171450">
              <a:buFont typeface="Arial"/>
              <a:buChar char="•"/>
            </a:pPr>
            <a:r>
              <a:rPr lang="en-US">
                <a:cs typeface="Calibri" panose="020F0502020204030204"/>
              </a:rPr>
              <a:t>Not all project tasks was originally in our sprint planning, e.g. logging. Finished all other tasks in time and manage to finish the missing ones.</a:t>
            </a:r>
          </a:p>
          <a:p>
            <a:pPr marL="171450" indent="-171450">
              <a:buFont typeface="Arial"/>
              <a:buChar char="•"/>
            </a:pPr>
            <a:r>
              <a:rPr lang="en-US">
                <a:cs typeface="Calibri" panose="020F0502020204030204"/>
              </a:rPr>
              <a:t>At first, majority working on frontend, velocity decreases, backend not enough </a:t>
            </a:r>
            <a:r>
              <a:rPr lang="en-US" err="1">
                <a:cs typeface="Calibri" panose="020F0502020204030204"/>
              </a:rPr>
              <a:t>devs</a:t>
            </a:r>
            <a:r>
              <a:rPr lang="en-US">
                <a:cs typeface="Calibri" panose="020F0502020204030204"/>
              </a:rPr>
              <a:t> working on, frontend too many </a:t>
            </a:r>
            <a:r>
              <a:rPr lang="en-US" err="1">
                <a:cs typeface="Calibri" panose="020F0502020204030204"/>
              </a:rPr>
              <a:t>devs</a:t>
            </a:r>
            <a:r>
              <a:rPr lang="en-US">
                <a:cs typeface="Calibri" panose="020F0502020204030204"/>
              </a:rPr>
              <a:t> working on lead to doing the same task =&gt; In sprint 2, putting more team members working in backend</a:t>
            </a:r>
          </a:p>
          <a:p>
            <a:endParaRPr lang="en-US"/>
          </a:p>
          <a:p>
            <a:r>
              <a:rPr lang="en-US" b="1"/>
              <a:t>Code quality/consistency</a:t>
            </a:r>
            <a:endParaRPr lang="en-US"/>
          </a:p>
          <a:p>
            <a:pPr marL="171450" indent="-171450">
              <a:buFont typeface="Arial"/>
              <a:buChar char="•"/>
            </a:pPr>
            <a:r>
              <a:rPr lang="en-US">
                <a:cs typeface="Calibri"/>
              </a:rPr>
              <a:t>Design structure of frontend, everybody has different design styles, turns out different pages looks completely different =&gt; Discussed in sprint review to follow which design structure</a:t>
            </a:r>
            <a:endParaRPr lang="en-US" b="1">
              <a:cs typeface="Calibri"/>
            </a:endParaRPr>
          </a:p>
          <a:p>
            <a:pPr marL="171450" indent="-171450">
              <a:buFont typeface="Arial"/>
              <a:buChar char="•"/>
            </a:pPr>
            <a:r>
              <a:rPr lang="en-US">
                <a:cs typeface="Calibri"/>
              </a:rPr>
              <a:t>Less efficient code, shared components, </a:t>
            </a:r>
            <a:r>
              <a:rPr lang="en-US" err="1">
                <a:cs typeface="Calibri"/>
              </a:rPr>
              <a:t>css</a:t>
            </a:r>
            <a:r>
              <a:rPr lang="en-US">
                <a:cs typeface="Calibri"/>
              </a:rPr>
              <a:t> lead to duplication of code =&gt; At the end have time to clean up the code</a:t>
            </a:r>
          </a:p>
          <a:p>
            <a:pPr marL="171450" indent="-171450">
              <a:buFont typeface="Arial"/>
              <a:buChar char="•"/>
            </a:pPr>
            <a:r>
              <a:rPr lang="en-US">
                <a:cs typeface="Calibri"/>
              </a:rPr>
              <a:t>Logging different styles of message due to different team member working on it ==&gt; Solved by discussing how the logging standard should be</a:t>
            </a:r>
          </a:p>
          <a:p>
            <a:endParaRPr lang="en-US"/>
          </a:p>
          <a:p>
            <a:endParaRPr lang="en-US">
              <a:cs typeface="Calibri"/>
            </a:endParaRPr>
          </a:p>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2464067C-354B-4917-96C6-44CEB5ADBA16}" type="slidenum">
              <a:rPr lang="en-US"/>
              <a:t>17</a:t>
            </a:fld>
            <a:endParaRPr lang="en-US"/>
          </a:p>
        </p:txBody>
      </p:sp>
    </p:spTree>
    <p:extLst>
      <p:ext uri="{BB962C8B-B14F-4D97-AF65-F5344CB8AC3E}">
        <p14:creationId xmlns:p14="http://schemas.microsoft.com/office/powerpoint/2010/main" val="3080784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610634"/>
            <a:ext cx="12192000" cy="4247366"/>
            <a:chOff x="0" y="0"/>
            <a:chExt cx="24384000" cy="8494732"/>
          </a:xfrm>
        </p:grpSpPr>
        <p:pic>
          <p:nvPicPr>
            <p:cNvPr id="3" name="Picture 3"/>
            <p:cNvPicPr>
              <a:picLocks noChangeAspect="1"/>
            </p:cNvPicPr>
            <p:nvPr/>
          </p:nvPicPr>
          <p:blipFill>
            <a:blip r:embed="rId2">
              <a:alphaModFix amt="85000"/>
            </a:blip>
            <a:srcRect t="29185" b="24365"/>
            <a:stretch>
              <a:fillRect/>
            </a:stretch>
          </p:blipFill>
          <p:spPr>
            <a:xfrm>
              <a:off x="0" y="0"/>
              <a:ext cx="24384000" cy="8494732"/>
            </a:xfrm>
            <a:prstGeom prst="rect">
              <a:avLst/>
            </a:prstGeom>
          </p:spPr>
        </p:pic>
      </p:grpSp>
      <p:sp>
        <p:nvSpPr>
          <p:cNvPr id="4" name="AutoShape 4"/>
          <p:cNvSpPr/>
          <p:nvPr/>
        </p:nvSpPr>
        <p:spPr>
          <a:xfrm flipH="1">
            <a:off x="685800" y="2374315"/>
            <a:ext cx="10820400" cy="0"/>
          </a:xfrm>
          <a:prstGeom prst="line">
            <a:avLst/>
          </a:prstGeom>
          <a:ln w="19050" cap="flat">
            <a:solidFill>
              <a:srgbClr val="000000"/>
            </a:solidFill>
            <a:prstDash val="solid"/>
            <a:headEnd type="none" w="sm" len="sm"/>
            <a:tailEnd type="none" w="sm" len="sm"/>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p>
        </p:txBody>
      </p:sp>
      <p:sp>
        <p:nvSpPr>
          <p:cNvPr id="5" name="TextBox 5"/>
          <p:cNvSpPr txBox="1"/>
          <p:nvPr/>
        </p:nvSpPr>
        <p:spPr>
          <a:xfrm>
            <a:off x="3272235" y="786212"/>
            <a:ext cx="5647531" cy="782650"/>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6533"/>
              </a:lnSpc>
            </a:pPr>
            <a:r>
              <a:rPr lang="en-US" sz="4650">
                <a:solidFill>
                  <a:srgbClr val="000000"/>
                </a:solidFill>
                <a:latin typeface="Calibri"/>
                <a:cs typeface="Calibri"/>
              </a:rPr>
              <a:t>CreditConnect</a:t>
            </a:r>
          </a:p>
        </p:txBody>
      </p:sp>
      <p:sp>
        <p:nvSpPr>
          <p:cNvPr id="6" name="TextBox 6"/>
          <p:cNvSpPr txBox="1"/>
          <p:nvPr/>
        </p:nvSpPr>
        <p:spPr>
          <a:xfrm>
            <a:off x="3272235" y="1550329"/>
            <a:ext cx="5647531" cy="275396"/>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2333"/>
              </a:lnSpc>
            </a:pPr>
            <a:r>
              <a:rPr lang="en-US" sz="1650">
                <a:solidFill>
                  <a:srgbClr val="000000"/>
                </a:solidFill>
                <a:latin typeface="Calibri"/>
                <a:cs typeface="Calibri"/>
              </a:rPr>
              <a:t>Prototype Banking Application</a:t>
            </a:r>
            <a:endParaRPr lang="en-US">
              <a:latin typeface="Calibri"/>
              <a:cs typeface="Calibri"/>
            </a:endParaRPr>
          </a:p>
        </p:txBody>
      </p:sp>
    </p:spTree>
    <p:extLst>
      <p:ext uri="{BB962C8B-B14F-4D97-AF65-F5344CB8AC3E}">
        <p14:creationId xmlns:p14="http://schemas.microsoft.com/office/powerpoint/2010/main" val="167058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834047" cy="6858000"/>
            <a:chOff x="0" y="0"/>
            <a:chExt cx="232761" cy="1913890"/>
          </a:xfrm>
        </p:grpSpPr>
        <p:sp>
          <p:nvSpPr>
            <p:cNvPr id="3" name="Freeform 3"/>
            <p:cNvSpPr/>
            <p:nvPr/>
          </p:nvSpPr>
          <p:spPr>
            <a:xfrm>
              <a:off x="0" y="0"/>
              <a:ext cx="232761" cy="1913890"/>
            </a:xfrm>
            <a:custGeom>
              <a:avLst/>
              <a:gdLst/>
              <a:ahLst/>
              <a:cxnLst/>
              <a:rect l="l" t="t" r="r" b="b"/>
              <a:pathLst>
                <a:path w="232761" h="1913890">
                  <a:moveTo>
                    <a:pt x="0" y="0"/>
                  </a:moveTo>
                  <a:lnTo>
                    <a:pt x="232761" y="0"/>
                  </a:lnTo>
                  <a:lnTo>
                    <a:pt x="232761" y="1913890"/>
                  </a:lnTo>
                  <a:lnTo>
                    <a:pt x="0" y="1913890"/>
                  </a:lnTo>
                  <a:close/>
                </a:path>
              </a:pathLst>
            </a:custGeom>
            <a:solidFill>
              <a:srgbClr val="E5E5E5"/>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p>
          </p:txBody>
        </p:sp>
      </p:grpSp>
      <p:grpSp>
        <p:nvGrpSpPr>
          <p:cNvPr id="4" name="Group 4"/>
          <p:cNvGrpSpPr/>
          <p:nvPr/>
        </p:nvGrpSpPr>
        <p:grpSpPr>
          <a:xfrm>
            <a:off x="2866916" y="2277588"/>
            <a:ext cx="4583602" cy="320463"/>
            <a:chOff x="0" y="0"/>
            <a:chExt cx="9167204" cy="640927"/>
          </a:xfrm>
        </p:grpSpPr>
        <p:grpSp>
          <p:nvGrpSpPr>
            <p:cNvPr id="5" name="Group 5"/>
            <p:cNvGrpSpPr/>
            <p:nvPr/>
          </p:nvGrpSpPr>
          <p:grpSpPr>
            <a:xfrm>
              <a:off x="0" y="63605"/>
              <a:ext cx="350310" cy="350310"/>
              <a:chOff x="0" y="0"/>
              <a:chExt cx="6350000" cy="6350000"/>
            </a:xfrm>
          </p:grpSpPr>
          <p:sp>
            <p:nvSpPr>
              <p:cNvPr id="6" name="Freeform 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p>
            </p:txBody>
          </p:sp>
        </p:grpSp>
        <p:sp>
          <p:nvSpPr>
            <p:cNvPr id="7" name="TextBox 7"/>
            <p:cNvSpPr txBox="1"/>
            <p:nvPr/>
          </p:nvSpPr>
          <p:spPr>
            <a:xfrm>
              <a:off x="884167" y="-57150"/>
              <a:ext cx="8283037" cy="698077"/>
            </a:xfrm>
            <a:prstGeom prst="rect">
              <a:avLst/>
            </a:prstGeom>
          </p:spPr>
          <p:txBody>
            <a:bodyPr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2987"/>
                </a:lnSpc>
                <a:spcBef>
                  <a:spcPct val="0"/>
                </a:spcBef>
              </a:pPr>
              <a:r>
                <a:rPr lang="en-US" sz="2133">
                  <a:solidFill>
                    <a:srgbClr val="000000"/>
                  </a:solidFill>
                  <a:latin typeface="Open Sans 1"/>
                </a:rPr>
                <a:t>Database Connectivity</a:t>
              </a:r>
            </a:p>
          </p:txBody>
        </p:sp>
      </p:grpSp>
      <p:sp>
        <p:nvSpPr>
          <p:cNvPr id="8" name="TextBox 8"/>
          <p:cNvSpPr txBox="1"/>
          <p:nvPr/>
        </p:nvSpPr>
        <p:spPr>
          <a:xfrm>
            <a:off x="3042070" y="2724994"/>
            <a:ext cx="6588154" cy="1504643"/>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460375" lvl="1" indent="-229870">
              <a:lnSpc>
                <a:spcPts val="2987"/>
              </a:lnSpc>
              <a:buFont typeface="Arial"/>
              <a:buChar char="•"/>
            </a:pPr>
            <a:r>
              <a:rPr lang="en-US" sz="2100">
                <a:solidFill>
                  <a:srgbClr val="000000"/>
                </a:solidFill>
                <a:latin typeface="Open Sans 1"/>
              </a:rPr>
              <a:t>Spring Data JPA </a:t>
            </a:r>
            <a:endParaRPr lang="en-US"/>
          </a:p>
          <a:p>
            <a:pPr marL="920750" lvl="2" indent="-306705">
              <a:lnSpc>
                <a:spcPts val="2987"/>
              </a:lnSpc>
              <a:buFont typeface="Arial"/>
              <a:buChar char="⚬"/>
            </a:pPr>
            <a:r>
              <a:rPr lang="en-US" sz="2100">
                <a:solidFill>
                  <a:srgbClr val="000000"/>
                </a:solidFill>
                <a:latin typeface="Open Sans 1"/>
              </a:rPr>
              <a:t>Simplified repository implementation</a:t>
            </a:r>
          </a:p>
          <a:p>
            <a:pPr marL="460375" lvl="1" indent="-229870">
              <a:lnSpc>
                <a:spcPts val="2987"/>
              </a:lnSpc>
              <a:buFont typeface="Arial"/>
              <a:buChar char="•"/>
            </a:pPr>
            <a:r>
              <a:rPr lang="en-US" sz="2100">
                <a:solidFill>
                  <a:srgbClr val="000000"/>
                </a:solidFill>
                <a:latin typeface="Open Sans 1"/>
              </a:rPr>
              <a:t>Seamless data access</a:t>
            </a:r>
          </a:p>
          <a:p>
            <a:pPr marL="920750" lvl="2" indent="-306705" algn="l">
              <a:lnSpc>
                <a:spcPts val="2987"/>
              </a:lnSpc>
              <a:spcBef>
                <a:spcPct val="0"/>
              </a:spcBef>
              <a:buFont typeface="Arial"/>
              <a:buChar char="⚬"/>
            </a:pPr>
            <a:r>
              <a:rPr lang="en-US" sz="2100">
                <a:solidFill>
                  <a:srgbClr val="000000"/>
                </a:solidFill>
                <a:latin typeface="Open Sans 1"/>
              </a:rPr>
              <a:t>Enhance application functionality</a:t>
            </a:r>
          </a:p>
        </p:txBody>
      </p:sp>
      <p:sp>
        <p:nvSpPr>
          <p:cNvPr id="9" name="TextBox 9"/>
          <p:cNvSpPr txBox="1"/>
          <p:nvPr/>
        </p:nvSpPr>
        <p:spPr>
          <a:xfrm>
            <a:off x="685800" y="792562"/>
            <a:ext cx="10820400" cy="751840"/>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6160"/>
              </a:lnSpc>
            </a:pPr>
            <a:r>
              <a:rPr lang="en-US" sz="4400">
                <a:solidFill>
                  <a:srgbClr val="000000"/>
                </a:solidFill>
                <a:latin typeface="Open Sans 1 Bold"/>
              </a:rPr>
              <a:t>Backend</a:t>
            </a:r>
          </a:p>
        </p:txBody>
      </p:sp>
      <p:grpSp>
        <p:nvGrpSpPr>
          <p:cNvPr id="10" name="Group 10"/>
          <p:cNvGrpSpPr/>
          <p:nvPr/>
        </p:nvGrpSpPr>
        <p:grpSpPr>
          <a:xfrm>
            <a:off x="2866916" y="4616874"/>
            <a:ext cx="4583602" cy="320463"/>
            <a:chOff x="0" y="0"/>
            <a:chExt cx="9167204" cy="640927"/>
          </a:xfrm>
        </p:grpSpPr>
        <p:grpSp>
          <p:nvGrpSpPr>
            <p:cNvPr id="11" name="Group 11"/>
            <p:cNvGrpSpPr/>
            <p:nvPr/>
          </p:nvGrpSpPr>
          <p:grpSpPr>
            <a:xfrm>
              <a:off x="0" y="63605"/>
              <a:ext cx="350310" cy="350310"/>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p>
            </p:txBody>
          </p:sp>
        </p:grpSp>
        <p:sp>
          <p:nvSpPr>
            <p:cNvPr id="13" name="TextBox 13"/>
            <p:cNvSpPr txBox="1"/>
            <p:nvPr/>
          </p:nvSpPr>
          <p:spPr>
            <a:xfrm>
              <a:off x="884167" y="-57150"/>
              <a:ext cx="8283037" cy="698077"/>
            </a:xfrm>
            <a:prstGeom prst="rect">
              <a:avLst/>
            </a:prstGeom>
          </p:spPr>
          <p:txBody>
            <a:bodyPr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2987"/>
                </a:lnSpc>
                <a:spcBef>
                  <a:spcPct val="0"/>
                </a:spcBef>
              </a:pPr>
              <a:r>
                <a:rPr lang="en-US" sz="2133">
                  <a:solidFill>
                    <a:srgbClr val="000000"/>
                  </a:solidFill>
                  <a:latin typeface="Open Sans 1"/>
                </a:rPr>
                <a:t>Postman Integration</a:t>
              </a:r>
            </a:p>
          </p:txBody>
        </p:sp>
      </p:grpSp>
      <p:sp>
        <p:nvSpPr>
          <p:cNvPr id="14" name="TextBox 14"/>
          <p:cNvSpPr txBox="1"/>
          <p:nvPr/>
        </p:nvSpPr>
        <p:spPr>
          <a:xfrm>
            <a:off x="3042070" y="5064337"/>
            <a:ext cx="6588154" cy="1119922"/>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460375" lvl="1" indent="-229870">
              <a:lnSpc>
                <a:spcPts val="2987"/>
              </a:lnSpc>
              <a:buFont typeface="Arial"/>
              <a:buChar char="•"/>
            </a:pPr>
            <a:r>
              <a:rPr lang="en-US" sz="2100">
                <a:solidFill>
                  <a:srgbClr val="000000"/>
                </a:solidFill>
                <a:latin typeface="Open Sans 1"/>
              </a:rPr>
              <a:t>Included Postman request collection JSON</a:t>
            </a:r>
            <a:endParaRPr lang="en-US" sz="2100"/>
          </a:p>
          <a:p>
            <a:pPr marL="460375" lvl="1" indent="-229870">
              <a:lnSpc>
                <a:spcPts val="2987"/>
              </a:lnSpc>
              <a:buFont typeface="Arial"/>
              <a:buChar char="•"/>
            </a:pPr>
            <a:r>
              <a:rPr lang="en-US" sz="2100">
                <a:solidFill>
                  <a:srgbClr val="000000"/>
                </a:solidFill>
                <a:latin typeface="Open Sans 1"/>
              </a:rPr>
              <a:t>Adhere to best practices</a:t>
            </a:r>
          </a:p>
          <a:p>
            <a:pPr marL="920750" lvl="2" indent="-306705" algn="l">
              <a:lnSpc>
                <a:spcPts val="2987"/>
              </a:lnSpc>
              <a:spcBef>
                <a:spcPct val="0"/>
              </a:spcBef>
              <a:buFont typeface="Arial"/>
              <a:buChar char="⚬"/>
            </a:pPr>
            <a:r>
              <a:rPr lang="en-US" sz="2100">
                <a:solidFill>
                  <a:srgbClr val="000000"/>
                </a:solidFill>
                <a:latin typeface="Open Sans 1"/>
              </a:rPr>
              <a:t>Regularly updated for accurate testing</a:t>
            </a:r>
          </a:p>
        </p:txBody>
      </p:sp>
      <p:grpSp>
        <p:nvGrpSpPr>
          <p:cNvPr id="15" name="Group 15"/>
          <p:cNvGrpSpPr/>
          <p:nvPr/>
        </p:nvGrpSpPr>
        <p:grpSpPr>
          <a:xfrm>
            <a:off x="2866916" y="2309391"/>
            <a:ext cx="175155" cy="175155"/>
            <a:chOff x="0" y="0"/>
            <a:chExt cx="6350000" cy="6350000"/>
          </a:xfrm>
        </p:grpSpPr>
        <p:sp>
          <p:nvSpPr>
            <p:cNvPr id="16" name="Freeform 1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p>
          </p:txBody>
        </p:sp>
      </p:grpSp>
    </p:spTree>
    <p:extLst>
      <p:ext uri="{BB962C8B-B14F-4D97-AF65-F5344CB8AC3E}">
        <p14:creationId xmlns:p14="http://schemas.microsoft.com/office/powerpoint/2010/main" val="3320405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4">
            <a:extLst>
              <a:ext uri="{FF2B5EF4-FFF2-40B4-BE49-F238E27FC236}">
                <a16:creationId xmlns:a16="http://schemas.microsoft.com/office/drawing/2014/main" id="{5DBFC9BC-1EB8-3407-9F4D-72A11F1087ED}"/>
              </a:ext>
            </a:extLst>
          </p:cNvPr>
          <p:cNvGrpSpPr/>
          <p:nvPr/>
        </p:nvGrpSpPr>
        <p:grpSpPr>
          <a:xfrm>
            <a:off x="2866916" y="2249013"/>
            <a:ext cx="4583602" cy="349039"/>
            <a:chOff x="0" y="-57150"/>
            <a:chExt cx="9167204" cy="698077"/>
          </a:xfrm>
        </p:grpSpPr>
        <p:grpSp>
          <p:nvGrpSpPr>
            <p:cNvPr id="3" name="Group 5">
              <a:extLst>
                <a:ext uri="{FF2B5EF4-FFF2-40B4-BE49-F238E27FC236}">
                  <a16:creationId xmlns:a16="http://schemas.microsoft.com/office/drawing/2014/main" id="{8130A210-0812-386B-EEFA-08B1352A049A}"/>
                </a:ext>
              </a:extLst>
            </p:cNvPr>
            <p:cNvGrpSpPr/>
            <p:nvPr/>
          </p:nvGrpSpPr>
          <p:grpSpPr>
            <a:xfrm>
              <a:off x="0" y="63605"/>
              <a:ext cx="350310" cy="350310"/>
              <a:chOff x="0" y="0"/>
              <a:chExt cx="6350000" cy="6350000"/>
            </a:xfrm>
          </p:grpSpPr>
          <p:sp>
            <p:nvSpPr>
              <p:cNvPr id="5" name="Freeform 6">
                <a:extLst>
                  <a:ext uri="{FF2B5EF4-FFF2-40B4-BE49-F238E27FC236}">
                    <a16:creationId xmlns:a16="http://schemas.microsoft.com/office/drawing/2014/main" id="{6CE48040-E166-BD3F-830B-4B4F5F274564}"/>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p>
            </p:txBody>
          </p:sp>
        </p:grpSp>
        <p:sp>
          <p:nvSpPr>
            <p:cNvPr id="4" name="TextBox 7">
              <a:extLst>
                <a:ext uri="{FF2B5EF4-FFF2-40B4-BE49-F238E27FC236}">
                  <a16:creationId xmlns:a16="http://schemas.microsoft.com/office/drawing/2014/main" id="{F78AC14A-3E61-04D1-D067-2472E7A4455A}"/>
                </a:ext>
              </a:extLst>
            </p:cNvPr>
            <p:cNvSpPr txBox="1"/>
            <p:nvPr/>
          </p:nvSpPr>
          <p:spPr>
            <a:xfrm>
              <a:off x="884167" y="-57150"/>
              <a:ext cx="8283037" cy="698077"/>
            </a:xfrm>
            <a:prstGeom prst="rect">
              <a:avLst/>
            </a:prstGeom>
          </p:spPr>
          <p:txBody>
            <a:bodyPr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2987"/>
                </a:lnSpc>
                <a:spcBef>
                  <a:spcPct val="0"/>
                </a:spcBef>
              </a:pPr>
              <a:r>
                <a:rPr lang="en-US" sz="2100">
                  <a:solidFill>
                    <a:srgbClr val="000000"/>
                  </a:solidFill>
                  <a:latin typeface="Open Sans 1"/>
                </a:rPr>
                <a:t>Scheduling Task</a:t>
              </a:r>
              <a:endParaRPr lang="en-US" sz="2133">
                <a:solidFill>
                  <a:srgbClr val="000000"/>
                </a:solidFill>
                <a:latin typeface="Open Sans 1"/>
              </a:endParaRPr>
            </a:p>
          </p:txBody>
        </p:sp>
      </p:grpSp>
      <p:sp>
        <p:nvSpPr>
          <p:cNvPr id="8" name="TextBox 8">
            <a:extLst>
              <a:ext uri="{FF2B5EF4-FFF2-40B4-BE49-F238E27FC236}">
                <a16:creationId xmlns:a16="http://schemas.microsoft.com/office/drawing/2014/main" id="{63970215-A761-1D1E-8252-ADBBFF4572A6}"/>
              </a:ext>
            </a:extLst>
          </p:cNvPr>
          <p:cNvSpPr txBox="1"/>
          <p:nvPr/>
        </p:nvSpPr>
        <p:spPr>
          <a:xfrm>
            <a:off x="3042070" y="2724994"/>
            <a:ext cx="6588154" cy="1118961"/>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460375" lvl="1" indent="-229870">
              <a:lnSpc>
                <a:spcPts val="2987"/>
              </a:lnSpc>
              <a:buFont typeface="Arial"/>
              <a:buChar char="•"/>
            </a:pPr>
            <a:r>
              <a:rPr lang="en-US" sz="2100">
                <a:solidFill>
                  <a:srgbClr val="000000"/>
                </a:solidFill>
                <a:latin typeface="Open Sans 1"/>
              </a:rPr>
              <a:t>Cron Jobs</a:t>
            </a:r>
            <a:endParaRPr lang="en-US"/>
          </a:p>
          <a:p>
            <a:pPr marL="920750" lvl="2" indent="-306705">
              <a:lnSpc>
                <a:spcPts val="2987"/>
              </a:lnSpc>
              <a:buFont typeface="Arial"/>
              <a:buChar char="⚬"/>
            </a:pPr>
            <a:r>
              <a:rPr lang="en-US" sz="2100">
                <a:solidFill>
                  <a:srgbClr val="000000"/>
                </a:solidFill>
                <a:latin typeface="Open Sans 1"/>
              </a:rPr>
              <a:t>Automated process for both monthly bill generation and late payment charges.</a:t>
            </a:r>
          </a:p>
        </p:txBody>
      </p:sp>
      <p:sp>
        <p:nvSpPr>
          <p:cNvPr id="10" name="TextBox 9">
            <a:extLst>
              <a:ext uri="{FF2B5EF4-FFF2-40B4-BE49-F238E27FC236}">
                <a16:creationId xmlns:a16="http://schemas.microsoft.com/office/drawing/2014/main" id="{F8C37114-3CF2-4547-3B35-4A6D5BE340D8}"/>
              </a:ext>
            </a:extLst>
          </p:cNvPr>
          <p:cNvSpPr txBox="1"/>
          <p:nvPr/>
        </p:nvSpPr>
        <p:spPr>
          <a:xfrm>
            <a:off x="685800" y="792562"/>
            <a:ext cx="10820400" cy="751840"/>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6160"/>
              </a:lnSpc>
            </a:pPr>
            <a:r>
              <a:rPr lang="en-US" sz="4400">
                <a:solidFill>
                  <a:srgbClr val="000000"/>
                </a:solidFill>
                <a:latin typeface="Open Sans 1 Bold"/>
              </a:rPr>
              <a:t>Backend</a:t>
            </a:r>
          </a:p>
        </p:txBody>
      </p:sp>
      <p:grpSp>
        <p:nvGrpSpPr>
          <p:cNvPr id="9" name="Group 2">
            <a:extLst>
              <a:ext uri="{FF2B5EF4-FFF2-40B4-BE49-F238E27FC236}">
                <a16:creationId xmlns:a16="http://schemas.microsoft.com/office/drawing/2014/main" id="{A500B9A8-C829-8465-1099-A768A5D6E280}"/>
              </a:ext>
            </a:extLst>
          </p:cNvPr>
          <p:cNvGrpSpPr/>
          <p:nvPr/>
        </p:nvGrpSpPr>
        <p:grpSpPr>
          <a:xfrm>
            <a:off x="0" y="0"/>
            <a:ext cx="834047" cy="6858000"/>
            <a:chOff x="0" y="0"/>
            <a:chExt cx="232761" cy="1913890"/>
          </a:xfrm>
        </p:grpSpPr>
        <p:sp>
          <p:nvSpPr>
            <p:cNvPr id="7" name="Freeform 3">
              <a:extLst>
                <a:ext uri="{FF2B5EF4-FFF2-40B4-BE49-F238E27FC236}">
                  <a16:creationId xmlns:a16="http://schemas.microsoft.com/office/drawing/2014/main" id="{082D4FC3-2881-753A-5F1E-C26EC32225D5}"/>
                </a:ext>
              </a:extLst>
            </p:cNvPr>
            <p:cNvSpPr/>
            <p:nvPr/>
          </p:nvSpPr>
          <p:spPr>
            <a:xfrm>
              <a:off x="0" y="0"/>
              <a:ext cx="232761" cy="1913890"/>
            </a:xfrm>
            <a:custGeom>
              <a:avLst/>
              <a:gdLst/>
              <a:ahLst/>
              <a:cxnLst/>
              <a:rect l="l" t="t" r="r" b="b"/>
              <a:pathLst>
                <a:path w="232761" h="1913890">
                  <a:moveTo>
                    <a:pt x="0" y="0"/>
                  </a:moveTo>
                  <a:lnTo>
                    <a:pt x="232761" y="0"/>
                  </a:lnTo>
                  <a:lnTo>
                    <a:pt x="232761" y="1913890"/>
                  </a:lnTo>
                  <a:lnTo>
                    <a:pt x="0" y="1913890"/>
                  </a:lnTo>
                  <a:close/>
                </a:path>
              </a:pathLst>
            </a:custGeom>
            <a:solidFill>
              <a:srgbClr val="E5E5E5"/>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p>
          </p:txBody>
        </p:sp>
      </p:grpSp>
    </p:spTree>
    <p:extLst>
      <p:ext uri="{BB962C8B-B14F-4D97-AF65-F5344CB8AC3E}">
        <p14:creationId xmlns:p14="http://schemas.microsoft.com/office/powerpoint/2010/main" val="2137712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C"/>
        </a:solidFill>
        <a:effectLst/>
      </p:bgPr>
    </p:bg>
    <p:spTree>
      <p:nvGrpSpPr>
        <p:cNvPr id="1" name=""/>
        <p:cNvGrpSpPr/>
        <p:nvPr/>
      </p:nvGrpSpPr>
      <p:grpSpPr>
        <a:xfrm>
          <a:off x="0" y="0"/>
          <a:ext cx="0" cy="0"/>
          <a:chOff x="0" y="0"/>
          <a:chExt cx="0" cy="0"/>
        </a:xfrm>
      </p:grpSpPr>
      <p:grpSp>
        <p:nvGrpSpPr>
          <p:cNvPr id="2" name="Group 2"/>
          <p:cNvGrpSpPr/>
          <p:nvPr/>
        </p:nvGrpSpPr>
        <p:grpSpPr>
          <a:xfrm>
            <a:off x="203426" y="211065"/>
            <a:ext cx="11785148" cy="1932660"/>
            <a:chOff x="0" y="0"/>
            <a:chExt cx="12157899" cy="1993788"/>
          </a:xfrm>
        </p:grpSpPr>
        <p:sp>
          <p:nvSpPr>
            <p:cNvPr id="3" name="Freeform 3"/>
            <p:cNvSpPr/>
            <p:nvPr/>
          </p:nvSpPr>
          <p:spPr>
            <a:xfrm>
              <a:off x="0" y="0"/>
              <a:ext cx="12157899" cy="1993788"/>
            </a:xfrm>
            <a:custGeom>
              <a:avLst/>
              <a:gdLst/>
              <a:ahLst/>
              <a:cxnLst/>
              <a:rect l="l" t="t" r="r" b="b"/>
              <a:pathLst>
                <a:path w="12157899" h="1993788">
                  <a:moveTo>
                    <a:pt x="0" y="0"/>
                  </a:moveTo>
                  <a:lnTo>
                    <a:pt x="12157899" y="0"/>
                  </a:lnTo>
                  <a:lnTo>
                    <a:pt x="12157899" y="1993788"/>
                  </a:lnTo>
                  <a:lnTo>
                    <a:pt x="0" y="1993788"/>
                  </a:lnTo>
                  <a:close/>
                </a:path>
              </a:pathLst>
            </a:custGeom>
            <a:solidFill>
              <a:srgbClr val="E5E5E5"/>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p>
          </p:txBody>
        </p:sp>
      </p:grpSp>
      <p:sp>
        <p:nvSpPr>
          <p:cNvPr id="4" name="TextBox 4"/>
          <p:cNvSpPr txBox="1"/>
          <p:nvPr/>
        </p:nvSpPr>
        <p:spPr>
          <a:xfrm>
            <a:off x="685800" y="792562"/>
            <a:ext cx="10820400" cy="751840"/>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6160"/>
              </a:lnSpc>
            </a:pPr>
            <a:r>
              <a:rPr lang="en-US" sz="4400">
                <a:solidFill>
                  <a:srgbClr val="000000"/>
                </a:solidFill>
                <a:latin typeface="Open Sans 1 Bold"/>
              </a:rPr>
              <a:t>Agile/Sprint Process</a:t>
            </a:r>
          </a:p>
        </p:txBody>
      </p:sp>
      <p:grpSp>
        <p:nvGrpSpPr>
          <p:cNvPr id="5" name="Group 5"/>
          <p:cNvGrpSpPr/>
          <p:nvPr/>
        </p:nvGrpSpPr>
        <p:grpSpPr>
          <a:xfrm>
            <a:off x="3329539" y="2768778"/>
            <a:ext cx="175155" cy="175155"/>
            <a:chOff x="0" y="0"/>
            <a:chExt cx="6350000" cy="6350000"/>
          </a:xfrm>
        </p:grpSpPr>
        <p:sp>
          <p:nvSpPr>
            <p:cNvPr id="6" name="Freeform 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p>
          </p:txBody>
        </p:sp>
      </p:grpSp>
      <p:sp>
        <p:nvSpPr>
          <p:cNvPr id="7" name="TextBox 7"/>
          <p:cNvSpPr txBox="1"/>
          <p:nvPr/>
        </p:nvSpPr>
        <p:spPr>
          <a:xfrm>
            <a:off x="3771621" y="2698875"/>
            <a:ext cx="5090840" cy="358563"/>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2987"/>
              </a:lnSpc>
              <a:spcBef>
                <a:spcPct val="0"/>
              </a:spcBef>
            </a:pPr>
            <a:r>
              <a:rPr lang="en-US" sz="2133">
                <a:solidFill>
                  <a:srgbClr val="000000"/>
                </a:solidFill>
                <a:latin typeface="Open Sans 1"/>
              </a:rPr>
              <a:t>Initial planning of product backlog​</a:t>
            </a:r>
          </a:p>
        </p:txBody>
      </p:sp>
      <p:grpSp>
        <p:nvGrpSpPr>
          <p:cNvPr id="8" name="Group 8"/>
          <p:cNvGrpSpPr/>
          <p:nvPr/>
        </p:nvGrpSpPr>
        <p:grpSpPr>
          <a:xfrm>
            <a:off x="3329539" y="3473652"/>
            <a:ext cx="175155" cy="175155"/>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p>
          </p:txBody>
        </p:sp>
      </p:grpSp>
      <p:sp>
        <p:nvSpPr>
          <p:cNvPr id="10" name="TextBox 10"/>
          <p:cNvSpPr txBox="1"/>
          <p:nvPr/>
        </p:nvSpPr>
        <p:spPr>
          <a:xfrm>
            <a:off x="3771621" y="3403749"/>
            <a:ext cx="5090840" cy="358563"/>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2987"/>
              </a:lnSpc>
              <a:spcBef>
                <a:spcPct val="0"/>
              </a:spcBef>
            </a:pPr>
            <a:r>
              <a:rPr lang="en-US" sz="2133">
                <a:solidFill>
                  <a:srgbClr val="000000"/>
                </a:solidFill>
                <a:latin typeface="Open Sans 1"/>
              </a:rPr>
              <a:t>Velocity estimation​</a:t>
            </a:r>
          </a:p>
        </p:txBody>
      </p:sp>
      <p:grpSp>
        <p:nvGrpSpPr>
          <p:cNvPr id="11" name="Group 11"/>
          <p:cNvGrpSpPr/>
          <p:nvPr/>
        </p:nvGrpSpPr>
        <p:grpSpPr>
          <a:xfrm>
            <a:off x="3329539" y="4178526"/>
            <a:ext cx="175155" cy="175155"/>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p>
          </p:txBody>
        </p:sp>
      </p:grpSp>
      <p:sp>
        <p:nvSpPr>
          <p:cNvPr id="13" name="TextBox 13"/>
          <p:cNvSpPr txBox="1"/>
          <p:nvPr/>
        </p:nvSpPr>
        <p:spPr>
          <a:xfrm>
            <a:off x="3771621" y="4108623"/>
            <a:ext cx="5090840" cy="358563"/>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2987"/>
              </a:lnSpc>
              <a:spcBef>
                <a:spcPct val="0"/>
              </a:spcBef>
            </a:pPr>
            <a:r>
              <a:rPr lang="en-US" sz="2133">
                <a:solidFill>
                  <a:srgbClr val="000000"/>
                </a:solidFill>
                <a:latin typeface="Open Sans 1"/>
              </a:rPr>
              <a:t>Sprint 1,2,3 backlog and results</a:t>
            </a:r>
          </a:p>
        </p:txBody>
      </p:sp>
    </p:spTree>
    <p:extLst>
      <p:ext uri="{BB962C8B-B14F-4D97-AF65-F5344CB8AC3E}">
        <p14:creationId xmlns:p14="http://schemas.microsoft.com/office/powerpoint/2010/main" val="3493546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C"/>
        </a:solidFill>
        <a:effectLst/>
      </p:bgPr>
    </p:bg>
    <p:spTree>
      <p:nvGrpSpPr>
        <p:cNvPr id="1" name=""/>
        <p:cNvGrpSpPr/>
        <p:nvPr/>
      </p:nvGrpSpPr>
      <p:grpSpPr>
        <a:xfrm>
          <a:off x="0" y="0"/>
          <a:ext cx="0" cy="0"/>
          <a:chOff x="0" y="0"/>
          <a:chExt cx="0" cy="0"/>
        </a:xfrm>
      </p:grpSpPr>
      <p:grpSp>
        <p:nvGrpSpPr>
          <p:cNvPr id="2" name="Group 2"/>
          <p:cNvGrpSpPr/>
          <p:nvPr/>
        </p:nvGrpSpPr>
        <p:grpSpPr>
          <a:xfrm>
            <a:off x="203426" y="211065"/>
            <a:ext cx="11785148" cy="1932660"/>
            <a:chOff x="0" y="0"/>
            <a:chExt cx="12157899" cy="1993788"/>
          </a:xfrm>
        </p:grpSpPr>
        <p:sp>
          <p:nvSpPr>
            <p:cNvPr id="3" name="Freeform 3"/>
            <p:cNvSpPr/>
            <p:nvPr/>
          </p:nvSpPr>
          <p:spPr>
            <a:xfrm>
              <a:off x="0" y="0"/>
              <a:ext cx="12157899" cy="1993788"/>
            </a:xfrm>
            <a:custGeom>
              <a:avLst/>
              <a:gdLst/>
              <a:ahLst/>
              <a:cxnLst/>
              <a:rect l="l" t="t" r="r" b="b"/>
              <a:pathLst>
                <a:path w="12157899" h="1993788">
                  <a:moveTo>
                    <a:pt x="0" y="0"/>
                  </a:moveTo>
                  <a:lnTo>
                    <a:pt x="12157899" y="0"/>
                  </a:lnTo>
                  <a:lnTo>
                    <a:pt x="12157899" y="1993788"/>
                  </a:lnTo>
                  <a:lnTo>
                    <a:pt x="0" y="1993788"/>
                  </a:lnTo>
                  <a:close/>
                </a:path>
              </a:pathLst>
            </a:custGeom>
            <a:solidFill>
              <a:srgbClr val="E5E5E5"/>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p>
          </p:txBody>
        </p:sp>
      </p:grpSp>
      <p:sp>
        <p:nvSpPr>
          <p:cNvPr id="4" name="TextBox 4"/>
          <p:cNvSpPr txBox="1"/>
          <p:nvPr/>
        </p:nvSpPr>
        <p:spPr>
          <a:xfrm>
            <a:off x="685800" y="792562"/>
            <a:ext cx="10820400" cy="751840"/>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6160"/>
              </a:lnSpc>
            </a:pPr>
            <a:r>
              <a:rPr lang="en-US" sz="4400">
                <a:solidFill>
                  <a:srgbClr val="000000"/>
                </a:solidFill>
                <a:latin typeface="Open Sans 1 Bold"/>
              </a:rPr>
              <a:t>Agile/Sprint Process (cont'd)</a:t>
            </a:r>
          </a:p>
        </p:txBody>
      </p:sp>
      <p:grpSp>
        <p:nvGrpSpPr>
          <p:cNvPr id="5" name="Group 5"/>
          <p:cNvGrpSpPr/>
          <p:nvPr/>
        </p:nvGrpSpPr>
        <p:grpSpPr>
          <a:xfrm>
            <a:off x="203427" y="2175529"/>
            <a:ext cx="175155" cy="175155"/>
            <a:chOff x="0" y="0"/>
            <a:chExt cx="6350000" cy="6350000"/>
          </a:xfrm>
        </p:grpSpPr>
        <p:sp>
          <p:nvSpPr>
            <p:cNvPr id="6" name="Freeform 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p>
          </p:txBody>
        </p:sp>
      </p:grpSp>
      <p:sp>
        <p:nvSpPr>
          <p:cNvPr id="7" name="TextBox 7"/>
          <p:cNvSpPr txBox="1"/>
          <p:nvPr/>
        </p:nvSpPr>
        <p:spPr>
          <a:xfrm>
            <a:off x="645509" y="2105626"/>
            <a:ext cx="5090840" cy="358563"/>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2987"/>
              </a:lnSpc>
              <a:spcBef>
                <a:spcPct val="0"/>
              </a:spcBef>
            </a:pPr>
            <a:r>
              <a:rPr lang="en-US" sz="2133">
                <a:solidFill>
                  <a:srgbClr val="000000"/>
                </a:solidFill>
                <a:latin typeface="Open Sans 1"/>
              </a:rPr>
              <a:t>Initial planning of product backlog​</a:t>
            </a:r>
          </a:p>
        </p:txBody>
      </p:sp>
      <p:pic>
        <p:nvPicPr>
          <p:cNvPr id="9" name="Picture 8" descr="A screenshot of a computer&#10;&#10;Description automatically generated">
            <a:extLst>
              <a:ext uri="{FF2B5EF4-FFF2-40B4-BE49-F238E27FC236}">
                <a16:creationId xmlns:a16="http://schemas.microsoft.com/office/drawing/2014/main" id="{04E76497-9A80-56F6-B803-483D616E480F}"/>
              </a:ext>
            </a:extLst>
          </p:cNvPr>
          <p:cNvPicPr>
            <a:picLocks noChangeAspect="1"/>
          </p:cNvPicPr>
          <p:nvPr/>
        </p:nvPicPr>
        <p:blipFill>
          <a:blip r:embed="rId3"/>
          <a:stretch>
            <a:fillRect/>
          </a:stretch>
        </p:blipFill>
        <p:spPr>
          <a:xfrm>
            <a:off x="1671472" y="2467078"/>
            <a:ext cx="8841108" cy="4167976"/>
          </a:xfrm>
          <a:prstGeom prst="rect">
            <a:avLst/>
          </a:prstGeom>
        </p:spPr>
      </p:pic>
    </p:spTree>
    <p:extLst>
      <p:ext uri="{BB962C8B-B14F-4D97-AF65-F5344CB8AC3E}">
        <p14:creationId xmlns:p14="http://schemas.microsoft.com/office/powerpoint/2010/main" val="2261869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C"/>
        </a:solidFill>
        <a:effectLst/>
      </p:bgPr>
    </p:bg>
    <p:spTree>
      <p:nvGrpSpPr>
        <p:cNvPr id="1" name=""/>
        <p:cNvGrpSpPr/>
        <p:nvPr/>
      </p:nvGrpSpPr>
      <p:grpSpPr>
        <a:xfrm>
          <a:off x="0" y="0"/>
          <a:ext cx="0" cy="0"/>
          <a:chOff x="0" y="0"/>
          <a:chExt cx="0" cy="0"/>
        </a:xfrm>
      </p:grpSpPr>
      <p:grpSp>
        <p:nvGrpSpPr>
          <p:cNvPr id="2" name="Group 2"/>
          <p:cNvGrpSpPr/>
          <p:nvPr/>
        </p:nvGrpSpPr>
        <p:grpSpPr>
          <a:xfrm>
            <a:off x="203426" y="211065"/>
            <a:ext cx="11785148" cy="1932660"/>
            <a:chOff x="0" y="0"/>
            <a:chExt cx="12157899" cy="1993788"/>
          </a:xfrm>
        </p:grpSpPr>
        <p:sp>
          <p:nvSpPr>
            <p:cNvPr id="3" name="Freeform 3"/>
            <p:cNvSpPr/>
            <p:nvPr/>
          </p:nvSpPr>
          <p:spPr>
            <a:xfrm>
              <a:off x="0" y="0"/>
              <a:ext cx="12157899" cy="1993788"/>
            </a:xfrm>
            <a:custGeom>
              <a:avLst/>
              <a:gdLst/>
              <a:ahLst/>
              <a:cxnLst/>
              <a:rect l="l" t="t" r="r" b="b"/>
              <a:pathLst>
                <a:path w="12157899" h="1993788">
                  <a:moveTo>
                    <a:pt x="0" y="0"/>
                  </a:moveTo>
                  <a:lnTo>
                    <a:pt x="12157899" y="0"/>
                  </a:lnTo>
                  <a:lnTo>
                    <a:pt x="12157899" y="1993788"/>
                  </a:lnTo>
                  <a:lnTo>
                    <a:pt x="0" y="1993788"/>
                  </a:lnTo>
                  <a:close/>
                </a:path>
              </a:pathLst>
            </a:custGeom>
            <a:solidFill>
              <a:srgbClr val="E5E5E5"/>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p>
          </p:txBody>
        </p:sp>
      </p:grpSp>
      <p:sp>
        <p:nvSpPr>
          <p:cNvPr id="4" name="TextBox 4"/>
          <p:cNvSpPr txBox="1"/>
          <p:nvPr/>
        </p:nvSpPr>
        <p:spPr>
          <a:xfrm>
            <a:off x="685800" y="792562"/>
            <a:ext cx="10820400" cy="751840"/>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6160"/>
              </a:lnSpc>
            </a:pPr>
            <a:r>
              <a:rPr lang="en-US" sz="4400">
                <a:solidFill>
                  <a:srgbClr val="000000"/>
                </a:solidFill>
                <a:latin typeface="Open Sans 1 Bold"/>
              </a:rPr>
              <a:t>Agile/Sprint Process </a:t>
            </a:r>
            <a:r>
              <a:rPr lang="en-US" sz="4400">
                <a:solidFill>
                  <a:srgbClr val="000000"/>
                </a:solidFill>
                <a:latin typeface="Segoe UI"/>
                <a:cs typeface="Segoe UI"/>
              </a:rPr>
              <a:t>(cont'd)</a:t>
            </a:r>
            <a:endParaRPr lang="en-US" sz="4400">
              <a:solidFill>
                <a:srgbClr val="000000"/>
              </a:solidFill>
              <a:latin typeface="Open Sans 1 Bold"/>
            </a:endParaRPr>
          </a:p>
        </p:txBody>
      </p:sp>
      <p:grpSp>
        <p:nvGrpSpPr>
          <p:cNvPr id="5" name="Group 5"/>
          <p:cNvGrpSpPr/>
          <p:nvPr/>
        </p:nvGrpSpPr>
        <p:grpSpPr>
          <a:xfrm>
            <a:off x="203427" y="2243261"/>
            <a:ext cx="175155" cy="175155"/>
            <a:chOff x="0" y="0"/>
            <a:chExt cx="6350000" cy="6350000"/>
          </a:xfrm>
        </p:grpSpPr>
        <p:sp>
          <p:nvSpPr>
            <p:cNvPr id="6" name="Freeform 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p>
          </p:txBody>
        </p:sp>
      </p:grpSp>
      <p:sp>
        <p:nvSpPr>
          <p:cNvPr id="7" name="TextBox 7"/>
          <p:cNvSpPr txBox="1"/>
          <p:nvPr/>
        </p:nvSpPr>
        <p:spPr>
          <a:xfrm>
            <a:off x="645510" y="2173358"/>
            <a:ext cx="6243587" cy="358563"/>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2987"/>
              </a:lnSpc>
              <a:spcBef>
                <a:spcPct val="0"/>
              </a:spcBef>
            </a:pPr>
            <a:r>
              <a:rPr lang="en-US" sz="2133">
                <a:solidFill>
                  <a:srgbClr val="000000"/>
                </a:solidFill>
                <a:latin typeface="Open Sans 1"/>
              </a:rPr>
              <a:t>Example of User story and its acceptance criteria​</a:t>
            </a:r>
          </a:p>
        </p:txBody>
      </p:sp>
      <p:grpSp>
        <p:nvGrpSpPr>
          <p:cNvPr id="8" name="Group 8"/>
          <p:cNvGrpSpPr/>
          <p:nvPr/>
        </p:nvGrpSpPr>
        <p:grpSpPr>
          <a:xfrm>
            <a:off x="203427" y="2948135"/>
            <a:ext cx="175155" cy="175155"/>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p>
          </p:txBody>
        </p:sp>
      </p:grpSp>
      <p:sp>
        <p:nvSpPr>
          <p:cNvPr id="10" name="TextBox 10"/>
          <p:cNvSpPr txBox="1"/>
          <p:nvPr/>
        </p:nvSpPr>
        <p:spPr>
          <a:xfrm>
            <a:off x="645510" y="2878232"/>
            <a:ext cx="6243587" cy="733213"/>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2987"/>
              </a:lnSpc>
              <a:spcBef>
                <a:spcPct val="0"/>
              </a:spcBef>
            </a:pPr>
            <a:r>
              <a:rPr lang="en-US" sz="2133">
                <a:solidFill>
                  <a:srgbClr val="000000"/>
                </a:solidFill>
                <a:latin typeface="Open Sans 1"/>
              </a:rPr>
              <a:t>Story point estimation was done by common decision (without Poker Planning)​</a:t>
            </a:r>
          </a:p>
        </p:txBody>
      </p:sp>
      <p:grpSp>
        <p:nvGrpSpPr>
          <p:cNvPr id="11" name="Group 11"/>
          <p:cNvGrpSpPr/>
          <p:nvPr/>
        </p:nvGrpSpPr>
        <p:grpSpPr>
          <a:xfrm>
            <a:off x="203427" y="4030598"/>
            <a:ext cx="175155" cy="175155"/>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p>
          </p:txBody>
        </p:sp>
      </p:grpSp>
      <p:sp>
        <p:nvSpPr>
          <p:cNvPr id="13" name="TextBox 13"/>
          <p:cNvSpPr txBox="1"/>
          <p:nvPr/>
        </p:nvSpPr>
        <p:spPr>
          <a:xfrm>
            <a:off x="645510" y="3960695"/>
            <a:ext cx="6243587" cy="358563"/>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2987"/>
              </a:lnSpc>
              <a:spcBef>
                <a:spcPct val="0"/>
              </a:spcBef>
            </a:pPr>
            <a:r>
              <a:rPr lang="en-US" sz="2133">
                <a:solidFill>
                  <a:srgbClr val="000000"/>
                </a:solidFill>
                <a:latin typeface="Open Sans 1"/>
              </a:rPr>
              <a:t>Hard/Long tasks were usually 3 story points</a:t>
            </a:r>
          </a:p>
        </p:txBody>
      </p:sp>
      <p:grpSp>
        <p:nvGrpSpPr>
          <p:cNvPr id="14" name="Group 14"/>
          <p:cNvGrpSpPr/>
          <p:nvPr/>
        </p:nvGrpSpPr>
        <p:grpSpPr>
          <a:xfrm>
            <a:off x="203427" y="4735472"/>
            <a:ext cx="175155" cy="175155"/>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p>
          </p:txBody>
        </p:sp>
      </p:grpSp>
      <p:sp>
        <p:nvSpPr>
          <p:cNvPr id="16" name="TextBox 16"/>
          <p:cNvSpPr txBox="1"/>
          <p:nvPr/>
        </p:nvSpPr>
        <p:spPr>
          <a:xfrm>
            <a:off x="645510" y="4665569"/>
            <a:ext cx="6243587" cy="358563"/>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2987"/>
              </a:lnSpc>
              <a:spcBef>
                <a:spcPct val="0"/>
              </a:spcBef>
            </a:pPr>
            <a:r>
              <a:rPr lang="en-US" sz="2133">
                <a:solidFill>
                  <a:srgbClr val="000000"/>
                </a:solidFill>
                <a:latin typeface="Open Sans 1"/>
              </a:rPr>
              <a:t>Easy tasks were 1 point​</a:t>
            </a:r>
          </a:p>
        </p:txBody>
      </p:sp>
      <p:grpSp>
        <p:nvGrpSpPr>
          <p:cNvPr id="17" name="Group 17"/>
          <p:cNvGrpSpPr/>
          <p:nvPr/>
        </p:nvGrpSpPr>
        <p:grpSpPr>
          <a:xfrm>
            <a:off x="203427" y="5443285"/>
            <a:ext cx="175155" cy="175155"/>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p>
          </p:txBody>
        </p:sp>
      </p:grpSp>
      <p:sp>
        <p:nvSpPr>
          <p:cNvPr id="19" name="TextBox 19"/>
          <p:cNvSpPr txBox="1"/>
          <p:nvPr/>
        </p:nvSpPr>
        <p:spPr>
          <a:xfrm>
            <a:off x="645510" y="5373383"/>
            <a:ext cx="6243587" cy="358563"/>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2987"/>
              </a:lnSpc>
              <a:spcBef>
                <a:spcPct val="0"/>
              </a:spcBef>
            </a:pPr>
            <a:r>
              <a:rPr lang="en-US" sz="2133">
                <a:solidFill>
                  <a:srgbClr val="000000"/>
                </a:solidFill>
                <a:latin typeface="Open Sans 1"/>
              </a:rPr>
              <a:t>In total 3 sprints were completed​</a:t>
            </a:r>
          </a:p>
        </p:txBody>
      </p:sp>
      <p:grpSp>
        <p:nvGrpSpPr>
          <p:cNvPr id="20" name="Group 20"/>
          <p:cNvGrpSpPr/>
          <p:nvPr/>
        </p:nvGrpSpPr>
        <p:grpSpPr>
          <a:xfrm>
            <a:off x="203427" y="6148159"/>
            <a:ext cx="175155" cy="175155"/>
            <a:chOff x="0" y="0"/>
            <a:chExt cx="6350000" cy="6350000"/>
          </a:xfrm>
        </p:grpSpPr>
        <p:sp>
          <p:nvSpPr>
            <p:cNvPr id="21" name="Freeform 2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p>
          </p:txBody>
        </p:sp>
      </p:grpSp>
      <p:sp>
        <p:nvSpPr>
          <p:cNvPr id="22" name="TextBox 22"/>
          <p:cNvSpPr txBox="1"/>
          <p:nvPr/>
        </p:nvSpPr>
        <p:spPr>
          <a:xfrm>
            <a:off x="645510" y="6078257"/>
            <a:ext cx="6243587" cy="358563"/>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2987"/>
              </a:lnSpc>
              <a:spcBef>
                <a:spcPct val="0"/>
              </a:spcBef>
            </a:pPr>
            <a:r>
              <a:rPr lang="en-US" sz="2133">
                <a:solidFill>
                  <a:srgbClr val="000000"/>
                </a:solidFill>
                <a:latin typeface="Open Sans 1"/>
              </a:rPr>
              <a:t>Several backlog items were not completed</a:t>
            </a:r>
          </a:p>
        </p:txBody>
      </p:sp>
      <p:pic>
        <p:nvPicPr>
          <p:cNvPr id="24" name="Picture 23" descr="A screenshot of a computer&#10;&#10;Description automatically generated">
            <a:extLst>
              <a:ext uri="{FF2B5EF4-FFF2-40B4-BE49-F238E27FC236}">
                <a16:creationId xmlns:a16="http://schemas.microsoft.com/office/drawing/2014/main" id="{E13394FB-3CA1-56A5-37C6-0562A9252042}"/>
              </a:ext>
            </a:extLst>
          </p:cNvPr>
          <p:cNvPicPr>
            <a:picLocks noChangeAspect="1"/>
          </p:cNvPicPr>
          <p:nvPr/>
        </p:nvPicPr>
        <p:blipFill>
          <a:blip r:embed="rId3"/>
          <a:stretch>
            <a:fillRect/>
          </a:stretch>
        </p:blipFill>
        <p:spPr>
          <a:xfrm>
            <a:off x="7506997" y="2172023"/>
            <a:ext cx="3731922" cy="4569720"/>
          </a:xfrm>
          <a:prstGeom prst="rect">
            <a:avLst/>
          </a:prstGeom>
        </p:spPr>
      </p:pic>
    </p:spTree>
    <p:extLst>
      <p:ext uri="{BB962C8B-B14F-4D97-AF65-F5344CB8AC3E}">
        <p14:creationId xmlns:p14="http://schemas.microsoft.com/office/powerpoint/2010/main" val="81630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C"/>
        </a:solidFill>
        <a:effectLst/>
      </p:bgPr>
    </p:bg>
    <p:spTree>
      <p:nvGrpSpPr>
        <p:cNvPr id="1" name=""/>
        <p:cNvGrpSpPr/>
        <p:nvPr/>
      </p:nvGrpSpPr>
      <p:grpSpPr>
        <a:xfrm>
          <a:off x="0" y="0"/>
          <a:ext cx="0" cy="0"/>
          <a:chOff x="0" y="0"/>
          <a:chExt cx="0" cy="0"/>
        </a:xfrm>
      </p:grpSpPr>
      <p:grpSp>
        <p:nvGrpSpPr>
          <p:cNvPr id="2" name="Group 2"/>
          <p:cNvGrpSpPr/>
          <p:nvPr/>
        </p:nvGrpSpPr>
        <p:grpSpPr>
          <a:xfrm>
            <a:off x="203426" y="211065"/>
            <a:ext cx="11785148" cy="1932660"/>
            <a:chOff x="0" y="0"/>
            <a:chExt cx="12157899" cy="1993788"/>
          </a:xfrm>
        </p:grpSpPr>
        <p:sp>
          <p:nvSpPr>
            <p:cNvPr id="3" name="Freeform 3"/>
            <p:cNvSpPr/>
            <p:nvPr/>
          </p:nvSpPr>
          <p:spPr>
            <a:xfrm>
              <a:off x="0" y="0"/>
              <a:ext cx="12157899" cy="1993788"/>
            </a:xfrm>
            <a:custGeom>
              <a:avLst/>
              <a:gdLst/>
              <a:ahLst/>
              <a:cxnLst/>
              <a:rect l="l" t="t" r="r" b="b"/>
              <a:pathLst>
                <a:path w="12157899" h="1993788">
                  <a:moveTo>
                    <a:pt x="0" y="0"/>
                  </a:moveTo>
                  <a:lnTo>
                    <a:pt x="12157899" y="0"/>
                  </a:lnTo>
                  <a:lnTo>
                    <a:pt x="12157899" y="1993788"/>
                  </a:lnTo>
                  <a:lnTo>
                    <a:pt x="0" y="1993788"/>
                  </a:lnTo>
                  <a:close/>
                </a:path>
              </a:pathLst>
            </a:custGeom>
            <a:solidFill>
              <a:srgbClr val="E5E5E5"/>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p>
          </p:txBody>
        </p:sp>
      </p:grpSp>
      <p:sp>
        <p:nvSpPr>
          <p:cNvPr id="4" name="TextBox 4"/>
          <p:cNvSpPr txBox="1"/>
          <p:nvPr/>
        </p:nvSpPr>
        <p:spPr>
          <a:xfrm>
            <a:off x="685800" y="792562"/>
            <a:ext cx="10820400" cy="751840"/>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6160"/>
              </a:lnSpc>
            </a:pPr>
            <a:r>
              <a:rPr lang="en-US" sz="4400">
                <a:solidFill>
                  <a:srgbClr val="000000"/>
                </a:solidFill>
                <a:latin typeface="Open Sans 1 Bold"/>
              </a:rPr>
              <a:t>Agile/Sprint Process </a:t>
            </a:r>
            <a:r>
              <a:rPr lang="en-US" sz="4400">
                <a:solidFill>
                  <a:srgbClr val="000000"/>
                </a:solidFill>
                <a:latin typeface="Segoe UI"/>
                <a:cs typeface="Segoe UI"/>
              </a:rPr>
              <a:t>(cont'd)</a:t>
            </a:r>
            <a:endParaRPr lang="en-US" sz="4400">
              <a:solidFill>
                <a:srgbClr val="000000"/>
              </a:solidFill>
              <a:latin typeface="Open Sans 1 Bold"/>
            </a:endParaRPr>
          </a:p>
        </p:txBody>
      </p:sp>
      <p:grpSp>
        <p:nvGrpSpPr>
          <p:cNvPr id="5" name="Group 5"/>
          <p:cNvGrpSpPr/>
          <p:nvPr/>
        </p:nvGrpSpPr>
        <p:grpSpPr>
          <a:xfrm>
            <a:off x="356860" y="2486679"/>
            <a:ext cx="175155" cy="175155"/>
            <a:chOff x="0" y="0"/>
            <a:chExt cx="6350000" cy="6350000"/>
          </a:xfrm>
        </p:grpSpPr>
        <p:sp>
          <p:nvSpPr>
            <p:cNvPr id="6" name="Freeform 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p>
          </p:txBody>
        </p:sp>
      </p:grpSp>
      <p:sp>
        <p:nvSpPr>
          <p:cNvPr id="7" name="TextBox 7"/>
          <p:cNvSpPr txBox="1"/>
          <p:nvPr/>
        </p:nvSpPr>
        <p:spPr>
          <a:xfrm>
            <a:off x="798942" y="2416776"/>
            <a:ext cx="6565679" cy="358563"/>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2987"/>
              </a:lnSpc>
              <a:spcBef>
                <a:spcPct val="0"/>
              </a:spcBef>
            </a:pPr>
            <a:r>
              <a:rPr lang="en-US" sz="2000">
                <a:solidFill>
                  <a:srgbClr val="000000"/>
                </a:solidFill>
                <a:latin typeface="Open Sans 1"/>
              </a:rPr>
              <a:t>Stand-up meeting at 9:30am every day</a:t>
            </a:r>
          </a:p>
        </p:txBody>
      </p:sp>
      <p:grpSp>
        <p:nvGrpSpPr>
          <p:cNvPr id="8" name="Group 8"/>
          <p:cNvGrpSpPr/>
          <p:nvPr/>
        </p:nvGrpSpPr>
        <p:grpSpPr>
          <a:xfrm>
            <a:off x="330356" y="4277584"/>
            <a:ext cx="175155" cy="175155"/>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p>
          </p:txBody>
        </p:sp>
      </p:grpSp>
      <p:sp>
        <p:nvSpPr>
          <p:cNvPr id="10" name="TextBox 10"/>
          <p:cNvSpPr txBox="1"/>
          <p:nvPr/>
        </p:nvSpPr>
        <p:spPr>
          <a:xfrm>
            <a:off x="791596" y="4207681"/>
            <a:ext cx="5668796" cy="346633"/>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2987"/>
              </a:lnSpc>
              <a:spcBef>
                <a:spcPct val="0"/>
              </a:spcBef>
            </a:pPr>
            <a:r>
              <a:rPr lang="en-US" sz="2000">
                <a:solidFill>
                  <a:srgbClr val="000000"/>
                </a:solidFill>
                <a:latin typeface="Open Sans 1"/>
              </a:rPr>
              <a:t>Review in the afternoon at the end of each sprint​</a:t>
            </a:r>
          </a:p>
        </p:txBody>
      </p:sp>
      <p:grpSp>
        <p:nvGrpSpPr>
          <p:cNvPr id="11" name="Group 11"/>
          <p:cNvGrpSpPr/>
          <p:nvPr/>
        </p:nvGrpSpPr>
        <p:grpSpPr>
          <a:xfrm>
            <a:off x="6653698" y="4320276"/>
            <a:ext cx="175155" cy="175155"/>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p>
          </p:txBody>
        </p:sp>
      </p:grpSp>
      <p:sp>
        <p:nvSpPr>
          <p:cNvPr id="13" name="TextBox 13"/>
          <p:cNvSpPr txBox="1"/>
          <p:nvPr/>
        </p:nvSpPr>
        <p:spPr>
          <a:xfrm>
            <a:off x="7095780" y="4250374"/>
            <a:ext cx="6565679" cy="349519"/>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2987"/>
              </a:lnSpc>
              <a:spcBef>
                <a:spcPct val="0"/>
              </a:spcBef>
            </a:pPr>
            <a:r>
              <a:rPr lang="en-US" sz="2100">
                <a:solidFill>
                  <a:srgbClr val="000000"/>
                </a:solidFill>
                <a:latin typeface="Open Sans 1"/>
              </a:rPr>
              <a:t>Communication within the offshore team</a:t>
            </a:r>
          </a:p>
        </p:txBody>
      </p:sp>
      <p:sp>
        <p:nvSpPr>
          <p:cNvPr id="14" name="TextBox 14"/>
          <p:cNvSpPr txBox="1"/>
          <p:nvPr/>
        </p:nvSpPr>
        <p:spPr>
          <a:xfrm>
            <a:off x="532015" y="2854191"/>
            <a:ext cx="6588154" cy="1119922"/>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460610" lvl="1" indent="-230305">
              <a:lnSpc>
                <a:spcPts val="2987"/>
              </a:lnSpc>
              <a:buFont typeface="Arial"/>
              <a:buChar char="•"/>
            </a:pPr>
            <a:r>
              <a:rPr lang="en-US" sz="2000">
                <a:solidFill>
                  <a:srgbClr val="000000"/>
                </a:solidFill>
                <a:latin typeface="Open Sans 1"/>
              </a:rPr>
              <a:t>What we did yesterday</a:t>
            </a:r>
          </a:p>
          <a:p>
            <a:pPr marL="460610" lvl="1" indent="-230305">
              <a:lnSpc>
                <a:spcPts val="2987"/>
              </a:lnSpc>
              <a:buFont typeface="Arial"/>
              <a:buChar char="•"/>
            </a:pPr>
            <a:r>
              <a:rPr lang="en-US" sz="2000">
                <a:solidFill>
                  <a:srgbClr val="000000"/>
                </a:solidFill>
                <a:latin typeface="Open Sans 1"/>
              </a:rPr>
              <a:t>What we are going to do today</a:t>
            </a:r>
          </a:p>
          <a:p>
            <a:pPr marL="460610" lvl="1" indent="-230305" algn="l">
              <a:lnSpc>
                <a:spcPts val="2987"/>
              </a:lnSpc>
              <a:spcBef>
                <a:spcPct val="0"/>
              </a:spcBef>
              <a:buFont typeface="Arial"/>
              <a:buChar char="•"/>
            </a:pPr>
            <a:r>
              <a:rPr lang="en-US" sz="2000">
                <a:solidFill>
                  <a:srgbClr val="000000"/>
                </a:solidFill>
                <a:latin typeface="Open Sans 1"/>
              </a:rPr>
              <a:t>Ask for help/ advice</a:t>
            </a:r>
          </a:p>
        </p:txBody>
      </p:sp>
      <p:sp>
        <p:nvSpPr>
          <p:cNvPr id="15" name="TextBox 15"/>
          <p:cNvSpPr txBox="1"/>
          <p:nvPr/>
        </p:nvSpPr>
        <p:spPr>
          <a:xfrm>
            <a:off x="527546" y="4636177"/>
            <a:ext cx="6022367" cy="1885516"/>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460375" lvl="1" indent="-229870">
              <a:lnSpc>
                <a:spcPts val="2987"/>
              </a:lnSpc>
              <a:buFont typeface="Arial"/>
              <a:buChar char="•"/>
            </a:pPr>
            <a:r>
              <a:rPr lang="en-US" sz="2000">
                <a:solidFill>
                  <a:srgbClr val="000000"/>
                </a:solidFill>
                <a:latin typeface="Open Sans 1"/>
              </a:rPr>
              <a:t>Mark those finished as "completed”</a:t>
            </a:r>
            <a:endParaRPr lang="en-US" sz="2000"/>
          </a:p>
          <a:p>
            <a:pPr marL="460375" lvl="1" indent="-229870">
              <a:lnSpc>
                <a:spcPts val="2987"/>
              </a:lnSpc>
              <a:buFont typeface="Arial"/>
              <a:buChar char="•"/>
            </a:pPr>
            <a:r>
              <a:rPr lang="en-US" sz="2000">
                <a:solidFill>
                  <a:srgbClr val="000000"/>
                </a:solidFill>
                <a:latin typeface="Open Sans 1"/>
              </a:rPr>
              <a:t>Assess any unfinished user story and potentially create a new backlog item</a:t>
            </a:r>
          </a:p>
          <a:p>
            <a:pPr marL="460375" lvl="1" indent="-229870">
              <a:lnSpc>
                <a:spcPts val="2987"/>
              </a:lnSpc>
              <a:spcBef>
                <a:spcPct val="0"/>
              </a:spcBef>
              <a:buFont typeface="Arial"/>
              <a:buChar char="•"/>
            </a:pPr>
            <a:r>
              <a:rPr lang="en-US" sz="2000">
                <a:solidFill>
                  <a:srgbClr val="000000"/>
                </a:solidFill>
                <a:latin typeface="Open Sans 1"/>
              </a:rPr>
              <a:t>e.g. Authentication System and API calls in frontend</a:t>
            </a:r>
          </a:p>
        </p:txBody>
      </p:sp>
      <p:sp>
        <p:nvSpPr>
          <p:cNvPr id="16" name="TextBox 14">
            <a:extLst>
              <a:ext uri="{FF2B5EF4-FFF2-40B4-BE49-F238E27FC236}">
                <a16:creationId xmlns:a16="http://schemas.microsoft.com/office/drawing/2014/main" id="{C9856F5E-FFFF-4ABB-5914-2071C1D893B6}"/>
              </a:ext>
            </a:extLst>
          </p:cNvPr>
          <p:cNvSpPr txBox="1"/>
          <p:nvPr/>
        </p:nvSpPr>
        <p:spPr>
          <a:xfrm>
            <a:off x="7093896" y="4633270"/>
            <a:ext cx="5057528" cy="1116075"/>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460375" lvl="1" indent="-229870">
              <a:lnSpc>
                <a:spcPts val="2987"/>
              </a:lnSpc>
              <a:buFont typeface="Arial"/>
              <a:buChar char="•"/>
            </a:pPr>
            <a:r>
              <a:rPr lang="en-US" sz="2000">
                <a:solidFill>
                  <a:srgbClr val="000000"/>
                </a:solidFill>
                <a:latin typeface="Open Sans 1"/>
              </a:rPr>
              <a:t>Rapid updates lead to transparency</a:t>
            </a:r>
          </a:p>
          <a:p>
            <a:pPr marL="460375" lvl="1" indent="-229870">
              <a:lnSpc>
                <a:spcPts val="2987"/>
              </a:lnSpc>
              <a:buFont typeface="Arial"/>
              <a:buChar char="•"/>
            </a:pPr>
            <a:r>
              <a:rPr lang="en-US" sz="2000">
                <a:latin typeface="Open Sans 1"/>
              </a:rPr>
              <a:t>Readily available to receive and make calls at anytime</a:t>
            </a:r>
          </a:p>
        </p:txBody>
      </p:sp>
      <p:grpSp>
        <p:nvGrpSpPr>
          <p:cNvPr id="21" name="Group 5">
            <a:extLst>
              <a:ext uri="{FF2B5EF4-FFF2-40B4-BE49-F238E27FC236}">
                <a16:creationId xmlns:a16="http://schemas.microsoft.com/office/drawing/2014/main" id="{D29E8AD4-0599-B014-6574-C714CA18017A}"/>
              </a:ext>
            </a:extLst>
          </p:cNvPr>
          <p:cNvGrpSpPr/>
          <p:nvPr/>
        </p:nvGrpSpPr>
        <p:grpSpPr>
          <a:xfrm>
            <a:off x="6659604" y="2510306"/>
            <a:ext cx="175155" cy="175155"/>
            <a:chOff x="0" y="0"/>
            <a:chExt cx="6350000" cy="6350000"/>
          </a:xfrm>
        </p:grpSpPr>
        <p:sp>
          <p:nvSpPr>
            <p:cNvPr id="22" name="Freeform 6">
              <a:extLst>
                <a:ext uri="{FF2B5EF4-FFF2-40B4-BE49-F238E27FC236}">
                  <a16:creationId xmlns:a16="http://schemas.microsoft.com/office/drawing/2014/main" id="{831961A7-8205-01A3-6D27-4342F709ACF3}"/>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p>
          </p:txBody>
        </p:sp>
      </p:grpSp>
      <p:sp>
        <p:nvSpPr>
          <p:cNvPr id="23" name="TextBox 7">
            <a:extLst>
              <a:ext uri="{FF2B5EF4-FFF2-40B4-BE49-F238E27FC236}">
                <a16:creationId xmlns:a16="http://schemas.microsoft.com/office/drawing/2014/main" id="{5B042621-B21D-48AE-619A-641DF212BCE7}"/>
              </a:ext>
            </a:extLst>
          </p:cNvPr>
          <p:cNvSpPr txBox="1"/>
          <p:nvPr/>
        </p:nvSpPr>
        <p:spPr>
          <a:xfrm>
            <a:off x="7101686" y="2440403"/>
            <a:ext cx="6565679" cy="358563"/>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2987"/>
              </a:lnSpc>
              <a:spcBef>
                <a:spcPct val="0"/>
              </a:spcBef>
            </a:pPr>
            <a:r>
              <a:rPr lang="en-US" sz="2000">
                <a:solidFill>
                  <a:srgbClr val="000000"/>
                </a:solidFill>
                <a:latin typeface="Open Sans 1"/>
              </a:rPr>
              <a:t>Retrospective right after review</a:t>
            </a:r>
            <a:endParaRPr lang="en-US"/>
          </a:p>
        </p:txBody>
      </p:sp>
      <p:sp>
        <p:nvSpPr>
          <p:cNvPr id="24" name="TextBox 14">
            <a:extLst>
              <a:ext uri="{FF2B5EF4-FFF2-40B4-BE49-F238E27FC236}">
                <a16:creationId xmlns:a16="http://schemas.microsoft.com/office/drawing/2014/main" id="{60FD13B9-2D5C-35F4-B321-EB3EDA80ED9D}"/>
              </a:ext>
            </a:extLst>
          </p:cNvPr>
          <p:cNvSpPr txBox="1"/>
          <p:nvPr/>
        </p:nvSpPr>
        <p:spPr>
          <a:xfrm>
            <a:off x="6834759" y="2866005"/>
            <a:ext cx="5158666" cy="1116075"/>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460375" lvl="1" indent="-229870">
              <a:lnSpc>
                <a:spcPts val="2987"/>
              </a:lnSpc>
              <a:buFont typeface="Arial"/>
              <a:buChar char="•"/>
            </a:pPr>
            <a:r>
              <a:rPr lang="en-US" sz="2000">
                <a:solidFill>
                  <a:srgbClr val="000000"/>
                </a:solidFill>
                <a:latin typeface="Open Sans 1"/>
              </a:rPr>
              <a:t>Discuss room for improvement regarding interactions and processes</a:t>
            </a:r>
            <a:endParaRPr lang="en-US">
              <a:solidFill>
                <a:srgbClr val="000000"/>
              </a:solidFill>
              <a:latin typeface="Calibri" panose="020F0502020204030204"/>
              <a:cs typeface="Calibri" panose="020F0502020204030204"/>
            </a:endParaRPr>
          </a:p>
          <a:p>
            <a:pPr marL="460375" lvl="1" indent="-229870">
              <a:lnSpc>
                <a:spcPts val="2987"/>
              </a:lnSpc>
              <a:buFont typeface="Arial"/>
              <a:buChar char="•"/>
            </a:pPr>
            <a:r>
              <a:rPr lang="en-US" sz="2000">
                <a:latin typeface="Open Sans 1"/>
              </a:rPr>
              <a:t>e.g. git usage</a:t>
            </a:r>
          </a:p>
        </p:txBody>
      </p:sp>
    </p:spTree>
    <p:extLst>
      <p:ext uri="{BB962C8B-B14F-4D97-AF65-F5344CB8AC3E}">
        <p14:creationId xmlns:p14="http://schemas.microsoft.com/office/powerpoint/2010/main" val="2040970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C"/>
        </a:solidFill>
        <a:effectLst/>
      </p:bgPr>
    </p:bg>
    <p:spTree>
      <p:nvGrpSpPr>
        <p:cNvPr id="1" name=""/>
        <p:cNvGrpSpPr/>
        <p:nvPr/>
      </p:nvGrpSpPr>
      <p:grpSpPr>
        <a:xfrm>
          <a:off x="0" y="0"/>
          <a:ext cx="0" cy="0"/>
          <a:chOff x="0" y="0"/>
          <a:chExt cx="0" cy="0"/>
        </a:xfrm>
      </p:grpSpPr>
      <p:grpSp>
        <p:nvGrpSpPr>
          <p:cNvPr id="2" name="Group 2"/>
          <p:cNvGrpSpPr/>
          <p:nvPr/>
        </p:nvGrpSpPr>
        <p:grpSpPr>
          <a:xfrm>
            <a:off x="0" y="2243260"/>
            <a:ext cx="12192000" cy="4614740"/>
            <a:chOff x="0" y="0"/>
            <a:chExt cx="12577620" cy="4760699"/>
          </a:xfrm>
        </p:grpSpPr>
        <p:sp>
          <p:nvSpPr>
            <p:cNvPr id="3" name="Freeform 3"/>
            <p:cNvSpPr/>
            <p:nvPr/>
          </p:nvSpPr>
          <p:spPr>
            <a:xfrm>
              <a:off x="0" y="0"/>
              <a:ext cx="12577620" cy="4760699"/>
            </a:xfrm>
            <a:custGeom>
              <a:avLst/>
              <a:gdLst/>
              <a:ahLst/>
              <a:cxnLst/>
              <a:rect l="l" t="t" r="r" b="b"/>
              <a:pathLst>
                <a:path w="12577620" h="4760699">
                  <a:moveTo>
                    <a:pt x="0" y="0"/>
                  </a:moveTo>
                  <a:lnTo>
                    <a:pt x="12577620" y="0"/>
                  </a:lnTo>
                  <a:lnTo>
                    <a:pt x="12577620" y="4760699"/>
                  </a:lnTo>
                  <a:lnTo>
                    <a:pt x="0" y="4760699"/>
                  </a:lnTo>
                  <a:close/>
                </a:path>
              </a:pathLst>
            </a:custGeom>
            <a:solidFill>
              <a:srgbClr val="E5E5E5"/>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p>
          </p:txBody>
        </p:sp>
      </p:grpSp>
      <p:sp>
        <p:nvSpPr>
          <p:cNvPr id="4" name="TextBox 4"/>
          <p:cNvSpPr txBox="1"/>
          <p:nvPr/>
        </p:nvSpPr>
        <p:spPr>
          <a:xfrm>
            <a:off x="685800" y="792562"/>
            <a:ext cx="10820400" cy="751840"/>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6160"/>
              </a:lnSpc>
            </a:pPr>
            <a:r>
              <a:rPr lang="en-US" sz="4400">
                <a:solidFill>
                  <a:srgbClr val="000000"/>
                </a:solidFill>
                <a:latin typeface="Open Sans 1 Bold"/>
              </a:rPr>
              <a:t>Challenges Faced</a:t>
            </a:r>
          </a:p>
        </p:txBody>
      </p:sp>
      <p:grpSp>
        <p:nvGrpSpPr>
          <p:cNvPr id="5" name="Group 5"/>
          <p:cNvGrpSpPr/>
          <p:nvPr/>
        </p:nvGrpSpPr>
        <p:grpSpPr>
          <a:xfrm>
            <a:off x="4047853" y="2960435"/>
            <a:ext cx="6198092" cy="3151819"/>
            <a:chOff x="0" y="-57150"/>
            <a:chExt cx="12396183" cy="6303631"/>
          </a:xfrm>
        </p:grpSpPr>
        <p:grpSp>
          <p:nvGrpSpPr>
            <p:cNvPr id="6" name="Group 6"/>
            <p:cNvGrpSpPr/>
            <p:nvPr/>
          </p:nvGrpSpPr>
          <p:grpSpPr>
            <a:xfrm>
              <a:off x="0" y="63605"/>
              <a:ext cx="350310" cy="350310"/>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p>
            </p:txBody>
          </p:sp>
        </p:grpSp>
        <p:sp>
          <p:nvSpPr>
            <p:cNvPr id="8" name="TextBox 8"/>
            <p:cNvSpPr txBox="1"/>
            <p:nvPr/>
          </p:nvSpPr>
          <p:spPr>
            <a:xfrm>
              <a:off x="884167" y="-57150"/>
              <a:ext cx="5570690" cy="698077"/>
            </a:xfrm>
            <a:prstGeom prst="rect">
              <a:avLst/>
            </a:prstGeom>
          </p:spPr>
          <p:txBody>
            <a:bodyPr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2987"/>
                </a:lnSpc>
                <a:spcBef>
                  <a:spcPct val="0"/>
                </a:spcBef>
              </a:pPr>
              <a:r>
                <a:rPr lang="en-US" sz="2133">
                  <a:solidFill>
                    <a:srgbClr val="000000"/>
                  </a:solidFill>
                  <a:latin typeface="Open Sans 1"/>
                </a:rPr>
                <a:t>Version Control</a:t>
              </a:r>
            </a:p>
          </p:txBody>
        </p:sp>
        <p:sp>
          <p:nvSpPr>
            <p:cNvPr id="9" name="TextBox 9"/>
            <p:cNvSpPr txBox="1"/>
            <p:nvPr/>
          </p:nvSpPr>
          <p:spPr>
            <a:xfrm>
              <a:off x="350310" y="913864"/>
              <a:ext cx="12045873" cy="2237922"/>
            </a:xfrm>
            <a:prstGeom prst="rect">
              <a:avLst/>
            </a:prstGeom>
          </p:spPr>
          <p:txBody>
            <a:bodyPr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460375" lvl="1" indent="-229870">
                <a:lnSpc>
                  <a:spcPts val="2987"/>
                </a:lnSpc>
                <a:buFont typeface="Arial"/>
                <a:buChar char="•"/>
              </a:pPr>
              <a:r>
                <a:rPr lang="en-US" sz="2100">
                  <a:solidFill>
                    <a:srgbClr val="000000"/>
                  </a:solidFill>
                  <a:latin typeface="Open Sans 1"/>
                </a:rPr>
                <a:t>Lack of experience using git</a:t>
              </a:r>
              <a:endParaRPr lang="en-US" sz="2100"/>
            </a:p>
            <a:p>
              <a:pPr marL="460375" lvl="1" indent="-229870">
                <a:lnSpc>
                  <a:spcPts val="2987"/>
                </a:lnSpc>
                <a:buFont typeface="Arial"/>
                <a:buChar char="•"/>
              </a:pPr>
              <a:r>
                <a:rPr lang="en-US" sz="2100">
                  <a:solidFill>
                    <a:srgbClr val="000000"/>
                  </a:solidFill>
                  <a:latin typeface="Open Sans 1"/>
                </a:rPr>
                <a:t>Merge conflicts</a:t>
              </a:r>
            </a:p>
            <a:p>
              <a:pPr marL="460375" lvl="1" indent="-229870">
                <a:lnSpc>
                  <a:spcPts val="2987"/>
                </a:lnSpc>
                <a:spcBef>
                  <a:spcPct val="0"/>
                </a:spcBef>
                <a:buFont typeface="Arial"/>
                <a:buChar char="•"/>
              </a:pPr>
              <a:r>
                <a:rPr lang="en-US" sz="2100">
                  <a:solidFill>
                    <a:srgbClr val="000000"/>
                  </a:solidFill>
                  <a:latin typeface="Open Sans 1"/>
                </a:rPr>
                <a:t>Incomplete version history</a:t>
              </a:r>
            </a:p>
          </p:txBody>
        </p:sp>
        <p:grpSp>
          <p:nvGrpSpPr>
            <p:cNvPr id="10" name="Group 10"/>
            <p:cNvGrpSpPr/>
            <p:nvPr/>
          </p:nvGrpSpPr>
          <p:grpSpPr>
            <a:xfrm>
              <a:off x="0" y="3948845"/>
              <a:ext cx="350310" cy="350310"/>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p>
            </p:txBody>
          </p:sp>
        </p:grpSp>
        <p:sp>
          <p:nvSpPr>
            <p:cNvPr id="12" name="TextBox 12"/>
            <p:cNvSpPr txBox="1"/>
            <p:nvPr/>
          </p:nvSpPr>
          <p:spPr>
            <a:xfrm>
              <a:off x="884167" y="3828090"/>
              <a:ext cx="5570690" cy="698077"/>
            </a:xfrm>
            <a:prstGeom prst="rect">
              <a:avLst/>
            </a:prstGeom>
          </p:spPr>
          <p:txBody>
            <a:bodyPr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2987"/>
                </a:lnSpc>
                <a:spcBef>
                  <a:spcPct val="0"/>
                </a:spcBef>
              </a:pPr>
              <a:r>
                <a:rPr lang="en-US" sz="2100">
                  <a:solidFill>
                    <a:srgbClr val="000000"/>
                  </a:solidFill>
                  <a:latin typeface="Open Sans 1"/>
                </a:rPr>
                <a:t>Participation</a:t>
              </a:r>
              <a:endParaRPr lang="en-US" sz="2133">
                <a:solidFill>
                  <a:srgbClr val="000000"/>
                </a:solidFill>
                <a:latin typeface="Open Sans 1"/>
              </a:endParaRPr>
            </a:p>
          </p:txBody>
        </p:sp>
        <p:sp>
          <p:nvSpPr>
            <p:cNvPr id="13" name="TextBox 13"/>
            <p:cNvSpPr txBox="1"/>
            <p:nvPr/>
          </p:nvSpPr>
          <p:spPr>
            <a:xfrm>
              <a:off x="350310" y="4799104"/>
              <a:ext cx="12045872" cy="1447377"/>
            </a:xfrm>
            <a:prstGeom prst="rect">
              <a:avLst/>
            </a:prstGeom>
          </p:spPr>
          <p:txBody>
            <a:bodyPr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460610" lvl="1" indent="-230305">
                <a:lnSpc>
                  <a:spcPts val="2987"/>
                </a:lnSpc>
                <a:buFont typeface="Arial"/>
                <a:buChar char="•"/>
              </a:pPr>
              <a:r>
                <a:rPr lang="en-US" sz="2133">
                  <a:solidFill>
                    <a:srgbClr val="000000"/>
                  </a:solidFill>
                  <a:latin typeface="Open Sans 1"/>
                </a:rPr>
                <a:t>Reluctance to speak up</a:t>
              </a:r>
            </a:p>
            <a:p>
              <a:pPr marL="460610" lvl="1" indent="-230305">
                <a:lnSpc>
                  <a:spcPts val="2987"/>
                </a:lnSpc>
                <a:spcBef>
                  <a:spcPct val="0"/>
                </a:spcBef>
                <a:buFont typeface="Arial"/>
                <a:buChar char="•"/>
              </a:pPr>
              <a:r>
                <a:rPr lang="en-US" sz="2133">
                  <a:solidFill>
                    <a:srgbClr val="000000"/>
                  </a:solidFill>
                  <a:latin typeface="Open Sans 1"/>
                </a:rPr>
                <a:t>Feedback avoidance</a:t>
              </a:r>
            </a:p>
          </p:txBody>
        </p:sp>
      </p:grpSp>
    </p:spTree>
    <p:extLst>
      <p:ext uri="{BB962C8B-B14F-4D97-AF65-F5344CB8AC3E}">
        <p14:creationId xmlns:p14="http://schemas.microsoft.com/office/powerpoint/2010/main" val="2230384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C"/>
        </a:solidFill>
        <a:effectLst/>
      </p:bgPr>
    </p:bg>
    <p:spTree>
      <p:nvGrpSpPr>
        <p:cNvPr id="1" name=""/>
        <p:cNvGrpSpPr/>
        <p:nvPr/>
      </p:nvGrpSpPr>
      <p:grpSpPr>
        <a:xfrm>
          <a:off x="0" y="0"/>
          <a:ext cx="0" cy="0"/>
          <a:chOff x="0" y="0"/>
          <a:chExt cx="0" cy="0"/>
        </a:xfrm>
      </p:grpSpPr>
      <p:grpSp>
        <p:nvGrpSpPr>
          <p:cNvPr id="2" name="Group 2"/>
          <p:cNvGrpSpPr/>
          <p:nvPr/>
        </p:nvGrpSpPr>
        <p:grpSpPr>
          <a:xfrm>
            <a:off x="0" y="2243260"/>
            <a:ext cx="12192000" cy="4614740"/>
            <a:chOff x="0" y="0"/>
            <a:chExt cx="12577620" cy="4760699"/>
          </a:xfrm>
        </p:grpSpPr>
        <p:sp>
          <p:nvSpPr>
            <p:cNvPr id="3" name="Freeform 3"/>
            <p:cNvSpPr/>
            <p:nvPr/>
          </p:nvSpPr>
          <p:spPr>
            <a:xfrm>
              <a:off x="0" y="0"/>
              <a:ext cx="12577620" cy="4760699"/>
            </a:xfrm>
            <a:custGeom>
              <a:avLst/>
              <a:gdLst/>
              <a:ahLst/>
              <a:cxnLst/>
              <a:rect l="l" t="t" r="r" b="b"/>
              <a:pathLst>
                <a:path w="12577620" h="4760699">
                  <a:moveTo>
                    <a:pt x="0" y="0"/>
                  </a:moveTo>
                  <a:lnTo>
                    <a:pt x="12577620" y="0"/>
                  </a:lnTo>
                  <a:lnTo>
                    <a:pt x="12577620" y="4760699"/>
                  </a:lnTo>
                  <a:lnTo>
                    <a:pt x="0" y="4760699"/>
                  </a:lnTo>
                  <a:close/>
                </a:path>
              </a:pathLst>
            </a:custGeom>
            <a:solidFill>
              <a:srgbClr val="E5E5E5"/>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p>
          </p:txBody>
        </p:sp>
      </p:grpSp>
      <p:sp>
        <p:nvSpPr>
          <p:cNvPr id="4" name="TextBox 4"/>
          <p:cNvSpPr txBox="1"/>
          <p:nvPr/>
        </p:nvSpPr>
        <p:spPr>
          <a:xfrm>
            <a:off x="685800" y="792562"/>
            <a:ext cx="10820400" cy="751840"/>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6160"/>
              </a:lnSpc>
            </a:pPr>
            <a:r>
              <a:rPr lang="en-US" sz="4400">
                <a:solidFill>
                  <a:srgbClr val="000000"/>
                </a:solidFill>
                <a:latin typeface="Open Sans 1 Bold"/>
              </a:rPr>
              <a:t>Challenges Faced</a:t>
            </a:r>
          </a:p>
        </p:txBody>
      </p:sp>
      <p:grpSp>
        <p:nvGrpSpPr>
          <p:cNvPr id="5" name="Group 5"/>
          <p:cNvGrpSpPr/>
          <p:nvPr/>
        </p:nvGrpSpPr>
        <p:grpSpPr>
          <a:xfrm>
            <a:off x="4047853" y="2989010"/>
            <a:ext cx="6198091" cy="3183190"/>
            <a:chOff x="0" y="0"/>
            <a:chExt cx="12396183" cy="6366380"/>
          </a:xfrm>
        </p:grpSpPr>
        <p:grpSp>
          <p:nvGrpSpPr>
            <p:cNvPr id="6" name="Group 6"/>
            <p:cNvGrpSpPr/>
            <p:nvPr/>
          </p:nvGrpSpPr>
          <p:grpSpPr>
            <a:xfrm>
              <a:off x="0" y="63605"/>
              <a:ext cx="350310" cy="350310"/>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p>
            </p:txBody>
          </p:sp>
        </p:grpSp>
        <p:sp>
          <p:nvSpPr>
            <p:cNvPr id="8" name="TextBox 8"/>
            <p:cNvSpPr txBox="1"/>
            <p:nvPr/>
          </p:nvSpPr>
          <p:spPr>
            <a:xfrm>
              <a:off x="884167" y="-57150"/>
              <a:ext cx="5570690" cy="698077"/>
            </a:xfrm>
            <a:prstGeom prst="rect">
              <a:avLst/>
            </a:prstGeom>
          </p:spPr>
          <p:txBody>
            <a:bodyPr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2987"/>
                </a:lnSpc>
                <a:spcBef>
                  <a:spcPct val="0"/>
                </a:spcBef>
              </a:pPr>
              <a:r>
                <a:rPr lang="en-US" sz="2133">
                  <a:solidFill>
                    <a:srgbClr val="000000"/>
                  </a:solidFill>
                  <a:latin typeface="Open Sans 1"/>
                </a:rPr>
                <a:t>Planning</a:t>
              </a:r>
            </a:p>
          </p:txBody>
        </p:sp>
        <p:sp>
          <p:nvSpPr>
            <p:cNvPr id="9" name="TextBox 9"/>
            <p:cNvSpPr txBox="1"/>
            <p:nvPr/>
          </p:nvSpPr>
          <p:spPr>
            <a:xfrm>
              <a:off x="350310" y="913864"/>
              <a:ext cx="12045872" cy="1447377"/>
            </a:xfrm>
            <a:prstGeom prst="rect">
              <a:avLst/>
            </a:prstGeom>
          </p:spPr>
          <p:txBody>
            <a:bodyPr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460610" lvl="1" indent="-230305">
                <a:lnSpc>
                  <a:spcPts val="2987"/>
                </a:lnSpc>
                <a:buFont typeface="Arial"/>
                <a:buChar char="•"/>
              </a:pPr>
              <a:r>
                <a:rPr lang="en-US" sz="2133">
                  <a:solidFill>
                    <a:srgbClr val="000000"/>
                  </a:solidFill>
                  <a:latin typeface="Open Sans 1"/>
                </a:rPr>
                <a:t>Overlooked some requirements</a:t>
              </a:r>
            </a:p>
            <a:p>
              <a:pPr marL="460610" lvl="1" indent="-230305">
                <a:lnSpc>
                  <a:spcPts val="2987"/>
                </a:lnSpc>
                <a:spcBef>
                  <a:spcPct val="0"/>
                </a:spcBef>
                <a:buFont typeface="Arial"/>
                <a:buChar char="•"/>
              </a:pPr>
              <a:r>
                <a:rPr lang="en-US" sz="2133">
                  <a:solidFill>
                    <a:srgbClr val="000000"/>
                  </a:solidFill>
                  <a:latin typeface="Open Sans 1"/>
                </a:rPr>
                <a:t>Tasks splitting inefficient</a:t>
              </a:r>
            </a:p>
          </p:txBody>
        </p:sp>
        <p:grpSp>
          <p:nvGrpSpPr>
            <p:cNvPr id="10" name="Group 10"/>
            <p:cNvGrpSpPr/>
            <p:nvPr/>
          </p:nvGrpSpPr>
          <p:grpSpPr>
            <a:xfrm>
              <a:off x="0" y="3319445"/>
              <a:ext cx="350310" cy="350310"/>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p>
            </p:txBody>
          </p:sp>
        </p:grpSp>
        <p:sp>
          <p:nvSpPr>
            <p:cNvPr id="12" name="TextBox 12"/>
            <p:cNvSpPr txBox="1"/>
            <p:nvPr/>
          </p:nvSpPr>
          <p:spPr>
            <a:xfrm>
              <a:off x="884167" y="3198690"/>
              <a:ext cx="7604951" cy="698077"/>
            </a:xfrm>
            <a:prstGeom prst="rect">
              <a:avLst/>
            </a:prstGeom>
          </p:spPr>
          <p:txBody>
            <a:bodyPr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2987"/>
                </a:lnSpc>
                <a:spcBef>
                  <a:spcPct val="0"/>
                </a:spcBef>
              </a:pPr>
              <a:r>
                <a:rPr lang="en-US" sz="2133">
                  <a:solidFill>
                    <a:srgbClr val="000000"/>
                  </a:solidFill>
                  <a:latin typeface="Open Sans 1"/>
                </a:rPr>
                <a:t>Code quality/consistency</a:t>
              </a:r>
            </a:p>
          </p:txBody>
        </p:sp>
        <p:sp>
          <p:nvSpPr>
            <p:cNvPr id="13" name="TextBox 13"/>
            <p:cNvSpPr txBox="1"/>
            <p:nvPr/>
          </p:nvSpPr>
          <p:spPr>
            <a:xfrm>
              <a:off x="350310" y="4169703"/>
              <a:ext cx="12045872" cy="2196677"/>
            </a:xfrm>
            <a:prstGeom prst="rect">
              <a:avLst/>
            </a:prstGeom>
          </p:spPr>
          <p:txBody>
            <a:bodyPr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460610" lvl="1" indent="-230305">
                <a:lnSpc>
                  <a:spcPts val="2987"/>
                </a:lnSpc>
                <a:buFont typeface="Arial"/>
                <a:buChar char="•"/>
              </a:pPr>
              <a:r>
                <a:rPr lang="en-US" sz="2133">
                  <a:solidFill>
                    <a:srgbClr val="000000"/>
                  </a:solidFill>
                  <a:latin typeface="Open Sans 1"/>
                </a:rPr>
                <a:t>Styling</a:t>
              </a:r>
            </a:p>
            <a:p>
              <a:pPr marL="460610" lvl="1" indent="-230305">
                <a:lnSpc>
                  <a:spcPts val="2987"/>
                </a:lnSpc>
                <a:buFont typeface="Arial"/>
                <a:buChar char="•"/>
              </a:pPr>
              <a:r>
                <a:rPr lang="en-US" sz="2133">
                  <a:solidFill>
                    <a:srgbClr val="000000"/>
                  </a:solidFill>
                  <a:latin typeface="Open Sans 1"/>
                </a:rPr>
                <a:t>Duplication</a:t>
              </a:r>
            </a:p>
            <a:p>
              <a:pPr marL="460610" lvl="1" indent="-230305">
                <a:lnSpc>
                  <a:spcPts val="2987"/>
                </a:lnSpc>
                <a:spcBef>
                  <a:spcPct val="0"/>
                </a:spcBef>
                <a:buFont typeface="Arial"/>
                <a:buChar char="•"/>
              </a:pPr>
              <a:r>
                <a:rPr lang="en-US" sz="2133">
                  <a:solidFill>
                    <a:srgbClr val="000000"/>
                  </a:solidFill>
                  <a:latin typeface="Open Sans 1"/>
                </a:rPr>
                <a:t>Logging</a:t>
              </a:r>
            </a:p>
          </p:txBody>
        </p:sp>
      </p:grpSp>
    </p:spTree>
    <p:extLst>
      <p:ext uri="{BB962C8B-B14F-4D97-AF65-F5344CB8AC3E}">
        <p14:creationId xmlns:p14="http://schemas.microsoft.com/office/powerpoint/2010/main" val="551227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C"/>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2192000" cy="6858000"/>
            <a:chOff x="0" y="0"/>
            <a:chExt cx="3402471" cy="1913890"/>
          </a:xfrm>
        </p:grpSpPr>
        <p:sp>
          <p:nvSpPr>
            <p:cNvPr id="3" name="Freeform 3"/>
            <p:cNvSpPr/>
            <p:nvPr/>
          </p:nvSpPr>
          <p:spPr>
            <a:xfrm>
              <a:off x="0" y="0"/>
              <a:ext cx="3402471" cy="1913890"/>
            </a:xfrm>
            <a:custGeom>
              <a:avLst/>
              <a:gdLst/>
              <a:ahLst/>
              <a:cxnLst/>
              <a:rect l="l" t="t" r="r" b="b"/>
              <a:pathLst>
                <a:path w="3402471" h="1913890">
                  <a:moveTo>
                    <a:pt x="0" y="0"/>
                  </a:moveTo>
                  <a:lnTo>
                    <a:pt x="3402471" y="0"/>
                  </a:lnTo>
                  <a:lnTo>
                    <a:pt x="3402471" y="1913890"/>
                  </a:lnTo>
                  <a:lnTo>
                    <a:pt x="0" y="1913890"/>
                  </a:lnTo>
                  <a:close/>
                </a:path>
              </a:pathLst>
            </a:custGeom>
            <a:solidFill>
              <a:srgbClr val="E5E5E5"/>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p>
          </p:txBody>
        </p:sp>
      </p:grpSp>
      <p:sp>
        <p:nvSpPr>
          <p:cNvPr id="4" name="TextBox 4"/>
          <p:cNvSpPr txBox="1"/>
          <p:nvPr/>
        </p:nvSpPr>
        <p:spPr>
          <a:xfrm>
            <a:off x="685800" y="3005455"/>
            <a:ext cx="10820400" cy="760657"/>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6533"/>
              </a:lnSpc>
            </a:pPr>
            <a:r>
              <a:rPr lang="en-US" sz="4666">
                <a:solidFill>
                  <a:srgbClr val="000000"/>
                </a:solidFill>
                <a:latin typeface="Open Sans 1 Bold"/>
              </a:rPr>
              <a:t>App Demo</a:t>
            </a:r>
          </a:p>
        </p:txBody>
      </p:sp>
    </p:spTree>
    <p:extLst>
      <p:ext uri="{BB962C8B-B14F-4D97-AF65-F5344CB8AC3E}">
        <p14:creationId xmlns:p14="http://schemas.microsoft.com/office/powerpoint/2010/main" val="3675391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C"/>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2192000" cy="2146199"/>
            <a:chOff x="0" y="0"/>
            <a:chExt cx="12577620" cy="2214081"/>
          </a:xfrm>
        </p:grpSpPr>
        <p:sp>
          <p:nvSpPr>
            <p:cNvPr id="3" name="Freeform 3"/>
            <p:cNvSpPr/>
            <p:nvPr/>
          </p:nvSpPr>
          <p:spPr>
            <a:xfrm>
              <a:off x="0" y="0"/>
              <a:ext cx="12577620" cy="2214081"/>
            </a:xfrm>
            <a:custGeom>
              <a:avLst/>
              <a:gdLst/>
              <a:ahLst/>
              <a:cxnLst/>
              <a:rect l="l" t="t" r="r" b="b"/>
              <a:pathLst>
                <a:path w="12577620" h="2214081">
                  <a:moveTo>
                    <a:pt x="0" y="0"/>
                  </a:moveTo>
                  <a:lnTo>
                    <a:pt x="12577620" y="0"/>
                  </a:lnTo>
                  <a:lnTo>
                    <a:pt x="12577620" y="2214081"/>
                  </a:lnTo>
                  <a:lnTo>
                    <a:pt x="0" y="2214081"/>
                  </a:lnTo>
                  <a:close/>
                </a:path>
              </a:pathLst>
            </a:custGeom>
            <a:solidFill>
              <a:srgbClr val="E5E5E5"/>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latin typeface="Calibri"/>
                <a:cs typeface="Calibri"/>
              </a:endParaRPr>
            </a:p>
          </p:txBody>
        </p:sp>
      </p:grpSp>
      <p:grpSp>
        <p:nvGrpSpPr>
          <p:cNvPr id="4" name="Group 4"/>
          <p:cNvGrpSpPr/>
          <p:nvPr/>
        </p:nvGrpSpPr>
        <p:grpSpPr>
          <a:xfrm>
            <a:off x="2792287" y="2504974"/>
            <a:ext cx="3227429" cy="360740"/>
            <a:chOff x="0" y="-57150"/>
            <a:chExt cx="6454857" cy="721481"/>
          </a:xfrm>
        </p:grpSpPr>
        <p:grpSp>
          <p:nvGrpSpPr>
            <p:cNvPr id="5" name="Group 5"/>
            <p:cNvGrpSpPr/>
            <p:nvPr/>
          </p:nvGrpSpPr>
          <p:grpSpPr>
            <a:xfrm>
              <a:off x="0" y="63605"/>
              <a:ext cx="350310" cy="350310"/>
              <a:chOff x="0" y="0"/>
              <a:chExt cx="6350000" cy="6350000"/>
            </a:xfrm>
          </p:grpSpPr>
          <p:sp>
            <p:nvSpPr>
              <p:cNvPr id="6" name="Freeform 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latin typeface="Calibri"/>
                  <a:cs typeface="Calibri"/>
                </a:endParaRPr>
              </a:p>
            </p:txBody>
          </p:sp>
        </p:grpSp>
        <p:sp>
          <p:nvSpPr>
            <p:cNvPr id="7" name="TextBox 7"/>
            <p:cNvSpPr txBox="1"/>
            <p:nvPr/>
          </p:nvSpPr>
          <p:spPr>
            <a:xfrm>
              <a:off x="884168" y="-57150"/>
              <a:ext cx="5570689" cy="721481"/>
            </a:xfrm>
            <a:prstGeom prst="rect">
              <a:avLst/>
            </a:prstGeom>
          </p:spPr>
          <p:txBody>
            <a:bodyPr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2987"/>
                </a:lnSpc>
                <a:spcBef>
                  <a:spcPct val="0"/>
                </a:spcBef>
              </a:pPr>
              <a:r>
                <a:rPr lang="en-US" sz="2133">
                  <a:solidFill>
                    <a:srgbClr val="000000"/>
                  </a:solidFill>
                  <a:latin typeface="Calibri"/>
                  <a:cs typeface="Calibri"/>
                </a:rPr>
                <a:t>Team Introduction</a:t>
              </a:r>
            </a:p>
          </p:txBody>
        </p:sp>
      </p:grpSp>
      <p:grpSp>
        <p:nvGrpSpPr>
          <p:cNvPr id="8" name="Group 8"/>
          <p:cNvGrpSpPr/>
          <p:nvPr/>
        </p:nvGrpSpPr>
        <p:grpSpPr>
          <a:xfrm>
            <a:off x="2792287" y="3209848"/>
            <a:ext cx="3227429" cy="360740"/>
            <a:chOff x="0" y="-57150"/>
            <a:chExt cx="6454857" cy="721481"/>
          </a:xfrm>
        </p:grpSpPr>
        <p:grpSp>
          <p:nvGrpSpPr>
            <p:cNvPr id="9" name="Group 9"/>
            <p:cNvGrpSpPr/>
            <p:nvPr/>
          </p:nvGrpSpPr>
          <p:grpSpPr>
            <a:xfrm>
              <a:off x="0" y="63605"/>
              <a:ext cx="350310" cy="350310"/>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latin typeface="Calibri"/>
                  <a:cs typeface="Calibri"/>
                </a:endParaRPr>
              </a:p>
            </p:txBody>
          </p:sp>
        </p:grpSp>
        <p:sp>
          <p:nvSpPr>
            <p:cNvPr id="11" name="TextBox 11"/>
            <p:cNvSpPr txBox="1"/>
            <p:nvPr/>
          </p:nvSpPr>
          <p:spPr>
            <a:xfrm>
              <a:off x="884168" y="-57150"/>
              <a:ext cx="5570689" cy="721481"/>
            </a:xfrm>
            <a:prstGeom prst="rect">
              <a:avLst/>
            </a:prstGeom>
          </p:spPr>
          <p:txBody>
            <a:bodyPr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2987"/>
                </a:lnSpc>
                <a:spcBef>
                  <a:spcPct val="0"/>
                </a:spcBef>
              </a:pPr>
              <a:r>
                <a:rPr lang="en-US" sz="2133">
                  <a:solidFill>
                    <a:srgbClr val="000000"/>
                  </a:solidFill>
                  <a:latin typeface="Calibri"/>
                  <a:cs typeface="Calibri"/>
                </a:rPr>
                <a:t>Project Objectives</a:t>
              </a:r>
            </a:p>
          </p:txBody>
        </p:sp>
      </p:grpSp>
      <p:grpSp>
        <p:nvGrpSpPr>
          <p:cNvPr id="12" name="Group 12"/>
          <p:cNvGrpSpPr/>
          <p:nvPr/>
        </p:nvGrpSpPr>
        <p:grpSpPr>
          <a:xfrm>
            <a:off x="2792287" y="3914722"/>
            <a:ext cx="3227429" cy="360740"/>
            <a:chOff x="0" y="-57150"/>
            <a:chExt cx="6454857" cy="721481"/>
          </a:xfrm>
        </p:grpSpPr>
        <p:grpSp>
          <p:nvGrpSpPr>
            <p:cNvPr id="13" name="Group 13"/>
            <p:cNvGrpSpPr/>
            <p:nvPr/>
          </p:nvGrpSpPr>
          <p:grpSpPr>
            <a:xfrm>
              <a:off x="0" y="63605"/>
              <a:ext cx="350310" cy="350310"/>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latin typeface="Calibri"/>
                  <a:cs typeface="Calibri"/>
                </a:endParaRPr>
              </a:p>
            </p:txBody>
          </p:sp>
        </p:grpSp>
        <p:sp>
          <p:nvSpPr>
            <p:cNvPr id="15" name="TextBox 15"/>
            <p:cNvSpPr txBox="1"/>
            <p:nvPr/>
          </p:nvSpPr>
          <p:spPr>
            <a:xfrm>
              <a:off x="884168" y="-57150"/>
              <a:ext cx="5570689" cy="721481"/>
            </a:xfrm>
            <a:prstGeom prst="rect">
              <a:avLst/>
            </a:prstGeom>
          </p:spPr>
          <p:txBody>
            <a:bodyPr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2987"/>
                </a:lnSpc>
                <a:spcBef>
                  <a:spcPct val="0"/>
                </a:spcBef>
              </a:pPr>
              <a:r>
                <a:rPr lang="en-US" sz="2133">
                  <a:solidFill>
                    <a:srgbClr val="000000"/>
                  </a:solidFill>
                  <a:latin typeface="Calibri"/>
                  <a:cs typeface="Calibri"/>
                </a:rPr>
                <a:t>Tech Stack</a:t>
              </a:r>
            </a:p>
          </p:txBody>
        </p:sp>
      </p:grpSp>
      <p:grpSp>
        <p:nvGrpSpPr>
          <p:cNvPr id="16" name="Group 16"/>
          <p:cNvGrpSpPr/>
          <p:nvPr/>
        </p:nvGrpSpPr>
        <p:grpSpPr>
          <a:xfrm>
            <a:off x="2792287" y="4619596"/>
            <a:ext cx="3227429" cy="360740"/>
            <a:chOff x="0" y="-57150"/>
            <a:chExt cx="6454857" cy="721481"/>
          </a:xfrm>
        </p:grpSpPr>
        <p:grpSp>
          <p:nvGrpSpPr>
            <p:cNvPr id="17" name="Group 17"/>
            <p:cNvGrpSpPr/>
            <p:nvPr/>
          </p:nvGrpSpPr>
          <p:grpSpPr>
            <a:xfrm>
              <a:off x="0" y="63605"/>
              <a:ext cx="350310" cy="350310"/>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latin typeface="Calibri"/>
                  <a:cs typeface="Calibri"/>
                </a:endParaRPr>
              </a:p>
            </p:txBody>
          </p:sp>
        </p:grpSp>
        <p:sp>
          <p:nvSpPr>
            <p:cNvPr id="19" name="TextBox 19"/>
            <p:cNvSpPr txBox="1"/>
            <p:nvPr/>
          </p:nvSpPr>
          <p:spPr>
            <a:xfrm>
              <a:off x="884168" y="-57150"/>
              <a:ext cx="5570689" cy="721481"/>
            </a:xfrm>
            <a:prstGeom prst="rect">
              <a:avLst/>
            </a:prstGeom>
          </p:spPr>
          <p:txBody>
            <a:bodyPr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2987"/>
                </a:lnSpc>
                <a:spcBef>
                  <a:spcPct val="0"/>
                </a:spcBef>
              </a:pPr>
              <a:r>
                <a:rPr lang="en-US" sz="2133">
                  <a:solidFill>
                    <a:srgbClr val="000000"/>
                  </a:solidFill>
                  <a:latin typeface="Calibri"/>
                  <a:cs typeface="Calibri"/>
                </a:rPr>
                <a:t>Agile/Sprint Process</a:t>
              </a:r>
            </a:p>
          </p:txBody>
        </p:sp>
      </p:grpSp>
      <p:sp>
        <p:nvSpPr>
          <p:cNvPr id="20" name="TextBox 20"/>
          <p:cNvSpPr txBox="1"/>
          <p:nvPr/>
        </p:nvSpPr>
        <p:spPr>
          <a:xfrm>
            <a:off x="685801" y="782202"/>
            <a:ext cx="10744115" cy="745269"/>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6160"/>
              </a:lnSpc>
            </a:pPr>
            <a:r>
              <a:rPr lang="en-US" sz="4400">
                <a:solidFill>
                  <a:srgbClr val="000000"/>
                </a:solidFill>
                <a:latin typeface="Calibri"/>
                <a:cs typeface="Calibri"/>
              </a:rPr>
              <a:t>Agenda</a:t>
            </a:r>
          </a:p>
        </p:txBody>
      </p:sp>
      <p:grpSp>
        <p:nvGrpSpPr>
          <p:cNvPr id="21" name="Group 21"/>
          <p:cNvGrpSpPr/>
          <p:nvPr/>
        </p:nvGrpSpPr>
        <p:grpSpPr>
          <a:xfrm>
            <a:off x="6511328" y="2504974"/>
            <a:ext cx="2888386" cy="360740"/>
            <a:chOff x="0" y="-57150"/>
            <a:chExt cx="5776772" cy="721481"/>
          </a:xfrm>
        </p:grpSpPr>
        <p:grpSp>
          <p:nvGrpSpPr>
            <p:cNvPr id="22" name="Group 22"/>
            <p:cNvGrpSpPr/>
            <p:nvPr/>
          </p:nvGrpSpPr>
          <p:grpSpPr>
            <a:xfrm>
              <a:off x="0" y="63605"/>
              <a:ext cx="350310" cy="350310"/>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latin typeface="Calibri"/>
                  <a:cs typeface="Calibri"/>
                </a:endParaRPr>
              </a:p>
            </p:txBody>
          </p:sp>
        </p:grpSp>
        <p:sp>
          <p:nvSpPr>
            <p:cNvPr id="24" name="TextBox 24"/>
            <p:cNvSpPr txBox="1"/>
            <p:nvPr/>
          </p:nvSpPr>
          <p:spPr>
            <a:xfrm>
              <a:off x="884168" y="-57150"/>
              <a:ext cx="4892604" cy="721481"/>
            </a:xfrm>
            <a:prstGeom prst="rect">
              <a:avLst/>
            </a:prstGeom>
          </p:spPr>
          <p:txBody>
            <a:bodyPr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2987"/>
                </a:lnSpc>
                <a:spcBef>
                  <a:spcPct val="0"/>
                </a:spcBef>
              </a:pPr>
              <a:r>
                <a:rPr lang="en-US" sz="2133">
                  <a:solidFill>
                    <a:srgbClr val="000000"/>
                  </a:solidFill>
                  <a:latin typeface="Calibri"/>
                  <a:cs typeface="Calibri"/>
                </a:rPr>
                <a:t>Challanges Faced</a:t>
              </a:r>
            </a:p>
          </p:txBody>
        </p:sp>
      </p:grpSp>
      <p:grpSp>
        <p:nvGrpSpPr>
          <p:cNvPr id="25" name="Group 25"/>
          <p:cNvGrpSpPr/>
          <p:nvPr/>
        </p:nvGrpSpPr>
        <p:grpSpPr>
          <a:xfrm>
            <a:off x="6511328" y="3209848"/>
            <a:ext cx="2888386" cy="360740"/>
            <a:chOff x="0" y="-57150"/>
            <a:chExt cx="5776772" cy="721481"/>
          </a:xfrm>
        </p:grpSpPr>
        <p:grpSp>
          <p:nvGrpSpPr>
            <p:cNvPr id="26" name="Group 26"/>
            <p:cNvGrpSpPr/>
            <p:nvPr/>
          </p:nvGrpSpPr>
          <p:grpSpPr>
            <a:xfrm>
              <a:off x="0" y="63605"/>
              <a:ext cx="350310" cy="350310"/>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latin typeface="Calibri"/>
                  <a:cs typeface="Calibri"/>
                </a:endParaRPr>
              </a:p>
            </p:txBody>
          </p:sp>
        </p:grpSp>
        <p:sp>
          <p:nvSpPr>
            <p:cNvPr id="28" name="TextBox 28"/>
            <p:cNvSpPr txBox="1"/>
            <p:nvPr/>
          </p:nvSpPr>
          <p:spPr>
            <a:xfrm>
              <a:off x="884168" y="-57150"/>
              <a:ext cx="4892604" cy="721481"/>
            </a:xfrm>
            <a:prstGeom prst="rect">
              <a:avLst/>
            </a:prstGeom>
          </p:spPr>
          <p:txBody>
            <a:bodyPr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2987"/>
                </a:lnSpc>
                <a:spcBef>
                  <a:spcPct val="0"/>
                </a:spcBef>
              </a:pPr>
              <a:r>
                <a:rPr lang="en-US" sz="2133">
                  <a:solidFill>
                    <a:srgbClr val="000000"/>
                  </a:solidFill>
                  <a:latin typeface="Calibri"/>
                  <a:cs typeface="Calibri"/>
                </a:rPr>
                <a:t>App Demo</a:t>
              </a:r>
            </a:p>
          </p:txBody>
        </p:sp>
      </p:grpSp>
      <p:grpSp>
        <p:nvGrpSpPr>
          <p:cNvPr id="29" name="Group 29"/>
          <p:cNvGrpSpPr/>
          <p:nvPr/>
        </p:nvGrpSpPr>
        <p:grpSpPr>
          <a:xfrm>
            <a:off x="6511328" y="3914722"/>
            <a:ext cx="2888386" cy="360740"/>
            <a:chOff x="0" y="-57150"/>
            <a:chExt cx="5776772" cy="721481"/>
          </a:xfrm>
        </p:grpSpPr>
        <p:grpSp>
          <p:nvGrpSpPr>
            <p:cNvPr id="30" name="Group 30"/>
            <p:cNvGrpSpPr/>
            <p:nvPr/>
          </p:nvGrpSpPr>
          <p:grpSpPr>
            <a:xfrm>
              <a:off x="0" y="63605"/>
              <a:ext cx="350310" cy="350310"/>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latin typeface="Calibri"/>
                  <a:cs typeface="Calibri"/>
                </a:endParaRPr>
              </a:p>
            </p:txBody>
          </p:sp>
        </p:grpSp>
        <p:sp>
          <p:nvSpPr>
            <p:cNvPr id="32" name="TextBox 32"/>
            <p:cNvSpPr txBox="1"/>
            <p:nvPr/>
          </p:nvSpPr>
          <p:spPr>
            <a:xfrm>
              <a:off x="884168" y="-57150"/>
              <a:ext cx="4892604" cy="721481"/>
            </a:xfrm>
            <a:prstGeom prst="rect">
              <a:avLst/>
            </a:prstGeom>
          </p:spPr>
          <p:txBody>
            <a:bodyPr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2987"/>
                </a:lnSpc>
                <a:spcBef>
                  <a:spcPct val="0"/>
                </a:spcBef>
              </a:pPr>
              <a:r>
                <a:rPr lang="en-US" sz="2133">
                  <a:solidFill>
                    <a:srgbClr val="000000"/>
                  </a:solidFill>
                  <a:latin typeface="Calibri"/>
                  <a:cs typeface="Calibri"/>
                </a:rPr>
                <a:t>QnA</a:t>
              </a:r>
            </a:p>
          </p:txBody>
        </p:sp>
      </p:grpSp>
    </p:spTree>
    <p:extLst>
      <p:ext uri="{BB962C8B-B14F-4D97-AF65-F5344CB8AC3E}">
        <p14:creationId xmlns:p14="http://schemas.microsoft.com/office/powerpoint/2010/main" val="1497044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C"/>
        </a:solidFill>
        <a:effectLst/>
      </p:bgPr>
    </p:bg>
    <p:spTree>
      <p:nvGrpSpPr>
        <p:cNvPr id="1" name=""/>
        <p:cNvGrpSpPr/>
        <p:nvPr/>
      </p:nvGrpSpPr>
      <p:grpSpPr>
        <a:xfrm>
          <a:off x="0" y="0"/>
          <a:ext cx="0" cy="0"/>
          <a:chOff x="0" y="0"/>
          <a:chExt cx="0" cy="0"/>
        </a:xfrm>
      </p:grpSpPr>
      <p:grpSp>
        <p:nvGrpSpPr>
          <p:cNvPr id="2" name="Group 2"/>
          <p:cNvGrpSpPr/>
          <p:nvPr/>
        </p:nvGrpSpPr>
        <p:grpSpPr>
          <a:xfrm>
            <a:off x="751534" y="1977589"/>
            <a:ext cx="3414811" cy="3499572"/>
            <a:chOff x="0" y="0"/>
            <a:chExt cx="1558088" cy="1596762"/>
          </a:xfrm>
        </p:grpSpPr>
        <p:sp>
          <p:nvSpPr>
            <p:cNvPr id="3" name="Freeform 3"/>
            <p:cNvSpPr/>
            <p:nvPr/>
          </p:nvSpPr>
          <p:spPr>
            <a:xfrm>
              <a:off x="0" y="0"/>
              <a:ext cx="1558088" cy="1596762"/>
            </a:xfrm>
            <a:custGeom>
              <a:avLst/>
              <a:gdLst/>
              <a:ahLst/>
              <a:cxnLst/>
              <a:rect l="l" t="t" r="r" b="b"/>
              <a:pathLst>
                <a:path w="1558088" h="1596762">
                  <a:moveTo>
                    <a:pt x="0" y="0"/>
                  </a:moveTo>
                  <a:lnTo>
                    <a:pt x="1558088" y="0"/>
                  </a:lnTo>
                  <a:lnTo>
                    <a:pt x="1558088" y="1596762"/>
                  </a:lnTo>
                  <a:lnTo>
                    <a:pt x="0" y="1596762"/>
                  </a:lnTo>
                  <a:close/>
                </a:path>
              </a:pathLst>
            </a:custGeom>
            <a:solidFill>
              <a:srgbClr val="E5E5E5"/>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latin typeface="Calibri"/>
                <a:cs typeface="Calibri"/>
              </a:endParaRPr>
            </a:p>
          </p:txBody>
        </p:sp>
      </p:grpSp>
      <p:grpSp>
        <p:nvGrpSpPr>
          <p:cNvPr id="4" name="Group 4"/>
          <p:cNvGrpSpPr/>
          <p:nvPr/>
        </p:nvGrpSpPr>
        <p:grpSpPr>
          <a:xfrm>
            <a:off x="4388595" y="1977589"/>
            <a:ext cx="3414811" cy="3499572"/>
            <a:chOff x="0" y="0"/>
            <a:chExt cx="1558088" cy="1596762"/>
          </a:xfrm>
        </p:grpSpPr>
        <p:sp>
          <p:nvSpPr>
            <p:cNvPr id="5" name="Freeform 5"/>
            <p:cNvSpPr/>
            <p:nvPr/>
          </p:nvSpPr>
          <p:spPr>
            <a:xfrm>
              <a:off x="0" y="0"/>
              <a:ext cx="1558088" cy="1596762"/>
            </a:xfrm>
            <a:custGeom>
              <a:avLst/>
              <a:gdLst/>
              <a:ahLst/>
              <a:cxnLst/>
              <a:rect l="l" t="t" r="r" b="b"/>
              <a:pathLst>
                <a:path w="1558088" h="1596762">
                  <a:moveTo>
                    <a:pt x="0" y="0"/>
                  </a:moveTo>
                  <a:lnTo>
                    <a:pt x="1558088" y="0"/>
                  </a:lnTo>
                  <a:lnTo>
                    <a:pt x="1558088" y="1596762"/>
                  </a:lnTo>
                  <a:lnTo>
                    <a:pt x="0" y="1596762"/>
                  </a:lnTo>
                  <a:close/>
                </a:path>
              </a:pathLst>
            </a:custGeom>
            <a:solidFill>
              <a:srgbClr val="E5E5E5"/>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latin typeface="Calibri"/>
                <a:cs typeface="Calibri"/>
              </a:endParaRPr>
            </a:p>
          </p:txBody>
        </p:sp>
      </p:grpSp>
      <p:grpSp>
        <p:nvGrpSpPr>
          <p:cNvPr id="6" name="Group 6"/>
          <p:cNvGrpSpPr/>
          <p:nvPr/>
        </p:nvGrpSpPr>
        <p:grpSpPr>
          <a:xfrm>
            <a:off x="8025656" y="1977589"/>
            <a:ext cx="3414811" cy="3499572"/>
            <a:chOff x="0" y="0"/>
            <a:chExt cx="1558088" cy="1596762"/>
          </a:xfrm>
        </p:grpSpPr>
        <p:sp>
          <p:nvSpPr>
            <p:cNvPr id="7" name="Freeform 7"/>
            <p:cNvSpPr/>
            <p:nvPr/>
          </p:nvSpPr>
          <p:spPr>
            <a:xfrm>
              <a:off x="0" y="0"/>
              <a:ext cx="1558088" cy="1596762"/>
            </a:xfrm>
            <a:custGeom>
              <a:avLst/>
              <a:gdLst/>
              <a:ahLst/>
              <a:cxnLst/>
              <a:rect l="l" t="t" r="r" b="b"/>
              <a:pathLst>
                <a:path w="1558088" h="1596762">
                  <a:moveTo>
                    <a:pt x="0" y="0"/>
                  </a:moveTo>
                  <a:lnTo>
                    <a:pt x="1558088" y="0"/>
                  </a:lnTo>
                  <a:lnTo>
                    <a:pt x="1558088" y="1596762"/>
                  </a:lnTo>
                  <a:lnTo>
                    <a:pt x="0" y="1596762"/>
                  </a:lnTo>
                  <a:close/>
                </a:path>
              </a:pathLst>
            </a:custGeom>
            <a:solidFill>
              <a:srgbClr val="E5E5E5"/>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latin typeface="Calibri"/>
                <a:cs typeface="Calibri"/>
              </a:endParaRPr>
            </a:p>
          </p:txBody>
        </p:sp>
      </p:grpSp>
      <p:grpSp>
        <p:nvGrpSpPr>
          <p:cNvPr id="8" name="Group 8"/>
          <p:cNvGrpSpPr/>
          <p:nvPr/>
        </p:nvGrpSpPr>
        <p:grpSpPr>
          <a:xfrm>
            <a:off x="1237560" y="2522056"/>
            <a:ext cx="2509685" cy="1688892"/>
            <a:chOff x="0" y="-57150"/>
            <a:chExt cx="5019371" cy="3377786"/>
          </a:xfrm>
        </p:grpSpPr>
        <p:grpSp>
          <p:nvGrpSpPr>
            <p:cNvPr id="9" name="Group 9"/>
            <p:cNvGrpSpPr/>
            <p:nvPr/>
          </p:nvGrpSpPr>
          <p:grpSpPr>
            <a:xfrm>
              <a:off x="0" y="63605"/>
              <a:ext cx="350310" cy="350310"/>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latin typeface="Calibri"/>
                  <a:cs typeface="Calibri"/>
                </a:endParaRPr>
              </a:p>
            </p:txBody>
          </p:sp>
        </p:grpSp>
        <p:sp>
          <p:nvSpPr>
            <p:cNvPr id="11" name="TextBox 11"/>
            <p:cNvSpPr txBox="1"/>
            <p:nvPr/>
          </p:nvSpPr>
          <p:spPr>
            <a:xfrm>
              <a:off x="884166" y="-57150"/>
              <a:ext cx="4135205" cy="721480"/>
            </a:xfrm>
            <a:prstGeom prst="rect">
              <a:avLst/>
            </a:prstGeom>
          </p:spPr>
          <p:txBody>
            <a:bodyPr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2987"/>
                </a:lnSpc>
                <a:spcBef>
                  <a:spcPct val="0"/>
                </a:spcBef>
              </a:pPr>
              <a:r>
                <a:rPr lang="en-US" sz="2133">
                  <a:solidFill>
                    <a:srgbClr val="000000"/>
                  </a:solidFill>
                  <a:latin typeface="Calibri"/>
                  <a:cs typeface="Calibri"/>
                </a:rPr>
                <a:t>Backend</a:t>
              </a:r>
            </a:p>
          </p:txBody>
        </p:sp>
        <p:sp>
          <p:nvSpPr>
            <p:cNvPr id="12" name="TextBox 12"/>
            <p:cNvSpPr txBox="1"/>
            <p:nvPr/>
          </p:nvSpPr>
          <p:spPr>
            <a:xfrm>
              <a:off x="350310" y="1189407"/>
              <a:ext cx="3536431" cy="721480"/>
            </a:xfrm>
            <a:prstGeom prst="rect">
              <a:avLst/>
            </a:prstGeom>
          </p:spPr>
          <p:txBody>
            <a:bodyPr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460610" lvl="1" indent="-230305">
                <a:lnSpc>
                  <a:spcPts val="2987"/>
                </a:lnSpc>
                <a:spcBef>
                  <a:spcPct val="0"/>
                </a:spcBef>
                <a:buFont typeface="Arial"/>
                <a:buChar char="•"/>
              </a:pPr>
              <a:r>
                <a:rPr lang="en-US" sz="2133">
                  <a:solidFill>
                    <a:srgbClr val="000000"/>
                  </a:solidFill>
                  <a:latin typeface="Calibri"/>
                  <a:cs typeface="Calibri"/>
                </a:rPr>
                <a:t>Hangwei</a:t>
              </a:r>
            </a:p>
          </p:txBody>
        </p:sp>
        <p:sp>
          <p:nvSpPr>
            <p:cNvPr id="13" name="TextBox 13"/>
            <p:cNvSpPr txBox="1"/>
            <p:nvPr/>
          </p:nvSpPr>
          <p:spPr>
            <a:xfrm>
              <a:off x="350310" y="2599156"/>
              <a:ext cx="3536431" cy="721480"/>
            </a:xfrm>
            <a:prstGeom prst="rect">
              <a:avLst/>
            </a:prstGeom>
          </p:spPr>
          <p:txBody>
            <a:bodyPr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460610" lvl="1" indent="-230305">
                <a:lnSpc>
                  <a:spcPts val="2987"/>
                </a:lnSpc>
                <a:spcBef>
                  <a:spcPct val="0"/>
                </a:spcBef>
                <a:buFont typeface="Arial"/>
                <a:buChar char="•"/>
              </a:pPr>
              <a:r>
                <a:rPr lang="en-US" sz="2133">
                  <a:solidFill>
                    <a:srgbClr val="000000"/>
                  </a:solidFill>
                  <a:latin typeface="Calibri"/>
                  <a:cs typeface="Calibri"/>
                </a:rPr>
                <a:t>Kiki</a:t>
              </a:r>
            </a:p>
          </p:txBody>
        </p:sp>
      </p:grpSp>
      <p:grpSp>
        <p:nvGrpSpPr>
          <p:cNvPr id="14" name="Group 14"/>
          <p:cNvGrpSpPr/>
          <p:nvPr/>
        </p:nvGrpSpPr>
        <p:grpSpPr>
          <a:xfrm>
            <a:off x="4785272" y="2522056"/>
            <a:ext cx="2621457" cy="2393766"/>
            <a:chOff x="0" y="-57150"/>
            <a:chExt cx="5242914" cy="4787533"/>
          </a:xfrm>
        </p:grpSpPr>
        <p:grpSp>
          <p:nvGrpSpPr>
            <p:cNvPr id="15" name="Group 15"/>
            <p:cNvGrpSpPr/>
            <p:nvPr/>
          </p:nvGrpSpPr>
          <p:grpSpPr>
            <a:xfrm>
              <a:off x="0" y="63605"/>
              <a:ext cx="350310" cy="350310"/>
              <a:chOff x="0" y="0"/>
              <a:chExt cx="6350000" cy="6350000"/>
            </a:xfrm>
          </p:grpSpPr>
          <p:sp>
            <p:nvSpPr>
              <p:cNvPr id="16" name="Freeform 1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latin typeface="Calibri"/>
                  <a:cs typeface="Calibri"/>
                </a:endParaRPr>
              </a:p>
            </p:txBody>
          </p:sp>
        </p:grpSp>
        <p:sp>
          <p:nvSpPr>
            <p:cNvPr id="17" name="TextBox 17"/>
            <p:cNvSpPr txBox="1"/>
            <p:nvPr/>
          </p:nvSpPr>
          <p:spPr>
            <a:xfrm>
              <a:off x="884168" y="-57150"/>
              <a:ext cx="3333004" cy="721480"/>
            </a:xfrm>
            <a:prstGeom prst="rect">
              <a:avLst/>
            </a:prstGeom>
          </p:spPr>
          <p:txBody>
            <a:bodyPr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2987"/>
                </a:lnSpc>
                <a:spcBef>
                  <a:spcPct val="0"/>
                </a:spcBef>
              </a:pPr>
              <a:r>
                <a:rPr lang="en-US" sz="2133">
                  <a:solidFill>
                    <a:srgbClr val="000000"/>
                  </a:solidFill>
                  <a:latin typeface="Calibri"/>
                  <a:cs typeface="Calibri"/>
                </a:rPr>
                <a:t>Frontend</a:t>
              </a:r>
            </a:p>
          </p:txBody>
        </p:sp>
        <p:sp>
          <p:nvSpPr>
            <p:cNvPr id="18" name="TextBox 18"/>
            <p:cNvSpPr txBox="1"/>
            <p:nvPr/>
          </p:nvSpPr>
          <p:spPr>
            <a:xfrm>
              <a:off x="350310" y="1189406"/>
              <a:ext cx="4892604" cy="721480"/>
            </a:xfrm>
            <a:prstGeom prst="rect">
              <a:avLst/>
            </a:prstGeom>
          </p:spPr>
          <p:txBody>
            <a:bodyPr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460610" lvl="1" indent="-230305">
                <a:lnSpc>
                  <a:spcPts val="2987"/>
                </a:lnSpc>
                <a:spcBef>
                  <a:spcPct val="0"/>
                </a:spcBef>
                <a:buFont typeface="Arial"/>
                <a:buChar char="•"/>
              </a:pPr>
              <a:r>
                <a:rPr lang="en-US" sz="2133">
                  <a:solidFill>
                    <a:srgbClr val="000000"/>
                  </a:solidFill>
                  <a:latin typeface="Calibri"/>
                  <a:cs typeface="Calibri"/>
                </a:rPr>
                <a:t>Harris</a:t>
              </a:r>
            </a:p>
          </p:txBody>
        </p:sp>
        <p:sp>
          <p:nvSpPr>
            <p:cNvPr id="19" name="TextBox 19"/>
            <p:cNvSpPr txBox="1"/>
            <p:nvPr/>
          </p:nvSpPr>
          <p:spPr>
            <a:xfrm>
              <a:off x="350310" y="2599155"/>
              <a:ext cx="4892604" cy="721480"/>
            </a:xfrm>
            <a:prstGeom prst="rect">
              <a:avLst/>
            </a:prstGeom>
          </p:spPr>
          <p:txBody>
            <a:bodyPr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460610" lvl="1" indent="-230305">
                <a:lnSpc>
                  <a:spcPts val="2987"/>
                </a:lnSpc>
                <a:spcBef>
                  <a:spcPct val="0"/>
                </a:spcBef>
                <a:buFont typeface="Arial"/>
                <a:buChar char="•"/>
              </a:pPr>
              <a:r>
                <a:rPr lang="en-US" sz="2133">
                  <a:solidFill>
                    <a:srgbClr val="000000"/>
                  </a:solidFill>
                  <a:latin typeface="Calibri"/>
                  <a:cs typeface="Calibri"/>
                </a:rPr>
                <a:t>Iffah</a:t>
              </a:r>
            </a:p>
          </p:txBody>
        </p:sp>
        <p:sp>
          <p:nvSpPr>
            <p:cNvPr id="20" name="TextBox 20"/>
            <p:cNvSpPr txBox="1"/>
            <p:nvPr/>
          </p:nvSpPr>
          <p:spPr>
            <a:xfrm>
              <a:off x="350310" y="4008903"/>
              <a:ext cx="4892604" cy="721480"/>
            </a:xfrm>
            <a:prstGeom prst="rect">
              <a:avLst/>
            </a:prstGeom>
          </p:spPr>
          <p:txBody>
            <a:bodyPr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460610" lvl="1" indent="-230305">
                <a:lnSpc>
                  <a:spcPts val="2987"/>
                </a:lnSpc>
                <a:spcBef>
                  <a:spcPct val="0"/>
                </a:spcBef>
                <a:buFont typeface="Arial"/>
                <a:buChar char="•"/>
              </a:pPr>
              <a:r>
                <a:rPr lang="en-US" sz="2133">
                  <a:solidFill>
                    <a:srgbClr val="000000"/>
                  </a:solidFill>
                  <a:latin typeface="Calibri"/>
                  <a:cs typeface="Calibri"/>
                </a:rPr>
                <a:t>Justin</a:t>
              </a:r>
            </a:p>
          </p:txBody>
        </p:sp>
      </p:grpSp>
      <p:grpSp>
        <p:nvGrpSpPr>
          <p:cNvPr id="21" name="Group 21"/>
          <p:cNvGrpSpPr/>
          <p:nvPr/>
        </p:nvGrpSpPr>
        <p:grpSpPr>
          <a:xfrm>
            <a:off x="8444756" y="2522056"/>
            <a:ext cx="2621457" cy="2393766"/>
            <a:chOff x="0" y="-57150"/>
            <a:chExt cx="5242914" cy="4787533"/>
          </a:xfrm>
        </p:grpSpPr>
        <p:grpSp>
          <p:nvGrpSpPr>
            <p:cNvPr id="22" name="Group 22"/>
            <p:cNvGrpSpPr/>
            <p:nvPr/>
          </p:nvGrpSpPr>
          <p:grpSpPr>
            <a:xfrm>
              <a:off x="0" y="63605"/>
              <a:ext cx="350310" cy="350310"/>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latin typeface="Calibri"/>
                  <a:cs typeface="Calibri"/>
                </a:endParaRPr>
              </a:p>
            </p:txBody>
          </p:sp>
        </p:grpSp>
        <p:sp>
          <p:nvSpPr>
            <p:cNvPr id="24" name="TextBox 24"/>
            <p:cNvSpPr txBox="1"/>
            <p:nvPr/>
          </p:nvSpPr>
          <p:spPr>
            <a:xfrm>
              <a:off x="884168" y="-57150"/>
              <a:ext cx="3875474" cy="721480"/>
            </a:xfrm>
            <a:prstGeom prst="rect">
              <a:avLst/>
            </a:prstGeom>
          </p:spPr>
          <p:txBody>
            <a:bodyPr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2987"/>
                </a:lnSpc>
                <a:spcBef>
                  <a:spcPct val="0"/>
                </a:spcBef>
              </a:pPr>
              <a:r>
                <a:rPr lang="en-US" sz="2133">
                  <a:solidFill>
                    <a:srgbClr val="000000"/>
                  </a:solidFill>
                  <a:latin typeface="Calibri"/>
                  <a:cs typeface="Calibri"/>
                </a:rPr>
                <a:t>Full Stack</a:t>
              </a:r>
            </a:p>
          </p:txBody>
        </p:sp>
        <p:sp>
          <p:nvSpPr>
            <p:cNvPr id="25" name="TextBox 25"/>
            <p:cNvSpPr txBox="1"/>
            <p:nvPr/>
          </p:nvSpPr>
          <p:spPr>
            <a:xfrm>
              <a:off x="350310" y="1189406"/>
              <a:ext cx="4892604" cy="721480"/>
            </a:xfrm>
            <a:prstGeom prst="rect">
              <a:avLst/>
            </a:prstGeom>
          </p:spPr>
          <p:txBody>
            <a:bodyPr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460610" lvl="1" indent="-230305">
                <a:lnSpc>
                  <a:spcPts val="2987"/>
                </a:lnSpc>
                <a:spcBef>
                  <a:spcPct val="0"/>
                </a:spcBef>
                <a:buFont typeface="Arial"/>
                <a:buChar char="•"/>
              </a:pPr>
              <a:r>
                <a:rPr lang="en-US" sz="2133">
                  <a:solidFill>
                    <a:srgbClr val="000000"/>
                  </a:solidFill>
                  <a:latin typeface="Calibri"/>
                  <a:cs typeface="Calibri"/>
                </a:rPr>
                <a:t>Azamat</a:t>
              </a:r>
            </a:p>
          </p:txBody>
        </p:sp>
        <p:sp>
          <p:nvSpPr>
            <p:cNvPr id="26" name="TextBox 26"/>
            <p:cNvSpPr txBox="1"/>
            <p:nvPr/>
          </p:nvSpPr>
          <p:spPr>
            <a:xfrm>
              <a:off x="350310" y="2599155"/>
              <a:ext cx="4892604" cy="721480"/>
            </a:xfrm>
            <a:prstGeom prst="rect">
              <a:avLst/>
            </a:prstGeom>
          </p:spPr>
          <p:txBody>
            <a:bodyPr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460610" lvl="1" indent="-230305">
                <a:lnSpc>
                  <a:spcPts val="2987"/>
                </a:lnSpc>
                <a:spcBef>
                  <a:spcPct val="0"/>
                </a:spcBef>
                <a:buFont typeface="Arial"/>
                <a:buChar char="•"/>
              </a:pPr>
              <a:r>
                <a:rPr lang="en-US" sz="2133">
                  <a:solidFill>
                    <a:srgbClr val="000000"/>
                  </a:solidFill>
                  <a:latin typeface="Calibri"/>
                  <a:cs typeface="Calibri"/>
                </a:rPr>
                <a:t>Hakim</a:t>
              </a:r>
            </a:p>
          </p:txBody>
        </p:sp>
        <p:sp>
          <p:nvSpPr>
            <p:cNvPr id="27" name="TextBox 27"/>
            <p:cNvSpPr txBox="1"/>
            <p:nvPr/>
          </p:nvSpPr>
          <p:spPr>
            <a:xfrm>
              <a:off x="350310" y="4008903"/>
              <a:ext cx="4892604" cy="721480"/>
            </a:xfrm>
            <a:prstGeom prst="rect">
              <a:avLst/>
            </a:prstGeom>
          </p:spPr>
          <p:txBody>
            <a:bodyPr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460610" lvl="1" indent="-230305">
                <a:lnSpc>
                  <a:spcPts val="2987"/>
                </a:lnSpc>
                <a:spcBef>
                  <a:spcPct val="0"/>
                </a:spcBef>
                <a:buFont typeface="Arial"/>
                <a:buChar char="•"/>
              </a:pPr>
              <a:r>
                <a:rPr lang="en-US" sz="2133">
                  <a:solidFill>
                    <a:srgbClr val="000000"/>
                  </a:solidFill>
                  <a:latin typeface="Calibri"/>
                  <a:cs typeface="Calibri"/>
                </a:rPr>
                <a:t>Wei Jie</a:t>
              </a:r>
            </a:p>
          </p:txBody>
        </p:sp>
      </p:grpSp>
      <p:sp>
        <p:nvSpPr>
          <p:cNvPr id="28" name="TextBox 28"/>
          <p:cNvSpPr txBox="1"/>
          <p:nvPr/>
        </p:nvSpPr>
        <p:spPr>
          <a:xfrm>
            <a:off x="685800" y="792562"/>
            <a:ext cx="10820400" cy="745269"/>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6160"/>
              </a:lnSpc>
            </a:pPr>
            <a:r>
              <a:rPr lang="en-US" sz="4400">
                <a:solidFill>
                  <a:srgbClr val="000000"/>
                </a:solidFill>
                <a:latin typeface="Calibri"/>
                <a:cs typeface="Calibri"/>
              </a:rPr>
              <a:t>Team 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C"/>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2192000" cy="2223510"/>
            <a:chOff x="0" y="0"/>
            <a:chExt cx="12577620" cy="2293837"/>
          </a:xfrm>
        </p:grpSpPr>
        <p:sp>
          <p:nvSpPr>
            <p:cNvPr id="3" name="Freeform 3"/>
            <p:cNvSpPr/>
            <p:nvPr/>
          </p:nvSpPr>
          <p:spPr>
            <a:xfrm>
              <a:off x="0" y="0"/>
              <a:ext cx="12577620" cy="2293837"/>
            </a:xfrm>
            <a:custGeom>
              <a:avLst/>
              <a:gdLst/>
              <a:ahLst/>
              <a:cxnLst/>
              <a:rect l="l" t="t" r="r" b="b"/>
              <a:pathLst>
                <a:path w="12577620" h="2293837">
                  <a:moveTo>
                    <a:pt x="0" y="0"/>
                  </a:moveTo>
                  <a:lnTo>
                    <a:pt x="12577620" y="0"/>
                  </a:lnTo>
                  <a:lnTo>
                    <a:pt x="12577620" y="2293837"/>
                  </a:lnTo>
                  <a:lnTo>
                    <a:pt x="0" y="2293837"/>
                  </a:lnTo>
                  <a:close/>
                </a:path>
              </a:pathLst>
            </a:custGeom>
            <a:solidFill>
              <a:srgbClr val="E5E5E5"/>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latin typeface="Calibri"/>
                <a:cs typeface="Calibri"/>
              </a:endParaRPr>
            </a:p>
          </p:txBody>
        </p:sp>
      </p:grpSp>
      <p:grpSp>
        <p:nvGrpSpPr>
          <p:cNvPr id="4" name="Group 4"/>
          <p:cNvGrpSpPr/>
          <p:nvPr/>
        </p:nvGrpSpPr>
        <p:grpSpPr>
          <a:xfrm>
            <a:off x="4436472" y="2703830"/>
            <a:ext cx="4461417" cy="359650"/>
            <a:chOff x="0" y="-57150"/>
            <a:chExt cx="8922833" cy="719299"/>
          </a:xfrm>
        </p:grpSpPr>
        <p:grpSp>
          <p:nvGrpSpPr>
            <p:cNvPr id="5" name="Group 5"/>
            <p:cNvGrpSpPr/>
            <p:nvPr/>
          </p:nvGrpSpPr>
          <p:grpSpPr>
            <a:xfrm>
              <a:off x="0" y="63605"/>
              <a:ext cx="350310" cy="350310"/>
              <a:chOff x="0" y="0"/>
              <a:chExt cx="6350000" cy="6350000"/>
            </a:xfrm>
          </p:grpSpPr>
          <p:sp>
            <p:nvSpPr>
              <p:cNvPr id="6" name="Freeform 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latin typeface="Calibri"/>
                  <a:cs typeface="Calibri"/>
                </a:endParaRPr>
              </a:p>
            </p:txBody>
          </p:sp>
        </p:grpSp>
        <p:sp>
          <p:nvSpPr>
            <p:cNvPr id="7" name="TextBox 7"/>
            <p:cNvSpPr txBox="1"/>
            <p:nvPr/>
          </p:nvSpPr>
          <p:spPr>
            <a:xfrm>
              <a:off x="884168" y="-57150"/>
              <a:ext cx="8038665" cy="719299"/>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2987"/>
                </a:lnSpc>
                <a:spcBef>
                  <a:spcPct val="0"/>
                </a:spcBef>
              </a:pPr>
              <a:r>
                <a:rPr lang="en-US" sz="2100">
                  <a:solidFill>
                    <a:srgbClr val="000000"/>
                  </a:solidFill>
                  <a:latin typeface="Calibri"/>
                  <a:cs typeface="Calibri"/>
                </a:rPr>
                <a:t>Build a prototype web site</a:t>
              </a:r>
              <a:endParaRPr lang="en-US" sz="2133">
                <a:solidFill>
                  <a:srgbClr val="000000"/>
                </a:solidFill>
                <a:latin typeface="Calibri"/>
                <a:cs typeface="Calibri"/>
              </a:endParaRPr>
            </a:p>
          </p:txBody>
        </p:sp>
      </p:grpSp>
      <p:sp>
        <p:nvSpPr>
          <p:cNvPr id="8" name="TextBox 8"/>
          <p:cNvSpPr txBox="1"/>
          <p:nvPr/>
        </p:nvSpPr>
        <p:spPr>
          <a:xfrm>
            <a:off x="2268156" y="3230669"/>
            <a:ext cx="7500699" cy="1898533"/>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460375" lvl="1" indent="-229870">
              <a:lnSpc>
                <a:spcPts val="2987"/>
              </a:lnSpc>
              <a:buFont typeface="Arial"/>
              <a:buChar char="•"/>
            </a:pPr>
            <a:r>
              <a:rPr lang="en-US" sz="2100">
                <a:solidFill>
                  <a:srgbClr val="000000"/>
                </a:solidFill>
                <a:latin typeface="Calibri"/>
                <a:cs typeface="Calibri"/>
              </a:rPr>
              <a:t>Using</a:t>
            </a:r>
            <a:r>
              <a:rPr lang="en-US" sz="2100">
                <a:solidFill>
                  <a:srgbClr val="000000"/>
                </a:solidFill>
                <a:ea typeface="+mn-lt"/>
                <a:cs typeface="+mn-lt"/>
              </a:rPr>
              <a:t> Scrum for project management</a:t>
            </a:r>
            <a:endParaRPr lang="en-US" sz="2100">
              <a:ea typeface="Calibri"/>
              <a:cs typeface="Calibri"/>
            </a:endParaRPr>
          </a:p>
          <a:p>
            <a:pPr marL="878205" lvl="2" indent="-342900">
              <a:lnSpc>
                <a:spcPts val="2987"/>
              </a:lnSpc>
              <a:buFont typeface="Arial"/>
              <a:buChar char="•"/>
            </a:pPr>
            <a:r>
              <a:rPr lang="en-US" sz="2100">
                <a:solidFill>
                  <a:srgbClr val="000000"/>
                </a:solidFill>
                <a:ea typeface="+mn-lt"/>
                <a:cs typeface="+mn-lt"/>
              </a:rPr>
              <a:t>Emphasize collaboration, adaptability, delivering value</a:t>
            </a:r>
          </a:p>
          <a:p>
            <a:pPr marL="878205" lvl="2" indent="-342900">
              <a:lnSpc>
                <a:spcPts val="2987"/>
              </a:lnSpc>
              <a:buFont typeface="Arial"/>
              <a:buChar char="•"/>
            </a:pPr>
            <a:r>
              <a:rPr lang="en-US" sz="2100">
                <a:solidFill>
                  <a:srgbClr val="000000"/>
                </a:solidFill>
                <a:ea typeface="+mn-lt"/>
                <a:cs typeface="+mn-lt"/>
              </a:rPr>
              <a:t>Break down the development into Small tasks as user stories</a:t>
            </a:r>
          </a:p>
          <a:p>
            <a:pPr marL="460375" lvl="1" indent="-229870">
              <a:lnSpc>
                <a:spcPts val="2987"/>
              </a:lnSpc>
              <a:buFont typeface="Arial"/>
              <a:buChar char="•"/>
            </a:pPr>
            <a:r>
              <a:rPr lang="en-US" sz="2100">
                <a:solidFill>
                  <a:srgbClr val="000000"/>
                </a:solidFill>
                <a:ea typeface="+mn-lt"/>
                <a:cs typeface="+mn-lt"/>
              </a:rPr>
              <a:t>With </a:t>
            </a:r>
            <a:r>
              <a:rPr lang="en-US" sz="2100" err="1">
                <a:solidFill>
                  <a:srgbClr val="000000"/>
                </a:solidFill>
                <a:ea typeface="+mn-lt"/>
                <a:cs typeface="+mn-lt"/>
              </a:rPr>
              <a:t>Reactjs</a:t>
            </a:r>
            <a:r>
              <a:rPr lang="en-US" sz="2100">
                <a:solidFill>
                  <a:srgbClr val="000000"/>
                </a:solidFill>
                <a:ea typeface="+mn-lt"/>
                <a:cs typeface="+mn-lt"/>
              </a:rPr>
              <a:t> for frontend</a:t>
            </a:r>
            <a:endParaRPr lang="en-US" sz="2100">
              <a:solidFill>
                <a:srgbClr val="000000"/>
              </a:solidFill>
              <a:latin typeface="Calibri"/>
              <a:cs typeface="Calibri"/>
            </a:endParaRPr>
          </a:p>
          <a:p>
            <a:pPr marL="460375" lvl="1" indent="-229870">
              <a:lnSpc>
                <a:spcPts val="2987"/>
              </a:lnSpc>
              <a:buFont typeface="Arial"/>
              <a:buChar char="•"/>
            </a:pPr>
            <a:r>
              <a:rPr lang="en-US" sz="2100">
                <a:solidFill>
                  <a:srgbClr val="000000"/>
                </a:solidFill>
                <a:latin typeface="Calibri"/>
                <a:cs typeface="Calibri"/>
              </a:rPr>
              <a:t>With Java Spring Boot for server</a:t>
            </a:r>
            <a:endParaRPr lang="en-US" sz="2100">
              <a:latin typeface="Calibri"/>
              <a:cs typeface="Calibri"/>
            </a:endParaRPr>
          </a:p>
        </p:txBody>
      </p:sp>
      <p:sp>
        <p:nvSpPr>
          <p:cNvPr id="9" name="TextBox 9"/>
          <p:cNvSpPr txBox="1"/>
          <p:nvPr/>
        </p:nvSpPr>
        <p:spPr>
          <a:xfrm>
            <a:off x="685800" y="792562"/>
            <a:ext cx="10820400" cy="745269"/>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6160"/>
              </a:lnSpc>
            </a:pPr>
            <a:r>
              <a:rPr lang="en-US" sz="4400">
                <a:solidFill>
                  <a:srgbClr val="000000"/>
                </a:solidFill>
                <a:latin typeface="Calibri"/>
                <a:cs typeface="Calibri"/>
              </a:rPr>
              <a:t>Project Objectives</a:t>
            </a:r>
          </a:p>
        </p:txBody>
      </p:sp>
    </p:spTree>
    <p:extLst>
      <p:ext uri="{BB962C8B-B14F-4D97-AF65-F5344CB8AC3E}">
        <p14:creationId xmlns:p14="http://schemas.microsoft.com/office/powerpoint/2010/main" val="1976482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C"/>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2192000" cy="2223510"/>
            <a:chOff x="0" y="0"/>
            <a:chExt cx="12577620" cy="2293837"/>
          </a:xfrm>
        </p:grpSpPr>
        <p:sp>
          <p:nvSpPr>
            <p:cNvPr id="3" name="Freeform 3"/>
            <p:cNvSpPr/>
            <p:nvPr/>
          </p:nvSpPr>
          <p:spPr>
            <a:xfrm>
              <a:off x="0" y="0"/>
              <a:ext cx="12577620" cy="2293837"/>
            </a:xfrm>
            <a:custGeom>
              <a:avLst/>
              <a:gdLst/>
              <a:ahLst/>
              <a:cxnLst/>
              <a:rect l="l" t="t" r="r" b="b"/>
              <a:pathLst>
                <a:path w="12577620" h="2293837">
                  <a:moveTo>
                    <a:pt x="0" y="0"/>
                  </a:moveTo>
                  <a:lnTo>
                    <a:pt x="12577620" y="0"/>
                  </a:lnTo>
                  <a:lnTo>
                    <a:pt x="12577620" y="2293837"/>
                  </a:lnTo>
                  <a:lnTo>
                    <a:pt x="0" y="2293837"/>
                  </a:lnTo>
                  <a:close/>
                </a:path>
              </a:pathLst>
            </a:custGeom>
            <a:solidFill>
              <a:srgbClr val="E5E5E5"/>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latin typeface="Calibri"/>
                <a:cs typeface="Calibri"/>
              </a:endParaRPr>
            </a:p>
          </p:txBody>
        </p:sp>
      </p:grpSp>
      <p:sp>
        <p:nvSpPr>
          <p:cNvPr id="4" name="TextBox 4"/>
          <p:cNvSpPr txBox="1"/>
          <p:nvPr/>
        </p:nvSpPr>
        <p:spPr>
          <a:xfrm>
            <a:off x="685800" y="792562"/>
            <a:ext cx="10820400" cy="745269"/>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6160"/>
              </a:lnSpc>
            </a:pPr>
            <a:r>
              <a:rPr lang="en-US" sz="4400">
                <a:solidFill>
                  <a:srgbClr val="000000"/>
                </a:solidFill>
                <a:latin typeface="Calibri"/>
                <a:cs typeface="Calibri"/>
              </a:rPr>
              <a:t>Project Objectives</a:t>
            </a:r>
          </a:p>
        </p:txBody>
      </p:sp>
      <p:sp>
        <p:nvSpPr>
          <p:cNvPr id="5" name="TextBox 5"/>
          <p:cNvSpPr txBox="1"/>
          <p:nvPr/>
        </p:nvSpPr>
        <p:spPr>
          <a:xfrm>
            <a:off x="2787785" y="3289789"/>
            <a:ext cx="3052273" cy="358563"/>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460375" lvl="1" indent="-229870">
              <a:lnSpc>
                <a:spcPts val="2987"/>
              </a:lnSpc>
              <a:spcBef>
                <a:spcPct val="0"/>
              </a:spcBef>
              <a:buFont typeface="Arial"/>
              <a:buChar char="•"/>
            </a:pPr>
            <a:r>
              <a:rPr lang="en-US" sz="2100">
                <a:solidFill>
                  <a:srgbClr val="000000"/>
                </a:solidFill>
                <a:latin typeface="Calibri"/>
                <a:cs typeface="Calibri"/>
              </a:rPr>
              <a:t>User Mangement</a:t>
            </a:r>
            <a:endParaRPr lang="en-US">
              <a:latin typeface="Calibri"/>
              <a:cs typeface="Calibri"/>
            </a:endParaRPr>
          </a:p>
        </p:txBody>
      </p:sp>
      <p:sp>
        <p:nvSpPr>
          <p:cNvPr id="6" name="TextBox 6"/>
          <p:cNvSpPr txBox="1"/>
          <p:nvPr/>
        </p:nvSpPr>
        <p:spPr>
          <a:xfrm>
            <a:off x="2787785" y="4645879"/>
            <a:ext cx="2825242" cy="357470"/>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460375" lvl="1" indent="-229870">
              <a:lnSpc>
                <a:spcPts val="2987"/>
              </a:lnSpc>
              <a:spcBef>
                <a:spcPct val="0"/>
              </a:spcBef>
              <a:buFont typeface="Arial"/>
              <a:buChar char="•"/>
            </a:pPr>
            <a:r>
              <a:rPr lang="en-US" sz="2100">
                <a:solidFill>
                  <a:srgbClr val="000000"/>
                </a:solidFill>
                <a:latin typeface="Calibri"/>
                <a:cs typeface="Calibri"/>
              </a:rPr>
              <a:t>Dashboard</a:t>
            </a:r>
            <a:endParaRPr lang="en-US" sz="2100">
              <a:latin typeface="Calibri"/>
              <a:cs typeface="Calibri"/>
            </a:endParaRPr>
          </a:p>
        </p:txBody>
      </p:sp>
      <p:sp>
        <p:nvSpPr>
          <p:cNvPr id="7" name="TextBox 7"/>
          <p:cNvSpPr txBox="1"/>
          <p:nvPr/>
        </p:nvSpPr>
        <p:spPr>
          <a:xfrm>
            <a:off x="3203224" y="5112392"/>
            <a:ext cx="2636834" cy="745460"/>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460610" lvl="1" indent="-230305">
              <a:lnSpc>
                <a:spcPts val="2987"/>
              </a:lnSpc>
              <a:buFont typeface="Arial"/>
              <a:buChar char="•"/>
            </a:pPr>
            <a:r>
              <a:rPr lang="en-US" sz="2133">
                <a:solidFill>
                  <a:srgbClr val="000000"/>
                </a:solidFill>
                <a:latin typeface="Calibri"/>
                <a:cs typeface="Calibri"/>
              </a:rPr>
              <a:t>Bank Account</a:t>
            </a:r>
          </a:p>
          <a:p>
            <a:pPr marL="460610" lvl="1" indent="-230305">
              <a:lnSpc>
                <a:spcPts val="2987"/>
              </a:lnSpc>
              <a:spcBef>
                <a:spcPct val="0"/>
              </a:spcBef>
              <a:buFont typeface="Arial"/>
              <a:buChar char="•"/>
            </a:pPr>
            <a:r>
              <a:rPr lang="en-US" sz="2133">
                <a:solidFill>
                  <a:srgbClr val="000000"/>
                </a:solidFill>
                <a:latin typeface="Calibri"/>
                <a:cs typeface="Calibri"/>
              </a:rPr>
              <a:t>Credit Cards</a:t>
            </a:r>
          </a:p>
        </p:txBody>
      </p:sp>
      <p:sp>
        <p:nvSpPr>
          <p:cNvPr id="8" name="TextBox 8"/>
          <p:cNvSpPr txBox="1"/>
          <p:nvPr/>
        </p:nvSpPr>
        <p:spPr>
          <a:xfrm>
            <a:off x="5840058" y="3287038"/>
            <a:ext cx="3836380" cy="358563"/>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460610" lvl="1" indent="-230305">
              <a:lnSpc>
                <a:spcPts val="2987"/>
              </a:lnSpc>
              <a:spcBef>
                <a:spcPct val="0"/>
              </a:spcBef>
              <a:buFont typeface="Arial"/>
              <a:buChar char="•"/>
            </a:pPr>
            <a:r>
              <a:rPr lang="en-US" sz="2133">
                <a:solidFill>
                  <a:srgbClr val="000000"/>
                </a:solidFill>
                <a:latin typeface="Calibri"/>
                <a:cs typeface="Calibri"/>
              </a:rPr>
              <a:t>Bank Account Operations</a:t>
            </a:r>
          </a:p>
        </p:txBody>
      </p:sp>
      <p:sp>
        <p:nvSpPr>
          <p:cNvPr id="9" name="TextBox 9"/>
          <p:cNvSpPr txBox="1"/>
          <p:nvPr/>
        </p:nvSpPr>
        <p:spPr>
          <a:xfrm>
            <a:off x="6255497" y="3753551"/>
            <a:ext cx="4404166" cy="1888402"/>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460375" lvl="1" indent="-229870">
              <a:lnSpc>
                <a:spcPts val="2987"/>
              </a:lnSpc>
              <a:buFont typeface="Arial"/>
              <a:buChar char="•"/>
            </a:pPr>
            <a:r>
              <a:rPr lang="en-US" sz="2100">
                <a:solidFill>
                  <a:srgbClr val="000000"/>
                </a:solidFill>
                <a:latin typeface="Calibri"/>
                <a:cs typeface="Calibri"/>
              </a:rPr>
              <a:t>Withdraw</a:t>
            </a:r>
            <a:endParaRPr lang="en-US" sz="2100">
              <a:latin typeface="Calibri"/>
              <a:cs typeface="Calibri"/>
            </a:endParaRPr>
          </a:p>
          <a:p>
            <a:pPr marL="460375" lvl="1" indent="-229870">
              <a:lnSpc>
                <a:spcPts val="2987"/>
              </a:lnSpc>
              <a:buFont typeface="Arial"/>
              <a:buChar char="•"/>
            </a:pPr>
            <a:r>
              <a:rPr lang="en-US" sz="2100">
                <a:solidFill>
                  <a:srgbClr val="000000"/>
                </a:solidFill>
                <a:latin typeface="Calibri"/>
                <a:cs typeface="Calibri"/>
              </a:rPr>
              <a:t>Deposit</a:t>
            </a:r>
          </a:p>
          <a:p>
            <a:pPr marL="460375" lvl="1" indent="-229870">
              <a:lnSpc>
                <a:spcPts val="2987"/>
              </a:lnSpc>
              <a:buFont typeface="Arial"/>
              <a:buChar char="•"/>
            </a:pPr>
            <a:r>
              <a:rPr lang="en-US" sz="2100">
                <a:solidFill>
                  <a:srgbClr val="000000"/>
                </a:solidFill>
                <a:latin typeface="Calibri"/>
                <a:cs typeface="Calibri"/>
              </a:rPr>
              <a:t>Transfer</a:t>
            </a:r>
          </a:p>
          <a:p>
            <a:pPr marL="460375" lvl="1" indent="-229870">
              <a:lnSpc>
                <a:spcPts val="2987"/>
              </a:lnSpc>
              <a:spcBef>
                <a:spcPct val="0"/>
              </a:spcBef>
              <a:buFont typeface="Arial"/>
              <a:buChar char="•"/>
            </a:pPr>
            <a:r>
              <a:rPr lang="en-US" sz="2100">
                <a:solidFill>
                  <a:srgbClr val="000000"/>
                </a:solidFill>
                <a:latin typeface="Calibri"/>
                <a:cs typeface="Calibri"/>
              </a:rPr>
              <a:t>View Transaction History</a:t>
            </a:r>
          </a:p>
          <a:p>
            <a:pPr marL="460375" lvl="1" indent="-229870">
              <a:lnSpc>
                <a:spcPts val="2987"/>
              </a:lnSpc>
              <a:spcBef>
                <a:spcPct val="0"/>
              </a:spcBef>
              <a:buFont typeface="Arial"/>
              <a:buChar char="•"/>
            </a:pPr>
            <a:r>
              <a:rPr lang="en-US" sz="2100">
                <a:solidFill>
                  <a:srgbClr val="000000"/>
                </a:solidFill>
                <a:latin typeface="Calibri"/>
                <a:cs typeface="Calibri"/>
              </a:rPr>
              <a:t>Apply for credit card</a:t>
            </a:r>
          </a:p>
        </p:txBody>
      </p:sp>
      <p:grpSp>
        <p:nvGrpSpPr>
          <p:cNvPr id="12" name="Group 12"/>
          <p:cNvGrpSpPr/>
          <p:nvPr/>
        </p:nvGrpSpPr>
        <p:grpSpPr>
          <a:xfrm>
            <a:off x="4813878" y="2707616"/>
            <a:ext cx="2345917" cy="360740"/>
            <a:chOff x="0" y="-57150"/>
            <a:chExt cx="4691833" cy="721481"/>
          </a:xfrm>
        </p:grpSpPr>
        <p:grpSp>
          <p:nvGrpSpPr>
            <p:cNvPr id="13" name="Group 13"/>
            <p:cNvGrpSpPr/>
            <p:nvPr/>
          </p:nvGrpSpPr>
          <p:grpSpPr>
            <a:xfrm>
              <a:off x="0" y="63605"/>
              <a:ext cx="350310" cy="350310"/>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latin typeface="Calibri"/>
                  <a:cs typeface="Calibri"/>
                </a:endParaRPr>
              </a:p>
            </p:txBody>
          </p:sp>
        </p:grpSp>
        <p:sp>
          <p:nvSpPr>
            <p:cNvPr id="15" name="TextBox 15"/>
            <p:cNvSpPr txBox="1"/>
            <p:nvPr/>
          </p:nvSpPr>
          <p:spPr>
            <a:xfrm>
              <a:off x="884168" y="-57150"/>
              <a:ext cx="3807665" cy="721481"/>
            </a:xfrm>
            <a:prstGeom prst="rect">
              <a:avLst/>
            </a:prstGeom>
          </p:spPr>
          <p:txBody>
            <a:bodyPr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2987"/>
                </a:lnSpc>
                <a:spcBef>
                  <a:spcPct val="0"/>
                </a:spcBef>
              </a:pPr>
              <a:r>
                <a:rPr lang="en-US" sz="2133">
                  <a:solidFill>
                    <a:srgbClr val="000000"/>
                  </a:solidFill>
                  <a:latin typeface="Calibri"/>
                  <a:cs typeface="Calibri"/>
                </a:rPr>
                <a:t>Core Features</a:t>
              </a:r>
            </a:p>
          </p:txBody>
        </p:sp>
        <p:grpSp>
          <p:nvGrpSpPr>
            <p:cNvPr id="16" name="Group 16"/>
            <p:cNvGrpSpPr/>
            <p:nvPr/>
          </p:nvGrpSpPr>
          <p:grpSpPr>
            <a:xfrm>
              <a:off x="0" y="56034"/>
              <a:ext cx="350310" cy="350310"/>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latin typeface="Calibri"/>
                  <a:cs typeface="Calibri"/>
                </a:endParaRPr>
              </a:p>
            </p:txBody>
          </p:sp>
        </p:grpSp>
      </p:grpSp>
      <p:sp>
        <p:nvSpPr>
          <p:cNvPr id="10" name="TextBox 7">
            <a:extLst>
              <a:ext uri="{FF2B5EF4-FFF2-40B4-BE49-F238E27FC236}">
                <a16:creationId xmlns:a16="http://schemas.microsoft.com/office/drawing/2014/main" id="{0834B09D-9BCA-0F61-ECAA-1C5708115CA3}"/>
              </a:ext>
            </a:extLst>
          </p:cNvPr>
          <p:cNvSpPr txBox="1"/>
          <p:nvPr/>
        </p:nvSpPr>
        <p:spPr>
          <a:xfrm>
            <a:off x="3203224" y="3755802"/>
            <a:ext cx="2636834" cy="745460"/>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460375" lvl="1" indent="-229870">
              <a:lnSpc>
                <a:spcPts val="2987"/>
              </a:lnSpc>
              <a:buFont typeface="Arial"/>
              <a:buChar char="•"/>
            </a:pPr>
            <a:r>
              <a:rPr lang="en-US" sz="2100">
                <a:solidFill>
                  <a:srgbClr val="000000"/>
                </a:solidFill>
                <a:latin typeface="Calibri"/>
                <a:cs typeface="Calibri"/>
              </a:rPr>
              <a:t>Registration</a:t>
            </a:r>
            <a:endParaRPr lang="en-US"/>
          </a:p>
          <a:p>
            <a:pPr marL="460375" lvl="1" indent="-229870">
              <a:lnSpc>
                <a:spcPts val="2987"/>
              </a:lnSpc>
              <a:spcBef>
                <a:spcPct val="0"/>
              </a:spcBef>
              <a:buFont typeface="Arial"/>
              <a:buChar char="•"/>
            </a:pPr>
            <a:r>
              <a:rPr lang="en-US" sz="2100">
                <a:solidFill>
                  <a:srgbClr val="000000"/>
                </a:solidFill>
                <a:latin typeface="Calibri"/>
                <a:cs typeface="Calibri"/>
              </a:rPr>
              <a:t>Login + Logout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C"/>
        </a:solidFill>
        <a:effectLst/>
      </p:bgPr>
    </p:bg>
    <p:spTree>
      <p:nvGrpSpPr>
        <p:cNvPr id="1" name="">
          <a:extLst>
            <a:ext uri="{FF2B5EF4-FFF2-40B4-BE49-F238E27FC236}">
              <a16:creationId xmlns:a16="http://schemas.microsoft.com/office/drawing/2014/main" id="{C530A1A3-B425-BD52-A5E8-52908099988C}"/>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62FE16F2-879E-6EE0-2789-D06C894C7B26}"/>
              </a:ext>
            </a:extLst>
          </p:cNvPr>
          <p:cNvGrpSpPr/>
          <p:nvPr/>
        </p:nvGrpSpPr>
        <p:grpSpPr>
          <a:xfrm>
            <a:off x="0" y="0"/>
            <a:ext cx="12192000" cy="2223510"/>
            <a:chOff x="0" y="0"/>
            <a:chExt cx="12577620" cy="2293837"/>
          </a:xfrm>
        </p:grpSpPr>
        <p:sp>
          <p:nvSpPr>
            <p:cNvPr id="3" name="Freeform 3">
              <a:extLst>
                <a:ext uri="{FF2B5EF4-FFF2-40B4-BE49-F238E27FC236}">
                  <a16:creationId xmlns:a16="http://schemas.microsoft.com/office/drawing/2014/main" id="{A92D516E-8579-EFE2-3A9C-41A7F1CCE6B9}"/>
                </a:ext>
              </a:extLst>
            </p:cNvPr>
            <p:cNvSpPr/>
            <p:nvPr/>
          </p:nvSpPr>
          <p:spPr>
            <a:xfrm>
              <a:off x="0" y="0"/>
              <a:ext cx="12577620" cy="2293837"/>
            </a:xfrm>
            <a:custGeom>
              <a:avLst/>
              <a:gdLst/>
              <a:ahLst/>
              <a:cxnLst/>
              <a:rect l="l" t="t" r="r" b="b"/>
              <a:pathLst>
                <a:path w="12577620" h="2293837">
                  <a:moveTo>
                    <a:pt x="0" y="0"/>
                  </a:moveTo>
                  <a:lnTo>
                    <a:pt x="12577620" y="0"/>
                  </a:lnTo>
                  <a:lnTo>
                    <a:pt x="12577620" y="2293837"/>
                  </a:lnTo>
                  <a:lnTo>
                    <a:pt x="0" y="2293837"/>
                  </a:lnTo>
                  <a:close/>
                </a:path>
              </a:pathLst>
            </a:custGeom>
            <a:solidFill>
              <a:srgbClr val="E5E5E5"/>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latin typeface="Calibri"/>
                <a:cs typeface="Calibri"/>
              </a:endParaRPr>
            </a:p>
          </p:txBody>
        </p:sp>
      </p:grpSp>
      <p:sp>
        <p:nvSpPr>
          <p:cNvPr id="4" name="TextBox 4">
            <a:extLst>
              <a:ext uri="{FF2B5EF4-FFF2-40B4-BE49-F238E27FC236}">
                <a16:creationId xmlns:a16="http://schemas.microsoft.com/office/drawing/2014/main" id="{49D08464-2859-7E92-514F-7D724478DAFF}"/>
              </a:ext>
            </a:extLst>
          </p:cNvPr>
          <p:cNvSpPr txBox="1"/>
          <p:nvPr/>
        </p:nvSpPr>
        <p:spPr>
          <a:xfrm>
            <a:off x="685800" y="792562"/>
            <a:ext cx="10820400" cy="745269"/>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6160"/>
              </a:lnSpc>
            </a:pPr>
            <a:r>
              <a:rPr lang="en-US" sz="4400">
                <a:solidFill>
                  <a:srgbClr val="000000"/>
                </a:solidFill>
                <a:latin typeface="Calibri"/>
                <a:cs typeface="Calibri"/>
              </a:rPr>
              <a:t>Project Objectives</a:t>
            </a:r>
          </a:p>
        </p:txBody>
      </p:sp>
      <p:sp>
        <p:nvSpPr>
          <p:cNvPr id="5" name="TextBox 5">
            <a:extLst>
              <a:ext uri="{FF2B5EF4-FFF2-40B4-BE49-F238E27FC236}">
                <a16:creationId xmlns:a16="http://schemas.microsoft.com/office/drawing/2014/main" id="{3218EB5B-BAA2-DC2E-F40D-579AFABDA849}"/>
              </a:ext>
            </a:extLst>
          </p:cNvPr>
          <p:cNvSpPr txBox="1"/>
          <p:nvPr/>
        </p:nvSpPr>
        <p:spPr>
          <a:xfrm>
            <a:off x="1146526" y="3289789"/>
            <a:ext cx="3052273" cy="744371"/>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460375" lvl="1" indent="-229870">
              <a:lnSpc>
                <a:spcPts val="2987"/>
              </a:lnSpc>
              <a:spcBef>
                <a:spcPct val="0"/>
              </a:spcBef>
              <a:buFont typeface="Arial,Sans-Serif"/>
              <a:buChar char="•"/>
            </a:pPr>
            <a:r>
              <a:rPr lang="en-US" sz="2100">
                <a:solidFill>
                  <a:srgbClr val="000000"/>
                </a:solidFill>
                <a:latin typeface="Calibri"/>
                <a:cs typeface="Calibri"/>
              </a:rPr>
              <a:t>Credit Card Operations</a:t>
            </a:r>
          </a:p>
          <a:p>
            <a:pPr marL="460375" lvl="1" indent="-229870">
              <a:lnSpc>
                <a:spcPts val="2987"/>
              </a:lnSpc>
              <a:spcBef>
                <a:spcPct val="0"/>
              </a:spcBef>
              <a:buFont typeface="Arial"/>
              <a:buChar char="•"/>
            </a:pPr>
            <a:endParaRPr lang="en-US" sz="2100">
              <a:latin typeface="Calibri"/>
              <a:cs typeface="Calibri"/>
            </a:endParaRPr>
          </a:p>
        </p:txBody>
      </p:sp>
      <p:sp>
        <p:nvSpPr>
          <p:cNvPr id="9" name="TextBox 9">
            <a:extLst>
              <a:ext uri="{FF2B5EF4-FFF2-40B4-BE49-F238E27FC236}">
                <a16:creationId xmlns:a16="http://schemas.microsoft.com/office/drawing/2014/main" id="{D5E6FA0F-4F94-BFBB-0CA2-35832BC09AC8}"/>
              </a:ext>
            </a:extLst>
          </p:cNvPr>
          <p:cNvSpPr txBox="1"/>
          <p:nvPr/>
        </p:nvSpPr>
        <p:spPr>
          <a:xfrm>
            <a:off x="6484602" y="3753551"/>
            <a:ext cx="4796711" cy="2283254"/>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460375" lvl="1" indent="-229870">
              <a:lnSpc>
                <a:spcPts val="2987"/>
              </a:lnSpc>
              <a:buFont typeface="Arial,Sans-Serif"/>
              <a:buChar char="•"/>
            </a:pPr>
            <a:r>
              <a:rPr lang="en-US" sz="2100">
                <a:solidFill>
                  <a:srgbClr val="000000"/>
                </a:solidFill>
                <a:latin typeface="Calibri"/>
                <a:cs typeface="Arial"/>
              </a:rPr>
              <a:t>Monthly bill generation for credit card</a:t>
            </a:r>
          </a:p>
          <a:p>
            <a:pPr marL="460375" lvl="1" indent="-229870">
              <a:lnSpc>
                <a:spcPts val="2987"/>
              </a:lnSpc>
              <a:buFont typeface="Arial,Sans-Serif"/>
              <a:buChar char="•"/>
            </a:pPr>
            <a:r>
              <a:rPr lang="en-US" sz="2100">
                <a:solidFill>
                  <a:srgbClr val="000000"/>
                </a:solidFill>
                <a:latin typeface="Calibri"/>
                <a:cs typeface="Arial"/>
              </a:rPr>
              <a:t>Late payment fees and interest charges after 25 days of bill generation</a:t>
            </a:r>
          </a:p>
          <a:p>
            <a:pPr marL="460375" lvl="1" indent="-229870">
              <a:lnSpc>
                <a:spcPts val="2987"/>
              </a:lnSpc>
              <a:buFont typeface="Arial,Sans-Serif"/>
              <a:buChar char="•"/>
            </a:pPr>
            <a:r>
              <a:rPr lang="en-US" sz="2100">
                <a:solidFill>
                  <a:srgbClr val="000000"/>
                </a:solidFill>
                <a:latin typeface="Calibri"/>
                <a:cs typeface="Arial"/>
              </a:rPr>
              <a:t>Bill Payment</a:t>
            </a:r>
          </a:p>
          <a:p>
            <a:pPr marL="460375" lvl="1" indent="-229870">
              <a:lnSpc>
                <a:spcPts val="2987"/>
              </a:lnSpc>
              <a:buFont typeface="Arial,Sans-Serif"/>
              <a:buChar char="•"/>
            </a:pPr>
            <a:r>
              <a:rPr lang="en-US" sz="2100">
                <a:solidFill>
                  <a:srgbClr val="000000"/>
                </a:solidFill>
                <a:latin typeface="Calibri"/>
                <a:cs typeface="Arial"/>
              </a:rPr>
              <a:t>Deduct cashback automatically from bills at the beginning of each month</a:t>
            </a:r>
          </a:p>
        </p:txBody>
      </p:sp>
      <p:grpSp>
        <p:nvGrpSpPr>
          <p:cNvPr id="12" name="Group 12">
            <a:extLst>
              <a:ext uri="{FF2B5EF4-FFF2-40B4-BE49-F238E27FC236}">
                <a16:creationId xmlns:a16="http://schemas.microsoft.com/office/drawing/2014/main" id="{814D4684-20C6-042B-1733-D821D5B2D1FA}"/>
              </a:ext>
            </a:extLst>
          </p:cNvPr>
          <p:cNvGrpSpPr/>
          <p:nvPr/>
        </p:nvGrpSpPr>
        <p:grpSpPr>
          <a:xfrm>
            <a:off x="4813878" y="2707616"/>
            <a:ext cx="2345917" cy="360740"/>
            <a:chOff x="0" y="-57150"/>
            <a:chExt cx="4691833" cy="721481"/>
          </a:xfrm>
        </p:grpSpPr>
        <p:grpSp>
          <p:nvGrpSpPr>
            <p:cNvPr id="13" name="Group 13">
              <a:extLst>
                <a:ext uri="{FF2B5EF4-FFF2-40B4-BE49-F238E27FC236}">
                  <a16:creationId xmlns:a16="http://schemas.microsoft.com/office/drawing/2014/main" id="{11820ED4-74C5-D767-1642-E5255E1EFD33}"/>
                </a:ext>
              </a:extLst>
            </p:cNvPr>
            <p:cNvGrpSpPr/>
            <p:nvPr/>
          </p:nvGrpSpPr>
          <p:grpSpPr>
            <a:xfrm>
              <a:off x="0" y="63605"/>
              <a:ext cx="350310" cy="350310"/>
              <a:chOff x="0" y="0"/>
              <a:chExt cx="6350000" cy="6350000"/>
            </a:xfrm>
          </p:grpSpPr>
          <p:sp>
            <p:nvSpPr>
              <p:cNvPr id="14" name="Freeform 14">
                <a:extLst>
                  <a:ext uri="{FF2B5EF4-FFF2-40B4-BE49-F238E27FC236}">
                    <a16:creationId xmlns:a16="http://schemas.microsoft.com/office/drawing/2014/main" id="{6B3DF0BD-B633-2146-B2CD-23690499AC0F}"/>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latin typeface="Calibri"/>
                  <a:cs typeface="Calibri"/>
                </a:endParaRPr>
              </a:p>
            </p:txBody>
          </p:sp>
        </p:grpSp>
        <p:sp>
          <p:nvSpPr>
            <p:cNvPr id="15" name="TextBox 15">
              <a:extLst>
                <a:ext uri="{FF2B5EF4-FFF2-40B4-BE49-F238E27FC236}">
                  <a16:creationId xmlns:a16="http://schemas.microsoft.com/office/drawing/2014/main" id="{FB6F4AD8-03F3-B0AD-A119-B60D70487F8D}"/>
                </a:ext>
              </a:extLst>
            </p:cNvPr>
            <p:cNvSpPr txBox="1"/>
            <p:nvPr/>
          </p:nvSpPr>
          <p:spPr>
            <a:xfrm>
              <a:off x="884168" y="-57150"/>
              <a:ext cx="3807665" cy="721481"/>
            </a:xfrm>
            <a:prstGeom prst="rect">
              <a:avLst/>
            </a:prstGeom>
          </p:spPr>
          <p:txBody>
            <a:bodyPr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2987"/>
                </a:lnSpc>
                <a:spcBef>
                  <a:spcPct val="0"/>
                </a:spcBef>
              </a:pPr>
              <a:r>
                <a:rPr lang="en-US" sz="2133">
                  <a:solidFill>
                    <a:srgbClr val="000000"/>
                  </a:solidFill>
                  <a:latin typeface="Calibri"/>
                  <a:cs typeface="Calibri"/>
                </a:rPr>
                <a:t>Core Features</a:t>
              </a:r>
            </a:p>
          </p:txBody>
        </p:sp>
        <p:grpSp>
          <p:nvGrpSpPr>
            <p:cNvPr id="16" name="Group 16">
              <a:extLst>
                <a:ext uri="{FF2B5EF4-FFF2-40B4-BE49-F238E27FC236}">
                  <a16:creationId xmlns:a16="http://schemas.microsoft.com/office/drawing/2014/main" id="{3EC128B6-29DB-F8CD-E2FA-D39CA1D68E48}"/>
                </a:ext>
              </a:extLst>
            </p:cNvPr>
            <p:cNvGrpSpPr/>
            <p:nvPr/>
          </p:nvGrpSpPr>
          <p:grpSpPr>
            <a:xfrm>
              <a:off x="0" y="56034"/>
              <a:ext cx="350310" cy="350310"/>
              <a:chOff x="0" y="0"/>
              <a:chExt cx="6350000" cy="6350000"/>
            </a:xfrm>
          </p:grpSpPr>
          <p:sp>
            <p:nvSpPr>
              <p:cNvPr id="17" name="Freeform 17">
                <a:extLst>
                  <a:ext uri="{FF2B5EF4-FFF2-40B4-BE49-F238E27FC236}">
                    <a16:creationId xmlns:a16="http://schemas.microsoft.com/office/drawing/2014/main" id="{48E16EC0-8289-B853-179B-9BA34849BC99}"/>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latin typeface="Calibri"/>
                  <a:cs typeface="Calibri"/>
                </a:endParaRPr>
              </a:p>
            </p:txBody>
          </p:sp>
        </p:grpSp>
      </p:grpSp>
      <p:sp>
        <p:nvSpPr>
          <p:cNvPr id="8" name="TextBox 8">
            <a:extLst>
              <a:ext uri="{FF2B5EF4-FFF2-40B4-BE49-F238E27FC236}">
                <a16:creationId xmlns:a16="http://schemas.microsoft.com/office/drawing/2014/main" id="{DB1A70FE-5F77-CA47-78FD-B15DCE25F989}"/>
              </a:ext>
            </a:extLst>
          </p:cNvPr>
          <p:cNvSpPr txBox="1"/>
          <p:nvPr/>
        </p:nvSpPr>
        <p:spPr>
          <a:xfrm>
            <a:off x="6069163" y="3287038"/>
            <a:ext cx="4148107" cy="359650"/>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460375" lvl="1" indent="-229870">
              <a:lnSpc>
                <a:spcPts val="2987"/>
              </a:lnSpc>
              <a:spcBef>
                <a:spcPct val="0"/>
              </a:spcBef>
              <a:buFont typeface="Arial"/>
              <a:buChar char="•"/>
            </a:pPr>
            <a:r>
              <a:rPr lang="en-US" sz="2100">
                <a:solidFill>
                  <a:srgbClr val="000000"/>
                </a:solidFill>
                <a:ea typeface="+mn-lt"/>
                <a:cs typeface="+mn-lt"/>
              </a:rPr>
              <a:t>Additional Credit Card Operations</a:t>
            </a:r>
            <a:endParaRPr lang="en-US">
              <a:cs typeface="Calibri"/>
            </a:endParaRPr>
          </a:p>
        </p:txBody>
      </p:sp>
      <p:sp>
        <p:nvSpPr>
          <p:cNvPr id="10" name="TextBox 7">
            <a:extLst>
              <a:ext uri="{FF2B5EF4-FFF2-40B4-BE49-F238E27FC236}">
                <a16:creationId xmlns:a16="http://schemas.microsoft.com/office/drawing/2014/main" id="{83B7EABE-BC16-875E-3582-4A80DFB696EE}"/>
              </a:ext>
            </a:extLst>
          </p:cNvPr>
          <p:cNvSpPr txBox="1"/>
          <p:nvPr/>
        </p:nvSpPr>
        <p:spPr>
          <a:xfrm>
            <a:off x="1585056" y="3784666"/>
            <a:ext cx="4328243" cy="1898533"/>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460375" lvl="1" indent="-229870">
              <a:lnSpc>
                <a:spcPts val="2987"/>
              </a:lnSpc>
              <a:buFont typeface="Arial,Sans-Serif"/>
              <a:buChar char="•"/>
            </a:pPr>
            <a:r>
              <a:rPr lang="en-US" sz="2100">
                <a:solidFill>
                  <a:srgbClr val="000000"/>
                </a:solidFill>
                <a:latin typeface="Calibri"/>
                <a:cs typeface="Calibri"/>
              </a:rPr>
              <a:t>Check balance and available limit</a:t>
            </a:r>
          </a:p>
          <a:p>
            <a:pPr marL="589915" lvl="1" indent="-285750">
              <a:lnSpc>
                <a:spcPts val="2987"/>
              </a:lnSpc>
              <a:buFont typeface="Arial"/>
              <a:buChar char="•"/>
            </a:pPr>
            <a:r>
              <a:rPr lang="en-US" sz="2100">
                <a:solidFill>
                  <a:srgbClr val="000000"/>
                </a:solidFill>
                <a:latin typeface="Calibri"/>
                <a:cs typeface="Calibri"/>
              </a:rPr>
              <a:t>Purchases with specific credit card</a:t>
            </a:r>
          </a:p>
          <a:p>
            <a:pPr marL="765175" lvl="2" indent="-229870">
              <a:lnSpc>
                <a:spcPts val="2987"/>
              </a:lnSpc>
              <a:buFont typeface="Arial,Sans-Serif"/>
              <a:buChar char="⚬"/>
            </a:pPr>
            <a:r>
              <a:rPr lang="en-US" sz="2100">
                <a:solidFill>
                  <a:srgbClr val="000000"/>
                </a:solidFill>
                <a:latin typeface="Calibri"/>
                <a:cs typeface="Calibri"/>
              </a:rPr>
              <a:t>Cashback</a:t>
            </a:r>
          </a:p>
          <a:p>
            <a:pPr marL="460375" lvl="1" indent="-229870">
              <a:lnSpc>
                <a:spcPts val="2987"/>
              </a:lnSpc>
              <a:buFont typeface="Arial,Sans-Serif"/>
              <a:buChar char="•"/>
            </a:pPr>
            <a:r>
              <a:rPr lang="en-US" sz="2100">
                <a:solidFill>
                  <a:srgbClr val="000000"/>
                </a:solidFill>
                <a:latin typeface="Calibri"/>
                <a:cs typeface="Calibri"/>
              </a:rPr>
              <a:t>View Transaction History with Filter</a:t>
            </a:r>
          </a:p>
          <a:p>
            <a:pPr marL="460375" lvl="1" indent="-229870">
              <a:lnSpc>
                <a:spcPts val="2987"/>
              </a:lnSpc>
              <a:buFont typeface="Arial"/>
              <a:buChar char="•"/>
            </a:pPr>
            <a:endParaRPr lang="en-US" sz="2100">
              <a:latin typeface="Calibri"/>
              <a:cs typeface="Calibri"/>
            </a:endParaRPr>
          </a:p>
        </p:txBody>
      </p:sp>
    </p:spTree>
    <p:extLst>
      <p:ext uri="{BB962C8B-B14F-4D97-AF65-F5344CB8AC3E}">
        <p14:creationId xmlns:p14="http://schemas.microsoft.com/office/powerpoint/2010/main" val="3182294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85800" y="792562"/>
            <a:ext cx="10820400" cy="751840"/>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6160"/>
              </a:lnSpc>
            </a:pPr>
            <a:r>
              <a:rPr lang="en-US" sz="4400">
                <a:solidFill>
                  <a:srgbClr val="000000"/>
                </a:solidFill>
                <a:latin typeface="Open Sans 1 Bold"/>
              </a:rPr>
              <a:t>Tech Stack</a:t>
            </a:r>
          </a:p>
        </p:txBody>
      </p:sp>
      <p:grpSp>
        <p:nvGrpSpPr>
          <p:cNvPr id="3" name="Group 3"/>
          <p:cNvGrpSpPr/>
          <p:nvPr/>
        </p:nvGrpSpPr>
        <p:grpSpPr>
          <a:xfrm>
            <a:off x="203426" y="2143726"/>
            <a:ext cx="11785148" cy="4532777"/>
            <a:chOff x="0" y="0"/>
            <a:chExt cx="12157899" cy="4676144"/>
          </a:xfrm>
        </p:grpSpPr>
        <p:sp>
          <p:nvSpPr>
            <p:cNvPr id="4" name="Freeform 4"/>
            <p:cNvSpPr/>
            <p:nvPr/>
          </p:nvSpPr>
          <p:spPr>
            <a:xfrm>
              <a:off x="0" y="0"/>
              <a:ext cx="12157899" cy="4676144"/>
            </a:xfrm>
            <a:custGeom>
              <a:avLst/>
              <a:gdLst/>
              <a:ahLst/>
              <a:cxnLst/>
              <a:rect l="l" t="t" r="r" b="b"/>
              <a:pathLst>
                <a:path w="12157899" h="4676144">
                  <a:moveTo>
                    <a:pt x="0" y="0"/>
                  </a:moveTo>
                  <a:lnTo>
                    <a:pt x="12157899" y="0"/>
                  </a:lnTo>
                  <a:lnTo>
                    <a:pt x="12157899" y="4676144"/>
                  </a:lnTo>
                  <a:lnTo>
                    <a:pt x="0" y="4676144"/>
                  </a:lnTo>
                  <a:close/>
                </a:path>
              </a:pathLst>
            </a:custGeom>
            <a:solidFill>
              <a:srgbClr val="E5E5E5"/>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p>
          </p:txBody>
        </p:sp>
      </p:grpSp>
      <p:grpSp>
        <p:nvGrpSpPr>
          <p:cNvPr id="5" name="Group 5"/>
          <p:cNvGrpSpPr/>
          <p:nvPr/>
        </p:nvGrpSpPr>
        <p:grpSpPr>
          <a:xfrm>
            <a:off x="1893822" y="2884492"/>
            <a:ext cx="8624735" cy="3051243"/>
            <a:chOff x="0" y="0"/>
            <a:chExt cx="17249469" cy="6102486"/>
          </a:xfrm>
        </p:grpSpPr>
        <p:grpSp>
          <p:nvGrpSpPr>
            <p:cNvPr id="6" name="Group 6"/>
            <p:cNvGrpSpPr/>
            <p:nvPr/>
          </p:nvGrpSpPr>
          <p:grpSpPr>
            <a:xfrm>
              <a:off x="0" y="63605"/>
              <a:ext cx="350310" cy="350310"/>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p>
            </p:txBody>
          </p:sp>
        </p:grpSp>
        <p:sp>
          <p:nvSpPr>
            <p:cNvPr id="8" name="TextBox 8"/>
            <p:cNvSpPr txBox="1"/>
            <p:nvPr/>
          </p:nvSpPr>
          <p:spPr>
            <a:xfrm>
              <a:off x="884167" y="-57150"/>
              <a:ext cx="5570690" cy="698077"/>
            </a:xfrm>
            <a:prstGeom prst="rect">
              <a:avLst/>
            </a:prstGeom>
          </p:spPr>
          <p:txBody>
            <a:bodyPr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2987"/>
                </a:lnSpc>
                <a:spcBef>
                  <a:spcPct val="0"/>
                </a:spcBef>
              </a:pPr>
              <a:r>
                <a:rPr lang="en-US" sz="2133">
                  <a:solidFill>
                    <a:srgbClr val="000000"/>
                  </a:solidFill>
                  <a:latin typeface="Open Sans 1"/>
                </a:rPr>
                <a:t>Version Control – Git​</a:t>
              </a:r>
            </a:p>
          </p:txBody>
        </p:sp>
        <p:grpSp>
          <p:nvGrpSpPr>
            <p:cNvPr id="9" name="Group 9"/>
            <p:cNvGrpSpPr/>
            <p:nvPr/>
          </p:nvGrpSpPr>
          <p:grpSpPr>
            <a:xfrm>
              <a:off x="0" y="1473353"/>
              <a:ext cx="350310" cy="350310"/>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p>
            </p:txBody>
          </p:sp>
        </p:grpSp>
        <p:sp>
          <p:nvSpPr>
            <p:cNvPr id="11" name="TextBox 11"/>
            <p:cNvSpPr txBox="1"/>
            <p:nvPr/>
          </p:nvSpPr>
          <p:spPr>
            <a:xfrm>
              <a:off x="884167" y="1352598"/>
              <a:ext cx="7706664" cy="698077"/>
            </a:xfrm>
            <a:prstGeom prst="rect">
              <a:avLst/>
            </a:prstGeom>
          </p:spPr>
          <p:txBody>
            <a:bodyPr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2987"/>
                </a:lnSpc>
                <a:spcBef>
                  <a:spcPct val="0"/>
                </a:spcBef>
              </a:pPr>
              <a:r>
                <a:rPr lang="en-US" sz="2133">
                  <a:solidFill>
                    <a:srgbClr val="000000"/>
                  </a:solidFill>
                  <a:latin typeface="Open Sans 1"/>
                </a:rPr>
                <a:t>Frontend – React, HTML, CSS​</a:t>
              </a:r>
            </a:p>
          </p:txBody>
        </p:sp>
        <p:sp>
          <p:nvSpPr>
            <p:cNvPr id="12" name="TextBox 12"/>
            <p:cNvSpPr txBox="1"/>
            <p:nvPr/>
          </p:nvSpPr>
          <p:spPr>
            <a:xfrm>
              <a:off x="350310" y="2296040"/>
              <a:ext cx="6104547" cy="698077"/>
            </a:xfrm>
            <a:prstGeom prst="rect">
              <a:avLst/>
            </a:prstGeom>
          </p:spPr>
          <p:txBody>
            <a:bodyPr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460610" lvl="1" indent="-230305">
                <a:lnSpc>
                  <a:spcPts val="2987"/>
                </a:lnSpc>
                <a:spcBef>
                  <a:spcPct val="0"/>
                </a:spcBef>
                <a:buFont typeface="Arial"/>
                <a:buChar char="•"/>
              </a:pPr>
              <a:r>
                <a:rPr lang="en-US" sz="2133">
                  <a:solidFill>
                    <a:srgbClr val="000000"/>
                  </a:solidFill>
                  <a:latin typeface="Open Sans 1"/>
                </a:rPr>
                <a:t>Bootstrap CSS</a:t>
              </a:r>
            </a:p>
          </p:txBody>
        </p:sp>
        <p:grpSp>
          <p:nvGrpSpPr>
            <p:cNvPr id="13" name="Group 13"/>
            <p:cNvGrpSpPr/>
            <p:nvPr/>
          </p:nvGrpSpPr>
          <p:grpSpPr>
            <a:xfrm>
              <a:off x="0" y="3832422"/>
              <a:ext cx="350310" cy="350310"/>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p>
            </p:txBody>
          </p:sp>
        </p:grpSp>
        <p:sp>
          <p:nvSpPr>
            <p:cNvPr id="15" name="TextBox 15"/>
            <p:cNvSpPr txBox="1"/>
            <p:nvPr/>
          </p:nvSpPr>
          <p:spPr>
            <a:xfrm>
              <a:off x="884167" y="3711667"/>
              <a:ext cx="4926508" cy="698077"/>
            </a:xfrm>
            <a:prstGeom prst="rect">
              <a:avLst/>
            </a:prstGeom>
          </p:spPr>
          <p:txBody>
            <a:bodyPr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2987"/>
                </a:lnSpc>
                <a:spcBef>
                  <a:spcPct val="0"/>
                </a:spcBef>
              </a:pPr>
              <a:r>
                <a:rPr lang="en-US" sz="2133">
                  <a:solidFill>
                    <a:srgbClr val="000000"/>
                  </a:solidFill>
                  <a:latin typeface="Open Sans 1"/>
                </a:rPr>
                <a:t>Backend – Java​</a:t>
              </a:r>
            </a:p>
          </p:txBody>
        </p:sp>
        <p:sp>
          <p:nvSpPr>
            <p:cNvPr id="16" name="TextBox 16"/>
            <p:cNvSpPr txBox="1"/>
            <p:nvPr/>
          </p:nvSpPr>
          <p:spPr>
            <a:xfrm>
              <a:off x="350310" y="4655109"/>
              <a:ext cx="7359007" cy="1447377"/>
            </a:xfrm>
            <a:prstGeom prst="rect">
              <a:avLst/>
            </a:prstGeom>
          </p:spPr>
          <p:txBody>
            <a:bodyPr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460610" lvl="1" indent="-230305">
                <a:lnSpc>
                  <a:spcPts val="2987"/>
                </a:lnSpc>
                <a:buFont typeface="Arial"/>
                <a:buChar char="•"/>
              </a:pPr>
              <a:r>
                <a:rPr lang="en-US" sz="2133">
                  <a:solidFill>
                    <a:srgbClr val="000000"/>
                  </a:solidFill>
                  <a:latin typeface="Open Sans 1"/>
                </a:rPr>
                <a:t>Spring Boot Framework</a:t>
              </a:r>
            </a:p>
            <a:p>
              <a:pPr marL="460610" lvl="1" indent="-230305">
                <a:lnSpc>
                  <a:spcPts val="2987"/>
                </a:lnSpc>
                <a:spcBef>
                  <a:spcPct val="0"/>
                </a:spcBef>
                <a:buFont typeface="Arial"/>
                <a:buChar char="•"/>
              </a:pPr>
              <a:r>
                <a:rPr lang="en-US" sz="2133">
                  <a:solidFill>
                    <a:srgbClr val="000000"/>
                  </a:solidFill>
                  <a:latin typeface="Open Sans 1"/>
                </a:rPr>
                <a:t>Log4j2</a:t>
              </a:r>
            </a:p>
          </p:txBody>
        </p:sp>
        <p:grpSp>
          <p:nvGrpSpPr>
            <p:cNvPr id="17" name="Group 17"/>
            <p:cNvGrpSpPr/>
            <p:nvPr/>
          </p:nvGrpSpPr>
          <p:grpSpPr>
            <a:xfrm>
              <a:off x="9438439" y="63605"/>
              <a:ext cx="350310" cy="350310"/>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p>
            </p:txBody>
          </p:sp>
        </p:grpSp>
        <p:sp>
          <p:nvSpPr>
            <p:cNvPr id="19" name="TextBox 19"/>
            <p:cNvSpPr txBox="1"/>
            <p:nvPr/>
          </p:nvSpPr>
          <p:spPr>
            <a:xfrm>
              <a:off x="10322605" y="-57150"/>
              <a:ext cx="4892604" cy="698077"/>
            </a:xfrm>
            <a:prstGeom prst="rect">
              <a:avLst/>
            </a:prstGeom>
          </p:spPr>
          <p:txBody>
            <a:bodyPr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2987"/>
                </a:lnSpc>
                <a:spcBef>
                  <a:spcPct val="0"/>
                </a:spcBef>
              </a:pPr>
              <a:r>
                <a:rPr lang="en-US" sz="2133">
                  <a:solidFill>
                    <a:srgbClr val="000000"/>
                  </a:solidFill>
                  <a:latin typeface="Open Sans 1"/>
                </a:rPr>
                <a:t>Database – MySQL​</a:t>
              </a:r>
            </a:p>
          </p:txBody>
        </p:sp>
        <p:grpSp>
          <p:nvGrpSpPr>
            <p:cNvPr id="20" name="Group 20"/>
            <p:cNvGrpSpPr/>
            <p:nvPr/>
          </p:nvGrpSpPr>
          <p:grpSpPr>
            <a:xfrm>
              <a:off x="9438439" y="1473353"/>
              <a:ext cx="350310" cy="350310"/>
              <a:chOff x="0" y="0"/>
              <a:chExt cx="6350000" cy="6350000"/>
            </a:xfrm>
          </p:grpSpPr>
          <p:sp>
            <p:nvSpPr>
              <p:cNvPr id="21" name="Freeform 2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p>
            </p:txBody>
          </p:sp>
        </p:grpSp>
        <p:sp>
          <p:nvSpPr>
            <p:cNvPr id="22" name="TextBox 22"/>
            <p:cNvSpPr txBox="1"/>
            <p:nvPr/>
          </p:nvSpPr>
          <p:spPr>
            <a:xfrm>
              <a:off x="10322605" y="1352598"/>
              <a:ext cx="4892604" cy="698077"/>
            </a:xfrm>
            <a:prstGeom prst="rect">
              <a:avLst/>
            </a:prstGeom>
          </p:spPr>
          <p:txBody>
            <a:bodyPr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2987"/>
                </a:lnSpc>
                <a:spcBef>
                  <a:spcPct val="0"/>
                </a:spcBef>
              </a:pPr>
              <a:r>
                <a:rPr lang="en-US" sz="2133">
                  <a:solidFill>
                    <a:srgbClr val="000000"/>
                  </a:solidFill>
                  <a:latin typeface="Open Sans 1"/>
                </a:rPr>
                <a:t>Testing – Postman​</a:t>
              </a:r>
            </a:p>
          </p:txBody>
        </p:sp>
        <p:grpSp>
          <p:nvGrpSpPr>
            <p:cNvPr id="23" name="Group 23"/>
            <p:cNvGrpSpPr/>
            <p:nvPr/>
          </p:nvGrpSpPr>
          <p:grpSpPr>
            <a:xfrm>
              <a:off x="9438439" y="2883101"/>
              <a:ext cx="350310" cy="350310"/>
              <a:chOff x="0" y="0"/>
              <a:chExt cx="6350000" cy="6350000"/>
            </a:xfrm>
          </p:grpSpPr>
          <p:sp>
            <p:nvSpPr>
              <p:cNvPr id="24" name="Freeform 2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p>
            </p:txBody>
          </p:sp>
        </p:grpSp>
        <p:sp>
          <p:nvSpPr>
            <p:cNvPr id="25" name="TextBox 25"/>
            <p:cNvSpPr txBox="1"/>
            <p:nvPr/>
          </p:nvSpPr>
          <p:spPr>
            <a:xfrm>
              <a:off x="10322605" y="2762345"/>
              <a:ext cx="6926864" cy="698077"/>
            </a:xfrm>
            <a:prstGeom prst="rect">
              <a:avLst/>
            </a:prstGeom>
          </p:spPr>
          <p:txBody>
            <a:bodyPr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2987"/>
                </a:lnSpc>
                <a:spcBef>
                  <a:spcPct val="0"/>
                </a:spcBef>
              </a:pPr>
              <a:r>
                <a:rPr lang="en-US" sz="2133">
                  <a:solidFill>
                    <a:srgbClr val="000000"/>
                  </a:solidFill>
                  <a:latin typeface="Open Sans 1"/>
                </a:rPr>
                <a:t>Documentation - Swagger​</a:t>
              </a:r>
            </a:p>
          </p:txBody>
        </p:sp>
      </p:grpSp>
    </p:spTree>
    <p:extLst>
      <p:ext uri="{BB962C8B-B14F-4D97-AF65-F5344CB8AC3E}">
        <p14:creationId xmlns:p14="http://schemas.microsoft.com/office/powerpoint/2010/main" val="306911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834047" cy="6858000"/>
            <a:chOff x="0" y="0"/>
            <a:chExt cx="232761" cy="1913890"/>
          </a:xfrm>
        </p:grpSpPr>
        <p:sp>
          <p:nvSpPr>
            <p:cNvPr id="3" name="Freeform 3"/>
            <p:cNvSpPr/>
            <p:nvPr/>
          </p:nvSpPr>
          <p:spPr>
            <a:xfrm>
              <a:off x="0" y="0"/>
              <a:ext cx="232761" cy="1913890"/>
            </a:xfrm>
            <a:custGeom>
              <a:avLst/>
              <a:gdLst/>
              <a:ahLst/>
              <a:cxnLst/>
              <a:rect l="l" t="t" r="r" b="b"/>
              <a:pathLst>
                <a:path w="232761" h="1913890">
                  <a:moveTo>
                    <a:pt x="0" y="0"/>
                  </a:moveTo>
                  <a:lnTo>
                    <a:pt x="232761" y="0"/>
                  </a:lnTo>
                  <a:lnTo>
                    <a:pt x="232761" y="1913890"/>
                  </a:lnTo>
                  <a:lnTo>
                    <a:pt x="0" y="1913890"/>
                  </a:lnTo>
                  <a:close/>
                </a:path>
              </a:pathLst>
            </a:custGeom>
            <a:solidFill>
              <a:srgbClr val="E5E5E5"/>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p>
          </p:txBody>
        </p:sp>
      </p:grpSp>
      <p:sp>
        <p:nvSpPr>
          <p:cNvPr id="4" name="TextBox 4"/>
          <p:cNvSpPr txBox="1"/>
          <p:nvPr/>
        </p:nvSpPr>
        <p:spPr>
          <a:xfrm>
            <a:off x="685800" y="792562"/>
            <a:ext cx="10820400" cy="751840"/>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6160"/>
              </a:lnSpc>
            </a:pPr>
            <a:r>
              <a:rPr lang="en-US" sz="4400">
                <a:solidFill>
                  <a:srgbClr val="000000"/>
                </a:solidFill>
                <a:latin typeface="Open Sans 1 Bold"/>
              </a:rPr>
              <a:t>Frontend</a:t>
            </a:r>
          </a:p>
        </p:txBody>
      </p:sp>
      <p:grpSp>
        <p:nvGrpSpPr>
          <p:cNvPr id="5" name="Group 5"/>
          <p:cNvGrpSpPr/>
          <p:nvPr/>
        </p:nvGrpSpPr>
        <p:grpSpPr>
          <a:xfrm>
            <a:off x="2866916" y="2277588"/>
            <a:ext cx="3227429" cy="320463"/>
            <a:chOff x="0" y="0"/>
            <a:chExt cx="6454857" cy="640927"/>
          </a:xfrm>
        </p:grpSpPr>
        <p:grpSp>
          <p:nvGrpSpPr>
            <p:cNvPr id="6" name="Group 6"/>
            <p:cNvGrpSpPr/>
            <p:nvPr/>
          </p:nvGrpSpPr>
          <p:grpSpPr>
            <a:xfrm>
              <a:off x="0" y="63605"/>
              <a:ext cx="350310" cy="350310"/>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p>
            </p:txBody>
          </p:sp>
        </p:grpSp>
        <p:sp>
          <p:nvSpPr>
            <p:cNvPr id="8" name="TextBox 8"/>
            <p:cNvSpPr txBox="1"/>
            <p:nvPr/>
          </p:nvSpPr>
          <p:spPr>
            <a:xfrm>
              <a:off x="884167" y="-57150"/>
              <a:ext cx="5570690" cy="698077"/>
            </a:xfrm>
            <a:prstGeom prst="rect">
              <a:avLst/>
            </a:prstGeom>
          </p:spPr>
          <p:txBody>
            <a:bodyPr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2987"/>
                </a:lnSpc>
                <a:spcBef>
                  <a:spcPct val="0"/>
                </a:spcBef>
              </a:pPr>
              <a:r>
                <a:rPr lang="en-US" sz="2133">
                  <a:solidFill>
                    <a:srgbClr val="000000"/>
                  </a:solidFill>
                  <a:latin typeface="Open Sans 1"/>
                </a:rPr>
                <a:t>REACT</a:t>
              </a:r>
            </a:p>
          </p:txBody>
        </p:sp>
      </p:grpSp>
      <p:sp>
        <p:nvSpPr>
          <p:cNvPr id="9" name="TextBox 9"/>
          <p:cNvSpPr txBox="1"/>
          <p:nvPr/>
        </p:nvSpPr>
        <p:spPr>
          <a:xfrm>
            <a:off x="3042071" y="2724995"/>
            <a:ext cx="7164527" cy="2273123"/>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460375" lvl="1" indent="-229870">
              <a:lnSpc>
                <a:spcPts val="2987"/>
              </a:lnSpc>
              <a:buFont typeface="Arial"/>
              <a:buChar char="•"/>
            </a:pPr>
            <a:r>
              <a:rPr lang="en-US" sz="2100">
                <a:solidFill>
                  <a:srgbClr val="000000"/>
                </a:solidFill>
                <a:latin typeface="Open Sans 1"/>
              </a:rPr>
              <a:t>Development of dynamic and responsive user interfaces</a:t>
            </a:r>
            <a:endParaRPr lang="en-US" sz="2100"/>
          </a:p>
          <a:p>
            <a:pPr marL="920750" lvl="2" indent="-306705">
              <a:lnSpc>
                <a:spcPts val="2987"/>
              </a:lnSpc>
              <a:buFont typeface="Arial"/>
              <a:buChar char="⚬"/>
            </a:pPr>
            <a:r>
              <a:rPr lang="en-US" sz="2100">
                <a:solidFill>
                  <a:srgbClr val="000000"/>
                </a:solidFill>
                <a:latin typeface="Open Sans 1"/>
              </a:rPr>
              <a:t>Via components</a:t>
            </a:r>
          </a:p>
          <a:p>
            <a:pPr marL="460375" lvl="1" indent="-229870">
              <a:lnSpc>
                <a:spcPts val="2987"/>
              </a:lnSpc>
              <a:buFont typeface="Arial"/>
              <a:buChar char="•"/>
            </a:pPr>
            <a:r>
              <a:rPr lang="en-US" sz="2100">
                <a:solidFill>
                  <a:srgbClr val="000000"/>
                </a:solidFill>
                <a:latin typeface="Open Sans 1"/>
              </a:rPr>
              <a:t>Seamless integration with backend</a:t>
            </a:r>
          </a:p>
          <a:p>
            <a:pPr marL="920750" lvl="2" indent="-306705">
              <a:lnSpc>
                <a:spcPts val="2987"/>
              </a:lnSpc>
              <a:buFont typeface="Arial"/>
              <a:buChar char="⚬"/>
            </a:pPr>
            <a:r>
              <a:rPr lang="en-US" sz="2100">
                <a:solidFill>
                  <a:srgbClr val="000000"/>
                </a:solidFill>
                <a:latin typeface="Open Sans 1"/>
              </a:rPr>
              <a:t>Via State Management</a:t>
            </a:r>
          </a:p>
          <a:p>
            <a:pPr marL="460375" lvl="1" indent="-229870">
              <a:lnSpc>
                <a:spcPts val="2987"/>
              </a:lnSpc>
              <a:buFont typeface="Arial"/>
              <a:buChar char="•"/>
            </a:pPr>
            <a:r>
              <a:rPr lang="en-US" sz="2100">
                <a:solidFill>
                  <a:srgbClr val="000000"/>
                </a:solidFill>
                <a:latin typeface="Open Sans 1"/>
              </a:rPr>
              <a:t>Communications with backend services</a:t>
            </a:r>
          </a:p>
          <a:p>
            <a:pPr marL="920750" lvl="2" indent="-306705" algn="l">
              <a:lnSpc>
                <a:spcPts val="2987"/>
              </a:lnSpc>
              <a:spcBef>
                <a:spcPct val="0"/>
              </a:spcBef>
              <a:buFont typeface="Arial"/>
              <a:buChar char="⚬"/>
            </a:pPr>
            <a:r>
              <a:rPr lang="en-US" sz="2100">
                <a:solidFill>
                  <a:srgbClr val="000000"/>
                </a:solidFill>
                <a:latin typeface="Open Sans 1"/>
              </a:rPr>
              <a:t>Via API</a:t>
            </a:r>
          </a:p>
        </p:txBody>
      </p:sp>
      <p:grpSp>
        <p:nvGrpSpPr>
          <p:cNvPr id="10" name="Group 10"/>
          <p:cNvGrpSpPr/>
          <p:nvPr/>
        </p:nvGrpSpPr>
        <p:grpSpPr>
          <a:xfrm>
            <a:off x="2866916" y="2309391"/>
            <a:ext cx="175155" cy="175155"/>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p>
          </p:txBody>
        </p:sp>
      </p:grpSp>
      <p:grpSp>
        <p:nvGrpSpPr>
          <p:cNvPr id="12" name="Group 12"/>
          <p:cNvGrpSpPr/>
          <p:nvPr/>
        </p:nvGrpSpPr>
        <p:grpSpPr>
          <a:xfrm>
            <a:off x="2866916" y="2309391"/>
            <a:ext cx="175155" cy="175155"/>
            <a:chOff x="0" y="0"/>
            <a:chExt cx="6350000" cy="6350000"/>
          </a:xfrm>
        </p:grpSpPr>
        <p:sp>
          <p:nvSpPr>
            <p:cNvPr id="13" name="Freeform 1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p>
          </p:txBody>
        </p:sp>
      </p:grpSp>
    </p:spTree>
    <p:extLst>
      <p:ext uri="{BB962C8B-B14F-4D97-AF65-F5344CB8AC3E}">
        <p14:creationId xmlns:p14="http://schemas.microsoft.com/office/powerpoint/2010/main" val="2407450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834047" cy="6858000"/>
            <a:chOff x="0" y="0"/>
            <a:chExt cx="232761" cy="1913890"/>
          </a:xfrm>
        </p:grpSpPr>
        <p:sp>
          <p:nvSpPr>
            <p:cNvPr id="3" name="Freeform 3"/>
            <p:cNvSpPr/>
            <p:nvPr/>
          </p:nvSpPr>
          <p:spPr>
            <a:xfrm>
              <a:off x="0" y="0"/>
              <a:ext cx="232761" cy="1913890"/>
            </a:xfrm>
            <a:custGeom>
              <a:avLst/>
              <a:gdLst/>
              <a:ahLst/>
              <a:cxnLst/>
              <a:rect l="l" t="t" r="r" b="b"/>
              <a:pathLst>
                <a:path w="232761" h="1913890">
                  <a:moveTo>
                    <a:pt x="0" y="0"/>
                  </a:moveTo>
                  <a:lnTo>
                    <a:pt x="232761" y="0"/>
                  </a:lnTo>
                  <a:lnTo>
                    <a:pt x="232761" y="1913890"/>
                  </a:lnTo>
                  <a:lnTo>
                    <a:pt x="0" y="1913890"/>
                  </a:lnTo>
                  <a:close/>
                </a:path>
              </a:pathLst>
            </a:custGeom>
            <a:solidFill>
              <a:srgbClr val="E5E5E5"/>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p>
          </p:txBody>
        </p:sp>
      </p:grpSp>
      <p:grpSp>
        <p:nvGrpSpPr>
          <p:cNvPr id="4" name="Group 4"/>
          <p:cNvGrpSpPr/>
          <p:nvPr/>
        </p:nvGrpSpPr>
        <p:grpSpPr>
          <a:xfrm>
            <a:off x="2866916" y="2277588"/>
            <a:ext cx="3227429" cy="320463"/>
            <a:chOff x="0" y="0"/>
            <a:chExt cx="6454857" cy="640927"/>
          </a:xfrm>
        </p:grpSpPr>
        <p:grpSp>
          <p:nvGrpSpPr>
            <p:cNvPr id="5" name="Group 5"/>
            <p:cNvGrpSpPr/>
            <p:nvPr/>
          </p:nvGrpSpPr>
          <p:grpSpPr>
            <a:xfrm>
              <a:off x="0" y="63605"/>
              <a:ext cx="350310" cy="350310"/>
              <a:chOff x="0" y="0"/>
              <a:chExt cx="6350000" cy="6350000"/>
            </a:xfrm>
          </p:grpSpPr>
          <p:sp>
            <p:nvSpPr>
              <p:cNvPr id="6" name="Freeform 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p>
            </p:txBody>
          </p:sp>
        </p:grpSp>
        <p:sp>
          <p:nvSpPr>
            <p:cNvPr id="7" name="TextBox 7"/>
            <p:cNvSpPr txBox="1"/>
            <p:nvPr/>
          </p:nvSpPr>
          <p:spPr>
            <a:xfrm>
              <a:off x="884167" y="-57150"/>
              <a:ext cx="5570690" cy="698077"/>
            </a:xfrm>
            <a:prstGeom prst="rect">
              <a:avLst/>
            </a:prstGeom>
          </p:spPr>
          <p:txBody>
            <a:bodyPr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2987"/>
                </a:lnSpc>
                <a:spcBef>
                  <a:spcPct val="0"/>
                </a:spcBef>
              </a:pPr>
              <a:r>
                <a:rPr lang="en-US" sz="2133">
                  <a:solidFill>
                    <a:srgbClr val="000000"/>
                  </a:solidFill>
                  <a:latin typeface="Open Sans 1"/>
                </a:rPr>
                <a:t>Authentication</a:t>
              </a:r>
            </a:p>
          </p:txBody>
        </p:sp>
      </p:grpSp>
      <p:sp>
        <p:nvSpPr>
          <p:cNvPr id="8" name="TextBox 8"/>
          <p:cNvSpPr txBox="1"/>
          <p:nvPr/>
        </p:nvSpPr>
        <p:spPr>
          <a:xfrm>
            <a:off x="3042071" y="2724994"/>
            <a:ext cx="7164527" cy="3042564"/>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marL="460375" lvl="1" indent="-229870">
              <a:lnSpc>
                <a:spcPts val="2987"/>
              </a:lnSpc>
              <a:buFont typeface="Arial"/>
              <a:buChar char="•"/>
            </a:pPr>
            <a:r>
              <a:rPr lang="en-US" sz="2100">
                <a:solidFill>
                  <a:srgbClr val="000000"/>
                </a:solidFill>
                <a:latin typeface="Open Sans 1"/>
              </a:rPr>
              <a:t>Spring Security configured for basic authentication.</a:t>
            </a:r>
          </a:p>
          <a:p>
            <a:pPr marL="460375" lvl="1" indent="-229870">
              <a:lnSpc>
                <a:spcPts val="2987"/>
              </a:lnSpc>
              <a:buFont typeface="Arial"/>
              <a:buChar char="•"/>
            </a:pPr>
            <a:r>
              <a:rPr lang="en-US" sz="2100">
                <a:solidFill>
                  <a:srgbClr val="000000"/>
                </a:solidFill>
                <a:latin typeface="Open Sans 1 Bold"/>
              </a:rPr>
              <a:t>@AuthenticationPrincipal</a:t>
            </a:r>
            <a:r>
              <a:rPr lang="en-US" sz="2100">
                <a:solidFill>
                  <a:srgbClr val="000000"/>
                </a:solidFill>
                <a:latin typeface="Open Sans 1"/>
              </a:rPr>
              <a:t> </a:t>
            </a:r>
          </a:p>
          <a:p>
            <a:pPr marL="920750" lvl="2" indent="-306705">
              <a:lnSpc>
                <a:spcPts val="2987"/>
              </a:lnSpc>
              <a:buFont typeface="Arial"/>
              <a:buChar char="⚬"/>
            </a:pPr>
            <a:r>
              <a:rPr lang="en-US" sz="2100">
                <a:solidFill>
                  <a:srgbClr val="000000"/>
                </a:solidFill>
                <a:latin typeface="Open Sans 1"/>
              </a:rPr>
              <a:t>Accessing authenticated user details</a:t>
            </a:r>
          </a:p>
          <a:p>
            <a:pPr marL="460375" lvl="1" indent="-229870">
              <a:lnSpc>
                <a:spcPts val="2987"/>
              </a:lnSpc>
              <a:buFont typeface="Arial"/>
              <a:buChar char="•"/>
            </a:pPr>
            <a:r>
              <a:rPr lang="en-US" sz="2100">
                <a:solidFill>
                  <a:srgbClr val="000000"/>
                </a:solidFill>
                <a:latin typeface="Open Sans 1"/>
              </a:rPr>
              <a:t>Secure access</a:t>
            </a:r>
          </a:p>
          <a:p>
            <a:pPr marL="920750" lvl="2" indent="-306705" algn="l">
              <a:lnSpc>
                <a:spcPts val="2987"/>
              </a:lnSpc>
              <a:spcBef>
                <a:spcPct val="0"/>
              </a:spcBef>
              <a:buFont typeface="Arial"/>
              <a:buChar char="⚬"/>
            </a:pPr>
            <a:r>
              <a:rPr lang="en-US" sz="2100">
                <a:solidFill>
                  <a:srgbClr val="000000"/>
                </a:solidFill>
                <a:latin typeface="Open Sans 1"/>
              </a:rPr>
              <a:t>Allowing only account owner to retrieve confidential data</a:t>
            </a:r>
          </a:p>
          <a:p>
            <a:pPr marL="920750" lvl="2" indent="-306705">
              <a:lnSpc>
                <a:spcPts val="2987"/>
              </a:lnSpc>
              <a:spcBef>
                <a:spcPct val="0"/>
              </a:spcBef>
              <a:buFont typeface="Arial"/>
              <a:buChar char="⚬"/>
            </a:pPr>
            <a:endParaRPr lang="en-US" sz="2100">
              <a:solidFill>
                <a:srgbClr val="000000"/>
              </a:solidFill>
              <a:latin typeface="Open Sans 1"/>
            </a:endParaRPr>
          </a:p>
          <a:p>
            <a:pPr marL="614045" lvl="2">
              <a:lnSpc>
                <a:spcPts val="2987"/>
              </a:lnSpc>
              <a:spcBef>
                <a:spcPct val="0"/>
              </a:spcBef>
            </a:pPr>
            <a:endParaRPr lang="en-US" sz="2100">
              <a:solidFill>
                <a:srgbClr val="000000"/>
              </a:solidFill>
              <a:latin typeface="Open Sans 1"/>
            </a:endParaRPr>
          </a:p>
        </p:txBody>
      </p:sp>
      <p:sp>
        <p:nvSpPr>
          <p:cNvPr id="9" name="TextBox 9"/>
          <p:cNvSpPr txBox="1"/>
          <p:nvPr/>
        </p:nvSpPr>
        <p:spPr>
          <a:xfrm>
            <a:off x="685800" y="792562"/>
            <a:ext cx="10820400" cy="751840"/>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6160"/>
              </a:lnSpc>
            </a:pPr>
            <a:r>
              <a:rPr lang="en-US" sz="4400">
                <a:solidFill>
                  <a:srgbClr val="000000"/>
                </a:solidFill>
                <a:latin typeface="Open Sans 1 Bold"/>
              </a:rPr>
              <a:t>Backend</a:t>
            </a:r>
          </a:p>
        </p:txBody>
      </p:sp>
      <p:grpSp>
        <p:nvGrpSpPr>
          <p:cNvPr id="10" name="Group 10"/>
          <p:cNvGrpSpPr/>
          <p:nvPr/>
        </p:nvGrpSpPr>
        <p:grpSpPr>
          <a:xfrm>
            <a:off x="2866916" y="2309391"/>
            <a:ext cx="175155" cy="175155"/>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p>
          </p:txBody>
        </p:sp>
      </p:grpSp>
      <p:grpSp>
        <p:nvGrpSpPr>
          <p:cNvPr id="12" name="Group 12"/>
          <p:cNvGrpSpPr/>
          <p:nvPr/>
        </p:nvGrpSpPr>
        <p:grpSpPr>
          <a:xfrm>
            <a:off x="2866916" y="2309391"/>
            <a:ext cx="175155" cy="175155"/>
            <a:chOff x="0" y="0"/>
            <a:chExt cx="6350000" cy="6350000"/>
          </a:xfrm>
        </p:grpSpPr>
        <p:sp>
          <p:nvSpPr>
            <p:cNvPr id="13" name="Freeform 1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2A0A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SG" sz="800"/>
            </a:p>
          </p:txBody>
        </p:sp>
      </p:grpSp>
    </p:spTree>
    <p:extLst>
      <p:ext uri="{BB962C8B-B14F-4D97-AF65-F5344CB8AC3E}">
        <p14:creationId xmlns:p14="http://schemas.microsoft.com/office/powerpoint/2010/main" val="21371229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18</Slides>
  <Notes>9</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2024-01-18T07:00:36Z</dcterms:created>
  <dcterms:modified xsi:type="dcterms:W3CDTF">2024-01-19T08:06:44Z</dcterms:modified>
</cp:coreProperties>
</file>