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93" r:id="rId24"/>
    <p:sldId id="279" r:id="rId25"/>
    <p:sldId id="280" r:id="rId26"/>
    <p:sldId id="294" r:id="rId27"/>
    <p:sldId id="299" r:id="rId28"/>
    <p:sldId id="300" r:id="rId29"/>
    <p:sldId id="290" r:id="rId30"/>
    <p:sldId id="281" r:id="rId31"/>
    <p:sldId id="297" r:id="rId32"/>
    <p:sldId id="298" r:id="rId33"/>
    <p:sldId id="282" r:id="rId34"/>
    <p:sldId id="283" r:id="rId35"/>
    <p:sldId id="295" r:id="rId36"/>
    <p:sldId id="284" r:id="rId37"/>
    <p:sldId id="285" r:id="rId38"/>
    <p:sldId id="291" r:id="rId39"/>
    <p:sldId id="292" r:id="rId40"/>
    <p:sldId id="286" r:id="rId41"/>
    <p:sldId id="287" r:id="rId42"/>
    <p:sldId id="288" r:id="rId43"/>
    <p:sldId id="289" r:id="rId44"/>
  </p:sldIdLst>
  <p:sldSz cx="18288000" cy="10287000"/>
  <p:notesSz cx="6858000" cy="9144000"/>
  <p:embeddedFontLst>
    <p:embeddedFont>
      <p:font typeface="Arbutus Slab" panose="020B0604020202020204" charset="0"/>
      <p:regular r:id="rId45"/>
    </p:embeddedFont>
    <p:embeddedFont>
      <p:font typeface="Calibri" panose="020F0502020204030204" pitchFamily="34" charset="0"/>
      <p:regular r:id="rId46"/>
      <p:bold r:id="rId47"/>
      <p:italic r:id="rId48"/>
      <p:boldItalic r:id="rId49"/>
    </p:embeddedFont>
    <p:embeddedFont>
      <p:font typeface="Cooper Hewitt" panose="020B0604020202020204" charset="0"/>
      <p:regular r:id="rId50"/>
    </p:embeddedFont>
    <p:embeddedFont>
      <p:font typeface="Cooper Hewitt Bold" panose="020B0604020202020204" charset="0"/>
      <p:regular r:id="rId51"/>
    </p:embeddedFont>
    <p:embeddedFont>
      <p:font typeface="Fira Code" panose="020B0604020202020204" charset="0"/>
      <p:regular r:id="rId52"/>
    </p:embeddedFont>
    <p:embeddedFont>
      <p:font typeface="Montserrat Classic" panose="020B0604020202020204" charset="0"/>
      <p:regular r:id="rId53"/>
    </p:embeddedFont>
    <p:embeddedFont>
      <p:font typeface="Montserrat Light" panose="020B0604020202020204" charset="0"/>
      <p:regular r:id="rId54"/>
    </p:embeddedFont>
    <p:embeddedFont>
      <p:font typeface="Open Sans Light" panose="020B0604020202020204" charset="0"/>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22" autoAdjust="0"/>
  </p:normalViewPr>
  <p:slideViewPr>
    <p:cSldViewPr>
      <p:cViewPr>
        <p:scale>
          <a:sx n="75" d="100"/>
          <a:sy n="75" d="100"/>
        </p:scale>
        <p:origin x="79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9:52.19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20:33.72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20:34.33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20:34.69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09:45.24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05.2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6781 211,'-1'-1,"0"-1,0 1,0-1,-1 1,1 0,0-1,-1 1,1 0,-1 0,1 0,-1 0,1 0,-1 0,0 1,1-1,-1 0,0 1,0 0,1-1,-1 1,0 0,0 0,-2 0,1-1,-67-8,0 3,-126 4,85 4,40-2,-826 10,2 75,579-24,2 15,4 12,-384 166,-403 260,667-303,220-111,-475 257,659-342,1 1,1 2,1 0,0 1,1 2,2 0,0 1,1 1,-24 39,23-25,1 0,3 2,0 0,3 0,2 2,1-1,2 1,1 1,3-1,0 47,6-40,1 0,2 0,3-1,1 0,3 0,1-1,3-1,33 69,1-21,4-3,126 160,173 140,-224-266,5-5,216 145,341 148,-467-303,5-10,4-10,370 90,754 69,-659-168,899-11,-1361-71,0-10,273-50,349-148,-7-59,-554 176,427-163,-208-20,-28-35,-377 238,-61 41,-2-1,74-69,-109 89,1-2,-2 0,1 0,-2-1,0-1,-2 0,1 0,-2-1,0 0,-2 0,10-37,-11 21,-1-1,-1 1,-2 0,-2-1,-1 1,-1-1,-2 1,-2 0,-11-36,-2 11,-2 2,-3 1,-2 0,-44-65,45 81,-2 0,-2 2,-35-35,3 14,-76-56,-149-82,-175-64,-799-339,858 441,-530-133,-482-139,1217 366,-115-40,-504-156,577 196,-353-49,188 75,350 35,-16-5,-75-20,-12-1,-15-1,141 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09:45.24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1.4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4.0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7.5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20:06.982"/>
    </inkml:context>
    <inkml:brush xml:id="br0">
      <inkml:brushProperty name="width" value="0.05" units="cm"/>
      <inkml:brushProperty name="height" value="0.05" units="cm"/>
      <inkml:brushProperty name="ignorePressure" value="1"/>
    </inkml:brush>
  </inkml:definitions>
  <inkml:trace contextRef="#ctx0" brushRef="#br0">2304 267,'-8'-2,"1"0,0-1,0 0,0-1,1 0,-1 0,1 0,0 0,0-1,0 0,-7-9,-5-2,-12-7,0 3,-1 0,0 2,-2 1,0 1,-60-18,59 23,1 1,-2 2,1 2,-1 0,-58 0,-78 4,-109 5,172 10,68-7,-58 2,72-7,1 2,0 1,-28 7,27-4,0-2,-48 3,34-5,-58 11,20-2,-12-3,-89 14,140-16,-35 7,69-13,-1 1,0-1,1 2,-1-1,1 0,0 1,0 0,0 1,-6 4,6-3,1 0,-1 1,1 0,0 0,1 0,0 0,-1 0,2 1,-1 0,1-1,0 1,1 0,-1 0,1 0,1 0,-1 0,1 0,1 1,-1-1,1 0,0 0,1 0,-1-1,2 1,-1 0,1-1,0 1,0-1,0 0,1 0,0 0,0 0,1-1,9 10,15 7,1-2,1-1,0-1,2-2,0-1,0-2,1-1,52 10,214 27,-94-20,-188-26,118 22,1-6,169 2,-234-20,-34 1,1-2,56-7,-85 6,0-1,0 0,0-1,-1 0,1 0,-1-1,0-1,0 0,0 0,-1 0,1-1,-1 0,-1-1,10-9,-6 5,1 2,0-1,0 2,1 0,0 0,16-6,6-5,-32 18,10-6,-1 0,1 0,-1-1,-1-1,0 0,0 0,0-1,-1-1,9-11,3-10,-16 25,0 0,-1 0,0-1,0 0,0 0,-1 0,-1-1,1 0,-1 1,-1-1,1 0,-2 0,2-18,-3-4,0 18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9.8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51.4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1,'0'144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09:45.24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1.4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4.0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7.5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9.8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51.4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1,'0'144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09:45.243"/>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8:19.232"/>
    </inkml:context>
    <inkml:brush xml:id="br0">
      <inkml:brushProperty name="width" value="0.05" units="cm"/>
      <inkml:brushProperty name="height" value="0.05" units="cm"/>
      <inkml:brushProperty name="ignorePressure" value="1"/>
    </inkml:brush>
  </inkml:definitions>
  <inkml:trace contextRef="#ctx0" brushRef="#br0">1 41,'35'0,"19"1,101-13,-117 8,70 1,-24 2,183-7,-115-5,-146 13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1.4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4.0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7.5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49.8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0:51.4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1,'0'144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8:54.622"/>
    </inkml:context>
    <inkml:brush xml:id="br0">
      <inkml:brushProperty name="width" value="0.05" units="cm"/>
      <inkml:brushProperty name="height" value="0.05" units="cm"/>
      <inkml:brushProperty name="ignorePressure" value="1"/>
    </inkml:brush>
  </inkml:definitions>
  <inkml:trace contextRef="#ctx0" brushRef="#br0">1714 952,'-18'-14,"0"0,0 1,-2 0,-31-14,-3-3,-292-186,-394-218,726 427,-62-31,-2 3,-104-32,88 24,90 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8:25.532"/>
    </inkml:context>
    <inkml:brush xml:id="br0">
      <inkml:brushProperty name="width" value="0.05" units="cm"/>
      <inkml:brushProperty name="height" value="0.05" units="cm"/>
      <inkml:brushProperty name="ignorePressure" value="1"/>
    </inkml:brush>
  </inkml:definitions>
  <inkml:trace contextRef="#ctx0" brushRef="#br0">827 0,'-15'2,"1"0,0 1,0 0,0 1,1 1,-1 0,1 1,-20 12,13-7,0-1,-33 10,0-5,0-3,-100 11,113-20,-185 7,165-3,54-7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18:28.342"/>
    </inkml:context>
    <inkml:brush xml:id="br0">
      <inkml:brushProperty name="width" value="0.05" units="cm"/>
      <inkml:brushProperty name="height" value="0.05" units="cm"/>
      <inkml:brushProperty name="ignorePressure" value="1"/>
    </inkml:brush>
  </inkml:definitions>
  <inkml:trace contextRef="#ctx0" brushRef="#br0">1 153,'0'1,"1"0,0-1,-1 1,1-1,0 1,-1-1,1 1,0-1,0 1,-1-1,1 0,0 1,0-1,0 0,0 0,-1 0,1 0,0 1,0-1,0 0,0 0,1-1,28 1,-26 0,47 0,144 0,258-32,-373 21,75-11,190-51,-299 57,-46 16,0 0,0 0,-1 0,1 0,0 0,0 0,0-1,0 1,0 0,0 0,0 0,0 0,0 0,0 0,0-1,0 1,0 0,0 0,0 0,0 0,0 0,0 0,0-1,0 1,0 0,0 0,0 0,0 0,0 0,0 0,0-1,0 1,0 0,0 0,0 0,0 0,0 0,1 0,-1 0,0 0,0 0,0-1,0 1,0 0,0 0,0 0,1 0,-1 0,0 0,0 0,0 0,0 0,0 0,0 0,1 0,-1 0,0 0,0 0,0 0,0 0,0 0,0 0,1 0,-1 0,0 0,0 0,0 0,-27 1,-21 6,0 3,-59 19,61-15,-1-2,-72 9,91-17,23-3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20:14.162"/>
    </inkml:context>
    <inkml:brush xml:id="br0">
      <inkml:brushProperty name="width" value="0.05" units="cm"/>
      <inkml:brushProperty name="height" value="0.05" units="cm"/>
      <inkml:brushProperty name="ignorePressure" value="1"/>
    </inkml:brush>
  </inkml:definitions>
  <inkml:trace contextRef="#ctx0" brushRef="#br0">1311 1284,'3'-3,"-1"0,1 1,1-1,-1 1,0 0,1 0,-1 0,1 0,-1 1,7-3,-2 1,26-14,-1-2,0-1,-1-1,-2-2,0-2,32-33,-57 52,0 0,-1 0,0 0,0 0,-1-1,0 0,0 1,0-1,-1 0,0-1,-1 1,2-13,-1-7,-1 0,-4-32,0 0,3-3,-16-120,12 159,-2-1,0 1,-1 0,-1 1,-1 0,-2 0,0 1,-16-24,-25-34,-36-49,77 115,0 0,-1 0,0 2,-1-1,-1 2,-25-17,26 22,0 1,-1 0,1 1,-1 1,1 0,-1 1,-22 1,0-2,-40 0,-1 3,1 4,-125 23,129-18,26-3,-56 14,87-17,1 1,-1 1,1 0,0 1,1 1,-1 0,-20 16,5 0,1 2,1 0,1 2,1 0,2 2,1 1,1 1,2 0,1 2,2 0,-13 38,12-11,2 1,3 1,2 0,4 1,2 106,4-157,0 0,2 0,-1-1,2 1,-1-1,2 1,0-1,0 0,1 0,13 21,2 2,2-2,1 0,2-2,39 39,-55-63,0 0,1-1,-1 1,1-2,1 0,-1 0,14 4,-14-5,-2-1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20:19.582"/>
    </inkml:context>
    <inkml:brush xml:id="br0">
      <inkml:brushProperty name="width" value="0.05" units="cm"/>
      <inkml:brushProperty name="height" value="0.05" units="cm"/>
      <inkml:brushProperty name="ignorePressure" value="1"/>
    </inkml:brush>
  </inkml:definitions>
  <inkml:trace contextRef="#ctx0" brushRef="#br0">2080 2557,'21'0,"1"-1,0-1,-1-1,0-1,0-1,0 0,0-2,-1 0,0-2,0 0,-1-1,0-1,-1-1,-1-1,0 0,0-1,-1-1,25-30,-31 30,-1-1,-1 1,-1-2,0 1,-1-1,7-31,12-108,-24 151,6-55,-3 0,-2 0,-3 0,-14-99,8 121,-1 1,-2 0,-2 1,-1 1,-1-1,-2 2,-2 0,-34-47,-22-22,-5 4,-110-107,-372-280,465 411,-174-103,226 153,-1 3,-1 1,0 2,-2 3,0 1,-90-14,125 27,0 0,0 1,0 1,0 0,-1 1,1 0,0 1,0 0,0 1,1 1,-1 0,1 1,0 0,0 1,0 0,-20 15,1 0,-49 34,2 4,-94 90,159-135,0 0,1 2,1-1,1 1,0 1,1 0,1 0,0 1,1 0,1 0,1 0,1 1,0 0,2 0,0 0,1 29,0-23,2-1,1 1,1 0,0 0,2-1,1 0,15 37,115 212,-40-123,46 33,-49-66,-24-35,0-7,-18-22,-43-44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20T13:20:32.962"/>
    </inkml:context>
    <inkml:brush xml:id="br0">
      <inkml:brushProperty name="width" value="0.05" units="cm"/>
      <inkml:brushProperty name="height" value="0.05" units="cm"/>
      <inkml:brushProperty name="ignorePressure" value="1"/>
    </inkml:brush>
  </inkml:definitions>
  <inkml:trace contextRef="#ctx0" brushRef="#br0">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12929100-4b3e-48aa-b7bc-329316a625ee.eastus.azurecontainer.io/scor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8.png"/><Relationship Id="rId14" Type="http://schemas.openxmlformats.org/officeDocument/2006/relationships/customXml" Target="../ink/ink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3.png"/><Relationship Id="rId7"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0.xml"/><Relationship Id="rId5" Type="http://schemas.openxmlformats.org/officeDocument/2006/relationships/image" Target="../media/image4.png"/><Relationship Id="rId4" Type="http://schemas.openxmlformats.org/officeDocument/2006/relationships/customXml" Target="../ink/ink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hyperlink" Target="http://12929100-4b3e-48aa-b7bc-329316a625ee.eastus.azurecontainer.io/score"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14.xml"/><Relationship Id="rId5" Type="http://schemas.openxmlformats.org/officeDocument/2006/relationships/image" Target="../media/image4.png"/><Relationship Id="rId4" Type="http://schemas.openxmlformats.org/officeDocument/2006/relationships/customXml" Target="../ink/ink13.xml"/></Relationships>
</file>

<file path=ppt/slides/_rels/slide26.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25.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21.xml"/><Relationship Id="rId5" Type="http://schemas.openxmlformats.org/officeDocument/2006/relationships/customXml" Target="../ink/ink16.xml"/><Relationship Id="rId15" Type="http://schemas.openxmlformats.org/officeDocument/2006/relationships/image" Target="../media/image27.png"/><Relationship Id="rId10" Type="http://schemas.openxmlformats.org/officeDocument/2006/relationships/customXml" Target="../ink/ink20.xml"/><Relationship Id="rId4" Type="http://schemas.openxmlformats.org/officeDocument/2006/relationships/image" Target="../media/image4.png"/><Relationship Id="rId9" Type="http://schemas.openxmlformats.org/officeDocument/2006/relationships/customXml" Target="../ink/ink19.xml"/><Relationship Id="rId14"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28.png"/><Relationship Id="rId3" Type="http://schemas.openxmlformats.org/officeDocument/2006/relationships/customXml" Target="../ink/ink22.xml"/><Relationship Id="rId7" Type="http://schemas.openxmlformats.org/officeDocument/2006/relationships/customXml" Target="../ink/ink24.xml"/><Relationship Id="rId12"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28.xml"/><Relationship Id="rId5" Type="http://schemas.openxmlformats.org/officeDocument/2006/relationships/customXml" Target="../ink/ink23.xml"/><Relationship Id="rId10" Type="http://schemas.openxmlformats.org/officeDocument/2006/relationships/customXml" Target="../ink/ink27.xml"/><Relationship Id="rId4" Type="http://schemas.openxmlformats.org/officeDocument/2006/relationships/image" Target="../media/image4.png"/><Relationship Id="rId9" Type="http://schemas.openxmlformats.org/officeDocument/2006/relationships/customXml" Target="../ink/ink26.xml"/></Relationships>
</file>

<file path=ppt/slides/_rels/slide28.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29.png"/><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35.xml"/><Relationship Id="rId5" Type="http://schemas.openxmlformats.org/officeDocument/2006/relationships/customXml" Target="../ink/ink30.xml"/><Relationship Id="rId10" Type="http://schemas.openxmlformats.org/officeDocument/2006/relationships/customXml" Target="../ink/ink34.xml"/><Relationship Id="rId4" Type="http://schemas.openxmlformats.org/officeDocument/2006/relationships/image" Target="../media/image4.png"/><Relationship Id="rId9" Type="http://schemas.openxmlformats.org/officeDocument/2006/relationships/customXml" Target="../ink/ink3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12929100-4b3e-48aa-b7bc-329316a625ee.eastus.azurecontainer.io/swagger.json"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12929100-4b3e-48aa-b7bc-329316a625ee.eastus.azurecontainer.io/scor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rive.google.com/drive/folders/1UF0rBrkEAmCcUzdCrpXmEwgs6U-ajuWz?usp=sharing"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play.google.com/store/apps/details?id=hakk.ai.grabApp&amp;hl=en%5C"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1.pn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273829" y="9258300"/>
            <a:ext cx="18835659" cy="1006429"/>
          </a:xfrm>
          <a:prstGeom prst="rect">
            <a:avLst/>
          </a:prstGeom>
          <a:solidFill>
            <a:srgbClr val="F3F7FA"/>
          </a:solidFill>
        </p:spPr>
      </p:sp>
      <p:grpSp>
        <p:nvGrpSpPr>
          <p:cNvPr id="3" name="Group 3"/>
          <p:cNvGrpSpPr/>
          <p:nvPr/>
        </p:nvGrpSpPr>
        <p:grpSpPr>
          <a:xfrm>
            <a:off x="7508577" y="2282150"/>
            <a:ext cx="7414473" cy="4262796"/>
            <a:chOff x="0" y="0"/>
            <a:chExt cx="9885965" cy="5683728"/>
          </a:xfrm>
        </p:grpSpPr>
        <p:sp>
          <p:nvSpPr>
            <p:cNvPr id="4" name="TextBox 4"/>
            <p:cNvSpPr txBox="1"/>
            <p:nvPr/>
          </p:nvSpPr>
          <p:spPr>
            <a:xfrm>
              <a:off x="0" y="409575"/>
              <a:ext cx="9885965" cy="2531711"/>
            </a:xfrm>
            <a:prstGeom prst="rect">
              <a:avLst/>
            </a:prstGeom>
          </p:spPr>
          <p:txBody>
            <a:bodyPr lIns="0" tIns="0" rIns="0" bIns="0" rtlCol="0" anchor="t">
              <a:spAutoFit/>
            </a:bodyPr>
            <a:lstStyle/>
            <a:p>
              <a:pPr>
                <a:lnSpc>
                  <a:spcPts val="13028"/>
                </a:lnSpc>
              </a:pPr>
              <a:r>
                <a:rPr lang="en-US" sz="14475" dirty="0">
                  <a:solidFill>
                    <a:srgbClr val="FFFFFF"/>
                  </a:solidFill>
                  <a:latin typeface="Montserrat Classic"/>
                </a:rPr>
                <a:t>Hakk.AI</a:t>
              </a:r>
            </a:p>
          </p:txBody>
        </p:sp>
        <p:sp>
          <p:nvSpPr>
            <p:cNvPr id="5" name="TextBox 5"/>
            <p:cNvSpPr txBox="1"/>
            <p:nvPr/>
          </p:nvSpPr>
          <p:spPr>
            <a:xfrm>
              <a:off x="0" y="3501422"/>
              <a:ext cx="9885965" cy="2182305"/>
            </a:xfrm>
            <a:prstGeom prst="rect">
              <a:avLst/>
            </a:prstGeom>
          </p:spPr>
          <p:txBody>
            <a:bodyPr lIns="0" tIns="0" rIns="0" bIns="0" rtlCol="0" anchor="t">
              <a:spAutoFit/>
            </a:bodyPr>
            <a:lstStyle/>
            <a:p>
              <a:pPr>
                <a:lnSpc>
                  <a:spcPts val="6390"/>
                </a:lnSpc>
              </a:pPr>
              <a:r>
                <a:rPr lang="en-US" sz="5514" dirty="0">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3984602" y="2287758"/>
            <a:ext cx="3975904" cy="3452759"/>
          </a:xfrm>
          <a:prstGeom prst="rect">
            <a:avLst/>
          </a:prstGeom>
        </p:spPr>
      </p:pic>
      <p:sp>
        <p:nvSpPr>
          <p:cNvPr id="7" name="TextBox 7"/>
          <p:cNvSpPr txBox="1"/>
          <p:nvPr/>
        </p:nvSpPr>
        <p:spPr>
          <a:xfrm>
            <a:off x="14394932" y="7720866"/>
            <a:ext cx="3268108" cy="550545"/>
          </a:xfrm>
          <a:prstGeom prst="rect">
            <a:avLst/>
          </a:prstGeom>
        </p:spPr>
        <p:txBody>
          <a:bodyPr lIns="0" tIns="0" rIns="0" bIns="0" rtlCol="0" anchor="t">
            <a:spAutoFit/>
          </a:bodyPr>
          <a:lstStyle/>
          <a:p>
            <a:pPr algn="r">
              <a:lnSpc>
                <a:spcPts val="3919"/>
              </a:lnSpc>
            </a:pPr>
            <a:r>
              <a:rPr lang="en-US" sz="2800" spc="84" dirty="0">
                <a:solidFill>
                  <a:srgbClr val="F3F7FA"/>
                </a:solidFill>
                <a:latin typeface="Cooper Hewitt"/>
              </a:rPr>
              <a:t>Singapore Dataset</a:t>
            </a:r>
          </a:p>
        </p:txBody>
      </p:sp>
      <p:sp>
        <p:nvSpPr>
          <p:cNvPr id="13" name="TextBox 3">
            <a:extLst>
              <a:ext uri="{FF2B5EF4-FFF2-40B4-BE49-F238E27FC236}">
                <a16:creationId xmlns:a16="http://schemas.microsoft.com/office/drawing/2014/main" id="{9CEE88D7-F890-4B09-A8B1-D029167E637A}"/>
              </a:ext>
            </a:extLst>
          </p:cNvPr>
          <p:cNvSpPr txBox="1"/>
          <p:nvPr/>
        </p:nvSpPr>
        <p:spPr>
          <a:xfrm>
            <a:off x="69860" y="9424330"/>
            <a:ext cx="15787113" cy="474553"/>
          </a:xfrm>
          <a:prstGeom prst="rect">
            <a:avLst/>
          </a:prstGeom>
        </p:spPr>
        <p:txBody>
          <a:bodyPr lIns="0" tIns="0" rIns="0" bIns="0" rtlCol="0" anchor="t">
            <a:spAutoFit/>
          </a:bodyPr>
          <a:lstStyle/>
          <a:p>
            <a:pPr algn="r">
              <a:lnSpc>
                <a:spcPts val="3919"/>
              </a:lnSpc>
            </a:pPr>
            <a:r>
              <a:rPr lang="en-US" sz="2800" u="sng" spc="84" dirty="0">
                <a:solidFill>
                  <a:srgbClr val="0927EB"/>
                </a:solidFill>
                <a:latin typeface="Cooper Hewitt"/>
              </a:rPr>
              <a:t>Endpoint: </a:t>
            </a:r>
            <a:r>
              <a:rPr lang="en-US" sz="2800" u="sng" spc="84" dirty="0">
                <a:solidFill>
                  <a:srgbClr val="0927EB"/>
                </a:solidFill>
                <a:latin typeface="Cooper Hewitt"/>
                <a:hlinkClick r:id="rId3"/>
              </a:rPr>
              <a:t>http://12929100-4b3e-48aa-b7bc-329316a625ee.eastus.azurecontainer.io/score</a:t>
            </a:r>
            <a:endParaRPr lang="en-US" sz="2800" u="sng" spc="84" dirty="0">
              <a:solidFill>
                <a:srgbClr val="0927EB"/>
              </a:solidFill>
              <a:latin typeface="Cooper Hewi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3422650"/>
            <a:ext cx="10275173" cy="3117850"/>
          </a:xfrm>
          <a:prstGeom prst="rect">
            <a:avLst/>
          </a:prstGeom>
        </p:spPr>
        <p:txBody>
          <a:bodyPr lIns="0" tIns="0" rIns="0" bIns="0" rtlCol="0" anchor="t">
            <a:spAutoFit/>
          </a:bodyPr>
          <a:lstStyle/>
          <a:p>
            <a:pPr>
              <a:lnSpc>
                <a:spcPts val="11440"/>
              </a:lnSpc>
            </a:pPr>
            <a:r>
              <a:rPr lang="en-US" sz="8800" spc="263" dirty="0">
                <a:solidFill>
                  <a:srgbClr val="F3F7FA"/>
                </a:solidFill>
                <a:latin typeface="Cooper Hewitt Bold"/>
              </a:rPr>
              <a:t>Feature Engineering</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pic>
        <p:nvPicPr>
          <p:cNvPr id="7" name="Picture 7"/>
          <p:cNvPicPr>
            <a:picLocks noChangeAspect="1"/>
          </p:cNvPicPr>
          <p:nvPr/>
        </p:nvPicPr>
        <p:blipFill>
          <a:blip r:embed="rId3"/>
          <a:srcRect/>
          <a:stretch>
            <a:fillRect/>
          </a:stretch>
        </p:blipFill>
        <p:spPr>
          <a:xfrm>
            <a:off x="5763077" y="4054306"/>
            <a:ext cx="6268985" cy="4520571"/>
          </a:xfrm>
          <a:prstGeom prst="rect">
            <a:avLst/>
          </a:prstGeom>
        </p:spPr>
      </p:pic>
      <p:sp>
        <p:nvSpPr>
          <p:cNvPr id="8" name="TextBox 8"/>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Time-based feature</a:t>
            </a:r>
          </a:p>
        </p:txBody>
      </p:sp>
      <p:sp>
        <p:nvSpPr>
          <p:cNvPr id="9" name="TextBox 9"/>
          <p:cNvSpPr txBox="1"/>
          <p:nvPr/>
        </p:nvSpPr>
        <p:spPr>
          <a:xfrm>
            <a:off x="1482035" y="2046068"/>
            <a:ext cx="16249770" cy="1345456"/>
          </a:xfrm>
          <a:prstGeom prst="rect">
            <a:avLst/>
          </a:prstGeom>
        </p:spPr>
        <p:txBody>
          <a:bodyPr lIns="0" tIns="0" rIns="0" bIns="0" rtlCol="0" anchor="t">
            <a:spAutoFit/>
          </a:bodyPr>
          <a:lstStyle/>
          <a:p>
            <a:pPr>
              <a:lnSpc>
                <a:spcPts val="5496"/>
              </a:lnSpc>
            </a:pPr>
            <a:r>
              <a:rPr lang="en-US" sz="3435">
                <a:solidFill>
                  <a:srgbClr val="000000"/>
                </a:solidFill>
                <a:latin typeface="Arbutus Slab"/>
              </a:rPr>
              <a:t>1. The line chart below shows the count of GPS Ping in local hour. Looking at this, there are some patterns in Singapore's data in timely manner.</a:t>
            </a:r>
          </a:p>
        </p:txBody>
      </p:sp>
      <p:sp>
        <p:nvSpPr>
          <p:cNvPr id="10" name="TextBox 10"/>
          <p:cNvSpPr txBox="1"/>
          <p:nvPr/>
        </p:nvSpPr>
        <p:spPr>
          <a:xfrm>
            <a:off x="1009530" y="9186519"/>
            <a:ext cx="16249770" cy="341088"/>
          </a:xfrm>
          <a:prstGeom prst="rect">
            <a:avLst/>
          </a:prstGeom>
        </p:spPr>
        <p:txBody>
          <a:bodyPr lIns="0" tIns="0" rIns="0" bIns="0" rtlCol="0" anchor="t">
            <a:spAutoFit/>
          </a:bodyPr>
          <a:lstStyle/>
          <a:p>
            <a:pPr>
              <a:lnSpc>
                <a:spcPts val="2879"/>
              </a:lnSpc>
            </a:pPr>
            <a:r>
              <a:rPr lang="en-US" sz="1799">
                <a:solidFill>
                  <a:srgbClr val="000000"/>
                </a:solidFill>
                <a:latin typeface="Arbutus Slab"/>
              </a:rPr>
              <a:t>Reference: https://engineering.grab.com/files/Grab-Posisi_An_Extensive_Real-Life_GPS_Trajectory_Dataset_in_Southeast_Asia.pdf</a:t>
            </a:r>
          </a:p>
        </p:txBody>
      </p:sp>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383A98CE-FDC9-4313-9F6F-D84483F4948B}"/>
                  </a:ext>
                </a:extLst>
              </p14:cNvPr>
              <p14:cNvContentPartPr/>
              <p14:nvPr/>
            </p14:nvContentPartPr>
            <p14:xfrm>
              <a:off x="8242393" y="6095817"/>
              <a:ext cx="360" cy="360"/>
            </p14:xfrm>
          </p:contentPart>
        </mc:Choice>
        <mc:Fallback>
          <p:pic>
            <p:nvPicPr>
              <p:cNvPr id="19" name="Ink 18">
                <a:extLst>
                  <a:ext uri="{FF2B5EF4-FFF2-40B4-BE49-F238E27FC236}">
                    <a16:creationId xmlns:a16="http://schemas.microsoft.com/office/drawing/2014/main" id="{383A98CE-FDC9-4313-9F6F-D84483F4948B}"/>
                  </a:ext>
                </a:extLst>
              </p:cNvPr>
              <p:cNvPicPr/>
              <p:nvPr/>
            </p:nvPicPr>
            <p:blipFill>
              <a:blip r:embed="rId5"/>
              <a:stretch>
                <a:fillRect/>
              </a:stretch>
            </p:blipFill>
            <p:spPr>
              <a:xfrm>
                <a:off x="8233393" y="6087177"/>
                <a:ext cx="18000" cy="180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pic>
        <p:nvPicPr>
          <p:cNvPr id="7" name="Picture 7"/>
          <p:cNvPicPr>
            <a:picLocks noChangeAspect="1"/>
          </p:cNvPicPr>
          <p:nvPr/>
        </p:nvPicPr>
        <p:blipFill>
          <a:blip r:embed="rId3"/>
          <a:srcRect/>
          <a:stretch>
            <a:fillRect/>
          </a:stretch>
        </p:blipFill>
        <p:spPr>
          <a:xfrm>
            <a:off x="5815902" y="4331637"/>
            <a:ext cx="6268985" cy="4520571"/>
          </a:xfrm>
          <a:prstGeom prst="rect">
            <a:avLst/>
          </a:prstGeom>
        </p:spPr>
      </p:pic>
      <p:sp>
        <p:nvSpPr>
          <p:cNvPr id="8" name="TextBox 8"/>
          <p:cNvSpPr txBox="1"/>
          <p:nvPr/>
        </p:nvSpPr>
        <p:spPr>
          <a:xfrm>
            <a:off x="1482035" y="2046068"/>
            <a:ext cx="16249770" cy="1345456"/>
          </a:xfrm>
          <a:prstGeom prst="rect">
            <a:avLst/>
          </a:prstGeom>
        </p:spPr>
        <p:txBody>
          <a:bodyPr lIns="0" tIns="0" rIns="0" bIns="0" rtlCol="0" anchor="t">
            <a:spAutoFit/>
          </a:bodyPr>
          <a:lstStyle/>
          <a:p>
            <a:pPr>
              <a:lnSpc>
                <a:spcPts val="5496"/>
              </a:lnSpc>
            </a:pPr>
            <a:r>
              <a:rPr lang="en-US" sz="3435">
                <a:solidFill>
                  <a:srgbClr val="000000"/>
                </a:solidFill>
                <a:latin typeface="Arbutus Slab"/>
              </a:rPr>
              <a:t>2. From 1 AM - 5 AM, the line chart shows that there lacks GPS Ping. It gives the impression that there lacks mobility during that time</a:t>
            </a:r>
          </a:p>
        </p:txBody>
      </p:sp>
      <p:grpSp>
        <p:nvGrpSpPr>
          <p:cNvPr id="9" name="Group 9"/>
          <p:cNvGrpSpPr/>
          <p:nvPr/>
        </p:nvGrpSpPr>
        <p:grpSpPr>
          <a:xfrm rot="-68730">
            <a:off x="7026330" y="7699163"/>
            <a:ext cx="930428" cy="202938"/>
            <a:chOff x="0" y="0"/>
            <a:chExt cx="9194800" cy="812800"/>
          </a:xfrm>
        </p:grpSpPr>
        <p:sp>
          <p:nvSpPr>
            <p:cNvPr id="10" name="Freeform 10"/>
            <p:cNvSpPr/>
            <p:nvPr/>
          </p:nvSpPr>
          <p:spPr>
            <a:xfrm>
              <a:off x="446127" y="304800"/>
              <a:ext cx="3006769" cy="203200"/>
            </a:xfrm>
            <a:custGeom>
              <a:avLst/>
              <a:gdLst/>
              <a:ahLst/>
              <a:cxnLst/>
              <a:rect l="l" t="t" r="r" b="b"/>
              <a:pathLst>
                <a:path w="3006769" h="203200">
                  <a:moveTo>
                    <a:pt x="36668" y="0"/>
                  </a:moveTo>
                  <a:cubicBezTo>
                    <a:pt x="56836" y="0"/>
                    <a:pt x="73336" y="45720"/>
                    <a:pt x="73336" y="101600"/>
                  </a:cubicBezTo>
                  <a:cubicBezTo>
                    <a:pt x="73336" y="157480"/>
                    <a:pt x="56836" y="203200"/>
                    <a:pt x="36668" y="203200"/>
                  </a:cubicBezTo>
                  <a:cubicBezTo>
                    <a:pt x="16501" y="203200"/>
                    <a:pt x="0" y="157480"/>
                    <a:pt x="0" y="101600"/>
                  </a:cubicBezTo>
                  <a:cubicBezTo>
                    <a:pt x="0" y="45720"/>
                    <a:pt x="16501" y="0"/>
                    <a:pt x="36668" y="0"/>
                  </a:cubicBezTo>
                  <a:close/>
                  <a:moveTo>
                    <a:pt x="183340" y="0"/>
                  </a:moveTo>
                  <a:cubicBezTo>
                    <a:pt x="203507" y="0"/>
                    <a:pt x="220008" y="45720"/>
                    <a:pt x="220008" y="101600"/>
                  </a:cubicBezTo>
                  <a:cubicBezTo>
                    <a:pt x="220008" y="157480"/>
                    <a:pt x="203507" y="203200"/>
                    <a:pt x="183340" y="203200"/>
                  </a:cubicBezTo>
                  <a:cubicBezTo>
                    <a:pt x="163173" y="203200"/>
                    <a:pt x="146672" y="157480"/>
                    <a:pt x="146672" y="101600"/>
                  </a:cubicBezTo>
                  <a:cubicBezTo>
                    <a:pt x="146672" y="45720"/>
                    <a:pt x="163173" y="0"/>
                    <a:pt x="183340" y="0"/>
                  </a:cubicBezTo>
                  <a:close/>
                  <a:moveTo>
                    <a:pt x="330012" y="0"/>
                  </a:moveTo>
                  <a:cubicBezTo>
                    <a:pt x="350179" y="0"/>
                    <a:pt x="366680" y="45720"/>
                    <a:pt x="366680" y="101600"/>
                  </a:cubicBezTo>
                  <a:cubicBezTo>
                    <a:pt x="366680" y="157480"/>
                    <a:pt x="350179" y="203200"/>
                    <a:pt x="330012" y="203200"/>
                  </a:cubicBezTo>
                  <a:cubicBezTo>
                    <a:pt x="309844" y="203200"/>
                    <a:pt x="293344" y="157480"/>
                    <a:pt x="293344" y="101600"/>
                  </a:cubicBezTo>
                  <a:cubicBezTo>
                    <a:pt x="293344" y="45720"/>
                    <a:pt x="309844" y="0"/>
                    <a:pt x="330012" y="0"/>
                  </a:cubicBezTo>
                  <a:close/>
                  <a:moveTo>
                    <a:pt x="476683" y="0"/>
                  </a:moveTo>
                  <a:cubicBezTo>
                    <a:pt x="496851" y="0"/>
                    <a:pt x="513351" y="45720"/>
                    <a:pt x="513351" y="101600"/>
                  </a:cubicBezTo>
                  <a:cubicBezTo>
                    <a:pt x="513351" y="157480"/>
                    <a:pt x="496851" y="203200"/>
                    <a:pt x="476683" y="203200"/>
                  </a:cubicBezTo>
                  <a:cubicBezTo>
                    <a:pt x="456516" y="203200"/>
                    <a:pt x="440015" y="157480"/>
                    <a:pt x="440015" y="101600"/>
                  </a:cubicBezTo>
                  <a:cubicBezTo>
                    <a:pt x="440015" y="45720"/>
                    <a:pt x="456516" y="0"/>
                    <a:pt x="476683" y="0"/>
                  </a:cubicBezTo>
                  <a:close/>
                  <a:moveTo>
                    <a:pt x="623355" y="0"/>
                  </a:moveTo>
                  <a:cubicBezTo>
                    <a:pt x="643522" y="0"/>
                    <a:pt x="660023" y="45720"/>
                    <a:pt x="660023" y="101600"/>
                  </a:cubicBezTo>
                  <a:cubicBezTo>
                    <a:pt x="660023" y="157480"/>
                    <a:pt x="643522" y="203200"/>
                    <a:pt x="623355" y="203200"/>
                  </a:cubicBezTo>
                  <a:cubicBezTo>
                    <a:pt x="603188" y="203200"/>
                    <a:pt x="586687" y="157480"/>
                    <a:pt x="586687" y="101600"/>
                  </a:cubicBezTo>
                  <a:cubicBezTo>
                    <a:pt x="586687" y="45720"/>
                    <a:pt x="603188" y="0"/>
                    <a:pt x="623355" y="0"/>
                  </a:cubicBezTo>
                  <a:close/>
                  <a:moveTo>
                    <a:pt x="770027" y="0"/>
                  </a:moveTo>
                  <a:cubicBezTo>
                    <a:pt x="790194" y="0"/>
                    <a:pt x="806695" y="45720"/>
                    <a:pt x="806695" y="101600"/>
                  </a:cubicBezTo>
                  <a:cubicBezTo>
                    <a:pt x="806695" y="157480"/>
                    <a:pt x="790194" y="203200"/>
                    <a:pt x="770027" y="203200"/>
                  </a:cubicBezTo>
                  <a:cubicBezTo>
                    <a:pt x="749859" y="203200"/>
                    <a:pt x="733359" y="157480"/>
                    <a:pt x="733359" y="101600"/>
                  </a:cubicBezTo>
                  <a:cubicBezTo>
                    <a:pt x="733359" y="45720"/>
                    <a:pt x="749859" y="0"/>
                    <a:pt x="770027" y="0"/>
                  </a:cubicBezTo>
                  <a:close/>
                  <a:moveTo>
                    <a:pt x="916698" y="0"/>
                  </a:moveTo>
                  <a:cubicBezTo>
                    <a:pt x="936866" y="0"/>
                    <a:pt x="953366" y="45720"/>
                    <a:pt x="953366" y="101600"/>
                  </a:cubicBezTo>
                  <a:cubicBezTo>
                    <a:pt x="953366" y="157480"/>
                    <a:pt x="936866" y="203200"/>
                    <a:pt x="916698" y="203200"/>
                  </a:cubicBezTo>
                  <a:cubicBezTo>
                    <a:pt x="896531" y="203200"/>
                    <a:pt x="880030" y="157480"/>
                    <a:pt x="880030" y="101600"/>
                  </a:cubicBezTo>
                  <a:cubicBezTo>
                    <a:pt x="880030" y="45720"/>
                    <a:pt x="896531" y="0"/>
                    <a:pt x="916698" y="0"/>
                  </a:cubicBezTo>
                  <a:close/>
                  <a:moveTo>
                    <a:pt x="1063370" y="0"/>
                  </a:moveTo>
                  <a:cubicBezTo>
                    <a:pt x="1083537" y="0"/>
                    <a:pt x="1100038" y="45720"/>
                    <a:pt x="1100038" y="101600"/>
                  </a:cubicBezTo>
                  <a:cubicBezTo>
                    <a:pt x="1100038" y="157480"/>
                    <a:pt x="1083537" y="203200"/>
                    <a:pt x="1063370" y="203200"/>
                  </a:cubicBezTo>
                  <a:cubicBezTo>
                    <a:pt x="1043203" y="203200"/>
                    <a:pt x="1026702" y="157480"/>
                    <a:pt x="1026702" y="101600"/>
                  </a:cubicBezTo>
                  <a:cubicBezTo>
                    <a:pt x="1026702" y="45720"/>
                    <a:pt x="1043203" y="0"/>
                    <a:pt x="1063370" y="0"/>
                  </a:cubicBezTo>
                  <a:close/>
                  <a:moveTo>
                    <a:pt x="1210042" y="0"/>
                  </a:moveTo>
                  <a:cubicBezTo>
                    <a:pt x="1230209" y="0"/>
                    <a:pt x="1246710" y="45720"/>
                    <a:pt x="1246710" y="101600"/>
                  </a:cubicBezTo>
                  <a:cubicBezTo>
                    <a:pt x="1246710" y="157480"/>
                    <a:pt x="1230209" y="203200"/>
                    <a:pt x="1210042" y="203200"/>
                  </a:cubicBezTo>
                  <a:cubicBezTo>
                    <a:pt x="1189874" y="203200"/>
                    <a:pt x="1173374" y="157480"/>
                    <a:pt x="1173374" y="101600"/>
                  </a:cubicBezTo>
                  <a:cubicBezTo>
                    <a:pt x="1173374" y="45720"/>
                    <a:pt x="1189874" y="0"/>
                    <a:pt x="1210042" y="0"/>
                  </a:cubicBezTo>
                  <a:close/>
                  <a:moveTo>
                    <a:pt x="1356713" y="0"/>
                  </a:moveTo>
                  <a:cubicBezTo>
                    <a:pt x="1376881" y="0"/>
                    <a:pt x="1393381" y="45720"/>
                    <a:pt x="1393381" y="101600"/>
                  </a:cubicBezTo>
                  <a:cubicBezTo>
                    <a:pt x="1393381" y="157480"/>
                    <a:pt x="1376881" y="203200"/>
                    <a:pt x="1356713" y="203200"/>
                  </a:cubicBezTo>
                  <a:cubicBezTo>
                    <a:pt x="1336546" y="203200"/>
                    <a:pt x="1320045" y="157480"/>
                    <a:pt x="1320045" y="101600"/>
                  </a:cubicBezTo>
                  <a:cubicBezTo>
                    <a:pt x="1320045" y="45720"/>
                    <a:pt x="1336546" y="0"/>
                    <a:pt x="1356713" y="0"/>
                  </a:cubicBezTo>
                  <a:close/>
                  <a:moveTo>
                    <a:pt x="1503385" y="0"/>
                  </a:moveTo>
                  <a:cubicBezTo>
                    <a:pt x="1523552" y="0"/>
                    <a:pt x="1540053" y="45720"/>
                    <a:pt x="1540053" y="101600"/>
                  </a:cubicBezTo>
                  <a:cubicBezTo>
                    <a:pt x="1540053" y="157480"/>
                    <a:pt x="1523552" y="203200"/>
                    <a:pt x="1503385" y="203200"/>
                  </a:cubicBezTo>
                  <a:cubicBezTo>
                    <a:pt x="1483217" y="203200"/>
                    <a:pt x="1466717" y="157480"/>
                    <a:pt x="1466717" y="101600"/>
                  </a:cubicBezTo>
                  <a:cubicBezTo>
                    <a:pt x="1466717" y="45720"/>
                    <a:pt x="1483218" y="0"/>
                    <a:pt x="1503385" y="0"/>
                  </a:cubicBezTo>
                  <a:close/>
                  <a:moveTo>
                    <a:pt x="1650056" y="0"/>
                  </a:moveTo>
                  <a:cubicBezTo>
                    <a:pt x="1670224" y="0"/>
                    <a:pt x="1686724" y="45720"/>
                    <a:pt x="1686724" y="101600"/>
                  </a:cubicBezTo>
                  <a:cubicBezTo>
                    <a:pt x="1686724" y="157480"/>
                    <a:pt x="1670224" y="203200"/>
                    <a:pt x="1650056" y="203200"/>
                  </a:cubicBezTo>
                  <a:cubicBezTo>
                    <a:pt x="1629889" y="203200"/>
                    <a:pt x="1613389" y="157480"/>
                    <a:pt x="1613389" y="101600"/>
                  </a:cubicBezTo>
                  <a:cubicBezTo>
                    <a:pt x="1613389" y="45720"/>
                    <a:pt x="1629889" y="0"/>
                    <a:pt x="1650056" y="0"/>
                  </a:cubicBezTo>
                  <a:close/>
                  <a:moveTo>
                    <a:pt x="1796728" y="0"/>
                  </a:moveTo>
                  <a:cubicBezTo>
                    <a:pt x="1816896" y="0"/>
                    <a:pt x="1833396" y="45720"/>
                    <a:pt x="1833396" y="101600"/>
                  </a:cubicBezTo>
                  <a:cubicBezTo>
                    <a:pt x="1833396" y="157480"/>
                    <a:pt x="1816896" y="203200"/>
                    <a:pt x="1796728" y="203200"/>
                  </a:cubicBezTo>
                  <a:cubicBezTo>
                    <a:pt x="1776561" y="203200"/>
                    <a:pt x="1760060" y="157480"/>
                    <a:pt x="1760060" y="101600"/>
                  </a:cubicBezTo>
                  <a:cubicBezTo>
                    <a:pt x="1760060" y="45720"/>
                    <a:pt x="1776561" y="0"/>
                    <a:pt x="1796728" y="0"/>
                  </a:cubicBezTo>
                  <a:close/>
                  <a:moveTo>
                    <a:pt x="1943400" y="0"/>
                  </a:moveTo>
                  <a:cubicBezTo>
                    <a:pt x="1963567" y="0"/>
                    <a:pt x="1980068" y="45720"/>
                    <a:pt x="1980068" y="101600"/>
                  </a:cubicBezTo>
                  <a:cubicBezTo>
                    <a:pt x="1980068" y="157480"/>
                    <a:pt x="1963567" y="203200"/>
                    <a:pt x="1943400" y="203200"/>
                  </a:cubicBezTo>
                  <a:cubicBezTo>
                    <a:pt x="1923232" y="203200"/>
                    <a:pt x="1906732" y="157480"/>
                    <a:pt x="1906732" y="101600"/>
                  </a:cubicBezTo>
                  <a:cubicBezTo>
                    <a:pt x="1906732" y="45720"/>
                    <a:pt x="1923232" y="0"/>
                    <a:pt x="1943400" y="0"/>
                  </a:cubicBezTo>
                  <a:close/>
                  <a:moveTo>
                    <a:pt x="2090071" y="0"/>
                  </a:moveTo>
                  <a:cubicBezTo>
                    <a:pt x="2110239" y="0"/>
                    <a:pt x="2126739" y="45720"/>
                    <a:pt x="2126739" y="101600"/>
                  </a:cubicBezTo>
                  <a:cubicBezTo>
                    <a:pt x="2126739" y="157480"/>
                    <a:pt x="2110239" y="203200"/>
                    <a:pt x="2090071" y="203200"/>
                  </a:cubicBezTo>
                  <a:cubicBezTo>
                    <a:pt x="2069904" y="203200"/>
                    <a:pt x="2053404" y="157480"/>
                    <a:pt x="2053404" y="101600"/>
                  </a:cubicBezTo>
                  <a:cubicBezTo>
                    <a:pt x="2053404" y="45720"/>
                    <a:pt x="2069904" y="0"/>
                    <a:pt x="2090071" y="0"/>
                  </a:cubicBezTo>
                  <a:close/>
                  <a:moveTo>
                    <a:pt x="2236743" y="0"/>
                  </a:moveTo>
                  <a:cubicBezTo>
                    <a:pt x="2256911" y="0"/>
                    <a:pt x="2273411" y="45720"/>
                    <a:pt x="2273411" y="101600"/>
                  </a:cubicBezTo>
                  <a:cubicBezTo>
                    <a:pt x="2273411" y="157480"/>
                    <a:pt x="2256911" y="203200"/>
                    <a:pt x="2236743" y="203200"/>
                  </a:cubicBezTo>
                  <a:cubicBezTo>
                    <a:pt x="2216576" y="203200"/>
                    <a:pt x="2200075" y="157480"/>
                    <a:pt x="2200075" y="101600"/>
                  </a:cubicBezTo>
                  <a:cubicBezTo>
                    <a:pt x="2200075" y="45720"/>
                    <a:pt x="2216576" y="0"/>
                    <a:pt x="2236743" y="0"/>
                  </a:cubicBezTo>
                  <a:close/>
                  <a:moveTo>
                    <a:pt x="2383415" y="0"/>
                  </a:moveTo>
                  <a:cubicBezTo>
                    <a:pt x="2403582" y="0"/>
                    <a:pt x="2420083" y="45720"/>
                    <a:pt x="2420083" y="101600"/>
                  </a:cubicBezTo>
                  <a:cubicBezTo>
                    <a:pt x="2420083" y="157480"/>
                    <a:pt x="2403582" y="203200"/>
                    <a:pt x="2383415" y="203200"/>
                  </a:cubicBezTo>
                  <a:cubicBezTo>
                    <a:pt x="2363247" y="203200"/>
                    <a:pt x="2346747" y="157480"/>
                    <a:pt x="2346747" y="101600"/>
                  </a:cubicBezTo>
                  <a:cubicBezTo>
                    <a:pt x="2346747" y="45720"/>
                    <a:pt x="2363247" y="0"/>
                    <a:pt x="2383415" y="0"/>
                  </a:cubicBezTo>
                  <a:close/>
                  <a:moveTo>
                    <a:pt x="2530086" y="0"/>
                  </a:moveTo>
                  <a:cubicBezTo>
                    <a:pt x="2550254" y="0"/>
                    <a:pt x="2566754" y="45720"/>
                    <a:pt x="2566754" y="101600"/>
                  </a:cubicBezTo>
                  <a:cubicBezTo>
                    <a:pt x="2566754" y="157480"/>
                    <a:pt x="2550254" y="203200"/>
                    <a:pt x="2530086" y="203200"/>
                  </a:cubicBezTo>
                  <a:cubicBezTo>
                    <a:pt x="2509919" y="203200"/>
                    <a:pt x="2493419" y="157480"/>
                    <a:pt x="2493419" y="101600"/>
                  </a:cubicBezTo>
                  <a:cubicBezTo>
                    <a:pt x="2493419" y="45720"/>
                    <a:pt x="2509919" y="0"/>
                    <a:pt x="2530086" y="0"/>
                  </a:cubicBezTo>
                  <a:close/>
                  <a:moveTo>
                    <a:pt x="2676758" y="0"/>
                  </a:moveTo>
                  <a:cubicBezTo>
                    <a:pt x="2696925" y="0"/>
                    <a:pt x="2713426" y="45720"/>
                    <a:pt x="2713426" y="101600"/>
                  </a:cubicBezTo>
                  <a:cubicBezTo>
                    <a:pt x="2713426" y="157480"/>
                    <a:pt x="2696925" y="203200"/>
                    <a:pt x="2676758" y="203200"/>
                  </a:cubicBezTo>
                  <a:cubicBezTo>
                    <a:pt x="2656591" y="203200"/>
                    <a:pt x="2640090" y="157480"/>
                    <a:pt x="2640090" y="101600"/>
                  </a:cubicBezTo>
                  <a:cubicBezTo>
                    <a:pt x="2640090" y="45720"/>
                    <a:pt x="2656591" y="0"/>
                    <a:pt x="2676758" y="0"/>
                  </a:cubicBezTo>
                  <a:close/>
                  <a:moveTo>
                    <a:pt x="2823430" y="0"/>
                  </a:moveTo>
                  <a:cubicBezTo>
                    <a:pt x="2843597" y="0"/>
                    <a:pt x="2860098" y="45720"/>
                    <a:pt x="2860098" y="101600"/>
                  </a:cubicBezTo>
                  <a:cubicBezTo>
                    <a:pt x="2860098" y="157480"/>
                    <a:pt x="2843597" y="203200"/>
                    <a:pt x="2823430" y="203200"/>
                  </a:cubicBezTo>
                  <a:cubicBezTo>
                    <a:pt x="2803262" y="203200"/>
                    <a:pt x="2786762" y="157480"/>
                    <a:pt x="2786762" y="101600"/>
                  </a:cubicBezTo>
                  <a:cubicBezTo>
                    <a:pt x="2786762" y="45720"/>
                    <a:pt x="2803262" y="0"/>
                    <a:pt x="2823430" y="0"/>
                  </a:cubicBezTo>
                  <a:close/>
                  <a:moveTo>
                    <a:pt x="2970101" y="0"/>
                  </a:moveTo>
                  <a:cubicBezTo>
                    <a:pt x="2990269" y="0"/>
                    <a:pt x="3006769" y="45720"/>
                    <a:pt x="3006769" y="101600"/>
                  </a:cubicBezTo>
                  <a:cubicBezTo>
                    <a:pt x="3006769" y="157480"/>
                    <a:pt x="2990269" y="203200"/>
                    <a:pt x="2970101" y="203200"/>
                  </a:cubicBezTo>
                  <a:cubicBezTo>
                    <a:pt x="2949934" y="203200"/>
                    <a:pt x="2933433" y="157480"/>
                    <a:pt x="2933433" y="101600"/>
                  </a:cubicBezTo>
                  <a:cubicBezTo>
                    <a:pt x="2933433" y="45720"/>
                    <a:pt x="2949934" y="0"/>
                    <a:pt x="2970101" y="0"/>
                  </a:cubicBezTo>
                  <a:close/>
                </a:path>
              </a:pathLst>
            </a:custGeom>
            <a:solidFill>
              <a:srgbClr val="1A4088"/>
            </a:solidFill>
          </p:spPr>
        </p:sp>
      </p:grpSp>
      <p:sp>
        <p:nvSpPr>
          <p:cNvPr id="11" name="TextBox 11"/>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Time-based feature</a:t>
            </a:r>
          </a:p>
        </p:txBody>
      </p:sp>
      <p:sp>
        <p:nvSpPr>
          <p:cNvPr id="12" name="TextBox 12"/>
          <p:cNvSpPr txBox="1"/>
          <p:nvPr/>
        </p:nvSpPr>
        <p:spPr>
          <a:xfrm>
            <a:off x="1009530" y="9186519"/>
            <a:ext cx="16249770" cy="341088"/>
          </a:xfrm>
          <a:prstGeom prst="rect">
            <a:avLst/>
          </a:prstGeom>
        </p:spPr>
        <p:txBody>
          <a:bodyPr lIns="0" tIns="0" rIns="0" bIns="0" rtlCol="0" anchor="t">
            <a:spAutoFit/>
          </a:bodyPr>
          <a:lstStyle/>
          <a:p>
            <a:pPr>
              <a:lnSpc>
                <a:spcPts val="2879"/>
              </a:lnSpc>
            </a:pPr>
            <a:r>
              <a:rPr lang="en-US" sz="1799">
                <a:solidFill>
                  <a:srgbClr val="000000"/>
                </a:solidFill>
                <a:latin typeface="Arbutus Slab"/>
              </a:rPr>
              <a:t>Reference: https://engineering.grab.com/files/Grab-Posisi_An_Extensive_Real-Life_GPS_Trajectory_Dataset_in_Southeast_Asia.pdf</a:t>
            </a:r>
          </a:p>
        </p:txBody>
      </p:sp>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24FC7AAF-0C59-4A16-90F8-506BAB04D50A}"/>
                  </a:ext>
                </a:extLst>
              </p14:cNvPr>
              <p14:cNvContentPartPr/>
              <p14:nvPr/>
            </p14:nvContentPartPr>
            <p14:xfrm>
              <a:off x="7047795" y="7723823"/>
              <a:ext cx="829440" cy="259560"/>
            </p14:xfrm>
          </p:contentPart>
        </mc:Choice>
        <mc:Fallback>
          <p:pic>
            <p:nvPicPr>
              <p:cNvPr id="13" name="Ink 12">
                <a:extLst>
                  <a:ext uri="{FF2B5EF4-FFF2-40B4-BE49-F238E27FC236}">
                    <a16:creationId xmlns:a16="http://schemas.microsoft.com/office/drawing/2014/main" id="{24FC7AAF-0C59-4A16-90F8-506BAB04D50A}"/>
                  </a:ext>
                </a:extLst>
              </p:cNvPr>
              <p:cNvPicPr/>
              <p:nvPr/>
            </p:nvPicPr>
            <p:blipFill>
              <a:blip r:embed="rId5"/>
              <a:stretch>
                <a:fillRect/>
              </a:stretch>
            </p:blipFill>
            <p:spPr>
              <a:xfrm>
                <a:off x="7038795" y="7714823"/>
                <a:ext cx="847080" cy="2772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pic>
        <p:nvPicPr>
          <p:cNvPr id="7" name="Picture 7"/>
          <p:cNvPicPr>
            <a:picLocks noChangeAspect="1"/>
          </p:cNvPicPr>
          <p:nvPr/>
        </p:nvPicPr>
        <p:blipFill>
          <a:blip r:embed="rId3"/>
          <a:srcRect/>
          <a:stretch>
            <a:fillRect/>
          </a:stretch>
        </p:blipFill>
        <p:spPr>
          <a:xfrm>
            <a:off x="6009508" y="4608968"/>
            <a:ext cx="6268985" cy="4520571"/>
          </a:xfrm>
          <a:prstGeom prst="rect">
            <a:avLst/>
          </a:prstGeom>
        </p:spPr>
      </p:pic>
      <p:sp>
        <p:nvSpPr>
          <p:cNvPr id="8" name="TextBox 8"/>
          <p:cNvSpPr txBox="1"/>
          <p:nvPr/>
        </p:nvSpPr>
        <p:spPr>
          <a:xfrm>
            <a:off x="1482035" y="2198468"/>
            <a:ext cx="16249770" cy="2246950"/>
          </a:xfrm>
          <a:prstGeom prst="rect">
            <a:avLst/>
          </a:prstGeom>
        </p:spPr>
        <p:txBody>
          <a:bodyPr lIns="0" tIns="0" rIns="0" bIns="0" rtlCol="0" anchor="t">
            <a:spAutoFit/>
          </a:bodyPr>
          <a:lstStyle/>
          <a:p>
            <a:pPr>
              <a:lnSpc>
                <a:spcPts val="3519"/>
              </a:lnSpc>
            </a:pPr>
            <a:r>
              <a:rPr lang="en-US" sz="3199">
                <a:solidFill>
                  <a:srgbClr val="000000"/>
                </a:solidFill>
                <a:latin typeface="Arbutus Slab"/>
              </a:rPr>
              <a:t>2. From 7.30 AM - 9.30 AM and 5 PM - 8 PM, It is usually Singapore's rush hour. In the chart, it shows that there is a sudden increase at 7.30 AM and 4 PM, then, it begins to slow down around 9.30 AM and 8 PM. We made rush_hour features for both morning and evening. We used 5 PM instead of 4 PM due to personal experience in Singapore for the evening rush hour feature.</a:t>
            </a:r>
          </a:p>
        </p:txBody>
      </p:sp>
      <p:grpSp>
        <p:nvGrpSpPr>
          <p:cNvPr id="9" name="Group 9"/>
          <p:cNvGrpSpPr/>
          <p:nvPr/>
        </p:nvGrpSpPr>
        <p:grpSpPr>
          <a:xfrm rot="-664209">
            <a:off x="8492482" y="7201578"/>
            <a:ext cx="637970" cy="202938"/>
            <a:chOff x="0" y="0"/>
            <a:chExt cx="9194800" cy="812800"/>
          </a:xfrm>
        </p:grpSpPr>
        <p:sp>
          <p:nvSpPr>
            <p:cNvPr id="10" name="Freeform 10"/>
            <p:cNvSpPr/>
            <p:nvPr/>
          </p:nvSpPr>
          <p:spPr>
            <a:xfrm>
              <a:off x="443756" y="304800"/>
              <a:ext cx="1866235" cy="203200"/>
            </a:xfrm>
            <a:custGeom>
              <a:avLst/>
              <a:gdLst/>
              <a:ahLst/>
              <a:cxnLst/>
              <a:rect l="l" t="t" r="r" b="b"/>
              <a:pathLst>
                <a:path w="1866235" h="203200">
                  <a:moveTo>
                    <a:pt x="22759" y="0"/>
                  </a:moveTo>
                  <a:cubicBezTo>
                    <a:pt x="35276" y="0"/>
                    <a:pt x="45518" y="45720"/>
                    <a:pt x="45518" y="101600"/>
                  </a:cubicBezTo>
                  <a:cubicBezTo>
                    <a:pt x="45518" y="157480"/>
                    <a:pt x="35276" y="203200"/>
                    <a:pt x="22759" y="203200"/>
                  </a:cubicBezTo>
                  <a:cubicBezTo>
                    <a:pt x="10241" y="203200"/>
                    <a:pt x="0" y="157480"/>
                    <a:pt x="0" y="101600"/>
                  </a:cubicBezTo>
                  <a:cubicBezTo>
                    <a:pt x="0" y="45720"/>
                    <a:pt x="10241" y="0"/>
                    <a:pt x="22759" y="0"/>
                  </a:cubicBezTo>
                  <a:close/>
                  <a:moveTo>
                    <a:pt x="113794" y="0"/>
                  </a:moveTo>
                  <a:cubicBezTo>
                    <a:pt x="126312" y="0"/>
                    <a:pt x="136553" y="45720"/>
                    <a:pt x="136553" y="101600"/>
                  </a:cubicBezTo>
                  <a:cubicBezTo>
                    <a:pt x="136553" y="157480"/>
                    <a:pt x="126312" y="203200"/>
                    <a:pt x="113794" y="203200"/>
                  </a:cubicBezTo>
                  <a:cubicBezTo>
                    <a:pt x="101277" y="203200"/>
                    <a:pt x="91036" y="157480"/>
                    <a:pt x="91036" y="101600"/>
                  </a:cubicBezTo>
                  <a:cubicBezTo>
                    <a:pt x="91036" y="45720"/>
                    <a:pt x="101277" y="0"/>
                    <a:pt x="113794" y="0"/>
                  </a:cubicBezTo>
                  <a:close/>
                  <a:moveTo>
                    <a:pt x="204830" y="0"/>
                  </a:moveTo>
                  <a:cubicBezTo>
                    <a:pt x="217348" y="0"/>
                    <a:pt x="227589" y="45720"/>
                    <a:pt x="227589" y="101600"/>
                  </a:cubicBezTo>
                  <a:cubicBezTo>
                    <a:pt x="227589" y="157480"/>
                    <a:pt x="217348" y="203200"/>
                    <a:pt x="204830" y="203200"/>
                  </a:cubicBezTo>
                  <a:cubicBezTo>
                    <a:pt x="192313" y="203200"/>
                    <a:pt x="182071" y="157480"/>
                    <a:pt x="182071" y="101600"/>
                  </a:cubicBezTo>
                  <a:cubicBezTo>
                    <a:pt x="182071" y="45720"/>
                    <a:pt x="192313" y="0"/>
                    <a:pt x="204830" y="0"/>
                  </a:cubicBezTo>
                  <a:close/>
                  <a:moveTo>
                    <a:pt x="295866" y="0"/>
                  </a:moveTo>
                  <a:cubicBezTo>
                    <a:pt x="308384" y="0"/>
                    <a:pt x="318625" y="45720"/>
                    <a:pt x="318625" y="101600"/>
                  </a:cubicBezTo>
                  <a:cubicBezTo>
                    <a:pt x="318625" y="157480"/>
                    <a:pt x="308384" y="203200"/>
                    <a:pt x="295866" y="203200"/>
                  </a:cubicBezTo>
                  <a:cubicBezTo>
                    <a:pt x="283349" y="203200"/>
                    <a:pt x="273107" y="157480"/>
                    <a:pt x="273107" y="101600"/>
                  </a:cubicBezTo>
                  <a:cubicBezTo>
                    <a:pt x="273107" y="45720"/>
                    <a:pt x="283349" y="0"/>
                    <a:pt x="295866" y="0"/>
                  </a:cubicBezTo>
                  <a:close/>
                  <a:moveTo>
                    <a:pt x="386902" y="0"/>
                  </a:moveTo>
                  <a:cubicBezTo>
                    <a:pt x="399419" y="0"/>
                    <a:pt x="409661" y="45720"/>
                    <a:pt x="409661" y="101600"/>
                  </a:cubicBezTo>
                  <a:cubicBezTo>
                    <a:pt x="409661" y="157480"/>
                    <a:pt x="399419" y="203200"/>
                    <a:pt x="386902" y="203200"/>
                  </a:cubicBezTo>
                  <a:cubicBezTo>
                    <a:pt x="374385" y="203200"/>
                    <a:pt x="364143" y="157480"/>
                    <a:pt x="364143" y="101600"/>
                  </a:cubicBezTo>
                  <a:cubicBezTo>
                    <a:pt x="364143" y="45720"/>
                    <a:pt x="374385" y="0"/>
                    <a:pt x="386902" y="0"/>
                  </a:cubicBezTo>
                  <a:close/>
                  <a:moveTo>
                    <a:pt x="477938" y="0"/>
                  </a:moveTo>
                  <a:cubicBezTo>
                    <a:pt x="490455" y="0"/>
                    <a:pt x="500697" y="45720"/>
                    <a:pt x="500697" y="101600"/>
                  </a:cubicBezTo>
                  <a:cubicBezTo>
                    <a:pt x="500697" y="157480"/>
                    <a:pt x="490455" y="203200"/>
                    <a:pt x="477938" y="203200"/>
                  </a:cubicBezTo>
                  <a:cubicBezTo>
                    <a:pt x="465420" y="203200"/>
                    <a:pt x="455179" y="157480"/>
                    <a:pt x="455179" y="101600"/>
                  </a:cubicBezTo>
                  <a:cubicBezTo>
                    <a:pt x="455179" y="45720"/>
                    <a:pt x="465421" y="0"/>
                    <a:pt x="477938" y="0"/>
                  </a:cubicBezTo>
                  <a:close/>
                  <a:moveTo>
                    <a:pt x="568974" y="0"/>
                  </a:moveTo>
                  <a:cubicBezTo>
                    <a:pt x="581491" y="0"/>
                    <a:pt x="591733" y="45720"/>
                    <a:pt x="591733" y="101600"/>
                  </a:cubicBezTo>
                  <a:cubicBezTo>
                    <a:pt x="591733" y="157480"/>
                    <a:pt x="581491" y="203200"/>
                    <a:pt x="568974" y="203200"/>
                  </a:cubicBezTo>
                  <a:cubicBezTo>
                    <a:pt x="556456" y="203200"/>
                    <a:pt x="546215" y="157480"/>
                    <a:pt x="546215" y="101600"/>
                  </a:cubicBezTo>
                  <a:cubicBezTo>
                    <a:pt x="546215" y="45720"/>
                    <a:pt x="556456" y="0"/>
                    <a:pt x="568974" y="0"/>
                  </a:cubicBezTo>
                  <a:close/>
                  <a:moveTo>
                    <a:pt x="660010" y="0"/>
                  </a:moveTo>
                  <a:cubicBezTo>
                    <a:pt x="672527" y="0"/>
                    <a:pt x="682769" y="45720"/>
                    <a:pt x="682769" y="101600"/>
                  </a:cubicBezTo>
                  <a:cubicBezTo>
                    <a:pt x="682769" y="157480"/>
                    <a:pt x="672527" y="203200"/>
                    <a:pt x="660010" y="203200"/>
                  </a:cubicBezTo>
                  <a:cubicBezTo>
                    <a:pt x="647492" y="203200"/>
                    <a:pt x="637251" y="157480"/>
                    <a:pt x="637251" y="101600"/>
                  </a:cubicBezTo>
                  <a:cubicBezTo>
                    <a:pt x="637251" y="45720"/>
                    <a:pt x="647492" y="0"/>
                    <a:pt x="660010" y="0"/>
                  </a:cubicBezTo>
                  <a:close/>
                  <a:moveTo>
                    <a:pt x="751046" y="0"/>
                  </a:moveTo>
                  <a:cubicBezTo>
                    <a:pt x="763563" y="0"/>
                    <a:pt x="773804" y="45720"/>
                    <a:pt x="773804" y="101600"/>
                  </a:cubicBezTo>
                  <a:cubicBezTo>
                    <a:pt x="773804" y="157480"/>
                    <a:pt x="763563" y="203200"/>
                    <a:pt x="751046" y="203200"/>
                  </a:cubicBezTo>
                  <a:cubicBezTo>
                    <a:pt x="738528" y="203200"/>
                    <a:pt x="728287" y="157480"/>
                    <a:pt x="728287" y="101600"/>
                  </a:cubicBezTo>
                  <a:cubicBezTo>
                    <a:pt x="728287" y="45720"/>
                    <a:pt x="738528" y="0"/>
                    <a:pt x="751046" y="0"/>
                  </a:cubicBezTo>
                  <a:close/>
                  <a:moveTo>
                    <a:pt x="842081" y="0"/>
                  </a:moveTo>
                  <a:cubicBezTo>
                    <a:pt x="854599" y="0"/>
                    <a:pt x="864840" y="45720"/>
                    <a:pt x="864840" y="101600"/>
                  </a:cubicBezTo>
                  <a:cubicBezTo>
                    <a:pt x="864840" y="157480"/>
                    <a:pt x="854599" y="203200"/>
                    <a:pt x="842081" y="203200"/>
                  </a:cubicBezTo>
                  <a:cubicBezTo>
                    <a:pt x="829564" y="203200"/>
                    <a:pt x="819322" y="157480"/>
                    <a:pt x="819322" y="101600"/>
                  </a:cubicBezTo>
                  <a:cubicBezTo>
                    <a:pt x="819322" y="45720"/>
                    <a:pt x="829564" y="0"/>
                    <a:pt x="842081" y="0"/>
                  </a:cubicBezTo>
                  <a:close/>
                  <a:moveTo>
                    <a:pt x="933117" y="0"/>
                  </a:moveTo>
                  <a:cubicBezTo>
                    <a:pt x="945635" y="0"/>
                    <a:pt x="955876" y="45720"/>
                    <a:pt x="955876" y="101600"/>
                  </a:cubicBezTo>
                  <a:cubicBezTo>
                    <a:pt x="955876" y="157480"/>
                    <a:pt x="945635" y="203200"/>
                    <a:pt x="933117" y="203200"/>
                  </a:cubicBezTo>
                  <a:cubicBezTo>
                    <a:pt x="920600" y="203200"/>
                    <a:pt x="910358" y="157480"/>
                    <a:pt x="910358" y="101600"/>
                  </a:cubicBezTo>
                  <a:cubicBezTo>
                    <a:pt x="910358" y="45720"/>
                    <a:pt x="920600" y="0"/>
                    <a:pt x="933117" y="0"/>
                  </a:cubicBezTo>
                  <a:close/>
                  <a:moveTo>
                    <a:pt x="1024153" y="0"/>
                  </a:moveTo>
                  <a:cubicBezTo>
                    <a:pt x="1036671" y="0"/>
                    <a:pt x="1046912" y="45720"/>
                    <a:pt x="1046912" y="101600"/>
                  </a:cubicBezTo>
                  <a:cubicBezTo>
                    <a:pt x="1046912" y="157480"/>
                    <a:pt x="1036671" y="203200"/>
                    <a:pt x="1024153" y="203200"/>
                  </a:cubicBezTo>
                  <a:cubicBezTo>
                    <a:pt x="1011636" y="203200"/>
                    <a:pt x="1001394" y="157480"/>
                    <a:pt x="1001394" y="101600"/>
                  </a:cubicBezTo>
                  <a:cubicBezTo>
                    <a:pt x="1001394" y="45720"/>
                    <a:pt x="1011636" y="0"/>
                    <a:pt x="1024153" y="0"/>
                  </a:cubicBezTo>
                  <a:close/>
                  <a:moveTo>
                    <a:pt x="1115189" y="0"/>
                  </a:moveTo>
                  <a:cubicBezTo>
                    <a:pt x="1127706" y="0"/>
                    <a:pt x="1137948" y="45720"/>
                    <a:pt x="1137948" y="101600"/>
                  </a:cubicBezTo>
                  <a:cubicBezTo>
                    <a:pt x="1137948" y="157480"/>
                    <a:pt x="1127706" y="203200"/>
                    <a:pt x="1115189" y="203200"/>
                  </a:cubicBezTo>
                  <a:cubicBezTo>
                    <a:pt x="1102672" y="203200"/>
                    <a:pt x="1092430" y="157480"/>
                    <a:pt x="1092430" y="101600"/>
                  </a:cubicBezTo>
                  <a:cubicBezTo>
                    <a:pt x="1092430" y="45720"/>
                    <a:pt x="1102672" y="0"/>
                    <a:pt x="1115189" y="0"/>
                  </a:cubicBezTo>
                  <a:close/>
                  <a:moveTo>
                    <a:pt x="1206225" y="0"/>
                  </a:moveTo>
                  <a:cubicBezTo>
                    <a:pt x="1218742" y="0"/>
                    <a:pt x="1228984" y="45720"/>
                    <a:pt x="1228984" y="101600"/>
                  </a:cubicBezTo>
                  <a:cubicBezTo>
                    <a:pt x="1228984" y="157480"/>
                    <a:pt x="1218742" y="203200"/>
                    <a:pt x="1206225" y="203200"/>
                  </a:cubicBezTo>
                  <a:cubicBezTo>
                    <a:pt x="1193707" y="203200"/>
                    <a:pt x="1183466" y="157480"/>
                    <a:pt x="1183466" y="101600"/>
                  </a:cubicBezTo>
                  <a:cubicBezTo>
                    <a:pt x="1183466" y="45720"/>
                    <a:pt x="1193707" y="0"/>
                    <a:pt x="1206225" y="0"/>
                  </a:cubicBezTo>
                  <a:close/>
                  <a:moveTo>
                    <a:pt x="1297261" y="0"/>
                  </a:moveTo>
                  <a:cubicBezTo>
                    <a:pt x="1309778" y="0"/>
                    <a:pt x="1320020" y="45720"/>
                    <a:pt x="1320020" y="101600"/>
                  </a:cubicBezTo>
                  <a:cubicBezTo>
                    <a:pt x="1320020" y="157480"/>
                    <a:pt x="1309778" y="203200"/>
                    <a:pt x="1297261" y="203200"/>
                  </a:cubicBezTo>
                  <a:cubicBezTo>
                    <a:pt x="1284743" y="203200"/>
                    <a:pt x="1274502" y="157480"/>
                    <a:pt x="1274502" y="101600"/>
                  </a:cubicBezTo>
                  <a:cubicBezTo>
                    <a:pt x="1274502" y="45720"/>
                    <a:pt x="1284743" y="0"/>
                    <a:pt x="1297261" y="0"/>
                  </a:cubicBezTo>
                  <a:close/>
                  <a:moveTo>
                    <a:pt x="1388297" y="0"/>
                  </a:moveTo>
                  <a:cubicBezTo>
                    <a:pt x="1400814" y="0"/>
                    <a:pt x="1411056" y="45720"/>
                    <a:pt x="1411056" y="101600"/>
                  </a:cubicBezTo>
                  <a:cubicBezTo>
                    <a:pt x="1411056" y="157480"/>
                    <a:pt x="1400814" y="203200"/>
                    <a:pt x="1388297" y="203200"/>
                  </a:cubicBezTo>
                  <a:cubicBezTo>
                    <a:pt x="1375779" y="203200"/>
                    <a:pt x="1365538" y="157480"/>
                    <a:pt x="1365538" y="101600"/>
                  </a:cubicBezTo>
                  <a:cubicBezTo>
                    <a:pt x="1365538" y="45720"/>
                    <a:pt x="1375779" y="0"/>
                    <a:pt x="1388297" y="0"/>
                  </a:cubicBezTo>
                  <a:close/>
                  <a:moveTo>
                    <a:pt x="1479332" y="0"/>
                  </a:moveTo>
                  <a:cubicBezTo>
                    <a:pt x="1491850" y="0"/>
                    <a:pt x="1502092" y="45720"/>
                    <a:pt x="1502092" y="101600"/>
                  </a:cubicBezTo>
                  <a:cubicBezTo>
                    <a:pt x="1502092" y="157480"/>
                    <a:pt x="1491850" y="203200"/>
                    <a:pt x="1479332" y="203200"/>
                  </a:cubicBezTo>
                  <a:cubicBezTo>
                    <a:pt x="1466815" y="203200"/>
                    <a:pt x="1456574" y="157480"/>
                    <a:pt x="1456574" y="101600"/>
                  </a:cubicBezTo>
                  <a:cubicBezTo>
                    <a:pt x="1456574" y="45720"/>
                    <a:pt x="1466815" y="0"/>
                    <a:pt x="1479332" y="0"/>
                  </a:cubicBezTo>
                  <a:close/>
                  <a:moveTo>
                    <a:pt x="1570368" y="0"/>
                  </a:moveTo>
                  <a:cubicBezTo>
                    <a:pt x="1582886" y="0"/>
                    <a:pt x="1593127" y="45720"/>
                    <a:pt x="1593127" y="101600"/>
                  </a:cubicBezTo>
                  <a:cubicBezTo>
                    <a:pt x="1593127" y="157480"/>
                    <a:pt x="1582886" y="203200"/>
                    <a:pt x="1570368" y="203200"/>
                  </a:cubicBezTo>
                  <a:cubicBezTo>
                    <a:pt x="1557851" y="203200"/>
                    <a:pt x="1547609" y="157480"/>
                    <a:pt x="1547609" y="101600"/>
                  </a:cubicBezTo>
                  <a:cubicBezTo>
                    <a:pt x="1547609" y="45720"/>
                    <a:pt x="1557851" y="0"/>
                    <a:pt x="1570368" y="0"/>
                  </a:cubicBezTo>
                  <a:close/>
                  <a:moveTo>
                    <a:pt x="1661404" y="0"/>
                  </a:moveTo>
                  <a:cubicBezTo>
                    <a:pt x="1673922" y="0"/>
                    <a:pt x="1684163" y="45720"/>
                    <a:pt x="1684163" y="101600"/>
                  </a:cubicBezTo>
                  <a:cubicBezTo>
                    <a:pt x="1684163" y="157480"/>
                    <a:pt x="1673922" y="203200"/>
                    <a:pt x="1661404" y="203200"/>
                  </a:cubicBezTo>
                  <a:cubicBezTo>
                    <a:pt x="1648887" y="203200"/>
                    <a:pt x="1638645" y="157480"/>
                    <a:pt x="1638645" y="101600"/>
                  </a:cubicBezTo>
                  <a:cubicBezTo>
                    <a:pt x="1638645" y="45720"/>
                    <a:pt x="1648887" y="0"/>
                    <a:pt x="1661404" y="0"/>
                  </a:cubicBezTo>
                  <a:close/>
                  <a:moveTo>
                    <a:pt x="1752440" y="0"/>
                  </a:moveTo>
                  <a:cubicBezTo>
                    <a:pt x="1764957" y="0"/>
                    <a:pt x="1775199" y="45720"/>
                    <a:pt x="1775199" y="101600"/>
                  </a:cubicBezTo>
                  <a:cubicBezTo>
                    <a:pt x="1775199" y="157480"/>
                    <a:pt x="1764957" y="203200"/>
                    <a:pt x="1752440" y="203200"/>
                  </a:cubicBezTo>
                  <a:cubicBezTo>
                    <a:pt x="1739923" y="203200"/>
                    <a:pt x="1729681" y="157480"/>
                    <a:pt x="1729681" y="101600"/>
                  </a:cubicBezTo>
                  <a:cubicBezTo>
                    <a:pt x="1729681" y="45720"/>
                    <a:pt x="1739923" y="0"/>
                    <a:pt x="1752440" y="0"/>
                  </a:cubicBezTo>
                  <a:close/>
                  <a:moveTo>
                    <a:pt x="1843476" y="0"/>
                  </a:moveTo>
                  <a:cubicBezTo>
                    <a:pt x="1855993" y="0"/>
                    <a:pt x="1866235" y="45720"/>
                    <a:pt x="1866235" y="101600"/>
                  </a:cubicBezTo>
                  <a:cubicBezTo>
                    <a:pt x="1866235" y="157480"/>
                    <a:pt x="1855993" y="203200"/>
                    <a:pt x="1843476" y="203200"/>
                  </a:cubicBezTo>
                  <a:cubicBezTo>
                    <a:pt x="1830958" y="203200"/>
                    <a:pt x="1820717" y="157480"/>
                    <a:pt x="1820717" y="101600"/>
                  </a:cubicBezTo>
                  <a:cubicBezTo>
                    <a:pt x="1820717" y="45720"/>
                    <a:pt x="1830958" y="0"/>
                    <a:pt x="1843476" y="0"/>
                  </a:cubicBezTo>
                  <a:close/>
                </a:path>
              </a:pathLst>
            </a:custGeom>
            <a:solidFill>
              <a:srgbClr val="1A4088"/>
            </a:solidFill>
          </p:spPr>
        </p:sp>
      </p:grpSp>
      <p:sp>
        <p:nvSpPr>
          <p:cNvPr id="11" name="TextBox 11"/>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Time-based feature</a:t>
            </a:r>
          </a:p>
        </p:txBody>
      </p:sp>
      <p:sp>
        <p:nvSpPr>
          <p:cNvPr id="12" name="TextBox 12"/>
          <p:cNvSpPr txBox="1"/>
          <p:nvPr/>
        </p:nvSpPr>
        <p:spPr>
          <a:xfrm>
            <a:off x="1009530" y="9186519"/>
            <a:ext cx="16249770" cy="341088"/>
          </a:xfrm>
          <a:prstGeom prst="rect">
            <a:avLst/>
          </a:prstGeom>
        </p:spPr>
        <p:txBody>
          <a:bodyPr lIns="0" tIns="0" rIns="0" bIns="0" rtlCol="0" anchor="t">
            <a:spAutoFit/>
          </a:bodyPr>
          <a:lstStyle/>
          <a:p>
            <a:pPr>
              <a:lnSpc>
                <a:spcPts val="2879"/>
              </a:lnSpc>
            </a:pPr>
            <a:r>
              <a:rPr lang="en-US" sz="1799">
                <a:solidFill>
                  <a:srgbClr val="000000"/>
                </a:solidFill>
                <a:latin typeface="Arbutus Slab"/>
              </a:rPr>
              <a:t>Reference: https://engineering.grab.com/files/Grab-Posisi_An_Extensive_Real-Life_GPS_Trajectory_Dataset_in_Southeast_Asia.pdf</a:t>
            </a:r>
          </a:p>
        </p:txBody>
      </p:sp>
      <p:grpSp>
        <p:nvGrpSpPr>
          <p:cNvPr id="13" name="Group 13"/>
          <p:cNvGrpSpPr/>
          <p:nvPr/>
        </p:nvGrpSpPr>
        <p:grpSpPr>
          <a:xfrm rot="1316445">
            <a:off x="10206582" y="7114989"/>
            <a:ext cx="820551" cy="202938"/>
            <a:chOff x="0" y="0"/>
            <a:chExt cx="9194800" cy="812800"/>
          </a:xfrm>
        </p:grpSpPr>
        <p:sp>
          <p:nvSpPr>
            <p:cNvPr id="14" name="Freeform 14"/>
            <p:cNvSpPr/>
            <p:nvPr/>
          </p:nvSpPr>
          <p:spPr>
            <a:xfrm>
              <a:off x="445236" y="304800"/>
              <a:ext cx="2578266" cy="203200"/>
            </a:xfrm>
            <a:custGeom>
              <a:avLst/>
              <a:gdLst/>
              <a:ahLst/>
              <a:cxnLst/>
              <a:rect l="l" t="t" r="r" b="b"/>
              <a:pathLst>
                <a:path w="2578266" h="203200">
                  <a:moveTo>
                    <a:pt x="31443" y="0"/>
                  </a:moveTo>
                  <a:cubicBezTo>
                    <a:pt x="48736" y="0"/>
                    <a:pt x="62885" y="45720"/>
                    <a:pt x="62885" y="101600"/>
                  </a:cubicBezTo>
                  <a:cubicBezTo>
                    <a:pt x="62885" y="157480"/>
                    <a:pt x="48736" y="203200"/>
                    <a:pt x="31443" y="203200"/>
                  </a:cubicBezTo>
                  <a:cubicBezTo>
                    <a:pt x="14149" y="203200"/>
                    <a:pt x="0" y="157480"/>
                    <a:pt x="0" y="101600"/>
                  </a:cubicBezTo>
                  <a:cubicBezTo>
                    <a:pt x="0" y="45720"/>
                    <a:pt x="14149" y="0"/>
                    <a:pt x="31443" y="0"/>
                  </a:cubicBezTo>
                  <a:close/>
                  <a:moveTo>
                    <a:pt x="157212" y="0"/>
                  </a:moveTo>
                  <a:cubicBezTo>
                    <a:pt x="174505" y="0"/>
                    <a:pt x="188654" y="45720"/>
                    <a:pt x="188654" y="101600"/>
                  </a:cubicBezTo>
                  <a:cubicBezTo>
                    <a:pt x="188654" y="157480"/>
                    <a:pt x="174505" y="203200"/>
                    <a:pt x="157212" y="203200"/>
                  </a:cubicBezTo>
                  <a:cubicBezTo>
                    <a:pt x="139918" y="203200"/>
                    <a:pt x="125769" y="157480"/>
                    <a:pt x="125769" y="101600"/>
                  </a:cubicBezTo>
                  <a:cubicBezTo>
                    <a:pt x="125769" y="45720"/>
                    <a:pt x="139918" y="0"/>
                    <a:pt x="157212" y="0"/>
                  </a:cubicBezTo>
                  <a:close/>
                  <a:moveTo>
                    <a:pt x="282981" y="0"/>
                  </a:moveTo>
                  <a:cubicBezTo>
                    <a:pt x="300274" y="0"/>
                    <a:pt x="314423" y="45720"/>
                    <a:pt x="314423" y="101600"/>
                  </a:cubicBezTo>
                  <a:cubicBezTo>
                    <a:pt x="314423" y="157480"/>
                    <a:pt x="300274" y="203200"/>
                    <a:pt x="282981" y="203200"/>
                  </a:cubicBezTo>
                  <a:cubicBezTo>
                    <a:pt x="265688" y="203200"/>
                    <a:pt x="251539" y="157480"/>
                    <a:pt x="251539" y="101600"/>
                  </a:cubicBezTo>
                  <a:cubicBezTo>
                    <a:pt x="251539" y="45720"/>
                    <a:pt x="265688" y="0"/>
                    <a:pt x="282981" y="0"/>
                  </a:cubicBezTo>
                  <a:close/>
                  <a:moveTo>
                    <a:pt x="408750" y="0"/>
                  </a:moveTo>
                  <a:cubicBezTo>
                    <a:pt x="426043" y="0"/>
                    <a:pt x="440192" y="45720"/>
                    <a:pt x="440192" y="101600"/>
                  </a:cubicBezTo>
                  <a:cubicBezTo>
                    <a:pt x="440192" y="157480"/>
                    <a:pt x="426043" y="203200"/>
                    <a:pt x="408750" y="203200"/>
                  </a:cubicBezTo>
                  <a:cubicBezTo>
                    <a:pt x="391457" y="203200"/>
                    <a:pt x="377308" y="157480"/>
                    <a:pt x="377308" y="101600"/>
                  </a:cubicBezTo>
                  <a:cubicBezTo>
                    <a:pt x="377308" y="45720"/>
                    <a:pt x="391457" y="0"/>
                    <a:pt x="408750" y="0"/>
                  </a:cubicBezTo>
                  <a:close/>
                  <a:moveTo>
                    <a:pt x="534519" y="0"/>
                  </a:moveTo>
                  <a:cubicBezTo>
                    <a:pt x="551812" y="0"/>
                    <a:pt x="565961" y="45720"/>
                    <a:pt x="565961" y="101600"/>
                  </a:cubicBezTo>
                  <a:cubicBezTo>
                    <a:pt x="565961" y="157480"/>
                    <a:pt x="551812" y="203200"/>
                    <a:pt x="534519" y="203200"/>
                  </a:cubicBezTo>
                  <a:cubicBezTo>
                    <a:pt x="517226" y="203200"/>
                    <a:pt x="503077" y="157480"/>
                    <a:pt x="503077" y="101600"/>
                  </a:cubicBezTo>
                  <a:cubicBezTo>
                    <a:pt x="503077" y="45720"/>
                    <a:pt x="517226" y="0"/>
                    <a:pt x="534519" y="0"/>
                  </a:cubicBezTo>
                  <a:close/>
                  <a:moveTo>
                    <a:pt x="660288" y="0"/>
                  </a:moveTo>
                  <a:cubicBezTo>
                    <a:pt x="677581" y="0"/>
                    <a:pt x="691730" y="45720"/>
                    <a:pt x="691730" y="101600"/>
                  </a:cubicBezTo>
                  <a:cubicBezTo>
                    <a:pt x="691730" y="157480"/>
                    <a:pt x="677581" y="203200"/>
                    <a:pt x="660288" y="203200"/>
                  </a:cubicBezTo>
                  <a:cubicBezTo>
                    <a:pt x="642995" y="203200"/>
                    <a:pt x="628846" y="157480"/>
                    <a:pt x="628846" y="101600"/>
                  </a:cubicBezTo>
                  <a:cubicBezTo>
                    <a:pt x="628846" y="45720"/>
                    <a:pt x="642995" y="0"/>
                    <a:pt x="660288" y="0"/>
                  </a:cubicBezTo>
                  <a:close/>
                  <a:moveTo>
                    <a:pt x="786057" y="0"/>
                  </a:moveTo>
                  <a:cubicBezTo>
                    <a:pt x="803350" y="0"/>
                    <a:pt x="817499" y="45720"/>
                    <a:pt x="817499" y="101600"/>
                  </a:cubicBezTo>
                  <a:cubicBezTo>
                    <a:pt x="817499" y="157480"/>
                    <a:pt x="803350" y="203200"/>
                    <a:pt x="786057" y="203200"/>
                  </a:cubicBezTo>
                  <a:cubicBezTo>
                    <a:pt x="768764" y="203200"/>
                    <a:pt x="754615" y="157480"/>
                    <a:pt x="754615" y="101600"/>
                  </a:cubicBezTo>
                  <a:cubicBezTo>
                    <a:pt x="754615" y="45720"/>
                    <a:pt x="768764" y="0"/>
                    <a:pt x="786057" y="0"/>
                  </a:cubicBezTo>
                  <a:close/>
                  <a:moveTo>
                    <a:pt x="911826" y="0"/>
                  </a:moveTo>
                  <a:cubicBezTo>
                    <a:pt x="929119" y="0"/>
                    <a:pt x="943268" y="45720"/>
                    <a:pt x="943268" y="101600"/>
                  </a:cubicBezTo>
                  <a:cubicBezTo>
                    <a:pt x="943268" y="157480"/>
                    <a:pt x="929119" y="203200"/>
                    <a:pt x="911826" y="203200"/>
                  </a:cubicBezTo>
                  <a:cubicBezTo>
                    <a:pt x="894533" y="203200"/>
                    <a:pt x="880384" y="157480"/>
                    <a:pt x="880384" y="101600"/>
                  </a:cubicBezTo>
                  <a:cubicBezTo>
                    <a:pt x="880384" y="45720"/>
                    <a:pt x="894533" y="0"/>
                    <a:pt x="911826" y="0"/>
                  </a:cubicBezTo>
                  <a:close/>
                  <a:moveTo>
                    <a:pt x="1037595" y="0"/>
                  </a:moveTo>
                  <a:cubicBezTo>
                    <a:pt x="1054889" y="0"/>
                    <a:pt x="1069038" y="45720"/>
                    <a:pt x="1069038" y="101600"/>
                  </a:cubicBezTo>
                  <a:cubicBezTo>
                    <a:pt x="1069038" y="157480"/>
                    <a:pt x="1054889" y="203200"/>
                    <a:pt x="1037595" y="203200"/>
                  </a:cubicBezTo>
                  <a:cubicBezTo>
                    <a:pt x="1020302" y="203200"/>
                    <a:pt x="1006153" y="157480"/>
                    <a:pt x="1006153" y="101600"/>
                  </a:cubicBezTo>
                  <a:cubicBezTo>
                    <a:pt x="1006153" y="45720"/>
                    <a:pt x="1020302" y="0"/>
                    <a:pt x="1037595" y="0"/>
                  </a:cubicBezTo>
                  <a:close/>
                  <a:moveTo>
                    <a:pt x="1163364" y="0"/>
                  </a:moveTo>
                  <a:cubicBezTo>
                    <a:pt x="1180658" y="0"/>
                    <a:pt x="1194807" y="45720"/>
                    <a:pt x="1194807" y="101600"/>
                  </a:cubicBezTo>
                  <a:cubicBezTo>
                    <a:pt x="1194807" y="157480"/>
                    <a:pt x="1180658" y="203200"/>
                    <a:pt x="1163364" y="203200"/>
                  </a:cubicBezTo>
                  <a:cubicBezTo>
                    <a:pt x="1146071" y="203200"/>
                    <a:pt x="1131922" y="157480"/>
                    <a:pt x="1131922" y="101600"/>
                  </a:cubicBezTo>
                  <a:cubicBezTo>
                    <a:pt x="1131922" y="45720"/>
                    <a:pt x="1146071" y="0"/>
                    <a:pt x="1163364" y="0"/>
                  </a:cubicBezTo>
                  <a:close/>
                  <a:moveTo>
                    <a:pt x="1289133" y="0"/>
                  </a:moveTo>
                  <a:cubicBezTo>
                    <a:pt x="1306427" y="0"/>
                    <a:pt x="1320576" y="45720"/>
                    <a:pt x="1320576" y="101600"/>
                  </a:cubicBezTo>
                  <a:cubicBezTo>
                    <a:pt x="1320576" y="157480"/>
                    <a:pt x="1306427" y="203200"/>
                    <a:pt x="1289133" y="203200"/>
                  </a:cubicBezTo>
                  <a:cubicBezTo>
                    <a:pt x="1271840" y="203200"/>
                    <a:pt x="1257691" y="157480"/>
                    <a:pt x="1257691" y="101600"/>
                  </a:cubicBezTo>
                  <a:cubicBezTo>
                    <a:pt x="1257691" y="45720"/>
                    <a:pt x="1271840" y="0"/>
                    <a:pt x="1289133" y="0"/>
                  </a:cubicBezTo>
                  <a:close/>
                  <a:moveTo>
                    <a:pt x="1414903" y="0"/>
                  </a:moveTo>
                  <a:cubicBezTo>
                    <a:pt x="1432196" y="0"/>
                    <a:pt x="1446345" y="45720"/>
                    <a:pt x="1446345" y="101600"/>
                  </a:cubicBezTo>
                  <a:cubicBezTo>
                    <a:pt x="1446345" y="157480"/>
                    <a:pt x="1432196" y="203200"/>
                    <a:pt x="1414903" y="203200"/>
                  </a:cubicBezTo>
                  <a:cubicBezTo>
                    <a:pt x="1397609" y="203200"/>
                    <a:pt x="1383460" y="157480"/>
                    <a:pt x="1383460" y="101600"/>
                  </a:cubicBezTo>
                  <a:cubicBezTo>
                    <a:pt x="1383460" y="45720"/>
                    <a:pt x="1397609" y="0"/>
                    <a:pt x="1414903" y="0"/>
                  </a:cubicBezTo>
                  <a:close/>
                  <a:moveTo>
                    <a:pt x="1540672" y="0"/>
                  </a:moveTo>
                  <a:cubicBezTo>
                    <a:pt x="1557965" y="0"/>
                    <a:pt x="1572114" y="45720"/>
                    <a:pt x="1572114" y="101600"/>
                  </a:cubicBezTo>
                  <a:cubicBezTo>
                    <a:pt x="1572114" y="157480"/>
                    <a:pt x="1557965" y="203200"/>
                    <a:pt x="1540672" y="203200"/>
                  </a:cubicBezTo>
                  <a:cubicBezTo>
                    <a:pt x="1523378" y="203200"/>
                    <a:pt x="1509229" y="157480"/>
                    <a:pt x="1509229" y="101600"/>
                  </a:cubicBezTo>
                  <a:cubicBezTo>
                    <a:pt x="1509229" y="45720"/>
                    <a:pt x="1523378" y="0"/>
                    <a:pt x="1540672" y="0"/>
                  </a:cubicBezTo>
                  <a:close/>
                  <a:moveTo>
                    <a:pt x="1666441" y="0"/>
                  </a:moveTo>
                  <a:cubicBezTo>
                    <a:pt x="1683734" y="0"/>
                    <a:pt x="1697883" y="45720"/>
                    <a:pt x="1697883" y="101600"/>
                  </a:cubicBezTo>
                  <a:cubicBezTo>
                    <a:pt x="1697883" y="157480"/>
                    <a:pt x="1683734" y="203200"/>
                    <a:pt x="1666441" y="203200"/>
                  </a:cubicBezTo>
                  <a:cubicBezTo>
                    <a:pt x="1649147" y="203200"/>
                    <a:pt x="1634998" y="157480"/>
                    <a:pt x="1634998" y="101600"/>
                  </a:cubicBezTo>
                  <a:cubicBezTo>
                    <a:pt x="1634998" y="45720"/>
                    <a:pt x="1649147" y="0"/>
                    <a:pt x="1666441" y="0"/>
                  </a:cubicBezTo>
                  <a:close/>
                  <a:moveTo>
                    <a:pt x="1792210" y="0"/>
                  </a:moveTo>
                  <a:cubicBezTo>
                    <a:pt x="1809503" y="0"/>
                    <a:pt x="1823652" y="45720"/>
                    <a:pt x="1823652" y="101600"/>
                  </a:cubicBezTo>
                  <a:cubicBezTo>
                    <a:pt x="1823652" y="157480"/>
                    <a:pt x="1809503" y="203200"/>
                    <a:pt x="1792210" y="203200"/>
                  </a:cubicBezTo>
                  <a:cubicBezTo>
                    <a:pt x="1774916" y="203200"/>
                    <a:pt x="1760768" y="157480"/>
                    <a:pt x="1760768" y="101600"/>
                  </a:cubicBezTo>
                  <a:cubicBezTo>
                    <a:pt x="1760768" y="45720"/>
                    <a:pt x="1774916" y="0"/>
                    <a:pt x="1792210" y="0"/>
                  </a:cubicBezTo>
                  <a:close/>
                  <a:moveTo>
                    <a:pt x="1917979" y="0"/>
                  </a:moveTo>
                  <a:cubicBezTo>
                    <a:pt x="1935272" y="0"/>
                    <a:pt x="1949421" y="45720"/>
                    <a:pt x="1949421" y="101600"/>
                  </a:cubicBezTo>
                  <a:cubicBezTo>
                    <a:pt x="1949421" y="157480"/>
                    <a:pt x="1935272" y="203200"/>
                    <a:pt x="1917979" y="203200"/>
                  </a:cubicBezTo>
                  <a:cubicBezTo>
                    <a:pt x="1900686" y="203200"/>
                    <a:pt x="1886537" y="157480"/>
                    <a:pt x="1886537" y="101600"/>
                  </a:cubicBezTo>
                  <a:cubicBezTo>
                    <a:pt x="1886537" y="45720"/>
                    <a:pt x="1900686" y="0"/>
                    <a:pt x="1917979" y="0"/>
                  </a:cubicBezTo>
                  <a:close/>
                  <a:moveTo>
                    <a:pt x="2043748" y="0"/>
                  </a:moveTo>
                  <a:cubicBezTo>
                    <a:pt x="2061041" y="0"/>
                    <a:pt x="2075190" y="45720"/>
                    <a:pt x="2075190" y="101600"/>
                  </a:cubicBezTo>
                  <a:cubicBezTo>
                    <a:pt x="2075190" y="157480"/>
                    <a:pt x="2061041" y="203200"/>
                    <a:pt x="2043748" y="203200"/>
                  </a:cubicBezTo>
                  <a:cubicBezTo>
                    <a:pt x="2026455" y="203200"/>
                    <a:pt x="2012306" y="157480"/>
                    <a:pt x="2012306" y="101600"/>
                  </a:cubicBezTo>
                  <a:cubicBezTo>
                    <a:pt x="2012306" y="45720"/>
                    <a:pt x="2026455" y="0"/>
                    <a:pt x="2043748" y="0"/>
                  </a:cubicBezTo>
                  <a:close/>
                  <a:moveTo>
                    <a:pt x="2169517" y="0"/>
                  </a:moveTo>
                  <a:cubicBezTo>
                    <a:pt x="2186810" y="0"/>
                    <a:pt x="2200959" y="45720"/>
                    <a:pt x="2200959" y="101600"/>
                  </a:cubicBezTo>
                  <a:cubicBezTo>
                    <a:pt x="2200959" y="157480"/>
                    <a:pt x="2186810" y="203200"/>
                    <a:pt x="2169517" y="203200"/>
                  </a:cubicBezTo>
                  <a:cubicBezTo>
                    <a:pt x="2152224" y="203200"/>
                    <a:pt x="2138075" y="157480"/>
                    <a:pt x="2138075" y="101600"/>
                  </a:cubicBezTo>
                  <a:cubicBezTo>
                    <a:pt x="2138075" y="45720"/>
                    <a:pt x="2152224" y="0"/>
                    <a:pt x="2169517" y="0"/>
                  </a:cubicBezTo>
                  <a:close/>
                  <a:moveTo>
                    <a:pt x="2295286" y="0"/>
                  </a:moveTo>
                  <a:cubicBezTo>
                    <a:pt x="2312579" y="0"/>
                    <a:pt x="2326728" y="45720"/>
                    <a:pt x="2326728" y="101600"/>
                  </a:cubicBezTo>
                  <a:cubicBezTo>
                    <a:pt x="2326728" y="157480"/>
                    <a:pt x="2312579" y="203200"/>
                    <a:pt x="2295286" y="203200"/>
                  </a:cubicBezTo>
                  <a:cubicBezTo>
                    <a:pt x="2277993" y="203200"/>
                    <a:pt x="2263844" y="157480"/>
                    <a:pt x="2263844" y="101600"/>
                  </a:cubicBezTo>
                  <a:cubicBezTo>
                    <a:pt x="2263844" y="45720"/>
                    <a:pt x="2277993" y="0"/>
                    <a:pt x="2295286" y="0"/>
                  </a:cubicBezTo>
                  <a:close/>
                  <a:moveTo>
                    <a:pt x="2421055" y="0"/>
                  </a:moveTo>
                  <a:cubicBezTo>
                    <a:pt x="2438348" y="0"/>
                    <a:pt x="2452497" y="45720"/>
                    <a:pt x="2452497" y="101600"/>
                  </a:cubicBezTo>
                  <a:cubicBezTo>
                    <a:pt x="2452497" y="157480"/>
                    <a:pt x="2438348" y="203200"/>
                    <a:pt x="2421055" y="203200"/>
                  </a:cubicBezTo>
                  <a:cubicBezTo>
                    <a:pt x="2403762" y="203200"/>
                    <a:pt x="2389613" y="157480"/>
                    <a:pt x="2389613" y="101600"/>
                  </a:cubicBezTo>
                  <a:cubicBezTo>
                    <a:pt x="2389613" y="45720"/>
                    <a:pt x="2403762" y="0"/>
                    <a:pt x="2421055" y="0"/>
                  </a:cubicBezTo>
                  <a:close/>
                  <a:moveTo>
                    <a:pt x="2546824" y="0"/>
                  </a:moveTo>
                  <a:cubicBezTo>
                    <a:pt x="2564118" y="0"/>
                    <a:pt x="2578266" y="45720"/>
                    <a:pt x="2578266" y="101600"/>
                  </a:cubicBezTo>
                  <a:cubicBezTo>
                    <a:pt x="2578266" y="157480"/>
                    <a:pt x="2564118" y="203200"/>
                    <a:pt x="2546824" y="203200"/>
                  </a:cubicBezTo>
                  <a:cubicBezTo>
                    <a:pt x="2529531" y="203200"/>
                    <a:pt x="2515382" y="157480"/>
                    <a:pt x="2515382" y="101600"/>
                  </a:cubicBezTo>
                  <a:cubicBezTo>
                    <a:pt x="2515382" y="45720"/>
                    <a:pt x="2529531" y="0"/>
                    <a:pt x="2546824" y="0"/>
                  </a:cubicBezTo>
                  <a:close/>
                </a:path>
              </a:pathLst>
            </a:custGeom>
            <a:solidFill>
              <a:srgbClr val="1A4088"/>
            </a:solidFill>
          </p:spPr>
        </p:sp>
      </p:grpSp>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610B7DF3-9C34-435C-9F47-88ACEA4D15E1}"/>
                  </a:ext>
                </a:extLst>
              </p14:cNvPr>
              <p14:cNvContentPartPr/>
              <p14:nvPr/>
            </p14:nvContentPartPr>
            <p14:xfrm>
              <a:off x="8610214" y="7331385"/>
              <a:ext cx="324000" cy="15120"/>
            </p14:xfrm>
          </p:contentPart>
        </mc:Choice>
        <mc:Fallback>
          <p:pic>
            <p:nvPicPr>
              <p:cNvPr id="15" name="Ink 14">
                <a:extLst>
                  <a:ext uri="{FF2B5EF4-FFF2-40B4-BE49-F238E27FC236}">
                    <a16:creationId xmlns:a16="http://schemas.microsoft.com/office/drawing/2014/main" id="{610B7DF3-9C34-435C-9F47-88ACEA4D15E1}"/>
                  </a:ext>
                </a:extLst>
              </p:cNvPr>
              <p:cNvPicPr/>
              <p:nvPr/>
            </p:nvPicPr>
            <p:blipFill>
              <a:blip r:embed="rId5"/>
              <a:stretch>
                <a:fillRect/>
              </a:stretch>
            </p:blipFill>
            <p:spPr>
              <a:xfrm>
                <a:off x="8601574" y="7322745"/>
                <a:ext cx="3416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A0DEF526-07CF-4842-9E8E-08EB83552672}"/>
                  </a:ext>
                </a:extLst>
              </p14:cNvPr>
              <p14:cNvContentPartPr/>
              <p14:nvPr/>
            </p14:nvContentPartPr>
            <p14:xfrm>
              <a:off x="10362983" y="7031783"/>
              <a:ext cx="617040" cy="343080"/>
            </p14:xfrm>
          </p:contentPart>
        </mc:Choice>
        <mc:Fallback>
          <p:pic>
            <p:nvPicPr>
              <p:cNvPr id="24" name="Ink 23">
                <a:extLst>
                  <a:ext uri="{FF2B5EF4-FFF2-40B4-BE49-F238E27FC236}">
                    <a16:creationId xmlns:a16="http://schemas.microsoft.com/office/drawing/2014/main" id="{A0DEF526-07CF-4842-9E8E-08EB83552672}"/>
                  </a:ext>
                </a:extLst>
              </p:cNvPr>
              <p:cNvPicPr/>
              <p:nvPr/>
            </p:nvPicPr>
            <p:blipFill>
              <a:blip r:embed="rId7"/>
              <a:stretch>
                <a:fillRect/>
              </a:stretch>
            </p:blipFill>
            <p:spPr>
              <a:xfrm>
                <a:off x="10354343" y="7022783"/>
                <a:ext cx="634680" cy="360720"/>
              </a:xfrm>
              <a:prstGeom prst="rect">
                <a:avLst/>
              </a:prstGeom>
            </p:spPr>
          </p:pic>
        </mc:Fallback>
      </mc:AlternateContent>
      <p:grpSp>
        <p:nvGrpSpPr>
          <p:cNvPr id="28" name="Group 27">
            <a:extLst>
              <a:ext uri="{FF2B5EF4-FFF2-40B4-BE49-F238E27FC236}">
                <a16:creationId xmlns:a16="http://schemas.microsoft.com/office/drawing/2014/main" id="{3FAB23E0-693E-482C-95CD-C9EE3EB6D377}"/>
              </a:ext>
            </a:extLst>
          </p:cNvPr>
          <p:cNvGrpSpPr/>
          <p:nvPr/>
        </p:nvGrpSpPr>
        <p:grpSpPr>
          <a:xfrm>
            <a:off x="8548275" y="6838583"/>
            <a:ext cx="597600" cy="518040"/>
            <a:chOff x="8548275" y="6838583"/>
            <a:chExt cx="597600" cy="518040"/>
          </a:xfrm>
        </p:grpSpPr>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3C5F76A7-0FB4-4C5E-B860-02D7C512D259}"/>
                    </a:ext>
                  </a:extLst>
                </p14:cNvPr>
                <p14:cNvContentPartPr/>
                <p14:nvPr/>
              </p14:nvContentPartPr>
              <p14:xfrm>
                <a:off x="8753494" y="7284225"/>
                <a:ext cx="297720" cy="57600"/>
              </p14:xfrm>
            </p:contentPart>
          </mc:Choice>
          <mc:Fallback>
            <p:pic>
              <p:nvPicPr>
                <p:cNvPr id="16" name="Ink 15">
                  <a:extLst>
                    <a:ext uri="{FF2B5EF4-FFF2-40B4-BE49-F238E27FC236}">
                      <a16:creationId xmlns:a16="http://schemas.microsoft.com/office/drawing/2014/main" id="{3C5F76A7-0FB4-4C5E-B860-02D7C512D259}"/>
                    </a:ext>
                  </a:extLst>
                </p:cNvPr>
                <p:cNvPicPr/>
                <p:nvPr/>
              </p:nvPicPr>
              <p:blipFill>
                <a:blip r:embed="rId9"/>
                <a:stretch>
                  <a:fillRect/>
                </a:stretch>
              </p:blipFill>
              <p:spPr>
                <a:xfrm>
                  <a:off x="8744494" y="7275225"/>
                  <a:ext cx="3153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8D8C3553-3843-4A04-A314-755F3323845A}"/>
                    </a:ext>
                  </a:extLst>
                </p14:cNvPr>
                <p14:cNvContentPartPr/>
                <p14:nvPr/>
              </p14:nvContentPartPr>
              <p14:xfrm>
                <a:off x="8574574" y="7288545"/>
                <a:ext cx="497520" cy="57960"/>
              </p14:xfrm>
            </p:contentPart>
          </mc:Choice>
          <mc:Fallback>
            <p:pic>
              <p:nvPicPr>
                <p:cNvPr id="17" name="Ink 16">
                  <a:extLst>
                    <a:ext uri="{FF2B5EF4-FFF2-40B4-BE49-F238E27FC236}">
                      <a16:creationId xmlns:a16="http://schemas.microsoft.com/office/drawing/2014/main" id="{8D8C3553-3843-4A04-A314-755F3323845A}"/>
                    </a:ext>
                  </a:extLst>
                </p:cNvPr>
                <p:cNvPicPr/>
                <p:nvPr/>
              </p:nvPicPr>
              <p:blipFill>
                <a:blip r:embed="rId11"/>
                <a:stretch>
                  <a:fillRect/>
                </a:stretch>
              </p:blipFill>
              <p:spPr>
                <a:xfrm>
                  <a:off x="8565934" y="7279905"/>
                  <a:ext cx="5151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4C074B75-41DB-4FDC-9DBF-4C41C31EB451}"/>
                    </a:ext>
                  </a:extLst>
                </p14:cNvPr>
                <p14:cNvContentPartPr/>
                <p14:nvPr/>
              </p14:nvContentPartPr>
              <p14:xfrm>
                <a:off x="8548275" y="6838583"/>
                <a:ext cx="597600" cy="518040"/>
              </p14:xfrm>
            </p:contentPart>
          </mc:Choice>
          <mc:Fallback>
            <p:pic>
              <p:nvPicPr>
                <p:cNvPr id="26" name="Ink 25">
                  <a:extLst>
                    <a:ext uri="{FF2B5EF4-FFF2-40B4-BE49-F238E27FC236}">
                      <a16:creationId xmlns:a16="http://schemas.microsoft.com/office/drawing/2014/main" id="{4C074B75-41DB-4FDC-9DBF-4C41C31EB451}"/>
                    </a:ext>
                  </a:extLst>
                </p:cNvPr>
                <p:cNvPicPr/>
                <p:nvPr/>
              </p:nvPicPr>
              <p:blipFill>
                <a:blip r:embed="rId13"/>
                <a:stretch>
                  <a:fillRect/>
                </a:stretch>
              </p:blipFill>
              <p:spPr>
                <a:xfrm>
                  <a:off x="8539635" y="6829943"/>
                  <a:ext cx="615240" cy="53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29" name="Ink 28">
                <a:extLst>
                  <a:ext uri="{FF2B5EF4-FFF2-40B4-BE49-F238E27FC236}">
                    <a16:creationId xmlns:a16="http://schemas.microsoft.com/office/drawing/2014/main" id="{72E527B0-94EA-4398-A43D-048FD10A8688}"/>
                  </a:ext>
                </a:extLst>
              </p14:cNvPr>
              <p14:cNvContentPartPr/>
              <p14:nvPr/>
            </p14:nvContentPartPr>
            <p14:xfrm>
              <a:off x="10185915" y="6432503"/>
              <a:ext cx="926640" cy="920880"/>
            </p14:xfrm>
          </p:contentPart>
        </mc:Choice>
        <mc:Fallback>
          <p:pic>
            <p:nvPicPr>
              <p:cNvPr id="29" name="Ink 28">
                <a:extLst>
                  <a:ext uri="{FF2B5EF4-FFF2-40B4-BE49-F238E27FC236}">
                    <a16:creationId xmlns:a16="http://schemas.microsoft.com/office/drawing/2014/main" id="{72E527B0-94EA-4398-A43D-048FD10A8688}"/>
                  </a:ext>
                </a:extLst>
              </p:cNvPr>
              <p:cNvPicPr/>
              <p:nvPr/>
            </p:nvPicPr>
            <p:blipFill>
              <a:blip r:embed="rId15"/>
              <a:stretch>
                <a:fillRect/>
              </a:stretch>
            </p:blipFill>
            <p:spPr>
              <a:xfrm>
                <a:off x="10176915" y="6423863"/>
                <a:ext cx="944280" cy="93852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222708" y="2223054"/>
            <a:ext cx="16853334" cy="2746111"/>
          </a:xfrm>
          <a:prstGeom prst="rect">
            <a:avLst/>
          </a:prstGeom>
        </p:spPr>
        <p:txBody>
          <a:bodyPr lIns="0" tIns="0" rIns="0" bIns="0" rtlCol="0" anchor="t">
            <a:spAutoFit/>
          </a:bodyPr>
          <a:lstStyle/>
          <a:p>
            <a:pPr>
              <a:lnSpc>
                <a:spcPts val="3080"/>
              </a:lnSpc>
            </a:pPr>
            <a:r>
              <a:rPr lang="en-US" sz="2800">
                <a:solidFill>
                  <a:srgbClr val="000000"/>
                </a:solidFill>
                <a:latin typeface="Arbutus Slab"/>
              </a:rPr>
              <a:t>3. The distribution of rides by day seems to follow the trends that Sunday has less ride and any other day have more people take a ride. This may be caused by work commuting. 2019-04-19 is the exception since its a "Good Friday" and a holiday where people don't go to school or work while 2019-04-21 is easter day. This may be caused of the surge in rides. Unfortunately we only have 2 weeks worth of data, so we can't see clearly the pattern of time sensitive data.</a:t>
            </a:r>
          </a:p>
        </p:txBody>
      </p:sp>
      <p:pic>
        <p:nvPicPr>
          <p:cNvPr id="8" name="Picture 8"/>
          <p:cNvPicPr>
            <a:picLocks noChangeAspect="1"/>
          </p:cNvPicPr>
          <p:nvPr/>
        </p:nvPicPr>
        <p:blipFill>
          <a:blip r:embed="rId3"/>
          <a:srcRect/>
          <a:stretch>
            <a:fillRect/>
          </a:stretch>
        </p:blipFill>
        <p:spPr>
          <a:xfrm>
            <a:off x="6008958" y="5571119"/>
            <a:ext cx="6209728" cy="4329317"/>
          </a:xfrm>
          <a:prstGeom prst="rect">
            <a:avLst/>
          </a:prstGeom>
        </p:spPr>
      </p:pic>
      <p:sp>
        <p:nvSpPr>
          <p:cNvPr id="9" name="TextBox 9"/>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Time-based feature</a:t>
            </a:r>
          </a:p>
        </p:txBody>
      </p:sp>
      <p:sp>
        <p:nvSpPr>
          <p:cNvPr id="10" name="TextBox 10"/>
          <p:cNvSpPr txBox="1"/>
          <p:nvPr/>
        </p:nvSpPr>
        <p:spPr>
          <a:xfrm>
            <a:off x="6220258" y="9704756"/>
            <a:ext cx="6209728" cy="584835"/>
          </a:xfrm>
          <a:prstGeom prst="rect">
            <a:avLst/>
          </a:prstGeom>
        </p:spPr>
        <p:txBody>
          <a:bodyPr lIns="0" tIns="0" rIns="0" bIns="0" rtlCol="0" anchor="t">
            <a:spAutoFit/>
          </a:bodyPr>
          <a:lstStyle/>
          <a:p>
            <a:pPr algn="ctr">
              <a:lnSpc>
                <a:spcPts val="4759"/>
              </a:lnSpc>
            </a:pPr>
            <a:r>
              <a:rPr lang="en-US" sz="3400">
                <a:solidFill>
                  <a:srgbClr val="000000"/>
                </a:solidFill>
                <a:latin typeface="Open Sans Light"/>
              </a:rPr>
              <a:t>Date</a:t>
            </a:r>
          </a:p>
        </p:txBody>
      </p:sp>
      <p:sp>
        <p:nvSpPr>
          <p:cNvPr id="11" name="TextBox 11"/>
          <p:cNvSpPr txBox="1"/>
          <p:nvPr/>
        </p:nvSpPr>
        <p:spPr>
          <a:xfrm rot="-5400000">
            <a:off x="2656496" y="7365586"/>
            <a:ext cx="6209728" cy="584835"/>
          </a:xfrm>
          <a:prstGeom prst="rect">
            <a:avLst/>
          </a:prstGeom>
        </p:spPr>
        <p:txBody>
          <a:bodyPr lIns="0" tIns="0" rIns="0" bIns="0" rtlCol="0" anchor="t">
            <a:spAutoFit/>
          </a:bodyPr>
          <a:lstStyle/>
          <a:p>
            <a:pPr algn="ctr">
              <a:lnSpc>
                <a:spcPts val="4759"/>
              </a:lnSpc>
            </a:pPr>
            <a:r>
              <a:rPr lang="en-US" sz="3400">
                <a:solidFill>
                  <a:srgbClr val="000000"/>
                </a:solidFill>
                <a:latin typeface="Open Sans Light"/>
              </a:rPr>
              <a:t>GPS Ping Count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pic>
        <p:nvPicPr>
          <p:cNvPr id="7" name="Picture 7"/>
          <p:cNvPicPr>
            <a:picLocks noChangeAspect="1"/>
          </p:cNvPicPr>
          <p:nvPr/>
        </p:nvPicPr>
        <p:blipFill>
          <a:blip r:embed="rId3"/>
          <a:srcRect/>
          <a:stretch>
            <a:fillRect/>
          </a:stretch>
        </p:blipFill>
        <p:spPr>
          <a:xfrm>
            <a:off x="1133686" y="4811183"/>
            <a:ext cx="16598118" cy="2656463"/>
          </a:xfrm>
          <a:prstGeom prst="rect">
            <a:avLst/>
          </a:prstGeom>
        </p:spPr>
      </p:pic>
      <p:sp>
        <p:nvSpPr>
          <p:cNvPr id="8" name="TextBox 8"/>
          <p:cNvSpPr txBox="1"/>
          <p:nvPr/>
        </p:nvSpPr>
        <p:spPr>
          <a:xfrm>
            <a:off x="139038" y="120607"/>
            <a:ext cx="13156915" cy="1333500"/>
          </a:xfrm>
          <a:prstGeom prst="rect">
            <a:avLst/>
          </a:prstGeom>
        </p:spPr>
        <p:txBody>
          <a:bodyPr lIns="0" tIns="0" rIns="0" bIns="0" rtlCol="0" anchor="t">
            <a:spAutoFit/>
          </a:bodyPr>
          <a:lstStyle/>
          <a:p>
            <a:pPr>
              <a:lnSpc>
                <a:spcPts val="9100"/>
              </a:lnSpc>
            </a:pPr>
            <a:r>
              <a:rPr lang="en-US" sz="7000" spc="210" dirty="0">
                <a:solidFill>
                  <a:srgbClr val="F3F7FA"/>
                </a:solidFill>
                <a:latin typeface="Cooper Hewitt Bold"/>
              </a:rPr>
              <a:t>Hour and day to cyclical data</a:t>
            </a:r>
          </a:p>
        </p:txBody>
      </p:sp>
      <p:sp>
        <p:nvSpPr>
          <p:cNvPr id="9" name="TextBox 9"/>
          <p:cNvSpPr txBox="1"/>
          <p:nvPr/>
        </p:nvSpPr>
        <p:spPr>
          <a:xfrm>
            <a:off x="1222708" y="2614357"/>
            <a:ext cx="16853334" cy="1987724"/>
          </a:xfrm>
          <a:prstGeom prst="rect">
            <a:avLst/>
          </a:prstGeom>
        </p:spPr>
        <p:txBody>
          <a:bodyPr lIns="0" tIns="0" rIns="0" bIns="0" rtlCol="0" anchor="t">
            <a:spAutoFit/>
          </a:bodyPr>
          <a:lstStyle/>
          <a:p>
            <a:pPr>
              <a:lnSpc>
                <a:spcPts val="3080"/>
              </a:lnSpc>
            </a:pPr>
            <a:r>
              <a:rPr lang="en-US" sz="2800" dirty="0">
                <a:solidFill>
                  <a:srgbClr val="000000"/>
                </a:solidFill>
                <a:latin typeface="Arbutus Slab"/>
              </a:rPr>
              <a:t>4. The distribution of number of rides in most cases, following a similar pattern daily and weekly (e.g. Working hour will always be the same everyday, and the number of cars commuting to work will most likely be higher than the rest of the day and follow the same pattern throughout the week) In this regard, we could encode the time features to reflect the cyclical nature with trigonometric function.</a:t>
            </a:r>
          </a:p>
        </p:txBody>
      </p:sp>
      <p:sp>
        <p:nvSpPr>
          <p:cNvPr id="10" name="TextBox 10"/>
          <p:cNvSpPr txBox="1"/>
          <p:nvPr/>
        </p:nvSpPr>
        <p:spPr>
          <a:xfrm>
            <a:off x="1222708" y="7595059"/>
            <a:ext cx="16853334" cy="789592"/>
          </a:xfrm>
          <a:prstGeom prst="rect">
            <a:avLst/>
          </a:prstGeom>
        </p:spPr>
        <p:txBody>
          <a:bodyPr lIns="0" tIns="0" rIns="0" bIns="0" rtlCol="0" anchor="t">
            <a:spAutoFit/>
          </a:bodyPr>
          <a:lstStyle/>
          <a:p>
            <a:pPr>
              <a:lnSpc>
                <a:spcPts val="3080"/>
              </a:lnSpc>
            </a:pPr>
            <a:r>
              <a:rPr lang="en-US" sz="2800" dirty="0">
                <a:solidFill>
                  <a:srgbClr val="000000"/>
                </a:solidFill>
                <a:latin typeface="Arbutus Slab"/>
              </a:rPr>
              <a:t>Figures show the number of </a:t>
            </a:r>
            <a:r>
              <a:rPr lang="en-US" sz="2800" dirty="0" err="1">
                <a:solidFill>
                  <a:srgbClr val="000000"/>
                </a:solidFill>
                <a:latin typeface="Arbutus Slab"/>
              </a:rPr>
              <a:t>trj_id</a:t>
            </a:r>
            <a:r>
              <a:rPr lang="en-US" sz="2800" dirty="0">
                <a:solidFill>
                  <a:srgbClr val="000000"/>
                </a:solidFill>
                <a:latin typeface="Arbutus Slab"/>
              </a:rPr>
              <a:t> with respect to the hour in a day for every day of the dataset. We can see that it follows a similar pattern in distribution everyday with some exceptions.</a:t>
            </a:r>
          </a:p>
        </p:txBody>
      </p:sp>
      <p:grpSp>
        <p:nvGrpSpPr>
          <p:cNvPr id="15" name="Group 14">
            <a:extLst>
              <a:ext uri="{FF2B5EF4-FFF2-40B4-BE49-F238E27FC236}">
                <a16:creationId xmlns:a16="http://schemas.microsoft.com/office/drawing/2014/main" id="{6D198A47-5804-4E3F-863D-CB700E9F2D8C}"/>
              </a:ext>
            </a:extLst>
          </p:cNvPr>
          <p:cNvGrpSpPr/>
          <p:nvPr/>
        </p:nvGrpSpPr>
        <p:grpSpPr>
          <a:xfrm>
            <a:off x="1409160" y="2653580"/>
            <a:ext cx="360" cy="360"/>
            <a:chOff x="1409160" y="2653580"/>
            <a:chExt cx="360" cy="360"/>
          </a:xfrm>
        </p:grpSpPr>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9045CFF6-37F0-4525-AC76-D56F5E50382F}"/>
                    </a:ext>
                  </a:extLst>
                </p14:cNvPr>
                <p14:cNvContentPartPr/>
                <p14:nvPr/>
              </p14:nvContentPartPr>
              <p14:xfrm>
                <a:off x="1409160" y="2653580"/>
                <a:ext cx="360" cy="360"/>
              </p14:xfrm>
            </p:contentPart>
          </mc:Choice>
          <mc:Fallback>
            <p:pic>
              <p:nvPicPr>
                <p:cNvPr id="11" name="Ink 10">
                  <a:extLst>
                    <a:ext uri="{FF2B5EF4-FFF2-40B4-BE49-F238E27FC236}">
                      <a16:creationId xmlns:a16="http://schemas.microsoft.com/office/drawing/2014/main" id="{9045CFF6-37F0-4525-AC76-D56F5E50382F}"/>
                    </a:ext>
                  </a:extLst>
                </p:cNvPr>
                <p:cNvPicPr/>
                <p:nvPr/>
              </p:nvPicPr>
              <p:blipFill>
                <a:blip r:embed="rId5"/>
                <a:stretch>
                  <a:fillRect/>
                </a:stretch>
              </p:blipFill>
              <p:spPr>
                <a:xfrm>
                  <a:off x="1400160" y="26449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4BE43EB4-C8C6-4406-8A5E-140163CFB443}"/>
                    </a:ext>
                  </a:extLst>
                </p14:cNvPr>
                <p14:cNvContentPartPr/>
                <p14:nvPr/>
              </p14:nvContentPartPr>
              <p14:xfrm>
                <a:off x="1409160" y="2653580"/>
                <a:ext cx="360" cy="360"/>
              </p14:xfrm>
            </p:contentPart>
          </mc:Choice>
          <mc:Fallback>
            <p:pic>
              <p:nvPicPr>
                <p:cNvPr id="12" name="Ink 11">
                  <a:extLst>
                    <a:ext uri="{FF2B5EF4-FFF2-40B4-BE49-F238E27FC236}">
                      <a16:creationId xmlns:a16="http://schemas.microsoft.com/office/drawing/2014/main" id="{4BE43EB4-C8C6-4406-8A5E-140163CFB443}"/>
                    </a:ext>
                  </a:extLst>
                </p:cNvPr>
                <p:cNvPicPr/>
                <p:nvPr/>
              </p:nvPicPr>
              <p:blipFill>
                <a:blip r:embed="rId5"/>
                <a:stretch>
                  <a:fillRect/>
                </a:stretch>
              </p:blipFill>
              <p:spPr>
                <a:xfrm>
                  <a:off x="1400160" y="264494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7469804E-2F72-43C6-B89C-EFEA3071AFE9}"/>
                  </a:ext>
                </a:extLst>
              </p14:cNvPr>
              <p14:cNvContentPartPr/>
              <p14:nvPr/>
            </p14:nvContentPartPr>
            <p14:xfrm>
              <a:off x="1701480" y="2869580"/>
              <a:ext cx="360" cy="360"/>
            </p14:xfrm>
          </p:contentPart>
        </mc:Choice>
        <mc:Fallback>
          <p:pic>
            <p:nvPicPr>
              <p:cNvPr id="13" name="Ink 12">
                <a:extLst>
                  <a:ext uri="{FF2B5EF4-FFF2-40B4-BE49-F238E27FC236}">
                    <a16:creationId xmlns:a16="http://schemas.microsoft.com/office/drawing/2014/main" id="{7469804E-2F72-43C6-B89C-EFEA3071AFE9}"/>
                  </a:ext>
                </a:extLst>
              </p:cNvPr>
              <p:cNvPicPr/>
              <p:nvPr/>
            </p:nvPicPr>
            <p:blipFill>
              <a:blip r:embed="rId5"/>
              <a:stretch>
                <a:fillRect/>
              </a:stretch>
            </p:blipFill>
            <p:spPr>
              <a:xfrm>
                <a:off x="1692480" y="28609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AA25350F-3B9B-4AEC-9A79-CE423CB605F3}"/>
                  </a:ext>
                </a:extLst>
              </p14:cNvPr>
              <p14:cNvContentPartPr/>
              <p14:nvPr/>
            </p14:nvContentPartPr>
            <p14:xfrm>
              <a:off x="1409160" y="2831780"/>
              <a:ext cx="360" cy="360"/>
            </p14:xfrm>
          </p:contentPart>
        </mc:Choice>
        <mc:Fallback>
          <p:pic>
            <p:nvPicPr>
              <p:cNvPr id="14" name="Ink 13">
                <a:extLst>
                  <a:ext uri="{FF2B5EF4-FFF2-40B4-BE49-F238E27FC236}">
                    <a16:creationId xmlns:a16="http://schemas.microsoft.com/office/drawing/2014/main" id="{AA25350F-3B9B-4AEC-9A79-CE423CB605F3}"/>
                  </a:ext>
                </a:extLst>
              </p:cNvPr>
              <p:cNvPicPr/>
              <p:nvPr/>
            </p:nvPicPr>
            <p:blipFill>
              <a:blip r:embed="rId5"/>
              <a:stretch>
                <a:fillRect/>
              </a:stretch>
            </p:blipFill>
            <p:spPr>
              <a:xfrm>
                <a:off x="1400160" y="2823140"/>
                <a:ext cx="18000" cy="180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222708" y="2223054"/>
            <a:ext cx="16853334" cy="2746111"/>
          </a:xfrm>
          <a:prstGeom prst="rect">
            <a:avLst/>
          </a:prstGeom>
        </p:spPr>
        <p:txBody>
          <a:bodyPr lIns="0" tIns="0" rIns="0" bIns="0" rtlCol="0" anchor="t">
            <a:spAutoFit/>
          </a:bodyPr>
          <a:lstStyle/>
          <a:p>
            <a:pPr>
              <a:lnSpc>
                <a:spcPts val="3079"/>
              </a:lnSpc>
            </a:pPr>
            <a:r>
              <a:rPr lang="en-US" sz="2800" dirty="0">
                <a:solidFill>
                  <a:srgbClr val="000000"/>
                </a:solidFill>
                <a:latin typeface="Arbutus Slab"/>
              </a:rPr>
              <a:t>Following are the feature transformation of days in a week and hours in a day: </a:t>
            </a:r>
          </a:p>
          <a:p>
            <a:pPr marL="604519" lvl="1" indent="-302260">
              <a:lnSpc>
                <a:spcPts val="3079"/>
              </a:lnSpc>
              <a:buFont typeface="Arial"/>
              <a:buChar char="•"/>
            </a:pPr>
            <a:r>
              <a:rPr lang="en-US" sz="2800" dirty="0" err="1">
                <a:solidFill>
                  <a:srgbClr val="000000"/>
                </a:solidFill>
                <a:latin typeface="Arbutus Slab"/>
              </a:rPr>
              <a:t>Sin_hour_of_day</a:t>
            </a:r>
            <a:r>
              <a:rPr lang="en-US" sz="2800" dirty="0">
                <a:solidFill>
                  <a:srgbClr val="000000"/>
                </a:solidFill>
                <a:latin typeface="Arbutus Slab"/>
              </a:rPr>
              <a:t>: this column is the sin value of the hours of a day. The value will be in the range of -1 to 1.</a:t>
            </a:r>
          </a:p>
          <a:p>
            <a:pPr marL="604519" lvl="1" indent="-302260">
              <a:lnSpc>
                <a:spcPts val="3079"/>
              </a:lnSpc>
              <a:buFont typeface="Arial"/>
              <a:buChar char="•"/>
            </a:pPr>
            <a:r>
              <a:rPr lang="en-US" sz="2800" dirty="0" err="1">
                <a:solidFill>
                  <a:srgbClr val="000000"/>
                </a:solidFill>
                <a:latin typeface="Arbutus Slab"/>
              </a:rPr>
              <a:t>Cos_hour_of_day</a:t>
            </a:r>
            <a:r>
              <a:rPr lang="en-US" sz="2800" dirty="0">
                <a:solidFill>
                  <a:srgbClr val="000000"/>
                </a:solidFill>
                <a:latin typeface="Arbutus Slab"/>
              </a:rPr>
              <a:t>: this column corresponds to the cos value of hour of a day.</a:t>
            </a:r>
          </a:p>
          <a:p>
            <a:pPr marL="604519" lvl="1" indent="-302260">
              <a:lnSpc>
                <a:spcPts val="3079"/>
              </a:lnSpc>
              <a:buFont typeface="Arial"/>
              <a:buChar char="•"/>
            </a:pPr>
            <a:r>
              <a:rPr lang="en-US" sz="2800" dirty="0" err="1">
                <a:solidFill>
                  <a:srgbClr val="000000"/>
                </a:solidFill>
                <a:latin typeface="Arbutus Slab"/>
              </a:rPr>
              <a:t>Sin_day_of_week</a:t>
            </a:r>
            <a:r>
              <a:rPr lang="en-US" sz="2800" dirty="0">
                <a:solidFill>
                  <a:srgbClr val="000000"/>
                </a:solidFill>
                <a:latin typeface="Arbutus Slab"/>
              </a:rPr>
              <a:t>: a sin value for the day in a week. The domain of this column is an integer from 0 to 6, where each value corresponds to a day in a week.</a:t>
            </a:r>
          </a:p>
          <a:p>
            <a:pPr marL="604520" lvl="1" indent="-302260">
              <a:lnSpc>
                <a:spcPts val="3080"/>
              </a:lnSpc>
              <a:buFont typeface="Arial"/>
              <a:buChar char="•"/>
            </a:pPr>
            <a:r>
              <a:rPr lang="en-US" sz="2800" dirty="0" err="1">
                <a:solidFill>
                  <a:srgbClr val="000000"/>
                </a:solidFill>
                <a:latin typeface="Arbutus Slab"/>
              </a:rPr>
              <a:t>Cos_day_of_week</a:t>
            </a:r>
            <a:r>
              <a:rPr lang="en-US" sz="2800" dirty="0">
                <a:solidFill>
                  <a:srgbClr val="000000"/>
                </a:solidFill>
                <a:latin typeface="Arbutus Slab"/>
              </a:rPr>
              <a:t>: this corresponds to the cos value for the day of the week.</a:t>
            </a:r>
          </a:p>
        </p:txBody>
      </p:sp>
      <p:pic>
        <p:nvPicPr>
          <p:cNvPr id="8" name="Picture 8"/>
          <p:cNvPicPr>
            <a:picLocks noChangeAspect="1"/>
          </p:cNvPicPr>
          <p:nvPr/>
        </p:nvPicPr>
        <p:blipFill>
          <a:blip r:embed="rId3"/>
          <a:srcRect/>
          <a:stretch>
            <a:fillRect/>
          </a:stretch>
        </p:blipFill>
        <p:spPr>
          <a:xfrm>
            <a:off x="1347713" y="5356478"/>
            <a:ext cx="4958196" cy="4513942"/>
          </a:xfrm>
          <a:prstGeom prst="rect">
            <a:avLst/>
          </a:prstGeom>
        </p:spPr>
      </p:pic>
      <p:pic>
        <p:nvPicPr>
          <p:cNvPr id="9" name="Picture 9"/>
          <p:cNvPicPr>
            <a:picLocks noChangeAspect="1"/>
          </p:cNvPicPr>
          <p:nvPr/>
        </p:nvPicPr>
        <p:blipFill>
          <a:blip r:embed="rId4"/>
          <a:srcRect/>
          <a:stretch>
            <a:fillRect/>
          </a:stretch>
        </p:blipFill>
        <p:spPr>
          <a:xfrm>
            <a:off x="6717495" y="5356478"/>
            <a:ext cx="5000950" cy="4610749"/>
          </a:xfrm>
          <a:prstGeom prst="rect">
            <a:avLst/>
          </a:prstGeom>
        </p:spPr>
      </p:pic>
      <p:sp>
        <p:nvSpPr>
          <p:cNvPr id="10" name="TextBox 10"/>
          <p:cNvSpPr txBox="1"/>
          <p:nvPr/>
        </p:nvSpPr>
        <p:spPr>
          <a:xfrm>
            <a:off x="139038" y="120607"/>
            <a:ext cx="13156915"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Hour and day to cyclical data</a:t>
            </a:r>
          </a:p>
        </p:txBody>
      </p:sp>
      <p:sp>
        <p:nvSpPr>
          <p:cNvPr id="11" name="TextBox 11"/>
          <p:cNvSpPr txBox="1"/>
          <p:nvPr/>
        </p:nvSpPr>
        <p:spPr>
          <a:xfrm>
            <a:off x="13153386" y="6292206"/>
            <a:ext cx="2865730" cy="1963504"/>
          </a:xfrm>
          <a:prstGeom prst="rect">
            <a:avLst/>
          </a:prstGeom>
        </p:spPr>
        <p:txBody>
          <a:bodyPr lIns="0" tIns="0" rIns="0" bIns="0" rtlCol="0" anchor="t">
            <a:spAutoFit/>
          </a:bodyPr>
          <a:lstStyle/>
          <a:p>
            <a:pPr>
              <a:lnSpc>
                <a:spcPts val="3080"/>
              </a:lnSpc>
            </a:pPr>
            <a:r>
              <a:rPr lang="en-US" sz="2800">
                <a:solidFill>
                  <a:srgbClr val="000000"/>
                </a:solidFill>
                <a:latin typeface="Arbutus Slab"/>
              </a:rPr>
              <a:t>The figures show the plot of sin and cos value of day and hour.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3156915"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Location-based feature</a:t>
            </a:r>
          </a:p>
        </p:txBody>
      </p:sp>
      <p:sp>
        <p:nvSpPr>
          <p:cNvPr id="8" name="TextBox 7">
            <a:extLst>
              <a:ext uri="{FF2B5EF4-FFF2-40B4-BE49-F238E27FC236}">
                <a16:creationId xmlns:a16="http://schemas.microsoft.com/office/drawing/2014/main" id="{BA54C667-C2E4-4026-9B62-FEB4EC848654}"/>
              </a:ext>
            </a:extLst>
          </p:cNvPr>
          <p:cNvSpPr txBox="1"/>
          <p:nvPr/>
        </p:nvSpPr>
        <p:spPr>
          <a:xfrm>
            <a:off x="1222708" y="2223054"/>
            <a:ext cx="16853334" cy="795089"/>
          </a:xfrm>
          <a:prstGeom prst="rect">
            <a:avLst/>
          </a:prstGeom>
        </p:spPr>
        <p:txBody>
          <a:bodyPr lIns="0" tIns="0" rIns="0" bIns="0" rtlCol="0" anchor="t">
            <a:spAutoFit/>
          </a:bodyPr>
          <a:lstStyle/>
          <a:p>
            <a:pPr>
              <a:lnSpc>
                <a:spcPts val="3079"/>
              </a:lnSpc>
            </a:pPr>
            <a:r>
              <a:rPr lang="en-US" sz="2800" dirty="0">
                <a:solidFill>
                  <a:srgbClr val="000000"/>
                </a:solidFill>
                <a:latin typeface="Arbutus Slab"/>
              </a:rPr>
              <a:t>Haversine is used to calculate the approximate distance. We both used the km and m as the features.</a:t>
            </a:r>
          </a:p>
        </p:txBody>
      </p:sp>
      <p:sp>
        <p:nvSpPr>
          <p:cNvPr id="9" name="TextBox 8">
            <a:extLst>
              <a:ext uri="{FF2B5EF4-FFF2-40B4-BE49-F238E27FC236}">
                <a16:creationId xmlns:a16="http://schemas.microsoft.com/office/drawing/2014/main" id="{4094A65A-6A07-4F32-BBDC-93B97CF7218C}"/>
              </a:ext>
            </a:extLst>
          </p:cNvPr>
          <p:cNvSpPr txBox="1"/>
          <p:nvPr/>
        </p:nvSpPr>
        <p:spPr>
          <a:xfrm>
            <a:off x="1222708" y="3446930"/>
            <a:ext cx="16853334" cy="4985980"/>
          </a:xfrm>
          <a:prstGeom prst="rect">
            <a:avLst/>
          </a:prstGeom>
        </p:spPr>
        <p:txBody>
          <a:bodyPr lIns="0" tIns="0" rIns="0" bIns="0" rtlCol="0" anchor="t">
            <a:spAutoFit/>
          </a:bodyPr>
          <a:lstStyle/>
          <a:p>
            <a:r>
              <a:rPr lang="en-MY" dirty="0"/>
              <a:t>def </a:t>
            </a:r>
            <a:r>
              <a:rPr lang="en-MY" dirty="0" err="1"/>
              <a:t>haversine_km</a:t>
            </a:r>
            <a:r>
              <a:rPr lang="en-MY" dirty="0"/>
              <a:t>(lon1, lat1, lon2, lat2):</a:t>
            </a:r>
          </a:p>
          <a:p>
            <a:r>
              <a:rPr lang="en-MY" dirty="0"/>
              <a:t>    """</a:t>
            </a:r>
          </a:p>
          <a:p>
            <a:r>
              <a:rPr lang="en-MY" dirty="0"/>
              <a:t>    Calculate the great circle distance between two points</a:t>
            </a:r>
          </a:p>
          <a:p>
            <a:r>
              <a:rPr lang="en-MY" dirty="0"/>
              <a:t>    on the earth (specified in decimal degrees)</a:t>
            </a:r>
          </a:p>
          <a:p>
            <a:br>
              <a:rPr lang="en-MY" dirty="0"/>
            </a:br>
            <a:r>
              <a:rPr lang="en-MY" dirty="0"/>
              <a:t>    All </a:t>
            </a:r>
            <a:r>
              <a:rPr lang="en-MY" dirty="0" err="1"/>
              <a:t>args</a:t>
            </a:r>
            <a:r>
              <a:rPr lang="en-MY" dirty="0"/>
              <a:t> must be of equal length.    </a:t>
            </a:r>
          </a:p>
          <a:p>
            <a:br>
              <a:rPr lang="en-MY" dirty="0"/>
            </a:br>
            <a:r>
              <a:rPr lang="en-MY" dirty="0"/>
              <a:t>    """</a:t>
            </a:r>
          </a:p>
          <a:p>
            <a:r>
              <a:rPr lang="en-MY" dirty="0"/>
              <a:t>    lon1, lat1, lon2, lat2 = map(</a:t>
            </a:r>
            <a:r>
              <a:rPr lang="en-MY" dirty="0" err="1"/>
              <a:t>np.radians</a:t>
            </a:r>
            <a:r>
              <a:rPr lang="en-MY" dirty="0"/>
              <a:t>, [lon1, lat1, lon2, lat2])</a:t>
            </a:r>
          </a:p>
          <a:p>
            <a:br>
              <a:rPr lang="en-MY" dirty="0"/>
            </a:br>
            <a:r>
              <a:rPr lang="en-MY" dirty="0"/>
              <a:t>    </a:t>
            </a:r>
            <a:r>
              <a:rPr lang="en-MY" dirty="0" err="1"/>
              <a:t>dlon</a:t>
            </a:r>
            <a:r>
              <a:rPr lang="en-MY" dirty="0"/>
              <a:t> = lon2 - lon1</a:t>
            </a:r>
          </a:p>
          <a:p>
            <a:r>
              <a:rPr lang="en-MY" dirty="0"/>
              <a:t>    </a:t>
            </a:r>
            <a:r>
              <a:rPr lang="en-MY" dirty="0" err="1"/>
              <a:t>dlat</a:t>
            </a:r>
            <a:r>
              <a:rPr lang="en-MY" dirty="0"/>
              <a:t> = lat2 - lat1</a:t>
            </a:r>
          </a:p>
          <a:p>
            <a:br>
              <a:rPr lang="en-MY" dirty="0"/>
            </a:br>
            <a:r>
              <a:rPr lang="en-MY" dirty="0"/>
              <a:t>    a = </a:t>
            </a:r>
            <a:r>
              <a:rPr lang="en-MY" dirty="0" err="1"/>
              <a:t>np.sin</a:t>
            </a:r>
            <a:r>
              <a:rPr lang="en-MY" dirty="0"/>
              <a:t>(</a:t>
            </a:r>
            <a:r>
              <a:rPr lang="en-MY" dirty="0" err="1"/>
              <a:t>dlat</a:t>
            </a:r>
            <a:r>
              <a:rPr lang="en-MY" dirty="0"/>
              <a:t>/2.0)**2 + </a:t>
            </a:r>
            <a:r>
              <a:rPr lang="en-MY" dirty="0" err="1"/>
              <a:t>np.cos</a:t>
            </a:r>
            <a:r>
              <a:rPr lang="en-MY" dirty="0"/>
              <a:t>(lat1) * </a:t>
            </a:r>
            <a:r>
              <a:rPr lang="en-MY" dirty="0" err="1"/>
              <a:t>np.cos</a:t>
            </a:r>
            <a:r>
              <a:rPr lang="en-MY" dirty="0"/>
              <a:t>(lat2) * </a:t>
            </a:r>
            <a:r>
              <a:rPr lang="en-MY" dirty="0" err="1"/>
              <a:t>np.sin</a:t>
            </a:r>
            <a:r>
              <a:rPr lang="en-MY" dirty="0"/>
              <a:t>(</a:t>
            </a:r>
            <a:r>
              <a:rPr lang="en-MY" dirty="0" err="1"/>
              <a:t>dlon</a:t>
            </a:r>
            <a:r>
              <a:rPr lang="en-MY" dirty="0"/>
              <a:t>/2.0)**2</a:t>
            </a:r>
          </a:p>
          <a:p>
            <a:br>
              <a:rPr lang="en-MY" dirty="0"/>
            </a:br>
            <a:r>
              <a:rPr lang="en-MY" dirty="0"/>
              <a:t>    c = 2 * </a:t>
            </a:r>
            <a:r>
              <a:rPr lang="en-MY" dirty="0" err="1"/>
              <a:t>np.arcsin</a:t>
            </a:r>
            <a:r>
              <a:rPr lang="en-MY" dirty="0"/>
              <a:t>(</a:t>
            </a:r>
            <a:r>
              <a:rPr lang="en-MY" dirty="0" err="1"/>
              <a:t>np.sqrt</a:t>
            </a:r>
            <a:r>
              <a:rPr lang="en-MY" dirty="0"/>
              <a:t>(a))</a:t>
            </a:r>
          </a:p>
          <a:p>
            <a:r>
              <a:rPr lang="en-MY" dirty="0"/>
              <a:t>    km = </a:t>
            </a:r>
            <a:r>
              <a:rPr lang="en-MY" b="1" dirty="0"/>
              <a:t>6367</a:t>
            </a:r>
            <a:r>
              <a:rPr lang="en-MY" dirty="0"/>
              <a:t> * c</a:t>
            </a:r>
          </a:p>
          <a:p>
            <a:r>
              <a:rPr lang="en-MY" dirty="0"/>
              <a:t>    return km</a:t>
            </a:r>
          </a:p>
        </p:txBody>
      </p:sp>
      <p:sp>
        <p:nvSpPr>
          <p:cNvPr id="10" name="TextBox 9">
            <a:extLst>
              <a:ext uri="{FF2B5EF4-FFF2-40B4-BE49-F238E27FC236}">
                <a16:creationId xmlns:a16="http://schemas.microsoft.com/office/drawing/2014/main" id="{0C34FE67-97D5-44C3-891C-958CD2B4B96E}"/>
              </a:ext>
            </a:extLst>
          </p:cNvPr>
          <p:cNvSpPr txBox="1"/>
          <p:nvPr/>
        </p:nvSpPr>
        <p:spPr>
          <a:xfrm>
            <a:off x="8909712" y="3508885"/>
            <a:ext cx="16853334" cy="4985980"/>
          </a:xfrm>
          <a:prstGeom prst="rect">
            <a:avLst/>
          </a:prstGeom>
        </p:spPr>
        <p:txBody>
          <a:bodyPr lIns="0" tIns="0" rIns="0" bIns="0" rtlCol="0" anchor="t">
            <a:spAutoFit/>
          </a:bodyPr>
          <a:lstStyle/>
          <a:p>
            <a:r>
              <a:rPr lang="en-MY" dirty="0"/>
              <a:t>def </a:t>
            </a:r>
            <a:r>
              <a:rPr lang="en-MY" dirty="0" err="1"/>
              <a:t>haversine_m</a:t>
            </a:r>
            <a:r>
              <a:rPr lang="en-MY" dirty="0"/>
              <a:t>(lon1, lat1, lon2, lat2):</a:t>
            </a:r>
          </a:p>
          <a:p>
            <a:r>
              <a:rPr lang="en-MY" dirty="0"/>
              <a:t>    """</a:t>
            </a:r>
          </a:p>
          <a:p>
            <a:r>
              <a:rPr lang="en-MY" dirty="0"/>
              <a:t>    Calculate the great circle distance between two points</a:t>
            </a:r>
          </a:p>
          <a:p>
            <a:r>
              <a:rPr lang="en-MY" dirty="0"/>
              <a:t>    on the earth (specified in decimal degrees)</a:t>
            </a:r>
          </a:p>
          <a:p>
            <a:br>
              <a:rPr lang="en-MY" dirty="0"/>
            </a:br>
            <a:r>
              <a:rPr lang="en-MY" dirty="0"/>
              <a:t>    All </a:t>
            </a:r>
            <a:r>
              <a:rPr lang="en-MY" dirty="0" err="1"/>
              <a:t>args</a:t>
            </a:r>
            <a:r>
              <a:rPr lang="en-MY" dirty="0"/>
              <a:t> must be of equal length.    </a:t>
            </a:r>
          </a:p>
          <a:p>
            <a:br>
              <a:rPr lang="en-MY" dirty="0"/>
            </a:br>
            <a:r>
              <a:rPr lang="en-MY" dirty="0"/>
              <a:t>    """</a:t>
            </a:r>
          </a:p>
          <a:p>
            <a:r>
              <a:rPr lang="en-MY" dirty="0"/>
              <a:t>    lon1, lat1, lon2, lat2 = map(</a:t>
            </a:r>
            <a:r>
              <a:rPr lang="en-MY" dirty="0" err="1"/>
              <a:t>np.radians</a:t>
            </a:r>
            <a:r>
              <a:rPr lang="en-MY" dirty="0"/>
              <a:t>, [lon1, lat1, lon2, lat2])</a:t>
            </a:r>
          </a:p>
          <a:p>
            <a:br>
              <a:rPr lang="en-MY" dirty="0"/>
            </a:br>
            <a:r>
              <a:rPr lang="en-MY" dirty="0"/>
              <a:t>    </a:t>
            </a:r>
            <a:r>
              <a:rPr lang="en-MY" dirty="0" err="1"/>
              <a:t>dlon</a:t>
            </a:r>
            <a:r>
              <a:rPr lang="en-MY" dirty="0"/>
              <a:t> = lon2 - lon1</a:t>
            </a:r>
          </a:p>
          <a:p>
            <a:r>
              <a:rPr lang="en-MY" dirty="0"/>
              <a:t>    </a:t>
            </a:r>
            <a:r>
              <a:rPr lang="en-MY" dirty="0" err="1"/>
              <a:t>dlat</a:t>
            </a:r>
            <a:r>
              <a:rPr lang="en-MY" dirty="0"/>
              <a:t> = lat2 - lat1</a:t>
            </a:r>
          </a:p>
          <a:p>
            <a:br>
              <a:rPr lang="en-MY" dirty="0"/>
            </a:br>
            <a:r>
              <a:rPr lang="en-MY" dirty="0"/>
              <a:t>    a = </a:t>
            </a:r>
            <a:r>
              <a:rPr lang="en-MY" dirty="0" err="1"/>
              <a:t>np.sin</a:t>
            </a:r>
            <a:r>
              <a:rPr lang="en-MY" dirty="0"/>
              <a:t>(</a:t>
            </a:r>
            <a:r>
              <a:rPr lang="en-MY" dirty="0" err="1"/>
              <a:t>dlat</a:t>
            </a:r>
            <a:r>
              <a:rPr lang="en-MY" dirty="0"/>
              <a:t>/2.0)**2 + </a:t>
            </a:r>
            <a:r>
              <a:rPr lang="en-MY" dirty="0" err="1"/>
              <a:t>np.cos</a:t>
            </a:r>
            <a:r>
              <a:rPr lang="en-MY" dirty="0"/>
              <a:t>(lat1) * </a:t>
            </a:r>
            <a:r>
              <a:rPr lang="en-MY" dirty="0" err="1"/>
              <a:t>np.cos</a:t>
            </a:r>
            <a:r>
              <a:rPr lang="en-MY" dirty="0"/>
              <a:t>(lat2) * </a:t>
            </a:r>
            <a:r>
              <a:rPr lang="en-MY" dirty="0" err="1"/>
              <a:t>np.sin</a:t>
            </a:r>
            <a:r>
              <a:rPr lang="en-MY" dirty="0"/>
              <a:t>(</a:t>
            </a:r>
            <a:r>
              <a:rPr lang="en-MY" dirty="0" err="1"/>
              <a:t>dlon</a:t>
            </a:r>
            <a:r>
              <a:rPr lang="en-MY" dirty="0"/>
              <a:t>/2.0)**2</a:t>
            </a:r>
          </a:p>
          <a:p>
            <a:br>
              <a:rPr lang="en-MY" dirty="0"/>
            </a:br>
            <a:r>
              <a:rPr lang="en-MY" dirty="0"/>
              <a:t>    c = 2 * </a:t>
            </a:r>
            <a:r>
              <a:rPr lang="en-MY" dirty="0" err="1"/>
              <a:t>np.arcsin</a:t>
            </a:r>
            <a:r>
              <a:rPr lang="en-MY" dirty="0"/>
              <a:t>(</a:t>
            </a:r>
            <a:r>
              <a:rPr lang="en-MY" dirty="0" err="1"/>
              <a:t>np.sqrt</a:t>
            </a:r>
            <a:r>
              <a:rPr lang="en-MY" dirty="0"/>
              <a:t>(a))</a:t>
            </a:r>
          </a:p>
          <a:p>
            <a:r>
              <a:rPr lang="en-MY" dirty="0"/>
              <a:t>    m = </a:t>
            </a:r>
            <a:r>
              <a:rPr lang="en-MY" b="1" dirty="0"/>
              <a:t>3956</a:t>
            </a:r>
            <a:r>
              <a:rPr lang="en-MY" dirty="0"/>
              <a:t> * c</a:t>
            </a:r>
          </a:p>
          <a:p>
            <a:r>
              <a:rPr lang="en-MY" dirty="0"/>
              <a:t>    return 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4149090"/>
            <a:ext cx="10275173" cy="1664970"/>
          </a:xfrm>
          <a:prstGeom prst="rect">
            <a:avLst/>
          </a:prstGeom>
        </p:spPr>
        <p:txBody>
          <a:bodyPr lIns="0" tIns="0" rIns="0" bIns="0" rtlCol="0" anchor="t">
            <a:spAutoFit/>
          </a:bodyPr>
          <a:lstStyle/>
          <a:p>
            <a:pPr>
              <a:lnSpc>
                <a:spcPts val="11440"/>
              </a:lnSpc>
            </a:pPr>
            <a:r>
              <a:rPr lang="en-US" sz="8800" spc="263">
                <a:solidFill>
                  <a:srgbClr val="F3F7FA"/>
                </a:solidFill>
                <a:latin typeface="Cooper Hewitt Bold"/>
              </a:rPr>
              <a:t>Data Cleaning</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pic>
        <p:nvPicPr>
          <p:cNvPr id="7" name="Picture 7"/>
          <p:cNvPicPr>
            <a:picLocks noChangeAspect="1"/>
          </p:cNvPicPr>
          <p:nvPr/>
        </p:nvPicPr>
        <p:blipFill>
          <a:blip r:embed="rId3"/>
          <a:srcRect/>
          <a:stretch>
            <a:fillRect/>
          </a:stretch>
        </p:blipFill>
        <p:spPr>
          <a:xfrm>
            <a:off x="8704479" y="4335370"/>
            <a:ext cx="7699262" cy="5312084"/>
          </a:xfrm>
          <a:prstGeom prst="rect">
            <a:avLst/>
          </a:prstGeom>
        </p:spPr>
      </p:pic>
      <p:pic>
        <p:nvPicPr>
          <p:cNvPr id="8" name="Picture 8"/>
          <p:cNvPicPr>
            <a:picLocks noChangeAspect="1"/>
          </p:cNvPicPr>
          <p:nvPr/>
        </p:nvPicPr>
        <p:blipFill>
          <a:blip r:embed="rId4"/>
          <a:srcRect/>
          <a:stretch>
            <a:fillRect/>
          </a:stretch>
        </p:blipFill>
        <p:spPr>
          <a:xfrm>
            <a:off x="1362347" y="5585558"/>
            <a:ext cx="6346282" cy="3672742"/>
          </a:xfrm>
          <a:prstGeom prst="rect">
            <a:avLst/>
          </a:prstGeom>
        </p:spPr>
      </p:pic>
      <p:sp>
        <p:nvSpPr>
          <p:cNvPr id="9" name="TextBox 9"/>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Data Cleaning</a:t>
            </a:r>
          </a:p>
        </p:txBody>
      </p:sp>
      <p:sp>
        <p:nvSpPr>
          <p:cNvPr id="10" name="TextBox 10"/>
          <p:cNvSpPr txBox="1"/>
          <p:nvPr/>
        </p:nvSpPr>
        <p:spPr>
          <a:xfrm>
            <a:off x="1482035" y="2475291"/>
            <a:ext cx="16249770" cy="1345456"/>
          </a:xfrm>
          <a:prstGeom prst="rect">
            <a:avLst/>
          </a:prstGeom>
        </p:spPr>
        <p:txBody>
          <a:bodyPr lIns="0" tIns="0" rIns="0" bIns="0" rtlCol="0" anchor="t">
            <a:spAutoFit/>
          </a:bodyPr>
          <a:lstStyle/>
          <a:p>
            <a:pPr>
              <a:lnSpc>
                <a:spcPts val="5496"/>
              </a:lnSpc>
            </a:pPr>
            <a:r>
              <a:rPr lang="en-US" sz="3435" dirty="0">
                <a:solidFill>
                  <a:srgbClr val="000000"/>
                </a:solidFill>
                <a:latin typeface="Arbutus Slab"/>
              </a:rPr>
              <a:t>1. We found out the distribution of our travel time has outliers. It is evident by the statistics and our histogram below: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137416" y="9258300"/>
            <a:ext cx="18835659" cy="1006429"/>
          </a:xfrm>
          <a:prstGeom prst="rect">
            <a:avLst/>
          </a:prstGeom>
          <a:solidFill>
            <a:srgbClr val="F3F7FA"/>
          </a:solidFill>
        </p:spPr>
      </p:sp>
      <p:sp>
        <p:nvSpPr>
          <p:cNvPr id="3" name="TextBox 3"/>
          <p:cNvSpPr txBox="1"/>
          <p:nvPr/>
        </p:nvSpPr>
        <p:spPr>
          <a:xfrm>
            <a:off x="69860" y="9424330"/>
            <a:ext cx="15787113" cy="474553"/>
          </a:xfrm>
          <a:prstGeom prst="rect">
            <a:avLst/>
          </a:prstGeom>
        </p:spPr>
        <p:txBody>
          <a:bodyPr lIns="0" tIns="0" rIns="0" bIns="0" rtlCol="0" anchor="t">
            <a:spAutoFit/>
          </a:bodyPr>
          <a:lstStyle/>
          <a:p>
            <a:pPr algn="r">
              <a:lnSpc>
                <a:spcPts val="3919"/>
              </a:lnSpc>
            </a:pPr>
            <a:r>
              <a:rPr lang="en-US" sz="2800" u="sng" spc="84" dirty="0">
                <a:solidFill>
                  <a:srgbClr val="0927EB"/>
                </a:solidFill>
                <a:latin typeface="Cooper Hewitt"/>
              </a:rPr>
              <a:t>Endpoint: </a:t>
            </a:r>
            <a:r>
              <a:rPr lang="en-US" sz="2800" u="sng" spc="84" dirty="0">
                <a:solidFill>
                  <a:srgbClr val="0927EB"/>
                </a:solidFill>
                <a:latin typeface="Cooper Hewitt"/>
                <a:hlinkClick r:id="rId2"/>
              </a:rPr>
              <a:t>http://12929100-4b3e-48aa-b7bc-329316a625ee.eastus.azurecontainer.io/score</a:t>
            </a:r>
            <a:endParaRPr lang="en-US" sz="2800" u="sng" spc="84" dirty="0">
              <a:solidFill>
                <a:srgbClr val="0927EB"/>
              </a:solidFill>
              <a:latin typeface="Cooper Hewitt"/>
            </a:endParaRPr>
          </a:p>
        </p:txBody>
      </p:sp>
      <p:sp>
        <p:nvSpPr>
          <p:cNvPr id="4" name="TextBox 4"/>
          <p:cNvSpPr txBox="1"/>
          <p:nvPr/>
        </p:nvSpPr>
        <p:spPr>
          <a:xfrm>
            <a:off x="3172313" y="1085850"/>
            <a:ext cx="13368897" cy="8222123"/>
          </a:xfrm>
          <a:prstGeom prst="rect">
            <a:avLst/>
          </a:prstGeom>
        </p:spPr>
        <p:txBody>
          <a:bodyPr lIns="0" tIns="0" rIns="0" bIns="0" rtlCol="0" anchor="t">
            <a:spAutoFit/>
          </a:bodyPr>
          <a:lstStyle/>
          <a:p>
            <a:pPr>
              <a:lnSpc>
                <a:spcPts val="1573"/>
              </a:lnSpc>
              <a:spcBef>
                <a:spcPct val="0"/>
              </a:spcBef>
            </a:pPr>
            <a:r>
              <a:rPr lang="en-US" sz="1748" dirty="0">
                <a:solidFill>
                  <a:srgbClr val="FFFFFF"/>
                </a:solidFill>
                <a:latin typeface="Fira Code"/>
              </a:rPr>
              <a:t>import requests</a:t>
            </a:r>
          </a:p>
          <a:p>
            <a:pPr>
              <a:lnSpc>
                <a:spcPts val="1573"/>
              </a:lnSpc>
              <a:spcBef>
                <a:spcPct val="0"/>
              </a:spcBef>
            </a:pPr>
            <a:r>
              <a:rPr lang="en-US" sz="1748" dirty="0">
                <a:solidFill>
                  <a:srgbClr val="FFFFFF"/>
                </a:solidFill>
                <a:latin typeface="Fira Code"/>
              </a:rPr>
              <a:t>import json</a:t>
            </a:r>
          </a:p>
          <a:p>
            <a:pPr>
              <a:lnSpc>
                <a:spcPts val="1573"/>
              </a:lnSpc>
              <a:spcBef>
                <a:spcPct val="0"/>
              </a:spcBef>
            </a:pPr>
            <a:endParaRPr lang="en-US" sz="1748" dirty="0">
              <a:solidFill>
                <a:srgbClr val="FFFFFF"/>
              </a:solidFill>
              <a:latin typeface="Fira Code"/>
            </a:endParaRPr>
          </a:p>
          <a:p>
            <a:pPr>
              <a:lnSpc>
                <a:spcPts val="1573"/>
              </a:lnSpc>
              <a:spcBef>
                <a:spcPct val="0"/>
              </a:spcBef>
            </a:pPr>
            <a:r>
              <a:rPr lang="en-US" sz="1748" dirty="0">
                <a:solidFill>
                  <a:srgbClr val="FFFFFF"/>
                </a:solidFill>
                <a:latin typeface="Fira Code"/>
              </a:rPr>
              <a:t># URL for the web service</a:t>
            </a:r>
          </a:p>
          <a:p>
            <a:pPr>
              <a:lnSpc>
                <a:spcPts val="1573"/>
              </a:lnSpc>
              <a:spcBef>
                <a:spcPct val="0"/>
              </a:spcBef>
            </a:pPr>
            <a:r>
              <a:rPr lang="en-US" sz="1748" dirty="0" err="1">
                <a:solidFill>
                  <a:srgbClr val="FFFFFF"/>
                </a:solidFill>
                <a:latin typeface="Fira Code"/>
              </a:rPr>
              <a:t>scoring_uri</a:t>
            </a:r>
            <a:r>
              <a:rPr lang="en-US" sz="1748" dirty="0">
                <a:solidFill>
                  <a:srgbClr val="FFFFFF"/>
                </a:solidFill>
                <a:latin typeface="Fira Code"/>
              </a:rPr>
              <a:t> = 'http://12929100-4b3e-48aa-b7bc-329316a625ee.eastus.azurecontainer.io/score’</a:t>
            </a:r>
          </a:p>
          <a:p>
            <a:pPr>
              <a:lnSpc>
                <a:spcPts val="1573"/>
              </a:lnSpc>
              <a:spcBef>
                <a:spcPct val="0"/>
              </a:spcBef>
            </a:pPr>
            <a:endParaRPr lang="en-US" sz="1748" dirty="0">
              <a:solidFill>
                <a:srgbClr val="FFFFFF"/>
              </a:solidFill>
              <a:latin typeface="Fira Code"/>
            </a:endParaRPr>
          </a:p>
          <a:p>
            <a:pPr>
              <a:lnSpc>
                <a:spcPts val="1573"/>
              </a:lnSpc>
              <a:spcBef>
                <a:spcPct val="0"/>
              </a:spcBef>
            </a:pPr>
            <a:r>
              <a:rPr lang="en-US" sz="1748" dirty="0">
                <a:solidFill>
                  <a:srgbClr val="FFFFFF"/>
                </a:solidFill>
                <a:latin typeface="Fira Code"/>
              </a:rPr>
              <a:t># Two sets of data to score, so we get two results back</a:t>
            </a:r>
          </a:p>
          <a:p>
            <a:pPr>
              <a:lnSpc>
                <a:spcPts val="1573"/>
              </a:lnSpc>
              <a:spcBef>
                <a:spcPct val="0"/>
              </a:spcBef>
            </a:pPr>
            <a:r>
              <a:rPr lang="en-US" sz="1748" dirty="0">
                <a:solidFill>
                  <a:srgbClr val="FFFFFF"/>
                </a:solidFill>
                <a:latin typeface="Fira Code"/>
              </a:rPr>
              <a:t>data = {"data":</a:t>
            </a:r>
          </a:p>
          <a:p>
            <a:pPr>
              <a:lnSpc>
                <a:spcPts val="1573"/>
              </a:lnSpc>
              <a:spcBef>
                <a:spcPct val="0"/>
              </a:spcBef>
            </a:pPr>
            <a:r>
              <a:rPr lang="en-US" sz="1748" dirty="0">
                <a:solidFill>
                  <a:srgbClr val="FFFFFF"/>
                </a:solidFill>
                <a:latin typeface="Fira Code"/>
              </a:rPr>
              <a:t>        [</a:t>
            </a:r>
          </a:p>
          <a:p>
            <a:pPr>
              <a:lnSpc>
                <a:spcPts val="1573"/>
              </a:lnSpc>
              <a:spcBef>
                <a:spcPct val="0"/>
              </a:spcBef>
            </a:pPr>
            <a:r>
              <a:rPr lang="en-US" sz="1748" dirty="0">
                <a:solidFill>
                  <a:srgbClr val="FFFFFF"/>
                </a:solidFill>
                <a:latin typeface="Fira Code"/>
              </a:rPr>
              <a:t>            {</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latitude_origin</a:t>
            </a:r>
            <a:r>
              <a:rPr lang="en-US" sz="1748" dirty="0">
                <a:solidFill>
                  <a:srgbClr val="FFFFFF"/>
                </a:solidFill>
                <a:latin typeface="Fira Code"/>
              </a:rPr>
              <a:t>": -6.141255,</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longitude_origin</a:t>
            </a:r>
            <a:r>
              <a:rPr lang="en-US" sz="1748" dirty="0">
                <a:solidFill>
                  <a:srgbClr val="FFFFFF"/>
                </a:solidFill>
                <a:latin typeface="Fira Code"/>
              </a:rPr>
              <a:t>": 106.692710,</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latitude_destination</a:t>
            </a:r>
            <a:r>
              <a:rPr lang="en-US" sz="1748" dirty="0">
                <a:solidFill>
                  <a:srgbClr val="FFFFFF"/>
                </a:solidFill>
                <a:latin typeface="Fira Code"/>
              </a:rPr>
              <a:t>": -6.141150,</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longitude_destination</a:t>
            </a:r>
            <a:r>
              <a:rPr lang="en-US" sz="1748" dirty="0">
                <a:solidFill>
                  <a:srgbClr val="FFFFFF"/>
                </a:solidFill>
                <a:latin typeface="Fira Code"/>
              </a:rPr>
              <a:t>": 106.693154,</a:t>
            </a:r>
          </a:p>
          <a:p>
            <a:pPr>
              <a:lnSpc>
                <a:spcPts val="1573"/>
              </a:lnSpc>
              <a:spcBef>
                <a:spcPct val="0"/>
              </a:spcBef>
            </a:pPr>
            <a:r>
              <a:rPr lang="en-US" sz="1748" dirty="0">
                <a:solidFill>
                  <a:srgbClr val="FFFFFF"/>
                </a:solidFill>
                <a:latin typeface="Fira Code"/>
              </a:rPr>
              <a:t>            "timestamp": 1590487113,</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hour_of_day</a:t>
            </a:r>
            <a:r>
              <a:rPr lang="en-US" sz="1748" dirty="0">
                <a:solidFill>
                  <a:srgbClr val="FFFFFF"/>
                </a:solidFill>
                <a:latin typeface="Fira Code"/>
              </a:rPr>
              <a:t>": 9,</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day_of_week</a:t>
            </a:r>
            <a:r>
              <a:rPr lang="en-US" sz="1748" dirty="0">
                <a:solidFill>
                  <a:srgbClr val="FFFFFF"/>
                </a:solidFill>
                <a:latin typeface="Fira Code"/>
              </a:rPr>
              <a:t>": 1</a:t>
            </a:r>
          </a:p>
          <a:p>
            <a:pPr>
              <a:lnSpc>
                <a:spcPts val="1573"/>
              </a:lnSpc>
              <a:spcBef>
                <a:spcPct val="0"/>
              </a:spcBef>
            </a:pPr>
            <a:r>
              <a:rPr lang="en-US" sz="1748" dirty="0">
                <a:solidFill>
                  <a:srgbClr val="FFFFFF"/>
                </a:solidFill>
                <a:latin typeface="Fira Code"/>
              </a:rPr>
              <a:t>        },</a:t>
            </a:r>
          </a:p>
          <a:p>
            <a:pPr>
              <a:lnSpc>
                <a:spcPts val="1573"/>
              </a:lnSpc>
              <a:spcBef>
                <a:spcPct val="0"/>
              </a:spcBef>
            </a:pPr>
            <a:r>
              <a:rPr lang="en-US" sz="1748" dirty="0">
                <a:solidFill>
                  <a:srgbClr val="FFFFFF"/>
                </a:solidFill>
                <a:latin typeface="Fira Code"/>
              </a:rPr>
              <a:t>            {</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latitude_origin</a:t>
            </a:r>
            <a:r>
              <a:rPr lang="en-US" sz="1748" dirty="0">
                <a:solidFill>
                  <a:srgbClr val="FFFFFF"/>
                </a:solidFill>
                <a:latin typeface="Fira Code"/>
              </a:rPr>
              <a:t>": -6.141255,</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longitude_origin</a:t>
            </a:r>
            <a:r>
              <a:rPr lang="en-US" sz="1748" dirty="0">
                <a:solidFill>
                  <a:srgbClr val="FFFFFF"/>
                </a:solidFill>
                <a:latin typeface="Fira Code"/>
              </a:rPr>
              <a:t>": 106.692710,</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latitude_destination</a:t>
            </a:r>
            <a:r>
              <a:rPr lang="en-US" sz="1748" dirty="0">
                <a:solidFill>
                  <a:srgbClr val="FFFFFF"/>
                </a:solidFill>
                <a:latin typeface="Fira Code"/>
              </a:rPr>
              <a:t>": -6.141150,</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longitude_destination</a:t>
            </a:r>
            <a:r>
              <a:rPr lang="en-US" sz="1748" dirty="0">
                <a:solidFill>
                  <a:srgbClr val="FFFFFF"/>
                </a:solidFill>
                <a:latin typeface="Fira Code"/>
              </a:rPr>
              <a:t>": 106.693154,</a:t>
            </a:r>
          </a:p>
          <a:p>
            <a:pPr>
              <a:lnSpc>
                <a:spcPts val="1573"/>
              </a:lnSpc>
              <a:spcBef>
                <a:spcPct val="0"/>
              </a:spcBef>
            </a:pPr>
            <a:r>
              <a:rPr lang="en-US" sz="1748" dirty="0">
                <a:solidFill>
                  <a:srgbClr val="FFFFFF"/>
                </a:solidFill>
                <a:latin typeface="Fira Code"/>
              </a:rPr>
              <a:t>            "timestamp": 1590487113,</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hour_of_day</a:t>
            </a:r>
            <a:r>
              <a:rPr lang="en-US" sz="1748" dirty="0">
                <a:solidFill>
                  <a:srgbClr val="FFFFFF"/>
                </a:solidFill>
                <a:latin typeface="Fira Code"/>
              </a:rPr>
              <a:t>": 9,</a:t>
            </a:r>
          </a:p>
          <a:p>
            <a:pPr>
              <a:lnSpc>
                <a:spcPts val="1573"/>
              </a:lnSpc>
              <a:spcBef>
                <a:spcPct val="0"/>
              </a:spcBef>
            </a:pPr>
            <a:r>
              <a:rPr lang="en-US" sz="1748" dirty="0">
                <a:solidFill>
                  <a:srgbClr val="FFFFFF"/>
                </a:solidFill>
                <a:latin typeface="Fira Code"/>
              </a:rPr>
              <a:t>            "</a:t>
            </a:r>
            <a:r>
              <a:rPr lang="en-US" sz="1748" dirty="0" err="1">
                <a:solidFill>
                  <a:srgbClr val="FFFFFF"/>
                </a:solidFill>
                <a:latin typeface="Fira Code"/>
              </a:rPr>
              <a:t>day_of_week</a:t>
            </a:r>
            <a:r>
              <a:rPr lang="en-US" sz="1748" dirty="0">
                <a:solidFill>
                  <a:srgbClr val="FFFFFF"/>
                </a:solidFill>
                <a:latin typeface="Fira Code"/>
              </a:rPr>
              <a:t>": 1</a:t>
            </a:r>
          </a:p>
          <a:p>
            <a:pPr>
              <a:lnSpc>
                <a:spcPts val="1573"/>
              </a:lnSpc>
              <a:spcBef>
                <a:spcPct val="0"/>
              </a:spcBef>
            </a:pPr>
            <a:r>
              <a:rPr lang="en-US" sz="1748" dirty="0">
                <a:solidFill>
                  <a:srgbClr val="FFFFFF"/>
                </a:solidFill>
                <a:latin typeface="Fira Code"/>
              </a:rPr>
              <a:t>        }</a:t>
            </a:r>
          </a:p>
          <a:p>
            <a:pPr>
              <a:lnSpc>
                <a:spcPts val="1573"/>
              </a:lnSpc>
              <a:spcBef>
                <a:spcPct val="0"/>
              </a:spcBef>
            </a:pPr>
            <a:r>
              <a:rPr lang="en-US" sz="1748" dirty="0">
                <a:solidFill>
                  <a:srgbClr val="FFFFFF"/>
                </a:solidFill>
                <a:latin typeface="Fira Code"/>
              </a:rPr>
              <a:t>        ]</a:t>
            </a:r>
          </a:p>
          <a:p>
            <a:pPr>
              <a:lnSpc>
                <a:spcPts val="1573"/>
              </a:lnSpc>
              <a:spcBef>
                <a:spcPct val="0"/>
              </a:spcBef>
            </a:pPr>
            <a:r>
              <a:rPr lang="en-US" sz="1748" dirty="0">
                <a:solidFill>
                  <a:srgbClr val="FFFFFF"/>
                </a:solidFill>
                <a:latin typeface="Fira Code"/>
              </a:rPr>
              <a:t>       }</a:t>
            </a:r>
          </a:p>
          <a:p>
            <a:pPr>
              <a:lnSpc>
                <a:spcPts val="1573"/>
              </a:lnSpc>
              <a:spcBef>
                <a:spcPct val="0"/>
              </a:spcBef>
            </a:pPr>
            <a:endParaRPr lang="en-US" sz="1748" dirty="0">
              <a:solidFill>
                <a:srgbClr val="FFFFFF"/>
              </a:solidFill>
              <a:latin typeface="Fira Code"/>
            </a:endParaRPr>
          </a:p>
          <a:p>
            <a:pPr>
              <a:lnSpc>
                <a:spcPts val="1573"/>
              </a:lnSpc>
              <a:spcBef>
                <a:spcPct val="0"/>
              </a:spcBef>
            </a:pPr>
            <a:r>
              <a:rPr lang="en-US" sz="1748" dirty="0">
                <a:solidFill>
                  <a:srgbClr val="FFFFFF"/>
                </a:solidFill>
                <a:latin typeface="Fira Code"/>
              </a:rPr>
              <a:t># Convert to JSON string</a:t>
            </a:r>
          </a:p>
          <a:p>
            <a:pPr>
              <a:lnSpc>
                <a:spcPts val="1573"/>
              </a:lnSpc>
              <a:spcBef>
                <a:spcPct val="0"/>
              </a:spcBef>
            </a:pPr>
            <a:r>
              <a:rPr lang="en-US" sz="1748" dirty="0" err="1">
                <a:solidFill>
                  <a:srgbClr val="FFFFFF"/>
                </a:solidFill>
                <a:latin typeface="Fira Code"/>
              </a:rPr>
              <a:t>input_data</a:t>
            </a:r>
            <a:r>
              <a:rPr lang="en-US" sz="1748" dirty="0">
                <a:solidFill>
                  <a:srgbClr val="FFFFFF"/>
                </a:solidFill>
                <a:latin typeface="Fira Code"/>
              </a:rPr>
              <a:t> = </a:t>
            </a:r>
            <a:r>
              <a:rPr lang="en-US" sz="1748" dirty="0" err="1">
                <a:solidFill>
                  <a:srgbClr val="FFFFFF"/>
                </a:solidFill>
                <a:latin typeface="Fira Code"/>
              </a:rPr>
              <a:t>json.dumps</a:t>
            </a:r>
            <a:r>
              <a:rPr lang="en-US" sz="1748" dirty="0">
                <a:solidFill>
                  <a:srgbClr val="FFFFFF"/>
                </a:solidFill>
                <a:latin typeface="Fira Code"/>
              </a:rPr>
              <a:t>(data)</a:t>
            </a:r>
          </a:p>
          <a:p>
            <a:pPr>
              <a:lnSpc>
                <a:spcPts val="1573"/>
              </a:lnSpc>
              <a:spcBef>
                <a:spcPct val="0"/>
              </a:spcBef>
            </a:pPr>
            <a:endParaRPr lang="en-US" sz="1748" dirty="0">
              <a:solidFill>
                <a:srgbClr val="FFFFFF"/>
              </a:solidFill>
              <a:latin typeface="Fira Code"/>
            </a:endParaRPr>
          </a:p>
          <a:p>
            <a:pPr>
              <a:lnSpc>
                <a:spcPts val="1573"/>
              </a:lnSpc>
              <a:spcBef>
                <a:spcPct val="0"/>
              </a:spcBef>
            </a:pPr>
            <a:r>
              <a:rPr lang="en-US" sz="1748" dirty="0">
                <a:solidFill>
                  <a:srgbClr val="FFFFFF"/>
                </a:solidFill>
                <a:latin typeface="Fira Code"/>
              </a:rPr>
              <a:t># Set the content type</a:t>
            </a:r>
          </a:p>
          <a:p>
            <a:pPr>
              <a:lnSpc>
                <a:spcPts val="1573"/>
              </a:lnSpc>
              <a:spcBef>
                <a:spcPct val="0"/>
              </a:spcBef>
            </a:pPr>
            <a:r>
              <a:rPr lang="en-US" sz="1748" dirty="0">
                <a:solidFill>
                  <a:srgbClr val="FFFFFF"/>
                </a:solidFill>
                <a:latin typeface="Fira Code"/>
              </a:rPr>
              <a:t>headers = {'Content-Type': 'application/json'}</a:t>
            </a:r>
          </a:p>
          <a:p>
            <a:pPr>
              <a:lnSpc>
                <a:spcPts val="1573"/>
              </a:lnSpc>
              <a:spcBef>
                <a:spcPct val="0"/>
              </a:spcBef>
            </a:pPr>
            <a:endParaRPr lang="en-US" sz="1748" dirty="0">
              <a:solidFill>
                <a:srgbClr val="FFFFFF"/>
              </a:solidFill>
              <a:latin typeface="Fira Code"/>
            </a:endParaRPr>
          </a:p>
          <a:p>
            <a:pPr>
              <a:lnSpc>
                <a:spcPts val="1573"/>
              </a:lnSpc>
              <a:spcBef>
                <a:spcPct val="0"/>
              </a:spcBef>
            </a:pPr>
            <a:endParaRPr lang="en-US" sz="1748" dirty="0">
              <a:solidFill>
                <a:srgbClr val="FFFFFF"/>
              </a:solidFill>
              <a:latin typeface="Fira Code"/>
            </a:endParaRPr>
          </a:p>
          <a:p>
            <a:pPr>
              <a:lnSpc>
                <a:spcPts val="1573"/>
              </a:lnSpc>
              <a:spcBef>
                <a:spcPct val="0"/>
              </a:spcBef>
            </a:pPr>
            <a:r>
              <a:rPr lang="en-US" sz="1748" dirty="0">
                <a:solidFill>
                  <a:srgbClr val="FFFFFF"/>
                </a:solidFill>
                <a:latin typeface="Fira Code"/>
              </a:rPr>
              <a:t># Make the request and display the response</a:t>
            </a:r>
          </a:p>
          <a:p>
            <a:pPr>
              <a:lnSpc>
                <a:spcPts val="1573"/>
              </a:lnSpc>
              <a:spcBef>
                <a:spcPct val="0"/>
              </a:spcBef>
            </a:pPr>
            <a:r>
              <a:rPr lang="en-US" sz="1748" dirty="0">
                <a:solidFill>
                  <a:srgbClr val="FFFFFF"/>
                </a:solidFill>
                <a:latin typeface="Fira Code"/>
              </a:rPr>
              <a:t>resp = </a:t>
            </a:r>
            <a:r>
              <a:rPr lang="en-US" sz="1748" dirty="0" err="1">
                <a:solidFill>
                  <a:srgbClr val="FFFFFF"/>
                </a:solidFill>
                <a:latin typeface="Fira Code"/>
              </a:rPr>
              <a:t>requests.post</a:t>
            </a:r>
            <a:r>
              <a:rPr lang="en-US" sz="1748" dirty="0">
                <a:solidFill>
                  <a:srgbClr val="FFFFFF"/>
                </a:solidFill>
                <a:latin typeface="Fira Code"/>
              </a:rPr>
              <a:t>(</a:t>
            </a:r>
            <a:r>
              <a:rPr lang="en-US" sz="1748" dirty="0" err="1">
                <a:solidFill>
                  <a:srgbClr val="FFFFFF"/>
                </a:solidFill>
                <a:latin typeface="Fira Code"/>
              </a:rPr>
              <a:t>scoring_uri</a:t>
            </a:r>
            <a:r>
              <a:rPr lang="en-US" sz="1748" dirty="0">
                <a:solidFill>
                  <a:srgbClr val="FFFFFF"/>
                </a:solidFill>
                <a:latin typeface="Fira Code"/>
              </a:rPr>
              <a:t>, </a:t>
            </a:r>
            <a:r>
              <a:rPr lang="en-US" sz="1748" dirty="0" err="1">
                <a:solidFill>
                  <a:srgbClr val="FFFFFF"/>
                </a:solidFill>
                <a:latin typeface="Fira Code"/>
              </a:rPr>
              <a:t>input_data</a:t>
            </a:r>
            <a:r>
              <a:rPr lang="en-US" sz="1748" dirty="0">
                <a:solidFill>
                  <a:srgbClr val="FFFFFF"/>
                </a:solidFill>
                <a:latin typeface="Fira Code"/>
              </a:rPr>
              <a:t>, headers=headers)</a:t>
            </a:r>
          </a:p>
          <a:p>
            <a:pPr>
              <a:lnSpc>
                <a:spcPts val="1573"/>
              </a:lnSpc>
              <a:spcBef>
                <a:spcPct val="0"/>
              </a:spcBef>
            </a:pPr>
            <a:r>
              <a:rPr lang="en-US" sz="1748" dirty="0">
                <a:solidFill>
                  <a:srgbClr val="FFFFFF"/>
                </a:solidFill>
                <a:latin typeface="Fira Code"/>
              </a:rPr>
              <a:t>print(</a:t>
            </a:r>
            <a:r>
              <a:rPr lang="en-US" sz="1748" dirty="0" err="1">
                <a:solidFill>
                  <a:srgbClr val="FFFFFF"/>
                </a:solidFill>
                <a:latin typeface="Fira Code"/>
              </a:rPr>
              <a:t>resp.text</a:t>
            </a:r>
            <a:r>
              <a:rPr lang="en-US" sz="1748" dirty="0">
                <a:solidFill>
                  <a:srgbClr val="FFFFFF"/>
                </a:solidFill>
                <a:latin typeface="Fira Code"/>
              </a:rPr>
              <a:t>)</a:t>
            </a:r>
          </a:p>
        </p:txBody>
      </p:sp>
      <p:sp>
        <p:nvSpPr>
          <p:cNvPr id="5" name="TextBox 5"/>
          <p:cNvSpPr txBox="1"/>
          <p:nvPr/>
        </p:nvSpPr>
        <p:spPr>
          <a:xfrm>
            <a:off x="206848" y="125730"/>
            <a:ext cx="12175239" cy="902970"/>
          </a:xfrm>
          <a:prstGeom prst="rect">
            <a:avLst/>
          </a:prstGeom>
        </p:spPr>
        <p:txBody>
          <a:bodyPr lIns="0" tIns="0" rIns="0" bIns="0" rtlCol="0" anchor="t">
            <a:spAutoFit/>
          </a:bodyPr>
          <a:lstStyle/>
          <a:p>
            <a:pPr algn="just">
              <a:lnSpc>
                <a:spcPts val="6240"/>
              </a:lnSpc>
            </a:pPr>
            <a:r>
              <a:rPr lang="en-US" sz="4800" spc="144">
                <a:solidFill>
                  <a:srgbClr val="F3F7FA"/>
                </a:solidFill>
                <a:latin typeface="Cooper Hewitt Bold"/>
              </a:rPr>
              <a:t>Example of Using Endpoint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pic>
        <p:nvPicPr>
          <p:cNvPr id="7" name="Picture 7"/>
          <p:cNvPicPr>
            <a:picLocks noChangeAspect="1"/>
          </p:cNvPicPr>
          <p:nvPr/>
        </p:nvPicPr>
        <p:blipFill>
          <a:blip r:embed="rId3"/>
          <a:srcRect/>
          <a:stretch>
            <a:fillRect/>
          </a:stretch>
        </p:blipFill>
        <p:spPr>
          <a:xfrm>
            <a:off x="6273691" y="5216897"/>
            <a:ext cx="6666457" cy="4690406"/>
          </a:xfrm>
          <a:prstGeom prst="rect">
            <a:avLst/>
          </a:prstGeom>
        </p:spPr>
      </p:pic>
      <p:sp>
        <p:nvSpPr>
          <p:cNvPr id="8" name="TextBox 8"/>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Data Cleaning</a:t>
            </a:r>
          </a:p>
        </p:txBody>
      </p:sp>
      <p:sp>
        <p:nvSpPr>
          <p:cNvPr id="9" name="TextBox 9"/>
          <p:cNvSpPr txBox="1"/>
          <p:nvPr/>
        </p:nvSpPr>
        <p:spPr>
          <a:xfrm>
            <a:off x="1482035" y="2475291"/>
            <a:ext cx="16249770" cy="2741606"/>
          </a:xfrm>
          <a:prstGeom prst="rect">
            <a:avLst/>
          </a:prstGeom>
        </p:spPr>
        <p:txBody>
          <a:bodyPr lIns="0" tIns="0" rIns="0" bIns="0" rtlCol="0" anchor="t">
            <a:spAutoFit/>
          </a:bodyPr>
          <a:lstStyle/>
          <a:p>
            <a:pPr>
              <a:lnSpc>
                <a:spcPts val="5496"/>
              </a:lnSpc>
            </a:pPr>
            <a:r>
              <a:rPr lang="en-US" sz="3435" dirty="0">
                <a:solidFill>
                  <a:srgbClr val="000000"/>
                </a:solidFill>
                <a:latin typeface="Arbutus Slab"/>
              </a:rPr>
              <a:t>2. We approximate that the outliers is when the </a:t>
            </a:r>
            <a:r>
              <a:rPr lang="en-US" sz="3435" dirty="0" err="1">
                <a:solidFill>
                  <a:srgbClr val="000000"/>
                </a:solidFill>
                <a:latin typeface="Arbutus Slab"/>
              </a:rPr>
              <a:t>travel_time</a:t>
            </a:r>
            <a:r>
              <a:rPr lang="en-US" sz="3435" dirty="0">
                <a:solidFill>
                  <a:srgbClr val="000000"/>
                </a:solidFill>
                <a:latin typeface="Arbutus Slab"/>
              </a:rPr>
              <a:t> &gt;= 2300, so we decided to drop the rows that contain the values. At the end, we have a much better look distribution. Our data now contains 27,542‬ rows instead of 28,000 rows.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4149090"/>
            <a:ext cx="10275173" cy="1664970"/>
          </a:xfrm>
          <a:prstGeom prst="rect">
            <a:avLst/>
          </a:prstGeom>
        </p:spPr>
        <p:txBody>
          <a:bodyPr lIns="0" tIns="0" rIns="0" bIns="0" rtlCol="0" anchor="t">
            <a:spAutoFit/>
          </a:bodyPr>
          <a:lstStyle/>
          <a:p>
            <a:pPr>
              <a:lnSpc>
                <a:spcPts val="11440"/>
              </a:lnSpc>
            </a:pPr>
            <a:r>
              <a:rPr lang="en-US" sz="8800" spc="263" dirty="0">
                <a:solidFill>
                  <a:srgbClr val="F3F7FA"/>
                </a:solidFill>
                <a:latin typeface="Cooper Hewitt Bold"/>
              </a:rPr>
              <a:t>Modelling</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Modelling</a:t>
            </a:r>
          </a:p>
        </p:txBody>
      </p:sp>
      <p:pic>
        <p:nvPicPr>
          <p:cNvPr id="8" name="Picture 7">
            <a:extLst>
              <a:ext uri="{FF2B5EF4-FFF2-40B4-BE49-F238E27FC236}">
                <a16:creationId xmlns:a16="http://schemas.microsoft.com/office/drawing/2014/main" id="{36304BB3-D473-4E8F-ACE0-B32D9DE6D6CA}"/>
              </a:ext>
            </a:extLst>
          </p:cNvPr>
          <p:cNvPicPr>
            <a:picLocks noChangeAspect="1"/>
          </p:cNvPicPr>
          <p:nvPr/>
        </p:nvPicPr>
        <p:blipFill>
          <a:blip r:embed="rId3"/>
          <a:stretch>
            <a:fillRect/>
          </a:stretch>
        </p:blipFill>
        <p:spPr>
          <a:xfrm>
            <a:off x="1257299" y="3743324"/>
            <a:ext cx="16470863" cy="2924175"/>
          </a:xfrm>
          <a:prstGeom prst="rect">
            <a:avLst/>
          </a:prstGeom>
        </p:spPr>
      </p:pic>
      <p:sp>
        <p:nvSpPr>
          <p:cNvPr id="9" name="TextBox 9">
            <a:extLst>
              <a:ext uri="{FF2B5EF4-FFF2-40B4-BE49-F238E27FC236}">
                <a16:creationId xmlns:a16="http://schemas.microsoft.com/office/drawing/2014/main" id="{F1C575B2-9C01-449F-A8AA-F75167331D0E}"/>
              </a:ext>
            </a:extLst>
          </p:cNvPr>
          <p:cNvSpPr txBox="1"/>
          <p:nvPr/>
        </p:nvSpPr>
        <p:spPr>
          <a:xfrm>
            <a:off x="1478392" y="6755023"/>
            <a:ext cx="16249770" cy="1347869"/>
          </a:xfrm>
          <a:prstGeom prst="rect">
            <a:avLst/>
          </a:prstGeom>
        </p:spPr>
        <p:txBody>
          <a:bodyPr lIns="0" tIns="0" rIns="0" bIns="0" rtlCol="0" anchor="t">
            <a:spAutoFit/>
          </a:bodyPr>
          <a:lstStyle/>
          <a:p>
            <a:pPr>
              <a:lnSpc>
                <a:spcPts val="5496"/>
              </a:lnSpc>
            </a:pPr>
            <a:r>
              <a:rPr lang="en-US" sz="3435" dirty="0">
                <a:solidFill>
                  <a:srgbClr val="000000"/>
                </a:solidFill>
                <a:latin typeface="Arbutus Slab"/>
              </a:rPr>
              <a:t>These are the data we used to perform modelling. </a:t>
            </a:r>
            <a:r>
              <a:rPr lang="en-US" sz="3435" dirty="0" err="1">
                <a:solidFill>
                  <a:srgbClr val="000000"/>
                </a:solidFill>
                <a:latin typeface="Arbutus Slab"/>
              </a:rPr>
              <a:t>Travel_time</a:t>
            </a:r>
            <a:r>
              <a:rPr lang="en-US" sz="3435" dirty="0">
                <a:solidFill>
                  <a:srgbClr val="000000"/>
                </a:solidFill>
                <a:latin typeface="Arbutus Slab"/>
              </a:rPr>
              <a:t> will be the y while others will be the 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Modelling</a:t>
            </a:r>
          </a:p>
        </p:txBody>
      </p:sp>
      <p:sp>
        <p:nvSpPr>
          <p:cNvPr id="9" name="TextBox 9">
            <a:extLst>
              <a:ext uri="{FF2B5EF4-FFF2-40B4-BE49-F238E27FC236}">
                <a16:creationId xmlns:a16="http://schemas.microsoft.com/office/drawing/2014/main" id="{F1C575B2-9C01-449F-A8AA-F75167331D0E}"/>
              </a:ext>
            </a:extLst>
          </p:cNvPr>
          <p:cNvSpPr txBox="1"/>
          <p:nvPr/>
        </p:nvSpPr>
        <p:spPr>
          <a:xfrm>
            <a:off x="1478392" y="6755023"/>
            <a:ext cx="16249770" cy="2758512"/>
          </a:xfrm>
          <a:prstGeom prst="rect">
            <a:avLst/>
          </a:prstGeom>
        </p:spPr>
        <p:txBody>
          <a:bodyPr lIns="0" tIns="0" rIns="0" bIns="0" rtlCol="0" anchor="t">
            <a:spAutoFit/>
          </a:bodyPr>
          <a:lstStyle/>
          <a:p>
            <a:pPr>
              <a:lnSpc>
                <a:spcPts val="5496"/>
              </a:lnSpc>
            </a:pPr>
            <a:r>
              <a:rPr lang="en-US" sz="3435" dirty="0">
                <a:solidFill>
                  <a:srgbClr val="000000"/>
                </a:solidFill>
                <a:latin typeface="Arbutus Slab"/>
              </a:rPr>
              <a:t>The following is how we split our data.</a:t>
            </a:r>
          </a:p>
          <a:p>
            <a:pPr>
              <a:lnSpc>
                <a:spcPts val="5496"/>
              </a:lnSpc>
            </a:pPr>
            <a:r>
              <a:rPr lang="en-US" sz="3435" dirty="0">
                <a:solidFill>
                  <a:srgbClr val="000000"/>
                </a:solidFill>
                <a:latin typeface="Arbutus Slab"/>
              </a:rPr>
              <a:t>Train: 19279</a:t>
            </a:r>
          </a:p>
          <a:p>
            <a:pPr>
              <a:lnSpc>
                <a:spcPts val="5496"/>
              </a:lnSpc>
            </a:pPr>
            <a:r>
              <a:rPr lang="en-US" sz="3435" dirty="0">
                <a:solidFill>
                  <a:srgbClr val="000000"/>
                </a:solidFill>
                <a:latin typeface="Arbutus Slab"/>
              </a:rPr>
              <a:t>Validation: 5784</a:t>
            </a:r>
          </a:p>
          <a:p>
            <a:pPr>
              <a:lnSpc>
                <a:spcPts val="5496"/>
              </a:lnSpc>
            </a:pPr>
            <a:r>
              <a:rPr lang="en-US" sz="3435" dirty="0">
                <a:solidFill>
                  <a:srgbClr val="000000"/>
                </a:solidFill>
                <a:latin typeface="Arbutus Slab"/>
              </a:rPr>
              <a:t>Test: 2479</a:t>
            </a:r>
          </a:p>
        </p:txBody>
      </p:sp>
      <p:pic>
        <p:nvPicPr>
          <p:cNvPr id="10" name="Picture 9">
            <a:extLst>
              <a:ext uri="{FF2B5EF4-FFF2-40B4-BE49-F238E27FC236}">
                <a16:creationId xmlns:a16="http://schemas.microsoft.com/office/drawing/2014/main" id="{EC9CCA4E-92AD-468A-ADD6-F1C0FBC20D32}"/>
              </a:ext>
            </a:extLst>
          </p:cNvPr>
          <p:cNvPicPr>
            <a:picLocks noChangeAspect="1"/>
          </p:cNvPicPr>
          <p:nvPr/>
        </p:nvPicPr>
        <p:blipFill>
          <a:blip r:embed="rId3"/>
          <a:stretch>
            <a:fillRect/>
          </a:stretch>
        </p:blipFill>
        <p:spPr>
          <a:xfrm>
            <a:off x="3505200" y="2476500"/>
            <a:ext cx="10287000" cy="3883565"/>
          </a:xfrm>
          <a:prstGeom prst="rect">
            <a:avLst/>
          </a:prstGeom>
        </p:spPr>
      </p:pic>
    </p:spTree>
    <p:extLst>
      <p:ext uri="{BB962C8B-B14F-4D97-AF65-F5344CB8AC3E}">
        <p14:creationId xmlns:p14="http://schemas.microsoft.com/office/powerpoint/2010/main" val="1687728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4149090"/>
            <a:ext cx="10275173" cy="1664970"/>
          </a:xfrm>
          <a:prstGeom prst="rect">
            <a:avLst/>
          </a:prstGeom>
        </p:spPr>
        <p:txBody>
          <a:bodyPr lIns="0" tIns="0" rIns="0" bIns="0" rtlCol="0" anchor="t">
            <a:spAutoFit/>
          </a:bodyPr>
          <a:lstStyle/>
          <a:p>
            <a:pPr>
              <a:lnSpc>
                <a:spcPts val="11440"/>
              </a:lnSpc>
            </a:pPr>
            <a:r>
              <a:rPr lang="en-US" sz="8800" spc="263">
                <a:solidFill>
                  <a:srgbClr val="F3F7FA"/>
                </a:solidFill>
                <a:latin typeface="Cooper Hewitt Bold"/>
              </a:rPr>
              <a:t>Experiment</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Experiment</a:t>
            </a:r>
          </a:p>
        </p:txBody>
      </p:sp>
      <p:pic>
        <p:nvPicPr>
          <p:cNvPr id="8" name="Picture 7">
            <a:extLst>
              <a:ext uri="{FF2B5EF4-FFF2-40B4-BE49-F238E27FC236}">
                <a16:creationId xmlns:a16="http://schemas.microsoft.com/office/drawing/2014/main" id="{A873E6E9-410D-4913-8091-777C6F9960F9}"/>
              </a:ext>
            </a:extLst>
          </p:cNvPr>
          <p:cNvPicPr>
            <a:picLocks noChangeAspect="1"/>
          </p:cNvPicPr>
          <p:nvPr/>
        </p:nvPicPr>
        <p:blipFill>
          <a:blip r:embed="rId3"/>
          <a:stretch>
            <a:fillRect/>
          </a:stretch>
        </p:blipFill>
        <p:spPr>
          <a:xfrm>
            <a:off x="5993145" y="1943100"/>
            <a:ext cx="11715468" cy="6973099"/>
          </a:xfrm>
          <a:prstGeom prst="rect">
            <a:avLst/>
          </a:prstGeom>
        </p:spPr>
      </p:pic>
      <p:sp>
        <p:nvSpPr>
          <p:cNvPr id="9" name="TextBox 9">
            <a:extLst>
              <a:ext uri="{FF2B5EF4-FFF2-40B4-BE49-F238E27FC236}">
                <a16:creationId xmlns:a16="http://schemas.microsoft.com/office/drawing/2014/main" id="{52D26245-416A-45D3-877F-FE839FA17C6D}"/>
              </a:ext>
            </a:extLst>
          </p:cNvPr>
          <p:cNvSpPr txBox="1"/>
          <p:nvPr/>
        </p:nvSpPr>
        <p:spPr>
          <a:xfrm>
            <a:off x="1029408" y="1943100"/>
            <a:ext cx="4773945" cy="2953149"/>
          </a:xfrm>
          <a:prstGeom prst="rect">
            <a:avLst/>
          </a:prstGeom>
        </p:spPr>
        <p:txBody>
          <a:bodyPr wrap="square" lIns="0" tIns="0" rIns="0" bIns="0" rtlCol="0" anchor="t">
            <a:spAutoFit/>
          </a:bodyPr>
          <a:lstStyle/>
          <a:p>
            <a:r>
              <a:rPr lang="en-US" sz="2400" b="1" dirty="0">
                <a:effectLst/>
                <a:latin typeface="Arbutus Slab" panose="020B0604020202020204" charset="0"/>
              </a:rPr>
              <a:t>Legends:</a:t>
            </a:r>
          </a:p>
          <a:p>
            <a:r>
              <a:rPr lang="en-US" sz="2400" dirty="0">
                <a:effectLst/>
                <a:latin typeface="Arbutus Slab" panose="020B0604020202020204" charset="0"/>
              </a:rPr>
              <a:t>LR: Linear Regression</a:t>
            </a:r>
          </a:p>
          <a:p>
            <a:r>
              <a:rPr lang="en-US" sz="2400" dirty="0">
                <a:latin typeface="Arbutus Slab" panose="020B0604020202020204" charset="0"/>
              </a:rPr>
              <a:t>MLP: Multi-layer Perceptron</a:t>
            </a:r>
          </a:p>
          <a:p>
            <a:r>
              <a:rPr lang="en-US" sz="2400" dirty="0">
                <a:effectLst/>
                <a:latin typeface="Arbutus Slab" panose="020B0604020202020204" charset="0"/>
              </a:rPr>
              <a:t>DT: Decision Tree</a:t>
            </a:r>
          </a:p>
          <a:p>
            <a:r>
              <a:rPr lang="en-US" sz="2400" dirty="0">
                <a:latin typeface="Arbutus Slab" panose="020B0604020202020204" charset="0"/>
              </a:rPr>
              <a:t>RF: Random Forest</a:t>
            </a:r>
          </a:p>
          <a:p>
            <a:r>
              <a:rPr lang="en-US" sz="2400" dirty="0">
                <a:effectLst/>
                <a:latin typeface="Arbutus Slab" panose="020B0604020202020204" charset="0"/>
              </a:rPr>
              <a:t>SVM: Support Vector Machine</a:t>
            </a:r>
          </a:p>
          <a:p>
            <a:r>
              <a:rPr lang="en-US" sz="2400" dirty="0">
                <a:latin typeface="Arbutus Slab" panose="020B0604020202020204" charset="0"/>
              </a:rPr>
              <a:t>XGB: </a:t>
            </a:r>
            <a:r>
              <a:rPr lang="en-US" sz="2400" dirty="0" err="1">
                <a:latin typeface="Arbutus Slab" panose="020B0604020202020204" charset="0"/>
              </a:rPr>
              <a:t>XGBoost</a:t>
            </a:r>
            <a:endParaRPr lang="en-US" sz="2400" dirty="0">
              <a:latin typeface="Arbutus Slab" panose="020B0604020202020204" charset="0"/>
            </a:endParaRPr>
          </a:p>
          <a:p>
            <a:r>
              <a:rPr lang="en-US" sz="2400" dirty="0">
                <a:effectLst/>
                <a:latin typeface="Arbutus Slab" panose="020B0604020202020204" charset="0"/>
              </a:rPr>
              <a:t>LGB</a:t>
            </a:r>
            <a:r>
              <a:rPr lang="en-US" sz="2400" dirty="0">
                <a:latin typeface="Arbutus Slab" panose="020B0604020202020204" charset="0"/>
              </a:rPr>
              <a:t>: </a:t>
            </a:r>
            <a:r>
              <a:rPr lang="en-US" sz="2400" dirty="0" err="1">
                <a:latin typeface="Arbutus Slab" panose="020B0604020202020204" charset="0"/>
              </a:rPr>
              <a:t>LightGBM</a:t>
            </a:r>
            <a:endParaRPr lang="en-US" sz="2400" dirty="0">
              <a:effectLst/>
              <a:latin typeface="Arbutus Slab" panose="020B0604020202020204" charset="0"/>
            </a:endParaRPr>
          </a:p>
        </p:txBody>
      </p:sp>
      <p:sp>
        <p:nvSpPr>
          <p:cNvPr id="10" name="TextBox 9">
            <a:extLst>
              <a:ext uri="{FF2B5EF4-FFF2-40B4-BE49-F238E27FC236}">
                <a16:creationId xmlns:a16="http://schemas.microsoft.com/office/drawing/2014/main" id="{FB12AF16-835D-4199-9E46-4D815869B0E2}"/>
              </a:ext>
            </a:extLst>
          </p:cNvPr>
          <p:cNvSpPr txBox="1"/>
          <p:nvPr/>
        </p:nvSpPr>
        <p:spPr>
          <a:xfrm>
            <a:off x="1029407" y="5219700"/>
            <a:ext cx="4773945" cy="1477328"/>
          </a:xfrm>
          <a:prstGeom prst="rect">
            <a:avLst/>
          </a:prstGeom>
        </p:spPr>
        <p:txBody>
          <a:bodyPr wrap="square" lIns="0" tIns="0" rIns="0" bIns="0" rtlCol="0" anchor="t">
            <a:spAutoFit/>
          </a:bodyPr>
          <a:lstStyle/>
          <a:p>
            <a:r>
              <a:rPr lang="en-US" sz="2400" b="1" dirty="0">
                <a:effectLst/>
                <a:latin typeface="Arbutus Slab" panose="020B0604020202020204" charset="0"/>
              </a:rPr>
              <a:t>Based on our experiment, Gradient Boosting has the lowest RMSE among other models</a:t>
            </a:r>
            <a:endParaRPr lang="en-US" sz="2400" dirty="0">
              <a:effectLst/>
              <a:latin typeface="Arbutus Slab" panose="020B0604020202020204" charset="0"/>
            </a:endParaRPr>
          </a:p>
        </p:txBody>
      </p:sp>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2B902170-F698-40D3-B9BB-6A972C2E7DA4}"/>
                  </a:ext>
                </a:extLst>
              </p14:cNvPr>
              <p14:cNvContentPartPr/>
              <p14:nvPr/>
            </p14:nvContentPartPr>
            <p14:xfrm>
              <a:off x="14249180" y="4698560"/>
              <a:ext cx="360" cy="360"/>
            </p14:xfrm>
          </p:contentPart>
        </mc:Choice>
        <mc:Fallback>
          <p:pic>
            <p:nvPicPr>
              <p:cNvPr id="11" name="Ink 10">
                <a:extLst>
                  <a:ext uri="{FF2B5EF4-FFF2-40B4-BE49-F238E27FC236}">
                    <a16:creationId xmlns:a16="http://schemas.microsoft.com/office/drawing/2014/main" id="{2B902170-F698-40D3-B9BB-6A972C2E7DA4}"/>
                  </a:ext>
                </a:extLst>
              </p:cNvPr>
              <p:cNvPicPr/>
              <p:nvPr/>
            </p:nvPicPr>
            <p:blipFill>
              <a:blip r:embed="rId5"/>
              <a:stretch>
                <a:fillRect/>
              </a:stretch>
            </p:blipFill>
            <p:spPr>
              <a:xfrm>
                <a:off x="14240540" y="4689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DFF54C34-3518-4736-87EB-FBF53851F336}"/>
                  </a:ext>
                </a:extLst>
              </p14:cNvPr>
              <p14:cNvContentPartPr/>
              <p14:nvPr/>
            </p14:nvContentPartPr>
            <p14:xfrm>
              <a:off x="13357460" y="3886040"/>
              <a:ext cx="4388040" cy="2071800"/>
            </p14:xfrm>
          </p:contentPart>
        </mc:Choice>
        <mc:Fallback>
          <p:pic>
            <p:nvPicPr>
              <p:cNvPr id="15" name="Ink 14">
                <a:extLst>
                  <a:ext uri="{FF2B5EF4-FFF2-40B4-BE49-F238E27FC236}">
                    <a16:creationId xmlns:a16="http://schemas.microsoft.com/office/drawing/2014/main" id="{DFF54C34-3518-4736-87EB-FBF53851F336}"/>
                  </a:ext>
                </a:extLst>
              </p:cNvPr>
              <p:cNvPicPr/>
              <p:nvPr/>
            </p:nvPicPr>
            <p:blipFill>
              <a:blip r:embed="rId7"/>
              <a:stretch>
                <a:fillRect/>
              </a:stretch>
            </p:blipFill>
            <p:spPr>
              <a:xfrm>
                <a:off x="13348460" y="3877400"/>
                <a:ext cx="4405680" cy="20894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Experiment</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B902170-F698-40D3-B9BB-6A972C2E7DA4}"/>
                  </a:ext>
                </a:extLst>
              </p14:cNvPr>
              <p14:cNvContentPartPr/>
              <p14:nvPr/>
            </p14:nvContentPartPr>
            <p14:xfrm>
              <a:off x="14249180" y="4698560"/>
              <a:ext cx="360" cy="360"/>
            </p14:xfrm>
          </p:contentPart>
        </mc:Choice>
        <mc:Fallback>
          <p:pic>
            <p:nvPicPr>
              <p:cNvPr id="11" name="Ink 10">
                <a:extLst>
                  <a:ext uri="{FF2B5EF4-FFF2-40B4-BE49-F238E27FC236}">
                    <a16:creationId xmlns:a16="http://schemas.microsoft.com/office/drawing/2014/main" id="{2B902170-F698-40D3-B9BB-6A972C2E7DA4}"/>
                  </a:ext>
                </a:extLst>
              </p:cNvPr>
              <p:cNvPicPr/>
              <p:nvPr/>
            </p:nvPicPr>
            <p:blipFill>
              <a:blip r:embed="rId4"/>
              <a:stretch>
                <a:fillRect/>
              </a:stretch>
            </p:blipFill>
            <p:spPr>
              <a:xfrm>
                <a:off x="14240540" y="4689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F8B285B4-217C-469A-9F50-BF170B5448C4}"/>
                  </a:ext>
                </a:extLst>
              </p14:cNvPr>
              <p14:cNvContentPartPr/>
              <p14:nvPr/>
            </p14:nvContentPartPr>
            <p14:xfrm>
              <a:off x="8610500" y="4939760"/>
              <a:ext cx="360" cy="360"/>
            </p14:xfrm>
          </p:contentPart>
        </mc:Choice>
        <mc:Fallback>
          <p:pic>
            <p:nvPicPr>
              <p:cNvPr id="12" name="Ink 11">
                <a:extLst>
                  <a:ext uri="{FF2B5EF4-FFF2-40B4-BE49-F238E27FC236}">
                    <a16:creationId xmlns:a16="http://schemas.microsoft.com/office/drawing/2014/main" id="{F8B285B4-217C-469A-9F50-BF170B5448C4}"/>
                  </a:ext>
                </a:extLst>
              </p:cNvPr>
              <p:cNvPicPr/>
              <p:nvPr/>
            </p:nvPicPr>
            <p:blipFill>
              <a:blip r:embed="rId6"/>
              <a:stretch>
                <a:fillRect/>
              </a:stretch>
            </p:blipFill>
            <p:spPr>
              <a:xfrm>
                <a:off x="8601500" y="4931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54494186-C7A5-4742-8659-5CE5F99041CF}"/>
                  </a:ext>
                </a:extLst>
              </p14:cNvPr>
              <p14:cNvContentPartPr/>
              <p14:nvPr/>
            </p14:nvContentPartPr>
            <p14:xfrm>
              <a:off x="4139660" y="4762280"/>
              <a:ext cx="360" cy="360"/>
            </p14:xfrm>
          </p:contentPart>
        </mc:Choice>
        <mc:Fallback>
          <p:pic>
            <p:nvPicPr>
              <p:cNvPr id="13" name="Ink 12">
                <a:extLst>
                  <a:ext uri="{FF2B5EF4-FFF2-40B4-BE49-F238E27FC236}">
                    <a16:creationId xmlns:a16="http://schemas.microsoft.com/office/drawing/2014/main" id="{54494186-C7A5-4742-8659-5CE5F99041CF}"/>
                  </a:ext>
                </a:extLst>
              </p:cNvPr>
              <p:cNvPicPr/>
              <p:nvPr/>
            </p:nvPicPr>
            <p:blipFill>
              <a:blip r:embed="rId6"/>
              <a:stretch>
                <a:fillRect/>
              </a:stretch>
            </p:blipFill>
            <p:spPr>
              <a:xfrm>
                <a:off x="4131020" y="4753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A55C2E52-6F16-4C49-BE89-04AD59638272}"/>
                  </a:ext>
                </a:extLst>
              </p14:cNvPr>
              <p14:cNvContentPartPr/>
              <p14:nvPr/>
            </p14:nvContentPartPr>
            <p14:xfrm>
              <a:off x="3619100" y="5854160"/>
              <a:ext cx="360" cy="360"/>
            </p14:xfrm>
          </p:contentPart>
        </mc:Choice>
        <mc:Fallback>
          <p:pic>
            <p:nvPicPr>
              <p:cNvPr id="14" name="Ink 13">
                <a:extLst>
                  <a:ext uri="{FF2B5EF4-FFF2-40B4-BE49-F238E27FC236}">
                    <a16:creationId xmlns:a16="http://schemas.microsoft.com/office/drawing/2014/main" id="{A55C2E52-6F16-4C49-BE89-04AD59638272}"/>
                  </a:ext>
                </a:extLst>
              </p:cNvPr>
              <p:cNvPicPr/>
              <p:nvPr/>
            </p:nvPicPr>
            <p:blipFill>
              <a:blip r:embed="rId6"/>
              <a:stretch>
                <a:fillRect/>
              </a:stretch>
            </p:blipFill>
            <p:spPr>
              <a:xfrm>
                <a:off x="3610100" y="5845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48244524-27B7-429B-87C2-A58C1696B37B}"/>
                  </a:ext>
                </a:extLst>
              </p14:cNvPr>
              <p14:cNvContentPartPr/>
              <p14:nvPr/>
            </p14:nvContentPartPr>
            <p14:xfrm>
              <a:off x="7517900" y="4317680"/>
              <a:ext cx="360" cy="360"/>
            </p14:xfrm>
          </p:contentPart>
        </mc:Choice>
        <mc:Fallback>
          <p:pic>
            <p:nvPicPr>
              <p:cNvPr id="16" name="Ink 15">
                <a:extLst>
                  <a:ext uri="{FF2B5EF4-FFF2-40B4-BE49-F238E27FC236}">
                    <a16:creationId xmlns:a16="http://schemas.microsoft.com/office/drawing/2014/main" id="{48244524-27B7-429B-87C2-A58C1696B37B}"/>
                  </a:ext>
                </a:extLst>
              </p:cNvPr>
              <p:cNvPicPr/>
              <p:nvPr/>
            </p:nvPicPr>
            <p:blipFill>
              <a:blip r:embed="rId6"/>
              <a:stretch>
                <a:fillRect/>
              </a:stretch>
            </p:blipFill>
            <p:spPr>
              <a:xfrm>
                <a:off x="7508900" y="4309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674B935E-3CE4-46F6-8B2C-4DD6CD06FE05}"/>
                  </a:ext>
                </a:extLst>
              </p14:cNvPr>
              <p14:cNvContentPartPr/>
              <p14:nvPr/>
            </p14:nvContentPartPr>
            <p14:xfrm>
              <a:off x="8127380" y="5701880"/>
              <a:ext cx="360" cy="360"/>
            </p14:xfrm>
          </p:contentPart>
        </mc:Choice>
        <mc:Fallback>
          <p:pic>
            <p:nvPicPr>
              <p:cNvPr id="17" name="Ink 16">
                <a:extLst>
                  <a:ext uri="{FF2B5EF4-FFF2-40B4-BE49-F238E27FC236}">
                    <a16:creationId xmlns:a16="http://schemas.microsoft.com/office/drawing/2014/main" id="{674B935E-3CE4-46F6-8B2C-4DD6CD06FE05}"/>
                  </a:ext>
                </a:extLst>
              </p:cNvPr>
              <p:cNvPicPr/>
              <p:nvPr/>
            </p:nvPicPr>
            <p:blipFill>
              <a:blip r:embed="rId6"/>
              <a:stretch>
                <a:fillRect/>
              </a:stretch>
            </p:blipFill>
            <p:spPr>
              <a:xfrm>
                <a:off x="8118740" y="5693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9DE41BE9-0888-44F5-A1AD-1EBE6C6D9252}"/>
                  </a:ext>
                </a:extLst>
              </p14:cNvPr>
              <p14:cNvContentPartPr/>
              <p14:nvPr/>
            </p14:nvContentPartPr>
            <p14:xfrm>
              <a:off x="2539460" y="3314400"/>
              <a:ext cx="360" cy="52200"/>
            </p14:xfrm>
          </p:contentPart>
        </mc:Choice>
        <mc:Fallback>
          <p:pic>
            <p:nvPicPr>
              <p:cNvPr id="18" name="Ink 17">
                <a:extLst>
                  <a:ext uri="{FF2B5EF4-FFF2-40B4-BE49-F238E27FC236}">
                    <a16:creationId xmlns:a16="http://schemas.microsoft.com/office/drawing/2014/main" id="{9DE41BE9-0888-44F5-A1AD-1EBE6C6D9252}"/>
                  </a:ext>
                </a:extLst>
              </p:cNvPr>
              <p:cNvPicPr/>
              <p:nvPr/>
            </p:nvPicPr>
            <p:blipFill>
              <a:blip r:embed="rId12"/>
              <a:stretch>
                <a:fillRect/>
              </a:stretch>
            </p:blipFill>
            <p:spPr>
              <a:xfrm>
                <a:off x="2530820" y="3305760"/>
                <a:ext cx="18000" cy="69840"/>
              </a:xfrm>
              <a:prstGeom prst="rect">
                <a:avLst/>
              </a:prstGeom>
            </p:spPr>
          </p:pic>
        </mc:Fallback>
      </mc:AlternateContent>
      <p:pic>
        <p:nvPicPr>
          <p:cNvPr id="20" name="Picture 19">
            <a:extLst>
              <a:ext uri="{FF2B5EF4-FFF2-40B4-BE49-F238E27FC236}">
                <a16:creationId xmlns:a16="http://schemas.microsoft.com/office/drawing/2014/main" id="{BC6AFB7C-397A-401C-9B84-3D5C3B8E82E7}"/>
              </a:ext>
            </a:extLst>
          </p:cNvPr>
          <p:cNvPicPr>
            <a:picLocks noChangeAspect="1"/>
          </p:cNvPicPr>
          <p:nvPr/>
        </p:nvPicPr>
        <p:blipFill>
          <a:blip r:embed="rId13"/>
          <a:stretch>
            <a:fillRect/>
          </a:stretch>
        </p:blipFill>
        <p:spPr>
          <a:xfrm>
            <a:off x="1476794" y="4600466"/>
            <a:ext cx="5175108" cy="3138897"/>
          </a:xfrm>
          <a:prstGeom prst="rect">
            <a:avLst/>
          </a:prstGeom>
        </p:spPr>
      </p:pic>
      <p:pic>
        <p:nvPicPr>
          <p:cNvPr id="21" name="Picture 20">
            <a:extLst>
              <a:ext uri="{FF2B5EF4-FFF2-40B4-BE49-F238E27FC236}">
                <a16:creationId xmlns:a16="http://schemas.microsoft.com/office/drawing/2014/main" id="{2516F0DB-1A5F-4B6A-88D4-14A9C4AF93CA}"/>
              </a:ext>
            </a:extLst>
          </p:cNvPr>
          <p:cNvPicPr>
            <a:picLocks noChangeAspect="1"/>
          </p:cNvPicPr>
          <p:nvPr/>
        </p:nvPicPr>
        <p:blipFill>
          <a:blip r:embed="rId14"/>
          <a:stretch>
            <a:fillRect/>
          </a:stretch>
        </p:blipFill>
        <p:spPr>
          <a:xfrm>
            <a:off x="7037913" y="4600466"/>
            <a:ext cx="5214782" cy="3191421"/>
          </a:xfrm>
          <a:prstGeom prst="rect">
            <a:avLst/>
          </a:prstGeom>
        </p:spPr>
      </p:pic>
      <p:pic>
        <p:nvPicPr>
          <p:cNvPr id="22" name="Picture 21">
            <a:extLst>
              <a:ext uri="{FF2B5EF4-FFF2-40B4-BE49-F238E27FC236}">
                <a16:creationId xmlns:a16="http://schemas.microsoft.com/office/drawing/2014/main" id="{E6F2A01A-2ED1-46E7-8DFF-58AD7E349DAF}"/>
              </a:ext>
            </a:extLst>
          </p:cNvPr>
          <p:cNvPicPr>
            <a:picLocks noChangeAspect="1"/>
          </p:cNvPicPr>
          <p:nvPr/>
        </p:nvPicPr>
        <p:blipFill>
          <a:blip r:embed="rId15"/>
          <a:stretch>
            <a:fillRect/>
          </a:stretch>
        </p:blipFill>
        <p:spPr>
          <a:xfrm>
            <a:off x="12719064" y="4525826"/>
            <a:ext cx="5214782" cy="3213537"/>
          </a:xfrm>
          <a:prstGeom prst="rect">
            <a:avLst/>
          </a:prstGeom>
        </p:spPr>
      </p:pic>
      <p:sp>
        <p:nvSpPr>
          <p:cNvPr id="23" name="TextBox 9">
            <a:extLst>
              <a:ext uri="{FF2B5EF4-FFF2-40B4-BE49-F238E27FC236}">
                <a16:creationId xmlns:a16="http://schemas.microsoft.com/office/drawing/2014/main" id="{43938B25-BF35-4AD5-A969-28B48CED7ADF}"/>
              </a:ext>
            </a:extLst>
          </p:cNvPr>
          <p:cNvSpPr txBox="1"/>
          <p:nvPr/>
        </p:nvSpPr>
        <p:spPr>
          <a:xfrm>
            <a:off x="2037566" y="3898128"/>
            <a:ext cx="4773945" cy="369332"/>
          </a:xfrm>
          <a:prstGeom prst="rect">
            <a:avLst/>
          </a:prstGeom>
        </p:spPr>
        <p:txBody>
          <a:bodyPr wrap="square" lIns="0" tIns="0" rIns="0" bIns="0" rtlCol="0" anchor="t">
            <a:spAutoFit/>
          </a:bodyPr>
          <a:lstStyle/>
          <a:p>
            <a:r>
              <a:rPr lang="en-US" sz="2400" b="1" dirty="0" err="1">
                <a:effectLst/>
                <a:latin typeface="Arbutus Slab" panose="020B0604020202020204" charset="0"/>
              </a:rPr>
              <a:t>XGBoost</a:t>
            </a:r>
            <a:endParaRPr lang="en-US" sz="2400" dirty="0">
              <a:effectLst/>
              <a:latin typeface="Arbutus Slab" panose="020B0604020202020204" charset="0"/>
            </a:endParaRPr>
          </a:p>
        </p:txBody>
      </p:sp>
      <p:sp>
        <p:nvSpPr>
          <p:cNvPr id="24" name="TextBox 9">
            <a:extLst>
              <a:ext uri="{FF2B5EF4-FFF2-40B4-BE49-F238E27FC236}">
                <a16:creationId xmlns:a16="http://schemas.microsoft.com/office/drawing/2014/main" id="{74001CAF-E28E-43D2-B413-4E85CAAA6CCA}"/>
              </a:ext>
            </a:extLst>
          </p:cNvPr>
          <p:cNvSpPr txBox="1"/>
          <p:nvPr/>
        </p:nvSpPr>
        <p:spPr>
          <a:xfrm>
            <a:off x="7478130" y="3898128"/>
            <a:ext cx="4773945" cy="369332"/>
          </a:xfrm>
          <a:prstGeom prst="rect">
            <a:avLst/>
          </a:prstGeom>
        </p:spPr>
        <p:txBody>
          <a:bodyPr wrap="square" lIns="0" tIns="0" rIns="0" bIns="0" rtlCol="0" anchor="t">
            <a:spAutoFit/>
          </a:bodyPr>
          <a:lstStyle/>
          <a:p>
            <a:r>
              <a:rPr lang="en-US" sz="2400" b="1" dirty="0" err="1">
                <a:effectLst/>
                <a:latin typeface="Arbutus Slab" panose="020B0604020202020204" charset="0"/>
              </a:rPr>
              <a:t>LightGBM</a:t>
            </a:r>
            <a:r>
              <a:rPr lang="en-US" sz="2400" b="1" dirty="0">
                <a:effectLst/>
                <a:latin typeface="Arbutus Slab" panose="020B0604020202020204" charset="0"/>
              </a:rPr>
              <a:t> (DART)</a:t>
            </a:r>
            <a:endParaRPr lang="en-US" sz="2400" dirty="0">
              <a:effectLst/>
              <a:latin typeface="Arbutus Slab" panose="020B0604020202020204" charset="0"/>
            </a:endParaRPr>
          </a:p>
        </p:txBody>
      </p:sp>
      <p:sp>
        <p:nvSpPr>
          <p:cNvPr id="25" name="TextBox 9">
            <a:extLst>
              <a:ext uri="{FF2B5EF4-FFF2-40B4-BE49-F238E27FC236}">
                <a16:creationId xmlns:a16="http://schemas.microsoft.com/office/drawing/2014/main" id="{A5DC12A9-73C8-4716-B4EB-592FBF556113}"/>
              </a:ext>
            </a:extLst>
          </p:cNvPr>
          <p:cNvSpPr txBox="1"/>
          <p:nvPr/>
        </p:nvSpPr>
        <p:spPr>
          <a:xfrm>
            <a:off x="12968633" y="3898128"/>
            <a:ext cx="4773945" cy="369332"/>
          </a:xfrm>
          <a:prstGeom prst="rect">
            <a:avLst/>
          </a:prstGeom>
        </p:spPr>
        <p:txBody>
          <a:bodyPr wrap="square" lIns="0" tIns="0" rIns="0" bIns="0" rtlCol="0" anchor="t">
            <a:spAutoFit/>
          </a:bodyPr>
          <a:lstStyle/>
          <a:p>
            <a:r>
              <a:rPr lang="en-US" sz="2400" b="1" dirty="0" err="1">
                <a:effectLst/>
                <a:latin typeface="Arbutus Slab" panose="020B0604020202020204" charset="0"/>
              </a:rPr>
              <a:t>LightGBM</a:t>
            </a:r>
            <a:r>
              <a:rPr lang="en-US" sz="2400" b="1" dirty="0">
                <a:effectLst/>
                <a:latin typeface="Arbutus Slab" panose="020B0604020202020204" charset="0"/>
              </a:rPr>
              <a:t> (GBDT)</a:t>
            </a:r>
          </a:p>
        </p:txBody>
      </p:sp>
      <p:sp>
        <p:nvSpPr>
          <p:cNvPr id="26" name="TextBox 25">
            <a:extLst>
              <a:ext uri="{FF2B5EF4-FFF2-40B4-BE49-F238E27FC236}">
                <a16:creationId xmlns:a16="http://schemas.microsoft.com/office/drawing/2014/main" id="{694E24FD-9D0D-4DED-99F1-6A2141C29CF7}"/>
              </a:ext>
            </a:extLst>
          </p:cNvPr>
          <p:cNvSpPr txBox="1"/>
          <p:nvPr/>
        </p:nvSpPr>
        <p:spPr>
          <a:xfrm>
            <a:off x="3578425" y="8364976"/>
            <a:ext cx="11131149" cy="738664"/>
          </a:xfrm>
          <a:prstGeom prst="rect">
            <a:avLst/>
          </a:prstGeom>
        </p:spPr>
        <p:txBody>
          <a:bodyPr wrap="square" lIns="0" tIns="0" rIns="0" bIns="0" rtlCol="0" anchor="t">
            <a:spAutoFit/>
          </a:bodyPr>
          <a:lstStyle/>
          <a:p>
            <a:r>
              <a:rPr lang="en-US" sz="2400" dirty="0">
                <a:effectLst/>
                <a:latin typeface="Arbutus Slab" panose="020B0604020202020204" charset="0"/>
              </a:rPr>
              <a:t>Based on our experiment, the models are not overfitting evident from the learning curve graph. For our endpoint, we are using </a:t>
            </a:r>
            <a:r>
              <a:rPr lang="en-US" sz="2400" b="1" dirty="0" err="1">
                <a:latin typeface="Arbutus Slab" panose="020B0604020202020204" charset="0"/>
              </a:rPr>
              <a:t>XGBoost</a:t>
            </a:r>
            <a:endParaRPr lang="en-US" sz="2400" dirty="0">
              <a:effectLst/>
              <a:latin typeface="Arbutus Slab" panose="020B0604020202020204" charset="0"/>
            </a:endParaRPr>
          </a:p>
        </p:txBody>
      </p:sp>
    </p:spTree>
    <p:extLst>
      <p:ext uri="{BB962C8B-B14F-4D97-AF65-F5344CB8AC3E}">
        <p14:creationId xmlns:p14="http://schemas.microsoft.com/office/powerpoint/2010/main" val="300679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123834"/>
          </a:xfrm>
          <a:prstGeom prst="rect">
            <a:avLst/>
          </a:prstGeom>
        </p:spPr>
        <p:txBody>
          <a:bodyPr lIns="0" tIns="0" rIns="0" bIns="0" rtlCol="0" anchor="t">
            <a:spAutoFit/>
          </a:bodyPr>
          <a:lstStyle/>
          <a:p>
            <a:pPr>
              <a:lnSpc>
                <a:spcPts val="9100"/>
              </a:lnSpc>
            </a:pPr>
            <a:r>
              <a:rPr lang="en-US" sz="7000" spc="210" dirty="0">
                <a:solidFill>
                  <a:srgbClr val="F3F7FA"/>
                </a:solidFill>
                <a:latin typeface="Cooper Hewitt Bold"/>
              </a:rPr>
              <a:t>Consistency test</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B902170-F698-40D3-B9BB-6A972C2E7DA4}"/>
                  </a:ext>
                </a:extLst>
              </p14:cNvPr>
              <p14:cNvContentPartPr/>
              <p14:nvPr/>
            </p14:nvContentPartPr>
            <p14:xfrm>
              <a:off x="14249180" y="4698560"/>
              <a:ext cx="360" cy="360"/>
            </p14:xfrm>
          </p:contentPart>
        </mc:Choice>
        <mc:Fallback>
          <p:pic>
            <p:nvPicPr>
              <p:cNvPr id="11" name="Ink 10">
                <a:extLst>
                  <a:ext uri="{FF2B5EF4-FFF2-40B4-BE49-F238E27FC236}">
                    <a16:creationId xmlns:a16="http://schemas.microsoft.com/office/drawing/2014/main" id="{2B902170-F698-40D3-B9BB-6A972C2E7DA4}"/>
                  </a:ext>
                </a:extLst>
              </p:cNvPr>
              <p:cNvPicPr/>
              <p:nvPr/>
            </p:nvPicPr>
            <p:blipFill>
              <a:blip r:embed="rId4"/>
              <a:stretch>
                <a:fillRect/>
              </a:stretch>
            </p:blipFill>
            <p:spPr>
              <a:xfrm>
                <a:off x="14240540" y="4689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F8B285B4-217C-469A-9F50-BF170B5448C4}"/>
                  </a:ext>
                </a:extLst>
              </p14:cNvPr>
              <p14:cNvContentPartPr/>
              <p14:nvPr/>
            </p14:nvContentPartPr>
            <p14:xfrm>
              <a:off x="8610500" y="4939760"/>
              <a:ext cx="360" cy="360"/>
            </p14:xfrm>
          </p:contentPart>
        </mc:Choice>
        <mc:Fallback>
          <p:pic>
            <p:nvPicPr>
              <p:cNvPr id="12" name="Ink 11">
                <a:extLst>
                  <a:ext uri="{FF2B5EF4-FFF2-40B4-BE49-F238E27FC236}">
                    <a16:creationId xmlns:a16="http://schemas.microsoft.com/office/drawing/2014/main" id="{F8B285B4-217C-469A-9F50-BF170B5448C4}"/>
                  </a:ext>
                </a:extLst>
              </p:cNvPr>
              <p:cNvPicPr/>
              <p:nvPr/>
            </p:nvPicPr>
            <p:blipFill>
              <a:blip r:embed="rId6"/>
              <a:stretch>
                <a:fillRect/>
              </a:stretch>
            </p:blipFill>
            <p:spPr>
              <a:xfrm>
                <a:off x="8601500" y="4931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54494186-C7A5-4742-8659-5CE5F99041CF}"/>
                  </a:ext>
                </a:extLst>
              </p14:cNvPr>
              <p14:cNvContentPartPr/>
              <p14:nvPr/>
            </p14:nvContentPartPr>
            <p14:xfrm>
              <a:off x="4139660" y="4762280"/>
              <a:ext cx="360" cy="360"/>
            </p14:xfrm>
          </p:contentPart>
        </mc:Choice>
        <mc:Fallback>
          <p:pic>
            <p:nvPicPr>
              <p:cNvPr id="13" name="Ink 12">
                <a:extLst>
                  <a:ext uri="{FF2B5EF4-FFF2-40B4-BE49-F238E27FC236}">
                    <a16:creationId xmlns:a16="http://schemas.microsoft.com/office/drawing/2014/main" id="{54494186-C7A5-4742-8659-5CE5F99041CF}"/>
                  </a:ext>
                </a:extLst>
              </p:cNvPr>
              <p:cNvPicPr/>
              <p:nvPr/>
            </p:nvPicPr>
            <p:blipFill>
              <a:blip r:embed="rId6"/>
              <a:stretch>
                <a:fillRect/>
              </a:stretch>
            </p:blipFill>
            <p:spPr>
              <a:xfrm>
                <a:off x="4131020" y="4753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A55C2E52-6F16-4C49-BE89-04AD59638272}"/>
                  </a:ext>
                </a:extLst>
              </p14:cNvPr>
              <p14:cNvContentPartPr/>
              <p14:nvPr/>
            </p14:nvContentPartPr>
            <p14:xfrm>
              <a:off x="3619100" y="5854160"/>
              <a:ext cx="360" cy="360"/>
            </p14:xfrm>
          </p:contentPart>
        </mc:Choice>
        <mc:Fallback>
          <p:pic>
            <p:nvPicPr>
              <p:cNvPr id="14" name="Ink 13">
                <a:extLst>
                  <a:ext uri="{FF2B5EF4-FFF2-40B4-BE49-F238E27FC236}">
                    <a16:creationId xmlns:a16="http://schemas.microsoft.com/office/drawing/2014/main" id="{A55C2E52-6F16-4C49-BE89-04AD59638272}"/>
                  </a:ext>
                </a:extLst>
              </p:cNvPr>
              <p:cNvPicPr/>
              <p:nvPr/>
            </p:nvPicPr>
            <p:blipFill>
              <a:blip r:embed="rId6"/>
              <a:stretch>
                <a:fillRect/>
              </a:stretch>
            </p:blipFill>
            <p:spPr>
              <a:xfrm>
                <a:off x="3610100" y="5845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48244524-27B7-429B-87C2-A58C1696B37B}"/>
                  </a:ext>
                </a:extLst>
              </p14:cNvPr>
              <p14:cNvContentPartPr/>
              <p14:nvPr/>
            </p14:nvContentPartPr>
            <p14:xfrm>
              <a:off x="7517900" y="4317680"/>
              <a:ext cx="360" cy="360"/>
            </p14:xfrm>
          </p:contentPart>
        </mc:Choice>
        <mc:Fallback>
          <p:pic>
            <p:nvPicPr>
              <p:cNvPr id="16" name="Ink 15">
                <a:extLst>
                  <a:ext uri="{FF2B5EF4-FFF2-40B4-BE49-F238E27FC236}">
                    <a16:creationId xmlns:a16="http://schemas.microsoft.com/office/drawing/2014/main" id="{48244524-27B7-429B-87C2-A58C1696B37B}"/>
                  </a:ext>
                </a:extLst>
              </p:cNvPr>
              <p:cNvPicPr/>
              <p:nvPr/>
            </p:nvPicPr>
            <p:blipFill>
              <a:blip r:embed="rId6"/>
              <a:stretch>
                <a:fillRect/>
              </a:stretch>
            </p:blipFill>
            <p:spPr>
              <a:xfrm>
                <a:off x="7508900" y="4309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674B935E-3CE4-46F6-8B2C-4DD6CD06FE05}"/>
                  </a:ext>
                </a:extLst>
              </p14:cNvPr>
              <p14:cNvContentPartPr/>
              <p14:nvPr/>
            </p14:nvContentPartPr>
            <p14:xfrm>
              <a:off x="8127380" y="5701880"/>
              <a:ext cx="360" cy="360"/>
            </p14:xfrm>
          </p:contentPart>
        </mc:Choice>
        <mc:Fallback>
          <p:pic>
            <p:nvPicPr>
              <p:cNvPr id="17" name="Ink 16">
                <a:extLst>
                  <a:ext uri="{FF2B5EF4-FFF2-40B4-BE49-F238E27FC236}">
                    <a16:creationId xmlns:a16="http://schemas.microsoft.com/office/drawing/2014/main" id="{674B935E-3CE4-46F6-8B2C-4DD6CD06FE05}"/>
                  </a:ext>
                </a:extLst>
              </p:cNvPr>
              <p:cNvPicPr/>
              <p:nvPr/>
            </p:nvPicPr>
            <p:blipFill>
              <a:blip r:embed="rId6"/>
              <a:stretch>
                <a:fillRect/>
              </a:stretch>
            </p:blipFill>
            <p:spPr>
              <a:xfrm>
                <a:off x="8118740" y="5693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9DE41BE9-0888-44F5-A1AD-1EBE6C6D9252}"/>
                  </a:ext>
                </a:extLst>
              </p14:cNvPr>
              <p14:cNvContentPartPr/>
              <p14:nvPr/>
            </p14:nvContentPartPr>
            <p14:xfrm>
              <a:off x="2539460" y="3314400"/>
              <a:ext cx="360" cy="52200"/>
            </p14:xfrm>
          </p:contentPart>
        </mc:Choice>
        <mc:Fallback>
          <p:pic>
            <p:nvPicPr>
              <p:cNvPr id="18" name="Ink 17">
                <a:extLst>
                  <a:ext uri="{FF2B5EF4-FFF2-40B4-BE49-F238E27FC236}">
                    <a16:creationId xmlns:a16="http://schemas.microsoft.com/office/drawing/2014/main" id="{9DE41BE9-0888-44F5-A1AD-1EBE6C6D9252}"/>
                  </a:ext>
                </a:extLst>
              </p:cNvPr>
              <p:cNvPicPr/>
              <p:nvPr/>
            </p:nvPicPr>
            <p:blipFill>
              <a:blip r:embed="rId12"/>
              <a:stretch>
                <a:fillRect/>
              </a:stretch>
            </p:blipFill>
            <p:spPr>
              <a:xfrm>
                <a:off x="2530820" y="3305760"/>
                <a:ext cx="18000" cy="69840"/>
              </a:xfrm>
              <a:prstGeom prst="rect">
                <a:avLst/>
              </a:prstGeom>
            </p:spPr>
          </p:pic>
        </mc:Fallback>
      </mc:AlternateContent>
      <p:pic>
        <p:nvPicPr>
          <p:cNvPr id="19" name="Picture 18">
            <a:extLst>
              <a:ext uri="{FF2B5EF4-FFF2-40B4-BE49-F238E27FC236}">
                <a16:creationId xmlns:a16="http://schemas.microsoft.com/office/drawing/2014/main" id="{65B6CD73-B6C7-44DC-BC0C-C3E14E0C5259}"/>
              </a:ext>
            </a:extLst>
          </p:cNvPr>
          <p:cNvPicPr>
            <a:picLocks noChangeAspect="1"/>
          </p:cNvPicPr>
          <p:nvPr/>
        </p:nvPicPr>
        <p:blipFill>
          <a:blip r:embed="rId13"/>
          <a:stretch>
            <a:fillRect/>
          </a:stretch>
        </p:blipFill>
        <p:spPr>
          <a:xfrm>
            <a:off x="1162284" y="1907066"/>
            <a:ext cx="8877300" cy="7658100"/>
          </a:xfrm>
          <a:prstGeom prst="rect">
            <a:avLst/>
          </a:prstGeom>
        </p:spPr>
      </p:pic>
      <p:sp>
        <p:nvSpPr>
          <p:cNvPr id="27" name="TextBox 26">
            <a:extLst>
              <a:ext uri="{FF2B5EF4-FFF2-40B4-BE49-F238E27FC236}">
                <a16:creationId xmlns:a16="http://schemas.microsoft.com/office/drawing/2014/main" id="{F8E9FDAD-EC0A-4196-B9A1-7DD58DCAE13E}"/>
              </a:ext>
            </a:extLst>
          </p:cNvPr>
          <p:cNvSpPr txBox="1"/>
          <p:nvPr/>
        </p:nvSpPr>
        <p:spPr>
          <a:xfrm>
            <a:off x="10602797" y="2973228"/>
            <a:ext cx="7293125" cy="5170646"/>
          </a:xfrm>
          <a:prstGeom prst="rect">
            <a:avLst/>
          </a:prstGeom>
        </p:spPr>
        <p:txBody>
          <a:bodyPr wrap="square" lIns="0" tIns="0" rIns="0" bIns="0" rtlCol="0" anchor="t">
            <a:spAutoFit/>
          </a:bodyPr>
          <a:lstStyle/>
          <a:p>
            <a:r>
              <a:rPr lang="en-US" sz="2800" dirty="0">
                <a:latin typeface="Arbutus Slab" panose="020B0604020202020204" charset="0"/>
              </a:rPr>
              <a:t>In order to test the consistency of the chosen model, we created a script to call the model to train and predict the test data multiple times. For every testing, we use different splits for train, valid, and test data so that we know that the model performs good regardless of the sample taken. During each iteration, we print the mean loss and combine all of them into the overall statistics which consist of maximum, minimum, and average mean loss</a:t>
            </a:r>
            <a:endParaRPr lang="en-US" sz="2800" dirty="0">
              <a:effectLst/>
              <a:latin typeface="Arbutus Slab" panose="020B0604020202020204" charset="0"/>
            </a:endParaRPr>
          </a:p>
        </p:txBody>
      </p:sp>
    </p:spTree>
    <p:extLst>
      <p:ext uri="{BB962C8B-B14F-4D97-AF65-F5344CB8AC3E}">
        <p14:creationId xmlns:p14="http://schemas.microsoft.com/office/powerpoint/2010/main" val="1103280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123834"/>
          </a:xfrm>
          <a:prstGeom prst="rect">
            <a:avLst/>
          </a:prstGeom>
        </p:spPr>
        <p:txBody>
          <a:bodyPr lIns="0" tIns="0" rIns="0" bIns="0" rtlCol="0" anchor="t">
            <a:spAutoFit/>
          </a:bodyPr>
          <a:lstStyle/>
          <a:p>
            <a:pPr>
              <a:lnSpc>
                <a:spcPts val="9100"/>
              </a:lnSpc>
            </a:pPr>
            <a:r>
              <a:rPr lang="en-US" sz="7000" spc="210" dirty="0">
                <a:solidFill>
                  <a:srgbClr val="F3F7FA"/>
                </a:solidFill>
                <a:latin typeface="Cooper Hewitt Bold"/>
              </a:rPr>
              <a:t>Consistency test</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B902170-F698-40D3-B9BB-6A972C2E7DA4}"/>
                  </a:ext>
                </a:extLst>
              </p14:cNvPr>
              <p14:cNvContentPartPr/>
              <p14:nvPr/>
            </p14:nvContentPartPr>
            <p14:xfrm>
              <a:off x="14249180" y="4698560"/>
              <a:ext cx="360" cy="360"/>
            </p14:xfrm>
          </p:contentPart>
        </mc:Choice>
        <mc:Fallback>
          <p:pic>
            <p:nvPicPr>
              <p:cNvPr id="11" name="Ink 10">
                <a:extLst>
                  <a:ext uri="{FF2B5EF4-FFF2-40B4-BE49-F238E27FC236}">
                    <a16:creationId xmlns:a16="http://schemas.microsoft.com/office/drawing/2014/main" id="{2B902170-F698-40D3-B9BB-6A972C2E7DA4}"/>
                  </a:ext>
                </a:extLst>
              </p:cNvPr>
              <p:cNvPicPr/>
              <p:nvPr/>
            </p:nvPicPr>
            <p:blipFill>
              <a:blip r:embed="rId4"/>
              <a:stretch>
                <a:fillRect/>
              </a:stretch>
            </p:blipFill>
            <p:spPr>
              <a:xfrm>
                <a:off x="14240540" y="4689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F8B285B4-217C-469A-9F50-BF170B5448C4}"/>
                  </a:ext>
                </a:extLst>
              </p14:cNvPr>
              <p14:cNvContentPartPr/>
              <p14:nvPr/>
            </p14:nvContentPartPr>
            <p14:xfrm>
              <a:off x="8610500" y="4939760"/>
              <a:ext cx="360" cy="360"/>
            </p14:xfrm>
          </p:contentPart>
        </mc:Choice>
        <mc:Fallback>
          <p:pic>
            <p:nvPicPr>
              <p:cNvPr id="12" name="Ink 11">
                <a:extLst>
                  <a:ext uri="{FF2B5EF4-FFF2-40B4-BE49-F238E27FC236}">
                    <a16:creationId xmlns:a16="http://schemas.microsoft.com/office/drawing/2014/main" id="{F8B285B4-217C-469A-9F50-BF170B5448C4}"/>
                  </a:ext>
                </a:extLst>
              </p:cNvPr>
              <p:cNvPicPr/>
              <p:nvPr/>
            </p:nvPicPr>
            <p:blipFill>
              <a:blip r:embed="rId6"/>
              <a:stretch>
                <a:fillRect/>
              </a:stretch>
            </p:blipFill>
            <p:spPr>
              <a:xfrm>
                <a:off x="8601500" y="49311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54494186-C7A5-4742-8659-5CE5F99041CF}"/>
                  </a:ext>
                </a:extLst>
              </p14:cNvPr>
              <p14:cNvContentPartPr/>
              <p14:nvPr/>
            </p14:nvContentPartPr>
            <p14:xfrm>
              <a:off x="4139660" y="4762280"/>
              <a:ext cx="360" cy="360"/>
            </p14:xfrm>
          </p:contentPart>
        </mc:Choice>
        <mc:Fallback>
          <p:pic>
            <p:nvPicPr>
              <p:cNvPr id="13" name="Ink 12">
                <a:extLst>
                  <a:ext uri="{FF2B5EF4-FFF2-40B4-BE49-F238E27FC236}">
                    <a16:creationId xmlns:a16="http://schemas.microsoft.com/office/drawing/2014/main" id="{54494186-C7A5-4742-8659-5CE5F99041CF}"/>
                  </a:ext>
                </a:extLst>
              </p:cNvPr>
              <p:cNvPicPr/>
              <p:nvPr/>
            </p:nvPicPr>
            <p:blipFill>
              <a:blip r:embed="rId6"/>
              <a:stretch>
                <a:fillRect/>
              </a:stretch>
            </p:blipFill>
            <p:spPr>
              <a:xfrm>
                <a:off x="4131020" y="47536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A55C2E52-6F16-4C49-BE89-04AD59638272}"/>
                  </a:ext>
                </a:extLst>
              </p14:cNvPr>
              <p14:cNvContentPartPr/>
              <p14:nvPr/>
            </p14:nvContentPartPr>
            <p14:xfrm>
              <a:off x="3619100" y="5854160"/>
              <a:ext cx="360" cy="360"/>
            </p14:xfrm>
          </p:contentPart>
        </mc:Choice>
        <mc:Fallback>
          <p:pic>
            <p:nvPicPr>
              <p:cNvPr id="14" name="Ink 13">
                <a:extLst>
                  <a:ext uri="{FF2B5EF4-FFF2-40B4-BE49-F238E27FC236}">
                    <a16:creationId xmlns:a16="http://schemas.microsoft.com/office/drawing/2014/main" id="{A55C2E52-6F16-4C49-BE89-04AD59638272}"/>
                  </a:ext>
                </a:extLst>
              </p:cNvPr>
              <p:cNvPicPr/>
              <p:nvPr/>
            </p:nvPicPr>
            <p:blipFill>
              <a:blip r:embed="rId6"/>
              <a:stretch>
                <a:fillRect/>
              </a:stretch>
            </p:blipFill>
            <p:spPr>
              <a:xfrm>
                <a:off x="3610100" y="58455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48244524-27B7-429B-87C2-A58C1696B37B}"/>
                  </a:ext>
                </a:extLst>
              </p14:cNvPr>
              <p14:cNvContentPartPr/>
              <p14:nvPr/>
            </p14:nvContentPartPr>
            <p14:xfrm>
              <a:off x="7517900" y="4317680"/>
              <a:ext cx="360" cy="360"/>
            </p14:xfrm>
          </p:contentPart>
        </mc:Choice>
        <mc:Fallback>
          <p:pic>
            <p:nvPicPr>
              <p:cNvPr id="16" name="Ink 15">
                <a:extLst>
                  <a:ext uri="{FF2B5EF4-FFF2-40B4-BE49-F238E27FC236}">
                    <a16:creationId xmlns:a16="http://schemas.microsoft.com/office/drawing/2014/main" id="{48244524-27B7-429B-87C2-A58C1696B37B}"/>
                  </a:ext>
                </a:extLst>
              </p:cNvPr>
              <p:cNvPicPr/>
              <p:nvPr/>
            </p:nvPicPr>
            <p:blipFill>
              <a:blip r:embed="rId6"/>
              <a:stretch>
                <a:fillRect/>
              </a:stretch>
            </p:blipFill>
            <p:spPr>
              <a:xfrm>
                <a:off x="7508900" y="43090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674B935E-3CE4-46F6-8B2C-4DD6CD06FE05}"/>
                  </a:ext>
                </a:extLst>
              </p14:cNvPr>
              <p14:cNvContentPartPr/>
              <p14:nvPr/>
            </p14:nvContentPartPr>
            <p14:xfrm>
              <a:off x="8127380" y="5701880"/>
              <a:ext cx="360" cy="360"/>
            </p14:xfrm>
          </p:contentPart>
        </mc:Choice>
        <mc:Fallback>
          <p:pic>
            <p:nvPicPr>
              <p:cNvPr id="17" name="Ink 16">
                <a:extLst>
                  <a:ext uri="{FF2B5EF4-FFF2-40B4-BE49-F238E27FC236}">
                    <a16:creationId xmlns:a16="http://schemas.microsoft.com/office/drawing/2014/main" id="{674B935E-3CE4-46F6-8B2C-4DD6CD06FE05}"/>
                  </a:ext>
                </a:extLst>
              </p:cNvPr>
              <p:cNvPicPr/>
              <p:nvPr/>
            </p:nvPicPr>
            <p:blipFill>
              <a:blip r:embed="rId6"/>
              <a:stretch>
                <a:fillRect/>
              </a:stretch>
            </p:blipFill>
            <p:spPr>
              <a:xfrm>
                <a:off x="8118740" y="5693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9DE41BE9-0888-44F5-A1AD-1EBE6C6D9252}"/>
                  </a:ext>
                </a:extLst>
              </p14:cNvPr>
              <p14:cNvContentPartPr/>
              <p14:nvPr/>
            </p14:nvContentPartPr>
            <p14:xfrm>
              <a:off x="2539460" y="3314400"/>
              <a:ext cx="360" cy="52200"/>
            </p14:xfrm>
          </p:contentPart>
        </mc:Choice>
        <mc:Fallback>
          <p:pic>
            <p:nvPicPr>
              <p:cNvPr id="18" name="Ink 17">
                <a:extLst>
                  <a:ext uri="{FF2B5EF4-FFF2-40B4-BE49-F238E27FC236}">
                    <a16:creationId xmlns:a16="http://schemas.microsoft.com/office/drawing/2014/main" id="{9DE41BE9-0888-44F5-A1AD-1EBE6C6D9252}"/>
                  </a:ext>
                </a:extLst>
              </p:cNvPr>
              <p:cNvPicPr/>
              <p:nvPr/>
            </p:nvPicPr>
            <p:blipFill>
              <a:blip r:embed="rId12"/>
              <a:stretch>
                <a:fillRect/>
              </a:stretch>
            </p:blipFill>
            <p:spPr>
              <a:xfrm>
                <a:off x="2530820" y="3305760"/>
                <a:ext cx="18000" cy="69840"/>
              </a:xfrm>
              <a:prstGeom prst="rect">
                <a:avLst/>
              </a:prstGeom>
            </p:spPr>
          </p:pic>
        </mc:Fallback>
      </mc:AlternateContent>
      <p:pic>
        <p:nvPicPr>
          <p:cNvPr id="15" name="Picture 14">
            <a:extLst>
              <a:ext uri="{FF2B5EF4-FFF2-40B4-BE49-F238E27FC236}">
                <a16:creationId xmlns:a16="http://schemas.microsoft.com/office/drawing/2014/main" id="{71BA1030-2949-4F94-A0D6-7898DD1CAAE0}"/>
              </a:ext>
            </a:extLst>
          </p:cNvPr>
          <p:cNvPicPr>
            <a:picLocks noChangeAspect="1"/>
          </p:cNvPicPr>
          <p:nvPr/>
        </p:nvPicPr>
        <p:blipFill>
          <a:blip r:embed="rId13"/>
          <a:stretch>
            <a:fillRect/>
          </a:stretch>
        </p:blipFill>
        <p:spPr>
          <a:xfrm>
            <a:off x="1867085" y="4229100"/>
            <a:ext cx="15078075" cy="2409825"/>
          </a:xfrm>
          <a:prstGeom prst="rect">
            <a:avLst/>
          </a:prstGeom>
        </p:spPr>
      </p:pic>
      <p:sp>
        <p:nvSpPr>
          <p:cNvPr id="20" name="TextBox 19">
            <a:extLst>
              <a:ext uri="{FF2B5EF4-FFF2-40B4-BE49-F238E27FC236}">
                <a16:creationId xmlns:a16="http://schemas.microsoft.com/office/drawing/2014/main" id="{77E8BFED-B142-42F5-AA9B-ED10090639A9}"/>
              </a:ext>
            </a:extLst>
          </p:cNvPr>
          <p:cNvSpPr txBox="1"/>
          <p:nvPr/>
        </p:nvSpPr>
        <p:spPr>
          <a:xfrm>
            <a:off x="1630061" y="2594947"/>
            <a:ext cx="7293125" cy="430887"/>
          </a:xfrm>
          <a:prstGeom prst="rect">
            <a:avLst/>
          </a:prstGeom>
        </p:spPr>
        <p:txBody>
          <a:bodyPr wrap="square" lIns="0" tIns="0" rIns="0" bIns="0" rtlCol="0" anchor="t">
            <a:spAutoFit/>
          </a:bodyPr>
          <a:lstStyle/>
          <a:p>
            <a:r>
              <a:rPr lang="en-US" sz="2800" dirty="0">
                <a:latin typeface="Arbutus Slab" panose="020B0604020202020204" charset="0"/>
              </a:rPr>
              <a:t>Result of our </a:t>
            </a:r>
            <a:r>
              <a:rPr lang="en-US" sz="2800" dirty="0" err="1">
                <a:latin typeface="Arbutus Slab" panose="020B0604020202020204" charset="0"/>
              </a:rPr>
              <a:t>XGBoost</a:t>
            </a:r>
            <a:r>
              <a:rPr lang="en-US" sz="2800" dirty="0">
                <a:latin typeface="Arbutus Slab" panose="020B0604020202020204" charset="0"/>
              </a:rPr>
              <a:t> consistency test</a:t>
            </a:r>
            <a:endParaRPr lang="en-US" sz="2800" dirty="0">
              <a:effectLst/>
              <a:latin typeface="Arbutus Slab" panose="020B0604020202020204" charset="0"/>
            </a:endParaRPr>
          </a:p>
        </p:txBody>
      </p:sp>
    </p:spTree>
    <p:extLst>
      <p:ext uri="{BB962C8B-B14F-4D97-AF65-F5344CB8AC3E}">
        <p14:creationId xmlns:p14="http://schemas.microsoft.com/office/powerpoint/2010/main" val="2702322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4149090"/>
            <a:ext cx="10275173" cy="1408975"/>
          </a:xfrm>
          <a:prstGeom prst="rect">
            <a:avLst/>
          </a:prstGeom>
        </p:spPr>
        <p:txBody>
          <a:bodyPr lIns="0" tIns="0" rIns="0" bIns="0" rtlCol="0" anchor="t">
            <a:spAutoFit/>
          </a:bodyPr>
          <a:lstStyle/>
          <a:p>
            <a:pPr>
              <a:lnSpc>
                <a:spcPts val="11440"/>
              </a:lnSpc>
            </a:pPr>
            <a:r>
              <a:rPr lang="en-US" sz="8800" spc="263" dirty="0">
                <a:solidFill>
                  <a:srgbClr val="F3F7FA"/>
                </a:solidFill>
                <a:latin typeface="Cooper Hewitt Bold"/>
              </a:rPr>
              <a:t>Model Deployment</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extLst>
      <p:ext uri="{BB962C8B-B14F-4D97-AF65-F5344CB8AC3E}">
        <p14:creationId xmlns:p14="http://schemas.microsoft.com/office/powerpoint/2010/main" val="275401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grpSp>
        <p:nvGrpSpPr>
          <p:cNvPr id="2" name="Group 2"/>
          <p:cNvGrpSpPr/>
          <p:nvPr/>
        </p:nvGrpSpPr>
        <p:grpSpPr>
          <a:xfrm>
            <a:off x="17175609" y="9647454"/>
            <a:ext cx="1112391" cy="639546"/>
            <a:chOff x="0" y="0"/>
            <a:chExt cx="1483188" cy="852728"/>
          </a:xfrm>
        </p:grpSpPr>
        <p:sp>
          <p:nvSpPr>
            <p:cNvPr id="3" name="TextBox 3"/>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4" name="TextBox 4"/>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5" name="Picture 5"/>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6" name="TextBox 6"/>
          <p:cNvSpPr txBox="1"/>
          <p:nvPr/>
        </p:nvSpPr>
        <p:spPr>
          <a:xfrm>
            <a:off x="8132394" y="1506597"/>
            <a:ext cx="7686708" cy="1333500"/>
          </a:xfrm>
          <a:prstGeom prst="rect">
            <a:avLst/>
          </a:prstGeom>
        </p:spPr>
        <p:txBody>
          <a:bodyPr lIns="0" tIns="0" rIns="0" bIns="0" rtlCol="0" anchor="t">
            <a:spAutoFit/>
          </a:bodyPr>
          <a:lstStyle/>
          <a:p>
            <a:pPr algn="r">
              <a:lnSpc>
                <a:spcPts val="9100"/>
              </a:lnSpc>
            </a:pPr>
            <a:r>
              <a:rPr lang="en-US" sz="7000" spc="210">
                <a:solidFill>
                  <a:srgbClr val="F3F7FA"/>
                </a:solidFill>
                <a:latin typeface="Cooper Hewitt Bold"/>
              </a:rPr>
              <a:t>Table of Content</a:t>
            </a:r>
          </a:p>
        </p:txBody>
      </p:sp>
      <p:grpSp>
        <p:nvGrpSpPr>
          <p:cNvPr id="7" name="Group 7"/>
          <p:cNvGrpSpPr/>
          <p:nvPr/>
        </p:nvGrpSpPr>
        <p:grpSpPr>
          <a:xfrm>
            <a:off x="1028700" y="1815639"/>
            <a:ext cx="9580956" cy="7711968"/>
            <a:chOff x="0" y="0"/>
            <a:chExt cx="12774608" cy="10282624"/>
          </a:xfrm>
        </p:grpSpPr>
        <p:sp>
          <p:nvSpPr>
            <p:cNvPr id="8" name="TextBox 8"/>
            <p:cNvSpPr txBox="1"/>
            <p:nvPr/>
          </p:nvSpPr>
          <p:spPr>
            <a:xfrm>
              <a:off x="0" y="-180975"/>
              <a:ext cx="12754539" cy="1184092"/>
            </a:xfrm>
            <a:prstGeom prst="rect">
              <a:avLst/>
            </a:prstGeom>
          </p:spPr>
          <p:txBody>
            <a:bodyPr lIns="0" tIns="0" rIns="0" bIns="0" rtlCol="0" anchor="t">
              <a:spAutoFit/>
            </a:bodyPr>
            <a:lstStyle/>
            <a:p>
              <a:pPr>
                <a:lnSpc>
                  <a:spcPts val="6417"/>
                </a:lnSpc>
              </a:pPr>
              <a:endParaRPr/>
            </a:p>
          </p:txBody>
        </p:sp>
        <p:sp>
          <p:nvSpPr>
            <p:cNvPr id="9" name="TextBox 9"/>
            <p:cNvSpPr txBox="1"/>
            <p:nvPr/>
          </p:nvSpPr>
          <p:spPr>
            <a:xfrm>
              <a:off x="20069" y="1670958"/>
              <a:ext cx="12754539" cy="8611666"/>
            </a:xfrm>
            <a:prstGeom prst="rect">
              <a:avLst/>
            </a:prstGeom>
          </p:spPr>
          <p:txBody>
            <a:bodyPr lIns="0" tIns="0" rIns="0" bIns="0" rtlCol="0" anchor="t">
              <a:spAutoFit/>
            </a:bodyPr>
            <a:lstStyle/>
            <a:p>
              <a:pPr>
                <a:lnSpc>
                  <a:spcPts val="5040"/>
                </a:lnSpc>
              </a:pPr>
              <a:r>
                <a:rPr lang="en-US" sz="3600" spc="36" dirty="0">
                  <a:solidFill>
                    <a:srgbClr val="F3F7FA"/>
                  </a:solidFill>
                  <a:latin typeface="Montserrat Classic"/>
                </a:rPr>
                <a:t>- Data source</a:t>
              </a:r>
            </a:p>
            <a:p>
              <a:pPr>
                <a:lnSpc>
                  <a:spcPts val="5040"/>
                </a:lnSpc>
              </a:pPr>
              <a:r>
                <a:rPr lang="en-US" sz="3600" dirty="0">
                  <a:solidFill>
                    <a:srgbClr val="F3F7FA"/>
                  </a:solidFill>
                  <a:latin typeface="Montserrat Classic"/>
                </a:rPr>
                <a:t>- D</a:t>
              </a:r>
              <a:r>
                <a:rPr lang="en-US" sz="3600" spc="36" dirty="0">
                  <a:solidFill>
                    <a:srgbClr val="F3F7FA"/>
                  </a:solidFill>
                  <a:latin typeface="Montserrat Classic"/>
                </a:rPr>
                <a:t>ata Preprocessing</a:t>
              </a:r>
            </a:p>
            <a:p>
              <a:pPr>
                <a:lnSpc>
                  <a:spcPts val="5039"/>
                </a:lnSpc>
              </a:pPr>
              <a:r>
                <a:rPr lang="en-US" sz="3600" dirty="0">
                  <a:solidFill>
                    <a:srgbClr val="F3F7FA"/>
                  </a:solidFill>
                  <a:latin typeface="Montserrat Classic"/>
                </a:rPr>
                <a:t>- Fe</a:t>
              </a:r>
              <a:r>
                <a:rPr lang="en-US" sz="3600" spc="36" dirty="0">
                  <a:solidFill>
                    <a:srgbClr val="F3F7FA"/>
                  </a:solidFill>
                  <a:latin typeface="Montserrat Classic"/>
                </a:rPr>
                <a:t>ature Engineering</a:t>
              </a:r>
            </a:p>
            <a:p>
              <a:pPr>
                <a:lnSpc>
                  <a:spcPts val="5040"/>
                </a:lnSpc>
              </a:pPr>
              <a:r>
                <a:rPr lang="en-US" sz="3599" dirty="0">
                  <a:solidFill>
                    <a:srgbClr val="F3F7FA"/>
                  </a:solidFill>
                  <a:latin typeface="Montserrat Classic"/>
                </a:rPr>
                <a:t>- Data Cleaning</a:t>
              </a:r>
            </a:p>
            <a:p>
              <a:pPr>
                <a:lnSpc>
                  <a:spcPts val="5040"/>
                </a:lnSpc>
              </a:pPr>
              <a:r>
                <a:rPr lang="en-US" sz="3600" dirty="0">
                  <a:solidFill>
                    <a:srgbClr val="F3F7FA"/>
                  </a:solidFill>
                  <a:latin typeface="Montserrat Classic"/>
                </a:rPr>
                <a:t>- M</a:t>
              </a:r>
              <a:r>
                <a:rPr lang="en-US" sz="3600" spc="36" dirty="0">
                  <a:solidFill>
                    <a:srgbClr val="F3F7FA"/>
                  </a:solidFill>
                  <a:latin typeface="Montserrat Classic"/>
                </a:rPr>
                <a:t>odeling</a:t>
              </a:r>
            </a:p>
            <a:p>
              <a:pPr>
                <a:lnSpc>
                  <a:spcPts val="5040"/>
                </a:lnSpc>
              </a:pPr>
              <a:r>
                <a:rPr lang="en-US" sz="3600" dirty="0">
                  <a:solidFill>
                    <a:srgbClr val="F3F7FA"/>
                  </a:solidFill>
                  <a:latin typeface="Montserrat Classic"/>
                </a:rPr>
                <a:t>- E</a:t>
              </a:r>
              <a:r>
                <a:rPr lang="en-US" sz="3600" spc="36" dirty="0">
                  <a:solidFill>
                    <a:srgbClr val="F3F7FA"/>
                  </a:solidFill>
                  <a:latin typeface="Montserrat Classic"/>
                </a:rPr>
                <a:t>xperiments</a:t>
              </a:r>
            </a:p>
            <a:p>
              <a:pPr>
                <a:lnSpc>
                  <a:spcPts val="5040"/>
                </a:lnSpc>
              </a:pPr>
              <a:r>
                <a:rPr lang="en-US" sz="3600" dirty="0">
                  <a:solidFill>
                    <a:srgbClr val="F3F7FA"/>
                  </a:solidFill>
                  <a:latin typeface="Montserrat Classic"/>
                </a:rPr>
                <a:t>- M</a:t>
              </a:r>
              <a:r>
                <a:rPr lang="en-US" sz="3600" spc="36" dirty="0">
                  <a:solidFill>
                    <a:srgbClr val="F3F7FA"/>
                  </a:solidFill>
                  <a:latin typeface="Montserrat Classic"/>
                </a:rPr>
                <a:t>odel Deployment</a:t>
              </a:r>
            </a:p>
            <a:p>
              <a:pPr>
                <a:lnSpc>
                  <a:spcPts val="5040"/>
                </a:lnSpc>
              </a:pPr>
              <a:r>
                <a:rPr lang="en-US" sz="3600" dirty="0">
                  <a:solidFill>
                    <a:srgbClr val="F3F7FA"/>
                  </a:solidFill>
                  <a:latin typeface="Montserrat Classic"/>
                </a:rPr>
                <a:t>- </a:t>
              </a:r>
              <a:r>
                <a:rPr lang="en-US" sz="3600" spc="36" dirty="0">
                  <a:solidFill>
                    <a:srgbClr val="F3F7FA"/>
                  </a:solidFill>
                  <a:latin typeface="Montserrat Classic"/>
                </a:rPr>
                <a:t>Azure Architecture</a:t>
              </a:r>
            </a:p>
            <a:p>
              <a:pPr>
                <a:lnSpc>
                  <a:spcPts val="5400"/>
                </a:lnSpc>
              </a:pPr>
              <a:r>
                <a:rPr lang="en-US" sz="3600" spc="36" dirty="0">
                  <a:solidFill>
                    <a:srgbClr val="F3F7FA"/>
                  </a:solidFill>
                  <a:latin typeface="Montserrat Classic"/>
                </a:rPr>
                <a:t>- Mobile Application</a:t>
              </a:r>
            </a:p>
            <a:p>
              <a:pPr>
                <a:lnSpc>
                  <a:spcPts val="5400"/>
                </a:lnSpc>
              </a:pPr>
              <a:r>
                <a:rPr lang="en-US" sz="3600" spc="36" dirty="0">
                  <a:solidFill>
                    <a:srgbClr val="F3F7FA"/>
                  </a:solidFill>
                  <a:latin typeface="Montserrat Classic"/>
                </a:rPr>
                <a:t>- Future work</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Model Deployment</a:t>
            </a:r>
          </a:p>
        </p:txBody>
      </p:sp>
      <p:sp>
        <p:nvSpPr>
          <p:cNvPr id="8" name="TextBox 9">
            <a:extLst>
              <a:ext uri="{FF2B5EF4-FFF2-40B4-BE49-F238E27FC236}">
                <a16:creationId xmlns:a16="http://schemas.microsoft.com/office/drawing/2014/main" id="{D2C7CDEC-C331-4481-990A-18B9A4F1AC37}"/>
              </a:ext>
            </a:extLst>
          </p:cNvPr>
          <p:cNvSpPr txBox="1"/>
          <p:nvPr/>
        </p:nvSpPr>
        <p:spPr>
          <a:xfrm>
            <a:off x="1482035" y="2475291"/>
            <a:ext cx="16249770" cy="5823133"/>
          </a:xfrm>
          <a:prstGeom prst="rect">
            <a:avLst/>
          </a:prstGeom>
        </p:spPr>
        <p:txBody>
          <a:bodyPr lIns="0" tIns="0" rIns="0" bIns="0" rtlCol="0" anchor="t">
            <a:spAutoFit/>
          </a:bodyPr>
          <a:lstStyle/>
          <a:p>
            <a:r>
              <a:rPr lang="en-US" sz="3440" b="1" dirty="0">
                <a:latin typeface="Arbutus Slab" panose="020B0604020202020204" charset="0"/>
              </a:rPr>
              <a:t>The Azure Container Instances (ACI) </a:t>
            </a:r>
            <a:r>
              <a:rPr lang="en-US" sz="3440" dirty="0">
                <a:latin typeface="Arbutus Slab" panose="020B0604020202020204" charset="0"/>
              </a:rPr>
              <a:t>service is used, in order to deploy the model and run inside the container. Based on the inference, deployment configuration provided, it creates the environment for the container, once the model is registered to the Azure container registry and then deployment takes place for the model which is trained and built using Azure Machine Learning. It then exposes the following REST API endpoint. The entry script is created in a way that receives input data submitted to the model as JSON and response is returned to the client.</a:t>
            </a:r>
          </a:p>
          <a:p>
            <a:br>
              <a:rPr lang="en-US" sz="3440" dirty="0">
                <a:latin typeface="Arbutus Slab" panose="020B0604020202020204" charset="0"/>
              </a:rPr>
            </a:br>
            <a:r>
              <a:rPr lang="en-US" sz="3440" dirty="0">
                <a:latin typeface="Arbutus Slab" panose="020B0604020202020204" charset="0"/>
              </a:rPr>
              <a:t>Also monitoring the deployed web service, collecting data for analytics is performed using </a:t>
            </a:r>
            <a:r>
              <a:rPr lang="en-US" sz="3440" b="1" dirty="0">
                <a:latin typeface="Arbutus Slab" panose="020B0604020202020204" charset="0"/>
              </a:rPr>
              <a:t>Azure App Insight</a:t>
            </a:r>
            <a:r>
              <a:rPr lang="en-US" sz="3440" dirty="0">
                <a:latin typeface="Arbutus Slab" panose="020B0604020202020204" charset="0"/>
              </a:rPr>
              <a:t>.</a:t>
            </a:r>
            <a:endParaRPr lang="en-US" sz="3440" dirty="0">
              <a:effectLst/>
              <a:latin typeface="Arbutus Slab" panose="020B060402020202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txBody>
          <a:bodyPr/>
          <a:lstStyle/>
          <a:p>
            <a:endParaRPr lang="en-MY" dirty="0"/>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dirty="0">
                <a:solidFill>
                  <a:srgbClr val="F3F7FA"/>
                </a:solidFill>
                <a:latin typeface="Cooper Hewitt Bold"/>
              </a:rPr>
              <a:t>Model Deployment</a:t>
            </a:r>
          </a:p>
        </p:txBody>
      </p:sp>
      <p:sp>
        <p:nvSpPr>
          <p:cNvPr id="8" name="TextBox 9">
            <a:extLst>
              <a:ext uri="{FF2B5EF4-FFF2-40B4-BE49-F238E27FC236}">
                <a16:creationId xmlns:a16="http://schemas.microsoft.com/office/drawing/2014/main" id="{D2C7CDEC-C331-4481-990A-18B9A4F1AC37}"/>
              </a:ext>
            </a:extLst>
          </p:cNvPr>
          <p:cNvSpPr txBox="1"/>
          <p:nvPr/>
        </p:nvSpPr>
        <p:spPr>
          <a:xfrm>
            <a:off x="1482035" y="2475291"/>
            <a:ext cx="16249770" cy="529376"/>
          </a:xfrm>
          <a:prstGeom prst="rect">
            <a:avLst/>
          </a:prstGeom>
        </p:spPr>
        <p:txBody>
          <a:bodyPr lIns="0" tIns="0" rIns="0" bIns="0" rtlCol="0" anchor="t">
            <a:spAutoFit/>
          </a:bodyPr>
          <a:lstStyle/>
          <a:p>
            <a:endParaRPr lang="en-US" sz="3440" dirty="0">
              <a:effectLst/>
              <a:latin typeface="Arbutus Slab" panose="020B0604020202020204" charset="0"/>
            </a:endParaRPr>
          </a:p>
        </p:txBody>
      </p:sp>
      <p:sp>
        <p:nvSpPr>
          <p:cNvPr id="11" name="TextBox 9">
            <a:extLst>
              <a:ext uri="{FF2B5EF4-FFF2-40B4-BE49-F238E27FC236}">
                <a16:creationId xmlns:a16="http://schemas.microsoft.com/office/drawing/2014/main" id="{17309342-147D-42F9-A144-574FFCB488C1}"/>
              </a:ext>
            </a:extLst>
          </p:cNvPr>
          <p:cNvSpPr txBox="1"/>
          <p:nvPr/>
        </p:nvSpPr>
        <p:spPr>
          <a:xfrm>
            <a:off x="1482035" y="2475291"/>
            <a:ext cx="16249770" cy="2646878"/>
          </a:xfrm>
          <a:prstGeom prst="rect">
            <a:avLst/>
          </a:prstGeom>
        </p:spPr>
        <p:txBody>
          <a:bodyPr lIns="0" tIns="0" rIns="0" bIns="0" rtlCol="0" anchor="t">
            <a:spAutoFit/>
          </a:bodyPr>
          <a:lstStyle/>
          <a:p>
            <a:r>
              <a:rPr lang="en-US" sz="3440" b="1" dirty="0">
                <a:latin typeface="Arbutus Slab" panose="020B0604020202020204" charset="0"/>
                <a:hlinkClick r:id="rId3"/>
              </a:rPr>
              <a:t>Swagger</a:t>
            </a:r>
          </a:p>
          <a:p>
            <a:endParaRPr lang="en-US" sz="3440" dirty="0">
              <a:latin typeface="Arbutus Slab" panose="020B0604020202020204" charset="0"/>
              <a:hlinkClick r:id="rId3"/>
            </a:endParaRPr>
          </a:p>
          <a:p>
            <a:r>
              <a:rPr lang="en-US" sz="3440" b="1" dirty="0">
                <a:latin typeface="Arbutus Slab" panose="020B0604020202020204" charset="0"/>
                <a:hlinkClick r:id="rId3"/>
              </a:rPr>
              <a:t>http://12929100-4b3e-48aa-b7bc-329316a625ee.eastus.azurecontainer.io/swagger.json</a:t>
            </a:r>
            <a:endParaRPr lang="en-US" sz="3440" b="1" dirty="0">
              <a:latin typeface="Arbutus Slab" panose="020B0604020202020204" charset="0"/>
            </a:endParaRPr>
          </a:p>
          <a:p>
            <a:endParaRPr lang="en-US" sz="3440" b="1" dirty="0">
              <a:effectLst/>
              <a:latin typeface="Arbutus Slab" panose="020B0604020202020204" charset="0"/>
            </a:endParaRPr>
          </a:p>
        </p:txBody>
      </p:sp>
      <p:sp>
        <p:nvSpPr>
          <p:cNvPr id="13" name="Rectangle 4">
            <a:extLst>
              <a:ext uri="{FF2B5EF4-FFF2-40B4-BE49-F238E27FC236}">
                <a16:creationId xmlns:a16="http://schemas.microsoft.com/office/drawing/2014/main" id="{03075F96-2306-44AA-8A0B-682CAC502552}"/>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hlinkClick r:id="rId3"/>
              </a:rPr>
              <a:t>http://12929100-4b3e-48aa-b7bc-329316a625ee.eastus.azurecontainer.io/swagger.json</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A7DB01CA-B378-483C-9E38-2A63674A6204}"/>
              </a:ext>
            </a:extLst>
          </p:cNvPr>
          <p:cNvSpPr>
            <a:spLocks noChangeArrowheads="1"/>
          </p:cNvSpPr>
          <p:nvPr/>
        </p:nvSpPr>
        <p:spPr bwMode="auto">
          <a:xfrm>
            <a:off x="152400" y="1524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hlinkClick r:id="rId4"/>
              </a:rPr>
              <a:t>http://12929100-4b3e-48aa-b7bc-329316a625ee.eastus.azurecontainer.io/score</a:t>
            </a:r>
            <a:r>
              <a:rPr kumimoji="0" lang="en-US" altLang="en-US" sz="1000" b="0" i="0" u="none" strike="noStrike" cap="none" normalizeH="0" baseline="0">
                <a:ln>
                  <a:noFill/>
                </a:ln>
                <a:solidFill>
                  <a:schemeClr val="tx1"/>
                </a:solidFill>
                <a:effectLst/>
                <a:latin typeface="Arial Unicode MS"/>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248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Model Deployment</a:t>
            </a:r>
          </a:p>
        </p:txBody>
      </p:sp>
      <p:sp>
        <p:nvSpPr>
          <p:cNvPr id="8" name="TextBox 9">
            <a:extLst>
              <a:ext uri="{FF2B5EF4-FFF2-40B4-BE49-F238E27FC236}">
                <a16:creationId xmlns:a16="http://schemas.microsoft.com/office/drawing/2014/main" id="{D2C7CDEC-C331-4481-990A-18B9A4F1AC37}"/>
              </a:ext>
            </a:extLst>
          </p:cNvPr>
          <p:cNvSpPr txBox="1"/>
          <p:nvPr/>
        </p:nvSpPr>
        <p:spPr>
          <a:xfrm>
            <a:off x="10591799" y="2475291"/>
            <a:ext cx="7140005" cy="3797963"/>
          </a:xfrm>
          <a:prstGeom prst="rect">
            <a:avLst/>
          </a:prstGeom>
        </p:spPr>
        <p:txBody>
          <a:bodyPr wrap="square" lIns="0" tIns="0" rIns="0" bIns="0" rtlCol="0" anchor="t">
            <a:spAutoFit/>
          </a:bodyPr>
          <a:lstStyle/>
          <a:p>
            <a:pPr>
              <a:lnSpc>
                <a:spcPct val="90000"/>
              </a:lnSpc>
              <a:spcBef>
                <a:spcPct val="0"/>
              </a:spcBef>
              <a:spcAft>
                <a:spcPts val="600"/>
              </a:spcAft>
            </a:pPr>
            <a:r>
              <a:rPr lang="en-US" sz="3600" dirty="0"/>
              <a:t>Our REST API is working.</a:t>
            </a:r>
          </a:p>
          <a:p>
            <a:pPr>
              <a:lnSpc>
                <a:spcPct val="90000"/>
              </a:lnSpc>
              <a:spcBef>
                <a:spcPct val="0"/>
              </a:spcBef>
              <a:spcAft>
                <a:spcPts val="600"/>
              </a:spcAft>
            </a:pPr>
            <a:endParaRPr lang="en-US" sz="3600" dirty="0"/>
          </a:p>
          <a:p>
            <a:pPr indent="-228600">
              <a:lnSpc>
                <a:spcPct val="90000"/>
              </a:lnSpc>
              <a:spcAft>
                <a:spcPts val="600"/>
              </a:spcAft>
              <a:buFont typeface="Arial" panose="020B0604020202020204" pitchFamily="34" charset="0"/>
              <a:buChar char="•"/>
            </a:pPr>
            <a:r>
              <a:rPr lang="en-US" sz="3600" dirty="0"/>
              <a:t>We tried using 10,000 samples from in our preprocessed dataset.</a:t>
            </a:r>
          </a:p>
          <a:p>
            <a:pPr indent="-228600">
              <a:lnSpc>
                <a:spcPct val="90000"/>
              </a:lnSpc>
              <a:spcAft>
                <a:spcPts val="600"/>
              </a:spcAft>
              <a:buFont typeface="Arial" panose="020B0604020202020204" pitchFamily="34" charset="0"/>
              <a:buChar char="•"/>
            </a:pPr>
            <a:endParaRPr lang="en-US" sz="3600" dirty="0"/>
          </a:p>
          <a:p>
            <a:pPr indent="-228600">
              <a:lnSpc>
                <a:spcPct val="90000"/>
              </a:lnSpc>
              <a:spcAft>
                <a:spcPts val="600"/>
              </a:spcAft>
              <a:buFont typeface="Arial" panose="020B0604020202020204" pitchFamily="34" charset="0"/>
              <a:buChar char="•"/>
            </a:pPr>
            <a:r>
              <a:rPr lang="en-US" sz="3600" dirty="0"/>
              <a:t>Our endpoint got around </a:t>
            </a:r>
            <a:r>
              <a:rPr lang="en-US" sz="3600" b="1" dirty="0"/>
              <a:t>280</a:t>
            </a:r>
            <a:r>
              <a:rPr lang="en-US" sz="3600" dirty="0"/>
              <a:t> test RMSE</a:t>
            </a:r>
          </a:p>
        </p:txBody>
      </p:sp>
      <p:pic>
        <p:nvPicPr>
          <p:cNvPr id="9" name="Picture 8">
            <a:extLst>
              <a:ext uri="{FF2B5EF4-FFF2-40B4-BE49-F238E27FC236}">
                <a16:creationId xmlns:a16="http://schemas.microsoft.com/office/drawing/2014/main" id="{90F331DE-6F9B-496F-BC7B-370A186B4452}"/>
              </a:ext>
            </a:extLst>
          </p:cNvPr>
          <p:cNvPicPr>
            <a:picLocks noChangeAspect="1"/>
          </p:cNvPicPr>
          <p:nvPr/>
        </p:nvPicPr>
        <p:blipFill rotWithShape="1">
          <a:blip r:embed="rId3"/>
          <a:srcRect r="13884" b="-2"/>
          <a:stretch/>
        </p:blipFill>
        <p:spPr>
          <a:xfrm>
            <a:off x="1456635" y="1767357"/>
            <a:ext cx="7556150" cy="7239000"/>
          </a:xfrm>
          <a:prstGeom prst="rect">
            <a:avLst/>
          </a:prstGeom>
        </p:spPr>
      </p:pic>
    </p:spTree>
    <p:extLst>
      <p:ext uri="{BB962C8B-B14F-4D97-AF65-F5344CB8AC3E}">
        <p14:creationId xmlns:p14="http://schemas.microsoft.com/office/powerpoint/2010/main" val="2721361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3422650"/>
            <a:ext cx="10275173" cy="3117850"/>
          </a:xfrm>
          <a:prstGeom prst="rect">
            <a:avLst/>
          </a:prstGeom>
        </p:spPr>
        <p:txBody>
          <a:bodyPr lIns="0" tIns="0" rIns="0" bIns="0" rtlCol="0" anchor="t">
            <a:spAutoFit/>
          </a:bodyPr>
          <a:lstStyle/>
          <a:p>
            <a:pPr>
              <a:lnSpc>
                <a:spcPts val="11440"/>
              </a:lnSpc>
            </a:pPr>
            <a:r>
              <a:rPr lang="en-US" sz="8800" spc="263" dirty="0">
                <a:solidFill>
                  <a:srgbClr val="F3F7FA"/>
                </a:solidFill>
                <a:latin typeface="Cooper Hewitt Bold"/>
              </a:rPr>
              <a:t>Azure Architecture</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190826" y="1697031"/>
            <a:ext cx="18649961"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8720779"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Azure Architecture</a:t>
            </a:r>
          </a:p>
        </p:txBody>
      </p:sp>
      <p:pic>
        <p:nvPicPr>
          <p:cNvPr id="8" name="Picture 8"/>
          <p:cNvPicPr>
            <a:picLocks noChangeAspect="1"/>
          </p:cNvPicPr>
          <p:nvPr/>
        </p:nvPicPr>
        <p:blipFill>
          <a:blip r:embed="rId3"/>
          <a:srcRect/>
          <a:stretch>
            <a:fillRect/>
          </a:stretch>
        </p:blipFill>
        <p:spPr>
          <a:xfrm>
            <a:off x="1278727" y="3927570"/>
            <a:ext cx="2472578" cy="1298103"/>
          </a:xfrm>
          <a:prstGeom prst="rect">
            <a:avLst/>
          </a:prstGeom>
        </p:spPr>
      </p:pic>
      <p:pic>
        <p:nvPicPr>
          <p:cNvPr id="9" name="Picture 9"/>
          <p:cNvPicPr>
            <a:picLocks noChangeAspect="1"/>
          </p:cNvPicPr>
          <p:nvPr/>
        </p:nvPicPr>
        <p:blipFill>
          <a:blip r:embed="rId4"/>
          <a:srcRect/>
          <a:stretch>
            <a:fillRect/>
          </a:stretch>
        </p:blipFill>
        <p:spPr>
          <a:xfrm>
            <a:off x="15890755" y="6501267"/>
            <a:ext cx="1561207" cy="1335958"/>
          </a:xfrm>
          <a:prstGeom prst="rect">
            <a:avLst/>
          </a:prstGeom>
        </p:spPr>
      </p:pic>
      <p:grpSp>
        <p:nvGrpSpPr>
          <p:cNvPr id="10" name="Group 10"/>
          <p:cNvGrpSpPr/>
          <p:nvPr/>
        </p:nvGrpSpPr>
        <p:grpSpPr>
          <a:xfrm>
            <a:off x="11562615" y="5097162"/>
            <a:ext cx="6013954" cy="4161138"/>
            <a:chOff x="0" y="0"/>
            <a:chExt cx="2637155" cy="1824684"/>
          </a:xfrm>
        </p:grpSpPr>
        <p:sp>
          <p:nvSpPr>
            <p:cNvPr id="11" name="Freeform 11"/>
            <p:cNvSpPr/>
            <p:nvPr/>
          </p:nvSpPr>
          <p:spPr>
            <a:xfrm>
              <a:off x="0" y="0"/>
              <a:ext cx="2637155" cy="1824684"/>
            </a:xfrm>
            <a:custGeom>
              <a:avLst/>
              <a:gdLst/>
              <a:ahLst/>
              <a:cxnLst/>
              <a:rect l="l" t="t" r="r" b="b"/>
              <a:pathLst>
                <a:path w="2637155" h="1824684">
                  <a:moveTo>
                    <a:pt x="0" y="0"/>
                  </a:moveTo>
                  <a:lnTo>
                    <a:pt x="0" y="1824684"/>
                  </a:lnTo>
                  <a:lnTo>
                    <a:pt x="2637155" y="1824684"/>
                  </a:lnTo>
                  <a:lnTo>
                    <a:pt x="2637155" y="0"/>
                  </a:lnTo>
                  <a:lnTo>
                    <a:pt x="0" y="0"/>
                  </a:lnTo>
                  <a:close/>
                  <a:moveTo>
                    <a:pt x="2576195" y="1763724"/>
                  </a:moveTo>
                  <a:lnTo>
                    <a:pt x="59690" y="1763724"/>
                  </a:lnTo>
                  <a:lnTo>
                    <a:pt x="59690" y="59690"/>
                  </a:lnTo>
                  <a:lnTo>
                    <a:pt x="2576195" y="59690"/>
                  </a:lnTo>
                  <a:lnTo>
                    <a:pt x="2576195" y="1763724"/>
                  </a:lnTo>
                  <a:close/>
                </a:path>
              </a:pathLst>
            </a:custGeom>
            <a:solidFill>
              <a:srgbClr val="1A4088"/>
            </a:solidFill>
          </p:spPr>
        </p:sp>
      </p:grpSp>
      <p:pic>
        <p:nvPicPr>
          <p:cNvPr id="12" name="Picture 12"/>
          <p:cNvPicPr>
            <a:picLocks noChangeAspect="1"/>
          </p:cNvPicPr>
          <p:nvPr/>
        </p:nvPicPr>
        <p:blipFill>
          <a:blip r:embed="rId5"/>
          <a:srcRect/>
          <a:stretch>
            <a:fillRect/>
          </a:stretch>
        </p:blipFill>
        <p:spPr>
          <a:xfrm>
            <a:off x="11699892" y="6084310"/>
            <a:ext cx="1539133" cy="1539133"/>
          </a:xfrm>
          <a:prstGeom prst="rect">
            <a:avLst/>
          </a:prstGeom>
        </p:spPr>
      </p:pic>
      <p:pic>
        <p:nvPicPr>
          <p:cNvPr id="13" name="Picture 13"/>
          <p:cNvPicPr>
            <a:picLocks noChangeAspect="1"/>
          </p:cNvPicPr>
          <p:nvPr/>
        </p:nvPicPr>
        <p:blipFill>
          <a:blip r:embed="rId6"/>
          <a:srcRect/>
          <a:stretch>
            <a:fillRect/>
          </a:stretch>
        </p:blipFill>
        <p:spPr>
          <a:xfrm>
            <a:off x="8164929" y="6937643"/>
            <a:ext cx="989764" cy="1981178"/>
          </a:xfrm>
          <a:prstGeom prst="rect">
            <a:avLst/>
          </a:prstGeom>
        </p:spPr>
      </p:pic>
      <p:pic>
        <p:nvPicPr>
          <p:cNvPr id="14" name="Picture 14"/>
          <p:cNvPicPr>
            <a:picLocks noChangeAspect="1"/>
          </p:cNvPicPr>
          <p:nvPr/>
        </p:nvPicPr>
        <p:blipFill>
          <a:blip r:embed="rId7"/>
          <a:srcRect/>
          <a:stretch>
            <a:fillRect/>
          </a:stretch>
        </p:blipFill>
        <p:spPr>
          <a:xfrm>
            <a:off x="1942558" y="1822459"/>
            <a:ext cx="1103711" cy="1103711"/>
          </a:xfrm>
          <a:prstGeom prst="rect">
            <a:avLst/>
          </a:prstGeom>
        </p:spPr>
      </p:pic>
      <p:pic>
        <p:nvPicPr>
          <p:cNvPr id="15" name="Picture 15"/>
          <p:cNvPicPr>
            <a:picLocks noChangeAspect="1"/>
          </p:cNvPicPr>
          <p:nvPr/>
        </p:nvPicPr>
        <p:blipFill>
          <a:blip r:embed="rId8"/>
          <a:srcRect/>
          <a:stretch>
            <a:fillRect/>
          </a:stretch>
        </p:blipFill>
        <p:spPr>
          <a:xfrm>
            <a:off x="5862659" y="3471864"/>
            <a:ext cx="4267621" cy="1988022"/>
          </a:xfrm>
          <a:prstGeom prst="rect">
            <a:avLst/>
          </a:prstGeom>
        </p:spPr>
      </p:pic>
      <p:grpSp>
        <p:nvGrpSpPr>
          <p:cNvPr id="16" name="Group 16"/>
          <p:cNvGrpSpPr/>
          <p:nvPr/>
        </p:nvGrpSpPr>
        <p:grpSpPr>
          <a:xfrm rot="5400000">
            <a:off x="2244252" y="3214875"/>
            <a:ext cx="446277" cy="198858"/>
            <a:chOff x="0" y="0"/>
            <a:chExt cx="1140056" cy="508000"/>
          </a:xfrm>
        </p:grpSpPr>
        <p:sp>
          <p:nvSpPr>
            <p:cNvPr id="17" name="Freeform 17"/>
            <p:cNvSpPr/>
            <p:nvPr/>
          </p:nvSpPr>
          <p:spPr>
            <a:xfrm>
              <a:off x="0" y="215900"/>
              <a:ext cx="844146" cy="76200"/>
            </a:xfrm>
            <a:custGeom>
              <a:avLst/>
              <a:gdLst/>
              <a:ahLst/>
              <a:cxnLst/>
              <a:rect l="l" t="t" r="r" b="b"/>
              <a:pathLst>
                <a:path w="844146" h="76200">
                  <a:moveTo>
                    <a:pt x="0" y="0"/>
                  </a:moveTo>
                  <a:lnTo>
                    <a:pt x="844146" y="0"/>
                  </a:lnTo>
                  <a:lnTo>
                    <a:pt x="844146" y="76200"/>
                  </a:lnTo>
                  <a:lnTo>
                    <a:pt x="0" y="76200"/>
                  </a:lnTo>
                  <a:close/>
                </a:path>
              </a:pathLst>
            </a:custGeom>
            <a:solidFill>
              <a:srgbClr val="A44AA6"/>
            </a:solidFill>
          </p:spPr>
        </p:sp>
        <p:sp>
          <p:nvSpPr>
            <p:cNvPr id="18" name="Freeform 18"/>
            <p:cNvSpPr/>
            <p:nvPr/>
          </p:nvSpPr>
          <p:spPr>
            <a:xfrm>
              <a:off x="765406" y="1270"/>
              <a:ext cx="374650" cy="505460"/>
            </a:xfrm>
            <a:custGeom>
              <a:avLst/>
              <a:gdLst/>
              <a:ahLst/>
              <a:cxnLst/>
              <a:rect l="l" t="t" r="r" b="b"/>
              <a:pathLst>
                <a:path w="374650" h="505460">
                  <a:moveTo>
                    <a:pt x="0" y="505460"/>
                  </a:moveTo>
                  <a:lnTo>
                    <a:pt x="0" y="0"/>
                  </a:lnTo>
                  <a:lnTo>
                    <a:pt x="374650" y="252730"/>
                  </a:lnTo>
                  <a:close/>
                </a:path>
              </a:pathLst>
            </a:custGeom>
            <a:solidFill>
              <a:srgbClr val="A44AA6"/>
            </a:solidFill>
          </p:spPr>
        </p:sp>
      </p:grpSp>
      <p:sp>
        <p:nvSpPr>
          <p:cNvPr id="19" name="TextBox 19"/>
          <p:cNvSpPr txBox="1"/>
          <p:nvPr/>
        </p:nvSpPr>
        <p:spPr>
          <a:xfrm>
            <a:off x="1567336" y="2694740"/>
            <a:ext cx="1895361" cy="288424"/>
          </a:xfrm>
          <a:prstGeom prst="rect">
            <a:avLst/>
          </a:prstGeom>
        </p:spPr>
        <p:txBody>
          <a:bodyPr lIns="0" tIns="0" rIns="0" bIns="0" rtlCol="0" anchor="t">
            <a:spAutoFit/>
          </a:bodyPr>
          <a:lstStyle/>
          <a:p>
            <a:pPr marL="0" lvl="0" indent="0" algn="ctr">
              <a:lnSpc>
                <a:spcPts val="1972"/>
              </a:lnSpc>
              <a:spcBef>
                <a:spcPct val="0"/>
              </a:spcBef>
            </a:pPr>
            <a:r>
              <a:rPr lang="en-US" sz="1517" spc="45" dirty="0">
                <a:solidFill>
                  <a:srgbClr val="0D0D0D"/>
                </a:solidFill>
                <a:latin typeface="Cooper Hewitt Bold"/>
              </a:rPr>
              <a:t>Grab-</a:t>
            </a:r>
            <a:r>
              <a:rPr lang="en-US" sz="1517" spc="45" dirty="0" err="1">
                <a:solidFill>
                  <a:srgbClr val="0D0D0D"/>
                </a:solidFill>
                <a:latin typeface="Cooper Hewitt Bold"/>
              </a:rPr>
              <a:t>posisi</a:t>
            </a:r>
            <a:endParaRPr lang="en-US" sz="1517" spc="45" dirty="0">
              <a:solidFill>
                <a:srgbClr val="0D0D0D"/>
              </a:solidFill>
              <a:latin typeface="Cooper Hewitt Bold"/>
            </a:endParaRPr>
          </a:p>
        </p:txBody>
      </p:sp>
      <p:grpSp>
        <p:nvGrpSpPr>
          <p:cNvPr id="20" name="Group 20"/>
          <p:cNvGrpSpPr/>
          <p:nvPr/>
        </p:nvGrpSpPr>
        <p:grpSpPr>
          <a:xfrm rot="5400000">
            <a:off x="14152861" y="4605667"/>
            <a:ext cx="336734" cy="198858"/>
            <a:chOff x="0" y="0"/>
            <a:chExt cx="860217" cy="508000"/>
          </a:xfrm>
        </p:grpSpPr>
        <p:sp>
          <p:nvSpPr>
            <p:cNvPr id="21" name="Freeform 21"/>
            <p:cNvSpPr/>
            <p:nvPr/>
          </p:nvSpPr>
          <p:spPr>
            <a:xfrm>
              <a:off x="0" y="215900"/>
              <a:ext cx="564307" cy="76200"/>
            </a:xfrm>
            <a:custGeom>
              <a:avLst/>
              <a:gdLst/>
              <a:ahLst/>
              <a:cxnLst/>
              <a:rect l="l" t="t" r="r" b="b"/>
              <a:pathLst>
                <a:path w="564307" h="76200">
                  <a:moveTo>
                    <a:pt x="0" y="0"/>
                  </a:moveTo>
                  <a:lnTo>
                    <a:pt x="564307" y="0"/>
                  </a:lnTo>
                  <a:lnTo>
                    <a:pt x="564307" y="76200"/>
                  </a:lnTo>
                  <a:lnTo>
                    <a:pt x="0" y="76200"/>
                  </a:lnTo>
                  <a:close/>
                </a:path>
              </a:pathLst>
            </a:custGeom>
            <a:solidFill>
              <a:srgbClr val="A44AA6"/>
            </a:solidFill>
          </p:spPr>
        </p:sp>
        <p:sp>
          <p:nvSpPr>
            <p:cNvPr id="22" name="Freeform 22"/>
            <p:cNvSpPr/>
            <p:nvPr/>
          </p:nvSpPr>
          <p:spPr>
            <a:xfrm>
              <a:off x="485567" y="1270"/>
              <a:ext cx="374650" cy="505460"/>
            </a:xfrm>
            <a:custGeom>
              <a:avLst/>
              <a:gdLst/>
              <a:ahLst/>
              <a:cxnLst/>
              <a:rect l="l" t="t" r="r" b="b"/>
              <a:pathLst>
                <a:path w="374650" h="505460">
                  <a:moveTo>
                    <a:pt x="0" y="505460"/>
                  </a:moveTo>
                  <a:lnTo>
                    <a:pt x="0" y="0"/>
                  </a:lnTo>
                  <a:lnTo>
                    <a:pt x="374650" y="252730"/>
                  </a:lnTo>
                  <a:close/>
                </a:path>
              </a:pathLst>
            </a:custGeom>
            <a:solidFill>
              <a:srgbClr val="A44AA6"/>
            </a:solidFill>
          </p:spPr>
        </p:sp>
      </p:grpSp>
      <p:pic>
        <p:nvPicPr>
          <p:cNvPr id="23" name="Picture 23"/>
          <p:cNvPicPr>
            <a:picLocks noChangeAspect="1"/>
          </p:cNvPicPr>
          <p:nvPr/>
        </p:nvPicPr>
        <p:blipFill>
          <a:blip r:embed="rId9"/>
          <a:srcRect/>
          <a:stretch>
            <a:fillRect/>
          </a:stretch>
        </p:blipFill>
        <p:spPr>
          <a:xfrm>
            <a:off x="13723060" y="6662074"/>
            <a:ext cx="1619744" cy="1012340"/>
          </a:xfrm>
          <a:prstGeom prst="rect">
            <a:avLst/>
          </a:prstGeom>
        </p:spPr>
      </p:pic>
      <p:grpSp>
        <p:nvGrpSpPr>
          <p:cNvPr id="24" name="Group 24"/>
          <p:cNvGrpSpPr/>
          <p:nvPr/>
        </p:nvGrpSpPr>
        <p:grpSpPr>
          <a:xfrm>
            <a:off x="13143313" y="7068815"/>
            <a:ext cx="446277" cy="198858"/>
            <a:chOff x="0" y="0"/>
            <a:chExt cx="1140056" cy="508000"/>
          </a:xfrm>
        </p:grpSpPr>
        <p:sp>
          <p:nvSpPr>
            <p:cNvPr id="25" name="Freeform 25"/>
            <p:cNvSpPr/>
            <p:nvPr/>
          </p:nvSpPr>
          <p:spPr>
            <a:xfrm>
              <a:off x="0" y="215900"/>
              <a:ext cx="844146" cy="76200"/>
            </a:xfrm>
            <a:custGeom>
              <a:avLst/>
              <a:gdLst/>
              <a:ahLst/>
              <a:cxnLst/>
              <a:rect l="l" t="t" r="r" b="b"/>
              <a:pathLst>
                <a:path w="844146" h="76200">
                  <a:moveTo>
                    <a:pt x="0" y="0"/>
                  </a:moveTo>
                  <a:lnTo>
                    <a:pt x="844146" y="0"/>
                  </a:lnTo>
                  <a:lnTo>
                    <a:pt x="844146" y="76200"/>
                  </a:lnTo>
                  <a:lnTo>
                    <a:pt x="0" y="76200"/>
                  </a:lnTo>
                  <a:close/>
                </a:path>
              </a:pathLst>
            </a:custGeom>
            <a:solidFill>
              <a:srgbClr val="A44AA6"/>
            </a:solidFill>
          </p:spPr>
        </p:sp>
        <p:sp>
          <p:nvSpPr>
            <p:cNvPr id="26" name="Freeform 26"/>
            <p:cNvSpPr/>
            <p:nvPr/>
          </p:nvSpPr>
          <p:spPr>
            <a:xfrm>
              <a:off x="765406" y="1270"/>
              <a:ext cx="374650" cy="505460"/>
            </a:xfrm>
            <a:custGeom>
              <a:avLst/>
              <a:gdLst/>
              <a:ahLst/>
              <a:cxnLst/>
              <a:rect l="l" t="t" r="r" b="b"/>
              <a:pathLst>
                <a:path w="374650" h="505460">
                  <a:moveTo>
                    <a:pt x="0" y="505460"/>
                  </a:moveTo>
                  <a:lnTo>
                    <a:pt x="0" y="0"/>
                  </a:lnTo>
                  <a:lnTo>
                    <a:pt x="374650" y="252730"/>
                  </a:lnTo>
                  <a:close/>
                </a:path>
              </a:pathLst>
            </a:custGeom>
            <a:solidFill>
              <a:srgbClr val="A44AA6"/>
            </a:solidFill>
          </p:spPr>
        </p:sp>
      </p:grpSp>
      <p:grpSp>
        <p:nvGrpSpPr>
          <p:cNvPr id="27" name="Group 27"/>
          <p:cNvGrpSpPr/>
          <p:nvPr/>
        </p:nvGrpSpPr>
        <p:grpSpPr>
          <a:xfrm>
            <a:off x="15444478" y="7068815"/>
            <a:ext cx="446277" cy="198858"/>
            <a:chOff x="0" y="0"/>
            <a:chExt cx="1140056" cy="508000"/>
          </a:xfrm>
        </p:grpSpPr>
        <p:sp>
          <p:nvSpPr>
            <p:cNvPr id="28" name="Freeform 28"/>
            <p:cNvSpPr/>
            <p:nvPr/>
          </p:nvSpPr>
          <p:spPr>
            <a:xfrm>
              <a:off x="0" y="215900"/>
              <a:ext cx="844146" cy="76200"/>
            </a:xfrm>
            <a:custGeom>
              <a:avLst/>
              <a:gdLst/>
              <a:ahLst/>
              <a:cxnLst/>
              <a:rect l="l" t="t" r="r" b="b"/>
              <a:pathLst>
                <a:path w="844146" h="76200">
                  <a:moveTo>
                    <a:pt x="0" y="0"/>
                  </a:moveTo>
                  <a:lnTo>
                    <a:pt x="844146" y="0"/>
                  </a:lnTo>
                  <a:lnTo>
                    <a:pt x="844146" y="76200"/>
                  </a:lnTo>
                  <a:lnTo>
                    <a:pt x="0" y="76200"/>
                  </a:lnTo>
                  <a:close/>
                </a:path>
              </a:pathLst>
            </a:custGeom>
            <a:solidFill>
              <a:srgbClr val="A44AA6"/>
            </a:solidFill>
          </p:spPr>
        </p:sp>
        <p:sp>
          <p:nvSpPr>
            <p:cNvPr id="29" name="Freeform 29"/>
            <p:cNvSpPr/>
            <p:nvPr/>
          </p:nvSpPr>
          <p:spPr>
            <a:xfrm>
              <a:off x="765406" y="1270"/>
              <a:ext cx="374650" cy="505460"/>
            </a:xfrm>
            <a:custGeom>
              <a:avLst/>
              <a:gdLst/>
              <a:ahLst/>
              <a:cxnLst/>
              <a:rect l="l" t="t" r="r" b="b"/>
              <a:pathLst>
                <a:path w="374650" h="505460">
                  <a:moveTo>
                    <a:pt x="0" y="505460"/>
                  </a:moveTo>
                  <a:lnTo>
                    <a:pt x="0" y="0"/>
                  </a:lnTo>
                  <a:lnTo>
                    <a:pt x="374650" y="252730"/>
                  </a:lnTo>
                  <a:close/>
                </a:path>
              </a:pathLst>
            </a:custGeom>
            <a:solidFill>
              <a:srgbClr val="A44AA6"/>
            </a:solidFill>
          </p:spPr>
        </p:sp>
      </p:grpSp>
      <p:grpSp>
        <p:nvGrpSpPr>
          <p:cNvPr id="30" name="Group 30"/>
          <p:cNvGrpSpPr/>
          <p:nvPr/>
        </p:nvGrpSpPr>
        <p:grpSpPr>
          <a:xfrm>
            <a:off x="4080462" y="4465875"/>
            <a:ext cx="1934597" cy="198858"/>
            <a:chOff x="0" y="0"/>
            <a:chExt cx="4942104" cy="508000"/>
          </a:xfrm>
        </p:grpSpPr>
        <p:sp>
          <p:nvSpPr>
            <p:cNvPr id="31" name="Freeform 31"/>
            <p:cNvSpPr/>
            <p:nvPr/>
          </p:nvSpPr>
          <p:spPr>
            <a:xfrm>
              <a:off x="0" y="215900"/>
              <a:ext cx="4646194" cy="76200"/>
            </a:xfrm>
            <a:custGeom>
              <a:avLst/>
              <a:gdLst/>
              <a:ahLst/>
              <a:cxnLst/>
              <a:rect l="l" t="t" r="r" b="b"/>
              <a:pathLst>
                <a:path w="4646194" h="76200">
                  <a:moveTo>
                    <a:pt x="0" y="0"/>
                  </a:moveTo>
                  <a:lnTo>
                    <a:pt x="4646194" y="0"/>
                  </a:lnTo>
                  <a:lnTo>
                    <a:pt x="4646194" y="76200"/>
                  </a:lnTo>
                  <a:lnTo>
                    <a:pt x="0" y="76200"/>
                  </a:lnTo>
                  <a:close/>
                </a:path>
              </a:pathLst>
            </a:custGeom>
            <a:solidFill>
              <a:srgbClr val="A44AA6"/>
            </a:solidFill>
          </p:spPr>
        </p:sp>
        <p:sp>
          <p:nvSpPr>
            <p:cNvPr id="32" name="Freeform 32"/>
            <p:cNvSpPr/>
            <p:nvPr/>
          </p:nvSpPr>
          <p:spPr>
            <a:xfrm>
              <a:off x="4567453" y="1270"/>
              <a:ext cx="374650" cy="505460"/>
            </a:xfrm>
            <a:custGeom>
              <a:avLst/>
              <a:gdLst/>
              <a:ahLst/>
              <a:cxnLst/>
              <a:rect l="l" t="t" r="r" b="b"/>
              <a:pathLst>
                <a:path w="374650" h="505460">
                  <a:moveTo>
                    <a:pt x="0" y="505460"/>
                  </a:moveTo>
                  <a:lnTo>
                    <a:pt x="0" y="0"/>
                  </a:lnTo>
                  <a:lnTo>
                    <a:pt x="374650" y="252730"/>
                  </a:lnTo>
                  <a:close/>
                </a:path>
              </a:pathLst>
            </a:custGeom>
            <a:solidFill>
              <a:srgbClr val="A44AA6"/>
            </a:solidFill>
          </p:spPr>
        </p:sp>
      </p:grpSp>
      <p:grpSp>
        <p:nvGrpSpPr>
          <p:cNvPr id="33" name="Group 33"/>
          <p:cNvGrpSpPr/>
          <p:nvPr/>
        </p:nvGrpSpPr>
        <p:grpSpPr>
          <a:xfrm rot="-10800000">
            <a:off x="9230504" y="7770188"/>
            <a:ext cx="2271329" cy="198858"/>
            <a:chOff x="0" y="0"/>
            <a:chExt cx="5802317" cy="508000"/>
          </a:xfrm>
        </p:grpSpPr>
        <p:sp>
          <p:nvSpPr>
            <p:cNvPr id="34" name="Freeform 34"/>
            <p:cNvSpPr/>
            <p:nvPr/>
          </p:nvSpPr>
          <p:spPr>
            <a:xfrm>
              <a:off x="0" y="215900"/>
              <a:ext cx="5506407" cy="76200"/>
            </a:xfrm>
            <a:custGeom>
              <a:avLst/>
              <a:gdLst/>
              <a:ahLst/>
              <a:cxnLst/>
              <a:rect l="l" t="t" r="r" b="b"/>
              <a:pathLst>
                <a:path w="5506407" h="76200">
                  <a:moveTo>
                    <a:pt x="0" y="0"/>
                  </a:moveTo>
                  <a:lnTo>
                    <a:pt x="5506407" y="0"/>
                  </a:lnTo>
                  <a:lnTo>
                    <a:pt x="5506407" y="76200"/>
                  </a:lnTo>
                  <a:lnTo>
                    <a:pt x="0" y="76200"/>
                  </a:lnTo>
                  <a:close/>
                </a:path>
              </a:pathLst>
            </a:custGeom>
            <a:solidFill>
              <a:srgbClr val="A44AA6"/>
            </a:solidFill>
          </p:spPr>
        </p:sp>
        <p:sp>
          <p:nvSpPr>
            <p:cNvPr id="35" name="Freeform 35"/>
            <p:cNvSpPr/>
            <p:nvPr/>
          </p:nvSpPr>
          <p:spPr>
            <a:xfrm>
              <a:off x="5427667" y="1270"/>
              <a:ext cx="374650" cy="505460"/>
            </a:xfrm>
            <a:custGeom>
              <a:avLst/>
              <a:gdLst/>
              <a:ahLst/>
              <a:cxnLst/>
              <a:rect l="l" t="t" r="r" b="b"/>
              <a:pathLst>
                <a:path w="374650" h="505460">
                  <a:moveTo>
                    <a:pt x="0" y="505460"/>
                  </a:moveTo>
                  <a:lnTo>
                    <a:pt x="0" y="0"/>
                  </a:lnTo>
                  <a:lnTo>
                    <a:pt x="374650" y="252730"/>
                  </a:lnTo>
                  <a:close/>
                </a:path>
              </a:pathLst>
            </a:custGeom>
            <a:solidFill>
              <a:srgbClr val="A44AA6"/>
            </a:solidFill>
          </p:spPr>
        </p:sp>
      </p:grpSp>
      <p:grpSp>
        <p:nvGrpSpPr>
          <p:cNvPr id="36" name="Group 36"/>
          <p:cNvGrpSpPr/>
          <p:nvPr/>
        </p:nvGrpSpPr>
        <p:grpSpPr>
          <a:xfrm>
            <a:off x="10130280" y="4350587"/>
            <a:ext cx="4203608" cy="383084"/>
            <a:chOff x="0" y="0"/>
            <a:chExt cx="6271115" cy="571500"/>
          </a:xfrm>
        </p:grpSpPr>
        <p:sp>
          <p:nvSpPr>
            <p:cNvPr id="37" name="Freeform 37"/>
            <p:cNvSpPr/>
            <p:nvPr/>
          </p:nvSpPr>
          <p:spPr>
            <a:xfrm>
              <a:off x="0" y="255270"/>
              <a:ext cx="6271115" cy="69850"/>
            </a:xfrm>
            <a:custGeom>
              <a:avLst/>
              <a:gdLst/>
              <a:ahLst/>
              <a:cxnLst/>
              <a:rect l="l" t="t" r="r" b="b"/>
              <a:pathLst>
                <a:path w="6271115" h="69850">
                  <a:moveTo>
                    <a:pt x="5980285" y="0"/>
                  </a:moveTo>
                  <a:lnTo>
                    <a:pt x="0" y="0"/>
                  </a:lnTo>
                  <a:lnTo>
                    <a:pt x="0" y="69850"/>
                  </a:lnTo>
                  <a:lnTo>
                    <a:pt x="6271115" y="69850"/>
                  </a:lnTo>
                  <a:lnTo>
                    <a:pt x="6271115" y="0"/>
                  </a:lnTo>
                  <a:close/>
                </a:path>
              </a:pathLst>
            </a:custGeom>
            <a:solidFill>
              <a:srgbClr val="A44AA6"/>
            </a:solidFill>
          </p:spPr>
        </p:sp>
      </p:grpSp>
      <p:grpSp>
        <p:nvGrpSpPr>
          <p:cNvPr id="38" name="Group 38"/>
          <p:cNvGrpSpPr/>
          <p:nvPr/>
        </p:nvGrpSpPr>
        <p:grpSpPr>
          <a:xfrm>
            <a:off x="11697717" y="7837225"/>
            <a:ext cx="1686827" cy="931673"/>
            <a:chOff x="0" y="0"/>
            <a:chExt cx="2249102" cy="1242230"/>
          </a:xfrm>
        </p:grpSpPr>
        <p:sp>
          <p:nvSpPr>
            <p:cNvPr id="39" name="TextBox 39"/>
            <p:cNvSpPr txBox="1"/>
            <p:nvPr/>
          </p:nvSpPr>
          <p:spPr>
            <a:xfrm>
              <a:off x="0" y="787219"/>
              <a:ext cx="2249102" cy="455011"/>
            </a:xfrm>
            <a:prstGeom prst="rect">
              <a:avLst/>
            </a:prstGeom>
          </p:spPr>
          <p:txBody>
            <a:bodyPr lIns="0" tIns="0" rIns="0" bIns="0" rtlCol="0" anchor="t">
              <a:spAutoFit/>
            </a:bodyPr>
            <a:lstStyle/>
            <a:p>
              <a:pPr marL="0" lvl="0" indent="0" algn="l">
                <a:lnSpc>
                  <a:spcPts val="2655"/>
                </a:lnSpc>
                <a:spcBef>
                  <a:spcPct val="0"/>
                </a:spcBef>
              </a:pPr>
              <a:endParaRPr/>
            </a:p>
          </p:txBody>
        </p:sp>
        <p:sp>
          <p:nvSpPr>
            <p:cNvPr id="40" name="TextBox 40"/>
            <p:cNvSpPr txBox="1"/>
            <p:nvPr/>
          </p:nvSpPr>
          <p:spPr>
            <a:xfrm>
              <a:off x="0" y="-47625"/>
              <a:ext cx="2249102" cy="581642"/>
            </a:xfrm>
            <a:prstGeom prst="rect">
              <a:avLst/>
            </a:prstGeom>
          </p:spPr>
          <p:txBody>
            <a:bodyPr lIns="0" tIns="0" rIns="0" bIns="0" rtlCol="0" anchor="t">
              <a:spAutoFit/>
            </a:bodyPr>
            <a:lstStyle/>
            <a:p>
              <a:pPr marL="0" lvl="0" indent="0" algn="ctr">
                <a:lnSpc>
                  <a:spcPts val="1640"/>
                </a:lnSpc>
                <a:spcBef>
                  <a:spcPct val="0"/>
                </a:spcBef>
              </a:pPr>
              <a:r>
                <a:rPr lang="en-US" sz="1261" spc="37" dirty="0">
                  <a:solidFill>
                    <a:srgbClr val="0D0D0D"/>
                  </a:solidFill>
                  <a:latin typeface="Cooper Hewitt Bold"/>
                </a:rPr>
                <a:t>Azure Container Instance</a:t>
              </a:r>
            </a:p>
          </p:txBody>
        </p:sp>
      </p:grpSp>
      <p:grpSp>
        <p:nvGrpSpPr>
          <p:cNvPr id="41" name="Group 41"/>
          <p:cNvGrpSpPr/>
          <p:nvPr/>
        </p:nvGrpSpPr>
        <p:grpSpPr>
          <a:xfrm>
            <a:off x="1546733" y="5416010"/>
            <a:ext cx="1895361" cy="723404"/>
            <a:chOff x="0" y="0"/>
            <a:chExt cx="2527147" cy="964539"/>
          </a:xfrm>
        </p:grpSpPr>
        <p:sp>
          <p:nvSpPr>
            <p:cNvPr id="42" name="TextBox 42"/>
            <p:cNvSpPr txBox="1"/>
            <p:nvPr/>
          </p:nvSpPr>
          <p:spPr>
            <a:xfrm>
              <a:off x="0" y="509528"/>
              <a:ext cx="2527147" cy="455011"/>
            </a:xfrm>
            <a:prstGeom prst="rect">
              <a:avLst/>
            </a:prstGeom>
          </p:spPr>
          <p:txBody>
            <a:bodyPr lIns="0" tIns="0" rIns="0" bIns="0" rtlCol="0" anchor="t">
              <a:spAutoFit/>
            </a:bodyPr>
            <a:lstStyle/>
            <a:p>
              <a:pPr marL="0" lvl="0" indent="0" algn="l">
                <a:lnSpc>
                  <a:spcPts val="2655"/>
                </a:lnSpc>
                <a:spcBef>
                  <a:spcPct val="0"/>
                </a:spcBef>
              </a:pPr>
              <a:endParaRPr/>
            </a:p>
          </p:txBody>
        </p:sp>
        <p:sp>
          <p:nvSpPr>
            <p:cNvPr id="43" name="TextBox 43"/>
            <p:cNvSpPr txBox="1"/>
            <p:nvPr/>
          </p:nvSpPr>
          <p:spPr>
            <a:xfrm>
              <a:off x="0" y="-47625"/>
              <a:ext cx="2527147" cy="303951"/>
            </a:xfrm>
            <a:prstGeom prst="rect">
              <a:avLst/>
            </a:prstGeom>
          </p:spPr>
          <p:txBody>
            <a:bodyPr lIns="0" tIns="0" rIns="0" bIns="0" rtlCol="0" anchor="t">
              <a:spAutoFit/>
            </a:bodyPr>
            <a:lstStyle/>
            <a:p>
              <a:pPr marL="0" lvl="0" indent="0" algn="ctr">
                <a:lnSpc>
                  <a:spcPts val="1640"/>
                </a:lnSpc>
                <a:spcBef>
                  <a:spcPct val="0"/>
                </a:spcBef>
              </a:pPr>
              <a:r>
                <a:rPr lang="en-US" sz="1261" spc="37" dirty="0">
                  <a:solidFill>
                    <a:srgbClr val="0D0D0D"/>
                  </a:solidFill>
                  <a:latin typeface="Cooper Hewitt Bold"/>
                </a:rPr>
                <a:t>Azure Data Factory</a:t>
              </a:r>
            </a:p>
          </p:txBody>
        </p:sp>
      </p:grpSp>
      <p:grpSp>
        <p:nvGrpSpPr>
          <p:cNvPr id="44" name="Group 44"/>
          <p:cNvGrpSpPr/>
          <p:nvPr/>
        </p:nvGrpSpPr>
        <p:grpSpPr>
          <a:xfrm>
            <a:off x="9965440" y="7484933"/>
            <a:ext cx="1686827" cy="723404"/>
            <a:chOff x="0" y="0"/>
            <a:chExt cx="2249102" cy="964539"/>
          </a:xfrm>
        </p:grpSpPr>
        <p:sp>
          <p:nvSpPr>
            <p:cNvPr id="45" name="TextBox 45"/>
            <p:cNvSpPr txBox="1"/>
            <p:nvPr/>
          </p:nvSpPr>
          <p:spPr>
            <a:xfrm>
              <a:off x="0" y="509528"/>
              <a:ext cx="2249102" cy="455011"/>
            </a:xfrm>
            <a:prstGeom prst="rect">
              <a:avLst/>
            </a:prstGeom>
          </p:spPr>
          <p:txBody>
            <a:bodyPr lIns="0" tIns="0" rIns="0" bIns="0" rtlCol="0" anchor="t">
              <a:spAutoFit/>
            </a:bodyPr>
            <a:lstStyle/>
            <a:p>
              <a:pPr marL="0" lvl="0" indent="0" algn="l">
                <a:lnSpc>
                  <a:spcPts val="2655"/>
                </a:lnSpc>
                <a:spcBef>
                  <a:spcPct val="0"/>
                </a:spcBef>
              </a:pPr>
              <a:endParaRPr/>
            </a:p>
          </p:txBody>
        </p:sp>
        <p:sp>
          <p:nvSpPr>
            <p:cNvPr id="46" name="TextBox 46"/>
            <p:cNvSpPr txBox="1"/>
            <p:nvPr/>
          </p:nvSpPr>
          <p:spPr>
            <a:xfrm>
              <a:off x="0" y="-47625"/>
              <a:ext cx="2249102" cy="303951"/>
            </a:xfrm>
            <a:prstGeom prst="rect">
              <a:avLst/>
            </a:prstGeom>
          </p:spPr>
          <p:txBody>
            <a:bodyPr lIns="0" tIns="0" rIns="0" bIns="0" rtlCol="0" anchor="t">
              <a:spAutoFit/>
            </a:bodyPr>
            <a:lstStyle/>
            <a:p>
              <a:pPr marL="0" lvl="0" indent="0">
                <a:lnSpc>
                  <a:spcPts val="1640"/>
                </a:lnSpc>
                <a:spcBef>
                  <a:spcPct val="0"/>
                </a:spcBef>
              </a:pPr>
              <a:r>
                <a:rPr lang="en-US" sz="1261" spc="37" dirty="0">
                  <a:solidFill>
                    <a:srgbClr val="0D0D0D"/>
                  </a:solidFill>
                  <a:latin typeface="Cooper Hewitt Bold"/>
                </a:rPr>
                <a:t>Endpoint</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6A2EF9A4-96E2-4521-90E5-B0EF2515D54A}"/>
              </a:ext>
            </a:extLst>
          </p:cNvPr>
          <p:cNvSpPr txBox="1"/>
          <p:nvPr/>
        </p:nvSpPr>
        <p:spPr>
          <a:xfrm>
            <a:off x="1295400" y="4084748"/>
            <a:ext cx="16249770" cy="2117503"/>
          </a:xfrm>
          <a:prstGeom prst="rect">
            <a:avLst/>
          </a:prstGeom>
        </p:spPr>
        <p:txBody>
          <a:bodyPr lIns="0" tIns="0" rIns="0" bIns="0" rtlCol="0" anchor="t">
            <a:spAutoFit/>
          </a:bodyPr>
          <a:lstStyle/>
          <a:p>
            <a:r>
              <a:rPr lang="en-US" sz="3440" dirty="0">
                <a:latin typeface="Arbutus Slab" panose="020B0604020202020204" charset="0"/>
              </a:rPr>
              <a:t>We have contacted </a:t>
            </a:r>
            <a:r>
              <a:rPr lang="en-US" sz="3440" dirty="0" err="1">
                <a:latin typeface="Arbutus Slab" panose="020B0604020202020204" charset="0"/>
              </a:rPr>
              <a:t>Mr</a:t>
            </a:r>
            <a:r>
              <a:rPr lang="en-US" sz="3440" dirty="0">
                <a:latin typeface="Arbutus Slab" panose="020B0604020202020204" charset="0"/>
              </a:rPr>
              <a:t> Sudhir to change from Azure </a:t>
            </a:r>
            <a:r>
              <a:rPr lang="en-US" sz="3440" dirty="0" err="1">
                <a:latin typeface="Arbutus Slab" panose="020B0604020202020204" charset="0"/>
              </a:rPr>
              <a:t>DataBricks</a:t>
            </a:r>
            <a:r>
              <a:rPr lang="en-US" sz="3440" dirty="0">
                <a:latin typeface="Arbutus Slab" panose="020B0604020202020204" charset="0"/>
              </a:rPr>
              <a:t> into Azure Machine Learning. The reason was because we are on free-trial, and it limits our capability to use the service that we have planned to use in Phase 1.</a:t>
            </a:r>
            <a:endParaRPr lang="en-US" sz="3440" dirty="0">
              <a:effectLst/>
              <a:latin typeface="Arbutus Slab" panose="020B0604020202020204" charset="0"/>
            </a:endParaRPr>
          </a:p>
        </p:txBody>
      </p:sp>
    </p:spTree>
    <p:extLst>
      <p:ext uri="{BB962C8B-B14F-4D97-AF65-F5344CB8AC3E}">
        <p14:creationId xmlns:p14="http://schemas.microsoft.com/office/powerpoint/2010/main" val="3451912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4149090"/>
            <a:ext cx="10275173" cy="1664970"/>
          </a:xfrm>
          <a:prstGeom prst="rect">
            <a:avLst/>
          </a:prstGeom>
        </p:spPr>
        <p:txBody>
          <a:bodyPr lIns="0" tIns="0" rIns="0" bIns="0" rtlCol="0" anchor="t">
            <a:spAutoFit/>
          </a:bodyPr>
          <a:lstStyle/>
          <a:p>
            <a:pPr>
              <a:lnSpc>
                <a:spcPts val="11440"/>
              </a:lnSpc>
            </a:pPr>
            <a:r>
              <a:rPr lang="en-US" sz="8800" spc="263" dirty="0">
                <a:solidFill>
                  <a:srgbClr val="F3F7FA"/>
                </a:solidFill>
                <a:latin typeface="Cooper Hewitt Bold"/>
              </a:rPr>
              <a:t>Mobile Application</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155895" y="1697031"/>
            <a:ext cx="18615031"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8720779"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Mobile Application</a:t>
            </a:r>
          </a:p>
        </p:txBody>
      </p:sp>
      <p:sp>
        <p:nvSpPr>
          <p:cNvPr id="8" name="TextBox 9">
            <a:extLst>
              <a:ext uri="{FF2B5EF4-FFF2-40B4-BE49-F238E27FC236}">
                <a16:creationId xmlns:a16="http://schemas.microsoft.com/office/drawing/2014/main" id="{E9E14BA5-CDEC-4BF6-99A8-07174B763920}"/>
              </a:ext>
            </a:extLst>
          </p:cNvPr>
          <p:cNvSpPr txBox="1"/>
          <p:nvPr/>
        </p:nvSpPr>
        <p:spPr>
          <a:xfrm>
            <a:off x="1482035" y="2475291"/>
            <a:ext cx="16249770" cy="6894195"/>
          </a:xfrm>
          <a:prstGeom prst="rect">
            <a:avLst/>
          </a:prstGeom>
        </p:spPr>
        <p:txBody>
          <a:bodyPr lIns="0" tIns="0" rIns="0" bIns="0" rtlCol="0" anchor="t">
            <a:spAutoFit/>
          </a:bodyPr>
          <a:lstStyle/>
          <a:p>
            <a:r>
              <a:rPr lang="en-US" sz="3200" dirty="0" err="1">
                <a:latin typeface="Arbutus Slab" panose="020B0604020202020204" charset="0"/>
              </a:rPr>
              <a:t>HakkTaxi</a:t>
            </a:r>
            <a:r>
              <a:rPr lang="en-US" sz="3200" dirty="0">
                <a:latin typeface="Arbutus Slab" panose="020B0604020202020204" charset="0"/>
              </a:rPr>
              <a:t> is a taxi hailing app that allows users to book a taxi from any location to the desired destination. The mobile app was created to test the developed API and to simulate its real world use. The app has two major features: “Manual” booking, and “Select” booking. Manual booking is a feature wherein the user books a taxi as the user would in real life by selecting a pickup point and a drop off point. Select booking on the other hand, is a feature in which the user selects data points from the test set and the response of the API is tested against it. This feature was specifically created to test the model’s performance in terms of error, and inference time in a visually appealing way. The app extensively utilizes </a:t>
            </a:r>
            <a:r>
              <a:rPr lang="en-US" sz="3200" b="1" dirty="0">
                <a:latin typeface="Arbutus Slab" panose="020B0604020202020204" charset="0"/>
              </a:rPr>
              <a:t>Azure Maps and Geospatial Services. </a:t>
            </a:r>
            <a:r>
              <a:rPr lang="en-US" sz="3200" dirty="0">
                <a:latin typeface="Arbutus Slab" panose="020B0604020202020204" charset="0"/>
              </a:rPr>
              <a:t>Features used are </a:t>
            </a:r>
            <a:r>
              <a:rPr lang="en-US" sz="3200" b="1" dirty="0">
                <a:latin typeface="Arbutus Slab" panose="020B0604020202020204" charset="0"/>
              </a:rPr>
              <a:t>Routing</a:t>
            </a:r>
            <a:r>
              <a:rPr lang="en-US" sz="3200" dirty="0">
                <a:latin typeface="Arbutus Slab" panose="020B0604020202020204" charset="0"/>
              </a:rPr>
              <a:t>, which generates the optimized path from pickup point to drop off point. </a:t>
            </a:r>
            <a:r>
              <a:rPr lang="en-US" sz="3200" b="1" dirty="0">
                <a:latin typeface="Arbutus Slab" panose="020B0604020202020204" charset="0"/>
              </a:rPr>
              <a:t>Reverse Geocoding</a:t>
            </a:r>
            <a:r>
              <a:rPr lang="en-US" sz="3200" dirty="0">
                <a:latin typeface="Arbutus Slab" panose="020B0604020202020204" charset="0"/>
              </a:rPr>
              <a:t>, which generates the addressable location name from the </a:t>
            </a:r>
            <a:r>
              <a:rPr lang="en-US" sz="3200" dirty="0" err="1">
                <a:latin typeface="Arbutus Slab" panose="020B0604020202020204" charset="0"/>
              </a:rPr>
              <a:t>gps</a:t>
            </a:r>
            <a:r>
              <a:rPr lang="en-US" sz="3200" dirty="0">
                <a:latin typeface="Arbutus Slab" panose="020B0604020202020204" charset="0"/>
              </a:rPr>
              <a:t> coordinates. And of course, </a:t>
            </a:r>
            <a:r>
              <a:rPr lang="en-US" sz="3200" b="1" dirty="0">
                <a:latin typeface="Arbutus Slab" panose="020B0604020202020204" charset="0"/>
              </a:rPr>
              <a:t>Azure Maps</a:t>
            </a:r>
            <a:r>
              <a:rPr lang="en-US" sz="3200" dirty="0">
                <a:latin typeface="Arbutus Slab" panose="020B0604020202020204" charset="0"/>
              </a:rPr>
              <a:t>, which provides the map and map layers used(markers, and paths in this case). </a:t>
            </a:r>
            <a:endParaRPr lang="en-US" sz="3200" dirty="0">
              <a:effectLst/>
              <a:latin typeface="Arbutus Slab" panose="020B060402020202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155895" y="1697031"/>
            <a:ext cx="18615031"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8720779"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Mobile Application</a:t>
            </a:r>
          </a:p>
        </p:txBody>
      </p:sp>
      <p:sp>
        <p:nvSpPr>
          <p:cNvPr id="8" name="TextBox 9">
            <a:extLst>
              <a:ext uri="{FF2B5EF4-FFF2-40B4-BE49-F238E27FC236}">
                <a16:creationId xmlns:a16="http://schemas.microsoft.com/office/drawing/2014/main" id="{E9E14BA5-CDEC-4BF6-99A8-07174B763920}"/>
              </a:ext>
            </a:extLst>
          </p:cNvPr>
          <p:cNvSpPr txBox="1"/>
          <p:nvPr/>
        </p:nvSpPr>
        <p:spPr>
          <a:xfrm>
            <a:off x="1143000" y="1666895"/>
            <a:ext cx="16249770" cy="1477328"/>
          </a:xfrm>
          <a:prstGeom prst="rect">
            <a:avLst/>
          </a:prstGeom>
        </p:spPr>
        <p:txBody>
          <a:bodyPr lIns="0" tIns="0" rIns="0" bIns="0" rtlCol="0" anchor="t">
            <a:spAutoFit/>
          </a:bodyPr>
          <a:lstStyle/>
          <a:p>
            <a:endParaRPr lang="en-US" sz="2400" dirty="0">
              <a:latin typeface="Arbutus Slab" panose="020B0604020202020204" charset="0"/>
            </a:endParaRPr>
          </a:p>
          <a:p>
            <a:pPr lvl="3" fontAlgn="base"/>
            <a:r>
              <a:rPr lang="en-US" sz="2400" dirty="0">
                <a:latin typeface="Arbutus Slab" panose="020B0604020202020204" charset="0"/>
              </a:rPr>
              <a:t>(1st screen) User selects for pickup point through panning the map</a:t>
            </a:r>
          </a:p>
          <a:p>
            <a:pPr lvl="3" fontAlgn="base"/>
            <a:r>
              <a:rPr lang="en-US" sz="2400" dirty="0">
                <a:latin typeface="Arbutus Slab" panose="020B0604020202020204" charset="0"/>
              </a:rPr>
              <a:t>(2nd screen) User selects </a:t>
            </a:r>
            <a:r>
              <a:rPr lang="en-US" sz="2400" dirty="0" err="1">
                <a:latin typeface="Arbutus Slab" panose="020B0604020202020204" charset="0"/>
              </a:rPr>
              <a:t>dropoff</a:t>
            </a:r>
            <a:r>
              <a:rPr lang="en-US" sz="2400" dirty="0">
                <a:latin typeface="Arbutus Slab" panose="020B0604020202020204" charset="0"/>
              </a:rPr>
              <a:t> point and presses “Book” button</a:t>
            </a:r>
          </a:p>
          <a:p>
            <a:pPr lvl="3" fontAlgn="base"/>
            <a:r>
              <a:rPr lang="en-US" sz="2400" dirty="0">
                <a:latin typeface="Arbutus Slab" panose="020B0604020202020204" charset="0"/>
              </a:rPr>
              <a:t>(3rd screen) Trip summary is displayed including duration, distance, pickup and </a:t>
            </a:r>
            <a:r>
              <a:rPr lang="en-US" sz="2400" dirty="0" err="1">
                <a:latin typeface="Arbutus Slab" panose="020B0604020202020204" charset="0"/>
              </a:rPr>
              <a:t>dropoff</a:t>
            </a:r>
            <a:r>
              <a:rPr lang="en-US" sz="2400" dirty="0">
                <a:latin typeface="Arbutus Slab" panose="020B0604020202020204" charset="0"/>
              </a:rPr>
              <a:t> location</a:t>
            </a:r>
          </a:p>
        </p:txBody>
      </p:sp>
      <p:pic>
        <p:nvPicPr>
          <p:cNvPr id="9" name="Picture 8">
            <a:extLst>
              <a:ext uri="{FF2B5EF4-FFF2-40B4-BE49-F238E27FC236}">
                <a16:creationId xmlns:a16="http://schemas.microsoft.com/office/drawing/2014/main" id="{6946F26B-3FAA-4D6B-8D1D-FD12BC75EFA4}"/>
              </a:ext>
            </a:extLst>
          </p:cNvPr>
          <p:cNvPicPr>
            <a:picLocks noChangeAspect="1"/>
          </p:cNvPicPr>
          <p:nvPr/>
        </p:nvPicPr>
        <p:blipFill>
          <a:blip r:embed="rId3"/>
          <a:stretch>
            <a:fillRect/>
          </a:stretch>
        </p:blipFill>
        <p:spPr>
          <a:xfrm>
            <a:off x="4183445" y="3376381"/>
            <a:ext cx="9460082" cy="6787304"/>
          </a:xfrm>
          <a:prstGeom prst="rect">
            <a:avLst/>
          </a:prstGeom>
        </p:spPr>
      </p:pic>
    </p:spTree>
    <p:extLst>
      <p:ext uri="{BB962C8B-B14F-4D97-AF65-F5344CB8AC3E}">
        <p14:creationId xmlns:p14="http://schemas.microsoft.com/office/powerpoint/2010/main" val="411004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155895" y="1697031"/>
            <a:ext cx="18615031"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8720779"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Mobile Application</a:t>
            </a:r>
          </a:p>
        </p:txBody>
      </p:sp>
      <p:sp>
        <p:nvSpPr>
          <p:cNvPr id="8" name="TextBox 9">
            <a:extLst>
              <a:ext uri="{FF2B5EF4-FFF2-40B4-BE49-F238E27FC236}">
                <a16:creationId xmlns:a16="http://schemas.microsoft.com/office/drawing/2014/main" id="{E9E14BA5-CDEC-4BF6-99A8-07174B763920}"/>
              </a:ext>
            </a:extLst>
          </p:cNvPr>
          <p:cNvSpPr txBox="1"/>
          <p:nvPr/>
        </p:nvSpPr>
        <p:spPr>
          <a:xfrm>
            <a:off x="990600" y="1553434"/>
            <a:ext cx="14097000" cy="1846659"/>
          </a:xfrm>
          <a:prstGeom prst="rect">
            <a:avLst/>
          </a:prstGeom>
        </p:spPr>
        <p:txBody>
          <a:bodyPr wrap="square" lIns="0" tIns="0" rIns="0" bIns="0" rtlCol="0" anchor="t">
            <a:spAutoFit/>
          </a:bodyPr>
          <a:lstStyle/>
          <a:p>
            <a:endParaRPr lang="en-US" sz="2400" dirty="0">
              <a:latin typeface="Arbutus Slab" panose="020B0604020202020204" charset="0"/>
            </a:endParaRPr>
          </a:p>
          <a:p>
            <a:pPr lvl="3" fontAlgn="base"/>
            <a:r>
              <a:rPr lang="en-US" sz="2400" dirty="0">
                <a:latin typeface="Arbutus Slab" panose="020B0604020202020204" charset="0"/>
              </a:rPr>
              <a:t>(1st screen) User selects for data point from test set</a:t>
            </a:r>
          </a:p>
          <a:p>
            <a:pPr lvl="3" fontAlgn="base"/>
            <a:r>
              <a:rPr lang="en-US" sz="2400" dirty="0">
                <a:latin typeface="Arbutus Slab" panose="020B0604020202020204" charset="0"/>
              </a:rPr>
              <a:t>(2nd screen) User confirms booking by pressing “Book” button</a:t>
            </a:r>
          </a:p>
          <a:p>
            <a:pPr lvl="3" fontAlgn="base"/>
            <a:r>
              <a:rPr lang="en-US" sz="2400" dirty="0">
                <a:latin typeface="Arbutus Slab" panose="020B0604020202020204" charset="0"/>
              </a:rPr>
              <a:t>(3rd screen) Trip summary is displayed including real duration, predicted duration, distance, error, pickup and </a:t>
            </a:r>
            <a:r>
              <a:rPr lang="en-US" sz="2400" dirty="0" err="1">
                <a:latin typeface="Arbutus Slab" panose="020B0604020202020204" charset="0"/>
              </a:rPr>
              <a:t>dropoff</a:t>
            </a:r>
            <a:r>
              <a:rPr lang="en-US" sz="2400" dirty="0">
                <a:latin typeface="Arbutus Slab" panose="020B0604020202020204" charset="0"/>
              </a:rPr>
              <a:t> location</a:t>
            </a:r>
          </a:p>
        </p:txBody>
      </p:sp>
      <p:pic>
        <p:nvPicPr>
          <p:cNvPr id="10" name="Picture 9">
            <a:extLst>
              <a:ext uri="{FF2B5EF4-FFF2-40B4-BE49-F238E27FC236}">
                <a16:creationId xmlns:a16="http://schemas.microsoft.com/office/drawing/2014/main" id="{A486DE9C-D10B-4D0D-9C90-33D3C7571123}"/>
              </a:ext>
            </a:extLst>
          </p:cNvPr>
          <p:cNvPicPr>
            <a:picLocks noChangeAspect="1"/>
          </p:cNvPicPr>
          <p:nvPr/>
        </p:nvPicPr>
        <p:blipFill>
          <a:blip r:embed="rId3"/>
          <a:stretch>
            <a:fillRect/>
          </a:stretch>
        </p:blipFill>
        <p:spPr>
          <a:xfrm>
            <a:off x="4100827" y="3400093"/>
            <a:ext cx="9517979" cy="6788809"/>
          </a:xfrm>
          <a:prstGeom prst="rect">
            <a:avLst/>
          </a:prstGeom>
        </p:spPr>
      </p:pic>
    </p:spTree>
    <p:extLst>
      <p:ext uri="{BB962C8B-B14F-4D97-AF65-F5344CB8AC3E}">
        <p14:creationId xmlns:p14="http://schemas.microsoft.com/office/powerpoint/2010/main" val="169149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pic>
        <p:nvPicPr>
          <p:cNvPr id="7" name="Picture 7"/>
          <p:cNvPicPr>
            <a:picLocks noChangeAspect="1"/>
          </p:cNvPicPr>
          <p:nvPr/>
        </p:nvPicPr>
        <p:blipFill>
          <a:blip r:embed="rId3"/>
          <a:srcRect/>
          <a:stretch>
            <a:fillRect/>
          </a:stretch>
        </p:blipFill>
        <p:spPr>
          <a:xfrm>
            <a:off x="1772682" y="4285188"/>
            <a:ext cx="15959123" cy="2948460"/>
          </a:xfrm>
          <a:prstGeom prst="rect">
            <a:avLst/>
          </a:prstGeom>
        </p:spPr>
      </p:pic>
      <p:sp>
        <p:nvSpPr>
          <p:cNvPr id="8" name="TextBox 8"/>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Data source</a:t>
            </a:r>
          </a:p>
        </p:txBody>
      </p:sp>
      <p:sp>
        <p:nvSpPr>
          <p:cNvPr id="9" name="TextBox 9"/>
          <p:cNvSpPr txBox="1"/>
          <p:nvPr/>
        </p:nvSpPr>
        <p:spPr>
          <a:xfrm>
            <a:off x="1482035" y="2475291"/>
            <a:ext cx="15854343" cy="647381"/>
          </a:xfrm>
          <a:prstGeom prst="rect">
            <a:avLst/>
          </a:prstGeom>
        </p:spPr>
        <p:txBody>
          <a:bodyPr lIns="0" tIns="0" rIns="0" bIns="0" rtlCol="0" anchor="t">
            <a:spAutoFit/>
          </a:bodyPr>
          <a:lstStyle/>
          <a:p>
            <a:pPr>
              <a:lnSpc>
                <a:spcPts val="5496"/>
              </a:lnSpc>
            </a:pPr>
            <a:r>
              <a:rPr lang="en-US" sz="3435">
                <a:solidFill>
                  <a:srgbClr val="000000"/>
                </a:solidFill>
                <a:latin typeface="Arbutus Slab"/>
              </a:rPr>
              <a:t>- In this problem, we are using Grab-posisi (Singapore) dataset</a:t>
            </a:r>
          </a:p>
        </p:txBody>
      </p:sp>
      <p:sp>
        <p:nvSpPr>
          <p:cNvPr id="10" name="TextBox 10"/>
          <p:cNvSpPr txBox="1"/>
          <p:nvPr/>
        </p:nvSpPr>
        <p:spPr>
          <a:xfrm>
            <a:off x="6440508" y="8495832"/>
            <a:ext cx="13199648" cy="647381"/>
          </a:xfrm>
          <a:prstGeom prst="rect">
            <a:avLst/>
          </a:prstGeom>
        </p:spPr>
        <p:txBody>
          <a:bodyPr lIns="0" tIns="0" rIns="0" bIns="0" rtlCol="0" anchor="t">
            <a:spAutoFit/>
          </a:bodyPr>
          <a:lstStyle/>
          <a:p>
            <a:pPr>
              <a:lnSpc>
                <a:spcPts val="5496"/>
              </a:lnSpc>
            </a:pPr>
            <a:r>
              <a:rPr lang="en-US" sz="3435">
                <a:solidFill>
                  <a:srgbClr val="000000"/>
                </a:solidFill>
                <a:latin typeface="Arbutus Slab"/>
              </a:rPr>
              <a:t>Reference : </a:t>
            </a:r>
            <a:r>
              <a:rPr lang="en-US" sz="3435" u="sng">
                <a:solidFill>
                  <a:srgbClr val="000000"/>
                </a:solidFill>
                <a:latin typeface="Arbutus Slab"/>
              </a:rPr>
              <a:t>https://engineering.grab.com/grab-posisi</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155895" y="1697031"/>
            <a:ext cx="18615031"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762000" y="2563815"/>
            <a:ext cx="16783170" cy="5579797"/>
          </a:xfrm>
          <a:prstGeom prst="rect">
            <a:avLst/>
          </a:prstGeom>
        </p:spPr>
        <p:txBody>
          <a:bodyPr wrap="square" lIns="0" tIns="0" rIns="0" bIns="0" rtlCol="0" anchor="t">
            <a:spAutoFit/>
          </a:bodyPr>
          <a:lstStyle/>
          <a:p>
            <a:pPr>
              <a:lnSpc>
                <a:spcPts val="5496"/>
              </a:lnSpc>
            </a:pPr>
            <a:r>
              <a:rPr lang="en-US" sz="3435" dirty="0">
                <a:solidFill>
                  <a:srgbClr val="000000"/>
                </a:solidFill>
                <a:latin typeface="Arbutus Slab"/>
              </a:rPr>
              <a:t>Our </a:t>
            </a:r>
            <a:r>
              <a:rPr lang="en-US" sz="3435" dirty="0" err="1">
                <a:solidFill>
                  <a:srgbClr val="000000"/>
                </a:solidFill>
                <a:latin typeface="Arbutus Slab"/>
              </a:rPr>
              <a:t>apk</a:t>
            </a:r>
            <a:r>
              <a:rPr lang="en-US" sz="3435" dirty="0">
                <a:solidFill>
                  <a:srgbClr val="000000"/>
                </a:solidFill>
                <a:latin typeface="Arbutus Slab"/>
              </a:rPr>
              <a:t> can be found here:</a:t>
            </a:r>
          </a:p>
          <a:p>
            <a:pPr>
              <a:lnSpc>
                <a:spcPts val="5496"/>
              </a:lnSpc>
            </a:pPr>
            <a:endParaRPr lang="en-US" sz="3435" dirty="0">
              <a:solidFill>
                <a:srgbClr val="000000"/>
              </a:solidFill>
              <a:latin typeface="Arbutus Slab"/>
            </a:endParaRPr>
          </a:p>
          <a:p>
            <a:pPr>
              <a:lnSpc>
                <a:spcPts val="5496"/>
              </a:lnSpc>
            </a:pPr>
            <a:r>
              <a:rPr lang="en-US" sz="3435" u="sng" dirty="0">
                <a:solidFill>
                  <a:srgbClr val="000000"/>
                </a:solidFill>
                <a:latin typeface="Arbutus Slab"/>
                <a:hlinkClick r:id="rId3"/>
              </a:rPr>
              <a:t>https://drive.google.com/drive/folders/1UF0rBrkEAmCcUzdCrpXmEwgs6U-ajuWz?usp=sharing</a:t>
            </a:r>
            <a:endParaRPr lang="en-US" sz="3435" u="sng" dirty="0">
              <a:solidFill>
                <a:srgbClr val="000000"/>
              </a:solidFill>
              <a:latin typeface="Arbutus Slab"/>
            </a:endParaRPr>
          </a:p>
          <a:p>
            <a:pPr>
              <a:lnSpc>
                <a:spcPts val="5496"/>
              </a:lnSpc>
            </a:pPr>
            <a:endParaRPr lang="en-US" sz="3435" u="sng" dirty="0">
              <a:solidFill>
                <a:srgbClr val="000000"/>
              </a:solidFill>
              <a:latin typeface="Arbutus Slab"/>
            </a:endParaRPr>
          </a:p>
          <a:p>
            <a:pPr>
              <a:lnSpc>
                <a:spcPts val="5496"/>
              </a:lnSpc>
            </a:pPr>
            <a:r>
              <a:rPr lang="en-US" sz="3435" u="sng" dirty="0">
                <a:solidFill>
                  <a:srgbClr val="000000"/>
                </a:solidFill>
                <a:latin typeface="Arbutus Slab"/>
              </a:rPr>
              <a:t>It is in App Store</a:t>
            </a:r>
          </a:p>
          <a:p>
            <a:pPr>
              <a:lnSpc>
                <a:spcPts val="5496"/>
              </a:lnSpc>
            </a:pPr>
            <a:r>
              <a:rPr lang="en-US" sz="3435" u="sng" dirty="0">
                <a:solidFill>
                  <a:srgbClr val="000000"/>
                </a:solidFill>
                <a:latin typeface="Arbutus Slab"/>
                <a:hlinkClick r:id="rId4"/>
              </a:rPr>
              <a:t>https://play.google.com/store/apps/details?id=hakk.ai.grabApp&amp;hl=en%5C</a:t>
            </a:r>
            <a:endParaRPr lang="en-US" sz="3435" u="sng" dirty="0">
              <a:solidFill>
                <a:srgbClr val="000000"/>
              </a:solidFill>
              <a:latin typeface="Arbutus Slab"/>
            </a:endParaRPr>
          </a:p>
          <a:p>
            <a:pPr>
              <a:lnSpc>
                <a:spcPts val="5496"/>
              </a:lnSpc>
            </a:pPr>
            <a:endParaRPr lang="en-US" sz="3435" u="sng" dirty="0">
              <a:solidFill>
                <a:srgbClr val="000000"/>
              </a:solidFill>
              <a:latin typeface="Arbutus Slab"/>
            </a:endParaRPr>
          </a:p>
        </p:txBody>
      </p:sp>
      <p:sp>
        <p:nvSpPr>
          <p:cNvPr id="8" name="TextBox 8"/>
          <p:cNvSpPr txBox="1"/>
          <p:nvPr/>
        </p:nvSpPr>
        <p:spPr>
          <a:xfrm>
            <a:off x="139038" y="120607"/>
            <a:ext cx="8720779"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Mobile Application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4149090"/>
            <a:ext cx="10275173" cy="1664970"/>
          </a:xfrm>
          <a:prstGeom prst="rect">
            <a:avLst/>
          </a:prstGeom>
        </p:spPr>
        <p:txBody>
          <a:bodyPr lIns="0" tIns="0" rIns="0" bIns="0" rtlCol="0" anchor="t">
            <a:spAutoFit/>
          </a:bodyPr>
          <a:lstStyle/>
          <a:p>
            <a:pPr>
              <a:lnSpc>
                <a:spcPts val="11440"/>
              </a:lnSpc>
            </a:pPr>
            <a:r>
              <a:rPr lang="en-US" sz="8800" spc="263" dirty="0">
                <a:solidFill>
                  <a:srgbClr val="F3F7FA"/>
                </a:solidFill>
                <a:latin typeface="Cooper Hewitt Bold"/>
              </a:rPr>
              <a:t>Future Work</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155895" y="1697031"/>
            <a:ext cx="18615031"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8720779"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Future Work</a:t>
            </a:r>
          </a:p>
        </p:txBody>
      </p:sp>
      <p:sp>
        <p:nvSpPr>
          <p:cNvPr id="8" name="TextBox 9">
            <a:extLst>
              <a:ext uri="{FF2B5EF4-FFF2-40B4-BE49-F238E27FC236}">
                <a16:creationId xmlns:a16="http://schemas.microsoft.com/office/drawing/2014/main" id="{97623E46-ABC6-47D8-B54B-17628368FF62}"/>
              </a:ext>
            </a:extLst>
          </p:cNvPr>
          <p:cNvSpPr txBox="1"/>
          <p:nvPr/>
        </p:nvSpPr>
        <p:spPr>
          <a:xfrm>
            <a:off x="838200" y="1904408"/>
            <a:ext cx="16154400" cy="8309967"/>
          </a:xfrm>
          <a:prstGeom prst="rect">
            <a:avLst/>
          </a:prstGeom>
        </p:spPr>
        <p:txBody>
          <a:bodyPr wrap="square" lIns="0" tIns="0" rIns="0" bIns="0" rtlCol="0" anchor="t">
            <a:spAutoFit/>
          </a:bodyPr>
          <a:lstStyle/>
          <a:p>
            <a:pPr marL="971550" lvl="1" indent="-514350" fontAlgn="base">
              <a:buAutoNum type="arabicPeriod"/>
            </a:pPr>
            <a:r>
              <a:rPr lang="en-US" sz="3000" dirty="0">
                <a:latin typeface="Arbutus Slab" panose="020B0604020202020204" charset="0"/>
              </a:rPr>
              <a:t>Map Matching with Hidden Markov Model:</a:t>
            </a:r>
          </a:p>
          <a:p>
            <a:pPr marL="1428750" lvl="2" indent="-514350" fontAlgn="base">
              <a:buFont typeface="Wingdings" panose="05000000000000000000" pitchFamily="2" charset="2"/>
              <a:buChar char="§"/>
            </a:pPr>
            <a:r>
              <a:rPr lang="en-US" sz="3000" dirty="0">
                <a:latin typeface="Arbutus Slab" panose="020B0604020202020204" charset="0"/>
              </a:rPr>
              <a:t>Can derive estimated distance travel as a feature from the road segment.</a:t>
            </a:r>
          </a:p>
          <a:p>
            <a:pPr marL="1428750" lvl="2" indent="-514350" fontAlgn="base">
              <a:buFont typeface="Wingdings" panose="05000000000000000000" pitchFamily="2" charset="2"/>
              <a:buChar char="§"/>
            </a:pPr>
            <a:r>
              <a:rPr lang="en-US" sz="3000" dirty="0">
                <a:latin typeface="Arbutus Slab" panose="020B0604020202020204" charset="0"/>
              </a:rPr>
              <a:t>We can get the zip code of each road segment and use it to get the point of interest.</a:t>
            </a:r>
          </a:p>
          <a:p>
            <a:pPr marL="1428750" lvl="2" indent="-514350" fontAlgn="base">
              <a:buFont typeface="Wingdings" panose="05000000000000000000" pitchFamily="2" charset="2"/>
              <a:buChar char="§"/>
            </a:pPr>
            <a:r>
              <a:rPr lang="en-US" sz="3000" dirty="0">
                <a:latin typeface="Arbutus Slab" panose="020B0604020202020204" charset="0"/>
              </a:rPr>
              <a:t>After getting the zip code, we could use embedding network and take the dictionary of zip code as input and train the embeddings vectors of the zip code to get the vectors of the most frequently visited neighborhood. Then we use the embedding vector as input by converting input coordinates into zip code before passing getting the vector weights of corresponding zip code.</a:t>
            </a:r>
          </a:p>
          <a:p>
            <a:pPr marL="971550" lvl="1" indent="-514350" fontAlgn="base">
              <a:buFontTx/>
              <a:buAutoNum type="arabicPeriod"/>
            </a:pPr>
            <a:r>
              <a:rPr lang="en-US" sz="3000" dirty="0">
                <a:latin typeface="Arbutus Slab" panose="020B0604020202020204" charset="0"/>
              </a:rPr>
              <a:t>Integrating with Weather API by mapping it to </a:t>
            </a:r>
            <a:r>
              <a:rPr lang="en-US" sz="3000" dirty="0" err="1">
                <a:latin typeface="Arbutus Slab" panose="020B0604020202020204" charset="0"/>
              </a:rPr>
              <a:t>pingtimestamp</a:t>
            </a:r>
            <a:r>
              <a:rPr lang="en-US" sz="3000" dirty="0">
                <a:latin typeface="Arbutus Slab" panose="020B0604020202020204" charset="0"/>
              </a:rPr>
              <a:t> to see whether it improves the model.</a:t>
            </a:r>
          </a:p>
          <a:p>
            <a:pPr marL="971550" lvl="1" indent="-514350" fontAlgn="base">
              <a:buFontTx/>
              <a:buAutoNum type="arabicPeriod"/>
            </a:pPr>
            <a:r>
              <a:rPr lang="en-US" sz="3000" dirty="0">
                <a:latin typeface="Arbutus Slab" panose="020B0604020202020204" charset="0"/>
              </a:rPr>
              <a:t>Getting the actual neighborhood and analyzing the real traffic scenario in Singapore’s context.</a:t>
            </a:r>
          </a:p>
          <a:p>
            <a:pPr marL="971550" lvl="1" indent="-514350" fontAlgn="base">
              <a:buFontTx/>
              <a:buAutoNum type="arabicPeriod"/>
            </a:pPr>
            <a:r>
              <a:rPr lang="en-US" sz="3000" dirty="0">
                <a:latin typeface="Arbutus Slab" panose="020B0604020202020204" charset="0"/>
              </a:rPr>
              <a:t>Applying multiple stacking in modelling to see how the model could improve.</a:t>
            </a:r>
          </a:p>
          <a:p>
            <a:pPr marL="971550" lvl="1" indent="-514350" fontAlgn="base">
              <a:buFontTx/>
              <a:buAutoNum type="arabicPeriod"/>
            </a:pPr>
            <a:r>
              <a:rPr lang="en-US" sz="3000" dirty="0">
                <a:latin typeface="Arbutus Slab" panose="020B0604020202020204" charset="0"/>
              </a:rPr>
              <a:t>Completely migrating into production grade Azure Kubernetes service for containerization deployment and management.</a:t>
            </a:r>
          </a:p>
          <a:p>
            <a:pPr marL="971550" lvl="1" indent="-514350" fontAlgn="base">
              <a:buFontTx/>
              <a:buAutoNum type="arabicPeriod"/>
            </a:pPr>
            <a:r>
              <a:rPr lang="en-US" sz="3000" dirty="0">
                <a:latin typeface="Arbutus Slab" panose="020B0604020202020204" charset="0"/>
              </a:rPr>
              <a:t>Enabling </a:t>
            </a:r>
            <a:r>
              <a:rPr lang="en-US" sz="3000" dirty="0" err="1">
                <a:latin typeface="Arbutus Slab" panose="020B0604020202020204" charset="0"/>
              </a:rPr>
              <a:t>MLOps</a:t>
            </a:r>
            <a:r>
              <a:rPr lang="en-US" sz="3000" dirty="0">
                <a:latin typeface="Arbutus Slab" panose="020B0604020202020204" charset="0"/>
              </a:rPr>
              <a:t> pipeline for continuous integration and continuous delivery.</a:t>
            </a:r>
          </a:p>
          <a:p>
            <a:pPr lvl="1" fontAlgn="base"/>
            <a:endParaRPr lang="en-US" sz="3000" dirty="0">
              <a:latin typeface="Arbutus Slab" panose="020B060402020202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grpSp>
        <p:nvGrpSpPr>
          <p:cNvPr id="2" name="Group 2"/>
          <p:cNvGrpSpPr/>
          <p:nvPr/>
        </p:nvGrpSpPr>
        <p:grpSpPr>
          <a:xfrm>
            <a:off x="5885688" y="1028700"/>
            <a:ext cx="11547657" cy="8229600"/>
            <a:chOff x="0" y="0"/>
            <a:chExt cx="15396877" cy="10972800"/>
          </a:xfrm>
        </p:grpSpPr>
        <p:pic>
          <p:nvPicPr>
            <p:cNvPr id="3" name="Picture 3"/>
            <p:cNvPicPr>
              <a:picLocks noChangeAspect="1"/>
            </p:cNvPicPr>
            <p:nvPr/>
          </p:nvPicPr>
          <p:blipFill>
            <a:blip r:embed="rId2"/>
            <a:srcRect/>
            <a:stretch>
              <a:fillRect/>
            </a:stretch>
          </p:blipFill>
          <p:spPr>
            <a:xfrm>
              <a:off x="7746579" y="8318032"/>
              <a:ext cx="2597701" cy="2597701"/>
            </a:xfrm>
            <a:prstGeom prst="rect">
              <a:avLst/>
            </a:prstGeom>
          </p:spPr>
        </p:pic>
        <p:pic>
          <p:nvPicPr>
            <p:cNvPr id="4" name="Picture 4"/>
            <p:cNvPicPr>
              <a:picLocks noChangeAspect="1"/>
            </p:cNvPicPr>
            <p:nvPr/>
          </p:nvPicPr>
          <p:blipFill>
            <a:blip r:embed="rId3"/>
            <a:srcRect/>
            <a:stretch>
              <a:fillRect/>
            </a:stretch>
          </p:blipFill>
          <p:spPr>
            <a:xfrm>
              <a:off x="5366602" y="8318032"/>
              <a:ext cx="2597701" cy="2597701"/>
            </a:xfrm>
            <a:prstGeom prst="rect">
              <a:avLst/>
            </a:prstGeom>
          </p:spPr>
        </p:pic>
        <p:pic>
          <p:nvPicPr>
            <p:cNvPr id="5" name="Picture 5"/>
            <p:cNvPicPr>
              <a:picLocks noChangeAspect="1"/>
            </p:cNvPicPr>
            <p:nvPr/>
          </p:nvPicPr>
          <p:blipFill>
            <a:blip r:embed="rId4"/>
            <a:srcRect/>
            <a:stretch>
              <a:fillRect/>
            </a:stretch>
          </p:blipFill>
          <p:spPr>
            <a:xfrm>
              <a:off x="2597701" y="8260966"/>
              <a:ext cx="2711834" cy="2711834"/>
            </a:xfrm>
            <a:prstGeom prst="rect">
              <a:avLst/>
            </a:prstGeom>
          </p:spPr>
        </p:pic>
        <p:pic>
          <p:nvPicPr>
            <p:cNvPr id="6" name="Picture 6"/>
            <p:cNvPicPr>
              <a:picLocks noChangeAspect="1"/>
            </p:cNvPicPr>
            <p:nvPr/>
          </p:nvPicPr>
          <p:blipFill>
            <a:blip r:embed="rId5"/>
            <a:srcRect/>
            <a:stretch>
              <a:fillRect/>
            </a:stretch>
          </p:blipFill>
          <p:spPr>
            <a:xfrm>
              <a:off x="0" y="8318032"/>
              <a:ext cx="2597701" cy="2597701"/>
            </a:xfrm>
            <a:prstGeom prst="rect">
              <a:avLst/>
            </a:prstGeom>
          </p:spPr>
        </p:pic>
        <p:pic>
          <p:nvPicPr>
            <p:cNvPr id="7" name="Picture 7"/>
            <p:cNvPicPr>
              <a:picLocks noChangeAspect="1"/>
            </p:cNvPicPr>
            <p:nvPr/>
          </p:nvPicPr>
          <p:blipFill>
            <a:blip r:embed="rId6"/>
            <a:srcRect/>
            <a:stretch>
              <a:fillRect/>
            </a:stretch>
          </p:blipFill>
          <p:spPr>
            <a:xfrm>
              <a:off x="10201474" y="8318032"/>
              <a:ext cx="2597701" cy="2597701"/>
            </a:xfrm>
            <a:prstGeom prst="rect">
              <a:avLst/>
            </a:prstGeom>
          </p:spPr>
        </p:pic>
        <p:pic>
          <p:nvPicPr>
            <p:cNvPr id="8" name="Picture 8"/>
            <p:cNvPicPr>
              <a:picLocks noChangeAspect="1"/>
            </p:cNvPicPr>
            <p:nvPr/>
          </p:nvPicPr>
          <p:blipFill>
            <a:blip r:embed="rId7"/>
            <a:srcRect/>
            <a:stretch>
              <a:fillRect/>
            </a:stretch>
          </p:blipFill>
          <p:spPr>
            <a:xfrm>
              <a:off x="12799175" y="5545355"/>
              <a:ext cx="2597701" cy="2597701"/>
            </a:xfrm>
            <a:prstGeom prst="rect">
              <a:avLst/>
            </a:prstGeom>
          </p:spPr>
        </p:pic>
        <p:pic>
          <p:nvPicPr>
            <p:cNvPr id="9" name="Picture 9"/>
            <p:cNvPicPr>
              <a:picLocks noChangeAspect="1"/>
            </p:cNvPicPr>
            <p:nvPr/>
          </p:nvPicPr>
          <p:blipFill>
            <a:blip r:embed="rId8"/>
            <a:srcRect/>
            <a:stretch>
              <a:fillRect/>
            </a:stretch>
          </p:blipFill>
          <p:spPr>
            <a:xfrm>
              <a:off x="10201474" y="5545355"/>
              <a:ext cx="2597701" cy="2597701"/>
            </a:xfrm>
            <a:prstGeom prst="rect">
              <a:avLst/>
            </a:prstGeom>
          </p:spPr>
        </p:pic>
        <p:pic>
          <p:nvPicPr>
            <p:cNvPr id="10" name="Picture 10"/>
            <p:cNvPicPr>
              <a:picLocks noChangeAspect="1"/>
            </p:cNvPicPr>
            <p:nvPr/>
          </p:nvPicPr>
          <p:blipFill>
            <a:blip r:embed="rId9"/>
            <a:srcRect/>
            <a:stretch>
              <a:fillRect/>
            </a:stretch>
          </p:blipFill>
          <p:spPr>
            <a:xfrm>
              <a:off x="7746579" y="5545355"/>
              <a:ext cx="2597701" cy="2597701"/>
            </a:xfrm>
            <a:prstGeom prst="rect">
              <a:avLst/>
            </a:prstGeom>
          </p:spPr>
        </p:pic>
        <p:pic>
          <p:nvPicPr>
            <p:cNvPr id="11" name="Picture 11"/>
            <p:cNvPicPr>
              <a:picLocks noChangeAspect="1"/>
            </p:cNvPicPr>
            <p:nvPr/>
          </p:nvPicPr>
          <p:blipFill>
            <a:blip r:embed="rId10"/>
            <a:srcRect/>
            <a:stretch>
              <a:fillRect/>
            </a:stretch>
          </p:blipFill>
          <p:spPr>
            <a:xfrm>
              <a:off x="5366602" y="5575652"/>
              <a:ext cx="2483568" cy="2483568"/>
            </a:xfrm>
            <a:prstGeom prst="rect">
              <a:avLst/>
            </a:prstGeom>
          </p:spPr>
        </p:pic>
        <p:pic>
          <p:nvPicPr>
            <p:cNvPr id="12" name="Picture 12"/>
            <p:cNvPicPr>
              <a:picLocks noChangeAspect="1"/>
            </p:cNvPicPr>
            <p:nvPr/>
          </p:nvPicPr>
          <p:blipFill>
            <a:blip r:embed="rId11"/>
            <a:srcRect/>
            <a:stretch>
              <a:fillRect/>
            </a:stretch>
          </p:blipFill>
          <p:spPr>
            <a:xfrm>
              <a:off x="2597701" y="5507310"/>
              <a:ext cx="2597701" cy="2597701"/>
            </a:xfrm>
            <a:prstGeom prst="rect">
              <a:avLst/>
            </a:prstGeom>
          </p:spPr>
        </p:pic>
        <p:pic>
          <p:nvPicPr>
            <p:cNvPr id="13" name="Picture 13"/>
            <p:cNvPicPr>
              <a:picLocks noChangeAspect="1"/>
            </p:cNvPicPr>
            <p:nvPr/>
          </p:nvPicPr>
          <p:blipFill>
            <a:blip r:embed="rId12"/>
            <a:srcRect/>
            <a:stretch>
              <a:fillRect/>
            </a:stretch>
          </p:blipFill>
          <p:spPr>
            <a:xfrm>
              <a:off x="0" y="5545355"/>
              <a:ext cx="2597701" cy="2597701"/>
            </a:xfrm>
            <a:prstGeom prst="rect">
              <a:avLst/>
            </a:prstGeom>
          </p:spPr>
        </p:pic>
        <p:pic>
          <p:nvPicPr>
            <p:cNvPr id="14" name="Picture 14"/>
            <p:cNvPicPr>
              <a:picLocks noChangeAspect="1"/>
            </p:cNvPicPr>
            <p:nvPr/>
          </p:nvPicPr>
          <p:blipFill>
            <a:blip r:embed="rId13"/>
            <a:srcRect/>
            <a:stretch>
              <a:fillRect/>
            </a:stretch>
          </p:blipFill>
          <p:spPr>
            <a:xfrm>
              <a:off x="5378223" y="2856514"/>
              <a:ext cx="2460326" cy="2460326"/>
            </a:xfrm>
            <a:prstGeom prst="rect">
              <a:avLst/>
            </a:prstGeom>
          </p:spPr>
        </p:pic>
        <p:pic>
          <p:nvPicPr>
            <p:cNvPr id="15" name="Picture 15"/>
            <p:cNvPicPr>
              <a:picLocks noChangeAspect="1"/>
            </p:cNvPicPr>
            <p:nvPr/>
          </p:nvPicPr>
          <p:blipFill>
            <a:blip r:embed="rId14"/>
            <a:srcRect/>
            <a:stretch>
              <a:fillRect/>
            </a:stretch>
          </p:blipFill>
          <p:spPr>
            <a:xfrm>
              <a:off x="12799175" y="2772677"/>
              <a:ext cx="2597701" cy="2597701"/>
            </a:xfrm>
            <a:prstGeom prst="rect">
              <a:avLst/>
            </a:prstGeom>
          </p:spPr>
        </p:pic>
        <p:pic>
          <p:nvPicPr>
            <p:cNvPr id="16" name="Picture 16"/>
            <p:cNvPicPr>
              <a:picLocks noChangeAspect="1"/>
            </p:cNvPicPr>
            <p:nvPr/>
          </p:nvPicPr>
          <p:blipFill>
            <a:blip r:embed="rId15"/>
            <a:srcRect/>
            <a:stretch>
              <a:fillRect/>
            </a:stretch>
          </p:blipFill>
          <p:spPr>
            <a:xfrm>
              <a:off x="10201474" y="2772677"/>
              <a:ext cx="2597701" cy="2597701"/>
            </a:xfrm>
            <a:prstGeom prst="rect">
              <a:avLst/>
            </a:prstGeom>
          </p:spPr>
        </p:pic>
        <p:pic>
          <p:nvPicPr>
            <p:cNvPr id="17" name="Picture 17"/>
            <p:cNvPicPr>
              <a:picLocks noChangeAspect="1"/>
            </p:cNvPicPr>
            <p:nvPr/>
          </p:nvPicPr>
          <p:blipFill>
            <a:blip r:embed="rId16"/>
            <a:srcRect/>
            <a:stretch>
              <a:fillRect/>
            </a:stretch>
          </p:blipFill>
          <p:spPr>
            <a:xfrm>
              <a:off x="7746579" y="2772677"/>
              <a:ext cx="2597701" cy="2597701"/>
            </a:xfrm>
            <a:prstGeom prst="rect">
              <a:avLst/>
            </a:prstGeom>
          </p:spPr>
        </p:pic>
        <p:pic>
          <p:nvPicPr>
            <p:cNvPr id="18" name="Picture 18"/>
            <p:cNvPicPr>
              <a:picLocks noChangeAspect="1"/>
            </p:cNvPicPr>
            <p:nvPr/>
          </p:nvPicPr>
          <p:blipFill>
            <a:blip r:embed="rId17"/>
            <a:srcRect/>
            <a:stretch>
              <a:fillRect/>
            </a:stretch>
          </p:blipFill>
          <p:spPr>
            <a:xfrm>
              <a:off x="2597701" y="2753655"/>
              <a:ext cx="2597701" cy="2597701"/>
            </a:xfrm>
            <a:prstGeom prst="rect">
              <a:avLst/>
            </a:prstGeom>
          </p:spPr>
        </p:pic>
        <p:pic>
          <p:nvPicPr>
            <p:cNvPr id="19" name="Picture 19"/>
            <p:cNvPicPr>
              <a:picLocks noChangeAspect="1"/>
            </p:cNvPicPr>
            <p:nvPr/>
          </p:nvPicPr>
          <p:blipFill>
            <a:blip r:embed="rId18"/>
            <a:srcRect/>
            <a:stretch>
              <a:fillRect/>
            </a:stretch>
          </p:blipFill>
          <p:spPr>
            <a:xfrm>
              <a:off x="0" y="2772677"/>
              <a:ext cx="2597701" cy="2597701"/>
            </a:xfrm>
            <a:prstGeom prst="rect">
              <a:avLst/>
            </a:prstGeom>
          </p:spPr>
        </p:pic>
        <p:pic>
          <p:nvPicPr>
            <p:cNvPr id="20" name="Picture 20"/>
            <p:cNvPicPr>
              <a:picLocks noChangeAspect="1"/>
            </p:cNvPicPr>
            <p:nvPr/>
          </p:nvPicPr>
          <p:blipFill>
            <a:blip r:embed="rId19"/>
            <a:srcRect/>
            <a:stretch>
              <a:fillRect/>
            </a:stretch>
          </p:blipFill>
          <p:spPr>
            <a:xfrm>
              <a:off x="12799175" y="8318032"/>
              <a:ext cx="2597701" cy="2597701"/>
            </a:xfrm>
            <a:prstGeom prst="rect">
              <a:avLst/>
            </a:prstGeom>
          </p:spPr>
        </p:pic>
        <p:pic>
          <p:nvPicPr>
            <p:cNvPr id="21" name="Picture 21"/>
            <p:cNvPicPr>
              <a:picLocks noChangeAspect="1"/>
            </p:cNvPicPr>
            <p:nvPr/>
          </p:nvPicPr>
          <p:blipFill>
            <a:blip r:embed="rId20"/>
            <a:srcRect/>
            <a:stretch>
              <a:fillRect/>
            </a:stretch>
          </p:blipFill>
          <p:spPr>
            <a:xfrm>
              <a:off x="12799175" y="0"/>
              <a:ext cx="2597701" cy="2597701"/>
            </a:xfrm>
            <a:prstGeom prst="rect">
              <a:avLst/>
            </a:prstGeom>
          </p:spPr>
        </p:pic>
        <p:pic>
          <p:nvPicPr>
            <p:cNvPr id="22" name="Picture 22"/>
            <p:cNvPicPr>
              <a:picLocks noChangeAspect="1"/>
            </p:cNvPicPr>
            <p:nvPr/>
          </p:nvPicPr>
          <p:blipFill>
            <a:blip r:embed="rId21"/>
            <a:srcRect/>
            <a:stretch>
              <a:fillRect/>
            </a:stretch>
          </p:blipFill>
          <p:spPr>
            <a:xfrm>
              <a:off x="10201474" y="0"/>
              <a:ext cx="2597701" cy="2597701"/>
            </a:xfrm>
            <a:prstGeom prst="rect">
              <a:avLst/>
            </a:prstGeom>
          </p:spPr>
        </p:pic>
        <p:pic>
          <p:nvPicPr>
            <p:cNvPr id="23" name="Picture 23"/>
            <p:cNvPicPr>
              <a:picLocks noChangeAspect="1"/>
            </p:cNvPicPr>
            <p:nvPr/>
          </p:nvPicPr>
          <p:blipFill>
            <a:blip r:embed="rId22"/>
            <a:srcRect/>
            <a:stretch>
              <a:fillRect/>
            </a:stretch>
          </p:blipFill>
          <p:spPr>
            <a:xfrm>
              <a:off x="7746579" y="0"/>
              <a:ext cx="2597701" cy="2597701"/>
            </a:xfrm>
            <a:prstGeom prst="rect">
              <a:avLst/>
            </a:prstGeom>
          </p:spPr>
        </p:pic>
        <p:pic>
          <p:nvPicPr>
            <p:cNvPr id="24" name="Picture 24"/>
            <p:cNvPicPr>
              <a:picLocks noChangeAspect="1"/>
            </p:cNvPicPr>
            <p:nvPr/>
          </p:nvPicPr>
          <p:blipFill>
            <a:blip r:embed="rId23"/>
            <a:srcRect/>
            <a:stretch>
              <a:fillRect/>
            </a:stretch>
          </p:blipFill>
          <p:spPr>
            <a:xfrm>
              <a:off x="5309535" y="0"/>
              <a:ext cx="2597701" cy="2597701"/>
            </a:xfrm>
            <a:prstGeom prst="rect">
              <a:avLst/>
            </a:prstGeom>
          </p:spPr>
        </p:pic>
        <p:pic>
          <p:nvPicPr>
            <p:cNvPr id="25" name="Picture 25"/>
            <p:cNvPicPr>
              <a:picLocks noChangeAspect="1"/>
            </p:cNvPicPr>
            <p:nvPr/>
          </p:nvPicPr>
          <p:blipFill>
            <a:blip r:embed="rId24"/>
            <a:srcRect/>
            <a:stretch>
              <a:fillRect/>
            </a:stretch>
          </p:blipFill>
          <p:spPr>
            <a:xfrm>
              <a:off x="2597701" y="0"/>
              <a:ext cx="2597701" cy="2597701"/>
            </a:xfrm>
            <a:prstGeom prst="rect">
              <a:avLst/>
            </a:prstGeom>
          </p:spPr>
        </p:pic>
        <p:pic>
          <p:nvPicPr>
            <p:cNvPr id="26" name="Picture 26"/>
            <p:cNvPicPr>
              <a:picLocks noChangeAspect="1"/>
            </p:cNvPicPr>
            <p:nvPr/>
          </p:nvPicPr>
          <p:blipFill>
            <a:blip r:embed="rId25"/>
            <a:srcRect/>
            <a:stretch>
              <a:fillRect/>
            </a:stretch>
          </p:blipFill>
          <p:spPr>
            <a:xfrm>
              <a:off x="0" y="0"/>
              <a:ext cx="2597701" cy="2597701"/>
            </a:xfrm>
            <a:prstGeom prst="rect">
              <a:avLst/>
            </a:prstGeom>
          </p:spPr>
        </p:pic>
      </p:grpSp>
      <p:grpSp>
        <p:nvGrpSpPr>
          <p:cNvPr id="27" name="Group 27"/>
          <p:cNvGrpSpPr/>
          <p:nvPr/>
        </p:nvGrpSpPr>
        <p:grpSpPr>
          <a:xfrm>
            <a:off x="1028700" y="5143500"/>
            <a:ext cx="4524024" cy="1845977"/>
            <a:chOff x="0" y="0"/>
            <a:chExt cx="6032033" cy="2461303"/>
          </a:xfrm>
        </p:grpSpPr>
        <p:sp>
          <p:nvSpPr>
            <p:cNvPr id="28" name="TextBox 28"/>
            <p:cNvSpPr txBox="1"/>
            <p:nvPr/>
          </p:nvSpPr>
          <p:spPr>
            <a:xfrm>
              <a:off x="0" y="1739881"/>
              <a:ext cx="6032033" cy="721423"/>
            </a:xfrm>
            <a:prstGeom prst="rect">
              <a:avLst/>
            </a:prstGeom>
          </p:spPr>
          <p:txBody>
            <a:bodyPr lIns="0" tIns="0" rIns="0" bIns="0" rtlCol="0" anchor="t">
              <a:spAutoFit/>
            </a:bodyPr>
            <a:lstStyle/>
            <a:p>
              <a:pPr marL="0" lvl="0" indent="0" algn="l">
                <a:lnSpc>
                  <a:spcPts val="4200"/>
                </a:lnSpc>
                <a:spcBef>
                  <a:spcPct val="0"/>
                </a:spcBef>
              </a:pPr>
              <a:endParaRPr/>
            </a:p>
          </p:txBody>
        </p:sp>
        <p:sp>
          <p:nvSpPr>
            <p:cNvPr id="29" name="TextBox 29"/>
            <p:cNvSpPr txBox="1"/>
            <p:nvPr/>
          </p:nvSpPr>
          <p:spPr>
            <a:xfrm>
              <a:off x="0" y="-247650"/>
              <a:ext cx="6032033" cy="1588795"/>
            </a:xfrm>
            <a:prstGeom prst="rect">
              <a:avLst/>
            </a:prstGeom>
          </p:spPr>
          <p:txBody>
            <a:bodyPr lIns="0" tIns="0" rIns="0" bIns="0" rtlCol="0" anchor="t">
              <a:spAutoFit/>
            </a:bodyPr>
            <a:lstStyle/>
            <a:p>
              <a:pPr marL="0" lvl="0" indent="0">
                <a:lnSpc>
                  <a:spcPts val="8580"/>
                </a:lnSpc>
                <a:spcBef>
                  <a:spcPct val="0"/>
                </a:spcBef>
              </a:pPr>
              <a:r>
                <a:rPr lang="en-US" sz="6600" spc="198" dirty="0">
                  <a:solidFill>
                    <a:srgbClr val="F3F7FA"/>
                  </a:solidFill>
                  <a:latin typeface="Cooper Hewitt Bold"/>
                </a:rPr>
                <a:t>Thank You</a:t>
              </a:r>
            </a:p>
          </p:txBody>
        </p:sp>
      </p:grpSp>
      <p:grpSp>
        <p:nvGrpSpPr>
          <p:cNvPr id="30" name="Group 30"/>
          <p:cNvGrpSpPr/>
          <p:nvPr/>
        </p:nvGrpSpPr>
        <p:grpSpPr>
          <a:xfrm>
            <a:off x="17175609" y="9647454"/>
            <a:ext cx="1112391" cy="639546"/>
            <a:chOff x="0" y="0"/>
            <a:chExt cx="1483188" cy="852728"/>
          </a:xfrm>
        </p:grpSpPr>
        <p:sp>
          <p:nvSpPr>
            <p:cNvPr id="31" name="TextBox 31"/>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FFFFFF"/>
                  </a:solidFill>
                  <a:latin typeface="Montserrat Classic"/>
                </a:rPr>
                <a:t>Hakk.AI</a:t>
              </a:r>
            </a:p>
          </p:txBody>
        </p:sp>
        <p:sp>
          <p:nvSpPr>
            <p:cNvPr id="32" name="TextBox 32"/>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33" name="Picture 33"/>
          <p:cNvPicPr>
            <a:picLocks noChangeAspect="1"/>
          </p:cNvPicPr>
          <p:nvPr/>
        </p:nvPicPr>
        <p:blipFill>
          <a:blip r:embed="rId26"/>
          <a:srcRect/>
          <a:stretch>
            <a:fillRect/>
          </a:stretch>
        </p:blipFill>
        <p:spPr>
          <a:xfrm rot="1981080">
            <a:off x="16646908" y="9648295"/>
            <a:ext cx="596504" cy="518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TextBox 2"/>
          <p:cNvSpPr txBox="1"/>
          <p:nvPr/>
        </p:nvSpPr>
        <p:spPr>
          <a:xfrm>
            <a:off x="1028700" y="3422650"/>
            <a:ext cx="10275173" cy="3117850"/>
          </a:xfrm>
          <a:prstGeom prst="rect">
            <a:avLst/>
          </a:prstGeom>
        </p:spPr>
        <p:txBody>
          <a:bodyPr lIns="0" tIns="0" rIns="0" bIns="0" rtlCol="0" anchor="t">
            <a:spAutoFit/>
          </a:bodyPr>
          <a:lstStyle/>
          <a:p>
            <a:pPr>
              <a:lnSpc>
                <a:spcPts val="11440"/>
              </a:lnSpc>
            </a:pPr>
            <a:r>
              <a:rPr lang="en-US" sz="8800" spc="263" dirty="0">
                <a:solidFill>
                  <a:srgbClr val="F3F7FA"/>
                </a:solidFill>
                <a:latin typeface="Cooper Hewitt Bold"/>
              </a:rPr>
              <a:t>Data preprocessing</a:t>
            </a:r>
          </a:p>
        </p:txBody>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dirty="0">
                  <a:solidFill>
                    <a:srgbClr val="FFFFFF"/>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FFFFFF"/>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Data preprocessing</a:t>
            </a:r>
          </a:p>
        </p:txBody>
      </p:sp>
      <p:sp>
        <p:nvSpPr>
          <p:cNvPr id="8" name="TextBox 8"/>
          <p:cNvSpPr txBox="1"/>
          <p:nvPr/>
        </p:nvSpPr>
        <p:spPr>
          <a:xfrm>
            <a:off x="1482035" y="2475291"/>
            <a:ext cx="16249770" cy="6930056"/>
          </a:xfrm>
          <a:prstGeom prst="rect">
            <a:avLst/>
          </a:prstGeom>
        </p:spPr>
        <p:txBody>
          <a:bodyPr lIns="0" tIns="0" rIns="0" bIns="0" rtlCol="0" anchor="t">
            <a:spAutoFit/>
          </a:bodyPr>
          <a:lstStyle/>
          <a:p>
            <a:pPr>
              <a:lnSpc>
                <a:spcPts val="5496"/>
              </a:lnSpc>
            </a:pPr>
            <a:r>
              <a:rPr lang="en-US" sz="3435">
                <a:solidFill>
                  <a:srgbClr val="000000"/>
                </a:solidFill>
                <a:latin typeface="Arbutus Slab"/>
              </a:rPr>
              <a:t>1. For the initial stage, we load the data using PyArrow (https://arrow.apache.org/docs/python/parquet.html)</a:t>
            </a:r>
          </a:p>
          <a:p>
            <a:pPr>
              <a:lnSpc>
                <a:spcPts val="5496"/>
              </a:lnSpc>
            </a:pPr>
            <a:endParaRPr lang="en-US" sz="3435">
              <a:solidFill>
                <a:srgbClr val="000000"/>
              </a:solidFill>
              <a:latin typeface="Arbutus Slab"/>
            </a:endParaRPr>
          </a:p>
          <a:p>
            <a:pPr>
              <a:lnSpc>
                <a:spcPts val="5496"/>
              </a:lnSpc>
            </a:pPr>
            <a:r>
              <a:rPr lang="en-US" sz="3435">
                <a:solidFill>
                  <a:srgbClr val="000000"/>
                </a:solidFill>
                <a:latin typeface="Arbutus Slab"/>
              </a:rPr>
              <a:t>2. We converted the pingtimestamp into the actual timestamp that consists of YYYY-MM-DD hh:mm:ss</a:t>
            </a:r>
          </a:p>
          <a:p>
            <a:pPr>
              <a:lnSpc>
                <a:spcPts val="5496"/>
              </a:lnSpc>
            </a:pPr>
            <a:endParaRPr lang="en-US" sz="3435">
              <a:solidFill>
                <a:srgbClr val="000000"/>
              </a:solidFill>
              <a:latin typeface="Arbutus Slab"/>
            </a:endParaRPr>
          </a:p>
          <a:p>
            <a:pPr>
              <a:lnSpc>
                <a:spcPts val="5496"/>
              </a:lnSpc>
            </a:pPr>
            <a:r>
              <a:rPr lang="en-US" sz="3435">
                <a:solidFill>
                  <a:srgbClr val="000000"/>
                </a:solidFill>
                <a:latin typeface="Arbutus Slab"/>
              </a:rPr>
              <a:t>3. We sorted the value by trj_id and pingtimestamp</a:t>
            </a:r>
          </a:p>
          <a:p>
            <a:pPr>
              <a:lnSpc>
                <a:spcPts val="5496"/>
              </a:lnSpc>
            </a:pPr>
            <a:endParaRPr lang="en-US" sz="3435">
              <a:solidFill>
                <a:srgbClr val="000000"/>
              </a:solidFill>
              <a:latin typeface="Arbutus Slab"/>
            </a:endParaRPr>
          </a:p>
          <a:p>
            <a:pPr>
              <a:lnSpc>
                <a:spcPts val="5496"/>
              </a:lnSpc>
            </a:pPr>
            <a:r>
              <a:rPr lang="en-US" sz="3435">
                <a:solidFill>
                  <a:srgbClr val="000000"/>
                </a:solidFill>
                <a:latin typeface="Arbutus Slab"/>
              </a:rPr>
              <a:t>4. Then, we get the travel time by substracting difference in first pingtimestamp and the last pingtimestamp for each trajectory 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2318590"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Get travel time (Target)</a:t>
            </a:r>
          </a:p>
        </p:txBody>
      </p:sp>
      <p:sp>
        <p:nvSpPr>
          <p:cNvPr id="8" name="TextBox 8"/>
          <p:cNvSpPr txBox="1"/>
          <p:nvPr/>
        </p:nvSpPr>
        <p:spPr>
          <a:xfrm>
            <a:off x="1154287" y="5095875"/>
            <a:ext cx="16990177" cy="1295908"/>
          </a:xfrm>
          <a:prstGeom prst="rect">
            <a:avLst/>
          </a:prstGeom>
        </p:spPr>
        <p:txBody>
          <a:bodyPr lIns="0" tIns="0" rIns="0" bIns="0" rtlCol="0" anchor="t">
            <a:spAutoFit/>
          </a:bodyPr>
          <a:lstStyle/>
          <a:p>
            <a:pPr>
              <a:lnSpc>
                <a:spcPts val="2556"/>
              </a:lnSpc>
            </a:pPr>
            <a:r>
              <a:rPr lang="en-US" sz="1800">
                <a:solidFill>
                  <a:srgbClr val="000000"/>
                </a:solidFill>
                <a:latin typeface="Fira Code"/>
              </a:rPr>
              <a:t># get the travel time by substracting difference in first pingtimestamp with the last pingtimestamp for each trajectory ID</a:t>
            </a:r>
          </a:p>
          <a:p>
            <a:pPr>
              <a:lnSpc>
                <a:spcPts val="2556"/>
              </a:lnSpc>
            </a:pPr>
            <a:r>
              <a:rPr lang="en-US" sz="1800">
                <a:solidFill>
                  <a:srgbClr val="000000"/>
                </a:solidFill>
                <a:latin typeface="Fira Code"/>
              </a:rPr>
              <a:t>data['travel_time'] = data.groupby(['trj_id']).timestamp.transform(lambda x: x.max() - x.min()).astype('timedelta64[s]')</a:t>
            </a:r>
          </a:p>
          <a:p>
            <a:pPr>
              <a:lnSpc>
                <a:spcPts val="2556"/>
              </a:lnSpc>
            </a:pPr>
            <a:r>
              <a:rPr lang="en-US" sz="1800">
                <a:solidFill>
                  <a:srgbClr val="000000"/>
                </a:solidFill>
                <a:latin typeface="Fira Code"/>
              </a:rPr>
              <a:t>data['pickup_time'] = data.groupby(['trj_id']).timestamp.transform(lambda x: x.min())</a:t>
            </a:r>
          </a:p>
          <a:p>
            <a:pPr>
              <a:lnSpc>
                <a:spcPts val="2556"/>
              </a:lnSpc>
            </a:pPr>
            <a:r>
              <a:rPr lang="en-US" sz="1800">
                <a:solidFill>
                  <a:srgbClr val="000000"/>
                </a:solidFill>
                <a:latin typeface="Fira Code"/>
              </a:rPr>
              <a:t>data['dropoff_time'] = data.groupby(['trj_id']).timestamp.transform(lambda x: x.max())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Data preprocessing</a:t>
            </a:r>
          </a:p>
        </p:txBody>
      </p:sp>
      <p:sp>
        <p:nvSpPr>
          <p:cNvPr id="8" name="TextBox 8"/>
          <p:cNvSpPr txBox="1"/>
          <p:nvPr/>
        </p:nvSpPr>
        <p:spPr>
          <a:xfrm>
            <a:off x="1482035" y="2475291"/>
            <a:ext cx="16249770" cy="1345456"/>
          </a:xfrm>
          <a:prstGeom prst="rect">
            <a:avLst/>
          </a:prstGeom>
        </p:spPr>
        <p:txBody>
          <a:bodyPr lIns="0" tIns="0" rIns="0" bIns="0" rtlCol="0" anchor="t">
            <a:spAutoFit/>
          </a:bodyPr>
          <a:lstStyle/>
          <a:p>
            <a:pPr>
              <a:lnSpc>
                <a:spcPts val="5496"/>
              </a:lnSpc>
            </a:pPr>
            <a:r>
              <a:rPr lang="en-US" sz="3435">
                <a:solidFill>
                  <a:srgbClr val="000000"/>
                </a:solidFill>
                <a:latin typeface="Arbutus Slab"/>
              </a:rPr>
              <a:t>5. We want to get latitude_origin, longitude_origin, latitude_destination and longitude destination</a:t>
            </a:r>
          </a:p>
        </p:txBody>
      </p:sp>
      <p:sp>
        <p:nvSpPr>
          <p:cNvPr id="9" name="TextBox 9"/>
          <p:cNvSpPr txBox="1"/>
          <p:nvPr/>
        </p:nvSpPr>
        <p:spPr>
          <a:xfrm>
            <a:off x="1483967" y="4565249"/>
            <a:ext cx="16703104" cy="1574165"/>
          </a:xfrm>
          <a:prstGeom prst="rect">
            <a:avLst/>
          </a:prstGeom>
        </p:spPr>
        <p:txBody>
          <a:bodyPr lIns="0" tIns="0" rIns="0" bIns="0" rtlCol="0" anchor="t">
            <a:spAutoFit/>
          </a:bodyPr>
          <a:lstStyle/>
          <a:p>
            <a:pPr>
              <a:lnSpc>
                <a:spcPts val="2080"/>
              </a:lnSpc>
            </a:pPr>
            <a:r>
              <a:rPr lang="en-US" sz="1600">
                <a:solidFill>
                  <a:srgbClr val="000000"/>
                </a:solidFill>
                <a:latin typeface="Fira Code"/>
              </a:rPr>
              <a:t>def extractCoordinateAndUpdateDF(df, variable_name, timestamp_col, coordinate_component):</a:t>
            </a:r>
          </a:p>
          <a:p>
            <a:pPr>
              <a:lnSpc>
                <a:spcPts val="2080"/>
              </a:lnSpc>
            </a:pPr>
            <a:r>
              <a:rPr lang="en-US" sz="1600">
                <a:solidFill>
                  <a:srgbClr val="000000"/>
                </a:solidFill>
                <a:latin typeface="Fira Code"/>
              </a:rPr>
              <a:t>#Create new column containing a coordinate component of geolocation at a certain timestamp</a:t>
            </a:r>
          </a:p>
          <a:p>
            <a:pPr>
              <a:lnSpc>
                <a:spcPts val="2080"/>
              </a:lnSpc>
            </a:pPr>
            <a:r>
              <a:rPr lang="en-US" sz="1600">
                <a:solidFill>
                  <a:srgbClr val="000000"/>
                </a:solidFill>
                <a:latin typeface="Fira Code"/>
              </a:rPr>
              <a:t>    coord_series = df.groupby(['trj_id']).apply(lambda x: x[x['timestamp'] == x[timestamp_col]][coordinate_component])</a:t>
            </a:r>
          </a:p>
          <a:p>
            <a:pPr>
              <a:lnSpc>
                <a:spcPts val="2080"/>
              </a:lnSpc>
            </a:pPr>
            <a:r>
              <a:rPr lang="en-US" sz="1600">
                <a:solidFill>
                  <a:srgbClr val="000000"/>
                </a:solidFill>
                <a:latin typeface="Fira Code"/>
              </a:rPr>
              <a:t>    coord_series = coord_series.reset_index().set_index('level_1')</a:t>
            </a:r>
          </a:p>
          <a:p>
            <a:pPr>
              <a:lnSpc>
                <a:spcPts val="2080"/>
              </a:lnSpc>
            </a:pPr>
            <a:r>
              <a:rPr lang="en-US" sz="1600">
                <a:solidFill>
                  <a:srgbClr val="000000"/>
                </a:solidFill>
                <a:latin typeface="Fira Code"/>
              </a:rPr>
              <a:t>    df_update = df.merge(coord_series, how='left', left_on='trj_id', right_on='trj_id', suffixes=['', '_{}'.format(variable_name)])</a:t>
            </a:r>
          </a:p>
          <a:p>
            <a:pPr>
              <a:lnSpc>
                <a:spcPts val="2080"/>
              </a:lnSpc>
            </a:pPr>
            <a:r>
              <a:rPr lang="en-US" sz="1600">
                <a:solidFill>
                  <a:srgbClr val="000000"/>
                </a:solidFill>
                <a:latin typeface="Fira Code"/>
              </a:rPr>
              <a:t>    return df_update</a:t>
            </a:r>
          </a:p>
        </p:txBody>
      </p:sp>
      <p:sp>
        <p:nvSpPr>
          <p:cNvPr id="10" name="TextBox 10"/>
          <p:cNvSpPr txBox="1"/>
          <p:nvPr/>
        </p:nvSpPr>
        <p:spPr>
          <a:xfrm>
            <a:off x="1483967" y="6585402"/>
            <a:ext cx="15783287" cy="2548255"/>
          </a:xfrm>
          <a:prstGeom prst="rect">
            <a:avLst/>
          </a:prstGeom>
        </p:spPr>
        <p:txBody>
          <a:bodyPr lIns="0" tIns="0" rIns="0" bIns="0" rtlCol="0" anchor="t">
            <a:spAutoFit/>
          </a:bodyPr>
          <a:lstStyle/>
          <a:p>
            <a:pPr>
              <a:lnSpc>
                <a:spcPts val="2240"/>
              </a:lnSpc>
            </a:pPr>
            <a:r>
              <a:rPr lang="en-US" sz="1600">
                <a:solidFill>
                  <a:srgbClr val="000000"/>
                </a:solidFill>
                <a:latin typeface="Fira Code"/>
              </a:rPr>
              <a:t>data= data.rename(columns={'rawlat': 'latitude', 'rawlng': 'longitude'})</a:t>
            </a:r>
          </a:p>
          <a:p>
            <a:pPr>
              <a:lnSpc>
                <a:spcPts val="2240"/>
              </a:lnSpc>
            </a:pPr>
            <a:r>
              <a:rPr lang="en-US" sz="1600">
                <a:solidFill>
                  <a:srgbClr val="000000"/>
                </a:solidFill>
                <a:latin typeface="Fira Code"/>
              </a:rPr>
              <a:t># create and merge pickup latitude into data</a:t>
            </a:r>
          </a:p>
          <a:p>
            <a:pPr>
              <a:lnSpc>
                <a:spcPts val="2240"/>
              </a:lnSpc>
            </a:pPr>
            <a:r>
              <a:rPr lang="en-US" sz="1600">
                <a:solidFill>
                  <a:srgbClr val="000000"/>
                </a:solidFill>
                <a:latin typeface="Fira Code"/>
              </a:rPr>
              <a:t>data = extractCoordinateAndUpdateDF(data, 'origin', 'pickup_time', 'latitude')</a:t>
            </a:r>
          </a:p>
          <a:p>
            <a:pPr>
              <a:lnSpc>
                <a:spcPts val="2240"/>
              </a:lnSpc>
            </a:pPr>
            <a:r>
              <a:rPr lang="en-US" sz="1600">
                <a:solidFill>
                  <a:srgbClr val="000000"/>
                </a:solidFill>
                <a:latin typeface="Fira Code"/>
              </a:rPr>
              <a:t># create and merge pickup longitude into data</a:t>
            </a:r>
          </a:p>
          <a:p>
            <a:pPr>
              <a:lnSpc>
                <a:spcPts val="2240"/>
              </a:lnSpc>
            </a:pPr>
            <a:r>
              <a:rPr lang="en-US" sz="1600">
                <a:solidFill>
                  <a:srgbClr val="000000"/>
                </a:solidFill>
                <a:latin typeface="Fira Code"/>
              </a:rPr>
              <a:t>data = extractCoordinateAndUpdateDF(data, 'origin', 'pickup_time', 'longitude')</a:t>
            </a:r>
          </a:p>
          <a:p>
            <a:pPr>
              <a:lnSpc>
                <a:spcPts val="2240"/>
              </a:lnSpc>
            </a:pPr>
            <a:r>
              <a:rPr lang="en-US" sz="1600">
                <a:solidFill>
                  <a:srgbClr val="000000"/>
                </a:solidFill>
                <a:latin typeface="Fira Code"/>
              </a:rPr>
              <a:t># add drop off latitude</a:t>
            </a:r>
          </a:p>
          <a:p>
            <a:pPr>
              <a:lnSpc>
                <a:spcPts val="2240"/>
              </a:lnSpc>
            </a:pPr>
            <a:r>
              <a:rPr lang="en-US" sz="1600">
                <a:solidFill>
                  <a:srgbClr val="000000"/>
                </a:solidFill>
                <a:latin typeface="Fira Code"/>
              </a:rPr>
              <a:t>data = extractCoordinateAndUpdateDF(data, 'destination', 'dropoff_time', 'latitude')</a:t>
            </a:r>
          </a:p>
          <a:p>
            <a:pPr>
              <a:lnSpc>
                <a:spcPts val="2240"/>
              </a:lnSpc>
            </a:pPr>
            <a:r>
              <a:rPr lang="en-US" sz="1600">
                <a:solidFill>
                  <a:srgbClr val="000000"/>
                </a:solidFill>
                <a:latin typeface="Fira Code"/>
              </a:rPr>
              <a:t># add drop off longitude</a:t>
            </a:r>
          </a:p>
          <a:p>
            <a:pPr>
              <a:lnSpc>
                <a:spcPts val="2240"/>
              </a:lnSpc>
            </a:pPr>
            <a:r>
              <a:rPr lang="en-US" sz="1600">
                <a:solidFill>
                  <a:srgbClr val="000000"/>
                </a:solidFill>
                <a:latin typeface="Fira Code"/>
              </a:rPr>
              <a:t>data = extractCoordinateAndUpdateDF(data, 'destination', 'dropoff_time', 'longitude')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927EB"/>
        </a:solidFill>
        <a:effectLst/>
      </p:bgPr>
    </p:bg>
    <p:spTree>
      <p:nvGrpSpPr>
        <p:cNvPr id="1" name=""/>
        <p:cNvGrpSpPr/>
        <p:nvPr/>
      </p:nvGrpSpPr>
      <p:grpSpPr>
        <a:xfrm>
          <a:off x="0" y="0"/>
          <a:ext cx="0" cy="0"/>
          <a:chOff x="0" y="0"/>
          <a:chExt cx="0" cy="0"/>
        </a:xfrm>
      </p:grpSpPr>
      <p:sp>
        <p:nvSpPr>
          <p:cNvPr id="2" name="AutoShape 2"/>
          <p:cNvSpPr/>
          <p:nvPr/>
        </p:nvSpPr>
        <p:spPr>
          <a:xfrm>
            <a:off x="839616" y="1697031"/>
            <a:ext cx="17619520" cy="8884767"/>
          </a:xfrm>
          <a:prstGeom prst="rect">
            <a:avLst/>
          </a:prstGeom>
          <a:solidFill>
            <a:srgbClr val="FFFFFF"/>
          </a:solidFill>
        </p:spPr>
      </p:sp>
      <p:grpSp>
        <p:nvGrpSpPr>
          <p:cNvPr id="3" name="Group 3"/>
          <p:cNvGrpSpPr/>
          <p:nvPr/>
        </p:nvGrpSpPr>
        <p:grpSpPr>
          <a:xfrm>
            <a:off x="17175609" y="9647454"/>
            <a:ext cx="1112391" cy="639546"/>
            <a:chOff x="0" y="0"/>
            <a:chExt cx="1483188" cy="852728"/>
          </a:xfrm>
        </p:grpSpPr>
        <p:sp>
          <p:nvSpPr>
            <p:cNvPr id="4" name="TextBox 4"/>
            <p:cNvSpPr txBox="1"/>
            <p:nvPr/>
          </p:nvSpPr>
          <p:spPr>
            <a:xfrm>
              <a:off x="0" y="57150"/>
              <a:ext cx="1483188" cy="384130"/>
            </a:xfrm>
            <a:prstGeom prst="rect">
              <a:avLst/>
            </a:prstGeom>
          </p:spPr>
          <p:txBody>
            <a:bodyPr lIns="0" tIns="0" rIns="0" bIns="0" rtlCol="0" anchor="t">
              <a:spAutoFit/>
            </a:bodyPr>
            <a:lstStyle/>
            <a:p>
              <a:pPr>
                <a:lnSpc>
                  <a:spcPts val="1954"/>
                </a:lnSpc>
              </a:pPr>
              <a:r>
                <a:rPr lang="en-US" sz="2171">
                  <a:solidFill>
                    <a:srgbClr val="0927EB"/>
                  </a:solidFill>
                  <a:latin typeface="Montserrat Classic"/>
                </a:rPr>
                <a:t>Hakk.AI</a:t>
              </a:r>
            </a:p>
          </p:txBody>
        </p:sp>
        <p:sp>
          <p:nvSpPr>
            <p:cNvPr id="5" name="TextBox 5"/>
            <p:cNvSpPr txBox="1"/>
            <p:nvPr/>
          </p:nvSpPr>
          <p:spPr>
            <a:xfrm>
              <a:off x="0" y="523888"/>
              <a:ext cx="1483188" cy="328840"/>
            </a:xfrm>
            <a:prstGeom prst="rect">
              <a:avLst/>
            </a:prstGeom>
          </p:spPr>
          <p:txBody>
            <a:bodyPr lIns="0" tIns="0" rIns="0" bIns="0" rtlCol="0" anchor="t">
              <a:spAutoFit/>
            </a:bodyPr>
            <a:lstStyle/>
            <a:p>
              <a:pPr>
                <a:lnSpc>
                  <a:spcPts val="958"/>
                </a:lnSpc>
              </a:pPr>
              <a:r>
                <a:rPr lang="en-US" sz="827">
                  <a:solidFill>
                    <a:srgbClr val="0927EB"/>
                  </a:solidFill>
                  <a:latin typeface="Montserrat Light"/>
                </a:rPr>
                <a:t>Microsoft Azure Virtual Hackathon</a:t>
              </a:r>
            </a:p>
          </p:txBody>
        </p:sp>
      </p:grpSp>
      <p:pic>
        <p:nvPicPr>
          <p:cNvPr id="6" name="Picture 6"/>
          <p:cNvPicPr>
            <a:picLocks noChangeAspect="1"/>
          </p:cNvPicPr>
          <p:nvPr/>
        </p:nvPicPr>
        <p:blipFill>
          <a:blip r:embed="rId2"/>
          <a:srcRect/>
          <a:stretch>
            <a:fillRect/>
          </a:stretch>
        </p:blipFill>
        <p:spPr>
          <a:xfrm rot="1981080">
            <a:off x="16646908" y="9648295"/>
            <a:ext cx="596504" cy="518016"/>
          </a:xfrm>
          <a:prstGeom prst="rect">
            <a:avLst/>
          </a:prstGeom>
        </p:spPr>
      </p:pic>
      <p:sp>
        <p:nvSpPr>
          <p:cNvPr id="7" name="TextBox 7"/>
          <p:cNvSpPr txBox="1"/>
          <p:nvPr/>
        </p:nvSpPr>
        <p:spPr>
          <a:xfrm>
            <a:off x="139038" y="120607"/>
            <a:ext cx="10275173" cy="1333500"/>
          </a:xfrm>
          <a:prstGeom prst="rect">
            <a:avLst/>
          </a:prstGeom>
        </p:spPr>
        <p:txBody>
          <a:bodyPr lIns="0" tIns="0" rIns="0" bIns="0" rtlCol="0" anchor="t">
            <a:spAutoFit/>
          </a:bodyPr>
          <a:lstStyle/>
          <a:p>
            <a:pPr>
              <a:lnSpc>
                <a:spcPts val="9100"/>
              </a:lnSpc>
            </a:pPr>
            <a:r>
              <a:rPr lang="en-US" sz="7000" spc="210">
                <a:solidFill>
                  <a:srgbClr val="F3F7FA"/>
                </a:solidFill>
                <a:latin typeface="Cooper Hewitt Bold"/>
              </a:rPr>
              <a:t>Data preprocessing</a:t>
            </a:r>
          </a:p>
        </p:txBody>
      </p:sp>
      <p:sp>
        <p:nvSpPr>
          <p:cNvPr id="8" name="TextBox 8"/>
          <p:cNvSpPr txBox="1"/>
          <p:nvPr/>
        </p:nvSpPr>
        <p:spPr>
          <a:xfrm>
            <a:off x="1482035" y="2475291"/>
            <a:ext cx="16249770" cy="1345456"/>
          </a:xfrm>
          <a:prstGeom prst="rect">
            <a:avLst/>
          </a:prstGeom>
        </p:spPr>
        <p:txBody>
          <a:bodyPr lIns="0" tIns="0" rIns="0" bIns="0" rtlCol="0" anchor="t">
            <a:spAutoFit/>
          </a:bodyPr>
          <a:lstStyle/>
          <a:p>
            <a:pPr>
              <a:lnSpc>
                <a:spcPts val="5496"/>
              </a:lnSpc>
            </a:pPr>
            <a:r>
              <a:rPr lang="en-US" sz="3435">
                <a:solidFill>
                  <a:srgbClr val="000000"/>
                </a:solidFill>
                <a:latin typeface="Arbutus Slab"/>
              </a:rPr>
              <a:t>6. We drop duplicate based on subset of trj_id and travel_time, and keep it the first one. </a:t>
            </a:r>
          </a:p>
        </p:txBody>
      </p:sp>
      <p:sp>
        <p:nvSpPr>
          <p:cNvPr id="9" name="TextBox 9"/>
          <p:cNvSpPr txBox="1"/>
          <p:nvPr/>
        </p:nvSpPr>
        <p:spPr>
          <a:xfrm>
            <a:off x="2130176" y="5817469"/>
            <a:ext cx="15783287" cy="321945"/>
          </a:xfrm>
          <a:prstGeom prst="rect">
            <a:avLst/>
          </a:prstGeom>
        </p:spPr>
        <p:txBody>
          <a:bodyPr lIns="0" tIns="0" rIns="0" bIns="0" rtlCol="0" anchor="t">
            <a:spAutoFit/>
          </a:bodyPr>
          <a:lstStyle/>
          <a:p>
            <a:pPr>
              <a:lnSpc>
                <a:spcPts val="2520"/>
              </a:lnSpc>
            </a:pPr>
            <a:r>
              <a:rPr lang="en-US" sz="1800">
                <a:solidFill>
                  <a:srgbClr val="000000"/>
                </a:solidFill>
                <a:latin typeface="Fira Code"/>
              </a:rPr>
              <a:t>data = data.drop_duplicates(subset=['trj_id', 'pickup_time'], keep='first')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3243</Words>
  <Application>Microsoft Office PowerPoint</Application>
  <PresentationFormat>Custom</PresentationFormat>
  <Paragraphs>314</Paragraphs>
  <Slides>43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Montserrat Light</vt:lpstr>
      <vt:lpstr>Montserrat Classic</vt:lpstr>
      <vt:lpstr>Calibri</vt:lpstr>
      <vt:lpstr>Arial Unicode MS</vt:lpstr>
      <vt:lpstr>Cooper Hewitt</vt:lpstr>
      <vt:lpstr>Arbutus Slab</vt:lpstr>
      <vt:lpstr>Arial</vt:lpstr>
      <vt:lpstr>Fira Code</vt:lpstr>
      <vt:lpstr>Open Sans Light</vt:lpstr>
      <vt:lpstr>Cooper Hewitt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hakk.ai</dc:title>
  <cp:lastModifiedBy>Vicky Feliren</cp:lastModifiedBy>
  <cp:revision>14</cp:revision>
  <dcterms:created xsi:type="dcterms:W3CDTF">2006-08-16T00:00:00Z</dcterms:created>
  <dcterms:modified xsi:type="dcterms:W3CDTF">2020-06-20T15:07:30Z</dcterms:modified>
  <dc:identifier>DAD8TflCb-I</dc:identifier>
</cp:coreProperties>
</file>