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28" r:id="rId4"/>
  </p:sldMasterIdLst>
  <p:notesMasterIdLst>
    <p:notesMasterId r:id="rId27"/>
  </p:notesMasterIdLst>
  <p:handoutMasterIdLst>
    <p:handoutMasterId r:id="rId28"/>
  </p:handoutMasterIdLst>
  <p:sldIdLst>
    <p:sldId id="256" r:id="rId5"/>
    <p:sldId id="257" r:id="rId6"/>
    <p:sldId id="258" r:id="rId7"/>
    <p:sldId id="261" r:id="rId8"/>
    <p:sldId id="259" r:id="rId9"/>
    <p:sldId id="262" r:id="rId10"/>
    <p:sldId id="263" r:id="rId11"/>
    <p:sldId id="264" r:id="rId12"/>
    <p:sldId id="265" r:id="rId13"/>
    <p:sldId id="266" r:id="rId14"/>
    <p:sldId id="267" r:id="rId15"/>
    <p:sldId id="268" r:id="rId16"/>
    <p:sldId id="277" r:id="rId17"/>
    <p:sldId id="269" r:id="rId18"/>
    <p:sldId id="272" r:id="rId19"/>
    <p:sldId id="273" r:id="rId20"/>
    <p:sldId id="274" r:id="rId21"/>
    <p:sldId id="270" r:id="rId22"/>
    <p:sldId id="275" r:id="rId23"/>
    <p:sldId id="271" r:id="rId24"/>
    <p:sldId id="276" r:id="rId25"/>
    <p:sldId id="260" r:id="rId26"/>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eu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4B2"/>
    <a:srgbClr val="0033CC"/>
    <a:srgbClr val="0C1D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0662" autoAdjust="0"/>
    <p:restoredTop sz="94660"/>
  </p:normalViewPr>
  <p:slideViewPr>
    <p:cSldViewPr snapToGrid="0">
      <p:cViewPr>
        <p:scale>
          <a:sx n="57" d="100"/>
          <a:sy n="57" d="100"/>
        </p:scale>
        <p:origin x="36" y="26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rtlCol="0"/>
        <a:lstStyle/>
        <a:p>
          <a:pPr rtl="0"/>
          <a:endParaRPr lang="en-US"/>
        </a:p>
      </dgm:t>
    </dgm:pt>
    <dgm:pt modelId="{B633A646-2062-4841-AF18-847B074C6716}">
      <dgm:prSet/>
      <dgm:spPr/>
      <dgm:t>
        <a:bodyPr rtlCol="0"/>
        <a:lstStyle/>
        <a:p>
          <a:pPr>
            <a:lnSpc>
              <a:spcPct val="100000"/>
            </a:lnSpc>
          </a:pPr>
          <a:endParaRPr lang="fr-FR" noProof="0" dirty="0">
            <a:solidFill>
              <a:schemeClr val="bg1"/>
            </a:solidFill>
            <a:effectLst>
              <a:glow rad="152400">
                <a:schemeClr val="bg1">
                  <a:alpha val="19000"/>
                </a:schemeClr>
              </a:glow>
            </a:effectLst>
          </a:endParaRPr>
        </a:p>
      </dgm:t>
    </dgm:pt>
    <dgm:pt modelId="{DB4A5689-BD48-4D3D-8017-D1E3C49B0DDB}" type="parTrans" cxnId="{56ADA02B-9055-4F39-B74D-2D556F11DDB6}">
      <dgm:prSet/>
      <dgm:spPr/>
      <dgm:t>
        <a:bodyPr rtlCol="0"/>
        <a:lstStyle/>
        <a:p>
          <a:pPr rtl="0"/>
          <a:endParaRPr lang="fr-FR" noProof="0" dirty="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rtlCol="0"/>
        <a:lstStyle/>
        <a:p>
          <a:pPr rtl="0"/>
          <a:endParaRPr lang="fr-FR" noProof="0" dirty="0">
            <a:solidFill>
              <a:schemeClr val="bg1"/>
            </a:solidFill>
            <a:effectLst>
              <a:glow rad="152400">
                <a:schemeClr val="bg1">
                  <a:alpha val="19000"/>
                </a:schemeClr>
              </a:glow>
            </a:effectLst>
          </a:endParaRPr>
        </a:p>
      </dgm:t>
    </dgm:pt>
    <dgm:pt modelId="{14BC708E-A0A1-4102-88E4-E75128B4E51E}">
      <dgm:prSet/>
      <dgm:spPr/>
      <dgm:t>
        <a:bodyPr rtlCol="0"/>
        <a:lstStyle/>
        <a:p>
          <a:pPr>
            <a:lnSpc>
              <a:spcPct val="100000"/>
            </a:lnSpc>
          </a:pPr>
          <a:endParaRPr lang="fr-FR" noProof="0" dirty="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rtlCol="0"/>
        <a:lstStyle/>
        <a:p>
          <a:pPr rtl="0"/>
          <a:endParaRPr lang="fr-FR" noProof="0" dirty="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rtlCol="0"/>
        <a:lstStyle/>
        <a:p>
          <a:pPr rtl="0"/>
          <a:endParaRPr lang="fr-FR" noProof="0" dirty="0">
            <a:solidFill>
              <a:schemeClr val="bg1"/>
            </a:solidFill>
            <a:effectLst>
              <a:glow rad="152400">
                <a:schemeClr val="bg1">
                  <a:alpha val="19000"/>
                </a:schemeClr>
              </a:glow>
            </a:effectLst>
          </a:endParaRPr>
        </a:p>
      </dgm:t>
    </dgm:pt>
    <dgm:pt modelId="{C6D21269-399B-4BA2-8621-C7B9DA1E1B8F}">
      <dgm:prSet/>
      <dgm:spPr/>
      <dgm:t>
        <a:bodyPr rtlCol="0"/>
        <a:lstStyle/>
        <a:p>
          <a:pPr>
            <a:lnSpc>
              <a:spcPct val="100000"/>
            </a:lnSpc>
          </a:pPr>
          <a:endParaRPr lang="fr-FR" noProof="0" dirty="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rtlCol="0"/>
        <a:lstStyle/>
        <a:p>
          <a:pPr rtl="0"/>
          <a:endParaRPr lang="fr-FR" noProof="0" dirty="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rtlCol="0"/>
        <a:lstStyle/>
        <a:p>
          <a:pPr rtl="0"/>
          <a:endParaRPr lang="fr-FR" noProof="0" dirty="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custScaleY="44702" custLinFactNeighborY="-1442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34897" custScaleY="38837" custLinFactNeighborX="-57607" custLinFactNeighborY="-26709"/>
      <dgm:spPr>
        <a:blipFill rotWithShape="1">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a:noFill/>
        </a:ln>
      </dgm:spPr>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custScaleY="25631">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custFlipVert="1" custScaleY="48011" custLinFactNeighborY="-71901"/>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61907" custScaleY="58955" custLinFactNeighborX="-52172" custLinFactNeighborY="15484">
        <dgm:style>
          <a:lnRef idx="1">
            <a:schemeClr val="dk1"/>
          </a:lnRef>
          <a:fillRef idx="3">
            <a:schemeClr val="dk1"/>
          </a:fillRef>
          <a:effectRef idx="2">
            <a:schemeClr val="dk1"/>
          </a:effectRef>
          <a:fontRef idx="minor">
            <a:schemeClr val="lt1"/>
          </a:fontRef>
        </dgm:style>
      </dgm:prSet>
      <dgm:spPr>
        <a:noFill/>
        <a:ln>
          <a:noFill/>
        </a:ln>
      </dgm:spPr>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custScaleY="46200" custLinFactY="-26736" custLinFactNeighborY="-100000"/>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34707" custScaleY="37527" custLinFactY="-159283" custLinFactNeighborX="-57607" custLinFactNeighborY="-200000"/>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C176326-2BDF-4E92-BD6C-4BCBC882ACEA}" type="presOf" srcId="{E1B432F4-5FDB-4518-9272-2F3934AC6AA2}" destId="{D40A0249-41A7-44A6-A657-361E8C18FD42}"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E4AD895B-72A4-4A6B-A7F4-C77A53EC51BC}" srcId="{E1B432F4-5FDB-4518-9272-2F3934AC6AA2}" destId="{C6D21269-399B-4BA2-8621-C7B9DA1E1B8F}" srcOrd="2" destOrd="0" parTransId="{AA3929B3-1058-4240-AD5D-9518D4976567}" sibTransId="{C79B0F2C-DDB4-44EB-89F7-717146B88B10}"/>
    <dgm:cxn modelId="{3E6B7CA5-EBA4-48C1-A48C-B9BCBCE8CF1E}" type="presOf" srcId="{14BC708E-A0A1-4102-88E4-E75128B4E51E}" destId="{80F6AD63-74FB-40E4-9D40-4178AFD87F60}" srcOrd="0" destOrd="0" presId="urn:microsoft.com/office/officeart/2018/2/layout/IconVerticalSolidList"/>
    <dgm:cxn modelId="{3905E0BC-71EE-4610-827E-655844CE3113}" type="presOf" srcId="{C6D21269-399B-4BA2-8621-C7B9DA1E1B8F}" destId="{D5847293-6F0A-4807-B203-585610F4F535}" srcOrd="0" destOrd="0" presId="urn:microsoft.com/office/officeart/2018/2/layout/IconVerticalSolidList"/>
    <dgm:cxn modelId="{EB9839C5-F324-41C4-8950-5284E09FB71E}" srcId="{E1B432F4-5FDB-4518-9272-2F3934AC6AA2}" destId="{14BC708E-A0A1-4102-88E4-E75128B4E51E}" srcOrd="1" destOrd="0" parTransId="{CF221EFF-354A-47A9-A498-1F0BBF01ECB8}" sibTransId="{7519C821-85FB-4CA3-BEB5-E4BFBC529B83}"/>
    <dgm:cxn modelId="{EEAA52FF-E4A1-49BD-9B1E-000F5AABCD8E}" type="presOf" srcId="{B633A646-2062-4841-AF18-847B074C6716}" destId="{C95AF6F0-F4DA-48FE-85EB-61ADFB42AA13}" srcOrd="0" destOrd="0" presId="urn:microsoft.com/office/officeart/2018/2/layout/IconVerticalSolidList"/>
    <dgm:cxn modelId="{C3FF57AE-FB3C-49DE-82B3-0A61FA5DDA91}" type="presParOf" srcId="{D40A0249-41A7-44A6-A657-361E8C18FD42}" destId="{7D1F47A2-8F6C-4C7F-B3B3-2100C986DE32}" srcOrd="0" destOrd="0" presId="urn:microsoft.com/office/officeart/2018/2/layout/IconVerticalSolidList"/>
    <dgm:cxn modelId="{39AD4461-2A0A-410E-8C25-0B475A3D2CD5}" type="presParOf" srcId="{7D1F47A2-8F6C-4C7F-B3B3-2100C986DE32}" destId="{EC4D957C-BFAC-446D-9573-48333BEC34E6}" srcOrd="0" destOrd="0" presId="urn:microsoft.com/office/officeart/2018/2/layout/IconVerticalSolidList"/>
    <dgm:cxn modelId="{F9297396-8F77-4FD5-AAFB-AB3160B70B42}" type="presParOf" srcId="{7D1F47A2-8F6C-4C7F-B3B3-2100C986DE32}" destId="{BE6B2CCF-B717-4C6F-9115-44EF0ECE6018}" srcOrd="1" destOrd="0" presId="urn:microsoft.com/office/officeart/2018/2/layout/IconVerticalSolidList"/>
    <dgm:cxn modelId="{D1AB3CE4-FE44-4177-86CC-B147232F3BD0}" type="presParOf" srcId="{7D1F47A2-8F6C-4C7F-B3B3-2100C986DE32}" destId="{95420642-092B-41B9-94FA-E0EC36F9AF7E}" srcOrd="2" destOrd="0" presId="urn:microsoft.com/office/officeart/2018/2/layout/IconVerticalSolidList"/>
    <dgm:cxn modelId="{1E58CE55-32AF-4065-B1F7-2380412F2F02}" type="presParOf" srcId="{7D1F47A2-8F6C-4C7F-B3B3-2100C986DE32}" destId="{C95AF6F0-F4DA-48FE-85EB-61ADFB42AA13}" srcOrd="3" destOrd="0" presId="urn:microsoft.com/office/officeart/2018/2/layout/IconVerticalSolidList"/>
    <dgm:cxn modelId="{9D6ACACB-1091-40ED-952B-C2E92FA564C6}" type="presParOf" srcId="{D40A0249-41A7-44A6-A657-361E8C18FD42}" destId="{51DD96AA-8DD7-4B07-A561-5C9B41ACFA3C}" srcOrd="1" destOrd="0" presId="urn:microsoft.com/office/officeart/2018/2/layout/IconVerticalSolidList"/>
    <dgm:cxn modelId="{A0B092F8-3BF3-4C70-95B1-0A0764FD7131}" type="presParOf" srcId="{D40A0249-41A7-44A6-A657-361E8C18FD42}" destId="{38E06421-A6BB-4D10-8565-2812C2C5C6B3}" srcOrd="2" destOrd="0" presId="urn:microsoft.com/office/officeart/2018/2/layout/IconVerticalSolidList"/>
    <dgm:cxn modelId="{8C5E5818-6931-4902-AE43-414551022BCD}" type="presParOf" srcId="{38E06421-A6BB-4D10-8565-2812C2C5C6B3}" destId="{79919C57-A32A-40F6-B106-B4E0CE644E4C}" srcOrd="0" destOrd="0" presId="urn:microsoft.com/office/officeart/2018/2/layout/IconVerticalSolidList"/>
    <dgm:cxn modelId="{117B7A1C-7A05-4787-8474-79753887F4C2}" type="presParOf" srcId="{38E06421-A6BB-4D10-8565-2812C2C5C6B3}" destId="{99FDF55F-B3E9-423D-AD21-A6446C5D7455}" srcOrd="1" destOrd="0" presId="urn:microsoft.com/office/officeart/2018/2/layout/IconVerticalSolidList"/>
    <dgm:cxn modelId="{82818524-92E6-4F27-A68D-3BE1571532DC}" type="presParOf" srcId="{38E06421-A6BB-4D10-8565-2812C2C5C6B3}" destId="{E98BD5F1-E6F1-491F-A8EE-6A9AD649521E}" srcOrd="2" destOrd="0" presId="urn:microsoft.com/office/officeart/2018/2/layout/IconVerticalSolidList"/>
    <dgm:cxn modelId="{0A438607-8D9F-471A-B9F9-D903D7FA2B52}" type="presParOf" srcId="{38E06421-A6BB-4D10-8565-2812C2C5C6B3}" destId="{80F6AD63-74FB-40E4-9D40-4178AFD87F60}" srcOrd="3" destOrd="0" presId="urn:microsoft.com/office/officeart/2018/2/layout/IconVerticalSolidList"/>
    <dgm:cxn modelId="{E18EE60B-8650-4B85-8C8A-B807B9148FC8}" type="presParOf" srcId="{D40A0249-41A7-44A6-A657-361E8C18FD42}" destId="{1375F890-B8F8-4966-ABCD-B672FD4512B7}" srcOrd="3" destOrd="0" presId="urn:microsoft.com/office/officeart/2018/2/layout/IconVerticalSolidList"/>
    <dgm:cxn modelId="{F370D9F7-088E-4B78-8272-0E311B15486B}" type="presParOf" srcId="{D40A0249-41A7-44A6-A657-361E8C18FD42}" destId="{9887B295-B446-4B8E-AEA4-76754DE9DD89}" srcOrd="4" destOrd="0" presId="urn:microsoft.com/office/officeart/2018/2/layout/IconVerticalSolidList"/>
    <dgm:cxn modelId="{968D7DEE-AF0E-4BA0-9080-0C524E005C39}" type="presParOf" srcId="{9887B295-B446-4B8E-AEA4-76754DE9DD89}" destId="{436A8B1C-2D30-44BB-9150-7099503C8960}" srcOrd="0" destOrd="0" presId="urn:microsoft.com/office/officeart/2018/2/layout/IconVerticalSolidList"/>
    <dgm:cxn modelId="{CE4D3AA4-D0A5-472B-A6D2-E2D35A5DE21A}" type="presParOf" srcId="{9887B295-B446-4B8E-AEA4-76754DE9DD89}" destId="{1A8B8B62-3037-4506-89D7-28710774070B}" srcOrd="1" destOrd="0" presId="urn:microsoft.com/office/officeart/2018/2/layout/IconVerticalSolidList"/>
    <dgm:cxn modelId="{C939EEF1-F0C3-4C00-83D5-BE315DAD62D3}" type="presParOf" srcId="{9887B295-B446-4B8E-AEA4-76754DE9DD89}" destId="{2FFC6342-A780-4396-8FAC-8E7FAE77A6E2}" srcOrd="2" destOrd="0" presId="urn:microsoft.com/office/officeart/2018/2/layout/IconVerticalSolidList"/>
    <dgm:cxn modelId="{1493C073-EB9E-467F-8BBD-604D0CFE685E}"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243358"/>
          <a:ext cx="5607050" cy="819868"/>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302062" y="452514"/>
          <a:ext cx="352020" cy="391764"/>
        </a:xfrm>
        <a:prstGeom prst="rect">
          <a:avLst/>
        </a:prstGeom>
        <a:blipFill rotWithShape="1">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2118357" y="682775"/>
          <a:ext cx="3488692" cy="470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106" tIns="194106" rIns="194106" bIns="194106" numCol="1" spcCol="1270" rtlCol="0" anchor="ctr" anchorCtr="0">
          <a:noAutofit/>
        </a:bodyPr>
        <a:lstStyle/>
        <a:p>
          <a:pPr marL="0" lvl="0" indent="0" algn="l" defTabSz="622300">
            <a:lnSpc>
              <a:spcPct val="100000"/>
            </a:lnSpc>
            <a:spcBef>
              <a:spcPct val="0"/>
            </a:spcBef>
            <a:spcAft>
              <a:spcPct val="35000"/>
            </a:spcAft>
            <a:buNone/>
          </a:pPr>
          <a:endParaRPr lang="fr-FR" sz="1400" kern="1200" noProof="0" dirty="0">
            <a:solidFill>
              <a:schemeClr val="bg1"/>
            </a:solidFill>
            <a:effectLst>
              <a:glow rad="152400">
                <a:schemeClr val="bg1">
                  <a:alpha val="19000"/>
                </a:schemeClr>
              </a:glow>
            </a:effectLst>
          </a:endParaRPr>
        </a:p>
      </dsp:txBody>
      <dsp:txXfrm>
        <a:off x="2118357" y="682775"/>
        <a:ext cx="3488692" cy="470091"/>
      </dsp:txXfrm>
    </dsp:sp>
    <dsp:sp modelId="{79919C57-A32A-40F6-B106-B4E0CE644E4C}">
      <dsp:nvSpPr>
        <dsp:cNvPr id="0" name=""/>
        <dsp:cNvSpPr/>
      </dsp:nvSpPr>
      <dsp:spPr>
        <a:xfrm flipV="1">
          <a:off x="0" y="1451418"/>
          <a:ext cx="5607050" cy="880558"/>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220657" y="3069257"/>
          <a:ext cx="624481" cy="594703"/>
        </a:xfrm>
        <a:prstGeom prst="rect">
          <a:avLst/>
        </a:prstGeom>
        <a:noFill/>
        <a:ln w="6350" cap="flat" cmpd="sng" algn="ctr">
          <a:noFill/>
          <a:prstDash val="solid"/>
        </a:ln>
        <a:effectLst/>
      </dsp:spPr>
      <dsp:style>
        <a:lnRef idx="1">
          <a:schemeClr val="dk1"/>
        </a:lnRef>
        <a:fillRef idx="3">
          <a:schemeClr val="dk1"/>
        </a:fillRef>
        <a:effectRef idx="2">
          <a:schemeClr val="dk1"/>
        </a:effectRef>
        <a:fontRef idx="minor">
          <a:schemeClr val="lt1"/>
        </a:fontRef>
      </dsp:style>
    </dsp:sp>
    <dsp:sp modelId="{80F6AD63-74FB-40E4-9D40-4178AFD87F60}">
      <dsp:nvSpPr>
        <dsp:cNvPr id="0" name=""/>
        <dsp:cNvSpPr/>
      </dsp:nvSpPr>
      <dsp:spPr>
        <a:xfrm>
          <a:off x="2118357" y="2293378"/>
          <a:ext cx="3488692" cy="1834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106" tIns="194106" rIns="194106" bIns="194106" numCol="1" spcCol="1270" rtlCol="0" anchor="ctr" anchorCtr="0">
          <a:noAutofit/>
        </a:bodyPr>
        <a:lstStyle/>
        <a:p>
          <a:pPr marL="0" lvl="0" indent="0" algn="l" defTabSz="1111250">
            <a:lnSpc>
              <a:spcPct val="100000"/>
            </a:lnSpc>
            <a:spcBef>
              <a:spcPct val="0"/>
            </a:spcBef>
            <a:spcAft>
              <a:spcPct val="35000"/>
            </a:spcAft>
            <a:buNone/>
          </a:pPr>
          <a:endParaRPr lang="fr-FR" sz="2500" kern="1200" noProof="0" dirty="0">
            <a:solidFill>
              <a:schemeClr val="bg1"/>
            </a:solidFill>
            <a:effectLst>
              <a:glow rad="152400">
                <a:schemeClr val="bg1">
                  <a:alpha val="19000"/>
                </a:schemeClr>
              </a:glow>
            </a:effectLst>
          </a:endParaRPr>
        </a:p>
      </dsp:txBody>
      <dsp:txXfrm>
        <a:off x="2118357" y="2293378"/>
        <a:ext cx="3488692" cy="1834075"/>
      </dsp:txXfrm>
    </dsp:sp>
    <dsp:sp modelId="{436A8B1C-2D30-44BB-9150-7099503C8960}">
      <dsp:nvSpPr>
        <dsp:cNvPr id="0" name=""/>
        <dsp:cNvSpPr/>
      </dsp:nvSpPr>
      <dsp:spPr>
        <a:xfrm>
          <a:off x="0" y="2754904"/>
          <a:ext cx="5607050" cy="847342"/>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303020" y="1689498"/>
          <a:ext cx="350103" cy="37855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2118357" y="4585972"/>
          <a:ext cx="3488692" cy="1834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106" tIns="194106" rIns="194106" bIns="194106" numCol="1" spcCol="1270" rtlCol="0" anchor="ctr" anchorCtr="0">
          <a:noAutofit/>
        </a:bodyPr>
        <a:lstStyle/>
        <a:p>
          <a:pPr marL="0" lvl="0" indent="0" algn="l" defTabSz="1111250">
            <a:lnSpc>
              <a:spcPct val="100000"/>
            </a:lnSpc>
            <a:spcBef>
              <a:spcPct val="0"/>
            </a:spcBef>
            <a:spcAft>
              <a:spcPct val="35000"/>
            </a:spcAft>
            <a:buNone/>
          </a:pPr>
          <a:endParaRPr lang="fr-FR" sz="2500" kern="1200" noProof="0" dirty="0">
            <a:solidFill>
              <a:schemeClr val="bg1"/>
            </a:solidFill>
            <a:effectLst>
              <a:glow rad="152400">
                <a:schemeClr val="bg1">
                  <a:alpha val="19000"/>
                </a:schemeClr>
              </a:glow>
            </a:effectLst>
          </a:endParaRPr>
        </a:p>
      </dsp:txBody>
      <dsp:txXfrm>
        <a:off x="2118357" y="4585972"/>
        <a:ext cx="3488692" cy="18340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Liste verticale d’icônes à éléments pleins"/>
  <dgm:desc val="Permet de représenter une série d’éléments visuels de haut en bas avec du texte de Niveau 1 ou de Niveau 1 et de Niveau 2 groupé dans une forme. Fonctionne de manière optimale avec des icônes ou de petites images avec de plus longues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40AF03-C114-4F8F-A706-C2213F1933A7}" type="datetime1">
              <a:rPr lang="fr-FR" smtClean="0"/>
              <a:t>16/05/2023</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197F0D-165E-409E-864C-E021C6E59EE6}" type="slidenum">
              <a:rPr lang="fr-FR" smtClean="0"/>
              <a:t>‹N°›</a:t>
            </a:fld>
            <a:endParaRPr lang="fr-FR" dirty="0"/>
          </a:p>
        </p:txBody>
      </p:sp>
    </p:spTree>
    <p:extLst>
      <p:ext uri="{BB962C8B-B14F-4D97-AF65-F5344CB8AC3E}">
        <p14:creationId xmlns:p14="http://schemas.microsoft.com/office/powerpoint/2010/main" val="65525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9E26B-B1C2-41F5-AFFD-731282AA4934}" type="datetime1">
              <a:rPr lang="fr-FR" smtClean="0"/>
              <a:pPr/>
              <a:t>16/05/2023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dirty="0"/>
              <a:t>Modifier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C8518-F7DC-49BC-9F94-94E3144E69AD}" type="slidenum">
              <a:rPr lang="fr-FR" noProof="0" smtClean="0"/>
              <a:t>‹N°›</a:t>
            </a:fld>
            <a:endParaRPr lang="fr-FR" noProof="0" dirty="0"/>
          </a:p>
        </p:txBody>
      </p:sp>
    </p:spTree>
    <p:extLst>
      <p:ext uri="{BB962C8B-B14F-4D97-AF65-F5344CB8AC3E}">
        <p14:creationId xmlns:p14="http://schemas.microsoft.com/office/powerpoint/2010/main" val="68227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1</a:t>
            </a:fld>
            <a:endParaRPr lang="fr-FR" dirty="0"/>
          </a:p>
        </p:txBody>
      </p:sp>
    </p:spTree>
    <p:extLst>
      <p:ext uri="{BB962C8B-B14F-4D97-AF65-F5344CB8AC3E}">
        <p14:creationId xmlns:p14="http://schemas.microsoft.com/office/powerpoint/2010/main" val="4023968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2</a:t>
            </a:fld>
            <a:endParaRPr lang="fr-FR" dirty="0"/>
          </a:p>
        </p:txBody>
      </p:sp>
    </p:spTree>
    <p:extLst>
      <p:ext uri="{BB962C8B-B14F-4D97-AF65-F5344CB8AC3E}">
        <p14:creationId xmlns:p14="http://schemas.microsoft.com/office/powerpoint/2010/main" val="2560785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3</a:t>
            </a:fld>
            <a:endParaRPr lang="fr-FR" dirty="0"/>
          </a:p>
        </p:txBody>
      </p:sp>
    </p:spTree>
    <p:extLst>
      <p:ext uri="{BB962C8B-B14F-4D97-AF65-F5344CB8AC3E}">
        <p14:creationId xmlns:p14="http://schemas.microsoft.com/office/powerpoint/2010/main" val="1875029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5</a:t>
            </a:fld>
            <a:endParaRPr lang="fr-FR" dirty="0"/>
          </a:p>
        </p:txBody>
      </p:sp>
    </p:spTree>
    <p:extLst>
      <p:ext uri="{BB962C8B-B14F-4D97-AF65-F5344CB8AC3E}">
        <p14:creationId xmlns:p14="http://schemas.microsoft.com/office/powerpoint/2010/main" val="70034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14</a:t>
            </a:fld>
            <a:endParaRPr lang="fr-FR" dirty="0"/>
          </a:p>
        </p:txBody>
      </p:sp>
    </p:spTree>
    <p:extLst>
      <p:ext uri="{BB962C8B-B14F-4D97-AF65-F5344CB8AC3E}">
        <p14:creationId xmlns:p14="http://schemas.microsoft.com/office/powerpoint/2010/main" val="1045414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18</a:t>
            </a:fld>
            <a:endParaRPr lang="fr-FR" dirty="0"/>
          </a:p>
        </p:txBody>
      </p:sp>
    </p:spTree>
    <p:extLst>
      <p:ext uri="{BB962C8B-B14F-4D97-AF65-F5344CB8AC3E}">
        <p14:creationId xmlns:p14="http://schemas.microsoft.com/office/powerpoint/2010/main" val="326365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20</a:t>
            </a:fld>
            <a:endParaRPr lang="fr-FR" dirty="0"/>
          </a:p>
        </p:txBody>
      </p:sp>
    </p:spTree>
    <p:extLst>
      <p:ext uri="{BB962C8B-B14F-4D97-AF65-F5344CB8AC3E}">
        <p14:creationId xmlns:p14="http://schemas.microsoft.com/office/powerpoint/2010/main" val="310701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22</a:t>
            </a:fld>
            <a:endParaRPr lang="fr-FR" dirty="0"/>
          </a:p>
        </p:txBody>
      </p:sp>
    </p:spTree>
    <p:extLst>
      <p:ext uri="{BB962C8B-B14F-4D97-AF65-F5344CB8AC3E}">
        <p14:creationId xmlns:p14="http://schemas.microsoft.com/office/powerpoint/2010/main" val="3467565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7" name="Espace réservé de la date 6"/>
          <p:cNvSpPr>
            <a:spLocks noGrp="1"/>
          </p:cNvSpPr>
          <p:nvPr>
            <p:ph type="dt" sz="half" idx="10"/>
          </p:nvPr>
        </p:nvSpPr>
        <p:spPr/>
        <p:txBody>
          <a:bodyPr rtlCol="0"/>
          <a:lstStyle/>
          <a:p>
            <a:pPr rtl="0"/>
            <a:fld id="{EE347766-FCCD-4996-A3F5-962A6CD70543}" type="datetime1">
              <a:rPr lang="fr-FR" noProof="0" smtClean="0"/>
              <a:t>16/05/2023</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
              </a:t>
            </a:r>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E006EB20-3AAF-435F-9BDB-3D4F4734C416}" type="datetime1">
              <a:rPr lang="fr-FR" noProof="0" smtClean="0"/>
              <a:t>16/05/2023</a:t>
            </a:fld>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
              </a:t>
            </a:r>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653112" y="937260"/>
            <a:ext cx="1298608" cy="4983480"/>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2231136" y="937260"/>
            <a:ext cx="6198489" cy="4983480"/>
          </a:xfrm>
        </p:spPr>
        <p:txBody>
          <a:bodyPr vert="eaVert"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CD4C2773-C2B8-4CF5-9DAF-C2CB31B44054}" type="datetime1">
              <a:rPr lang="fr-FR" noProof="0" smtClean="0"/>
              <a:t>16/05/2023</a:t>
            </a:fld>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
              </a:t>
            </a:r>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p>
            <a:pPr rtl="0"/>
            <a:fld id="{C0E7C7EC-7DAF-4859-BD1E-26D7D7F1D849}" type="datetime1">
              <a:rPr lang="fr-FR" noProof="0" smtClean="0"/>
              <a:t>16/05/2023</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
              </a:t>
            </a:r>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bg>
      <p:bgPr>
        <a:solidFill>
          <a:schemeClr val="accent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Modifier les styles du texte du masque</a:t>
            </a:r>
          </a:p>
        </p:txBody>
      </p:sp>
      <p:sp>
        <p:nvSpPr>
          <p:cNvPr id="7" name="Espace réservé de la date 6"/>
          <p:cNvSpPr>
            <a:spLocks noGrp="1"/>
          </p:cNvSpPr>
          <p:nvPr>
            <p:ph type="dt" sz="half" idx="10"/>
          </p:nvPr>
        </p:nvSpPr>
        <p:spPr/>
        <p:txBody>
          <a:bodyPr rtlCol="0"/>
          <a:lstStyle/>
          <a:p>
            <a:pPr rtl="0"/>
            <a:fld id="{F71150A9-20F9-4EB6-A4AF-036CCB5ABFD0}" type="datetime1">
              <a:rPr lang="fr-FR" noProof="0" smtClean="0"/>
              <a:t>16/05/2023</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
              </a:t>
            </a:r>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581912" y="2638044"/>
            <a:ext cx="4271771" cy="3101982"/>
          </a:xfrm>
        </p:spPr>
        <p:txBody>
          <a:bodyPr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338315" y="2638044"/>
            <a:ext cx="4270247" cy="3101982"/>
          </a:xfrm>
        </p:spPr>
        <p:txBody>
          <a:bodyPr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e la date 7"/>
          <p:cNvSpPr>
            <a:spLocks noGrp="1"/>
          </p:cNvSpPr>
          <p:nvPr>
            <p:ph type="dt" sz="half" idx="10"/>
          </p:nvPr>
        </p:nvSpPr>
        <p:spPr/>
        <p:txBody>
          <a:bodyPr rtlCol="0"/>
          <a:lstStyle/>
          <a:p>
            <a:pPr rtl="0"/>
            <a:fld id="{C3888D8F-6B72-466E-83CC-E6F5CEA805F5}" type="datetime1">
              <a:rPr lang="fr-FR" noProof="0" smtClean="0"/>
              <a:t>16/05/2023</a:t>
            </a:fld>
            <a:endParaRPr lang="fr-FR" noProof="0" dirty="0"/>
          </a:p>
        </p:txBody>
      </p:sp>
      <p:sp>
        <p:nvSpPr>
          <p:cNvPr id="9" name="Espace réservé du pied de page 8"/>
          <p:cNvSpPr>
            <a:spLocks noGrp="1"/>
          </p:cNvSpPr>
          <p:nvPr>
            <p:ph type="ftr" sz="quarter" idx="11"/>
          </p:nvPr>
        </p:nvSpPr>
        <p:spPr/>
        <p:txBody>
          <a:bodyPr rtlCol="0"/>
          <a:lstStyle/>
          <a:p>
            <a:pPr rtl="0"/>
            <a:r>
              <a:rPr lang="fr-FR" noProof="0" dirty="0"/>
              <a:t>
              </a:t>
            </a:r>
          </a:p>
        </p:txBody>
      </p:sp>
      <p:sp>
        <p:nvSpPr>
          <p:cNvPr id="10" name="Espace réservé du numéro de diapositive 9"/>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4" name="Espace réservé du contenu 3"/>
          <p:cNvSpPr>
            <a:spLocks noGrp="1"/>
          </p:cNvSpPr>
          <p:nvPr>
            <p:ph sz="half" idx="2"/>
          </p:nvPr>
        </p:nvSpPr>
        <p:spPr>
          <a:xfrm>
            <a:off x="1583436" y="3143250"/>
            <a:ext cx="4270248" cy="2596776"/>
          </a:xfrm>
        </p:spPr>
        <p:txBody>
          <a:bodyPr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6" name="Espace réservé du contenu 5"/>
          <p:cNvSpPr>
            <a:spLocks noGrp="1"/>
          </p:cNvSpPr>
          <p:nvPr>
            <p:ph sz="quarter" idx="4"/>
          </p:nvPr>
        </p:nvSpPr>
        <p:spPr>
          <a:xfrm>
            <a:off x="6338316" y="3143250"/>
            <a:ext cx="4253484" cy="2596776"/>
          </a:xfrm>
        </p:spPr>
        <p:txBody>
          <a:bodyPr rtlCol="0"/>
          <a:lstStyle>
            <a:lvl5pPr>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1" name="Espace réservé du texte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7" name="Espace réservé de la date 6"/>
          <p:cNvSpPr>
            <a:spLocks noGrp="1"/>
          </p:cNvSpPr>
          <p:nvPr>
            <p:ph type="dt" sz="half" idx="10"/>
          </p:nvPr>
        </p:nvSpPr>
        <p:spPr/>
        <p:txBody>
          <a:bodyPr rtlCol="0"/>
          <a:lstStyle/>
          <a:p>
            <a:pPr rtl="0"/>
            <a:fld id="{F4E39990-AB53-4F5B-AAE3-224BB3B7F497}" type="datetime1">
              <a:rPr lang="fr-FR" noProof="0" smtClean="0"/>
              <a:t>16/05/2023</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
              </a:t>
            </a:r>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pPr/>
              <a:t>‹N°›</a:t>
            </a:fld>
            <a:endParaRPr lang="fr-FR" noProof="0" dirty="0"/>
          </a:p>
        </p:txBody>
      </p:sp>
      <p:sp>
        <p:nvSpPr>
          <p:cNvPr id="10" name="Titre 9"/>
          <p:cNvSpPr>
            <a:spLocks noGrp="1"/>
          </p:cNvSpPr>
          <p:nvPr>
            <p:ph type="title"/>
          </p:nvPr>
        </p:nvSpPr>
        <p:spPr/>
        <p:txBody>
          <a:bodyPr rtlCol="0"/>
          <a:lstStyle/>
          <a:p>
            <a:pPr rtl="0"/>
            <a:r>
              <a:rPr lang="fr-FR" noProof="0"/>
              <a:t>Modifiez le style du titre</a:t>
            </a:r>
            <a:endParaRPr lang="fr-FR" noProof="0" dirty="0"/>
          </a:p>
        </p:txBody>
      </p:sp>
    </p:spTree>
    <p:extLst>
      <p:ext uri="{BB962C8B-B14F-4D97-AF65-F5344CB8AC3E}">
        <p14:creationId xmlns:p14="http://schemas.microsoft.com/office/powerpoint/2010/main" val="55889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p>
            <a:pPr rtl="0"/>
            <a:fld id="{A03A5982-0AEE-4919-9470-90C1A4D41F8E}" type="datetime1">
              <a:rPr lang="fr-FR" noProof="0" smtClean="0"/>
              <a:t>16/05/2023</a:t>
            </a:fld>
            <a:endParaRPr lang="fr-FR" noProof="0" dirty="0"/>
          </a:p>
        </p:txBody>
      </p:sp>
      <p:sp>
        <p:nvSpPr>
          <p:cNvPr id="4" name="Espace réservé du pied de page 3"/>
          <p:cNvSpPr>
            <a:spLocks noGrp="1"/>
          </p:cNvSpPr>
          <p:nvPr>
            <p:ph type="ftr" sz="quarter" idx="11"/>
          </p:nvPr>
        </p:nvSpPr>
        <p:spPr/>
        <p:txBody>
          <a:bodyPr rtlCol="0"/>
          <a:lstStyle/>
          <a:p>
            <a:pPr rtl="0"/>
            <a:r>
              <a:rPr lang="fr-FR" noProof="0" dirty="0"/>
              <a:t>
              </a:t>
            </a:r>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88AF15A8-EB6B-4FDC-AFB6-14D7A83B14A3}" type="datetime1">
              <a:rPr lang="fr-FR" noProof="0" smtClean="0"/>
              <a:t>16/05/2023</a:t>
            </a:fld>
            <a:endParaRPr lang="fr-FR" noProof="0" dirty="0"/>
          </a:p>
        </p:txBody>
      </p:sp>
      <p:sp>
        <p:nvSpPr>
          <p:cNvPr id="3" name="Espace réservé du pied de page 2"/>
          <p:cNvSpPr>
            <a:spLocks noGrp="1"/>
          </p:cNvSpPr>
          <p:nvPr>
            <p:ph type="ftr" sz="quarter" idx="11"/>
          </p:nvPr>
        </p:nvSpPr>
        <p:spPr/>
        <p:txBody>
          <a:bodyPr rtlCol="0"/>
          <a:lstStyle/>
          <a:p>
            <a:pPr rtl="0"/>
            <a:r>
              <a:rPr lang="fr-FR" noProof="0" dirty="0"/>
              <a:t>
              </a:t>
            </a:r>
          </a:p>
        </p:txBody>
      </p:sp>
      <p:sp>
        <p:nvSpPr>
          <p:cNvPr id="4" name="Espace réservé du numéro de diapositive 3"/>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9" name="Espace réservé de la date 8"/>
          <p:cNvSpPr>
            <a:spLocks noGrp="1"/>
          </p:cNvSpPr>
          <p:nvPr>
            <p:ph type="dt" sz="half" idx="10"/>
          </p:nvPr>
        </p:nvSpPr>
        <p:spPr/>
        <p:txBody>
          <a:bodyPr rtlCol="0"/>
          <a:lstStyle/>
          <a:p>
            <a:pPr rtl="0"/>
            <a:fld id="{E1BC28C2-2524-42D9-93A2-33B5674F60C2}" type="datetime1">
              <a:rPr lang="fr-FR" noProof="0" smtClean="0"/>
              <a:t>16/05/2023</a:t>
            </a:fld>
            <a:endParaRPr lang="fr-FR" noProof="0" dirty="0"/>
          </a:p>
        </p:txBody>
      </p:sp>
      <p:sp>
        <p:nvSpPr>
          <p:cNvPr id="10" name="Espace réservé du pied de page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fr-FR" noProof="0" dirty="0"/>
              <a:t>
              </a:t>
            </a:r>
          </a:p>
        </p:txBody>
      </p:sp>
      <p:sp>
        <p:nvSpPr>
          <p:cNvPr id="11" name="Espace réservé du numéro de diapositive 10"/>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fr-FR" noProof="0"/>
              <a:t>Modifiez le style du titre</a:t>
            </a:r>
            <a:endParaRPr lang="fr-FR" noProof="0" dirty="0"/>
          </a:p>
        </p:txBody>
      </p:sp>
      <p:sp>
        <p:nvSpPr>
          <p:cNvPr id="3" name="Espace réservé d’image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8" name="Espace réservé de la date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2844390C-838D-4AD0-820C-8F12C7FB2D0E}" type="datetime1">
              <a:rPr lang="fr-FR" noProof="0" smtClean="0"/>
              <a:t>16/05/2023</a:t>
            </a:fld>
            <a:endParaRPr lang="fr-FR" noProof="0" dirty="0"/>
          </a:p>
        </p:txBody>
      </p:sp>
      <p:sp>
        <p:nvSpPr>
          <p:cNvPr id="9" name="Espace réservé du pied de page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fr-FR" noProof="0" dirty="0"/>
              <a:t>
              </a:t>
            </a:r>
          </a:p>
        </p:txBody>
      </p:sp>
      <p:sp>
        <p:nvSpPr>
          <p:cNvPr id="10" name="Espace réservé du numéro de diapositive 9"/>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fr-FR" noProof="0" dirty="0"/>
              <a:t>Modifiez le style du titre</a:t>
            </a:r>
          </a:p>
        </p:txBody>
      </p:sp>
      <p:sp>
        <p:nvSpPr>
          <p:cNvPr id="3" name="Espace réservé du texte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CFC383F2-748B-4B2D-9E80-65085793A3A6}" type="datetime1">
              <a:rPr lang="fr-FR" noProof="0" smtClean="0"/>
              <a:t>16/05/2023</a:t>
            </a:fld>
            <a:endParaRPr lang="fr-FR" noProof="0" dirty="0"/>
          </a:p>
        </p:txBody>
      </p:sp>
      <p:sp>
        <p:nvSpPr>
          <p:cNvPr id="5" name="Espace réservé du pied de page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r>
              <a:rPr lang="fr-FR" noProof="0" dirty="0"/>
              <a:t>
              </a:t>
            </a:r>
          </a:p>
        </p:txBody>
      </p:sp>
      <p:sp>
        <p:nvSpPr>
          <p:cNvPr id="6" name="Espace réservé du numéro de diapositive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900" spc="0" baseline="0">
                <a:solidFill>
                  <a:srgbClr val="FFFFFF"/>
                </a:solidFill>
              </a:defRPr>
            </a:lvl1pPr>
          </a:lstStyle>
          <a:p>
            <a:fld id="{6D22F896-40B5-4ADD-8801-0D06FADFA095}" type="slidenum">
              <a:rPr lang="fr-FR" noProof="0" smtClean="0"/>
              <a:pPr/>
              <a:t>‹N°›</a:t>
            </a:fld>
            <a:endParaRPr lang="fr-FR" noProof="0"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6.png"/><Relationship Id="rId1" Type="http://schemas.openxmlformats.org/officeDocument/2006/relationships/slideLayout" Target="../slideLayouts/slideLayout7.xml"/><Relationship Id="rId5" Type="http://schemas.microsoft.com/office/2007/relationships/hdphoto" Target="../media/hdphoto9.wdp"/><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4.svg"/><Relationship Id="rId4" Type="http://schemas.openxmlformats.org/officeDocument/2006/relationships/diagramData" Target="../diagrams/data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hyperlink" Target="https://www.techno-science.net/definition/6470.html" TargetMode="External"/><Relationship Id="rId3" Type="http://schemas.openxmlformats.org/officeDocument/2006/relationships/hyperlink" Target="https://perso.liris.cnrs.fr/" TargetMode="External"/><Relationship Id="rId7" Type="http://schemas.openxmlformats.org/officeDocument/2006/relationships/hyperlink" Target="https://math.univ-lyon1.fr/irem/Formation_ISN/formation_parcours_graphes/dijkstra/1_algorithme.html" TargetMode="External"/><Relationship Id="rId12" Type="http://schemas.openxmlformats.org/officeDocument/2006/relationships/image" Target="../media/image25.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pinterest.fr/" TargetMode="External"/><Relationship Id="rId11" Type="http://schemas.openxmlformats.org/officeDocument/2006/relationships/image" Target="../media/image24.png"/><Relationship Id="rId5" Type="http://schemas.openxmlformats.org/officeDocument/2006/relationships/hyperlink" Target="http://yallouz.arie.free.fr/terminale_cours/graphes/graphes.php?page=g3" TargetMode="External"/><Relationship Id="rId10" Type="http://schemas.openxmlformats.org/officeDocument/2006/relationships/hyperlink" Target="https://www.programiz.com/dsa/hash-table" TargetMode="External"/><Relationship Id="rId4" Type="http://schemas.openxmlformats.org/officeDocument/2006/relationships/hyperlink" Target="https://zestedesavoir.com/tutoriels/681/a-la-decouverte-des-algorithmes-de-graphe/727_bases-de-la-theorie-des-graphes/3352_graphes-et-representation-de-graphe/#1-10500_dessine-moi-un-graphe" TargetMode="External"/><Relationship Id="rId9" Type="http://schemas.openxmlformats.org/officeDocument/2006/relationships/hyperlink" Target="https://datascientest.com/algorithme-de-dijkstra"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r.wikipedia.org/wiki/Edsger_Dijkstr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7.xml"/><Relationship Id="rId5" Type="http://schemas.microsoft.com/office/2007/relationships/hdphoto" Target="../media/hdphoto5.wdp"/><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4.png"/><Relationship Id="rId1" Type="http://schemas.openxmlformats.org/officeDocument/2006/relationships/slideLayout" Target="../slideLayouts/slideLayout7.xml"/><Relationship Id="rId5" Type="http://schemas.microsoft.com/office/2007/relationships/hdphoto" Target="../media/hdphoto7.wdp"/><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rtlCol="0">
            <a:normAutofit/>
          </a:bodyPr>
          <a:lstStyle/>
          <a:p>
            <a:pPr rtl="0"/>
            <a:r>
              <a:rPr lang="fr-FR" sz="3000" dirty="0">
                <a:solidFill>
                  <a:schemeClr val="tx1"/>
                </a:solidFill>
              </a:rPr>
              <a:t>Dijkstra</a:t>
            </a:r>
            <a:br>
              <a:rPr lang="fr-FR" sz="3000" dirty="0">
                <a:solidFill>
                  <a:schemeClr val="tx1"/>
                </a:solidFill>
              </a:rPr>
            </a:br>
            <a:r>
              <a:rPr lang="fr-FR" sz="3000" dirty="0">
                <a:solidFill>
                  <a:schemeClr val="tx1"/>
                </a:solidFill>
              </a:rPr>
              <a:t> ALGORITHM</a:t>
            </a:r>
          </a:p>
        </p:txBody>
      </p:sp>
      <p:sp>
        <p:nvSpPr>
          <p:cNvPr id="3" name="Sous-titre 2">
            <a:extLst>
              <a:ext uri="{FF2B5EF4-FFF2-40B4-BE49-F238E27FC236}">
                <a16:creationId xmlns:a16="http://schemas.microsoft.com/office/drawing/2014/main" id="{3FC7BD98-5486-489C-BAA0-A69CEFF691B3}"/>
              </a:ext>
            </a:extLst>
          </p:cNvPr>
          <p:cNvSpPr>
            <a:spLocks noGrp="1"/>
          </p:cNvSpPr>
          <p:nvPr>
            <p:ph type="subTitle" idx="1"/>
          </p:nvPr>
        </p:nvSpPr>
        <p:spPr>
          <a:xfrm>
            <a:off x="804672" y="4436253"/>
            <a:ext cx="4486656" cy="846948"/>
          </a:xfrm>
        </p:spPr>
        <p:txBody>
          <a:bodyPr rtlCol="0">
            <a:normAutofit fontScale="70000" lnSpcReduction="20000"/>
          </a:bodyPr>
          <a:lstStyle/>
          <a:p>
            <a:pPr rtl="0"/>
            <a:r>
              <a:rPr lang="fr-FR" sz="1800" dirty="0">
                <a:solidFill>
                  <a:schemeClr val="tx1"/>
                </a:solidFill>
              </a:rPr>
              <a:t>Encadré par : Pr YASSINE SADQI</a:t>
            </a:r>
          </a:p>
          <a:p>
            <a:pPr rtl="0"/>
            <a:r>
              <a:rPr lang="fr-FR" sz="1800" dirty="0">
                <a:solidFill>
                  <a:schemeClr val="tx1"/>
                </a:solidFill>
              </a:rPr>
              <a:t>Réalisé par : HIND HAKKAOUI</a:t>
            </a:r>
          </a:p>
          <a:p>
            <a:pPr rtl="0"/>
            <a:r>
              <a:rPr lang="fr-FR" sz="1800" dirty="0">
                <a:solidFill>
                  <a:schemeClr val="tx1"/>
                </a:solidFill>
              </a:rPr>
              <a:t>FATIMA ZAHRA HAOUATE</a:t>
            </a:r>
          </a:p>
          <a:p>
            <a:pPr rtl="0"/>
            <a:endParaRPr lang="fr-FR" sz="1800" dirty="0">
              <a:solidFill>
                <a:schemeClr val="tx1"/>
              </a:solidFill>
            </a:endParaRPr>
          </a:p>
        </p:txBody>
      </p:sp>
      <p:pic>
        <p:nvPicPr>
          <p:cNvPr id="6" name="Image 5">
            <a:extLst>
              <a:ext uri="{FF2B5EF4-FFF2-40B4-BE49-F238E27FC236}">
                <a16:creationId xmlns:a16="http://schemas.microsoft.com/office/drawing/2014/main" id="{BA88882A-CAFF-4E32-BB2A-AACA252063CF}"/>
              </a:ext>
            </a:extLst>
          </p:cNvPr>
          <p:cNvPicPr>
            <a:picLocks noChangeAspect="1"/>
          </p:cNvPicPr>
          <p:nvPr/>
        </p:nvPicPr>
        <p:blipFill rotWithShape="1">
          <a:blip r:embed="rId3"/>
          <a:srcRect t="9578"/>
          <a:stretch/>
        </p:blipFill>
        <p:spPr>
          <a:xfrm>
            <a:off x="6096000" y="0"/>
            <a:ext cx="6096000" cy="6857999"/>
          </a:xfrm>
          <a:prstGeom prst="rect">
            <a:avLst/>
          </a:prstGeom>
        </p:spPr>
      </p:pic>
    </p:spTree>
    <p:extLst>
      <p:ext uri="{BB962C8B-B14F-4D97-AF65-F5344CB8AC3E}">
        <p14:creationId xmlns:p14="http://schemas.microsoft.com/office/powerpoint/2010/main" val="8340504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0" nodeType="clickEffect">
                                  <p:stCondLst>
                                    <p:cond delay="0"/>
                                  </p:stCondLst>
                                  <p:iterate type="lt">
                                    <p:tmPct val="4000"/>
                                  </p:iterate>
                                  <p:childTnLst>
                                    <p:set>
                                      <p:cBhvr override="childStyle">
                                        <p:cTn id="10" dur="500" fill="hold"/>
                                        <p:tgtEl>
                                          <p:spTgt spid="3">
                                            <p:txEl>
                                              <p:pRg st="0" end="0"/>
                                            </p:txEl>
                                          </p:spTgt>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500" fill="hold"/>
                                        <p:tgtEl>
                                          <p:spTgt spid="3">
                                            <p:txEl>
                                              <p:pRg st="1" end="1"/>
                                            </p:txEl>
                                          </p:spTgt>
                                        </p:tgtEl>
                                        <p:attrNameLst>
                                          <p:attrName>style.textDecorationUnderline</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8" presetClass="emph" presetSubtype="0" fill="hold" grpId="0" nodeType="clickEffect">
                                  <p:stCondLst>
                                    <p:cond delay="0"/>
                                  </p:stCondLst>
                                  <p:iterate type="lt">
                                    <p:tmPct val="4000"/>
                                  </p:iterate>
                                  <p:childTnLst>
                                    <p:set>
                                      <p:cBhvr override="childStyle">
                                        <p:cTn id="18" dur="500" fill="hold"/>
                                        <p:tgtEl>
                                          <p:spTgt spid="3">
                                            <p:txEl>
                                              <p:pRg st="2" end="2"/>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0B78CC3-086B-46B0-972B-4B7E169E6BBA}"/>
              </a:ext>
            </a:extLst>
          </p:cNvPr>
          <p:cNvSpPr txBox="1"/>
          <p:nvPr/>
        </p:nvSpPr>
        <p:spPr>
          <a:xfrm>
            <a:off x="379828" y="225083"/>
            <a:ext cx="6724357" cy="400110"/>
          </a:xfrm>
          <a:prstGeom prst="rect">
            <a:avLst/>
          </a:prstGeom>
          <a:noFill/>
        </p:spPr>
        <p:txBody>
          <a:bodyPr wrap="square" rtlCol="0">
            <a:spAutoFit/>
          </a:bodyPr>
          <a:lstStyle/>
          <a:p>
            <a:r>
              <a:rPr lang="fr-FR" sz="2000" dirty="0">
                <a:solidFill>
                  <a:schemeClr val="bg1"/>
                </a:solidFill>
              </a:rPr>
              <a:t>Etape suivante:</a:t>
            </a:r>
          </a:p>
        </p:txBody>
      </p:sp>
      <p:pic>
        <p:nvPicPr>
          <p:cNvPr id="3" name="Image 2">
            <a:extLst>
              <a:ext uri="{FF2B5EF4-FFF2-40B4-BE49-F238E27FC236}">
                <a16:creationId xmlns:a16="http://schemas.microsoft.com/office/drawing/2014/main" id="{1AB29123-7496-4A99-869B-56972F34A579}"/>
              </a:ext>
            </a:extLst>
          </p:cNvPr>
          <p:cNvPicPr>
            <a:picLocks noChangeAspect="1"/>
          </p:cNvPicPr>
          <p:nvPr/>
        </p:nvPicPr>
        <p:blipFill rotWithShape="1">
          <a:blip r:embed="rId2">
            <a:duotone>
              <a:prstClr val="black"/>
              <a:schemeClr val="tx2">
                <a:tint val="45000"/>
                <a:satMod val="400000"/>
              </a:schemeClr>
            </a:duotone>
            <a:extLst>
              <a:ext uri="{BEBA8EAE-BF5A-486C-A8C5-ECC9F3942E4B}">
                <a14:imgProps xmlns:a14="http://schemas.microsoft.com/office/drawing/2010/main">
                  <a14:imgLayer r:embed="rId3">
                    <a14:imgEffect>
                      <a14:sharpenSoften amount="50000"/>
                    </a14:imgEffect>
                  </a14:imgLayer>
                </a14:imgProps>
              </a:ext>
            </a:extLst>
          </a:blip>
          <a:srcRect l="9539" r="5228" b="1149"/>
          <a:stretch/>
        </p:blipFill>
        <p:spPr>
          <a:xfrm>
            <a:off x="4147625" y="681464"/>
            <a:ext cx="3896750" cy="2554105"/>
          </a:xfrm>
          <a:prstGeom prst="rect">
            <a:avLst/>
          </a:prstGeom>
        </p:spPr>
      </p:pic>
      <p:sp>
        <p:nvSpPr>
          <p:cNvPr id="4" name="ZoneTexte 3">
            <a:extLst>
              <a:ext uri="{FF2B5EF4-FFF2-40B4-BE49-F238E27FC236}">
                <a16:creationId xmlns:a16="http://schemas.microsoft.com/office/drawing/2014/main" id="{3D55C57B-71C1-447C-AF4E-299BBA30D594}"/>
              </a:ext>
            </a:extLst>
          </p:cNvPr>
          <p:cNvSpPr txBox="1"/>
          <p:nvPr/>
        </p:nvSpPr>
        <p:spPr>
          <a:xfrm>
            <a:off x="196948" y="3291840"/>
            <a:ext cx="2574387" cy="400110"/>
          </a:xfrm>
          <a:prstGeom prst="rect">
            <a:avLst/>
          </a:prstGeom>
          <a:noFill/>
        </p:spPr>
        <p:txBody>
          <a:bodyPr wrap="square" rtlCol="0">
            <a:spAutoFit/>
          </a:bodyPr>
          <a:lstStyle/>
          <a:p>
            <a:r>
              <a:rPr lang="fr-FR" sz="2000" dirty="0">
                <a:solidFill>
                  <a:schemeClr val="bg1"/>
                </a:solidFill>
              </a:rPr>
              <a:t>   Dernière étape:</a:t>
            </a:r>
            <a:endParaRPr lang="fr-FR" dirty="0">
              <a:solidFill>
                <a:schemeClr val="bg1"/>
              </a:solidFill>
            </a:endParaRPr>
          </a:p>
        </p:txBody>
      </p:sp>
      <p:pic>
        <p:nvPicPr>
          <p:cNvPr id="6" name="Image 5">
            <a:extLst>
              <a:ext uri="{FF2B5EF4-FFF2-40B4-BE49-F238E27FC236}">
                <a16:creationId xmlns:a16="http://schemas.microsoft.com/office/drawing/2014/main" id="{D957A13B-6BB9-4E6F-A512-234339C01B51}"/>
              </a:ext>
            </a:extLst>
          </p:cNvPr>
          <p:cNvPicPr>
            <a:picLocks noChangeAspect="1"/>
          </p:cNvPicPr>
          <p:nvPr/>
        </p:nvPicPr>
        <p:blipFill rotWithShape="1">
          <a:blip r:embed="rId4">
            <a:duotone>
              <a:prstClr val="black"/>
              <a:schemeClr val="tx2">
                <a:tint val="45000"/>
                <a:satMod val="400000"/>
              </a:schemeClr>
            </a:duotone>
            <a:extLst>
              <a:ext uri="{BEBA8EAE-BF5A-486C-A8C5-ECC9F3942E4B}">
                <a14:imgProps xmlns:a14="http://schemas.microsoft.com/office/drawing/2010/main">
                  <a14:imgLayer r:embed="rId5">
                    <a14:imgEffect>
                      <a14:sharpenSoften amount="50000"/>
                    </a14:imgEffect>
                  </a14:imgLayer>
                </a14:imgProps>
              </a:ext>
            </a:extLst>
          </a:blip>
          <a:srcRect l="1930" r="8283" b="2897"/>
          <a:stretch/>
        </p:blipFill>
        <p:spPr>
          <a:xfrm>
            <a:off x="4147625" y="3691950"/>
            <a:ext cx="3896750" cy="2554105"/>
          </a:xfrm>
          <a:prstGeom prst="rect">
            <a:avLst/>
          </a:prstGeom>
        </p:spPr>
      </p:pic>
    </p:spTree>
    <p:extLst>
      <p:ext uri="{BB962C8B-B14F-4D97-AF65-F5344CB8AC3E}">
        <p14:creationId xmlns:p14="http://schemas.microsoft.com/office/powerpoint/2010/main" val="5752556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82CCBA3-1EC9-4CA7-ADDC-558CB1ED80FD}"/>
              </a:ext>
            </a:extLst>
          </p:cNvPr>
          <p:cNvSpPr txBox="1"/>
          <p:nvPr/>
        </p:nvSpPr>
        <p:spPr>
          <a:xfrm>
            <a:off x="352022" y="206062"/>
            <a:ext cx="11487955" cy="1908215"/>
          </a:xfrm>
          <a:prstGeom prst="rect">
            <a:avLst/>
          </a:prstGeom>
          <a:noFill/>
        </p:spPr>
        <p:txBody>
          <a:bodyPr wrap="square" rtlCol="0">
            <a:spAutoFit/>
          </a:bodyPr>
          <a:lstStyle/>
          <a:p>
            <a:r>
              <a:rPr lang="fr-FR" sz="2000" dirty="0">
                <a:solidFill>
                  <a:schemeClr val="bg1"/>
                </a:solidFill>
              </a:rPr>
              <a:t>Interprétation: la longueur minimale de E à S est 7 et en remontant les flèches violettes, on sait que le chemin correspondant est E-A-D-S.</a:t>
            </a:r>
          </a:p>
          <a:p>
            <a:endParaRPr lang="fr-FR" sz="2000" dirty="0">
              <a:solidFill>
                <a:schemeClr val="bg1"/>
              </a:solidFill>
            </a:endParaRPr>
          </a:p>
          <a:p>
            <a:r>
              <a:rPr lang="fr-FR" sz="2000" dirty="0">
                <a:solidFill>
                  <a:schemeClr val="bg1"/>
                </a:solidFill>
              </a:rPr>
              <a:t>On peut présenter la mise en œuvre de l'algorithme de Moore-Dijkstra de la manière suivante (chaque ligne correspond à une étape de l'algorithme):</a:t>
            </a:r>
          </a:p>
          <a:p>
            <a:endParaRPr lang="fr-FR" dirty="0"/>
          </a:p>
        </p:txBody>
      </p:sp>
      <p:pic>
        <p:nvPicPr>
          <p:cNvPr id="3" name="Image 2">
            <a:extLst>
              <a:ext uri="{FF2B5EF4-FFF2-40B4-BE49-F238E27FC236}">
                <a16:creationId xmlns:a16="http://schemas.microsoft.com/office/drawing/2014/main" id="{2EDD1E9E-4CB8-4F35-A467-5D34CD3844FF}"/>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2639" t="4314" r="2588" b="8833"/>
          <a:stretch/>
        </p:blipFill>
        <p:spPr>
          <a:xfrm>
            <a:off x="1987638" y="1854557"/>
            <a:ext cx="8216721" cy="2704563"/>
          </a:xfrm>
          <a:prstGeom prst="rect">
            <a:avLst/>
          </a:prstGeom>
          <a:ln w="38100">
            <a:solidFill>
              <a:schemeClr val="tx2">
                <a:lumMod val="75000"/>
              </a:schemeClr>
            </a:solidFill>
          </a:ln>
        </p:spPr>
      </p:pic>
      <p:sp>
        <p:nvSpPr>
          <p:cNvPr id="4" name="ZoneTexte 3">
            <a:extLst>
              <a:ext uri="{FF2B5EF4-FFF2-40B4-BE49-F238E27FC236}">
                <a16:creationId xmlns:a16="http://schemas.microsoft.com/office/drawing/2014/main" id="{A1DEB813-A39E-4690-96D6-6850E9E44E16}"/>
              </a:ext>
            </a:extLst>
          </p:cNvPr>
          <p:cNvSpPr txBox="1"/>
          <p:nvPr/>
        </p:nvSpPr>
        <p:spPr>
          <a:xfrm>
            <a:off x="352022" y="4906851"/>
            <a:ext cx="10865477" cy="1200329"/>
          </a:xfrm>
          <a:prstGeom prst="rect">
            <a:avLst/>
          </a:prstGeom>
          <a:noFill/>
        </p:spPr>
        <p:txBody>
          <a:bodyPr wrap="square" rtlCol="0">
            <a:spAutoFit/>
          </a:bodyPr>
          <a:lstStyle/>
          <a:p>
            <a:r>
              <a:rPr lang="fr-FR" dirty="0">
                <a:solidFill>
                  <a:schemeClr val="bg1"/>
                </a:solidFill>
              </a:rPr>
              <a:t>Pour déterminer le résultat, on lit la chaîne à l'envers</a:t>
            </a:r>
          </a:p>
          <a:p>
            <a:r>
              <a:rPr lang="fr-FR" dirty="0">
                <a:solidFill>
                  <a:schemeClr val="bg1"/>
                </a:solidFill>
              </a:rPr>
              <a:t> (en partant du sommet S) en se rendant dans la colonne</a:t>
            </a:r>
          </a:p>
          <a:p>
            <a:r>
              <a:rPr lang="fr-FR" dirty="0">
                <a:solidFill>
                  <a:schemeClr val="bg1"/>
                </a:solidFill>
              </a:rPr>
              <a:t> du sommet de provenance.</a:t>
            </a:r>
          </a:p>
          <a:p>
            <a:endParaRPr lang="fr-FR" dirty="0"/>
          </a:p>
        </p:txBody>
      </p:sp>
    </p:spTree>
    <p:extLst>
      <p:ext uri="{BB962C8B-B14F-4D97-AF65-F5344CB8AC3E}">
        <p14:creationId xmlns:p14="http://schemas.microsoft.com/office/powerpoint/2010/main" val="27361355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 calcmode="lin" valueType="num">
                                      <p:cBhvr>
                                        <p:cTn id="14"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 calcmode="lin" valueType="num">
                                      <p:cBhvr>
                                        <p:cTn id="28"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4">
                                            <p:txEl>
                                              <p:pRg st="0" end="0"/>
                                            </p:txEl>
                                          </p:spTgt>
                                        </p:tgtEl>
                                      </p:cBhvr>
                                    </p:animEffect>
                                  </p:childTnLst>
                                </p:cTn>
                              </p:par>
                              <p:par>
                                <p:cTn id="31" presetID="53" presetClass="entr" presetSubtype="16"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 calcmode="lin" valueType="num">
                                      <p:cBhvr>
                                        <p:cTn id="33"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34"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35" dur="500"/>
                                        <p:tgtEl>
                                          <p:spTgt spid="4">
                                            <p:txEl>
                                              <p:pRg st="1" end="1"/>
                                            </p:txEl>
                                          </p:spTgt>
                                        </p:tgtEl>
                                      </p:cBhvr>
                                    </p:animEffect>
                                  </p:childTnLst>
                                </p:cTn>
                              </p:par>
                              <p:par>
                                <p:cTn id="36" presetID="53" presetClass="entr" presetSubtype="16" fill="hold" nodeType="with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 calcmode="lin" valueType="num">
                                      <p:cBhvr>
                                        <p:cTn id="38"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9"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4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CB2AE34-0329-4167-A455-870DBF37D61F}"/>
              </a:ext>
            </a:extLst>
          </p:cNvPr>
          <p:cNvSpPr txBox="1"/>
          <p:nvPr/>
        </p:nvSpPr>
        <p:spPr>
          <a:xfrm>
            <a:off x="551015" y="431541"/>
            <a:ext cx="6429333" cy="5324535"/>
          </a:xfrm>
          <a:prstGeom prst="rect">
            <a:avLst/>
          </a:prstGeom>
          <a:noFill/>
        </p:spPr>
        <p:txBody>
          <a:bodyPr wrap="square" rtlCol="0">
            <a:spAutoFit/>
          </a:bodyPr>
          <a:lstStyle/>
          <a:p>
            <a:r>
              <a:rPr lang="fr-FR" sz="2000" dirty="0">
                <a:solidFill>
                  <a:schemeClr val="bg1"/>
                </a:solidFill>
              </a:rPr>
              <a:t>Ainsi, la chaîne à l'envers est :</a:t>
            </a:r>
          </a:p>
          <a:p>
            <a:r>
              <a:rPr lang="fr-FR" sz="2000" dirty="0">
                <a:solidFill>
                  <a:schemeClr val="bg1"/>
                </a:solidFill>
              </a:rPr>
              <a:t>S (poids total = 7 en venant de D)</a:t>
            </a:r>
          </a:p>
          <a:p>
            <a:r>
              <a:rPr lang="fr-FR" sz="2000" dirty="0">
                <a:solidFill>
                  <a:schemeClr val="bg1"/>
                </a:solidFill>
              </a:rPr>
              <a:t>D (poids = 5 en venant de A)</a:t>
            </a:r>
          </a:p>
          <a:p>
            <a:r>
              <a:rPr lang="fr-FR" sz="2000" dirty="0">
                <a:solidFill>
                  <a:schemeClr val="bg1"/>
                </a:solidFill>
              </a:rPr>
              <a:t>A (poids = 3 en venant de E)</a:t>
            </a:r>
          </a:p>
          <a:p>
            <a:r>
              <a:rPr lang="fr-FR" sz="2000" dirty="0">
                <a:solidFill>
                  <a:schemeClr val="bg1"/>
                </a:solidFill>
              </a:rPr>
              <a:t>E (sommet d'entrée)</a:t>
            </a:r>
          </a:p>
          <a:p>
            <a:r>
              <a:rPr lang="fr-FR" sz="2000" b="1" dirty="0">
                <a:solidFill>
                  <a:srgbClr val="1E64B2"/>
                </a:solidFill>
              </a:rPr>
              <a:t>La chaîne de poids minimal est donc E-A-D-S</a:t>
            </a:r>
          </a:p>
          <a:p>
            <a:endParaRPr lang="fr-FR" sz="2000" dirty="0">
              <a:solidFill>
                <a:srgbClr val="1E64B2"/>
              </a:solidFill>
            </a:endParaRPr>
          </a:p>
          <a:p>
            <a:pPr marL="457200" indent="-457200">
              <a:buFont typeface="+mj-lt"/>
              <a:buAutoNum type="arabicPeriod" startAt="4"/>
            </a:pPr>
            <a:r>
              <a:rPr lang="fr-FR" sz="2000" dirty="0">
                <a:solidFill>
                  <a:schemeClr val="bg1">
                    <a:lumMod val="65000"/>
                  </a:schemeClr>
                </a:solidFill>
              </a:rPr>
              <a:t>Analyse de la complexité de l'algorithme</a:t>
            </a:r>
          </a:p>
          <a:p>
            <a:r>
              <a:rPr lang="fr-FR" sz="2000" dirty="0">
                <a:solidFill>
                  <a:schemeClr val="bg1"/>
                </a:solidFill>
              </a:rPr>
              <a:t>L'algorithme de Dijkstra garantit que la distance enregistrée pour chaque nœud est la plus courte distance connue à ce nœud à partir du nœud de départ. </a:t>
            </a:r>
          </a:p>
          <a:p>
            <a:r>
              <a:rPr lang="fr-FR" sz="2000" dirty="0">
                <a:solidFill>
                  <a:schemeClr val="bg1"/>
                </a:solidFill>
              </a:rPr>
              <a:t>La complexité temporelle de l'algorithme est O(E log V), où E est le nombre d'arêtes et V est le nombre de nœuds dans le graphe. </a:t>
            </a:r>
          </a:p>
          <a:p>
            <a:r>
              <a:rPr lang="fr-FR" sz="2000" dirty="0">
                <a:solidFill>
                  <a:schemeClr val="bg1"/>
                </a:solidFill>
              </a:rPr>
              <a:t>Cela en fait un algorithme efficace pour les graphes de taille modérée, mais sa complexité peut devenir prohibitivement élevée pour les graphes très grands.</a:t>
            </a:r>
          </a:p>
        </p:txBody>
      </p:sp>
      <p:pic>
        <p:nvPicPr>
          <p:cNvPr id="4" name="Image 3">
            <a:extLst>
              <a:ext uri="{FF2B5EF4-FFF2-40B4-BE49-F238E27FC236}">
                <a16:creationId xmlns:a16="http://schemas.microsoft.com/office/drawing/2014/main" id="{0042F682-CF85-484D-95D2-2EEFE226D0F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508383" y="0"/>
            <a:ext cx="4683618" cy="6858000"/>
          </a:xfrm>
          <a:prstGeom prst="rect">
            <a:avLst/>
          </a:prstGeom>
        </p:spPr>
      </p:pic>
    </p:spTree>
    <p:extLst>
      <p:ext uri="{BB962C8B-B14F-4D97-AF65-F5344CB8AC3E}">
        <p14:creationId xmlns:p14="http://schemas.microsoft.com/office/powerpoint/2010/main" val="5217787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500"/>
                                        <p:tgtEl>
                                          <p:spTgt spid="2">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fade">
                                      <p:cBhvr>
                                        <p:cTn id="34" dur="500"/>
                                        <p:tgtEl>
                                          <p:spTgt spid="2">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fade">
                                      <p:cBhvr>
                                        <p:cTn id="39" dur="500"/>
                                        <p:tgtEl>
                                          <p:spTgt spid="2">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
                                            <p:txEl>
                                              <p:pRg st="10" end="10"/>
                                            </p:txEl>
                                          </p:spTgt>
                                        </p:tgtEl>
                                        <p:attrNameLst>
                                          <p:attrName>style.visibility</p:attrName>
                                        </p:attrNameLst>
                                      </p:cBhvr>
                                      <p:to>
                                        <p:strVal val="visible"/>
                                      </p:to>
                                    </p:set>
                                    <p:animEffect transition="in" filter="fade">
                                      <p:cBhvr>
                                        <p:cTn id="4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D86704D-E78F-46F2-A1BB-E0143A5518BD}"/>
              </a:ext>
            </a:extLst>
          </p:cNvPr>
          <p:cNvSpPr txBox="1"/>
          <p:nvPr/>
        </p:nvSpPr>
        <p:spPr>
          <a:xfrm>
            <a:off x="397098" y="373487"/>
            <a:ext cx="11397803" cy="5632311"/>
          </a:xfrm>
          <a:prstGeom prst="rect">
            <a:avLst/>
          </a:prstGeom>
          <a:noFill/>
        </p:spPr>
        <p:txBody>
          <a:bodyPr wrap="square" rtlCol="0">
            <a:spAutoFit/>
          </a:bodyPr>
          <a:lstStyle/>
          <a:p>
            <a:pPr marL="457200" indent="-457200">
              <a:buClr>
                <a:schemeClr val="tx2">
                  <a:lumMod val="60000"/>
                  <a:lumOff val="40000"/>
                </a:schemeClr>
              </a:buClr>
              <a:buFont typeface="+mj-lt"/>
              <a:buAutoNum type="arabicPeriod" startAt="4"/>
            </a:pPr>
            <a:r>
              <a:rPr lang="fr-FR" sz="2000" b="1" dirty="0">
                <a:solidFill>
                  <a:schemeClr val="tx2">
                    <a:lumMod val="60000"/>
                    <a:lumOff val="40000"/>
                  </a:schemeClr>
                </a:solidFill>
              </a:rPr>
              <a:t>quelques perspectives d'amélioration pour l'algorithme de Dijkstra :</a:t>
            </a:r>
          </a:p>
          <a:p>
            <a:r>
              <a:rPr lang="fr-FR" sz="2000" dirty="0">
                <a:solidFill>
                  <a:srgbClr val="1E64B2"/>
                </a:solidFill>
              </a:rPr>
              <a:t>- Utilisation de structures de données optimisées : </a:t>
            </a:r>
            <a:r>
              <a:rPr lang="fr-FR" sz="2000" dirty="0">
                <a:solidFill>
                  <a:schemeClr val="bg1"/>
                </a:solidFill>
              </a:rPr>
              <a:t>L'algorithme de Dijkstra peut être amélioré en utilisant des structures de données optimisées pour le stockage des données. Par exemple, l'utilisation d'un tas de Fibonacci peut améliorer la complexité temporelle de l'algorithme.</a:t>
            </a:r>
          </a:p>
          <a:p>
            <a:r>
              <a:rPr lang="fr-FR" sz="2000" dirty="0">
                <a:solidFill>
                  <a:srgbClr val="1E64B2"/>
                </a:solidFill>
              </a:rPr>
              <a:t>- Optimisation de la recherche de nœuds : </a:t>
            </a:r>
            <a:r>
              <a:rPr lang="fr-FR" sz="2000" dirty="0">
                <a:solidFill>
                  <a:schemeClr val="bg1"/>
                </a:solidFill>
              </a:rPr>
              <a:t>L'algorithme de Dijkstra peut être optimisé en réduisant le temps nécessaire pour la recherche de nœuds. Par exemple, l'utilisation de tables de hachage peut accélérer la recherche de nœuds dans le graphe.</a:t>
            </a:r>
          </a:p>
          <a:p>
            <a:r>
              <a:rPr lang="fr-FR" sz="2000" dirty="0">
                <a:solidFill>
                  <a:srgbClr val="1E64B2"/>
                </a:solidFill>
              </a:rPr>
              <a:t>-</a:t>
            </a:r>
            <a:r>
              <a:rPr lang="fr-FR" sz="2000" dirty="0">
                <a:solidFill>
                  <a:schemeClr val="bg1"/>
                </a:solidFill>
              </a:rPr>
              <a:t> </a:t>
            </a:r>
            <a:r>
              <a:rPr lang="fr-FR" sz="2000" dirty="0">
                <a:solidFill>
                  <a:srgbClr val="1E64B2"/>
                </a:solidFill>
              </a:rPr>
              <a:t>Utilisation de techniques de prétraitement :</a:t>
            </a:r>
            <a:r>
              <a:rPr lang="fr-FR" sz="2000" dirty="0">
                <a:solidFill>
                  <a:schemeClr val="bg1"/>
                </a:solidFill>
              </a:rPr>
              <a:t> Il est possible d'optimiser l'algorithme de Dijkstra en utilisant des techniques de prétraitement pour réduire le temps nécessaire pendant l'exécution de l'algorithme. Par exemple, en utilisant une approche de division et conquête pour précalculer les chemins les plus courts entre certains nœuds.</a:t>
            </a:r>
          </a:p>
          <a:p>
            <a:r>
              <a:rPr lang="fr-FR" sz="2000" dirty="0">
                <a:solidFill>
                  <a:srgbClr val="1E64B2"/>
                </a:solidFill>
              </a:rPr>
              <a:t>-</a:t>
            </a:r>
            <a:r>
              <a:rPr lang="fr-FR" sz="2000" dirty="0">
                <a:solidFill>
                  <a:schemeClr val="bg1"/>
                </a:solidFill>
              </a:rPr>
              <a:t> </a:t>
            </a:r>
            <a:r>
              <a:rPr lang="fr-FR" sz="2000" dirty="0">
                <a:solidFill>
                  <a:srgbClr val="1E64B2"/>
                </a:solidFill>
              </a:rPr>
              <a:t>Utilisation d'heuristiques :</a:t>
            </a:r>
            <a:r>
              <a:rPr lang="fr-FR" sz="2000" dirty="0">
                <a:solidFill>
                  <a:schemeClr val="bg1"/>
                </a:solidFill>
              </a:rPr>
              <a:t> L'algorithme de Dijkstra peut être amélioré en utilisant des heuristiques pour guider la recherche des nœuds les plus proches du nœud de départ. Par exemple, l'algorithme A* utilise une heuristique pour guider la recherche des nœuds les plus proches du nœud de départ, ce qui peut réduire le temps nécessaire pour trouver le chemin le plus court.</a:t>
            </a:r>
          </a:p>
          <a:p>
            <a:r>
              <a:rPr lang="fr-FR" sz="2000" dirty="0">
                <a:solidFill>
                  <a:srgbClr val="1E64B2"/>
                </a:solidFill>
              </a:rPr>
              <a:t>- Parallélisation de l'algorithme </a:t>
            </a:r>
            <a:r>
              <a:rPr lang="fr-FR" sz="2000" dirty="0">
                <a:solidFill>
                  <a:schemeClr val="bg1"/>
                </a:solidFill>
              </a:rPr>
              <a:t>: L'algorithme de Dijkstra peut être parallélisé pour accélérer le temps nécessaire pour trouver le chemin le plus court. Par exemple, en utilisant des techniques de calcul parallèle pour exécuter l'algorithme sur plusieurs cœurs ou processeurs.</a:t>
            </a:r>
          </a:p>
        </p:txBody>
      </p:sp>
    </p:spTree>
    <p:extLst>
      <p:ext uri="{BB962C8B-B14F-4D97-AF65-F5344CB8AC3E}">
        <p14:creationId xmlns:p14="http://schemas.microsoft.com/office/powerpoint/2010/main" val="31119537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wipe(down)">
                                      <p:cBhvr>
                                        <p:cTn id="3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fr-FR" dirty="0"/>
          </a:p>
        </p:txBody>
      </p:sp>
      <p:sp>
        <p:nvSpPr>
          <p:cNvPr id="2" name="Titre 1">
            <a:extLst>
              <a:ext uri="{FF2B5EF4-FFF2-40B4-BE49-F238E27FC236}">
                <a16:creationId xmlns:a16="http://schemas.microsoft.com/office/drawing/2014/main" id="{15115107-5DA3-4397-A1DA-67705DAE1EC2}"/>
              </a:ext>
            </a:extLst>
          </p:cNvPr>
          <p:cNvSpPr>
            <a:spLocks noGrp="1"/>
          </p:cNvSpPr>
          <p:nvPr>
            <p:ph type="title"/>
          </p:nvPr>
        </p:nvSpPr>
        <p:spPr>
          <a:xfrm>
            <a:off x="626840" y="2681103"/>
            <a:ext cx="379061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fr-FR" dirty="0">
                <a:solidFill>
                  <a:schemeClr val="bg1"/>
                </a:solidFill>
              </a:rPr>
              <a:t>Structures de données</a:t>
            </a:r>
            <a:endParaRPr lang="fr-FR" dirty="0">
              <a:solidFill>
                <a:srgbClr val="FFFFFF"/>
              </a:solidFill>
            </a:endParaRPr>
          </a:p>
        </p:txBody>
      </p:sp>
      <p:sp>
        <p:nvSpPr>
          <p:cNvPr id="4" name="ZoneTexte 3">
            <a:extLst>
              <a:ext uri="{FF2B5EF4-FFF2-40B4-BE49-F238E27FC236}">
                <a16:creationId xmlns:a16="http://schemas.microsoft.com/office/drawing/2014/main" id="{47E14F8D-FC0E-4514-B5D9-1B9CC867C2D8}"/>
              </a:ext>
            </a:extLst>
          </p:cNvPr>
          <p:cNvSpPr txBox="1"/>
          <p:nvPr/>
        </p:nvSpPr>
        <p:spPr>
          <a:xfrm>
            <a:off x="4839286" y="257176"/>
            <a:ext cx="6962189" cy="6771084"/>
          </a:xfrm>
          <a:prstGeom prst="rect">
            <a:avLst/>
          </a:prstGeom>
          <a:noFill/>
        </p:spPr>
        <p:txBody>
          <a:bodyPr wrap="square" rtlCol="0">
            <a:spAutoFit/>
          </a:bodyPr>
          <a:lstStyle/>
          <a:p>
            <a:r>
              <a:rPr lang="fr-FR" sz="2000" b="1" dirty="0">
                <a:solidFill>
                  <a:srgbClr val="0033CC"/>
                </a:solidFill>
                <a:effectLst/>
                <a:ea typeface="Times New Roman" panose="02020603050405020304" pitchFamily="18" charset="0"/>
              </a:rPr>
              <a:t>Les structures de données </a:t>
            </a:r>
            <a:r>
              <a:rPr lang="fr-FR" sz="2000" dirty="0">
                <a:solidFill>
                  <a:srgbClr val="050E17"/>
                </a:solidFill>
                <a:effectLst/>
                <a:ea typeface="Times New Roman" panose="02020603050405020304" pitchFamily="18" charset="0"/>
              </a:rPr>
              <a:t>sont des moyens de stocker et d'organiser des données dans un système informatique. Elles sont essentielles pour le traitement efficace des données dans de nombreux domaines, tels que la programmation, la gestion de bases de données, l'analyse de données, l'intelligence artificielle, etc.</a:t>
            </a:r>
          </a:p>
          <a:p>
            <a:endParaRPr lang="fr-FR" sz="2000" dirty="0">
              <a:effectLst/>
              <a:ea typeface="Times New Roman" panose="02020603050405020304" pitchFamily="18" charset="0"/>
            </a:endParaRPr>
          </a:p>
          <a:p>
            <a:pPr algn="l"/>
            <a:r>
              <a:rPr lang="fr-FR" sz="2000" dirty="0">
                <a:solidFill>
                  <a:srgbClr val="0033CC"/>
                </a:solidFill>
                <a:effectLst/>
                <a:ea typeface="Times New Roman" panose="02020603050405020304" pitchFamily="18" charset="0"/>
              </a:rPr>
              <a:t>Le fonctionnement des structures de données </a:t>
            </a:r>
            <a:r>
              <a:rPr lang="fr-FR" sz="2000" dirty="0">
                <a:solidFill>
                  <a:srgbClr val="050E17"/>
                </a:solidFill>
                <a:effectLst/>
                <a:ea typeface="Times New Roman" panose="02020603050405020304" pitchFamily="18" charset="0"/>
              </a:rPr>
              <a:t>dépend du type de structure utilisé. Il existe plusieurs types de structures de données, tels que les tableaux, les listes, les piles, les files d'attente, les arbres, les graphes, etc. Chaque type de structure a ses propres règles et opérations pour stocker et accéder aux données.</a:t>
            </a:r>
          </a:p>
          <a:p>
            <a:pPr algn="l"/>
            <a:endParaRPr lang="fr-FR" sz="2000" b="1" dirty="0">
              <a:solidFill>
                <a:srgbClr val="050E17"/>
              </a:solidFill>
              <a:ea typeface="Times New Roman" panose="02020603050405020304" pitchFamily="18" charset="0"/>
            </a:endParaRPr>
          </a:p>
          <a:p>
            <a:pPr algn="l"/>
            <a:r>
              <a:rPr lang="fr-FR" sz="2000" dirty="0">
                <a:solidFill>
                  <a:srgbClr val="050E17"/>
                </a:solidFill>
                <a:ea typeface="Times New Roman" panose="02020603050405020304" pitchFamily="18" charset="0"/>
              </a:rPr>
              <a:t>Dans cette partie, nous allons traiter le fonctionnement, les avantages, et les inconvénients de trois structures de données que nous allons les utiliser dans l’implémentation de l’algorithme de </a:t>
            </a:r>
            <a:r>
              <a:rPr lang="fr-FR" sz="2000" b="1" dirty="0">
                <a:solidFill>
                  <a:srgbClr val="050E17"/>
                </a:solidFill>
                <a:ea typeface="Times New Roman" panose="02020603050405020304" pitchFamily="18" charset="0"/>
              </a:rPr>
              <a:t>Dijkstra</a:t>
            </a:r>
            <a:r>
              <a:rPr lang="fr-FR" sz="2000" dirty="0">
                <a:solidFill>
                  <a:srgbClr val="050E17"/>
                </a:solidFill>
                <a:ea typeface="Times New Roman" panose="02020603050405020304" pitchFamily="18" charset="0"/>
              </a:rPr>
              <a:t> : </a:t>
            </a:r>
            <a:r>
              <a:rPr lang="fr-FR" sz="2000" dirty="0">
                <a:solidFill>
                  <a:srgbClr val="0033CC"/>
                </a:solidFill>
                <a:ea typeface="Times New Roman" panose="02020603050405020304" pitchFamily="18" charset="0"/>
              </a:rPr>
              <a:t>les listes chainées, les tables de hachage, et les files de priorité basées sur un tas binaire .</a:t>
            </a:r>
            <a:endParaRPr lang="fr-FR" sz="2000" dirty="0">
              <a:solidFill>
                <a:srgbClr val="0033CC"/>
              </a:solidFill>
              <a:effectLst/>
              <a:ea typeface="Times New Roman" panose="02020603050405020304" pitchFamily="18" charset="0"/>
            </a:endParaRPr>
          </a:p>
          <a:p>
            <a:pPr algn="l"/>
            <a:endParaRPr lang="fr-FR" b="1" dirty="0">
              <a:solidFill>
                <a:srgbClr val="050E17"/>
              </a:solidFill>
              <a:latin typeface="Segoe UI" panose="020B0502040204020203" pitchFamily="34" charset="0"/>
              <a:ea typeface="Times New Roman" panose="02020603050405020304" pitchFamily="18" charset="0"/>
            </a:endParaRPr>
          </a:p>
          <a:p>
            <a:pPr algn="l"/>
            <a:endParaRPr lang="fr-FR" b="1" dirty="0">
              <a:solidFill>
                <a:srgbClr val="050E17"/>
              </a:solidFill>
              <a:effectLst/>
              <a:latin typeface="Segoe UI" panose="020B0502040204020203" pitchFamily="34" charset="0"/>
              <a:ea typeface="Times New Roman" panose="02020603050405020304" pitchFamily="18" charset="0"/>
            </a:endParaRPr>
          </a:p>
          <a:p>
            <a:pPr algn="l"/>
            <a:endParaRPr lang="fr-FR"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62161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D1AEE9C-5371-F49C-EC13-7CF4179C7374}"/>
              </a:ext>
            </a:extLst>
          </p:cNvPr>
          <p:cNvSpPr txBox="1"/>
          <p:nvPr/>
        </p:nvSpPr>
        <p:spPr>
          <a:xfrm>
            <a:off x="239151" y="525012"/>
            <a:ext cx="6584852" cy="5940088"/>
          </a:xfrm>
          <a:prstGeom prst="rect">
            <a:avLst/>
          </a:prstGeom>
          <a:noFill/>
        </p:spPr>
        <p:txBody>
          <a:bodyPr wrap="square">
            <a:spAutoFit/>
          </a:bodyPr>
          <a:lstStyle/>
          <a:p>
            <a:pPr marL="457200" lvl="0" indent="-457200" rtl="0">
              <a:buFont typeface="+mj-lt"/>
              <a:buAutoNum type="arabicPeriod"/>
              <a:tabLst>
                <a:tab pos="457200" algn="l"/>
              </a:tabLst>
            </a:pPr>
            <a:r>
              <a:rPr lang="fr-FR" sz="2000" b="1" dirty="0">
                <a:solidFill>
                  <a:schemeClr val="tx2">
                    <a:lumMod val="60000"/>
                    <a:lumOff val="40000"/>
                  </a:schemeClr>
                </a:solidFill>
                <a:effectLst/>
                <a:ea typeface="Times New Roman" panose="02020603050405020304" pitchFamily="18" charset="0"/>
              </a:rPr>
              <a:t>Listes chaînées :</a:t>
            </a:r>
          </a:p>
          <a:p>
            <a:pPr marL="342900" indent="-342900">
              <a:tabLst>
                <a:tab pos="457200" algn="l"/>
              </a:tabLst>
            </a:pPr>
            <a:r>
              <a:rPr lang="fr-FR" sz="2000" dirty="0">
                <a:solidFill>
                  <a:srgbClr val="1E64B2"/>
                </a:solidFill>
                <a:effectLst/>
                <a:ea typeface="Times New Roman" panose="02020603050405020304" pitchFamily="18" charset="0"/>
              </a:rPr>
              <a:t>-Une liste chaînée </a:t>
            </a:r>
            <a:r>
              <a:rPr lang="fr-FR" sz="2000" dirty="0">
                <a:solidFill>
                  <a:schemeClr val="bg1"/>
                </a:solidFill>
                <a:effectLst/>
                <a:ea typeface="Times New Roman" panose="02020603050405020304" pitchFamily="18" charset="0"/>
              </a:rPr>
              <a:t>est une structure de données linéaire dans laquelle les éléments sont stockés dans des nœuds liés les uns aux autres par des pointeurs. </a:t>
            </a:r>
          </a:p>
          <a:p>
            <a:pPr marL="342900" indent="-342900">
              <a:tabLst>
                <a:tab pos="457200" algn="l"/>
              </a:tabLst>
            </a:pPr>
            <a:endParaRPr lang="fr-FR" sz="2000" dirty="0">
              <a:solidFill>
                <a:schemeClr val="bg1"/>
              </a:solidFill>
              <a:ea typeface="Times New Roman" panose="02020603050405020304" pitchFamily="18" charset="0"/>
            </a:endParaRPr>
          </a:p>
          <a:p>
            <a:pPr marL="342900" indent="-342900">
              <a:buFontTx/>
              <a:buChar char="-"/>
              <a:tabLst>
                <a:tab pos="457200" algn="l"/>
              </a:tabLst>
            </a:pPr>
            <a:r>
              <a:rPr lang="fr-FR" sz="2000" dirty="0">
                <a:solidFill>
                  <a:schemeClr val="bg1"/>
                </a:solidFill>
                <a:effectLst/>
                <a:ea typeface="Times New Roman" panose="02020603050405020304" pitchFamily="18" charset="0"/>
              </a:rPr>
              <a:t>Chaque nœud contient une donnée et un pointeur vers le nœud suivant dans la liste. Le premier nœud de la liste est appelé "</a:t>
            </a:r>
            <a:r>
              <a:rPr lang="fr-FR" sz="2000" dirty="0">
                <a:solidFill>
                  <a:srgbClr val="1E64B2"/>
                </a:solidFill>
                <a:effectLst/>
                <a:ea typeface="Times New Roman" panose="02020603050405020304" pitchFamily="18" charset="0"/>
              </a:rPr>
              <a:t>tête</a:t>
            </a:r>
            <a:r>
              <a:rPr lang="fr-FR" sz="2000" dirty="0">
                <a:solidFill>
                  <a:schemeClr val="bg1"/>
                </a:solidFill>
                <a:effectLst/>
                <a:ea typeface="Times New Roman" panose="02020603050405020304" pitchFamily="18" charset="0"/>
              </a:rPr>
              <a:t>" et le dernier est appelé "</a:t>
            </a:r>
            <a:r>
              <a:rPr lang="fr-FR" sz="2000" dirty="0">
                <a:solidFill>
                  <a:srgbClr val="1E64B2"/>
                </a:solidFill>
                <a:effectLst/>
                <a:ea typeface="Times New Roman" panose="02020603050405020304" pitchFamily="18" charset="0"/>
              </a:rPr>
              <a:t>queue</a:t>
            </a:r>
            <a:r>
              <a:rPr lang="fr-FR" sz="2000" dirty="0">
                <a:solidFill>
                  <a:schemeClr val="bg1"/>
                </a:solidFill>
                <a:effectLst/>
                <a:ea typeface="Times New Roman" panose="02020603050405020304" pitchFamily="18" charset="0"/>
              </a:rPr>
              <a:t>".</a:t>
            </a:r>
          </a:p>
          <a:p>
            <a:pPr marL="342900" indent="-342900">
              <a:buFontTx/>
              <a:buChar char="-"/>
              <a:tabLst>
                <a:tab pos="457200" algn="l"/>
              </a:tabLst>
            </a:pPr>
            <a:endParaRPr lang="fr-FR" sz="2000" dirty="0">
              <a:solidFill>
                <a:schemeClr val="bg1"/>
              </a:solidFill>
              <a:effectLst/>
              <a:ea typeface="Times New Roman" panose="02020603050405020304" pitchFamily="18" charset="0"/>
            </a:endParaRPr>
          </a:p>
          <a:p>
            <a:pPr marL="342900" indent="-342900">
              <a:buFontTx/>
              <a:buChar char="-"/>
              <a:tabLst>
                <a:tab pos="457200" algn="l"/>
              </a:tabLst>
            </a:pPr>
            <a:r>
              <a:rPr lang="fr-FR" sz="2000" dirty="0">
                <a:solidFill>
                  <a:schemeClr val="bg1"/>
                </a:solidFill>
                <a:effectLst/>
                <a:ea typeface="Times New Roman" panose="02020603050405020304" pitchFamily="18" charset="0"/>
              </a:rPr>
              <a:t>Les opérations d'insertion et de suppression dans une liste chaînée sont rapides, car elles ne nécessitent aucun déplacement d'éléments et peuvent être effectuées en temps constant. </a:t>
            </a:r>
          </a:p>
          <a:p>
            <a:pPr marL="342900" indent="-342900">
              <a:buFontTx/>
              <a:buChar char="-"/>
              <a:tabLst>
                <a:tab pos="457200" algn="l"/>
              </a:tabLst>
            </a:pPr>
            <a:endParaRPr lang="fr-FR" sz="2000" dirty="0">
              <a:solidFill>
                <a:schemeClr val="bg1"/>
              </a:solidFill>
              <a:effectLst/>
              <a:ea typeface="Times New Roman" panose="02020603050405020304" pitchFamily="18" charset="0"/>
            </a:endParaRPr>
          </a:p>
          <a:p>
            <a:pPr marL="342900" indent="-342900">
              <a:buFontTx/>
              <a:buChar char="-"/>
              <a:tabLst>
                <a:tab pos="457200" algn="l"/>
              </a:tabLst>
            </a:pPr>
            <a:r>
              <a:rPr lang="fr-FR" sz="2000" dirty="0">
                <a:solidFill>
                  <a:schemeClr val="bg1"/>
                </a:solidFill>
                <a:effectLst/>
                <a:ea typeface="Times New Roman" panose="02020603050405020304" pitchFamily="18" charset="0"/>
              </a:rPr>
              <a:t>Cependant, les opérations de recherche dans une liste chaînée peuvent être plus lentes que dans une table de hachage, car il faut parcourir la liste à partir de son début pour atteindre un nœud donné</a:t>
            </a:r>
            <a:r>
              <a:rPr lang="fr-FR" sz="2000" dirty="0">
                <a:solidFill>
                  <a:schemeClr val="bg1"/>
                </a:solidFill>
                <a:effectLst/>
                <a:latin typeface="Times New Roman" panose="02020603050405020304" pitchFamily="18" charset="0"/>
                <a:ea typeface="Times New Roman" panose="02020603050405020304" pitchFamily="18" charset="0"/>
              </a:rPr>
              <a:t>.</a:t>
            </a:r>
          </a:p>
          <a:p>
            <a:pPr>
              <a:tabLst>
                <a:tab pos="457200" algn="l"/>
              </a:tabLst>
            </a:pPr>
            <a:endParaRPr lang="fr-FR" sz="2000" dirty="0">
              <a:solidFill>
                <a:schemeClr val="bg1"/>
              </a:solidFill>
              <a:effectLst/>
              <a:latin typeface="Times New Roman" panose="02020603050405020304" pitchFamily="18" charset="0"/>
              <a:ea typeface="Times New Roman" panose="02020603050405020304" pitchFamily="18" charset="0"/>
            </a:endParaRPr>
          </a:p>
        </p:txBody>
      </p:sp>
      <p:pic>
        <p:nvPicPr>
          <p:cNvPr id="6" name="Image 5">
            <a:extLst>
              <a:ext uri="{FF2B5EF4-FFF2-40B4-BE49-F238E27FC236}">
                <a16:creationId xmlns:a16="http://schemas.microsoft.com/office/drawing/2014/main" id="{9C40D657-5BD0-4AF8-9BBB-6DD99C886B18}"/>
              </a:ext>
            </a:extLst>
          </p:cNvPr>
          <p:cNvPicPr>
            <a:picLocks noChangeAspect="1"/>
          </p:cNvPicPr>
          <p:nvPr/>
        </p:nvPicPr>
        <p:blipFill>
          <a:blip r:embed="rId2"/>
          <a:stretch>
            <a:fillRect/>
          </a:stretch>
        </p:blipFill>
        <p:spPr>
          <a:xfrm>
            <a:off x="6928834" y="0"/>
            <a:ext cx="5086611" cy="6858000"/>
          </a:xfrm>
          <a:prstGeom prst="rect">
            <a:avLst/>
          </a:prstGeom>
        </p:spPr>
      </p:pic>
    </p:spTree>
    <p:extLst>
      <p:ext uri="{BB962C8B-B14F-4D97-AF65-F5344CB8AC3E}">
        <p14:creationId xmlns:p14="http://schemas.microsoft.com/office/powerpoint/2010/main" val="7943207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p:cTn id="23"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p:cTn id="39"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5DC47A75-2B44-F73B-E732-2E129E2723D3}"/>
              </a:ext>
            </a:extLst>
          </p:cNvPr>
          <p:cNvSpPr txBox="1"/>
          <p:nvPr/>
        </p:nvSpPr>
        <p:spPr>
          <a:xfrm>
            <a:off x="3048000" y="1443841"/>
            <a:ext cx="6096000" cy="3970318"/>
          </a:xfrm>
          <a:prstGeom prst="rect">
            <a:avLst/>
          </a:prstGeom>
          <a:noFill/>
        </p:spPr>
        <p:txBody>
          <a:bodyPr wrap="square">
            <a:spAutoFit/>
          </a:bodyPr>
          <a:lstStyle/>
          <a:p>
            <a:pPr marL="342900" lvl="0" indent="-342900" rtl="0">
              <a:tabLst>
                <a:tab pos="457200" algn="l"/>
              </a:tabLst>
            </a:pPr>
            <a:r>
              <a:rPr lang="fr-FR" sz="1800" dirty="0">
                <a:effectLst/>
                <a:latin typeface="Times New Roman" panose="02020603050405020304" pitchFamily="18" charset="0"/>
                <a:ea typeface="Times New Roman" panose="02020603050405020304" pitchFamily="18" charset="0"/>
              </a:rPr>
              <a:t>Tables de hachage :</a:t>
            </a:r>
            <a:br>
              <a:rPr lang="fr-FR" sz="1800" dirty="0">
                <a:effectLst/>
                <a:latin typeface="Times New Roman" panose="02020603050405020304" pitchFamily="18" charset="0"/>
                <a:ea typeface="Times New Roman" panose="02020603050405020304" pitchFamily="18" charset="0"/>
              </a:rPr>
            </a:br>
            <a:r>
              <a:rPr lang="fr-FR" sz="1800" dirty="0">
                <a:effectLst/>
                <a:latin typeface="Times New Roman" panose="02020603050405020304" pitchFamily="18" charset="0"/>
                <a:ea typeface="Times New Roman" panose="02020603050405020304" pitchFamily="18" charset="0"/>
              </a:rPr>
              <a:t>Une table de hachage est une structure de données qui permet de stocker et de rechercher efficacement des éléments en utilisant une fonction de hachage pour calculer l'indice de stockage. Les éléments sont stockés dans un tableau et chaque élément est associé à une clé unique qui est utilisée pour calculer l'indice de stockage à l'aide de la fonction de hachage. En général, la fonction de hachage est conçue de manière à minimiser les collisions, qui se produisent lorsque deux éléments différents sont associés au même indice de stockage. Les opérations de recherche dans une table de hachage sont très rapides, car elles peuvent être effectuées en temps constant, mais les collisions peuvent affecter les performances et la consommation de mémoire.</a:t>
            </a:r>
            <a:endParaRPr lang="fr-FR" sz="1100" dirty="0">
              <a:effectLst/>
              <a:latin typeface="Times New Roman" panose="02020603050405020304" pitchFamily="18" charset="0"/>
              <a:ea typeface="Times New Roman" panose="02020603050405020304" pitchFamily="18" charset="0"/>
            </a:endParaRPr>
          </a:p>
        </p:txBody>
      </p:sp>
      <p:sp>
        <p:nvSpPr>
          <p:cNvPr id="3" name="ZoneTexte 2">
            <a:extLst>
              <a:ext uri="{FF2B5EF4-FFF2-40B4-BE49-F238E27FC236}">
                <a16:creationId xmlns:a16="http://schemas.microsoft.com/office/drawing/2014/main" id="{7BFD8775-AA7C-BE7E-793D-8B47A5EF744D}"/>
              </a:ext>
            </a:extLst>
          </p:cNvPr>
          <p:cNvSpPr txBox="1"/>
          <p:nvPr/>
        </p:nvSpPr>
        <p:spPr>
          <a:xfrm>
            <a:off x="242015" y="362015"/>
            <a:ext cx="7153275" cy="5940088"/>
          </a:xfrm>
          <a:prstGeom prst="rect">
            <a:avLst/>
          </a:prstGeom>
          <a:noFill/>
        </p:spPr>
        <p:txBody>
          <a:bodyPr wrap="square">
            <a:spAutoFit/>
          </a:bodyPr>
          <a:lstStyle/>
          <a:p>
            <a:pPr marL="457200" lvl="0" indent="-457200" rtl="0">
              <a:buClr>
                <a:schemeClr val="tx2">
                  <a:lumMod val="60000"/>
                  <a:lumOff val="40000"/>
                </a:schemeClr>
              </a:buClr>
              <a:buFont typeface="+mj-lt"/>
              <a:buAutoNum type="arabicPeriod" startAt="2"/>
              <a:tabLst>
                <a:tab pos="457200" algn="l"/>
              </a:tabLst>
            </a:pPr>
            <a:r>
              <a:rPr lang="fr-FR" sz="2000" b="1" dirty="0">
                <a:solidFill>
                  <a:schemeClr val="tx2">
                    <a:lumMod val="60000"/>
                    <a:lumOff val="40000"/>
                  </a:schemeClr>
                </a:solidFill>
                <a:effectLst/>
                <a:latin typeface="+mj-lt"/>
                <a:ea typeface="Times New Roman" panose="02020603050405020304" pitchFamily="18" charset="0"/>
              </a:rPr>
              <a:t>Tables de hachage :</a:t>
            </a:r>
          </a:p>
          <a:p>
            <a:pPr marL="342900" lvl="0" indent="-342900" rtl="0">
              <a:buFontTx/>
              <a:buChar char="-"/>
              <a:tabLst>
                <a:tab pos="457200" algn="l"/>
              </a:tabLst>
            </a:pPr>
            <a:r>
              <a:rPr lang="fr-FR" sz="2000" dirty="0">
                <a:solidFill>
                  <a:srgbClr val="1E64B2"/>
                </a:solidFill>
                <a:effectLst/>
                <a:ea typeface="Times New Roman" panose="02020603050405020304" pitchFamily="18" charset="0"/>
              </a:rPr>
              <a:t>Une table de hachage </a:t>
            </a:r>
            <a:r>
              <a:rPr lang="fr-FR" sz="2000" dirty="0">
                <a:solidFill>
                  <a:schemeClr val="bg1"/>
                </a:solidFill>
                <a:effectLst/>
                <a:ea typeface="Times New Roman" panose="02020603050405020304" pitchFamily="18" charset="0"/>
              </a:rPr>
              <a:t>est une structure de données qui permet de stocker et de rechercher efficacement des éléments en utilisant une fonction de hachage pour calculer l'indice de stockage</a:t>
            </a:r>
          </a:p>
          <a:p>
            <a:pPr lvl="0" rtl="0">
              <a:tabLst>
                <a:tab pos="457200" algn="l"/>
              </a:tabLst>
            </a:pPr>
            <a:endParaRPr lang="fr-FR" sz="2000" dirty="0">
              <a:solidFill>
                <a:schemeClr val="bg1"/>
              </a:solidFill>
              <a:effectLst/>
              <a:ea typeface="Times New Roman" panose="02020603050405020304" pitchFamily="18" charset="0"/>
            </a:endParaRPr>
          </a:p>
          <a:p>
            <a:pPr marL="342900" lvl="0" indent="-342900" rtl="0">
              <a:buFontTx/>
              <a:buChar char="-"/>
              <a:tabLst>
                <a:tab pos="457200" algn="l"/>
              </a:tabLst>
            </a:pPr>
            <a:r>
              <a:rPr lang="fr-FR" sz="2000" dirty="0">
                <a:solidFill>
                  <a:schemeClr val="bg1"/>
                </a:solidFill>
                <a:effectLst/>
                <a:ea typeface="Times New Roman" panose="02020603050405020304" pitchFamily="18" charset="0"/>
              </a:rPr>
              <a:t>Les éléments sont stockés dans un tableau et chaque élément est associé à une </a:t>
            </a:r>
            <a:r>
              <a:rPr lang="fr-FR" sz="2000" dirty="0">
                <a:solidFill>
                  <a:srgbClr val="1E64B2"/>
                </a:solidFill>
                <a:effectLst/>
                <a:ea typeface="Times New Roman" panose="02020603050405020304" pitchFamily="18" charset="0"/>
              </a:rPr>
              <a:t>clé</a:t>
            </a:r>
            <a:r>
              <a:rPr lang="fr-FR" sz="2000" dirty="0">
                <a:solidFill>
                  <a:schemeClr val="bg1"/>
                </a:solidFill>
                <a:effectLst/>
                <a:ea typeface="Times New Roman" panose="02020603050405020304" pitchFamily="18" charset="0"/>
              </a:rPr>
              <a:t> unique qui est utilisée pour calculer l</a:t>
            </a:r>
            <a:r>
              <a:rPr lang="fr-FR" sz="2000" dirty="0">
                <a:solidFill>
                  <a:srgbClr val="1E64B2"/>
                </a:solidFill>
                <a:effectLst/>
                <a:ea typeface="Times New Roman" panose="02020603050405020304" pitchFamily="18" charset="0"/>
              </a:rPr>
              <a:t>'indice</a:t>
            </a:r>
            <a:r>
              <a:rPr lang="fr-FR" sz="2000" dirty="0">
                <a:solidFill>
                  <a:schemeClr val="bg1"/>
                </a:solidFill>
                <a:effectLst/>
                <a:ea typeface="Times New Roman" panose="02020603050405020304" pitchFamily="18" charset="0"/>
              </a:rPr>
              <a:t> de stockage à l'aide de la </a:t>
            </a:r>
            <a:r>
              <a:rPr lang="fr-FR" sz="2000" dirty="0">
                <a:solidFill>
                  <a:srgbClr val="1E64B2"/>
                </a:solidFill>
                <a:effectLst/>
                <a:ea typeface="Times New Roman" panose="02020603050405020304" pitchFamily="18" charset="0"/>
              </a:rPr>
              <a:t>fonction de hachage</a:t>
            </a:r>
            <a:r>
              <a:rPr lang="fr-FR" sz="2000" dirty="0">
                <a:solidFill>
                  <a:schemeClr val="bg1"/>
                </a:solidFill>
                <a:effectLst/>
                <a:ea typeface="Times New Roman" panose="02020603050405020304" pitchFamily="18" charset="0"/>
              </a:rPr>
              <a:t>. </a:t>
            </a:r>
          </a:p>
          <a:p>
            <a:pPr lvl="0" rtl="0">
              <a:tabLst>
                <a:tab pos="457200" algn="l"/>
              </a:tabLst>
            </a:pPr>
            <a:endParaRPr lang="fr-FR" sz="2000" dirty="0">
              <a:solidFill>
                <a:schemeClr val="bg1"/>
              </a:solidFill>
              <a:effectLst/>
              <a:ea typeface="Times New Roman" panose="02020603050405020304" pitchFamily="18" charset="0"/>
            </a:endParaRPr>
          </a:p>
          <a:p>
            <a:pPr marL="342900" lvl="0" indent="-342900" rtl="0">
              <a:buFontTx/>
              <a:buChar char="-"/>
              <a:tabLst>
                <a:tab pos="457200" algn="l"/>
              </a:tabLst>
            </a:pPr>
            <a:r>
              <a:rPr lang="fr-FR" sz="2000" dirty="0">
                <a:solidFill>
                  <a:schemeClr val="bg1"/>
                </a:solidFill>
                <a:effectLst/>
                <a:ea typeface="Times New Roman" panose="02020603050405020304" pitchFamily="18" charset="0"/>
              </a:rPr>
              <a:t>En général, la fonction de hachage est conçue de manière à minimiser les collisions, qui se produisent lorsque deux éléments différents sont associés au même indice de stockage.</a:t>
            </a:r>
          </a:p>
          <a:p>
            <a:pPr lvl="0" rtl="0">
              <a:tabLst>
                <a:tab pos="457200" algn="l"/>
              </a:tabLst>
            </a:pPr>
            <a:endParaRPr lang="fr-FR" sz="2000" dirty="0">
              <a:solidFill>
                <a:schemeClr val="bg1"/>
              </a:solidFill>
              <a:effectLst/>
              <a:ea typeface="Times New Roman" panose="02020603050405020304" pitchFamily="18" charset="0"/>
            </a:endParaRPr>
          </a:p>
          <a:p>
            <a:pPr marL="342900" lvl="0" indent="-342900" rtl="0">
              <a:buFontTx/>
              <a:buChar char="-"/>
              <a:tabLst>
                <a:tab pos="457200" algn="l"/>
              </a:tabLst>
            </a:pPr>
            <a:r>
              <a:rPr lang="fr-FR" sz="2000" dirty="0">
                <a:solidFill>
                  <a:schemeClr val="bg1"/>
                </a:solidFill>
                <a:effectLst/>
                <a:ea typeface="Times New Roman" panose="02020603050405020304" pitchFamily="18" charset="0"/>
              </a:rPr>
              <a:t>Les opérations de recherche dans une table de hachage sont très rapides, car elles peuvent être effectuées en temps constant, mais les collisions peuvent affecter les performances et la consommation de mémoire.</a:t>
            </a:r>
          </a:p>
          <a:p>
            <a:pPr lvl="0" rtl="0">
              <a:tabLst>
                <a:tab pos="457200" algn="l"/>
              </a:tabLst>
            </a:pPr>
            <a:endParaRPr lang="fr-FR" sz="2000" dirty="0">
              <a:solidFill>
                <a:schemeClr val="bg1"/>
              </a:solidFill>
              <a:effectLst/>
              <a:ea typeface="Times New Roman" panose="02020603050405020304" pitchFamily="18" charset="0"/>
            </a:endParaRPr>
          </a:p>
        </p:txBody>
      </p:sp>
      <p:pic>
        <p:nvPicPr>
          <p:cNvPr id="4" name="Image 3">
            <a:extLst>
              <a:ext uri="{FF2B5EF4-FFF2-40B4-BE49-F238E27FC236}">
                <a16:creationId xmlns:a16="http://schemas.microsoft.com/office/drawing/2014/main" id="{E4CC94FD-B08C-48B2-AEDB-B11AE1705D33}"/>
              </a:ext>
            </a:extLst>
          </p:cNvPr>
          <p:cNvPicPr>
            <a:picLocks noChangeAspect="1"/>
          </p:cNvPicPr>
          <p:nvPr/>
        </p:nvPicPr>
        <p:blipFill>
          <a:blip r:embed="rId2"/>
          <a:stretch>
            <a:fillRect/>
          </a:stretch>
        </p:blipFill>
        <p:spPr>
          <a:xfrm>
            <a:off x="7395290" y="1030911"/>
            <a:ext cx="4796177" cy="4796177"/>
          </a:xfrm>
          <a:prstGeom prst="rect">
            <a:avLst/>
          </a:prstGeom>
        </p:spPr>
      </p:pic>
    </p:spTree>
    <p:extLst>
      <p:ext uri="{BB962C8B-B14F-4D97-AF65-F5344CB8AC3E}">
        <p14:creationId xmlns:p14="http://schemas.microsoft.com/office/powerpoint/2010/main" val="3086895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810C087-E74E-2602-E6FE-55BFD1B0987B}"/>
              </a:ext>
            </a:extLst>
          </p:cNvPr>
          <p:cNvSpPr txBox="1"/>
          <p:nvPr/>
        </p:nvSpPr>
        <p:spPr>
          <a:xfrm>
            <a:off x="145693" y="129205"/>
            <a:ext cx="6783142" cy="6247864"/>
          </a:xfrm>
          <a:prstGeom prst="rect">
            <a:avLst/>
          </a:prstGeom>
          <a:noFill/>
        </p:spPr>
        <p:txBody>
          <a:bodyPr wrap="square">
            <a:spAutoFit/>
          </a:bodyPr>
          <a:lstStyle/>
          <a:p>
            <a:pPr marL="457200" lvl="0" indent="-457200" rtl="0">
              <a:buClr>
                <a:schemeClr val="tx2">
                  <a:lumMod val="60000"/>
                  <a:lumOff val="40000"/>
                </a:schemeClr>
              </a:buClr>
              <a:buFont typeface="+mj-lt"/>
              <a:buAutoNum type="arabicPeriod" startAt="3"/>
              <a:tabLst>
                <a:tab pos="457200" algn="l"/>
              </a:tabLst>
            </a:pPr>
            <a:r>
              <a:rPr lang="fr-FR" sz="2000" b="1" dirty="0">
                <a:solidFill>
                  <a:schemeClr val="tx2">
                    <a:lumMod val="60000"/>
                    <a:lumOff val="40000"/>
                  </a:schemeClr>
                </a:solidFill>
                <a:effectLst/>
                <a:latin typeface="+mj-lt"/>
                <a:ea typeface="Times New Roman" panose="02020603050405020304" pitchFamily="18" charset="0"/>
              </a:rPr>
              <a:t>Files de priorité basées sur un tas binaire :</a:t>
            </a:r>
          </a:p>
          <a:p>
            <a:pPr marL="342900" lvl="0" indent="-342900" rtl="0">
              <a:buFontTx/>
              <a:buChar char="-"/>
              <a:tabLst>
                <a:tab pos="457200" algn="l"/>
              </a:tabLst>
            </a:pPr>
            <a:r>
              <a:rPr lang="fr-FR" sz="2000" dirty="0">
                <a:solidFill>
                  <a:srgbClr val="1E64B2"/>
                </a:solidFill>
                <a:effectLst/>
                <a:ea typeface="Times New Roman" panose="02020603050405020304" pitchFamily="18" charset="0"/>
              </a:rPr>
              <a:t>Une file de priorité </a:t>
            </a:r>
            <a:r>
              <a:rPr lang="fr-FR" sz="2000" dirty="0">
                <a:solidFill>
                  <a:schemeClr val="bg1"/>
                </a:solidFill>
                <a:effectLst/>
                <a:ea typeface="Times New Roman" panose="02020603050405020304" pitchFamily="18" charset="0"/>
              </a:rPr>
              <a:t>est une structure de données qui permet de stocker et de récupérer des éléments en fonction de leur priorité. </a:t>
            </a:r>
          </a:p>
          <a:p>
            <a:pPr lvl="0" rtl="0">
              <a:tabLst>
                <a:tab pos="457200" algn="l"/>
              </a:tabLst>
            </a:pPr>
            <a:endParaRPr lang="fr-FR" sz="2000" dirty="0">
              <a:solidFill>
                <a:schemeClr val="bg1"/>
              </a:solidFill>
              <a:effectLst/>
              <a:ea typeface="Times New Roman" panose="02020603050405020304" pitchFamily="18" charset="0"/>
            </a:endParaRPr>
          </a:p>
          <a:p>
            <a:pPr marL="342900" lvl="0" indent="-342900" rtl="0">
              <a:buFontTx/>
              <a:buChar char="-"/>
              <a:tabLst>
                <a:tab pos="457200" algn="l"/>
              </a:tabLst>
            </a:pPr>
            <a:r>
              <a:rPr lang="fr-FR" sz="2000" dirty="0">
                <a:solidFill>
                  <a:srgbClr val="1E64B2"/>
                </a:solidFill>
                <a:effectLst/>
                <a:ea typeface="Times New Roman" panose="02020603050405020304" pitchFamily="18" charset="0"/>
              </a:rPr>
              <a:t>Une file de priorité basée sur un tas binaire </a:t>
            </a:r>
            <a:r>
              <a:rPr lang="fr-FR" sz="2000" dirty="0">
                <a:solidFill>
                  <a:schemeClr val="bg1"/>
                </a:solidFill>
                <a:effectLst/>
                <a:ea typeface="Times New Roman" panose="02020603050405020304" pitchFamily="18" charset="0"/>
              </a:rPr>
              <a:t>est une implémentation spécifique de la file de priorité qui utilise une structure de tas binaire pour stocker les éléments. </a:t>
            </a:r>
          </a:p>
          <a:p>
            <a:pPr lvl="0" rtl="0">
              <a:tabLst>
                <a:tab pos="457200" algn="l"/>
              </a:tabLst>
            </a:pPr>
            <a:endParaRPr lang="fr-FR" sz="2000" dirty="0">
              <a:solidFill>
                <a:schemeClr val="bg1"/>
              </a:solidFill>
              <a:effectLst/>
              <a:ea typeface="Times New Roman" panose="02020603050405020304" pitchFamily="18" charset="0"/>
            </a:endParaRPr>
          </a:p>
          <a:p>
            <a:pPr marL="342900" lvl="0" indent="-342900" rtl="0">
              <a:buFontTx/>
              <a:buChar char="-"/>
              <a:tabLst>
                <a:tab pos="457200" algn="l"/>
              </a:tabLst>
            </a:pPr>
            <a:r>
              <a:rPr lang="fr-FR" sz="2000" dirty="0">
                <a:solidFill>
                  <a:schemeClr val="bg1"/>
                </a:solidFill>
                <a:effectLst/>
                <a:ea typeface="Times New Roman" panose="02020603050405020304" pitchFamily="18" charset="0"/>
              </a:rPr>
              <a:t>Dans </a:t>
            </a:r>
            <a:r>
              <a:rPr lang="fr-FR" sz="2000" dirty="0">
                <a:solidFill>
                  <a:srgbClr val="1E64B2"/>
                </a:solidFill>
                <a:effectLst/>
                <a:ea typeface="Times New Roman" panose="02020603050405020304" pitchFamily="18" charset="0"/>
              </a:rPr>
              <a:t>un tas binaire</a:t>
            </a:r>
            <a:r>
              <a:rPr lang="fr-FR" sz="2000" dirty="0">
                <a:solidFill>
                  <a:schemeClr val="bg1"/>
                </a:solidFill>
                <a:effectLst/>
                <a:ea typeface="Times New Roman" panose="02020603050405020304" pitchFamily="18" charset="0"/>
              </a:rPr>
              <a:t>, chaque </a:t>
            </a:r>
            <a:r>
              <a:rPr lang="fr-FR" sz="2000" dirty="0">
                <a:solidFill>
                  <a:srgbClr val="1E64B2"/>
                </a:solidFill>
                <a:effectLst/>
                <a:ea typeface="Times New Roman" panose="02020603050405020304" pitchFamily="18" charset="0"/>
              </a:rPr>
              <a:t>nœud</a:t>
            </a:r>
            <a:r>
              <a:rPr lang="fr-FR" sz="2000" dirty="0">
                <a:solidFill>
                  <a:schemeClr val="bg1"/>
                </a:solidFill>
                <a:effectLst/>
                <a:ea typeface="Times New Roman" panose="02020603050405020304" pitchFamily="18" charset="0"/>
              </a:rPr>
              <a:t> a une </a:t>
            </a:r>
            <a:r>
              <a:rPr lang="fr-FR" sz="2000" dirty="0">
                <a:solidFill>
                  <a:srgbClr val="1E64B2"/>
                </a:solidFill>
                <a:effectLst/>
                <a:ea typeface="Times New Roman" panose="02020603050405020304" pitchFamily="18" charset="0"/>
              </a:rPr>
              <a:t>valeur</a:t>
            </a:r>
            <a:r>
              <a:rPr lang="fr-FR" sz="2000" dirty="0">
                <a:solidFill>
                  <a:schemeClr val="bg1"/>
                </a:solidFill>
                <a:effectLst/>
                <a:ea typeface="Times New Roman" panose="02020603050405020304" pitchFamily="18" charset="0"/>
              </a:rPr>
              <a:t> qui est supérieure ou égale à la valeur de ses enfants. Les éléments sont stockés dans le tas binaire en fonction de leur priorité, de sorte que l'élément le plus prioritaire est toujours à la </a:t>
            </a:r>
            <a:r>
              <a:rPr lang="fr-FR" sz="2000" dirty="0">
                <a:solidFill>
                  <a:srgbClr val="1E64B2"/>
                </a:solidFill>
                <a:effectLst/>
                <a:ea typeface="Times New Roman" panose="02020603050405020304" pitchFamily="18" charset="0"/>
              </a:rPr>
              <a:t>racine</a:t>
            </a:r>
            <a:r>
              <a:rPr lang="fr-FR" sz="2000" dirty="0">
                <a:solidFill>
                  <a:schemeClr val="bg1"/>
                </a:solidFill>
                <a:effectLst/>
                <a:ea typeface="Times New Roman" panose="02020603050405020304" pitchFamily="18" charset="0"/>
              </a:rPr>
              <a:t> du tas. </a:t>
            </a:r>
          </a:p>
          <a:p>
            <a:pPr lvl="0" rtl="0">
              <a:tabLst>
                <a:tab pos="457200" algn="l"/>
              </a:tabLst>
            </a:pPr>
            <a:endParaRPr lang="fr-FR" sz="2000" dirty="0">
              <a:solidFill>
                <a:schemeClr val="bg1"/>
              </a:solidFill>
              <a:effectLst/>
              <a:ea typeface="Times New Roman" panose="02020603050405020304" pitchFamily="18" charset="0"/>
            </a:endParaRPr>
          </a:p>
          <a:p>
            <a:pPr marL="342900" lvl="0" indent="-342900" rtl="0">
              <a:buFontTx/>
              <a:buChar char="-"/>
              <a:tabLst>
                <a:tab pos="457200" algn="l"/>
              </a:tabLst>
            </a:pPr>
            <a:r>
              <a:rPr lang="fr-FR" sz="2000" dirty="0">
                <a:solidFill>
                  <a:schemeClr val="bg1"/>
                </a:solidFill>
                <a:effectLst/>
                <a:ea typeface="Times New Roman" panose="02020603050405020304" pitchFamily="18" charset="0"/>
              </a:rPr>
              <a:t>Les opérations d'insertion et de recherche dans une file de priorité basée sur un tas binaire sont très rapides en temps logarithmique, mais les opérations de suppression peuvent être plus lentes que dans une liste chaînée, car elles nécessitent de réorganiser la structure du tas binaire.</a:t>
            </a:r>
          </a:p>
        </p:txBody>
      </p:sp>
      <p:pic>
        <p:nvPicPr>
          <p:cNvPr id="6" name="Image 5">
            <a:extLst>
              <a:ext uri="{FF2B5EF4-FFF2-40B4-BE49-F238E27FC236}">
                <a16:creationId xmlns:a16="http://schemas.microsoft.com/office/drawing/2014/main" id="{9AE3F2B0-A7A7-4362-9535-84ADEE6F6C9C}"/>
              </a:ext>
            </a:extLst>
          </p:cNvPr>
          <p:cNvPicPr>
            <a:picLocks noChangeAspect="1"/>
          </p:cNvPicPr>
          <p:nvPr/>
        </p:nvPicPr>
        <p:blipFill>
          <a:blip r:embed="rId2"/>
          <a:stretch>
            <a:fillRect/>
          </a:stretch>
        </p:blipFill>
        <p:spPr>
          <a:xfrm>
            <a:off x="7092870" y="871887"/>
            <a:ext cx="4762500" cy="4762500"/>
          </a:xfrm>
          <a:prstGeom prst="rect">
            <a:avLst/>
          </a:prstGeom>
        </p:spPr>
      </p:pic>
    </p:spTree>
    <p:extLst>
      <p:ext uri="{BB962C8B-B14F-4D97-AF65-F5344CB8AC3E}">
        <p14:creationId xmlns:p14="http://schemas.microsoft.com/office/powerpoint/2010/main" val="21635118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heel(1)">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heel(1)">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heel(1)">
                                      <p:cBhvr>
                                        <p:cTn id="2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fr-FR" dirty="0"/>
          </a:p>
        </p:txBody>
      </p:sp>
      <p:sp>
        <p:nvSpPr>
          <p:cNvPr id="2" name="Titre 1">
            <a:extLst>
              <a:ext uri="{FF2B5EF4-FFF2-40B4-BE49-F238E27FC236}">
                <a16:creationId xmlns:a16="http://schemas.microsoft.com/office/drawing/2014/main" id="{15115107-5DA3-4397-A1DA-67705DAE1EC2}"/>
              </a:ext>
            </a:extLst>
          </p:cNvPr>
          <p:cNvSpPr>
            <a:spLocks noGrp="1"/>
          </p:cNvSpPr>
          <p:nvPr>
            <p:ph type="title"/>
          </p:nvPr>
        </p:nvSpPr>
        <p:spPr>
          <a:xfrm>
            <a:off x="626840" y="2681103"/>
            <a:ext cx="379061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fr-FR" dirty="0">
                <a:solidFill>
                  <a:schemeClr val="bg1"/>
                </a:solidFill>
              </a:rPr>
              <a:t>Conclusion </a:t>
            </a:r>
            <a:endParaRPr lang="fr-FR" dirty="0">
              <a:solidFill>
                <a:srgbClr val="FFFFFF"/>
              </a:solidFill>
            </a:endParaRPr>
          </a:p>
        </p:txBody>
      </p:sp>
      <p:sp>
        <p:nvSpPr>
          <p:cNvPr id="4" name="ZoneTexte 3">
            <a:extLst>
              <a:ext uri="{FF2B5EF4-FFF2-40B4-BE49-F238E27FC236}">
                <a16:creationId xmlns:a16="http://schemas.microsoft.com/office/drawing/2014/main" id="{47E14F8D-FC0E-4514-B5D9-1B9CC867C2D8}"/>
              </a:ext>
            </a:extLst>
          </p:cNvPr>
          <p:cNvSpPr txBox="1"/>
          <p:nvPr/>
        </p:nvSpPr>
        <p:spPr>
          <a:xfrm>
            <a:off x="4654296" y="261864"/>
            <a:ext cx="7373581" cy="707886"/>
          </a:xfrm>
          <a:prstGeom prst="rect">
            <a:avLst/>
          </a:prstGeom>
          <a:noFill/>
        </p:spPr>
        <p:txBody>
          <a:bodyPr wrap="square" rtlCol="0">
            <a:spAutoFit/>
          </a:bodyPr>
          <a:lstStyle/>
          <a:p>
            <a:endParaRPr lang="fr-FR" sz="2000" b="1" dirty="0">
              <a:solidFill>
                <a:schemeClr val="tx1">
                  <a:lumMod val="65000"/>
                  <a:lumOff val="35000"/>
                </a:schemeClr>
              </a:solidFill>
            </a:endParaRPr>
          </a:p>
          <a:p>
            <a:endParaRPr lang="fr-FR" sz="2000" b="1" dirty="0">
              <a:solidFill>
                <a:schemeClr val="tx1">
                  <a:lumMod val="65000"/>
                  <a:lumOff val="35000"/>
                </a:schemeClr>
              </a:solidFill>
            </a:endParaRPr>
          </a:p>
        </p:txBody>
      </p:sp>
      <p:sp>
        <p:nvSpPr>
          <p:cNvPr id="5" name="ZoneTexte 4">
            <a:extLst>
              <a:ext uri="{FF2B5EF4-FFF2-40B4-BE49-F238E27FC236}">
                <a16:creationId xmlns:a16="http://schemas.microsoft.com/office/drawing/2014/main" id="{E6B5EAF9-B09A-0B4C-57AC-6803A02A7139}"/>
              </a:ext>
            </a:extLst>
          </p:cNvPr>
          <p:cNvSpPr txBox="1"/>
          <p:nvPr/>
        </p:nvSpPr>
        <p:spPr>
          <a:xfrm>
            <a:off x="5207361" y="969750"/>
            <a:ext cx="6267450" cy="4886851"/>
          </a:xfrm>
          <a:prstGeom prst="rect">
            <a:avLst/>
          </a:prstGeom>
          <a:noFill/>
        </p:spPr>
        <p:txBody>
          <a:bodyPr wrap="square">
            <a:spAutoFit/>
          </a:bodyPr>
          <a:lstStyle/>
          <a:p>
            <a:pPr>
              <a:lnSpc>
                <a:spcPct val="107000"/>
              </a:lnSpc>
              <a:spcAft>
                <a:spcPts val="800"/>
              </a:spcAft>
            </a:pPr>
            <a:r>
              <a:rPr lang="fr-FR" sz="2000" kern="100" dirty="0">
                <a:solidFill>
                  <a:srgbClr val="050E17"/>
                </a:solidFill>
                <a:effectLst/>
                <a:ea typeface="Calibri" panose="020F0502020204030204" pitchFamily="34" charset="0"/>
                <a:cs typeface="Arial" panose="020B0604020202020204" pitchFamily="34" charset="0"/>
              </a:rPr>
              <a:t>Enfin de compte, l'étude comparative de différentes structures de données pour l'implémentation de l'algorithme de Dijkstra montre que chaque structure de données a ses avantages et ses inconvénients en termes de temps d'exécution, d'utilisation de la mémoire et de complexité. </a:t>
            </a:r>
          </a:p>
          <a:p>
            <a:pPr>
              <a:lnSpc>
                <a:spcPct val="107000"/>
              </a:lnSpc>
              <a:spcAft>
                <a:spcPts val="800"/>
              </a:spcAft>
            </a:pPr>
            <a:r>
              <a:rPr lang="fr-FR" sz="2000" kern="100" dirty="0">
                <a:solidFill>
                  <a:srgbClr val="050E17"/>
                </a:solidFill>
                <a:effectLst/>
                <a:ea typeface="Calibri" panose="020F0502020204030204" pitchFamily="34" charset="0"/>
                <a:cs typeface="Arial" panose="020B0604020202020204" pitchFamily="34" charset="0"/>
              </a:rPr>
              <a:t>Le choix de la structure de données dépend des besoins spécifiques du programme et des compromis entre performances et complexité. </a:t>
            </a:r>
          </a:p>
          <a:p>
            <a:pPr>
              <a:lnSpc>
                <a:spcPct val="107000"/>
              </a:lnSpc>
              <a:spcAft>
                <a:spcPts val="800"/>
              </a:spcAft>
            </a:pPr>
            <a:r>
              <a:rPr lang="fr-FR" sz="2000" kern="100" dirty="0">
                <a:solidFill>
                  <a:srgbClr val="1E64B2"/>
                </a:solidFill>
                <a:effectLst/>
                <a:ea typeface="Calibri" panose="020F0502020204030204" pitchFamily="34" charset="0"/>
                <a:cs typeface="Arial" panose="020B0604020202020204" pitchFamily="34" charset="0"/>
              </a:rPr>
              <a:t>La file de priorité basée sur un tas binaire</a:t>
            </a:r>
            <a:r>
              <a:rPr lang="fr-FR" sz="2000" kern="100" dirty="0">
                <a:solidFill>
                  <a:srgbClr val="050E17"/>
                </a:solidFill>
                <a:effectLst/>
                <a:ea typeface="Calibri" panose="020F0502020204030204" pitchFamily="34" charset="0"/>
                <a:cs typeface="Arial" panose="020B0604020202020204" pitchFamily="34" charset="0"/>
              </a:rPr>
              <a:t> est généralement la structure de données la plus efficace pour l'implémentation de l'algorithme de Dijkstra, mais la liste chaînée et la table de hachage peuvent également être utilisées dans des contextes spécifiques.</a:t>
            </a:r>
            <a:endParaRPr lang="fr-FR" sz="2000" kern="1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08686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F6FFF20-8DC8-441E-9A23-FA563FE5CA99}"/>
              </a:ext>
            </a:extLst>
          </p:cNvPr>
          <p:cNvPicPr>
            <a:picLocks noChangeAspect="1"/>
          </p:cNvPicPr>
          <p:nvPr/>
        </p:nvPicPr>
        <p:blipFill>
          <a:blip r:embed="rId2"/>
          <a:stretch>
            <a:fillRect/>
          </a:stretch>
        </p:blipFill>
        <p:spPr>
          <a:xfrm>
            <a:off x="7216726" y="0"/>
            <a:ext cx="4975274" cy="6858000"/>
          </a:xfrm>
          <a:prstGeom prst="rect">
            <a:avLst/>
          </a:prstGeom>
        </p:spPr>
      </p:pic>
      <p:sp>
        <p:nvSpPr>
          <p:cNvPr id="2" name="Rectangle 1">
            <a:extLst>
              <a:ext uri="{FF2B5EF4-FFF2-40B4-BE49-F238E27FC236}">
                <a16:creationId xmlns:a16="http://schemas.microsoft.com/office/drawing/2014/main" id="{EAB9F090-556B-4874-B52E-400235F10896}"/>
              </a:ext>
            </a:extLst>
          </p:cNvPr>
          <p:cNvSpPr/>
          <p:nvPr/>
        </p:nvSpPr>
        <p:spPr>
          <a:xfrm>
            <a:off x="1317752" y="2414339"/>
            <a:ext cx="5251860" cy="1200329"/>
          </a:xfrm>
          <a:prstGeom prst="rect">
            <a:avLst/>
          </a:prstGeom>
        </p:spPr>
        <p:txBody>
          <a:bodyPr wrap="square">
            <a:spAutoFit/>
          </a:bodyPr>
          <a:lstStyle/>
          <a:p>
            <a:pPr algn="ctr"/>
            <a:r>
              <a:rPr lang="fr-FR" sz="3600" dirty="0">
                <a:solidFill>
                  <a:schemeClr val="bg1"/>
                </a:solidFill>
              </a:rPr>
              <a:t>Y a-t-il des questions concernant notre sujet </a:t>
            </a:r>
            <a:r>
              <a:rPr lang="fr-FR" sz="3200" dirty="0">
                <a:solidFill>
                  <a:schemeClr val="bg1"/>
                </a:solidFill>
              </a:rPr>
              <a:t>?</a:t>
            </a:r>
          </a:p>
        </p:txBody>
      </p:sp>
    </p:spTree>
    <p:extLst>
      <p:ext uri="{BB962C8B-B14F-4D97-AF65-F5344CB8AC3E}">
        <p14:creationId xmlns:p14="http://schemas.microsoft.com/office/powerpoint/2010/main" val="3122022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fr-FR" dirty="0"/>
          </a:p>
        </p:txBody>
      </p:sp>
      <p:sp>
        <p:nvSpPr>
          <p:cNvPr id="2" name="Titr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rtlCol="0">
            <a:normAutofit/>
          </a:bodyPr>
          <a:lstStyle/>
          <a:p>
            <a:pPr rtl="0"/>
            <a:r>
              <a:rPr lang="fr-FR" dirty="0">
                <a:solidFill>
                  <a:schemeClr val="bg1"/>
                </a:solidFill>
              </a:rPr>
              <a:t>Les chapitres</a:t>
            </a:r>
          </a:p>
        </p:txBody>
      </p:sp>
      <p:pic>
        <p:nvPicPr>
          <p:cNvPr id="4" name="Image 3" descr="Numéro de métier finance">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Espace réservé du contenu 2" descr="Icône puce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798111343"/>
              </p:ext>
            </p:extLst>
          </p:nvPr>
        </p:nvGraphicFramePr>
        <p:xfrm>
          <a:off x="5617928" y="250424"/>
          <a:ext cx="5607050" cy="64208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Rectangle 6">
            <a:extLst>
              <a:ext uri="{FF2B5EF4-FFF2-40B4-BE49-F238E27FC236}">
                <a16:creationId xmlns:a16="http://schemas.microsoft.com/office/drawing/2014/main" id="{54C58BE9-B94A-4E97-A376-F6F8C2FA5108}"/>
              </a:ext>
            </a:extLst>
          </p:cNvPr>
          <p:cNvSpPr/>
          <p:nvPr/>
        </p:nvSpPr>
        <p:spPr>
          <a:xfrm>
            <a:off x="5617928" y="4258395"/>
            <a:ext cx="5607050" cy="807227"/>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lstStyle/>
          <a:p>
            <a:endParaRPr lang="fr-FR" dirty="0"/>
          </a:p>
        </p:txBody>
      </p:sp>
      <p:sp>
        <p:nvSpPr>
          <p:cNvPr id="8" name="Rectangle 7">
            <a:extLst>
              <a:ext uri="{FF2B5EF4-FFF2-40B4-BE49-F238E27FC236}">
                <a16:creationId xmlns:a16="http://schemas.microsoft.com/office/drawing/2014/main" id="{698E2CA1-895B-4822-9410-DDC712FFC5CC}"/>
              </a:ext>
            </a:extLst>
          </p:cNvPr>
          <p:cNvSpPr/>
          <p:nvPr/>
        </p:nvSpPr>
        <p:spPr>
          <a:xfrm>
            <a:off x="5617928" y="5464825"/>
            <a:ext cx="5607050" cy="807228"/>
          </a:xfrm>
          <a:prstGeom prst="rect">
            <a:avLst/>
          </a:prstGeom>
          <a:solidFill>
            <a:srgbClr val="000000">
              <a:alpha val="70000"/>
            </a:srgbClr>
          </a:solidFill>
          <a:ln>
            <a:noFill/>
          </a:ln>
          <a:effectLst/>
        </p:spPr>
        <p:style>
          <a:lnRef idx="0">
            <a:scrgbClr r="0" g="0" b="0"/>
          </a:lnRef>
          <a:fillRef idx="1">
            <a:scrgbClr r="0" g="0" b="0"/>
          </a:fillRef>
          <a:effectRef idx="2">
            <a:scrgbClr r="0" g="0" b="0"/>
          </a:effectRef>
          <a:fontRef idx="minor">
            <a:schemeClr val="dk1">
              <a:hueOff val="0"/>
              <a:satOff val="0"/>
              <a:lumOff val="0"/>
              <a:alphaOff val="0"/>
            </a:schemeClr>
          </a:fontRef>
        </p:style>
      </p:sp>
      <p:sp>
        <p:nvSpPr>
          <p:cNvPr id="11" name="Rectangle 10">
            <a:extLst>
              <a:ext uri="{FF2B5EF4-FFF2-40B4-BE49-F238E27FC236}">
                <a16:creationId xmlns:a16="http://schemas.microsoft.com/office/drawing/2014/main" id="{8F0B7901-5823-43A5-AE5D-F6C816647DB5}"/>
              </a:ext>
            </a:extLst>
          </p:cNvPr>
          <p:cNvSpPr/>
          <p:nvPr/>
        </p:nvSpPr>
        <p:spPr>
          <a:xfrm>
            <a:off x="5916655" y="3239725"/>
            <a:ext cx="350103" cy="378550"/>
          </a:xfrm>
          <a:prstGeom prst="rect">
            <a:avLst/>
          </a:prstGeom>
          <a: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p:spPr>
        <p:style>
          <a:lnRef idx="0">
            <a:scrgbClr r="0" g="0" b="0"/>
          </a:lnRef>
          <a:fillRef idx="3">
            <a:scrgbClr r="0" g="0" b="0"/>
          </a:fillRef>
          <a:effectRef idx="2">
            <a:schemeClr val="accent4">
              <a:hueOff val="0"/>
              <a:satOff val="0"/>
              <a:lumOff val="0"/>
              <a:alphaOff val="0"/>
            </a:schemeClr>
          </a:effectRef>
          <a:fontRef idx="minor">
            <a:schemeClr val="lt1"/>
          </a:fontRef>
        </p:style>
      </p:sp>
      <p:sp>
        <p:nvSpPr>
          <p:cNvPr id="13" name="Rectangle 12">
            <a:extLst>
              <a:ext uri="{FF2B5EF4-FFF2-40B4-BE49-F238E27FC236}">
                <a16:creationId xmlns:a16="http://schemas.microsoft.com/office/drawing/2014/main" id="{1F393498-31CF-47BE-992E-D757FFD1E3EA}"/>
              </a:ext>
            </a:extLst>
          </p:cNvPr>
          <p:cNvSpPr/>
          <p:nvPr/>
        </p:nvSpPr>
        <p:spPr>
          <a:xfrm>
            <a:off x="5920948" y="3239725"/>
            <a:ext cx="350103" cy="378550"/>
          </a:xfrm>
          <a:prstGeom prst="rect">
            <a:avLst/>
          </a:prstGeom>
          <a: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p:spPr>
        <p:style>
          <a:lnRef idx="0">
            <a:scrgbClr r="0" g="0" b="0"/>
          </a:lnRef>
          <a:fillRef idx="3">
            <a:scrgbClr r="0" g="0" b="0"/>
          </a:fillRef>
          <a:effectRef idx="2">
            <a:schemeClr val="accent4">
              <a:hueOff val="0"/>
              <a:satOff val="0"/>
              <a:lumOff val="0"/>
              <a:alphaOff val="0"/>
            </a:schemeClr>
          </a:effectRef>
          <a:fontRef idx="minor">
            <a:schemeClr val="lt1"/>
          </a:fontRef>
        </p:style>
      </p:sp>
      <p:sp>
        <p:nvSpPr>
          <p:cNvPr id="14" name="Rectangle 13">
            <a:extLst>
              <a:ext uri="{FF2B5EF4-FFF2-40B4-BE49-F238E27FC236}">
                <a16:creationId xmlns:a16="http://schemas.microsoft.com/office/drawing/2014/main" id="{A9624CF5-7953-4D4E-8D1F-77FA7CD8EF4C}"/>
              </a:ext>
            </a:extLst>
          </p:cNvPr>
          <p:cNvSpPr/>
          <p:nvPr/>
        </p:nvSpPr>
        <p:spPr>
          <a:xfrm>
            <a:off x="5916655" y="4494483"/>
            <a:ext cx="350103" cy="369332"/>
          </a:xfrm>
          <a:prstGeom prst="rect">
            <a:avLst/>
          </a:prstGeom>
          <a: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p:spPr>
        <p:style>
          <a:lnRef idx="0">
            <a:scrgbClr r="0" g="0" b="0"/>
          </a:lnRef>
          <a:fillRef idx="3">
            <a:scrgbClr r="0" g="0" b="0"/>
          </a:fillRef>
          <a:effectRef idx="2">
            <a:schemeClr val="accent4">
              <a:hueOff val="0"/>
              <a:satOff val="0"/>
              <a:lumOff val="0"/>
              <a:alphaOff val="0"/>
            </a:schemeClr>
          </a:effectRef>
          <a:fontRef idx="minor">
            <a:schemeClr val="lt1"/>
          </a:fontRef>
        </p:style>
      </p:sp>
      <p:sp>
        <p:nvSpPr>
          <p:cNvPr id="16" name="Rectangle 15">
            <a:extLst>
              <a:ext uri="{FF2B5EF4-FFF2-40B4-BE49-F238E27FC236}">
                <a16:creationId xmlns:a16="http://schemas.microsoft.com/office/drawing/2014/main" id="{F647E940-1340-4A33-8902-5B5D5E122C60}"/>
              </a:ext>
            </a:extLst>
          </p:cNvPr>
          <p:cNvSpPr/>
          <p:nvPr/>
        </p:nvSpPr>
        <p:spPr>
          <a:xfrm>
            <a:off x="5916655" y="5751403"/>
            <a:ext cx="350103" cy="378550"/>
          </a:xfrm>
          <a:prstGeom prst="rect">
            <a:avLst/>
          </a:prstGeom>
          <a: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p:spPr>
        <p:style>
          <a:lnRef idx="0">
            <a:scrgbClr r="0" g="0" b="0"/>
          </a:lnRef>
          <a:fillRef idx="3">
            <a:scrgbClr r="0" g="0" b="0"/>
          </a:fillRef>
          <a:effectRef idx="2">
            <a:schemeClr val="accent4">
              <a:hueOff val="0"/>
              <a:satOff val="0"/>
              <a:lumOff val="0"/>
              <a:alphaOff val="0"/>
            </a:schemeClr>
          </a:effectRef>
          <a:fontRef idx="minor">
            <a:schemeClr val="lt1"/>
          </a:fontRef>
        </p:style>
      </p:sp>
      <p:sp>
        <p:nvSpPr>
          <p:cNvPr id="17" name="ZoneTexte 16">
            <a:extLst>
              <a:ext uri="{FF2B5EF4-FFF2-40B4-BE49-F238E27FC236}">
                <a16:creationId xmlns:a16="http://schemas.microsoft.com/office/drawing/2014/main" id="{D5A70600-F650-4BC5-87FC-4B255C1C9BFE}"/>
              </a:ext>
            </a:extLst>
          </p:cNvPr>
          <p:cNvSpPr txBox="1"/>
          <p:nvPr/>
        </p:nvSpPr>
        <p:spPr>
          <a:xfrm>
            <a:off x="6606861" y="734095"/>
            <a:ext cx="3206839" cy="369332"/>
          </a:xfrm>
          <a:prstGeom prst="rect">
            <a:avLst/>
          </a:prstGeom>
          <a:noFill/>
        </p:spPr>
        <p:txBody>
          <a:bodyPr wrap="square" rtlCol="0">
            <a:spAutoFit/>
          </a:bodyPr>
          <a:lstStyle/>
          <a:p>
            <a:r>
              <a:rPr lang="fr-FR" dirty="0">
                <a:solidFill>
                  <a:schemeClr val="bg1"/>
                </a:solidFill>
              </a:rPr>
              <a:t>INTRODUCTION</a:t>
            </a:r>
          </a:p>
        </p:txBody>
      </p:sp>
      <p:sp>
        <p:nvSpPr>
          <p:cNvPr id="18" name="ZoneTexte 17">
            <a:extLst>
              <a:ext uri="{FF2B5EF4-FFF2-40B4-BE49-F238E27FC236}">
                <a16:creationId xmlns:a16="http://schemas.microsoft.com/office/drawing/2014/main" id="{4D59C974-5B99-48CA-B207-2DA0A6CFF204}"/>
              </a:ext>
            </a:extLst>
          </p:cNvPr>
          <p:cNvSpPr txBox="1"/>
          <p:nvPr/>
        </p:nvSpPr>
        <p:spPr>
          <a:xfrm>
            <a:off x="6606861" y="1977822"/>
            <a:ext cx="3206839" cy="369332"/>
          </a:xfrm>
          <a:prstGeom prst="rect">
            <a:avLst/>
          </a:prstGeom>
          <a:noFill/>
        </p:spPr>
        <p:txBody>
          <a:bodyPr wrap="square" rtlCol="0">
            <a:spAutoFit/>
          </a:bodyPr>
          <a:lstStyle/>
          <a:p>
            <a:r>
              <a:rPr lang="fr-FR" dirty="0">
                <a:solidFill>
                  <a:schemeClr val="bg1"/>
                </a:solidFill>
              </a:rPr>
              <a:t>FONDEMENTS THEORIQUES</a:t>
            </a:r>
          </a:p>
        </p:txBody>
      </p:sp>
      <p:sp>
        <p:nvSpPr>
          <p:cNvPr id="19" name="ZoneTexte 18">
            <a:extLst>
              <a:ext uri="{FF2B5EF4-FFF2-40B4-BE49-F238E27FC236}">
                <a16:creationId xmlns:a16="http://schemas.microsoft.com/office/drawing/2014/main" id="{52D9738E-88B3-4278-9E18-8E8210E8BD8E}"/>
              </a:ext>
            </a:extLst>
          </p:cNvPr>
          <p:cNvSpPr txBox="1"/>
          <p:nvPr/>
        </p:nvSpPr>
        <p:spPr>
          <a:xfrm>
            <a:off x="6561783" y="3221549"/>
            <a:ext cx="3206839" cy="646331"/>
          </a:xfrm>
          <a:prstGeom prst="rect">
            <a:avLst/>
          </a:prstGeom>
          <a:noFill/>
        </p:spPr>
        <p:txBody>
          <a:bodyPr wrap="square" rtlCol="0">
            <a:spAutoFit/>
          </a:bodyPr>
          <a:lstStyle/>
          <a:p>
            <a:r>
              <a:rPr lang="fr-FR" dirty="0">
                <a:solidFill>
                  <a:schemeClr val="bg1"/>
                </a:solidFill>
              </a:rPr>
              <a:t>STRUCTURE DE DONNEES</a:t>
            </a:r>
          </a:p>
          <a:p>
            <a:endParaRPr lang="fr-FR" dirty="0">
              <a:solidFill>
                <a:schemeClr val="bg1"/>
              </a:solidFill>
            </a:endParaRPr>
          </a:p>
        </p:txBody>
      </p:sp>
      <p:sp>
        <p:nvSpPr>
          <p:cNvPr id="20" name="ZoneTexte 19">
            <a:extLst>
              <a:ext uri="{FF2B5EF4-FFF2-40B4-BE49-F238E27FC236}">
                <a16:creationId xmlns:a16="http://schemas.microsoft.com/office/drawing/2014/main" id="{F85B96D8-7D1C-429C-9DD2-2D541ABCBB59}"/>
              </a:ext>
            </a:extLst>
          </p:cNvPr>
          <p:cNvSpPr txBox="1"/>
          <p:nvPr/>
        </p:nvSpPr>
        <p:spPr>
          <a:xfrm>
            <a:off x="6561782" y="4477342"/>
            <a:ext cx="3206839" cy="369332"/>
          </a:xfrm>
          <a:prstGeom prst="rect">
            <a:avLst/>
          </a:prstGeom>
          <a:noFill/>
        </p:spPr>
        <p:txBody>
          <a:bodyPr wrap="square" rtlCol="0">
            <a:spAutoFit/>
          </a:bodyPr>
          <a:lstStyle/>
          <a:p>
            <a:r>
              <a:rPr lang="fr-FR" dirty="0">
                <a:solidFill>
                  <a:schemeClr val="bg1"/>
                </a:solidFill>
              </a:rPr>
              <a:t>CONCLUSION</a:t>
            </a:r>
          </a:p>
        </p:txBody>
      </p:sp>
      <p:sp>
        <p:nvSpPr>
          <p:cNvPr id="21" name="ZoneTexte 20">
            <a:extLst>
              <a:ext uri="{FF2B5EF4-FFF2-40B4-BE49-F238E27FC236}">
                <a16:creationId xmlns:a16="http://schemas.microsoft.com/office/drawing/2014/main" id="{C4561408-94B3-487C-AC23-A42B00ED7219}"/>
              </a:ext>
            </a:extLst>
          </p:cNvPr>
          <p:cNvSpPr txBox="1"/>
          <p:nvPr/>
        </p:nvSpPr>
        <p:spPr>
          <a:xfrm>
            <a:off x="6561782" y="5739594"/>
            <a:ext cx="3206839" cy="369332"/>
          </a:xfrm>
          <a:prstGeom prst="rect">
            <a:avLst/>
          </a:prstGeom>
          <a:noFill/>
        </p:spPr>
        <p:txBody>
          <a:bodyPr wrap="square" rtlCol="0">
            <a:spAutoFit/>
          </a:bodyPr>
          <a:lstStyle/>
          <a:p>
            <a:r>
              <a:rPr lang="fr-FR" dirty="0">
                <a:solidFill>
                  <a:schemeClr val="bg1"/>
                </a:solidFill>
              </a:rPr>
              <a:t>BIBLIOGRAPHIE</a:t>
            </a:r>
          </a:p>
        </p:txBody>
      </p:sp>
    </p:spTree>
    <p:extLst>
      <p:ext uri="{BB962C8B-B14F-4D97-AF65-F5344CB8AC3E}">
        <p14:creationId xmlns:p14="http://schemas.microsoft.com/office/powerpoint/2010/main" val="34243145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7"/>
                                        </p:tgtEl>
                                      </p:cBhvr>
                                    </p:animEffect>
                                    <p:animScale>
                                      <p:cBhvr>
                                        <p:cTn id="12" dur="250" autoRev="1" fill="hold"/>
                                        <p:tgtEl>
                                          <p:spTgt spid="7"/>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8"/>
                                        </p:tgtEl>
                                      </p:cBhvr>
                                    </p:animEffect>
                                    <p:animScale>
                                      <p:cBhvr>
                                        <p:cTn id="1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fr-FR" dirty="0"/>
          </a:p>
        </p:txBody>
      </p:sp>
      <p:sp>
        <p:nvSpPr>
          <p:cNvPr id="2" name="Titre 1">
            <a:extLst>
              <a:ext uri="{FF2B5EF4-FFF2-40B4-BE49-F238E27FC236}">
                <a16:creationId xmlns:a16="http://schemas.microsoft.com/office/drawing/2014/main" id="{15115107-5DA3-4397-A1DA-67705DAE1EC2}"/>
              </a:ext>
            </a:extLst>
          </p:cNvPr>
          <p:cNvSpPr>
            <a:spLocks noGrp="1"/>
          </p:cNvSpPr>
          <p:nvPr>
            <p:ph type="title"/>
          </p:nvPr>
        </p:nvSpPr>
        <p:spPr>
          <a:xfrm>
            <a:off x="626840" y="2681103"/>
            <a:ext cx="379061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fr-FR" dirty="0">
                <a:solidFill>
                  <a:schemeClr val="bg1"/>
                </a:solidFill>
              </a:rPr>
              <a:t>bibliographie</a:t>
            </a:r>
            <a:endParaRPr lang="fr-FR" dirty="0">
              <a:solidFill>
                <a:srgbClr val="FFFFFF"/>
              </a:solidFill>
            </a:endParaRPr>
          </a:p>
        </p:txBody>
      </p:sp>
      <p:sp>
        <p:nvSpPr>
          <p:cNvPr id="4" name="ZoneTexte 3">
            <a:extLst>
              <a:ext uri="{FF2B5EF4-FFF2-40B4-BE49-F238E27FC236}">
                <a16:creationId xmlns:a16="http://schemas.microsoft.com/office/drawing/2014/main" id="{47E14F8D-FC0E-4514-B5D9-1B9CC867C2D8}"/>
              </a:ext>
            </a:extLst>
          </p:cNvPr>
          <p:cNvSpPr txBox="1"/>
          <p:nvPr/>
        </p:nvSpPr>
        <p:spPr>
          <a:xfrm>
            <a:off x="5281136" y="309489"/>
            <a:ext cx="6746741" cy="5355312"/>
          </a:xfrm>
          <a:prstGeom prst="rect">
            <a:avLst/>
          </a:prstGeom>
          <a:noFill/>
        </p:spPr>
        <p:txBody>
          <a:bodyPr wrap="square" rtlCol="0">
            <a:spAutoFit/>
          </a:bodyPr>
          <a:lstStyle/>
          <a:p>
            <a:r>
              <a:rPr lang="fr-FR" sz="1400" b="1" dirty="0">
                <a:solidFill>
                  <a:srgbClr val="0033CC"/>
                </a:solidFill>
                <a:hlinkClick r:id="rId3"/>
              </a:rPr>
              <a:t>https://perso.liris.cnrs.fr</a:t>
            </a:r>
            <a:endParaRPr lang="fr-FR" sz="1400" b="1" dirty="0">
              <a:solidFill>
                <a:srgbClr val="0033CC"/>
              </a:solidFill>
            </a:endParaRPr>
          </a:p>
          <a:p>
            <a:endParaRPr lang="fr-FR" sz="1400" b="1" dirty="0">
              <a:solidFill>
                <a:srgbClr val="0033CC"/>
              </a:solidFill>
            </a:endParaRPr>
          </a:p>
          <a:p>
            <a:r>
              <a:rPr lang="fr-FR" sz="1400" b="1" dirty="0">
                <a:solidFill>
                  <a:srgbClr val="0033CC"/>
                </a:solidFill>
                <a:hlinkClick r:id="rId4"/>
              </a:rPr>
              <a:t>https://zestedesavoir.com/tutoriels/681/a-la-decouverte-des-algorithmes-de-graphe/727_bases-de-la-theorie-des-graphes/3352_graphes-et-representation-de-graphe/#1-10500_dessine-moi-un-graphe</a:t>
            </a:r>
            <a:endParaRPr lang="fr-FR" sz="1400" b="1" dirty="0">
              <a:solidFill>
                <a:srgbClr val="0033CC"/>
              </a:solidFill>
            </a:endParaRPr>
          </a:p>
          <a:p>
            <a:endParaRPr lang="fr-FR" sz="1400" b="1" dirty="0">
              <a:solidFill>
                <a:srgbClr val="0033CC"/>
              </a:solidFill>
            </a:endParaRPr>
          </a:p>
          <a:p>
            <a:r>
              <a:rPr lang="fr-FR" sz="1400" b="1" dirty="0">
                <a:solidFill>
                  <a:srgbClr val="0033CC"/>
                </a:solidFill>
                <a:hlinkClick r:id="rId5"/>
              </a:rPr>
              <a:t>http://yallouz.arie.free.fr/terminale_cours/graphes/graphes.php?page=g3</a:t>
            </a:r>
            <a:endParaRPr lang="fr-FR" sz="1400" b="1" dirty="0">
              <a:solidFill>
                <a:srgbClr val="0033CC"/>
              </a:solidFill>
            </a:endParaRPr>
          </a:p>
          <a:p>
            <a:endParaRPr lang="fr-FR" sz="1400" b="1" dirty="0">
              <a:solidFill>
                <a:srgbClr val="0033CC"/>
              </a:solidFill>
            </a:endParaRPr>
          </a:p>
          <a:p>
            <a:r>
              <a:rPr lang="fr-FR" sz="1400" b="1" dirty="0">
                <a:solidFill>
                  <a:srgbClr val="0033CC"/>
                </a:solidFill>
                <a:hlinkClick r:id="rId6"/>
              </a:rPr>
              <a:t>https://www.pinterest.fr</a:t>
            </a:r>
            <a:endParaRPr lang="fr-FR" sz="1400" b="1" dirty="0">
              <a:solidFill>
                <a:srgbClr val="0033CC"/>
              </a:solidFill>
            </a:endParaRPr>
          </a:p>
          <a:p>
            <a:endParaRPr lang="fr-FR" sz="1400" b="1" dirty="0">
              <a:solidFill>
                <a:srgbClr val="0033CC"/>
              </a:solidFill>
            </a:endParaRPr>
          </a:p>
          <a:p>
            <a:endParaRPr lang="fr-FR" sz="1400" b="1" dirty="0">
              <a:solidFill>
                <a:srgbClr val="0033CC"/>
              </a:solidFill>
            </a:endParaRPr>
          </a:p>
          <a:p>
            <a:r>
              <a:rPr lang="fr-FR" sz="1400" b="1" dirty="0">
                <a:solidFill>
                  <a:srgbClr val="0033CC"/>
                </a:solidFill>
                <a:hlinkClick r:id="rId7"/>
              </a:rPr>
              <a:t>https://math.univ-lyon1.fr/irem/Formation_ISN/formation_parcours_graphes/dijkstra/1_algorithme.html#</a:t>
            </a:r>
            <a:endParaRPr lang="fr-FR" sz="1400" b="1" dirty="0">
              <a:solidFill>
                <a:srgbClr val="0033CC"/>
              </a:solidFill>
            </a:endParaRPr>
          </a:p>
          <a:p>
            <a:endParaRPr lang="fr-FR" sz="1400" b="1" dirty="0">
              <a:solidFill>
                <a:srgbClr val="0033CC"/>
              </a:solidFill>
            </a:endParaRPr>
          </a:p>
          <a:p>
            <a:r>
              <a:rPr lang="fr-FR" sz="1400" b="1" dirty="0">
                <a:solidFill>
                  <a:srgbClr val="0033CC"/>
                </a:solidFill>
                <a:hlinkClick r:id="rId8"/>
              </a:rPr>
              <a:t>https://www.techno-science.net/definition/6470.html</a:t>
            </a:r>
            <a:endParaRPr lang="fr-FR" sz="1400" b="1" dirty="0">
              <a:solidFill>
                <a:srgbClr val="0033CC"/>
              </a:solidFill>
            </a:endParaRPr>
          </a:p>
          <a:p>
            <a:endParaRPr lang="fr-FR" sz="1400" b="1" dirty="0">
              <a:solidFill>
                <a:srgbClr val="0033CC"/>
              </a:solidFill>
            </a:endParaRPr>
          </a:p>
          <a:p>
            <a:r>
              <a:rPr lang="fr-FR" sz="1400" b="1" dirty="0">
                <a:solidFill>
                  <a:srgbClr val="0033CC"/>
                </a:solidFill>
                <a:hlinkClick r:id="rId9"/>
              </a:rPr>
              <a:t>https://datascientest.com/algorithme-de-dijkstra</a:t>
            </a:r>
            <a:endParaRPr lang="fr-FR" sz="1400" b="1" dirty="0">
              <a:solidFill>
                <a:srgbClr val="0033CC"/>
              </a:solidFill>
            </a:endParaRPr>
          </a:p>
          <a:p>
            <a:endParaRPr lang="fr-FR" sz="1400" b="1" dirty="0">
              <a:solidFill>
                <a:srgbClr val="0033CC"/>
              </a:solidFill>
            </a:endParaRPr>
          </a:p>
          <a:p>
            <a:r>
              <a:rPr lang="fr-FR" sz="1400" b="1" dirty="0">
                <a:solidFill>
                  <a:srgbClr val="0033CC"/>
                </a:solidFill>
                <a:hlinkClick r:id="rId6"/>
              </a:rPr>
              <a:t>https://www.pinterest.fr</a:t>
            </a:r>
            <a:endParaRPr lang="fr-FR" sz="1400" b="1" dirty="0">
              <a:solidFill>
                <a:srgbClr val="0033CC"/>
              </a:solidFill>
            </a:endParaRPr>
          </a:p>
          <a:p>
            <a:endParaRPr lang="fr-FR" sz="1400" b="1" dirty="0">
              <a:solidFill>
                <a:srgbClr val="0033CC"/>
              </a:solidFill>
            </a:endParaRPr>
          </a:p>
          <a:p>
            <a:r>
              <a:rPr lang="fr-FR" sz="1600" b="1" dirty="0">
                <a:solidFill>
                  <a:srgbClr val="0033CC"/>
                </a:solidFill>
                <a:hlinkClick r:id="rId10"/>
              </a:rPr>
              <a:t>https://www.programiz.com/dsa/hash-table</a:t>
            </a:r>
            <a:endParaRPr lang="fr-FR" sz="1600" b="1" dirty="0">
              <a:solidFill>
                <a:srgbClr val="0033CC"/>
              </a:solidFill>
            </a:endParaRPr>
          </a:p>
          <a:p>
            <a:endParaRPr lang="fr-FR" sz="1600" b="1" dirty="0">
              <a:solidFill>
                <a:srgbClr val="0033CC"/>
              </a:solidFill>
            </a:endParaRPr>
          </a:p>
          <a:p>
            <a:endParaRPr lang="fr-FR" sz="1600" b="1" dirty="0">
              <a:solidFill>
                <a:srgbClr val="0033CC"/>
              </a:solidFill>
            </a:endParaRPr>
          </a:p>
        </p:txBody>
      </p:sp>
      <p:pic>
        <p:nvPicPr>
          <p:cNvPr id="5" name="Graphique 4" descr="Loupe">
            <a:extLst>
              <a:ext uri="{FF2B5EF4-FFF2-40B4-BE49-F238E27FC236}">
                <a16:creationId xmlns:a16="http://schemas.microsoft.com/office/drawing/2014/main" id="{77009C20-B033-4D78-A965-ED5902047C3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87716" y="309489"/>
            <a:ext cx="360000" cy="297944"/>
          </a:xfrm>
          <a:prstGeom prst="rect">
            <a:avLst/>
          </a:prstGeom>
        </p:spPr>
      </p:pic>
      <p:pic>
        <p:nvPicPr>
          <p:cNvPr id="10" name="Graphique 9" descr="Loupe">
            <a:extLst>
              <a:ext uri="{FF2B5EF4-FFF2-40B4-BE49-F238E27FC236}">
                <a16:creationId xmlns:a16="http://schemas.microsoft.com/office/drawing/2014/main" id="{8B8273C1-62E5-45AE-B365-69F4611C1BC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87716" y="916922"/>
            <a:ext cx="360000" cy="297944"/>
          </a:xfrm>
          <a:prstGeom prst="rect">
            <a:avLst/>
          </a:prstGeom>
        </p:spPr>
      </p:pic>
      <p:pic>
        <p:nvPicPr>
          <p:cNvPr id="11" name="Graphique 10" descr="Loupe">
            <a:extLst>
              <a:ext uri="{FF2B5EF4-FFF2-40B4-BE49-F238E27FC236}">
                <a16:creationId xmlns:a16="http://schemas.microsoft.com/office/drawing/2014/main" id="{88F6E45D-9CD9-4B01-885F-7CF5F0DC201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85908" y="1524355"/>
            <a:ext cx="360000" cy="297944"/>
          </a:xfrm>
          <a:prstGeom prst="rect">
            <a:avLst/>
          </a:prstGeom>
        </p:spPr>
      </p:pic>
      <p:pic>
        <p:nvPicPr>
          <p:cNvPr id="12" name="Graphique 11" descr="Loupe">
            <a:extLst>
              <a:ext uri="{FF2B5EF4-FFF2-40B4-BE49-F238E27FC236}">
                <a16:creationId xmlns:a16="http://schemas.microsoft.com/office/drawing/2014/main" id="{71778C86-0952-4B4F-9C32-6AE9C8B2196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85908" y="2106175"/>
            <a:ext cx="360000" cy="297944"/>
          </a:xfrm>
          <a:prstGeom prst="rect">
            <a:avLst/>
          </a:prstGeom>
        </p:spPr>
      </p:pic>
      <p:pic>
        <p:nvPicPr>
          <p:cNvPr id="14" name="Graphique 13" descr="Loupe">
            <a:extLst>
              <a:ext uri="{FF2B5EF4-FFF2-40B4-BE49-F238E27FC236}">
                <a16:creationId xmlns:a16="http://schemas.microsoft.com/office/drawing/2014/main" id="{14E7EE05-B628-4492-9AE3-E252425E2E8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85908" y="2739221"/>
            <a:ext cx="360000" cy="297944"/>
          </a:xfrm>
          <a:prstGeom prst="rect">
            <a:avLst/>
          </a:prstGeom>
        </p:spPr>
      </p:pic>
      <p:pic>
        <p:nvPicPr>
          <p:cNvPr id="15" name="Graphique 14" descr="Loupe">
            <a:extLst>
              <a:ext uri="{FF2B5EF4-FFF2-40B4-BE49-F238E27FC236}">
                <a16:creationId xmlns:a16="http://schemas.microsoft.com/office/drawing/2014/main" id="{A630C693-6D19-4769-A1CC-A3BBBEC678C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85908" y="3490048"/>
            <a:ext cx="360000" cy="297944"/>
          </a:xfrm>
          <a:prstGeom prst="rect">
            <a:avLst/>
          </a:prstGeom>
        </p:spPr>
      </p:pic>
      <p:pic>
        <p:nvPicPr>
          <p:cNvPr id="16" name="Graphique 15" descr="Loupe">
            <a:extLst>
              <a:ext uri="{FF2B5EF4-FFF2-40B4-BE49-F238E27FC236}">
                <a16:creationId xmlns:a16="http://schemas.microsoft.com/office/drawing/2014/main" id="{101628EC-A531-4B9F-BCAD-AACD60B57F9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85908" y="3942931"/>
            <a:ext cx="360000" cy="297944"/>
          </a:xfrm>
          <a:prstGeom prst="rect">
            <a:avLst/>
          </a:prstGeom>
        </p:spPr>
      </p:pic>
      <p:pic>
        <p:nvPicPr>
          <p:cNvPr id="17" name="Graphique 16" descr="Loupe">
            <a:extLst>
              <a:ext uri="{FF2B5EF4-FFF2-40B4-BE49-F238E27FC236}">
                <a16:creationId xmlns:a16="http://schemas.microsoft.com/office/drawing/2014/main" id="{15604E62-849B-45C9-8D79-A6F60595757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57014" y="4395814"/>
            <a:ext cx="360000" cy="297944"/>
          </a:xfrm>
          <a:prstGeom prst="rect">
            <a:avLst/>
          </a:prstGeom>
        </p:spPr>
      </p:pic>
      <p:pic>
        <p:nvPicPr>
          <p:cNvPr id="24" name="Graphique 23" descr="Loupe">
            <a:extLst>
              <a:ext uri="{FF2B5EF4-FFF2-40B4-BE49-F238E27FC236}">
                <a16:creationId xmlns:a16="http://schemas.microsoft.com/office/drawing/2014/main" id="{675C912A-8CB4-4232-9B09-DD2DB6EF506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85908" y="4848697"/>
            <a:ext cx="360000" cy="297944"/>
          </a:xfrm>
          <a:prstGeom prst="rect">
            <a:avLst/>
          </a:prstGeom>
        </p:spPr>
      </p:pic>
    </p:spTree>
    <p:extLst>
      <p:ext uri="{BB962C8B-B14F-4D97-AF65-F5344CB8AC3E}">
        <p14:creationId xmlns:p14="http://schemas.microsoft.com/office/powerpoint/2010/main" val="3982696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ipe(down)">
                                      <p:cBhvr>
                                        <p:cTn id="25" dur="580">
                                          <p:stCondLst>
                                            <p:cond delay="0"/>
                                          </p:stCondLst>
                                        </p:cTn>
                                        <p:tgtEl>
                                          <p:spTgt spid="4">
                                            <p:txEl>
                                              <p:pRg st="0" end="0"/>
                                            </p:txEl>
                                          </p:spTgt>
                                        </p:tgtEl>
                                      </p:cBhvr>
                                    </p:animEffect>
                                    <p:anim calcmode="lin" valueType="num">
                                      <p:cBhvr>
                                        <p:cTn id="26"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0" end="0"/>
                                            </p:txEl>
                                          </p:spTgt>
                                        </p:tgtEl>
                                      </p:cBhvr>
                                      <p:to x="100000" y="60000"/>
                                    </p:animScale>
                                    <p:animScale>
                                      <p:cBhvr>
                                        <p:cTn id="32" dur="166" decel="50000">
                                          <p:stCondLst>
                                            <p:cond delay="676"/>
                                          </p:stCondLst>
                                        </p:cTn>
                                        <p:tgtEl>
                                          <p:spTgt spid="4">
                                            <p:txEl>
                                              <p:pRg st="0" end="0"/>
                                            </p:txEl>
                                          </p:spTgt>
                                        </p:tgtEl>
                                      </p:cBhvr>
                                      <p:to x="100000" y="100000"/>
                                    </p:animScale>
                                    <p:animScale>
                                      <p:cBhvr>
                                        <p:cTn id="33" dur="26">
                                          <p:stCondLst>
                                            <p:cond delay="1312"/>
                                          </p:stCondLst>
                                        </p:cTn>
                                        <p:tgtEl>
                                          <p:spTgt spid="4">
                                            <p:txEl>
                                              <p:pRg st="0" end="0"/>
                                            </p:txEl>
                                          </p:spTgt>
                                        </p:tgtEl>
                                      </p:cBhvr>
                                      <p:to x="100000" y="80000"/>
                                    </p:animScale>
                                    <p:animScale>
                                      <p:cBhvr>
                                        <p:cTn id="34" dur="166" decel="50000">
                                          <p:stCondLst>
                                            <p:cond delay="1338"/>
                                          </p:stCondLst>
                                        </p:cTn>
                                        <p:tgtEl>
                                          <p:spTgt spid="4">
                                            <p:txEl>
                                              <p:pRg st="0" end="0"/>
                                            </p:txEl>
                                          </p:spTgt>
                                        </p:tgtEl>
                                      </p:cBhvr>
                                      <p:to x="100000" y="100000"/>
                                    </p:animScale>
                                    <p:animScale>
                                      <p:cBhvr>
                                        <p:cTn id="35" dur="26">
                                          <p:stCondLst>
                                            <p:cond delay="1642"/>
                                          </p:stCondLst>
                                        </p:cTn>
                                        <p:tgtEl>
                                          <p:spTgt spid="4">
                                            <p:txEl>
                                              <p:pRg st="0" end="0"/>
                                            </p:txEl>
                                          </p:spTgt>
                                        </p:tgtEl>
                                      </p:cBhvr>
                                      <p:to x="100000" y="90000"/>
                                    </p:animScale>
                                    <p:animScale>
                                      <p:cBhvr>
                                        <p:cTn id="36" dur="166" decel="50000">
                                          <p:stCondLst>
                                            <p:cond delay="1668"/>
                                          </p:stCondLst>
                                        </p:cTn>
                                        <p:tgtEl>
                                          <p:spTgt spid="4">
                                            <p:txEl>
                                              <p:pRg st="0" end="0"/>
                                            </p:txEl>
                                          </p:spTgt>
                                        </p:tgtEl>
                                      </p:cBhvr>
                                      <p:to x="100000" y="100000"/>
                                    </p:animScale>
                                    <p:animScale>
                                      <p:cBhvr>
                                        <p:cTn id="37" dur="26">
                                          <p:stCondLst>
                                            <p:cond delay="1808"/>
                                          </p:stCondLst>
                                        </p:cTn>
                                        <p:tgtEl>
                                          <p:spTgt spid="4">
                                            <p:txEl>
                                              <p:pRg st="0" end="0"/>
                                            </p:txEl>
                                          </p:spTgt>
                                        </p:tgtEl>
                                      </p:cBhvr>
                                      <p:to x="100000" y="95000"/>
                                    </p:animScale>
                                    <p:animScale>
                                      <p:cBhvr>
                                        <p:cTn id="38" dur="166" decel="50000">
                                          <p:stCondLst>
                                            <p:cond delay="1834"/>
                                          </p:stCondLst>
                                        </p:cTn>
                                        <p:tgtEl>
                                          <p:spTgt spid="4">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80">
                                          <p:stCondLst>
                                            <p:cond delay="0"/>
                                          </p:stCondLst>
                                        </p:cTn>
                                        <p:tgtEl>
                                          <p:spTgt spid="10"/>
                                        </p:tgtEl>
                                      </p:cBhvr>
                                    </p:animEffect>
                                    <p:anim calcmode="lin" valueType="num">
                                      <p:cBhvr>
                                        <p:cTn id="4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gtEl>
                                      </p:cBhvr>
                                      <p:to x="100000" y="60000"/>
                                    </p:animScale>
                                    <p:animScale>
                                      <p:cBhvr>
                                        <p:cTn id="50" dur="166" decel="50000">
                                          <p:stCondLst>
                                            <p:cond delay="676"/>
                                          </p:stCondLst>
                                        </p:cTn>
                                        <p:tgtEl>
                                          <p:spTgt spid="10"/>
                                        </p:tgtEl>
                                      </p:cBhvr>
                                      <p:to x="100000" y="100000"/>
                                    </p:animScale>
                                    <p:animScale>
                                      <p:cBhvr>
                                        <p:cTn id="51" dur="26">
                                          <p:stCondLst>
                                            <p:cond delay="1312"/>
                                          </p:stCondLst>
                                        </p:cTn>
                                        <p:tgtEl>
                                          <p:spTgt spid="10"/>
                                        </p:tgtEl>
                                      </p:cBhvr>
                                      <p:to x="100000" y="80000"/>
                                    </p:animScale>
                                    <p:animScale>
                                      <p:cBhvr>
                                        <p:cTn id="52" dur="166" decel="50000">
                                          <p:stCondLst>
                                            <p:cond delay="1338"/>
                                          </p:stCondLst>
                                        </p:cTn>
                                        <p:tgtEl>
                                          <p:spTgt spid="10"/>
                                        </p:tgtEl>
                                      </p:cBhvr>
                                      <p:to x="100000" y="100000"/>
                                    </p:animScale>
                                    <p:animScale>
                                      <p:cBhvr>
                                        <p:cTn id="53" dur="26">
                                          <p:stCondLst>
                                            <p:cond delay="1642"/>
                                          </p:stCondLst>
                                        </p:cTn>
                                        <p:tgtEl>
                                          <p:spTgt spid="10"/>
                                        </p:tgtEl>
                                      </p:cBhvr>
                                      <p:to x="100000" y="90000"/>
                                    </p:animScale>
                                    <p:animScale>
                                      <p:cBhvr>
                                        <p:cTn id="54" dur="166" decel="50000">
                                          <p:stCondLst>
                                            <p:cond delay="1668"/>
                                          </p:stCondLst>
                                        </p:cTn>
                                        <p:tgtEl>
                                          <p:spTgt spid="10"/>
                                        </p:tgtEl>
                                      </p:cBhvr>
                                      <p:to x="100000" y="100000"/>
                                    </p:animScale>
                                    <p:animScale>
                                      <p:cBhvr>
                                        <p:cTn id="55" dur="26">
                                          <p:stCondLst>
                                            <p:cond delay="1808"/>
                                          </p:stCondLst>
                                        </p:cTn>
                                        <p:tgtEl>
                                          <p:spTgt spid="10"/>
                                        </p:tgtEl>
                                      </p:cBhvr>
                                      <p:to x="100000" y="95000"/>
                                    </p:animScale>
                                    <p:animScale>
                                      <p:cBhvr>
                                        <p:cTn id="56" dur="166" decel="50000">
                                          <p:stCondLst>
                                            <p:cond delay="1834"/>
                                          </p:stCondLst>
                                        </p:cTn>
                                        <p:tgtEl>
                                          <p:spTgt spid="10"/>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animEffect transition="in" filter="wipe(down)">
                                      <p:cBhvr>
                                        <p:cTn id="61" dur="580">
                                          <p:stCondLst>
                                            <p:cond delay="0"/>
                                          </p:stCondLst>
                                        </p:cTn>
                                        <p:tgtEl>
                                          <p:spTgt spid="4">
                                            <p:txEl>
                                              <p:pRg st="2" end="2"/>
                                            </p:txEl>
                                          </p:spTgt>
                                        </p:tgtEl>
                                      </p:cBhvr>
                                    </p:animEffect>
                                    <p:anim calcmode="lin" valueType="num">
                                      <p:cBhvr>
                                        <p:cTn id="62"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2" end="2"/>
                                            </p:txEl>
                                          </p:spTgt>
                                        </p:tgtEl>
                                      </p:cBhvr>
                                      <p:to x="100000" y="60000"/>
                                    </p:animScale>
                                    <p:animScale>
                                      <p:cBhvr>
                                        <p:cTn id="68" dur="166" decel="50000">
                                          <p:stCondLst>
                                            <p:cond delay="676"/>
                                          </p:stCondLst>
                                        </p:cTn>
                                        <p:tgtEl>
                                          <p:spTgt spid="4">
                                            <p:txEl>
                                              <p:pRg st="2" end="2"/>
                                            </p:txEl>
                                          </p:spTgt>
                                        </p:tgtEl>
                                      </p:cBhvr>
                                      <p:to x="100000" y="100000"/>
                                    </p:animScale>
                                    <p:animScale>
                                      <p:cBhvr>
                                        <p:cTn id="69" dur="26">
                                          <p:stCondLst>
                                            <p:cond delay="1312"/>
                                          </p:stCondLst>
                                        </p:cTn>
                                        <p:tgtEl>
                                          <p:spTgt spid="4">
                                            <p:txEl>
                                              <p:pRg st="2" end="2"/>
                                            </p:txEl>
                                          </p:spTgt>
                                        </p:tgtEl>
                                      </p:cBhvr>
                                      <p:to x="100000" y="80000"/>
                                    </p:animScale>
                                    <p:animScale>
                                      <p:cBhvr>
                                        <p:cTn id="70" dur="166" decel="50000">
                                          <p:stCondLst>
                                            <p:cond delay="1338"/>
                                          </p:stCondLst>
                                        </p:cTn>
                                        <p:tgtEl>
                                          <p:spTgt spid="4">
                                            <p:txEl>
                                              <p:pRg st="2" end="2"/>
                                            </p:txEl>
                                          </p:spTgt>
                                        </p:tgtEl>
                                      </p:cBhvr>
                                      <p:to x="100000" y="100000"/>
                                    </p:animScale>
                                    <p:animScale>
                                      <p:cBhvr>
                                        <p:cTn id="71" dur="26">
                                          <p:stCondLst>
                                            <p:cond delay="1642"/>
                                          </p:stCondLst>
                                        </p:cTn>
                                        <p:tgtEl>
                                          <p:spTgt spid="4">
                                            <p:txEl>
                                              <p:pRg st="2" end="2"/>
                                            </p:txEl>
                                          </p:spTgt>
                                        </p:tgtEl>
                                      </p:cBhvr>
                                      <p:to x="100000" y="90000"/>
                                    </p:animScale>
                                    <p:animScale>
                                      <p:cBhvr>
                                        <p:cTn id="72" dur="166" decel="50000">
                                          <p:stCondLst>
                                            <p:cond delay="1668"/>
                                          </p:stCondLst>
                                        </p:cTn>
                                        <p:tgtEl>
                                          <p:spTgt spid="4">
                                            <p:txEl>
                                              <p:pRg st="2" end="2"/>
                                            </p:txEl>
                                          </p:spTgt>
                                        </p:tgtEl>
                                      </p:cBhvr>
                                      <p:to x="100000" y="100000"/>
                                    </p:animScale>
                                    <p:animScale>
                                      <p:cBhvr>
                                        <p:cTn id="73" dur="26">
                                          <p:stCondLst>
                                            <p:cond delay="1808"/>
                                          </p:stCondLst>
                                        </p:cTn>
                                        <p:tgtEl>
                                          <p:spTgt spid="4">
                                            <p:txEl>
                                              <p:pRg st="2" end="2"/>
                                            </p:txEl>
                                          </p:spTgt>
                                        </p:tgtEl>
                                      </p:cBhvr>
                                      <p:to x="100000" y="95000"/>
                                    </p:animScale>
                                    <p:animScale>
                                      <p:cBhvr>
                                        <p:cTn id="74" dur="166" decel="50000">
                                          <p:stCondLst>
                                            <p:cond delay="1834"/>
                                          </p:stCondLst>
                                        </p:cTn>
                                        <p:tgtEl>
                                          <p:spTgt spid="4">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ipe(down)">
                                      <p:cBhvr>
                                        <p:cTn id="79" dur="580">
                                          <p:stCondLst>
                                            <p:cond delay="0"/>
                                          </p:stCondLst>
                                        </p:cTn>
                                        <p:tgtEl>
                                          <p:spTgt spid="11"/>
                                        </p:tgtEl>
                                      </p:cBhvr>
                                    </p:animEffect>
                                    <p:anim calcmode="lin" valueType="num">
                                      <p:cBhvr>
                                        <p:cTn id="8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85" dur="26">
                                          <p:stCondLst>
                                            <p:cond delay="650"/>
                                          </p:stCondLst>
                                        </p:cTn>
                                        <p:tgtEl>
                                          <p:spTgt spid="11"/>
                                        </p:tgtEl>
                                      </p:cBhvr>
                                      <p:to x="100000" y="60000"/>
                                    </p:animScale>
                                    <p:animScale>
                                      <p:cBhvr>
                                        <p:cTn id="86" dur="166" decel="50000">
                                          <p:stCondLst>
                                            <p:cond delay="676"/>
                                          </p:stCondLst>
                                        </p:cTn>
                                        <p:tgtEl>
                                          <p:spTgt spid="11"/>
                                        </p:tgtEl>
                                      </p:cBhvr>
                                      <p:to x="100000" y="100000"/>
                                    </p:animScale>
                                    <p:animScale>
                                      <p:cBhvr>
                                        <p:cTn id="87" dur="26">
                                          <p:stCondLst>
                                            <p:cond delay="1312"/>
                                          </p:stCondLst>
                                        </p:cTn>
                                        <p:tgtEl>
                                          <p:spTgt spid="11"/>
                                        </p:tgtEl>
                                      </p:cBhvr>
                                      <p:to x="100000" y="80000"/>
                                    </p:animScale>
                                    <p:animScale>
                                      <p:cBhvr>
                                        <p:cTn id="88" dur="166" decel="50000">
                                          <p:stCondLst>
                                            <p:cond delay="1338"/>
                                          </p:stCondLst>
                                        </p:cTn>
                                        <p:tgtEl>
                                          <p:spTgt spid="11"/>
                                        </p:tgtEl>
                                      </p:cBhvr>
                                      <p:to x="100000" y="100000"/>
                                    </p:animScale>
                                    <p:animScale>
                                      <p:cBhvr>
                                        <p:cTn id="89" dur="26">
                                          <p:stCondLst>
                                            <p:cond delay="1642"/>
                                          </p:stCondLst>
                                        </p:cTn>
                                        <p:tgtEl>
                                          <p:spTgt spid="11"/>
                                        </p:tgtEl>
                                      </p:cBhvr>
                                      <p:to x="100000" y="90000"/>
                                    </p:animScale>
                                    <p:animScale>
                                      <p:cBhvr>
                                        <p:cTn id="90" dur="166" decel="50000">
                                          <p:stCondLst>
                                            <p:cond delay="1668"/>
                                          </p:stCondLst>
                                        </p:cTn>
                                        <p:tgtEl>
                                          <p:spTgt spid="11"/>
                                        </p:tgtEl>
                                      </p:cBhvr>
                                      <p:to x="100000" y="100000"/>
                                    </p:animScale>
                                    <p:animScale>
                                      <p:cBhvr>
                                        <p:cTn id="91" dur="26">
                                          <p:stCondLst>
                                            <p:cond delay="1808"/>
                                          </p:stCondLst>
                                        </p:cTn>
                                        <p:tgtEl>
                                          <p:spTgt spid="11"/>
                                        </p:tgtEl>
                                      </p:cBhvr>
                                      <p:to x="100000" y="95000"/>
                                    </p:animScale>
                                    <p:animScale>
                                      <p:cBhvr>
                                        <p:cTn id="92" dur="166" decel="50000">
                                          <p:stCondLst>
                                            <p:cond delay="1834"/>
                                          </p:stCondLst>
                                        </p:cTn>
                                        <p:tgtEl>
                                          <p:spTgt spid="11"/>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nodeType="clickEffect">
                                  <p:stCondLst>
                                    <p:cond delay="0"/>
                                  </p:stCondLst>
                                  <p:childTnLst>
                                    <p:set>
                                      <p:cBhvr>
                                        <p:cTn id="96" dur="1" fill="hold">
                                          <p:stCondLst>
                                            <p:cond delay="0"/>
                                          </p:stCondLst>
                                        </p:cTn>
                                        <p:tgtEl>
                                          <p:spTgt spid="4">
                                            <p:txEl>
                                              <p:pRg st="4" end="4"/>
                                            </p:txEl>
                                          </p:spTgt>
                                        </p:tgtEl>
                                        <p:attrNameLst>
                                          <p:attrName>style.visibility</p:attrName>
                                        </p:attrNameLst>
                                      </p:cBhvr>
                                      <p:to>
                                        <p:strVal val="visible"/>
                                      </p:to>
                                    </p:set>
                                    <p:animEffect transition="in" filter="wipe(down)">
                                      <p:cBhvr>
                                        <p:cTn id="97" dur="580">
                                          <p:stCondLst>
                                            <p:cond delay="0"/>
                                          </p:stCondLst>
                                        </p:cTn>
                                        <p:tgtEl>
                                          <p:spTgt spid="4">
                                            <p:txEl>
                                              <p:pRg st="4" end="4"/>
                                            </p:txEl>
                                          </p:spTgt>
                                        </p:tgtEl>
                                      </p:cBhvr>
                                    </p:animEffect>
                                    <p:anim calcmode="lin" valueType="num">
                                      <p:cBhvr>
                                        <p:cTn id="98"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4">
                                            <p:txEl>
                                              <p:pRg st="4" end="4"/>
                                            </p:txEl>
                                          </p:spTgt>
                                        </p:tgtEl>
                                      </p:cBhvr>
                                      <p:to x="100000" y="60000"/>
                                    </p:animScale>
                                    <p:animScale>
                                      <p:cBhvr>
                                        <p:cTn id="104" dur="166" decel="50000">
                                          <p:stCondLst>
                                            <p:cond delay="676"/>
                                          </p:stCondLst>
                                        </p:cTn>
                                        <p:tgtEl>
                                          <p:spTgt spid="4">
                                            <p:txEl>
                                              <p:pRg st="4" end="4"/>
                                            </p:txEl>
                                          </p:spTgt>
                                        </p:tgtEl>
                                      </p:cBhvr>
                                      <p:to x="100000" y="100000"/>
                                    </p:animScale>
                                    <p:animScale>
                                      <p:cBhvr>
                                        <p:cTn id="105" dur="26">
                                          <p:stCondLst>
                                            <p:cond delay="1312"/>
                                          </p:stCondLst>
                                        </p:cTn>
                                        <p:tgtEl>
                                          <p:spTgt spid="4">
                                            <p:txEl>
                                              <p:pRg st="4" end="4"/>
                                            </p:txEl>
                                          </p:spTgt>
                                        </p:tgtEl>
                                      </p:cBhvr>
                                      <p:to x="100000" y="80000"/>
                                    </p:animScale>
                                    <p:animScale>
                                      <p:cBhvr>
                                        <p:cTn id="106" dur="166" decel="50000">
                                          <p:stCondLst>
                                            <p:cond delay="1338"/>
                                          </p:stCondLst>
                                        </p:cTn>
                                        <p:tgtEl>
                                          <p:spTgt spid="4">
                                            <p:txEl>
                                              <p:pRg st="4" end="4"/>
                                            </p:txEl>
                                          </p:spTgt>
                                        </p:tgtEl>
                                      </p:cBhvr>
                                      <p:to x="100000" y="100000"/>
                                    </p:animScale>
                                    <p:animScale>
                                      <p:cBhvr>
                                        <p:cTn id="107" dur="26">
                                          <p:stCondLst>
                                            <p:cond delay="1642"/>
                                          </p:stCondLst>
                                        </p:cTn>
                                        <p:tgtEl>
                                          <p:spTgt spid="4">
                                            <p:txEl>
                                              <p:pRg st="4" end="4"/>
                                            </p:txEl>
                                          </p:spTgt>
                                        </p:tgtEl>
                                      </p:cBhvr>
                                      <p:to x="100000" y="90000"/>
                                    </p:animScale>
                                    <p:animScale>
                                      <p:cBhvr>
                                        <p:cTn id="108" dur="166" decel="50000">
                                          <p:stCondLst>
                                            <p:cond delay="1668"/>
                                          </p:stCondLst>
                                        </p:cTn>
                                        <p:tgtEl>
                                          <p:spTgt spid="4">
                                            <p:txEl>
                                              <p:pRg st="4" end="4"/>
                                            </p:txEl>
                                          </p:spTgt>
                                        </p:tgtEl>
                                      </p:cBhvr>
                                      <p:to x="100000" y="100000"/>
                                    </p:animScale>
                                    <p:animScale>
                                      <p:cBhvr>
                                        <p:cTn id="109" dur="26">
                                          <p:stCondLst>
                                            <p:cond delay="1808"/>
                                          </p:stCondLst>
                                        </p:cTn>
                                        <p:tgtEl>
                                          <p:spTgt spid="4">
                                            <p:txEl>
                                              <p:pRg st="4" end="4"/>
                                            </p:txEl>
                                          </p:spTgt>
                                        </p:tgtEl>
                                      </p:cBhvr>
                                      <p:to x="100000" y="95000"/>
                                    </p:animScale>
                                    <p:animScale>
                                      <p:cBhvr>
                                        <p:cTn id="110" dur="166" decel="50000">
                                          <p:stCondLst>
                                            <p:cond delay="1834"/>
                                          </p:stCondLst>
                                        </p:cTn>
                                        <p:tgtEl>
                                          <p:spTgt spid="4">
                                            <p:txEl>
                                              <p:pRg st="4" end="4"/>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nodeType="clickEffect">
                                  <p:stCondLst>
                                    <p:cond delay="0"/>
                                  </p:stCondLst>
                                  <p:childTnLst>
                                    <p:set>
                                      <p:cBhvr>
                                        <p:cTn id="114" dur="1" fill="hold">
                                          <p:stCondLst>
                                            <p:cond delay="0"/>
                                          </p:stCondLst>
                                        </p:cTn>
                                        <p:tgtEl>
                                          <p:spTgt spid="12"/>
                                        </p:tgtEl>
                                        <p:attrNameLst>
                                          <p:attrName>style.visibility</p:attrName>
                                        </p:attrNameLst>
                                      </p:cBhvr>
                                      <p:to>
                                        <p:strVal val="visible"/>
                                      </p:to>
                                    </p:set>
                                    <p:animEffect transition="in" filter="wipe(down)">
                                      <p:cBhvr>
                                        <p:cTn id="115" dur="580">
                                          <p:stCondLst>
                                            <p:cond delay="0"/>
                                          </p:stCondLst>
                                        </p:cTn>
                                        <p:tgtEl>
                                          <p:spTgt spid="12"/>
                                        </p:tgtEl>
                                      </p:cBhvr>
                                    </p:animEffect>
                                    <p:anim calcmode="lin" valueType="num">
                                      <p:cBhvr>
                                        <p:cTn id="11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21" dur="26">
                                          <p:stCondLst>
                                            <p:cond delay="650"/>
                                          </p:stCondLst>
                                        </p:cTn>
                                        <p:tgtEl>
                                          <p:spTgt spid="12"/>
                                        </p:tgtEl>
                                      </p:cBhvr>
                                      <p:to x="100000" y="60000"/>
                                    </p:animScale>
                                    <p:animScale>
                                      <p:cBhvr>
                                        <p:cTn id="122" dur="166" decel="50000">
                                          <p:stCondLst>
                                            <p:cond delay="676"/>
                                          </p:stCondLst>
                                        </p:cTn>
                                        <p:tgtEl>
                                          <p:spTgt spid="12"/>
                                        </p:tgtEl>
                                      </p:cBhvr>
                                      <p:to x="100000" y="100000"/>
                                    </p:animScale>
                                    <p:animScale>
                                      <p:cBhvr>
                                        <p:cTn id="123" dur="26">
                                          <p:stCondLst>
                                            <p:cond delay="1312"/>
                                          </p:stCondLst>
                                        </p:cTn>
                                        <p:tgtEl>
                                          <p:spTgt spid="12"/>
                                        </p:tgtEl>
                                      </p:cBhvr>
                                      <p:to x="100000" y="80000"/>
                                    </p:animScale>
                                    <p:animScale>
                                      <p:cBhvr>
                                        <p:cTn id="124" dur="166" decel="50000">
                                          <p:stCondLst>
                                            <p:cond delay="1338"/>
                                          </p:stCondLst>
                                        </p:cTn>
                                        <p:tgtEl>
                                          <p:spTgt spid="12"/>
                                        </p:tgtEl>
                                      </p:cBhvr>
                                      <p:to x="100000" y="100000"/>
                                    </p:animScale>
                                    <p:animScale>
                                      <p:cBhvr>
                                        <p:cTn id="125" dur="26">
                                          <p:stCondLst>
                                            <p:cond delay="1642"/>
                                          </p:stCondLst>
                                        </p:cTn>
                                        <p:tgtEl>
                                          <p:spTgt spid="12"/>
                                        </p:tgtEl>
                                      </p:cBhvr>
                                      <p:to x="100000" y="90000"/>
                                    </p:animScale>
                                    <p:animScale>
                                      <p:cBhvr>
                                        <p:cTn id="126" dur="166" decel="50000">
                                          <p:stCondLst>
                                            <p:cond delay="1668"/>
                                          </p:stCondLst>
                                        </p:cTn>
                                        <p:tgtEl>
                                          <p:spTgt spid="12"/>
                                        </p:tgtEl>
                                      </p:cBhvr>
                                      <p:to x="100000" y="100000"/>
                                    </p:animScale>
                                    <p:animScale>
                                      <p:cBhvr>
                                        <p:cTn id="127" dur="26">
                                          <p:stCondLst>
                                            <p:cond delay="1808"/>
                                          </p:stCondLst>
                                        </p:cTn>
                                        <p:tgtEl>
                                          <p:spTgt spid="12"/>
                                        </p:tgtEl>
                                      </p:cBhvr>
                                      <p:to x="100000" y="95000"/>
                                    </p:animScale>
                                    <p:animScale>
                                      <p:cBhvr>
                                        <p:cTn id="128" dur="166" decel="50000">
                                          <p:stCondLst>
                                            <p:cond delay="1834"/>
                                          </p:stCondLst>
                                        </p:cTn>
                                        <p:tgtEl>
                                          <p:spTgt spid="12"/>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nodeType="clickEffect">
                                  <p:stCondLst>
                                    <p:cond delay="0"/>
                                  </p:stCondLst>
                                  <p:childTnLst>
                                    <p:set>
                                      <p:cBhvr>
                                        <p:cTn id="132" dur="1" fill="hold">
                                          <p:stCondLst>
                                            <p:cond delay="0"/>
                                          </p:stCondLst>
                                        </p:cTn>
                                        <p:tgtEl>
                                          <p:spTgt spid="4">
                                            <p:txEl>
                                              <p:pRg st="6" end="6"/>
                                            </p:txEl>
                                          </p:spTgt>
                                        </p:tgtEl>
                                        <p:attrNameLst>
                                          <p:attrName>style.visibility</p:attrName>
                                        </p:attrNameLst>
                                      </p:cBhvr>
                                      <p:to>
                                        <p:strVal val="visible"/>
                                      </p:to>
                                    </p:set>
                                    <p:animEffect transition="in" filter="wipe(down)">
                                      <p:cBhvr>
                                        <p:cTn id="133" dur="580">
                                          <p:stCondLst>
                                            <p:cond delay="0"/>
                                          </p:stCondLst>
                                        </p:cTn>
                                        <p:tgtEl>
                                          <p:spTgt spid="4">
                                            <p:txEl>
                                              <p:pRg st="6" end="6"/>
                                            </p:txEl>
                                          </p:spTgt>
                                        </p:tgtEl>
                                      </p:cBhvr>
                                    </p:animEffect>
                                    <p:anim calcmode="lin" valueType="num">
                                      <p:cBhvr>
                                        <p:cTn id="134"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4">
                                            <p:txEl>
                                              <p:pRg st="6" end="6"/>
                                            </p:txEl>
                                          </p:spTgt>
                                        </p:tgtEl>
                                      </p:cBhvr>
                                      <p:to x="100000" y="60000"/>
                                    </p:animScale>
                                    <p:animScale>
                                      <p:cBhvr>
                                        <p:cTn id="140" dur="166" decel="50000">
                                          <p:stCondLst>
                                            <p:cond delay="676"/>
                                          </p:stCondLst>
                                        </p:cTn>
                                        <p:tgtEl>
                                          <p:spTgt spid="4">
                                            <p:txEl>
                                              <p:pRg st="6" end="6"/>
                                            </p:txEl>
                                          </p:spTgt>
                                        </p:tgtEl>
                                      </p:cBhvr>
                                      <p:to x="100000" y="100000"/>
                                    </p:animScale>
                                    <p:animScale>
                                      <p:cBhvr>
                                        <p:cTn id="141" dur="26">
                                          <p:stCondLst>
                                            <p:cond delay="1312"/>
                                          </p:stCondLst>
                                        </p:cTn>
                                        <p:tgtEl>
                                          <p:spTgt spid="4">
                                            <p:txEl>
                                              <p:pRg st="6" end="6"/>
                                            </p:txEl>
                                          </p:spTgt>
                                        </p:tgtEl>
                                      </p:cBhvr>
                                      <p:to x="100000" y="80000"/>
                                    </p:animScale>
                                    <p:animScale>
                                      <p:cBhvr>
                                        <p:cTn id="142" dur="166" decel="50000">
                                          <p:stCondLst>
                                            <p:cond delay="1338"/>
                                          </p:stCondLst>
                                        </p:cTn>
                                        <p:tgtEl>
                                          <p:spTgt spid="4">
                                            <p:txEl>
                                              <p:pRg st="6" end="6"/>
                                            </p:txEl>
                                          </p:spTgt>
                                        </p:tgtEl>
                                      </p:cBhvr>
                                      <p:to x="100000" y="100000"/>
                                    </p:animScale>
                                    <p:animScale>
                                      <p:cBhvr>
                                        <p:cTn id="143" dur="26">
                                          <p:stCondLst>
                                            <p:cond delay="1642"/>
                                          </p:stCondLst>
                                        </p:cTn>
                                        <p:tgtEl>
                                          <p:spTgt spid="4">
                                            <p:txEl>
                                              <p:pRg st="6" end="6"/>
                                            </p:txEl>
                                          </p:spTgt>
                                        </p:tgtEl>
                                      </p:cBhvr>
                                      <p:to x="100000" y="90000"/>
                                    </p:animScale>
                                    <p:animScale>
                                      <p:cBhvr>
                                        <p:cTn id="144" dur="166" decel="50000">
                                          <p:stCondLst>
                                            <p:cond delay="1668"/>
                                          </p:stCondLst>
                                        </p:cTn>
                                        <p:tgtEl>
                                          <p:spTgt spid="4">
                                            <p:txEl>
                                              <p:pRg st="6" end="6"/>
                                            </p:txEl>
                                          </p:spTgt>
                                        </p:tgtEl>
                                      </p:cBhvr>
                                      <p:to x="100000" y="100000"/>
                                    </p:animScale>
                                    <p:animScale>
                                      <p:cBhvr>
                                        <p:cTn id="145" dur="26">
                                          <p:stCondLst>
                                            <p:cond delay="1808"/>
                                          </p:stCondLst>
                                        </p:cTn>
                                        <p:tgtEl>
                                          <p:spTgt spid="4">
                                            <p:txEl>
                                              <p:pRg st="6" end="6"/>
                                            </p:txEl>
                                          </p:spTgt>
                                        </p:tgtEl>
                                      </p:cBhvr>
                                      <p:to x="100000" y="95000"/>
                                    </p:animScale>
                                    <p:animScale>
                                      <p:cBhvr>
                                        <p:cTn id="146" dur="166" decel="50000">
                                          <p:stCondLst>
                                            <p:cond delay="1834"/>
                                          </p:stCondLst>
                                        </p:cTn>
                                        <p:tgtEl>
                                          <p:spTgt spid="4">
                                            <p:txEl>
                                              <p:pRg st="6" end="6"/>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nodeType="clickEffect">
                                  <p:stCondLst>
                                    <p:cond delay="0"/>
                                  </p:stCondLst>
                                  <p:childTnLst>
                                    <p:set>
                                      <p:cBhvr>
                                        <p:cTn id="150" dur="1" fill="hold">
                                          <p:stCondLst>
                                            <p:cond delay="0"/>
                                          </p:stCondLst>
                                        </p:cTn>
                                        <p:tgtEl>
                                          <p:spTgt spid="14"/>
                                        </p:tgtEl>
                                        <p:attrNameLst>
                                          <p:attrName>style.visibility</p:attrName>
                                        </p:attrNameLst>
                                      </p:cBhvr>
                                      <p:to>
                                        <p:strVal val="visible"/>
                                      </p:to>
                                    </p:set>
                                    <p:animEffect transition="in" filter="wipe(down)">
                                      <p:cBhvr>
                                        <p:cTn id="151" dur="580">
                                          <p:stCondLst>
                                            <p:cond delay="0"/>
                                          </p:stCondLst>
                                        </p:cTn>
                                        <p:tgtEl>
                                          <p:spTgt spid="14"/>
                                        </p:tgtEl>
                                      </p:cBhvr>
                                    </p:animEffect>
                                    <p:anim calcmode="lin" valueType="num">
                                      <p:cBhvr>
                                        <p:cTn id="15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57" dur="26">
                                          <p:stCondLst>
                                            <p:cond delay="650"/>
                                          </p:stCondLst>
                                        </p:cTn>
                                        <p:tgtEl>
                                          <p:spTgt spid="14"/>
                                        </p:tgtEl>
                                      </p:cBhvr>
                                      <p:to x="100000" y="60000"/>
                                    </p:animScale>
                                    <p:animScale>
                                      <p:cBhvr>
                                        <p:cTn id="158" dur="166" decel="50000">
                                          <p:stCondLst>
                                            <p:cond delay="676"/>
                                          </p:stCondLst>
                                        </p:cTn>
                                        <p:tgtEl>
                                          <p:spTgt spid="14"/>
                                        </p:tgtEl>
                                      </p:cBhvr>
                                      <p:to x="100000" y="100000"/>
                                    </p:animScale>
                                    <p:animScale>
                                      <p:cBhvr>
                                        <p:cTn id="159" dur="26">
                                          <p:stCondLst>
                                            <p:cond delay="1312"/>
                                          </p:stCondLst>
                                        </p:cTn>
                                        <p:tgtEl>
                                          <p:spTgt spid="14"/>
                                        </p:tgtEl>
                                      </p:cBhvr>
                                      <p:to x="100000" y="80000"/>
                                    </p:animScale>
                                    <p:animScale>
                                      <p:cBhvr>
                                        <p:cTn id="160" dur="166" decel="50000">
                                          <p:stCondLst>
                                            <p:cond delay="1338"/>
                                          </p:stCondLst>
                                        </p:cTn>
                                        <p:tgtEl>
                                          <p:spTgt spid="14"/>
                                        </p:tgtEl>
                                      </p:cBhvr>
                                      <p:to x="100000" y="100000"/>
                                    </p:animScale>
                                    <p:animScale>
                                      <p:cBhvr>
                                        <p:cTn id="161" dur="26">
                                          <p:stCondLst>
                                            <p:cond delay="1642"/>
                                          </p:stCondLst>
                                        </p:cTn>
                                        <p:tgtEl>
                                          <p:spTgt spid="14"/>
                                        </p:tgtEl>
                                      </p:cBhvr>
                                      <p:to x="100000" y="90000"/>
                                    </p:animScale>
                                    <p:animScale>
                                      <p:cBhvr>
                                        <p:cTn id="162" dur="166" decel="50000">
                                          <p:stCondLst>
                                            <p:cond delay="1668"/>
                                          </p:stCondLst>
                                        </p:cTn>
                                        <p:tgtEl>
                                          <p:spTgt spid="14"/>
                                        </p:tgtEl>
                                      </p:cBhvr>
                                      <p:to x="100000" y="100000"/>
                                    </p:animScale>
                                    <p:animScale>
                                      <p:cBhvr>
                                        <p:cTn id="163" dur="26">
                                          <p:stCondLst>
                                            <p:cond delay="1808"/>
                                          </p:stCondLst>
                                        </p:cTn>
                                        <p:tgtEl>
                                          <p:spTgt spid="14"/>
                                        </p:tgtEl>
                                      </p:cBhvr>
                                      <p:to x="100000" y="95000"/>
                                    </p:animScale>
                                    <p:animScale>
                                      <p:cBhvr>
                                        <p:cTn id="164" dur="166" decel="50000">
                                          <p:stCondLst>
                                            <p:cond delay="1834"/>
                                          </p:stCondLst>
                                        </p:cTn>
                                        <p:tgtEl>
                                          <p:spTgt spid="14"/>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nodeType="clickEffect">
                                  <p:stCondLst>
                                    <p:cond delay="0"/>
                                  </p:stCondLst>
                                  <p:childTnLst>
                                    <p:set>
                                      <p:cBhvr>
                                        <p:cTn id="168" dur="1" fill="hold">
                                          <p:stCondLst>
                                            <p:cond delay="0"/>
                                          </p:stCondLst>
                                        </p:cTn>
                                        <p:tgtEl>
                                          <p:spTgt spid="4">
                                            <p:txEl>
                                              <p:pRg st="9" end="9"/>
                                            </p:txEl>
                                          </p:spTgt>
                                        </p:tgtEl>
                                        <p:attrNameLst>
                                          <p:attrName>style.visibility</p:attrName>
                                        </p:attrNameLst>
                                      </p:cBhvr>
                                      <p:to>
                                        <p:strVal val="visible"/>
                                      </p:to>
                                    </p:set>
                                    <p:animEffect transition="in" filter="wipe(down)">
                                      <p:cBhvr>
                                        <p:cTn id="169" dur="580">
                                          <p:stCondLst>
                                            <p:cond delay="0"/>
                                          </p:stCondLst>
                                        </p:cTn>
                                        <p:tgtEl>
                                          <p:spTgt spid="4">
                                            <p:txEl>
                                              <p:pRg st="9" end="9"/>
                                            </p:txEl>
                                          </p:spTgt>
                                        </p:tgtEl>
                                      </p:cBhvr>
                                    </p:animEffect>
                                    <p:anim calcmode="lin" valueType="num">
                                      <p:cBhvr>
                                        <p:cTn id="170" dur="1822" tmFilter="0,0; 0.14,0.36; 0.43,0.73; 0.71,0.91; 1.0,1.0">
                                          <p:stCondLst>
                                            <p:cond delay="0"/>
                                          </p:stCondLst>
                                        </p:cTn>
                                        <p:tgtEl>
                                          <p:spTgt spid="4">
                                            <p:txEl>
                                              <p:pRg st="9" end="9"/>
                                            </p:txEl>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4">
                                            <p:txEl>
                                              <p:pRg st="9" end="9"/>
                                            </p:txEl>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4">
                                            <p:txEl>
                                              <p:pRg st="9" end="9"/>
                                            </p:txEl>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4">
                                            <p:txEl>
                                              <p:pRg st="9" end="9"/>
                                            </p:txEl>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4">
                                            <p:txEl>
                                              <p:pRg st="9" end="9"/>
                                            </p:txEl>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4">
                                            <p:txEl>
                                              <p:pRg st="9" end="9"/>
                                            </p:txEl>
                                          </p:spTgt>
                                        </p:tgtEl>
                                      </p:cBhvr>
                                      <p:to x="100000" y="60000"/>
                                    </p:animScale>
                                    <p:animScale>
                                      <p:cBhvr>
                                        <p:cTn id="176" dur="166" decel="50000">
                                          <p:stCondLst>
                                            <p:cond delay="676"/>
                                          </p:stCondLst>
                                        </p:cTn>
                                        <p:tgtEl>
                                          <p:spTgt spid="4">
                                            <p:txEl>
                                              <p:pRg st="9" end="9"/>
                                            </p:txEl>
                                          </p:spTgt>
                                        </p:tgtEl>
                                      </p:cBhvr>
                                      <p:to x="100000" y="100000"/>
                                    </p:animScale>
                                    <p:animScale>
                                      <p:cBhvr>
                                        <p:cTn id="177" dur="26">
                                          <p:stCondLst>
                                            <p:cond delay="1312"/>
                                          </p:stCondLst>
                                        </p:cTn>
                                        <p:tgtEl>
                                          <p:spTgt spid="4">
                                            <p:txEl>
                                              <p:pRg st="9" end="9"/>
                                            </p:txEl>
                                          </p:spTgt>
                                        </p:tgtEl>
                                      </p:cBhvr>
                                      <p:to x="100000" y="80000"/>
                                    </p:animScale>
                                    <p:animScale>
                                      <p:cBhvr>
                                        <p:cTn id="178" dur="166" decel="50000">
                                          <p:stCondLst>
                                            <p:cond delay="1338"/>
                                          </p:stCondLst>
                                        </p:cTn>
                                        <p:tgtEl>
                                          <p:spTgt spid="4">
                                            <p:txEl>
                                              <p:pRg st="9" end="9"/>
                                            </p:txEl>
                                          </p:spTgt>
                                        </p:tgtEl>
                                      </p:cBhvr>
                                      <p:to x="100000" y="100000"/>
                                    </p:animScale>
                                    <p:animScale>
                                      <p:cBhvr>
                                        <p:cTn id="179" dur="26">
                                          <p:stCondLst>
                                            <p:cond delay="1642"/>
                                          </p:stCondLst>
                                        </p:cTn>
                                        <p:tgtEl>
                                          <p:spTgt spid="4">
                                            <p:txEl>
                                              <p:pRg st="9" end="9"/>
                                            </p:txEl>
                                          </p:spTgt>
                                        </p:tgtEl>
                                      </p:cBhvr>
                                      <p:to x="100000" y="90000"/>
                                    </p:animScale>
                                    <p:animScale>
                                      <p:cBhvr>
                                        <p:cTn id="180" dur="166" decel="50000">
                                          <p:stCondLst>
                                            <p:cond delay="1668"/>
                                          </p:stCondLst>
                                        </p:cTn>
                                        <p:tgtEl>
                                          <p:spTgt spid="4">
                                            <p:txEl>
                                              <p:pRg st="9" end="9"/>
                                            </p:txEl>
                                          </p:spTgt>
                                        </p:tgtEl>
                                      </p:cBhvr>
                                      <p:to x="100000" y="100000"/>
                                    </p:animScale>
                                    <p:animScale>
                                      <p:cBhvr>
                                        <p:cTn id="181" dur="26">
                                          <p:stCondLst>
                                            <p:cond delay="1808"/>
                                          </p:stCondLst>
                                        </p:cTn>
                                        <p:tgtEl>
                                          <p:spTgt spid="4">
                                            <p:txEl>
                                              <p:pRg st="9" end="9"/>
                                            </p:txEl>
                                          </p:spTgt>
                                        </p:tgtEl>
                                      </p:cBhvr>
                                      <p:to x="100000" y="95000"/>
                                    </p:animScale>
                                    <p:animScale>
                                      <p:cBhvr>
                                        <p:cTn id="182" dur="166" decel="50000">
                                          <p:stCondLst>
                                            <p:cond delay="1834"/>
                                          </p:stCondLst>
                                        </p:cTn>
                                        <p:tgtEl>
                                          <p:spTgt spid="4">
                                            <p:txEl>
                                              <p:pRg st="9" end="9"/>
                                            </p:txEl>
                                          </p:spTgt>
                                        </p:tgtEl>
                                      </p:cBhvr>
                                      <p:to x="100000" y="100000"/>
                                    </p:animScale>
                                  </p:childTnLst>
                                </p:cTn>
                              </p:par>
                            </p:childTnLst>
                          </p:cTn>
                        </p:par>
                      </p:childTnLst>
                    </p:cTn>
                  </p:par>
                  <p:par>
                    <p:cTn id="183" fill="hold">
                      <p:stCondLst>
                        <p:cond delay="indefinite"/>
                      </p:stCondLst>
                      <p:childTnLst>
                        <p:par>
                          <p:cTn id="184" fill="hold">
                            <p:stCondLst>
                              <p:cond delay="0"/>
                            </p:stCondLst>
                            <p:childTnLst>
                              <p:par>
                                <p:cTn id="185" presetID="26" presetClass="entr" presetSubtype="0" fill="hold" nodeType="clickEffect">
                                  <p:stCondLst>
                                    <p:cond delay="0"/>
                                  </p:stCondLst>
                                  <p:childTnLst>
                                    <p:set>
                                      <p:cBhvr>
                                        <p:cTn id="186" dur="1" fill="hold">
                                          <p:stCondLst>
                                            <p:cond delay="0"/>
                                          </p:stCondLst>
                                        </p:cTn>
                                        <p:tgtEl>
                                          <p:spTgt spid="15"/>
                                        </p:tgtEl>
                                        <p:attrNameLst>
                                          <p:attrName>style.visibility</p:attrName>
                                        </p:attrNameLst>
                                      </p:cBhvr>
                                      <p:to>
                                        <p:strVal val="visible"/>
                                      </p:to>
                                    </p:set>
                                    <p:animEffect transition="in" filter="wipe(down)">
                                      <p:cBhvr>
                                        <p:cTn id="187" dur="580">
                                          <p:stCondLst>
                                            <p:cond delay="0"/>
                                          </p:stCondLst>
                                        </p:cTn>
                                        <p:tgtEl>
                                          <p:spTgt spid="15"/>
                                        </p:tgtEl>
                                      </p:cBhvr>
                                    </p:animEffect>
                                    <p:anim calcmode="lin" valueType="num">
                                      <p:cBhvr>
                                        <p:cTn id="18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8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9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9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9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93" dur="26">
                                          <p:stCondLst>
                                            <p:cond delay="650"/>
                                          </p:stCondLst>
                                        </p:cTn>
                                        <p:tgtEl>
                                          <p:spTgt spid="15"/>
                                        </p:tgtEl>
                                      </p:cBhvr>
                                      <p:to x="100000" y="60000"/>
                                    </p:animScale>
                                    <p:animScale>
                                      <p:cBhvr>
                                        <p:cTn id="194" dur="166" decel="50000">
                                          <p:stCondLst>
                                            <p:cond delay="676"/>
                                          </p:stCondLst>
                                        </p:cTn>
                                        <p:tgtEl>
                                          <p:spTgt spid="15"/>
                                        </p:tgtEl>
                                      </p:cBhvr>
                                      <p:to x="100000" y="100000"/>
                                    </p:animScale>
                                    <p:animScale>
                                      <p:cBhvr>
                                        <p:cTn id="195" dur="26">
                                          <p:stCondLst>
                                            <p:cond delay="1312"/>
                                          </p:stCondLst>
                                        </p:cTn>
                                        <p:tgtEl>
                                          <p:spTgt spid="15"/>
                                        </p:tgtEl>
                                      </p:cBhvr>
                                      <p:to x="100000" y="80000"/>
                                    </p:animScale>
                                    <p:animScale>
                                      <p:cBhvr>
                                        <p:cTn id="196" dur="166" decel="50000">
                                          <p:stCondLst>
                                            <p:cond delay="1338"/>
                                          </p:stCondLst>
                                        </p:cTn>
                                        <p:tgtEl>
                                          <p:spTgt spid="15"/>
                                        </p:tgtEl>
                                      </p:cBhvr>
                                      <p:to x="100000" y="100000"/>
                                    </p:animScale>
                                    <p:animScale>
                                      <p:cBhvr>
                                        <p:cTn id="197" dur="26">
                                          <p:stCondLst>
                                            <p:cond delay="1642"/>
                                          </p:stCondLst>
                                        </p:cTn>
                                        <p:tgtEl>
                                          <p:spTgt spid="15"/>
                                        </p:tgtEl>
                                      </p:cBhvr>
                                      <p:to x="100000" y="90000"/>
                                    </p:animScale>
                                    <p:animScale>
                                      <p:cBhvr>
                                        <p:cTn id="198" dur="166" decel="50000">
                                          <p:stCondLst>
                                            <p:cond delay="1668"/>
                                          </p:stCondLst>
                                        </p:cTn>
                                        <p:tgtEl>
                                          <p:spTgt spid="15"/>
                                        </p:tgtEl>
                                      </p:cBhvr>
                                      <p:to x="100000" y="100000"/>
                                    </p:animScale>
                                    <p:animScale>
                                      <p:cBhvr>
                                        <p:cTn id="199" dur="26">
                                          <p:stCondLst>
                                            <p:cond delay="1808"/>
                                          </p:stCondLst>
                                        </p:cTn>
                                        <p:tgtEl>
                                          <p:spTgt spid="15"/>
                                        </p:tgtEl>
                                      </p:cBhvr>
                                      <p:to x="100000" y="95000"/>
                                    </p:animScale>
                                    <p:animScale>
                                      <p:cBhvr>
                                        <p:cTn id="200" dur="166" decel="50000">
                                          <p:stCondLst>
                                            <p:cond delay="1834"/>
                                          </p:stCondLst>
                                        </p:cTn>
                                        <p:tgtEl>
                                          <p:spTgt spid="15"/>
                                        </p:tgtEl>
                                      </p:cBhvr>
                                      <p:to x="100000" y="100000"/>
                                    </p:animScale>
                                  </p:childTnLst>
                                </p:cTn>
                              </p:par>
                            </p:childTnLst>
                          </p:cTn>
                        </p:par>
                      </p:childTnLst>
                    </p:cTn>
                  </p:par>
                  <p:par>
                    <p:cTn id="201" fill="hold">
                      <p:stCondLst>
                        <p:cond delay="indefinite"/>
                      </p:stCondLst>
                      <p:childTnLst>
                        <p:par>
                          <p:cTn id="202" fill="hold">
                            <p:stCondLst>
                              <p:cond delay="0"/>
                            </p:stCondLst>
                            <p:childTnLst>
                              <p:par>
                                <p:cTn id="203" presetID="26" presetClass="entr" presetSubtype="0" fill="hold" nodeType="clickEffect">
                                  <p:stCondLst>
                                    <p:cond delay="0"/>
                                  </p:stCondLst>
                                  <p:childTnLst>
                                    <p:set>
                                      <p:cBhvr>
                                        <p:cTn id="204" dur="1" fill="hold">
                                          <p:stCondLst>
                                            <p:cond delay="0"/>
                                          </p:stCondLst>
                                        </p:cTn>
                                        <p:tgtEl>
                                          <p:spTgt spid="4">
                                            <p:txEl>
                                              <p:pRg st="11" end="11"/>
                                            </p:txEl>
                                          </p:spTgt>
                                        </p:tgtEl>
                                        <p:attrNameLst>
                                          <p:attrName>style.visibility</p:attrName>
                                        </p:attrNameLst>
                                      </p:cBhvr>
                                      <p:to>
                                        <p:strVal val="visible"/>
                                      </p:to>
                                    </p:set>
                                    <p:animEffect transition="in" filter="wipe(down)">
                                      <p:cBhvr>
                                        <p:cTn id="205" dur="580">
                                          <p:stCondLst>
                                            <p:cond delay="0"/>
                                          </p:stCondLst>
                                        </p:cTn>
                                        <p:tgtEl>
                                          <p:spTgt spid="4">
                                            <p:txEl>
                                              <p:pRg st="11" end="11"/>
                                            </p:txEl>
                                          </p:spTgt>
                                        </p:tgtEl>
                                      </p:cBhvr>
                                    </p:animEffect>
                                    <p:anim calcmode="lin" valueType="num">
                                      <p:cBhvr>
                                        <p:cTn id="206" dur="1822" tmFilter="0,0; 0.14,0.36; 0.43,0.73; 0.71,0.91; 1.0,1.0">
                                          <p:stCondLst>
                                            <p:cond delay="0"/>
                                          </p:stCondLst>
                                        </p:cTn>
                                        <p:tgtEl>
                                          <p:spTgt spid="4">
                                            <p:txEl>
                                              <p:pRg st="11" end="11"/>
                                            </p:txEl>
                                          </p:spTgt>
                                        </p:tgtEl>
                                        <p:attrNameLst>
                                          <p:attrName>ppt_x</p:attrName>
                                        </p:attrNameLst>
                                      </p:cBhvr>
                                      <p:tavLst>
                                        <p:tav tm="0">
                                          <p:val>
                                            <p:strVal val="#ppt_x-0.25"/>
                                          </p:val>
                                        </p:tav>
                                        <p:tav tm="100000">
                                          <p:val>
                                            <p:strVal val="#ppt_x"/>
                                          </p:val>
                                        </p:tav>
                                      </p:tavLst>
                                    </p:anim>
                                    <p:anim calcmode="lin" valueType="num">
                                      <p:cBhvr>
                                        <p:cTn id="207" dur="664" tmFilter="0.0,0.0; 0.25,0.07; 0.50,0.2; 0.75,0.467; 1.0,1.0">
                                          <p:stCondLst>
                                            <p:cond delay="0"/>
                                          </p:stCondLst>
                                        </p:cTn>
                                        <p:tgtEl>
                                          <p:spTgt spid="4">
                                            <p:txEl>
                                              <p:pRg st="11" end="11"/>
                                            </p:txEl>
                                          </p:spTgt>
                                        </p:tgtEl>
                                        <p:attrNameLst>
                                          <p:attrName>ppt_y</p:attrName>
                                        </p:attrNameLst>
                                      </p:cBhvr>
                                      <p:tavLst>
                                        <p:tav tm="0" fmla="#ppt_y-sin(pi*$)/3">
                                          <p:val>
                                            <p:fltVal val="0.5"/>
                                          </p:val>
                                        </p:tav>
                                        <p:tav tm="100000">
                                          <p:val>
                                            <p:fltVal val="1"/>
                                          </p:val>
                                        </p:tav>
                                      </p:tavLst>
                                    </p:anim>
                                    <p:anim calcmode="lin" valueType="num">
                                      <p:cBhvr>
                                        <p:cTn id="208" dur="664" tmFilter="0, 0; 0.125,0.2665; 0.25,0.4; 0.375,0.465; 0.5,0.5;  0.625,0.535; 0.75,0.6; 0.875,0.7335; 1,1">
                                          <p:stCondLst>
                                            <p:cond delay="664"/>
                                          </p:stCondLst>
                                        </p:cTn>
                                        <p:tgtEl>
                                          <p:spTgt spid="4">
                                            <p:txEl>
                                              <p:pRg st="11" end="11"/>
                                            </p:txEl>
                                          </p:spTgt>
                                        </p:tgtEl>
                                        <p:attrNameLst>
                                          <p:attrName>ppt_y</p:attrName>
                                        </p:attrNameLst>
                                      </p:cBhvr>
                                      <p:tavLst>
                                        <p:tav tm="0" fmla="#ppt_y-sin(pi*$)/9">
                                          <p:val>
                                            <p:fltVal val="0"/>
                                          </p:val>
                                        </p:tav>
                                        <p:tav tm="100000">
                                          <p:val>
                                            <p:fltVal val="1"/>
                                          </p:val>
                                        </p:tav>
                                      </p:tavLst>
                                    </p:anim>
                                    <p:anim calcmode="lin" valueType="num">
                                      <p:cBhvr>
                                        <p:cTn id="209" dur="332" tmFilter="0, 0; 0.125,0.2665; 0.25,0.4; 0.375,0.465; 0.5,0.5;  0.625,0.535; 0.75,0.6; 0.875,0.7335; 1,1">
                                          <p:stCondLst>
                                            <p:cond delay="1324"/>
                                          </p:stCondLst>
                                        </p:cTn>
                                        <p:tgtEl>
                                          <p:spTgt spid="4">
                                            <p:txEl>
                                              <p:pRg st="11" end="11"/>
                                            </p:txEl>
                                          </p:spTgt>
                                        </p:tgtEl>
                                        <p:attrNameLst>
                                          <p:attrName>ppt_y</p:attrName>
                                        </p:attrNameLst>
                                      </p:cBhvr>
                                      <p:tavLst>
                                        <p:tav tm="0" fmla="#ppt_y-sin(pi*$)/27">
                                          <p:val>
                                            <p:fltVal val="0"/>
                                          </p:val>
                                        </p:tav>
                                        <p:tav tm="100000">
                                          <p:val>
                                            <p:fltVal val="1"/>
                                          </p:val>
                                        </p:tav>
                                      </p:tavLst>
                                    </p:anim>
                                    <p:anim calcmode="lin" valueType="num">
                                      <p:cBhvr>
                                        <p:cTn id="210" dur="164" tmFilter="0, 0; 0.125,0.2665; 0.25,0.4; 0.375,0.465; 0.5,0.5;  0.625,0.535; 0.75,0.6; 0.875,0.7335; 1,1">
                                          <p:stCondLst>
                                            <p:cond delay="1656"/>
                                          </p:stCondLst>
                                        </p:cTn>
                                        <p:tgtEl>
                                          <p:spTgt spid="4">
                                            <p:txEl>
                                              <p:pRg st="11" end="11"/>
                                            </p:txEl>
                                          </p:spTgt>
                                        </p:tgtEl>
                                        <p:attrNameLst>
                                          <p:attrName>ppt_y</p:attrName>
                                        </p:attrNameLst>
                                      </p:cBhvr>
                                      <p:tavLst>
                                        <p:tav tm="0" fmla="#ppt_y-sin(pi*$)/81">
                                          <p:val>
                                            <p:fltVal val="0"/>
                                          </p:val>
                                        </p:tav>
                                        <p:tav tm="100000">
                                          <p:val>
                                            <p:fltVal val="1"/>
                                          </p:val>
                                        </p:tav>
                                      </p:tavLst>
                                    </p:anim>
                                    <p:animScale>
                                      <p:cBhvr>
                                        <p:cTn id="211" dur="26">
                                          <p:stCondLst>
                                            <p:cond delay="650"/>
                                          </p:stCondLst>
                                        </p:cTn>
                                        <p:tgtEl>
                                          <p:spTgt spid="4">
                                            <p:txEl>
                                              <p:pRg st="11" end="11"/>
                                            </p:txEl>
                                          </p:spTgt>
                                        </p:tgtEl>
                                      </p:cBhvr>
                                      <p:to x="100000" y="60000"/>
                                    </p:animScale>
                                    <p:animScale>
                                      <p:cBhvr>
                                        <p:cTn id="212" dur="166" decel="50000">
                                          <p:stCondLst>
                                            <p:cond delay="676"/>
                                          </p:stCondLst>
                                        </p:cTn>
                                        <p:tgtEl>
                                          <p:spTgt spid="4">
                                            <p:txEl>
                                              <p:pRg st="11" end="11"/>
                                            </p:txEl>
                                          </p:spTgt>
                                        </p:tgtEl>
                                      </p:cBhvr>
                                      <p:to x="100000" y="100000"/>
                                    </p:animScale>
                                    <p:animScale>
                                      <p:cBhvr>
                                        <p:cTn id="213" dur="26">
                                          <p:stCondLst>
                                            <p:cond delay="1312"/>
                                          </p:stCondLst>
                                        </p:cTn>
                                        <p:tgtEl>
                                          <p:spTgt spid="4">
                                            <p:txEl>
                                              <p:pRg st="11" end="11"/>
                                            </p:txEl>
                                          </p:spTgt>
                                        </p:tgtEl>
                                      </p:cBhvr>
                                      <p:to x="100000" y="80000"/>
                                    </p:animScale>
                                    <p:animScale>
                                      <p:cBhvr>
                                        <p:cTn id="214" dur="166" decel="50000">
                                          <p:stCondLst>
                                            <p:cond delay="1338"/>
                                          </p:stCondLst>
                                        </p:cTn>
                                        <p:tgtEl>
                                          <p:spTgt spid="4">
                                            <p:txEl>
                                              <p:pRg st="11" end="11"/>
                                            </p:txEl>
                                          </p:spTgt>
                                        </p:tgtEl>
                                      </p:cBhvr>
                                      <p:to x="100000" y="100000"/>
                                    </p:animScale>
                                    <p:animScale>
                                      <p:cBhvr>
                                        <p:cTn id="215" dur="26">
                                          <p:stCondLst>
                                            <p:cond delay="1642"/>
                                          </p:stCondLst>
                                        </p:cTn>
                                        <p:tgtEl>
                                          <p:spTgt spid="4">
                                            <p:txEl>
                                              <p:pRg st="11" end="11"/>
                                            </p:txEl>
                                          </p:spTgt>
                                        </p:tgtEl>
                                      </p:cBhvr>
                                      <p:to x="100000" y="90000"/>
                                    </p:animScale>
                                    <p:animScale>
                                      <p:cBhvr>
                                        <p:cTn id="216" dur="166" decel="50000">
                                          <p:stCondLst>
                                            <p:cond delay="1668"/>
                                          </p:stCondLst>
                                        </p:cTn>
                                        <p:tgtEl>
                                          <p:spTgt spid="4">
                                            <p:txEl>
                                              <p:pRg st="11" end="11"/>
                                            </p:txEl>
                                          </p:spTgt>
                                        </p:tgtEl>
                                      </p:cBhvr>
                                      <p:to x="100000" y="100000"/>
                                    </p:animScale>
                                    <p:animScale>
                                      <p:cBhvr>
                                        <p:cTn id="217" dur="26">
                                          <p:stCondLst>
                                            <p:cond delay="1808"/>
                                          </p:stCondLst>
                                        </p:cTn>
                                        <p:tgtEl>
                                          <p:spTgt spid="4">
                                            <p:txEl>
                                              <p:pRg st="11" end="11"/>
                                            </p:txEl>
                                          </p:spTgt>
                                        </p:tgtEl>
                                      </p:cBhvr>
                                      <p:to x="100000" y="95000"/>
                                    </p:animScale>
                                    <p:animScale>
                                      <p:cBhvr>
                                        <p:cTn id="218" dur="166" decel="50000">
                                          <p:stCondLst>
                                            <p:cond delay="1834"/>
                                          </p:stCondLst>
                                        </p:cTn>
                                        <p:tgtEl>
                                          <p:spTgt spid="4">
                                            <p:txEl>
                                              <p:pRg st="11" end="11"/>
                                            </p:txEl>
                                          </p:spTgt>
                                        </p:tgtEl>
                                      </p:cBhvr>
                                      <p:to x="100000" y="100000"/>
                                    </p:animScale>
                                  </p:childTnLst>
                                </p:cTn>
                              </p:par>
                            </p:childTnLst>
                          </p:cTn>
                        </p:par>
                      </p:childTnLst>
                    </p:cTn>
                  </p:par>
                  <p:par>
                    <p:cTn id="219" fill="hold">
                      <p:stCondLst>
                        <p:cond delay="indefinite"/>
                      </p:stCondLst>
                      <p:childTnLst>
                        <p:par>
                          <p:cTn id="220" fill="hold">
                            <p:stCondLst>
                              <p:cond delay="0"/>
                            </p:stCondLst>
                            <p:childTnLst>
                              <p:par>
                                <p:cTn id="221" presetID="26" presetClass="entr" presetSubtype="0" fill="hold" nodeType="clickEffect">
                                  <p:stCondLst>
                                    <p:cond delay="0"/>
                                  </p:stCondLst>
                                  <p:childTnLst>
                                    <p:set>
                                      <p:cBhvr>
                                        <p:cTn id="222" dur="1" fill="hold">
                                          <p:stCondLst>
                                            <p:cond delay="0"/>
                                          </p:stCondLst>
                                        </p:cTn>
                                        <p:tgtEl>
                                          <p:spTgt spid="16"/>
                                        </p:tgtEl>
                                        <p:attrNameLst>
                                          <p:attrName>style.visibility</p:attrName>
                                        </p:attrNameLst>
                                      </p:cBhvr>
                                      <p:to>
                                        <p:strVal val="visible"/>
                                      </p:to>
                                    </p:set>
                                    <p:animEffect transition="in" filter="wipe(down)">
                                      <p:cBhvr>
                                        <p:cTn id="223" dur="580">
                                          <p:stCondLst>
                                            <p:cond delay="0"/>
                                          </p:stCondLst>
                                        </p:cTn>
                                        <p:tgtEl>
                                          <p:spTgt spid="16"/>
                                        </p:tgtEl>
                                      </p:cBhvr>
                                    </p:animEffect>
                                    <p:anim calcmode="lin" valueType="num">
                                      <p:cBhvr>
                                        <p:cTn id="224"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25"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26"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227"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228"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229" dur="26">
                                          <p:stCondLst>
                                            <p:cond delay="650"/>
                                          </p:stCondLst>
                                        </p:cTn>
                                        <p:tgtEl>
                                          <p:spTgt spid="16"/>
                                        </p:tgtEl>
                                      </p:cBhvr>
                                      <p:to x="100000" y="60000"/>
                                    </p:animScale>
                                    <p:animScale>
                                      <p:cBhvr>
                                        <p:cTn id="230" dur="166" decel="50000">
                                          <p:stCondLst>
                                            <p:cond delay="676"/>
                                          </p:stCondLst>
                                        </p:cTn>
                                        <p:tgtEl>
                                          <p:spTgt spid="16"/>
                                        </p:tgtEl>
                                      </p:cBhvr>
                                      <p:to x="100000" y="100000"/>
                                    </p:animScale>
                                    <p:animScale>
                                      <p:cBhvr>
                                        <p:cTn id="231" dur="26">
                                          <p:stCondLst>
                                            <p:cond delay="1312"/>
                                          </p:stCondLst>
                                        </p:cTn>
                                        <p:tgtEl>
                                          <p:spTgt spid="16"/>
                                        </p:tgtEl>
                                      </p:cBhvr>
                                      <p:to x="100000" y="80000"/>
                                    </p:animScale>
                                    <p:animScale>
                                      <p:cBhvr>
                                        <p:cTn id="232" dur="166" decel="50000">
                                          <p:stCondLst>
                                            <p:cond delay="1338"/>
                                          </p:stCondLst>
                                        </p:cTn>
                                        <p:tgtEl>
                                          <p:spTgt spid="16"/>
                                        </p:tgtEl>
                                      </p:cBhvr>
                                      <p:to x="100000" y="100000"/>
                                    </p:animScale>
                                    <p:animScale>
                                      <p:cBhvr>
                                        <p:cTn id="233" dur="26">
                                          <p:stCondLst>
                                            <p:cond delay="1642"/>
                                          </p:stCondLst>
                                        </p:cTn>
                                        <p:tgtEl>
                                          <p:spTgt spid="16"/>
                                        </p:tgtEl>
                                      </p:cBhvr>
                                      <p:to x="100000" y="90000"/>
                                    </p:animScale>
                                    <p:animScale>
                                      <p:cBhvr>
                                        <p:cTn id="234" dur="166" decel="50000">
                                          <p:stCondLst>
                                            <p:cond delay="1668"/>
                                          </p:stCondLst>
                                        </p:cTn>
                                        <p:tgtEl>
                                          <p:spTgt spid="16"/>
                                        </p:tgtEl>
                                      </p:cBhvr>
                                      <p:to x="100000" y="100000"/>
                                    </p:animScale>
                                    <p:animScale>
                                      <p:cBhvr>
                                        <p:cTn id="235" dur="26">
                                          <p:stCondLst>
                                            <p:cond delay="1808"/>
                                          </p:stCondLst>
                                        </p:cTn>
                                        <p:tgtEl>
                                          <p:spTgt spid="16"/>
                                        </p:tgtEl>
                                      </p:cBhvr>
                                      <p:to x="100000" y="95000"/>
                                    </p:animScale>
                                    <p:animScale>
                                      <p:cBhvr>
                                        <p:cTn id="236" dur="166" decel="50000">
                                          <p:stCondLst>
                                            <p:cond delay="1834"/>
                                          </p:stCondLst>
                                        </p:cTn>
                                        <p:tgtEl>
                                          <p:spTgt spid="16"/>
                                        </p:tgtEl>
                                      </p:cBhvr>
                                      <p:to x="100000" y="100000"/>
                                    </p:animScale>
                                  </p:childTnLst>
                                </p:cTn>
                              </p:par>
                            </p:childTnLst>
                          </p:cTn>
                        </p:par>
                      </p:childTnLst>
                    </p:cTn>
                  </p:par>
                  <p:par>
                    <p:cTn id="237" fill="hold">
                      <p:stCondLst>
                        <p:cond delay="indefinite"/>
                      </p:stCondLst>
                      <p:childTnLst>
                        <p:par>
                          <p:cTn id="238" fill="hold">
                            <p:stCondLst>
                              <p:cond delay="0"/>
                            </p:stCondLst>
                            <p:childTnLst>
                              <p:par>
                                <p:cTn id="239" presetID="26" presetClass="entr" presetSubtype="0" fill="hold" nodeType="clickEffect">
                                  <p:stCondLst>
                                    <p:cond delay="0"/>
                                  </p:stCondLst>
                                  <p:childTnLst>
                                    <p:set>
                                      <p:cBhvr>
                                        <p:cTn id="240" dur="1" fill="hold">
                                          <p:stCondLst>
                                            <p:cond delay="0"/>
                                          </p:stCondLst>
                                        </p:cTn>
                                        <p:tgtEl>
                                          <p:spTgt spid="4">
                                            <p:txEl>
                                              <p:pRg st="13" end="13"/>
                                            </p:txEl>
                                          </p:spTgt>
                                        </p:tgtEl>
                                        <p:attrNameLst>
                                          <p:attrName>style.visibility</p:attrName>
                                        </p:attrNameLst>
                                      </p:cBhvr>
                                      <p:to>
                                        <p:strVal val="visible"/>
                                      </p:to>
                                    </p:set>
                                    <p:animEffect transition="in" filter="wipe(down)">
                                      <p:cBhvr>
                                        <p:cTn id="241" dur="580">
                                          <p:stCondLst>
                                            <p:cond delay="0"/>
                                          </p:stCondLst>
                                        </p:cTn>
                                        <p:tgtEl>
                                          <p:spTgt spid="4">
                                            <p:txEl>
                                              <p:pRg st="13" end="13"/>
                                            </p:txEl>
                                          </p:spTgt>
                                        </p:tgtEl>
                                      </p:cBhvr>
                                    </p:animEffect>
                                    <p:anim calcmode="lin" valueType="num">
                                      <p:cBhvr>
                                        <p:cTn id="242" dur="1822" tmFilter="0,0; 0.14,0.36; 0.43,0.73; 0.71,0.91; 1.0,1.0">
                                          <p:stCondLst>
                                            <p:cond delay="0"/>
                                          </p:stCondLst>
                                        </p:cTn>
                                        <p:tgtEl>
                                          <p:spTgt spid="4">
                                            <p:txEl>
                                              <p:pRg st="13" end="13"/>
                                            </p:txEl>
                                          </p:spTgt>
                                        </p:tgtEl>
                                        <p:attrNameLst>
                                          <p:attrName>ppt_x</p:attrName>
                                        </p:attrNameLst>
                                      </p:cBhvr>
                                      <p:tavLst>
                                        <p:tav tm="0">
                                          <p:val>
                                            <p:strVal val="#ppt_x-0.25"/>
                                          </p:val>
                                        </p:tav>
                                        <p:tav tm="100000">
                                          <p:val>
                                            <p:strVal val="#ppt_x"/>
                                          </p:val>
                                        </p:tav>
                                      </p:tavLst>
                                    </p:anim>
                                    <p:anim calcmode="lin" valueType="num">
                                      <p:cBhvr>
                                        <p:cTn id="243" dur="664" tmFilter="0.0,0.0; 0.25,0.07; 0.50,0.2; 0.75,0.467; 1.0,1.0">
                                          <p:stCondLst>
                                            <p:cond delay="0"/>
                                          </p:stCondLst>
                                        </p:cTn>
                                        <p:tgtEl>
                                          <p:spTgt spid="4">
                                            <p:txEl>
                                              <p:pRg st="13" end="13"/>
                                            </p:txEl>
                                          </p:spTgt>
                                        </p:tgtEl>
                                        <p:attrNameLst>
                                          <p:attrName>ppt_y</p:attrName>
                                        </p:attrNameLst>
                                      </p:cBhvr>
                                      <p:tavLst>
                                        <p:tav tm="0" fmla="#ppt_y-sin(pi*$)/3">
                                          <p:val>
                                            <p:fltVal val="0.5"/>
                                          </p:val>
                                        </p:tav>
                                        <p:tav tm="100000">
                                          <p:val>
                                            <p:fltVal val="1"/>
                                          </p:val>
                                        </p:tav>
                                      </p:tavLst>
                                    </p:anim>
                                    <p:anim calcmode="lin" valueType="num">
                                      <p:cBhvr>
                                        <p:cTn id="244" dur="664" tmFilter="0, 0; 0.125,0.2665; 0.25,0.4; 0.375,0.465; 0.5,0.5;  0.625,0.535; 0.75,0.6; 0.875,0.7335; 1,1">
                                          <p:stCondLst>
                                            <p:cond delay="664"/>
                                          </p:stCondLst>
                                        </p:cTn>
                                        <p:tgtEl>
                                          <p:spTgt spid="4">
                                            <p:txEl>
                                              <p:pRg st="13" end="13"/>
                                            </p:txEl>
                                          </p:spTgt>
                                        </p:tgtEl>
                                        <p:attrNameLst>
                                          <p:attrName>ppt_y</p:attrName>
                                        </p:attrNameLst>
                                      </p:cBhvr>
                                      <p:tavLst>
                                        <p:tav tm="0" fmla="#ppt_y-sin(pi*$)/9">
                                          <p:val>
                                            <p:fltVal val="0"/>
                                          </p:val>
                                        </p:tav>
                                        <p:tav tm="100000">
                                          <p:val>
                                            <p:fltVal val="1"/>
                                          </p:val>
                                        </p:tav>
                                      </p:tavLst>
                                    </p:anim>
                                    <p:anim calcmode="lin" valueType="num">
                                      <p:cBhvr>
                                        <p:cTn id="245" dur="332" tmFilter="0, 0; 0.125,0.2665; 0.25,0.4; 0.375,0.465; 0.5,0.5;  0.625,0.535; 0.75,0.6; 0.875,0.7335; 1,1">
                                          <p:stCondLst>
                                            <p:cond delay="1324"/>
                                          </p:stCondLst>
                                        </p:cTn>
                                        <p:tgtEl>
                                          <p:spTgt spid="4">
                                            <p:txEl>
                                              <p:pRg st="13" end="13"/>
                                            </p:txEl>
                                          </p:spTgt>
                                        </p:tgtEl>
                                        <p:attrNameLst>
                                          <p:attrName>ppt_y</p:attrName>
                                        </p:attrNameLst>
                                      </p:cBhvr>
                                      <p:tavLst>
                                        <p:tav tm="0" fmla="#ppt_y-sin(pi*$)/27">
                                          <p:val>
                                            <p:fltVal val="0"/>
                                          </p:val>
                                        </p:tav>
                                        <p:tav tm="100000">
                                          <p:val>
                                            <p:fltVal val="1"/>
                                          </p:val>
                                        </p:tav>
                                      </p:tavLst>
                                    </p:anim>
                                    <p:anim calcmode="lin" valueType="num">
                                      <p:cBhvr>
                                        <p:cTn id="246" dur="164" tmFilter="0, 0; 0.125,0.2665; 0.25,0.4; 0.375,0.465; 0.5,0.5;  0.625,0.535; 0.75,0.6; 0.875,0.7335; 1,1">
                                          <p:stCondLst>
                                            <p:cond delay="1656"/>
                                          </p:stCondLst>
                                        </p:cTn>
                                        <p:tgtEl>
                                          <p:spTgt spid="4">
                                            <p:txEl>
                                              <p:pRg st="13" end="13"/>
                                            </p:txEl>
                                          </p:spTgt>
                                        </p:tgtEl>
                                        <p:attrNameLst>
                                          <p:attrName>ppt_y</p:attrName>
                                        </p:attrNameLst>
                                      </p:cBhvr>
                                      <p:tavLst>
                                        <p:tav tm="0" fmla="#ppt_y-sin(pi*$)/81">
                                          <p:val>
                                            <p:fltVal val="0"/>
                                          </p:val>
                                        </p:tav>
                                        <p:tav tm="100000">
                                          <p:val>
                                            <p:fltVal val="1"/>
                                          </p:val>
                                        </p:tav>
                                      </p:tavLst>
                                    </p:anim>
                                    <p:animScale>
                                      <p:cBhvr>
                                        <p:cTn id="247" dur="26">
                                          <p:stCondLst>
                                            <p:cond delay="650"/>
                                          </p:stCondLst>
                                        </p:cTn>
                                        <p:tgtEl>
                                          <p:spTgt spid="4">
                                            <p:txEl>
                                              <p:pRg st="13" end="13"/>
                                            </p:txEl>
                                          </p:spTgt>
                                        </p:tgtEl>
                                      </p:cBhvr>
                                      <p:to x="100000" y="60000"/>
                                    </p:animScale>
                                    <p:animScale>
                                      <p:cBhvr>
                                        <p:cTn id="248" dur="166" decel="50000">
                                          <p:stCondLst>
                                            <p:cond delay="676"/>
                                          </p:stCondLst>
                                        </p:cTn>
                                        <p:tgtEl>
                                          <p:spTgt spid="4">
                                            <p:txEl>
                                              <p:pRg st="13" end="13"/>
                                            </p:txEl>
                                          </p:spTgt>
                                        </p:tgtEl>
                                      </p:cBhvr>
                                      <p:to x="100000" y="100000"/>
                                    </p:animScale>
                                    <p:animScale>
                                      <p:cBhvr>
                                        <p:cTn id="249" dur="26">
                                          <p:stCondLst>
                                            <p:cond delay="1312"/>
                                          </p:stCondLst>
                                        </p:cTn>
                                        <p:tgtEl>
                                          <p:spTgt spid="4">
                                            <p:txEl>
                                              <p:pRg st="13" end="13"/>
                                            </p:txEl>
                                          </p:spTgt>
                                        </p:tgtEl>
                                      </p:cBhvr>
                                      <p:to x="100000" y="80000"/>
                                    </p:animScale>
                                    <p:animScale>
                                      <p:cBhvr>
                                        <p:cTn id="250" dur="166" decel="50000">
                                          <p:stCondLst>
                                            <p:cond delay="1338"/>
                                          </p:stCondLst>
                                        </p:cTn>
                                        <p:tgtEl>
                                          <p:spTgt spid="4">
                                            <p:txEl>
                                              <p:pRg st="13" end="13"/>
                                            </p:txEl>
                                          </p:spTgt>
                                        </p:tgtEl>
                                      </p:cBhvr>
                                      <p:to x="100000" y="100000"/>
                                    </p:animScale>
                                    <p:animScale>
                                      <p:cBhvr>
                                        <p:cTn id="251" dur="26">
                                          <p:stCondLst>
                                            <p:cond delay="1642"/>
                                          </p:stCondLst>
                                        </p:cTn>
                                        <p:tgtEl>
                                          <p:spTgt spid="4">
                                            <p:txEl>
                                              <p:pRg st="13" end="13"/>
                                            </p:txEl>
                                          </p:spTgt>
                                        </p:tgtEl>
                                      </p:cBhvr>
                                      <p:to x="100000" y="90000"/>
                                    </p:animScale>
                                    <p:animScale>
                                      <p:cBhvr>
                                        <p:cTn id="252" dur="166" decel="50000">
                                          <p:stCondLst>
                                            <p:cond delay="1668"/>
                                          </p:stCondLst>
                                        </p:cTn>
                                        <p:tgtEl>
                                          <p:spTgt spid="4">
                                            <p:txEl>
                                              <p:pRg st="13" end="13"/>
                                            </p:txEl>
                                          </p:spTgt>
                                        </p:tgtEl>
                                      </p:cBhvr>
                                      <p:to x="100000" y="100000"/>
                                    </p:animScale>
                                    <p:animScale>
                                      <p:cBhvr>
                                        <p:cTn id="253" dur="26">
                                          <p:stCondLst>
                                            <p:cond delay="1808"/>
                                          </p:stCondLst>
                                        </p:cTn>
                                        <p:tgtEl>
                                          <p:spTgt spid="4">
                                            <p:txEl>
                                              <p:pRg st="13" end="13"/>
                                            </p:txEl>
                                          </p:spTgt>
                                        </p:tgtEl>
                                      </p:cBhvr>
                                      <p:to x="100000" y="95000"/>
                                    </p:animScale>
                                    <p:animScale>
                                      <p:cBhvr>
                                        <p:cTn id="254" dur="166" decel="50000">
                                          <p:stCondLst>
                                            <p:cond delay="1834"/>
                                          </p:stCondLst>
                                        </p:cTn>
                                        <p:tgtEl>
                                          <p:spTgt spid="4">
                                            <p:txEl>
                                              <p:pRg st="13" end="13"/>
                                            </p:txEl>
                                          </p:spTgt>
                                        </p:tgtEl>
                                      </p:cBhvr>
                                      <p:to x="100000" y="100000"/>
                                    </p:animScale>
                                  </p:childTnLst>
                                </p:cTn>
                              </p:par>
                            </p:childTnLst>
                          </p:cTn>
                        </p:par>
                      </p:childTnLst>
                    </p:cTn>
                  </p:par>
                  <p:par>
                    <p:cTn id="255" fill="hold">
                      <p:stCondLst>
                        <p:cond delay="indefinite"/>
                      </p:stCondLst>
                      <p:childTnLst>
                        <p:par>
                          <p:cTn id="256" fill="hold">
                            <p:stCondLst>
                              <p:cond delay="0"/>
                            </p:stCondLst>
                            <p:childTnLst>
                              <p:par>
                                <p:cTn id="257" presetID="26" presetClass="entr" presetSubtype="0" fill="hold" nodeType="clickEffect">
                                  <p:stCondLst>
                                    <p:cond delay="0"/>
                                  </p:stCondLst>
                                  <p:childTnLst>
                                    <p:set>
                                      <p:cBhvr>
                                        <p:cTn id="258" dur="1" fill="hold">
                                          <p:stCondLst>
                                            <p:cond delay="0"/>
                                          </p:stCondLst>
                                        </p:cTn>
                                        <p:tgtEl>
                                          <p:spTgt spid="17"/>
                                        </p:tgtEl>
                                        <p:attrNameLst>
                                          <p:attrName>style.visibility</p:attrName>
                                        </p:attrNameLst>
                                      </p:cBhvr>
                                      <p:to>
                                        <p:strVal val="visible"/>
                                      </p:to>
                                    </p:set>
                                    <p:animEffect transition="in" filter="wipe(down)">
                                      <p:cBhvr>
                                        <p:cTn id="259" dur="580">
                                          <p:stCondLst>
                                            <p:cond delay="0"/>
                                          </p:stCondLst>
                                        </p:cTn>
                                        <p:tgtEl>
                                          <p:spTgt spid="17"/>
                                        </p:tgtEl>
                                      </p:cBhvr>
                                    </p:animEffect>
                                    <p:anim calcmode="lin" valueType="num">
                                      <p:cBhvr>
                                        <p:cTn id="260"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61"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62"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63"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264"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265" dur="26">
                                          <p:stCondLst>
                                            <p:cond delay="650"/>
                                          </p:stCondLst>
                                        </p:cTn>
                                        <p:tgtEl>
                                          <p:spTgt spid="17"/>
                                        </p:tgtEl>
                                      </p:cBhvr>
                                      <p:to x="100000" y="60000"/>
                                    </p:animScale>
                                    <p:animScale>
                                      <p:cBhvr>
                                        <p:cTn id="266" dur="166" decel="50000">
                                          <p:stCondLst>
                                            <p:cond delay="676"/>
                                          </p:stCondLst>
                                        </p:cTn>
                                        <p:tgtEl>
                                          <p:spTgt spid="17"/>
                                        </p:tgtEl>
                                      </p:cBhvr>
                                      <p:to x="100000" y="100000"/>
                                    </p:animScale>
                                    <p:animScale>
                                      <p:cBhvr>
                                        <p:cTn id="267" dur="26">
                                          <p:stCondLst>
                                            <p:cond delay="1312"/>
                                          </p:stCondLst>
                                        </p:cTn>
                                        <p:tgtEl>
                                          <p:spTgt spid="17"/>
                                        </p:tgtEl>
                                      </p:cBhvr>
                                      <p:to x="100000" y="80000"/>
                                    </p:animScale>
                                    <p:animScale>
                                      <p:cBhvr>
                                        <p:cTn id="268" dur="166" decel="50000">
                                          <p:stCondLst>
                                            <p:cond delay="1338"/>
                                          </p:stCondLst>
                                        </p:cTn>
                                        <p:tgtEl>
                                          <p:spTgt spid="17"/>
                                        </p:tgtEl>
                                      </p:cBhvr>
                                      <p:to x="100000" y="100000"/>
                                    </p:animScale>
                                    <p:animScale>
                                      <p:cBhvr>
                                        <p:cTn id="269" dur="26">
                                          <p:stCondLst>
                                            <p:cond delay="1642"/>
                                          </p:stCondLst>
                                        </p:cTn>
                                        <p:tgtEl>
                                          <p:spTgt spid="17"/>
                                        </p:tgtEl>
                                      </p:cBhvr>
                                      <p:to x="100000" y="90000"/>
                                    </p:animScale>
                                    <p:animScale>
                                      <p:cBhvr>
                                        <p:cTn id="270" dur="166" decel="50000">
                                          <p:stCondLst>
                                            <p:cond delay="1668"/>
                                          </p:stCondLst>
                                        </p:cTn>
                                        <p:tgtEl>
                                          <p:spTgt spid="17"/>
                                        </p:tgtEl>
                                      </p:cBhvr>
                                      <p:to x="100000" y="100000"/>
                                    </p:animScale>
                                    <p:animScale>
                                      <p:cBhvr>
                                        <p:cTn id="271" dur="26">
                                          <p:stCondLst>
                                            <p:cond delay="1808"/>
                                          </p:stCondLst>
                                        </p:cTn>
                                        <p:tgtEl>
                                          <p:spTgt spid="17"/>
                                        </p:tgtEl>
                                      </p:cBhvr>
                                      <p:to x="100000" y="95000"/>
                                    </p:animScale>
                                    <p:animScale>
                                      <p:cBhvr>
                                        <p:cTn id="272" dur="166" decel="50000">
                                          <p:stCondLst>
                                            <p:cond delay="1834"/>
                                          </p:stCondLst>
                                        </p:cTn>
                                        <p:tgtEl>
                                          <p:spTgt spid="17"/>
                                        </p:tgtEl>
                                      </p:cBhvr>
                                      <p:to x="100000" y="100000"/>
                                    </p:animScale>
                                  </p:childTnLst>
                                </p:cTn>
                              </p:par>
                            </p:childTnLst>
                          </p:cTn>
                        </p:par>
                      </p:childTnLst>
                    </p:cTn>
                  </p:par>
                  <p:par>
                    <p:cTn id="273" fill="hold">
                      <p:stCondLst>
                        <p:cond delay="indefinite"/>
                      </p:stCondLst>
                      <p:childTnLst>
                        <p:par>
                          <p:cTn id="274" fill="hold">
                            <p:stCondLst>
                              <p:cond delay="0"/>
                            </p:stCondLst>
                            <p:childTnLst>
                              <p:par>
                                <p:cTn id="275" presetID="26" presetClass="entr" presetSubtype="0" fill="hold" nodeType="clickEffect">
                                  <p:stCondLst>
                                    <p:cond delay="0"/>
                                  </p:stCondLst>
                                  <p:childTnLst>
                                    <p:set>
                                      <p:cBhvr>
                                        <p:cTn id="276" dur="1" fill="hold">
                                          <p:stCondLst>
                                            <p:cond delay="0"/>
                                          </p:stCondLst>
                                        </p:cTn>
                                        <p:tgtEl>
                                          <p:spTgt spid="4">
                                            <p:txEl>
                                              <p:pRg st="15" end="15"/>
                                            </p:txEl>
                                          </p:spTgt>
                                        </p:tgtEl>
                                        <p:attrNameLst>
                                          <p:attrName>style.visibility</p:attrName>
                                        </p:attrNameLst>
                                      </p:cBhvr>
                                      <p:to>
                                        <p:strVal val="visible"/>
                                      </p:to>
                                    </p:set>
                                    <p:animEffect transition="in" filter="wipe(down)">
                                      <p:cBhvr>
                                        <p:cTn id="277" dur="580">
                                          <p:stCondLst>
                                            <p:cond delay="0"/>
                                          </p:stCondLst>
                                        </p:cTn>
                                        <p:tgtEl>
                                          <p:spTgt spid="4">
                                            <p:txEl>
                                              <p:pRg st="15" end="15"/>
                                            </p:txEl>
                                          </p:spTgt>
                                        </p:tgtEl>
                                      </p:cBhvr>
                                    </p:animEffect>
                                    <p:anim calcmode="lin" valueType="num">
                                      <p:cBhvr>
                                        <p:cTn id="278" dur="1822" tmFilter="0,0; 0.14,0.36; 0.43,0.73; 0.71,0.91; 1.0,1.0">
                                          <p:stCondLst>
                                            <p:cond delay="0"/>
                                          </p:stCondLst>
                                        </p:cTn>
                                        <p:tgtEl>
                                          <p:spTgt spid="4">
                                            <p:txEl>
                                              <p:pRg st="15" end="15"/>
                                            </p:txEl>
                                          </p:spTgt>
                                        </p:tgtEl>
                                        <p:attrNameLst>
                                          <p:attrName>ppt_x</p:attrName>
                                        </p:attrNameLst>
                                      </p:cBhvr>
                                      <p:tavLst>
                                        <p:tav tm="0">
                                          <p:val>
                                            <p:strVal val="#ppt_x-0.25"/>
                                          </p:val>
                                        </p:tav>
                                        <p:tav tm="100000">
                                          <p:val>
                                            <p:strVal val="#ppt_x"/>
                                          </p:val>
                                        </p:tav>
                                      </p:tavLst>
                                    </p:anim>
                                    <p:anim calcmode="lin" valueType="num">
                                      <p:cBhvr>
                                        <p:cTn id="279" dur="664" tmFilter="0.0,0.0; 0.25,0.07; 0.50,0.2; 0.75,0.467; 1.0,1.0">
                                          <p:stCondLst>
                                            <p:cond delay="0"/>
                                          </p:stCondLst>
                                        </p:cTn>
                                        <p:tgtEl>
                                          <p:spTgt spid="4">
                                            <p:txEl>
                                              <p:pRg st="15" end="15"/>
                                            </p:txEl>
                                          </p:spTgt>
                                        </p:tgtEl>
                                        <p:attrNameLst>
                                          <p:attrName>ppt_y</p:attrName>
                                        </p:attrNameLst>
                                      </p:cBhvr>
                                      <p:tavLst>
                                        <p:tav tm="0" fmla="#ppt_y-sin(pi*$)/3">
                                          <p:val>
                                            <p:fltVal val="0.5"/>
                                          </p:val>
                                        </p:tav>
                                        <p:tav tm="100000">
                                          <p:val>
                                            <p:fltVal val="1"/>
                                          </p:val>
                                        </p:tav>
                                      </p:tavLst>
                                    </p:anim>
                                    <p:anim calcmode="lin" valueType="num">
                                      <p:cBhvr>
                                        <p:cTn id="280" dur="664" tmFilter="0, 0; 0.125,0.2665; 0.25,0.4; 0.375,0.465; 0.5,0.5;  0.625,0.535; 0.75,0.6; 0.875,0.7335; 1,1">
                                          <p:stCondLst>
                                            <p:cond delay="664"/>
                                          </p:stCondLst>
                                        </p:cTn>
                                        <p:tgtEl>
                                          <p:spTgt spid="4">
                                            <p:txEl>
                                              <p:pRg st="15" end="15"/>
                                            </p:txEl>
                                          </p:spTgt>
                                        </p:tgtEl>
                                        <p:attrNameLst>
                                          <p:attrName>ppt_y</p:attrName>
                                        </p:attrNameLst>
                                      </p:cBhvr>
                                      <p:tavLst>
                                        <p:tav tm="0" fmla="#ppt_y-sin(pi*$)/9">
                                          <p:val>
                                            <p:fltVal val="0"/>
                                          </p:val>
                                        </p:tav>
                                        <p:tav tm="100000">
                                          <p:val>
                                            <p:fltVal val="1"/>
                                          </p:val>
                                        </p:tav>
                                      </p:tavLst>
                                    </p:anim>
                                    <p:anim calcmode="lin" valueType="num">
                                      <p:cBhvr>
                                        <p:cTn id="281" dur="332" tmFilter="0, 0; 0.125,0.2665; 0.25,0.4; 0.375,0.465; 0.5,0.5;  0.625,0.535; 0.75,0.6; 0.875,0.7335; 1,1">
                                          <p:stCondLst>
                                            <p:cond delay="1324"/>
                                          </p:stCondLst>
                                        </p:cTn>
                                        <p:tgtEl>
                                          <p:spTgt spid="4">
                                            <p:txEl>
                                              <p:pRg st="15" end="15"/>
                                            </p:txEl>
                                          </p:spTgt>
                                        </p:tgtEl>
                                        <p:attrNameLst>
                                          <p:attrName>ppt_y</p:attrName>
                                        </p:attrNameLst>
                                      </p:cBhvr>
                                      <p:tavLst>
                                        <p:tav tm="0" fmla="#ppt_y-sin(pi*$)/27">
                                          <p:val>
                                            <p:fltVal val="0"/>
                                          </p:val>
                                        </p:tav>
                                        <p:tav tm="100000">
                                          <p:val>
                                            <p:fltVal val="1"/>
                                          </p:val>
                                        </p:tav>
                                      </p:tavLst>
                                    </p:anim>
                                    <p:anim calcmode="lin" valueType="num">
                                      <p:cBhvr>
                                        <p:cTn id="282" dur="164" tmFilter="0, 0; 0.125,0.2665; 0.25,0.4; 0.375,0.465; 0.5,0.5;  0.625,0.535; 0.75,0.6; 0.875,0.7335; 1,1">
                                          <p:stCondLst>
                                            <p:cond delay="1656"/>
                                          </p:stCondLst>
                                        </p:cTn>
                                        <p:tgtEl>
                                          <p:spTgt spid="4">
                                            <p:txEl>
                                              <p:pRg st="15" end="15"/>
                                            </p:txEl>
                                          </p:spTgt>
                                        </p:tgtEl>
                                        <p:attrNameLst>
                                          <p:attrName>ppt_y</p:attrName>
                                        </p:attrNameLst>
                                      </p:cBhvr>
                                      <p:tavLst>
                                        <p:tav tm="0" fmla="#ppt_y-sin(pi*$)/81">
                                          <p:val>
                                            <p:fltVal val="0"/>
                                          </p:val>
                                        </p:tav>
                                        <p:tav tm="100000">
                                          <p:val>
                                            <p:fltVal val="1"/>
                                          </p:val>
                                        </p:tav>
                                      </p:tavLst>
                                    </p:anim>
                                    <p:animScale>
                                      <p:cBhvr>
                                        <p:cTn id="283" dur="26">
                                          <p:stCondLst>
                                            <p:cond delay="650"/>
                                          </p:stCondLst>
                                        </p:cTn>
                                        <p:tgtEl>
                                          <p:spTgt spid="4">
                                            <p:txEl>
                                              <p:pRg st="15" end="15"/>
                                            </p:txEl>
                                          </p:spTgt>
                                        </p:tgtEl>
                                      </p:cBhvr>
                                      <p:to x="100000" y="60000"/>
                                    </p:animScale>
                                    <p:animScale>
                                      <p:cBhvr>
                                        <p:cTn id="284" dur="166" decel="50000">
                                          <p:stCondLst>
                                            <p:cond delay="676"/>
                                          </p:stCondLst>
                                        </p:cTn>
                                        <p:tgtEl>
                                          <p:spTgt spid="4">
                                            <p:txEl>
                                              <p:pRg st="15" end="15"/>
                                            </p:txEl>
                                          </p:spTgt>
                                        </p:tgtEl>
                                      </p:cBhvr>
                                      <p:to x="100000" y="100000"/>
                                    </p:animScale>
                                    <p:animScale>
                                      <p:cBhvr>
                                        <p:cTn id="285" dur="26">
                                          <p:stCondLst>
                                            <p:cond delay="1312"/>
                                          </p:stCondLst>
                                        </p:cTn>
                                        <p:tgtEl>
                                          <p:spTgt spid="4">
                                            <p:txEl>
                                              <p:pRg st="15" end="15"/>
                                            </p:txEl>
                                          </p:spTgt>
                                        </p:tgtEl>
                                      </p:cBhvr>
                                      <p:to x="100000" y="80000"/>
                                    </p:animScale>
                                    <p:animScale>
                                      <p:cBhvr>
                                        <p:cTn id="286" dur="166" decel="50000">
                                          <p:stCondLst>
                                            <p:cond delay="1338"/>
                                          </p:stCondLst>
                                        </p:cTn>
                                        <p:tgtEl>
                                          <p:spTgt spid="4">
                                            <p:txEl>
                                              <p:pRg st="15" end="15"/>
                                            </p:txEl>
                                          </p:spTgt>
                                        </p:tgtEl>
                                      </p:cBhvr>
                                      <p:to x="100000" y="100000"/>
                                    </p:animScale>
                                    <p:animScale>
                                      <p:cBhvr>
                                        <p:cTn id="287" dur="26">
                                          <p:stCondLst>
                                            <p:cond delay="1642"/>
                                          </p:stCondLst>
                                        </p:cTn>
                                        <p:tgtEl>
                                          <p:spTgt spid="4">
                                            <p:txEl>
                                              <p:pRg st="15" end="15"/>
                                            </p:txEl>
                                          </p:spTgt>
                                        </p:tgtEl>
                                      </p:cBhvr>
                                      <p:to x="100000" y="90000"/>
                                    </p:animScale>
                                    <p:animScale>
                                      <p:cBhvr>
                                        <p:cTn id="288" dur="166" decel="50000">
                                          <p:stCondLst>
                                            <p:cond delay="1668"/>
                                          </p:stCondLst>
                                        </p:cTn>
                                        <p:tgtEl>
                                          <p:spTgt spid="4">
                                            <p:txEl>
                                              <p:pRg st="15" end="15"/>
                                            </p:txEl>
                                          </p:spTgt>
                                        </p:tgtEl>
                                      </p:cBhvr>
                                      <p:to x="100000" y="100000"/>
                                    </p:animScale>
                                    <p:animScale>
                                      <p:cBhvr>
                                        <p:cTn id="289" dur="26">
                                          <p:stCondLst>
                                            <p:cond delay="1808"/>
                                          </p:stCondLst>
                                        </p:cTn>
                                        <p:tgtEl>
                                          <p:spTgt spid="4">
                                            <p:txEl>
                                              <p:pRg st="15" end="15"/>
                                            </p:txEl>
                                          </p:spTgt>
                                        </p:tgtEl>
                                      </p:cBhvr>
                                      <p:to x="100000" y="95000"/>
                                    </p:animScale>
                                    <p:animScale>
                                      <p:cBhvr>
                                        <p:cTn id="290" dur="166" decel="50000">
                                          <p:stCondLst>
                                            <p:cond delay="1834"/>
                                          </p:stCondLst>
                                        </p:cTn>
                                        <p:tgtEl>
                                          <p:spTgt spid="4">
                                            <p:txEl>
                                              <p:pRg st="15" end="15"/>
                                            </p:txEl>
                                          </p:spTgt>
                                        </p:tgtEl>
                                      </p:cBhvr>
                                      <p:to x="100000" y="100000"/>
                                    </p:animScale>
                                  </p:childTnLst>
                                </p:cTn>
                              </p:par>
                            </p:childTnLst>
                          </p:cTn>
                        </p:par>
                      </p:childTnLst>
                    </p:cTn>
                  </p:par>
                  <p:par>
                    <p:cTn id="291" fill="hold">
                      <p:stCondLst>
                        <p:cond delay="indefinite"/>
                      </p:stCondLst>
                      <p:childTnLst>
                        <p:par>
                          <p:cTn id="292" fill="hold">
                            <p:stCondLst>
                              <p:cond delay="0"/>
                            </p:stCondLst>
                            <p:childTnLst>
                              <p:par>
                                <p:cTn id="293" presetID="26" presetClass="entr" presetSubtype="0" fill="hold" nodeType="clickEffect">
                                  <p:stCondLst>
                                    <p:cond delay="0"/>
                                  </p:stCondLst>
                                  <p:childTnLst>
                                    <p:set>
                                      <p:cBhvr>
                                        <p:cTn id="294" dur="1" fill="hold">
                                          <p:stCondLst>
                                            <p:cond delay="0"/>
                                          </p:stCondLst>
                                        </p:cTn>
                                        <p:tgtEl>
                                          <p:spTgt spid="4">
                                            <p:txEl>
                                              <p:pRg st="17" end="17"/>
                                            </p:txEl>
                                          </p:spTgt>
                                        </p:tgtEl>
                                        <p:attrNameLst>
                                          <p:attrName>style.visibility</p:attrName>
                                        </p:attrNameLst>
                                      </p:cBhvr>
                                      <p:to>
                                        <p:strVal val="visible"/>
                                      </p:to>
                                    </p:set>
                                    <p:animEffect transition="in" filter="wipe(down)">
                                      <p:cBhvr>
                                        <p:cTn id="295" dur="580">
                                          <p:stCondLst>
                                            <p:cond delay="0"/>
                                          </p:stCondLst>
                                        </p:cTn>
                                        <p:tgtEl>
                                          <p:spTgt spid="4">
                                            <p:txEl>
                                              <p:pRg st="17" end="17"/>
                                            </p:txEl>
                                          </p:spTgt>
                                        </p:tgtEl>
                                      </p:cBhvr>
                                    </p:animEffect>
                                    <p:anim calcmode="lin" valueType="num">
                                      <p:cBhvr>
                                        <p:cTn id="296" dur="1822" tmFilter="0,0; 0.14,0.36; 0.43,0.73; 0.71,0.91; 1.0,1.0">
                                          <p:stCondLst>
                                            <p:cond delay="0"/>
                                          </p:stCondLst>
                                        </p:cTn>
                                        <p:tgtEl>
                                          <p:spTgt spid="4">
                                            <p:txEl>
                                              <p:pRg st="17" end="17"/>
                                            </p:txEl>
                                          </p:spTgt>
                                        </p:tgtEl>
                                        <p:attrNameLst>
                                          <p:attrName>ppt_x</p:attrName>
                                        </p:attrNameLst>
                                      </p:cBhvr>
                                      <p:tavLst>
                                        <p:tav tm="0">
                                          <p:val>
                                            <p:strVal val="#ppt_x-0.25"/>
                                          </p:val>
                                        </p:tav>
                                        <p:tav tm="100000">
                                          <p:val>
                                            <p:strVal val="#ppt_x"/>
                                          </p:val>
                                        </p:tav>
                                      </p:tavLst>
                                    </p:anim>
                                    <p:anim calcmode="lin" valueType="num">
                                      <p:cBhvr>
                                        <p:cTn id="297" dur="664" tmFilter="0.0,0.0; 0.25,0.07; 0.50,0.2; 0.75,0.467; 1.0,1.0">
                                          <p:stCondLst>
                                            <p:cond delay="0"/>
                                          </p:stCondLst>
                                        </p:cTn>
                                        <p:tgtEl>
                                          <p:spTgt spid="4">
                                            <p:txEl>
                                              <p:pRg st="17" end="17"/>
                                            </p:txEl>
                                          </p:spTgt>
                                        </p:tgtEl>
                                        <p:attrNameLst>
                                          <p:attrName>ppt_y</p:attrName>
                                        </p:attrNameLst>
                                      </p:cBhvr>
                                      <p:tavLst>
                                        <p:tav tm="0" fmla="#ppt_y-sin(pi*$)/3">
                                          <p:val>
                                            <p:fltVal val="0.5"/>
                                          </p:val>
                                        </p:tav>
                                        <p:tav tm="100000">
                                          <p:val>
                                            <p:fltVal val="1"/>
                                          </p:val>
                                        </p:tav>
                                      </p:tavLst>
                                    </p:anim>
                                    <p:anim calcmode="lin" valueType="num">
                                      <p:cBhvr>
                                        <p:cTn id="298" dur="664" tmFilter="0, 0; 0.125,0.2665; 0.25,0.4; 0.375,0.465; 0.5,0.5;  0.625,0.535; 0.75,0.6; 0.875,0.7335; 1,1">
                                          <p:stCondLst>
                                            <p:cond delay="664"/>
                                          </p:stCondLst>
                                        </p:cTn>
                                        <p:tgtEl>
                                          <p:spTgt spid="4">
                                            <p:txEl>
                                              <p:pRg st="17" end="17"/>
                                            </p:txEl>
                                          </p:spTgt>
                                        </p:tgtEl>
                                        <p:attrNameLst>
                                          <p:attrName>ppt_y</p:attrName>
                                        </p:attrNameLst>
                                      </p:cBhvr>
                                      <p:tavLst>
                                        <p:tav tm="0" fmla="#ppt_y-sin(pi*$)/9">
                                          <p:val>
                                            <p:fltVal val="0"/>
                                          </p:val>
                                        </p:tav>
                                        <p:tav tm="100000">
                                          <p:val>
                                            <p:fltVal val="1"/>
                                          </p:val>
                                        </p:tav>
                                      </p:tavLst>
                                    </p:anim>
                                    <p:anim calcmode="lin" valueType="num">
                                      <p:cBhvr>
                                        <p:cTn id="299" dur="332" tmFilter="0, 0; 0.125,0.2665; 0.25,0.4; 0.375,0.465; 0.5,0.5;  0.625,0.535; 0.75,0.6; 0.875,0.7335; 1,1">
                                          <p:stCondLst>
                                            <p:cond delay="1324"/>
                                          </p:stCondLst>
                                        </p:cTn>
                                        <p:tgtEl>
                                          <p:spTgt spid="4">
                                            <p:txEl>
                                              <p:pRg st="17" end="17"/>
                                            </p:txEl>
                                          </p:spTgt>
                                        </p:tgtEl>
                                        <p:attrNameLst>
                                          <p:attrName>ppt_y</p:attrName>
                                        </p:attrNameLst>
                                      </p:cBhvr>
                                      <p:tavLst>
                                        <p:tav tm="0" fmla="#ppt_y-sin(pi*$)/27">
                                          <p:val>
                                            <p:fltVal val="0"/>
                                          </p:val>
                                        </p:tav>
                                        <p:tav tm="100000">
                                          <p:val>
                                            <p:fltVal val="1"/>
                                          </p:val>
                                        </p:tav>
                                      </p:tavLst>
                                    </p:anim>
                                    <p:anim calcmode="lin" valueType="num">
                                      <p:cBhvr>
                                        <p:cTn id="300" dur="164" tmFilter="0, 0; 0.125,0.2665; 0.25,0.4; 0.375,0.465; 0.5,0.5;  0.625,0.535; 0.75,0.6; 0.875,0.7335; 1,1">
                                          <p:stCondLst>
                                            <p:cond delay="1656"/>
                                          </p:stCondLst>
                                        </p:cTn>
                                        <p:tgtEl>
                                          <p:spTgt spid="4">
                                            <p:txEl>
                                              <p:pRg st="17" end="17"/>
                                            </p:txEl>
                                          </p:spTgt>
                                        </p:tgtEl>
                                        <p:attrNameLst>
                                          <p:attrName>ppt_y</p:attrName>
                                        </p:attrNameLst>
                                      </p:cBhvr>
                                      <p:tavLst>
                                        <p:tav tm="0" fmla="#ppt_y-sin(pi*$)/81">
                                          <p:val>
                                            <p:fltVal val="0"/>
                                          </p:val>
                                        </p:tav>
                                        <p:tav tm="100000">
                                          <p:val>
                                            <p:fltVal val="1"/>
                                          </p:val>
                                        </p:tav>
                                      </p:tavLst>
                                    </p:anim>
                                    <p:animScale>
                                      <p:cBhvr>
                                        <p:cTn id="301" dur="26">
                                          <p:stCondLst>
                                            <p:cond delay="650"/>
                                          </p:stCondLst>
                                        </p:cTn>
                                        <p:tgtEl>
                                          <p:spTgt spid="4">
                                            <p:txEl>
                                              <p:pRg st="17" end="17"/>
                                            </p:txEl>
                                          </p:spTgt>
                                        </p:tgtEl>
                                      </p:cBhvr>
                                      <p:to x="100000" y="60000"/>
                                    </p:animScale>
                                    <p:animScale>
                                      <p:cBhvr>
                                        <p:cTn id="302" dur="166" decel="50000">
                                          <p:stCondLst>
                                            <p:cond delay="676"/>
                                          </p:stCondLst>
                                        </p:cTn>
                                        <p:tgtEl>
                                          <p:spTgt spid="4">
                                            <p:txEl>
                                              <p:pRg st="17" end="17"/>
                                            </p:txEl>
                                          </p:spTgt>
                                        </p:tgtEl>
                                      </p:cBhvr>
                                      <p:to x="100000" y="100000"/>
                                    </p:animScale>
                                    <p:animScale>
                                      <p:cBhvr>
                                        <p:cTn id="303" dur="26">
                                          <p:stCondLst>
                                            <p:cond delay="1312"/>
                                          </p:stCondLst>
                                        </p:cTn>
                                        <p:tgtEl>
                                          <p:spTgt spid="4">
                                            <p:txEl>
                                              <p:pRg st="17" end="17"/>
                                            </p:txEl>
                                          </p:spTgt>
                                        </p:tgtEl>
                                      </p:cBhvr>
                                      <p:to x="100000" y="80000"/>
                                    </p:animScale>
                                    <p:animScale>
                                      <p:cBhvr>
                                        <p:cTn id="304" dur="166" decel="50000">
                                          <p:stCondLst>
                                            <p:cond delay="1338"/>
                                          </p:stCondLst>
                                        </p:cTn>
                                        <p:tgtEl>
                                          <p:spTgt spid="4">
                                            <p:txEl>
                                              <p:pRg st="17" end="17"/>
                                            </p:txEl>
                                          </p:spTgt>
                                        </p:tgtEl>
                                      </p:cBhvr>
                                      <p:to x="100000" y="100000"/>
                                    </p:animScale>
                                    <p:animScale>
                                      <p:cBhvr>
                                        <p:cTn id="305" dur="26">
                                          <p:stCondLst>
                                            <p:cond delay="1642"/>
                                          </p:stCondLst>
                                        </p:cTn>
                                        <p:tgtEl>
                                          <p:spTgt spid="4">
                                            <p:txEl>
                                              <p:pRg st="17" end="17"/>
                                            </p:txEl>
                                          </p:spTgt>
                                        </p:tgtEl>
                                      </p:cBhvr>
                                      <p:to x="100000" y="90000"/>
                                    </p:animScale>
                                    <p:animScale>
                                      <p:cBhvr>
                                        <p:cTn id="306" dur="166" decel="50000">
                                          <p:stCondLst>
                                            <p:cond delay="1668"/>
                                          </p:stCondLst>
                                        </p:cTn>
                                        <p:tgtEl>
                                          <p:spTgt spid="4">
                                            <p:txEl>
                                              <p:pRg st="17" end="17"/>
                                            </p:txEl>
                                          </p:spTgt>
                                        </p:tgtEl>
                                      </p:cBhvr>
                                      <p:to x="100000" y="100000"/>
                                    </p:animScale>
                                    <p:animScale>
                                      <p:cBhvr>
                                        <p:cTn id="307" dur="26">
                                          <p:stCondLst>
                                            <p:cond delay="1808"/>
                                          </p:stCondLst>
                                        </p:cTn>
                                        <p:tgtEl>
                                          <p:spTgt spid="4">
                                            <p:txEl>
                                              <p:pRg st="17" end="17"/>
                                            </p:txEl>
                                          </p:spTgt>
                                        </p:tgtEl>
                                      </p:cBhvr>
                                      <p:to x="100000" y="95000"/>
                                    </p:animScale>
                                    <p:animScale>
                                      <p:cBhvr>
                                        <p:cTn id="308" dur="166" decel="50000">
                                          <p:stCondLst>
                                            <p:cond delay="1834"/>
                                          </p:stCondLst>
                                        </p:cTn>
                                        <p:tgtEl>
                                          <p:spTgt spid="4">
                                            <p:txEl>
                                              <p:pRg st="17" end="17"/>
                                            </p:txEl>
                                          </p:spTgt>
                                        </p:tgtEl>
                                      </p:cBhvr>
                                      <p:to x="100000" y="100000"/>
                                    </p:animScale>
                                  </p:childTnLst>
                                </p:cTn>
                              </p:par>
                            </p:childTnLst>
                          </p:cTn>
                        </p:par>
                      </p:childTnLst>
                    </p:cTn>
                  </p:par>
                  <p:par>
                    <p:cTn id="309" fill="hold">
                      <p:stCondLst>
                        <p:cond delay="indefinite"/>
                      </p:stCondLst>
                      <p:childTnLst>
                        <p:par>
                          <p:cTn id="310" fill="hold">
                            <p:stCondLst>
                              <p:cond delay="0"/>
                            </p:stCondLst>
                            <p:childTnLst>
                              <p:par>
                                <p:cTn id="311" presetID="26" presetClass="entr" presetSubtype="0" fill="hold" nodeType="clickEffect">
                                  <p:stCondLst>
                                    <p:cond delay="0"/>
                                  </p:stCondLst>
                                  <p:childTnLst>
                                    <p:set>
                                      <p:cBhvr>
                                        <p:cTn id="312" dur="1" fill="hold">
                                          <p:stCondLst>
                                            <p:cond delay="0"/>
                                          </p:stCondLst>
                                        </p:cTn>
                                        <p:tgtEl>
                                          <p:spTgt spid="24"/>
                                        </p:tgtEl>
                                        <p:attrNameLst>
                                          <p:attrName>style.visibility</p:attrName>
                                        </p:attrNameLst>
                                      </p:cBhvr>
                                      <p:to>
                                        <p:strVal val="visible"/>
                                      </p:to>
                                    </p:set>
                                    <p:animEffect transition="in" filter="wipe(down)">
                                      <p:cBhvr>
                                        <p:cTn id="313" dur="580">
                                          <p:stCondLst>
                                            <p:cond delay="0"/>
                                          </p:stCondLst>
                                        </p:cTn>
                                        <p:tgtEl>
                                          <p:spTgt spid="24"/>
                                        </p:tgtEl>
                                      </p:cBhvr>
                                    </p:animEffect>
                                    <p:anim calcmode="lin" valueType="num">
                                      <p:cBhvr>
                                        <p:cTn id="314"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315"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316"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317"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318"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319" dur="26">
                                          <p:stCondLst>
                                            <p:cond delay="650"/>
                                          </p:stCondLst>
                                        </p:cTn>
                                        <p:tgtEl>
                                          <p:spTgt spid="24"/>
                                        </p:tgtEl>
                                      </p:cBhvr>
                                      <p:to x="100000" y="60000"/>
                                    </p:animScale>
                                    <p:animScale>
                                      <p:cBhvr>
                                        <p:cTn id="320" dur="166" decel="50000">
                                          <p:stCondLst>
                                            <p:cond delay="676"/>
                                          </p:stCondLst>
                                        </p:cTn>
                                        <p:tgtEl>
                                          <p:spTgt spid="24"/>
                                        </p:tgtEl>
                                      </p:cBhvr>
                                      <p:to x="100000" y="100000"/>
                                    </p:animScale>
                                    <p:animScale>
                                      <p:cBhvr>
                                        <p:cTn id="321" dur="26">
                                          <p:stCondLst>
                                            <p:cond delay="1312"/>
                                          </p:stCondLst>
                                        </p:cTn>
                                        <p:tgtEl>
                                          <p:spTgt spid="24"/>
                                        </p:tgtEl>
                                      </p:cBhvr>
                                      <p:to x="100000" y="80000"/>
                                    </p:animScale>
                                    <p:animScale>
                                      <p:cBhvr>
                                        <p:cTn id="322" dur="166" decel="50000">
                                          <p:stCondLst>
                                            <p:cond delay="1338"/>
                                          </p:stCondLst>
                                        </p:cTn>
                                        <p:tgtEl>
                                          <p:spTgt spid="24"/>
                                        </p:tgtEl>
                                      </p:cBhvr>
                                      <p:to x="100000" y="100000"/>
                                    </p:animScale>
                                    <p:animScale>
                                      <p:cBhvr>
                                        <p:cTn id="323" dur="26">
                                          <p:stCondLst>
                                            <p:cond delay="1642"/>
                                          </p:stCondLst>
                                        </p:cTn>
                                        <p:tgtEl>
                                          <p:spTgt spid="24"/>
                                        </p:tgtEl>
                                      </p:cBhvr>
                                      <p:to x="100000" y="90000"/>
                                    </p:animScale>
                                    <p:animScale>
                                      <p:cBhvr>
                                        <p:cTn id="324" dur="166" decel="50000">
                                          <p:stCondLst>
                                            <p:cond delay="1668"/>
                                          </p:stCondLst>
                                        </p:cTn>
                                        <p:tgtEl>
                                          <p:spTgt spid="24"/>
                                        </p:tgtEl>
                                      </p:cBhvr>
                                      <p:to x="100000" y="100000"/>
                                    </p:animScale>
                                    <p:animScale>
                                      <p:cBhvr>
                                        <p:cTn id="325" dur="26">
                                          <p:stCondLst>
                                            <p:cond delay="1808"/>
                                          </p:stCondLst>
                                        </p:cTn>
                                        <p:tgtEl>
                                          <p:spTgt spid="24"/>
                                        </p:tgtEl>
                                      </p:cBhvr>
                                      <p:to x="100000" y="95000"/>
                                    </p:animScale>
                                    <p:animScale>
                                      <p:cBhvr>
                                        <p:cTn id="326" dur="166" decel="50000">
                                          <p:stCondLst>
                                            <p:cond delay="1834"/>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C9B7631-011F-452D-8A31-32E66F408B14}"/>
              </a:ext>
            </a:extLst>
          </p:cNvPr>
          <p:cNvPicPr>
            <a:picLocks noChangeAspect="1"/>
          </p:cNvPicPr>
          <p:nvPr/>
        </p:nvPicPr>
        <p:blipFill>
          <a:blip r:embed="rId2"/>
          <a:stretch>
            <a:fillRect/>
          </a:stretch>
        </p:blipFill>
        <p:spPr>
          <a:xfrm>
            <a:off x="7371471" y="0"/>
            <a:ext cx="4820529" cy="6858000"/>
          </a:xfrm>
          <a:prstGeom prst="rect">
            <a:avLst/>
          </a:prstGeom>
        </p:spPr>
      </p:pic>
      <p:sp>
        <p:nvSpPr>
          <p:cNvPr id="2" name="ZoneTexte 1">
            <a:extLst>
              <a:ext uri="{FF2B5EF4-FFF2-40B4-BE49-F238E27FC236}">
                <a16:creationId xmlns:a16="http://schemas.microsoft.com/office/drawing/2014/main" id="{3C5B01F2-D306-4C6B-AF70-725CDD08A248}"/>
              </a:ext>
            </a:extLst>
          </p:cNvPr>
          <p:cNvSpPr txBox="1"/>
          <p:nvPr/>
        </p:nvSpPr>
        <p:spPr>
          <a:xfrm>
            <a:off x="196948" y="379828"/>
            <a:ext cx="6893169" cy="369332"/>
          </a:xfrm>
          <a:prstGeom prst="rect">
            <a:avLst/>
          </a:prstGeom>
          <a:noFill/>
        </p:spPr>
        <p:txBody>
          <a:bodyPr wrap="square" rtlCol="0">
            <a:spAutoFit/>
          </a:bodyPr>
          <a:lstStyle/>
          <a:p>
            <a:r>
              <a:rPr lang="fr-FR" dirty="0"/>
              <a:t>FIN DE NOTRE PROJET </a:t>
            </a:r>
          </a:p>
        </p:txBody>
      </p:sp>
      <p:sp>
        <p:nvSpPr>
          <p:cNvPr id="4" name="ZoneTexte 3">
            <a:extLst>
              <a:ext uri="{FF2B5EF4-FFF2-40B4-BE49-F238E27FC236}">
                <a16:creationId xmlns:a16="http://schemas.microsoft.com/office/drawing/2014/main" id="{9E258777-2B26-4D81-90B3-0AC7403209E3}"/>
              </a:ext>
            </a:extLst>
          </p:cNvPr>
          <p:cNvSpPr txBox="1"/>
          <p:nvPr/>
        </p:nvSpPr>
        <p:spPr>
          <a:xfrm>
            <a:off x="1506828" y="2782669"/>
            <a:ext cx="5027054" cy="646331"/>
          </a:xfrm>
          <a:prstGeom prst="rect">
            <a:avLst/>
          </a:prstGeom>
          <a:noFill/>
        </p:spPr>
        <p:txBody>
          <a:bodyPr wrap="square" rtlCol="0">
            <a:spAutoFit/>
          </a:bodyPr>
          <a:lstStyle/>
          <a:p>
            <a:r>
              <a:rPr lang="fr-FR" sz="3600" dirty="0">
                <a:solidFill>
                  <a:schemeClr val="bg1"/>
                </a:solidFill>
              </a:rPr>
              <a:t>La fin de notre projet </a:t>
            </a:r>
          </a:p>
        </p:txBody>
      </p:sp>
    </p:spTree>
    <p:extLst>
      <p:ext uri="{BB962C8B-B14F-4D97-AF65-F5344CB8AC3E}">
        <p14:creationId xmlns:p14="http://schemas.microsoft.com/office/powerpoint/2010/main" val="7426530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pPr rtl="0"/>
            <a:r>
              <a:rPr lang="fr-FR" dirty="0">
                <a:solidFill>
                  <a:schemeClr val="bg1"/>
                </a:solidFill>
              </a:rPr>
              <a:t>Merci</a:t>
            </a:r>
          </a:p>
        </p:txBody>
      </p:sp>
      <p:sp>
        <p:nvSpPr>
          <p:cNvPr id="3" name="Espace réservé du contenu 2">
            <a:extLst>
              <a:ext uri="{FF2B5EF4-FFF2-40B4-BE49-F238E27FC236}">
                <a16:creationId xmlns:a16="http://schemas.microsoft.com/office/drawing/2014/main" id="{667D1328-A694-4327-A93A-3D919FD65B27}"/>
              </a:ext>
            </a:extLst>
          </p:cNvPr>
          <p:cNvSpPr>
            <a:spLocks noGrp="1"/>
          </p:cNvSpPr>
          <p:nvPr>
            <p:ph idx="1"/>
          </p:nvPr>
        </p:nvSpPr>
        <p:spPr>
          <a:xfrm>
            <a:off x="6182264" y="2638044"/>
            <a:ext cx="4451773" cy="3101983"/>
          </a:xfrm>
        </p:spPr>
        <p:txBody>
          <a:bodyPr rtlCol="0">
            <a:normAutofit lnSpcReduction="10000"/>
          </a:bodyPr>
          <a:lstStyle/>
          <a:p>
            <a:pPr marL="0" indent="0">
              <a:buNone/>
            </a:pPr>
            <a:r>
              <a:rPr lang="fr-FR" dirty="0">
                <a:solidFill>
                  <a:schemeClr val="bg1"/>
                </a:solidFill>
              </a:rPr>
              <a:t>Nous tenons à exprimer notre profonde gratitude envers notre professeur Yassine </a:t>
            </a:r>
            <a:r>
              <a:rPr lang="fr-FR" dirty="0" err="1">
                <a:solidFill>
                  <a:schemeClr val="bg1"/>
                </a:solidFill>
              </a:rPr>
              <a:t>Sadqi</a:t>
            </a:r>
            <a:r>
              <a:rPr lang="fr-FR" dirty="0">
                <a:solidFill>
                  <a:schemeClr val="bg1"/>
                </a:solidFill>
              </a:rPr>
              <a:t> et nos collègues (SMI S4) pour leur soutien et leur contribution à notre parcours d'apprentissage. Merci de nous avoir inspirées, encouragées et aidées à atteindre nos objectifs académiques et personnels. Nous sommes fiers de faire partie de cette communauté d'apprentissage et nous sommes reconnaissantes pour les liens que nous avons créés ensemble.</a:t>
            </a:r>
          </a:p>
          <a:p>
            <a:pPr marL="0" indent="0">
              <a:buNone/>
            </a:pPr>
            <a:endParaRPr lang="fr-FR" dirty="0">
              <a:solidFill>
                <a:schemeClr val="bg1"/>
              </a:solidFill>
            </a:endParaRPr>
          </a:p>
        </p:txBody>
      </p:sp>
      <p:pic>
        <p:nvPicPr>
          <p:cNvPr id="5" name="Image 4">
            <a:extLst>
              <a:ext uri="{FF2B5EF4-FFF2-40B4-BE49-F238E27FC236}">
                <a16:creationId xmlns:a16="http://schemas.microsoft.com/office/drawing/2014/main" id="{6629A626-3ED1-4884-B953-399B4CA9E130}"/>
              </a:ext>
            </a:extLst>
          </p:cNvPr>
          <p:cNvPicPr>
            <a:picLocks noChangeAspect="1"/>
          </p:cNvPicPr>
          <p:nvPr/>
        </p:nvPicPr>
        <p:blipFill>
          <a:blip r:embed="rId3"/>
          <a:stretch>
            <a:fillRect/>
          </a:stretch>
        </p:blipFill>
        <p:spPr>
          <a:xfrm>
            <a:off x="-1" y="0"/>
            <a:ext cx="4778063" cy="6858000"/>
          </a:xfrm>
          <a:prstGeom prst="rect">
            <a:avLst/>
          </a:prstGeom>
        </p:spPr>
      </p:pic>
    </p:spTree>
    <p:extLst>
      <p:ext uri="{BB962C8B-B14F-4D97-AF65-F5344CB8AC3E}">
        <p14:creationId xmlns:p14="http://schemas.microsoft.com/office/powerpoint/2010/main" val="26738491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Titre 1">
            <a:extLst>
              <a:ext uri="{FF2B5EF4-FFF2-40B4-BE49-F238E27FC236}">
                <a16:creationId xmlns:a16="http://schemas.microsoft.com/office/drawing/2014/main" id="{8EB78894-19E5-4916-B37E-B4A80B9B8D52}"/>
              </a:ext>
            </a:extLst>
          </p:cNvPr>
          <p:cNvSpPr>
            <a:spLocks noGrp="1"/>
          </p:cNvSpPr>
          <p:nvPr>
            <p:ph type="title"/>
          </p:nvPr>
        </p:nvSpPr>
        <p:spPr>
          <a:xfrm>
            <a:off x="8182865" y="2681103"/>
            <a:ext cx="3363974" cy="1495794"/>
          </a:xfrm>
          <a:noFill/>
          <a:ln>
            <a:solidFill>
              <a:srgbClr val="FFFFFF"/>
            </a:solidFill>
          </a:ln>
          <a:effectLst>
            <a:glow rad="152400">
              <a:schemeClr val="bg1">
                <a:alpha val="13000"/>
              </a:schemeClr>
            </a:glow>
          </a:effectLst>
        </p:spPr>
        <p:txBody>
          <a:bodyPr wrap="square" rtlCol="0">
            <a:normAutofit/>
          </a:bodyPr>
          <a:lstStyle/>
          <a:p>
            <a:pPr rtl="0"/>
            <a:r>
              <a:rPr lang="fr-FR" sz="2000" dirty="0">
                <a:solidFill>
                  <a:srgbClr val="FFFFFF"/>
                </a:solidFill>
              </a:rPr>
              <a:t>INTRODUCTION</a:t>
            </a:r>
          </a:p>
        </p:txBody>
      </p:sp>
      <p:sp>
        <p:nvSpPr>
          <p:cNvPr id="3" name="Espace réservé du contenu 2">
            <a:extLst>
              <a:ext uri="{FF2B5EF4-FFF2-40B4-BE49-F238E27FC236}">
                <a16:creationId xmlns:a16="http://schemas.microsoft.com/office/drawing/2014/main" id="{D5825FA5-AB44-4318-A576-BAE60348BE88}"/>
              </a:ext>
            </a:extLst>
          </p:cNvPr>
          <p:cNvSpPr>
            <a:spLocks noGrp="1"/>
          </p:cNvSpPr>
          <p:nvPr>
            <p:ph idx="1"/>
          </p:nvPr>
        </p:nvSpPr>
        <p:spPr>
          <a:xfrm>
            <a:off x="0" y="0"/>
            <a:ext cx="7534318" cy="6858000"/>
          </a:xfrm>
        </p:spPr>
        <p:txBody>
          <a:bodyPr>
            <a:normAutofit/>
          </a:bodyPr>
          <a:lstStyle/>
          <a:p>
            <a:pPr marL="0" indent="0">
              <a:buNone/>
            </a:pPr>
            <a:endParaRPr lang="fr-FR" sz="2000" b="1" dirty="0">
              <a:solidFill>
                <a:schemeClr val="tx1">
                  <a:lumMod val="75000"/>
                  <a:lumOff val="25000"/>
                </a:schemeClr>
              </a:solidFill>
            </a:endParaRPr>
          </a:p>
          <a:p>
            <a:pPr marL="0" indent="0">
              <a:buNone/>
            </a:pPr>
            <a:r>
              <a:rPr lang="fr-FR" sz="2000" dirty="0"/>
              <a:t>L'algorithme de </a:t>
            </a:r>
            <a:r>
              <a:rPr lang="fr-FR" sz="2000" b="1" dirty="0">
                <a:solidFill>
                  <a:srgbClr val="0C1D9C"/>
                </a:solidFill>
              </a:rPr>
              <a:t>Dijkstra</a:t>
            </a:r>
            <a:r>
              <a:rPr lang="fr-FR" sz="2000" dirty="0"/>
              <a:t> est un </a:t>
            </a:r>
            <a:r>
              <a:rPr lang="fr-FR" sz="2000" dirty="0">
                <a:solidFill>
                  <a:srgbClr val="002060"/>
                </a:solidFill>
              </a:rPr>
              <a:t>algorithme de recherche de plus court chemin dans un graphe pondéré</a:t>
            </a:r>
            <a:r>
              <a:rPr lang="fr-FR" sz="2000" dirty="0"/>
              <a:t>.</a:t>
            </a:r>
          </a:p>
          <a:p>
            <a:pPr marL="0" indent="0">
              <a:buNone/>
            </a:pPr>
            <a:r>
              <a:rPr lang="fr-FR" sz="2000" dirty="0"/>
              <a:t> Il a été proposé par l'informaticien</a:t>
            </a:r>
            <a:r>
              <a:rPr lang="fr-FR" sz="2000" dirty="0">
                <a:solidFill>
                  <a:srgbClr val="0C1D9C"/>
                </a:solidFill>
              </a:rPr>
              <a:t> </a:t>
            </a:r>
            <a:r>
              <a:rPr lang="fr-FR" sz="2000" dirty="0">
                <a:solidFill>
                  <a:srgbClr val="0C1D9C"/>
                </a:solidFill>
                <a:hlinkClick r:id="rId3"/>
              </a:rPr>
              <a:t>néerlandais </a:t>
            </a:r>
            <a:r>
              <a:rPr lang="fr-FR" sz="2000" dirty="0" err="1">
                <a:solidFill>
                  <a:srgbClr val="0C1D9C"/>
                </a:solidFill>
                <a:hlinkClick r:id="rId3"/>
              </a:rPr>
              <a:t>Edsger</a:t>
            </a:r>
            <a:r>
              <a:rPr lang="fr-FR" sz="2000" dirty="0">
                <a:solidFill>
                  <a:srgbClr val="0C1D9C"/>
                </a:solidFill>
                <a:hlinkClick r:id="rId3"/>
              </a:rPr>
              <a:t> </a:t>
            </a:r>
            <a:r>
              <a:rPr lang="fr-FR" sz="2000" dirty="0" err="1">
                <a:solidFill>
                  <a:srgbClr val="0C1D9C"/>
                </a:solidFill>
                <a:hlinkClick r:id="rId3"/>
              </a:rPr>
              <a:t>W.Dijkstra</a:t>
            </a:r>
            <a:r>
              <a:rPr lang="fr-FR" sz="2000" dirty="0">
                <a:solidFill>
                  <a:srgbClr val="0C1D9C"/>
                </a:solidFill>
              </a:rPr>
              <a:t> </a:t>
            </a:r>
            <a:r>
              <a:rPr lang="fr-FR" sz="2000" dirty="0"/>
              <a:t>en 1956. </a:t>
            </a:r>
          </a:p>
          <a:p>
            <a:pPr marL="0" indent="0">
              <a:buNone/>
            </a:pPr>
            <a:r>
              <a:rPr lang="fr-FR" sz="2000" dirty="0"/>
              <a:t>L'algorithme est utilisé dans de nombreux domaines, tels que la planification de trajets routiers, la conception de réseaux de télécommunications et la résolution de problèmes d'optimisation.</a:t>
            </a:r>
          </a:p>
          <a:p>
            <a:pPr marL="0" indent="0">
              <a:buNone/>
            </a:pPr>
            <a:r>
              <a:rPr lang="fr-FR" sz="2000" dirty="0"/>
              <a:t>L'efficacité de l'algorithme dépend fortement de la structure de données utilisée pour stocker les informations nécessaires à son exécution. </a:t>
            </a:r>
          </a:p>
          <a:p>
            <a:pPr marL="0" indent="0">
              <a:buNone/>
            </a:pPr>
            <a:r>
              <a:rPr lang="fr-FR" sz="2000" dirty="0"/>
              <a:t>En général, l'algorithme de Dijkstra peut être implémenté en utilisant plusieurs types de structures de données,</a:t>
            </a:r>
          </a:p>
          <a:p>
            <a:pPr marL="0" indent="0">
              <a:buNone/>
            </a:pPr>
            <a:r>
              <a:rPr lang="fr-FR" sz="2000" dirty="0"/>
              <a:t> chacune ayant ses avantages et ses</a:t>
            </a:r>
          </a:p>
          <a:p>
            <a:pPr marL="0" indent="0">
              <a:buNone/>
            </a:pPr>
            <a:r>
              <a:rPr lang="fr-FR" sz="2000" dirty="0"/>
              <a:t> inconvénients en termes de</a:t>
            </a:r>
          </a:p>
          <a:p>
            <a:pPr marL="0" indent="0">
              <a:buNone/>
            </a:pPr>
            <a:r>
              <a:rPr lang="fr-FR" sz="2000" dirty="0"/>
              <a:t> complexité et de</a:t>
            </a:r>
          </a:p>
          <a:p>
            <a:pPr marL="0" indent="0">
              <a:buNone/>
            </a:pPr>
            <a:r>
              <a:rPr lang="fr-FR" sz="2000" dirty="0"/>
              <a:t> performance.</a:t>
            </a:r>
          </a:p>
          <a:p>
            <a:pPr marL="0" indent="0">
              <a:buNone/>
            </a:pPr>
            <a:endParaRPr lang="fr-FR" sz="2000" dirty="0"/>
          </a:p>
        </p:txBody>
      </p:sp>
      <p:pic>
        <p:nvPicPr>
          <p:cNvPr id="5" name="Image 4">
            <a:extLst>
              <a:ext uri="{FF2B5EF4-FFF2-40B4-BE49-F238E27FC236}">
                <a16:creationId xmlns:a16="http://schemas.microsoft.com/office/drawing/2014/main" id="{7E7AB492-1757-4C04-8AB9-2E62BF82D65A}"/>
              </a:ext>
            </a:extLst>
          </p:cNvPr>
          <p:cNvPicPr>
            <a:picLocks noChangeAspect="1"/>
          </p:cNvPicPr>
          <p:nvPr/>
        </p:nvPicPr>
        <p:blipFill>
          <a:blip r:embed="rId4"/>
          <a:stretch>
            <a:fillRect/>
          </a:stretch>
        </p:blipFill>
        <p:spPr>
          <a:xfrm>
            <a:off x="4659737" y="4382959"/>
            <a:ext cx="2556233" cy="2236782"/>
          </a:xfrm>
          <a:prstGeom prst="rect">
            <a:avLst/>
          </a:prstGeom>
        </p:spPr>
      </p:pic>
    </p:spTree>
    <p:extLst>
      <p:ext uri="{BB962C8B-B14F-4D97-AF65-F5344CB8AC3E}">
        <p14:creationId xmlns:p14="http://schemas.microsoft.com/office/powerpoint/2010/main" val="41289523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2BE667D-5B80-4618-AF2C-C762EB9A0669}"/>
              </a:ext>
            </a:extLst>
          </p:cNvPr>
          <p:cNvSpPr txBox="1"/>
          <p:nvPr/>
        </p:nvSpPr>
        <p:spPr>
          <a:xfrm>
            <a:off x="540913" y="334851"/>
            <a:ext cx="11281893" cy="3447098"/>
          </a:xfrm>
          <a:prstGeom prst="rect">
            <a:avLst/>
          </a:prstGeom>
          <a:noFill/>
        </p:spPr>
        <p:txBody>
          <a:bodyPr wrap="square" rtlCol="0">
            <a:spAutoFit/>
          </a:bodyPr>
          <a:lstStyle/>
          <a:p>
            <a:r>
              <a:rPr lang="fr-FR" sz="2000" dirty="0">
                <a:solidFill>
                  <a:schemeClr val="bg1"/>
                </a:solidFill>
              </a:rPr>
              <a:t>Dans ce projet, nous allons étudier et implémenter l'algorithme de Dijkstra en utilisant plusieurs types de structures de données, notamment la file de priorité basée sur un tas binaire, la liste chaînée et potentiellement d'autres structures de données. </a:t>
            </a:r>
          </a:p>
          <a:p>
            <a:r>
              <a:rPr lang="fr-FR" sz="2000" dirty="0">
                <a:solidFill>
                  <a:schemeClr val="bg1"/>
                </a:solidFill>
              </a:rPr>
              <a:t>Nous allons comparer les performances de chaque implémentation en termes de temps d'exécution et d'utilisation de la mémoire pour différents types de graphes.</a:t>
            </a:r>
          </a:p>
          <a:p>
            <a:r>
              <a:rPr lang="fr-FR" sz="2000" dirty="0">
                <a:solidFill>
                  <a:schemeClr val="bg1"/>
                </a:solidFill>
              </a:rPr>
              <a:t> Cette étude nous permettra de mieux comprendre les avantages et les inconvénients de chaque structure de données et de proposer des perspectives d'amélioration pour l'algorithme de Dijkstra.</a:t>
            </a:r>
          </a:p>
          <a:p>
            <a:r>
              <a:rPr lang="fr-FR" sz="2000" dirty="0">
                <a:solidFill>
                  <a:schemeClr val="bg1"/>
                </a:solidFill>
              </a:rPr>
              <a:t>En somme, ce projet vise à fournir une étude détaillée et une implémentation pratique de l'algorithme de Dijkstra en utilisant différentes structures de données, et à évaluer leurs performances pour résoudre des problèmes de plus court chemin dans un graphe pondéré.</a:t>
            </a:r>
          </a:p>
          <a:p>
            <a:endParaRPr lang="fr-FR" dirty="0"/>
          </a:p>
        </p:txBody>
      </p:sp>
      <p:pic>
        <p:nvPicPr>
          <p:cNvPr id="7" name="Image 6">
            <a:extLst>
              <a:ext uri="{FF2B5EF4-FFF2-40B4-BE49-F238E27FC236}">
                <a16:creationId xmlns:a16="http://schemas.microsoft.com/office/drawing/2014/main" id="{959A7CA5-4270-459E-BFBC-BFF4D404BB95}"/>
              </a:ext>
            </a:extLst>
          </p:cNvPr>
          <p:cNvPicPr>
            <a:picLocks noChangeAspect="1"/>
          </p:cNvPicPr>
          <p:nvPr/>
        </p:nvPicPr>
        <p:blipFill rotWithShape="1">
          <a:blip r:embed="rId2"/>
          <a:srcRect t="35305" b="17200"/>
          <a:stretch/>
        </p:blipFill>
        <p:spPr>
          <a:xfrm>
            <a:off x="2966433" y="3781949"/>
            <a:ext cx="6259133" cy="2258244"/>
          </a:xfrm>
          <a:prstGeom prst="rect">
            <a:avLst/>
          </a:prstGeom>
        </p:spPr>
      </p:pic>
    </p:spTree>
    <p:extLst>
      <p:ext uri="{BB962C8B-B14F-4D97-AF65-F5344CB8AC3E}">
        <p14:creationId xmlns:p14="http://schemas.microsoft.com/office/powerpoint/2010/main" val="441006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fr-FR" dirty="0"/>
          </a:p>
        </p:txBody>
      </p:sp>
      <p:sp>
        <p:nvSpPr>
          <p:cNvPr id="2" name="Titre 1">
            <a:extLst>
              <a:ext uri="{FF2B5EF4-FFF2-40B4-BE49-F238E27FC236}">
                <a16:creationId xmlns:a16="http://schemas.microsoft.com/office/drawing/2014/main" id="{15115107-5DA3-4397-A1DA-67705DAE1EC2}"/>
              </a:ext>
            </a:extLst>
          </p:cNvPr>
          <p:cNvSpPr>
            <a:spLocks noGrp="1"/>
          </p:cNvSpPr>
          <p:nvPr>
            <p:ph type="title"/>
          </p:nvPr>
        </p:nvSpPr>
        <p:spPr>
          <a:xfrm>
            <a:off x="626840" y="2681103"/>
            <a:ext cx="379061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fr-FR" dirty="0">
                <a:solidFill>
                  <a:schemeClr val="bg1"/>
                </a:solidFill>
              </a:rPr>
              <a:t>FONDEMENTS THEORIQUES</a:t>
            </a:r>
            <a:endParaRPr lang="fr-FR" dirty="0">
              <a:solidFill>
                <a:srgbClr val="FFFFFF"/>
              </a:solidFill>
            </a:endParaRPr>
          </a:p>
        </p:txBody>
      </p:sp>
      <p:sp>
        <p:nvSpPr>
          <p:cNvPr id="4" name="ZoneTexte 3">
            <a:extLst>
              <a:ext uri="{FF2B5EF4-FFF2-40B4-BE49-F238E27FC236}">
                <a16:creationId xmlns:a16="http://schemas.microsoft.com/office/drawing/2014/main" id="{47E14F8D-FC0E-4514-B5D9-1B9CC867C2D8}"/>
              </a:ext>
            </a:extLst>
          </p:cNvPr>
          <p:cNvSpPr txBox="1"/>
          <p:nvPr/>
        </p:nvSpPr>
        <p:spPr>
          <a:xfrm>
            <a:off x="4654296" y="309489"/>
            <a:ext cx="7373581" cy="5324535"/>
          </a:xfrm>
          <a:prstGeom prst="rect">
            <a:avLst/>
          </a:prstGeom>
          <a:noFill/>
        </p:spPr>
        <p:txBody>
          <a:bodyPr wrap="square" rtlCol="0">
            <a:spAutoFit/>
          </a:bodyPr>
          <a:lstStyle/>
          <a:p>
            <a:pPr marL="457200" indent="-457200">
              <a:buAutoNum type="arabicPeriod"/>
            </a:pPr>
            <a:r>
              <a:rPr lang="fr-FR" sz="2000" b="1" dirty="0">
                <a:solidFill>
                  <a:schemeClr val="tx1">
                    <a:lumMod val="65000"/>
                    <a:lumOff val="35000"/>
                  </a:schemeClr>
                </a:solidFill>
              </a:rPr>
              <a:t>Présentation des concepts de graphe, de poids d'arête et de plus court chemin</a:t>
            </a:r>
          </a:p>
          <a:p>
            <a:r>
              <a:rPr lang="fr-FR" sz="2000" dirty="0"/>
              <a:t>Les graphes sont des structures de données utilisées pour représenter des relations entre différents objets. </a:t>
            </a:r>
          </a:p>
          <a:p>
            <a:r>
              <a:rPr lang="fr-FR" sz="2000" dirty="0"/>
              <a:t>Un graphe est composé de nœuds (ou sommets) et d'arêtes (ou liens) qui relient ces nœuds. Les arêtes peuvent être pondérées, c'est-à-dire qu'elles peuvent avoir un poids qui représente une certaine mesure, comme la distance, le temps, ou le coût, associé à la relation entre les nœuds.</a:t>
            </a:r>
          </a:p>
          <a:p>
            <a:r>
              <a:rPr lang="fr-FR" sz="2000" dirty="0"/>
              <a:t>Le poids d'une arête est une valeur numérique qui représente le coût ou la distance nécessaire pour passer de l'un des nœuds à un autre. Le plus court chemin est le chemin le plus rapide, le plus court, ou le moins coûteux pour passer d'un nœud à un autre dans un graphe pondéré.</a:t>
            </a:r>
          </a:p>
          <a:p>
            <a:br>
              <a:rPr lang="fr-FR" sz="2000" dirty="0"/>
            </a:br>
            <a:endParaRPr lang="fr-FR" sz="2000" b="1" dirty="0">
              <a:solidFill>
                <a:schemeClr val="tx1">
                  <a:lumMod val="65000"/>
                  <a:lumOff val="35000"/>
                </a:schemeClr>
              </a:solidFill>
            </a:endParaRPr>
          </a:p>
          <a:p>
            <a:endParaRPr lang="fr-FR" sz="2000" b="1" dirty="0">
              <a:solidFill>
                <a:schemeClr val="tx1">
                  <a:lumMod val="65000"/>
                  <a:lumOff val="35000"/>
                </a:schemeClr>
              </a:solidFill>
            </a:endParaRPr>
          </a:p>
        </p:txBody>
      </p:sp>
      <p:sp>
        <p:nvSpPr>
          <p:cNvPr id="8" name="ZoneTexte 7">
            <a:extLst>
              <a:ext uri="{FF2B5EF4-FFF2-40B4-BE49-F238E27FC236}">
                <a16:creationId xmlns:a16="http://schemas.microsoft.com/office/drawing/2014/main" id="{A19B9550-1AAA-4E0D-9D09-0AB3EC63D062}"/>
              </a:ext>
            </a:extLst>
          </p:cNvPr>
          <p:cNvSpPr txBox="1"/>
          <p:nvPr/>
        </p:nvSpPr>
        <p:spPr>
          <a:xfrm>
            <a:off x="4881093" y="4803820"/>
            <a:ext cx="7044744" cy="1523494"/>
          </a:xfrm>
          <a:prstGeom prst="rect">
            <a:avLst/>
          </a:prstGeom>
          <a:noFill/>
        </p:spPr>
        <p:txBody>
          <a:bodyPr wrap="square" rtlCol="0">
            <a:spAutoFit/>
          </a:bodyPr>
          <a:lstStyle/>
          <a:p>
            <a:endParaRPr lang="fr-FR" b="1" dirty="0"/>
          </a:p>
          <a:p>
            <a:endParaRPr lang="fr-FR" b="1" dirty="0"/>
          </a:p>
          <a:p>
            <a:endParaRPr lang="fr-FR" b="1" dirty="0"/>
          </a:p>
          <a:p>
            <a:endParaRPr lang="fr-FR" b="1" dirty="0"/>
          </a:p>
          <a:p>
            <a:r>
              <a:rPr lang="fr-FR" sz="1050" b="1" dirty="0"/>
              <a:t>Fig. A.1 -Différents types de graphes : graphe non orienté (` a gauche), graphe orienté (au centre) et graphe pondéré (` a droite)</a:t>
            </a:r>
          </a:p>
        </p:txBody>
      </p:sp>
      <p:pic>
        <p:nvPicPr>
          <p:cNvPr id="13" name="Image 12">
            <a:extLst>
              <a:ext uri="{FF2B5EF4-FFF2-40B4-BE49-F238E27FC236}">
                <a16:creationId xmlns:a16="http://schemas.microsoft.com/office/drawing/2014/main" id="{5DDF6C6D-EE72-445D-91AC-01F338B807E5}"/>
              </a:ext>
            </a:extLst>
          </p:cNvPr>
          <p:cNvPicPr>
            <a:picLocks noChangeAspect="1"/>
          </p:cNvPicPr>
          <p:nvPr/>
        </p:nvPicPr>
        <p:blipFill>
          <a:blip r:embed="rId3"/>
          <a:stretch>
            <a:fillRect/>
          </a:stretch>
        </p:blipFill>
        <p:spPr>
          <a:xfrm>
            <a:off x="5181536" y="4605044"/>
            <a:ext cx="6319100" cy="1214438"/>
          </a:xfrm>
          <a:prstGeom prst="rect">
            <a:avLst/>
          </a:prstGeom>
        </p:spPr>
      </p:pic>
    </p:spTree>
    <p:extLst>
      <p:ext uri="{BB962C8B-B14F-4D97-AF65-F5344CB8AC3E}">
        <p14:creationId xmlns:p14="http://schemas.microsoft.com/office/powerpoint/2010/main" val="20670052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1000"/>
                                        <p:tgtEl>
                                          <p:spTgt spid="4">
                                            <p:txEl>
                                              <p:pRg st="3" end="3"/>
                                            </p:txEl>
                                          </p:spTgt>
                                        </p:tgtEl>
                                      </p:cBhvr>
                                    </p:animEffect>
                                    <p:anim calcmode="lin" valueType="num">
                                      <p:cBhvr>
                                        <p:cTn id="4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ED0378C-457F-43E6-854B-3BE7EC8DE39D}"/>
              </a:ext>
            </a:extLst>
          </p:cNvPr>
          <p:cNvSpPr txBox="1"/>
          <p:nvPr/>
        </p:nvSpPr>
        <p:spPr>
          <a:xfrm>
            <a:off x="231820" y="373487"/>
            <a:ext cx="11565228" cy="5632311"/>
          </a:xfrm>
          <a:prstGeom prst="rect">
            <a:avLst/>
          </a:prstGeom>
          <a:noFill/>
        </p:spPr>
        <p:txBody>
          <a:bodyPr wrap="square" rtlCol="0">
            <a:spAutoFit/>
          </a:bodyPr>
          <a:lstStyle/>
          <a:p>
            <a:r>
              <a:rPr lang="fr-FR" sz="2000" dirty="0">
                <a:solidFill>
                  <a:schemeClr val="bg1"/>
                </a:solidFill>
              </a:rPr>
              <a:t>La théorie des graphes est une branche des mathématiques et de l’informatique qui consiste à modéliser différents problèmes de la vie réelle sous forme de graphes. </a:t>
            </a:r>
          </a:p>
          <a:p>
            <a:r>
              <a:rPr lang="fr-FR" sz="2000" dirty="0">
                <a:solidFill>
                  <a:schemeClr val="bg1"/>
                </a:solidFill>
              </a:rPr>
              <a:t>L’une des utilisations les plus classiques est la modélisation d’un réseau routier entre différentes villes. L’une des problématiques principales étant l’optimisation des distances entre deux points. Pour trouver le plus court chemin , on utilise souvent l’algorithme de Dijkstra</a:t>
            </a:r>
            <a:r>
              <a:rPr lang="fr-FR" sz="2000" b="1" dirty="0">
                <a:solidFill>
                  <a:schemeClr val="bg1"/>
                </a:solidFill>
              </a:rPr>
              <a:t>. </a:t>
            </a:r>
          </a:p>
          <a:p>
            <a:pPr marL="457200" indent="-457200">
              <a:buClr>
                <a:schemeClr val="bg1">
                  <a:lumMod val="75000"/>
                </a:schemeClr>
              </a:buClr>
              <a:buFont typeface="+mj-lt"/>
              <a:buAutoNum type="arabicPeriod" startAt="2"/>
            </a:pPr>
            <a:r>
              <a:rPr lang="fr-FR" sz="2000" b="1" dirty="0">
                <a:solidFill>
                  <a:schemeClr val="bg1">
                    <a:lumMod val="65000"/>
                  </a:schemeClr>
                </a:solidFill>
              </a:rPr>
              <a:t>Explication de l'algorithme de Dijkstra</a:t>
            </a:r>
          </a:p>
          <a:p>
            <a:r>
              <a:rPr lang="fr-FR" sz="2000" dirty="0">
                <a:solidFill>
                  <a:schemeClr val="bg1"/>
                </a:solidFill>
              </a:rPr>
              <a:t>Le problème du plus court chemin ou problème de cheminement, a pour objectif de trouver le chemin le plus court entre deux points. Cela peut s’agir de la distance entre les points d’origine et de destination ou bien le temps écoulé d’un point à l’autre.</a:t>
            </a:r>
          </a:p>
          <a:p>
            <a:r>
              <a:rPr lang="fr-FR" sz="2000" dirty="0">
                <a:solidFill>
                  <a:schemeClr val="bg1"/>
                </a:solidFill>
              </a:rPr>
              <a:t>Le problème du plus court chemin possède de nombreuses applications: Problèmes d’optimisation de réseaux (routiers, télécommunications) certains problèmes d’investissements et de gestion de stocks certains problèmes en intelligence artificielle.</a:t>
            </a:r>
            <a:r>
              <a:rPr lang="fr-FR" sz="2000" b="1" dirty="0"/>
              <a:t> "à la main"</a:t>
            </a:r>
          </a:p>
          <a:p>
            <a:pPr>
              <a:buClr>
                <a:schemeClr val="bg1">
                  <a:lumMod val="75000"/>
                </a:schemeClr>
              </a:buClr>
            </a:pPr>
            <a:endParaRPr lang="fr-FR" sz="2000" b="1" dirty="0">
              <a:solidFill>
                <a:schemeClr val="bg1">
                  <a:lumMod val="65000"/>
                </a:schemeClr>
              </a:solidFill>
            </a:endParaRPr>
          </a:p>
          <a:p>
            <a:endParaRPr lang="fr-FR" sz="2000" dirty="0">
              <a:solidFill>
                <a:schemeClr val="bg1"/>
              </a:solidFill>
            </a:endParaRPr>
          </a:p>
          <a:p>
            <a:br>
              <a:rPr lang="fr-FR" sz="2000" dirty="0">
                <a:solidFill>
                  <a:schemeClr val="bg1"/>
                </a:solidFill>
              </a:rPr>
            </a:br>
            <a:endParaRPr lang="fr-FR" sz="2000" b="1" dirty="0">
              <a:solidFill>
                <a:schemeClr val="bg1"/>
              </a:solidFill>
            </a:endParaRPr>
          </a:p>
          <a:p>
            <a:endParaRPr lang="fr-FR" sz="2000" dirty="0">
              <a:solidFill>
                <a:schemeClr val="bg1"/>
              </a:solidFill>
            </a:endParaRPr>
          </a:p>
          <a:p>
            <a:endParaRPr lang="fr-FR" sz="2000" dirty="0">
              <a:solidFill>
                <a:schemeClr val="bg1"/>
              </a:solidFill>
            </a:endParaRPr>
          </a:p>
        </p:txBody>
      </p:sp>
      <p:pic>
        <p:nvPicPr>
          <p:cNvPr id="4" name="Image 3">
            <a:extLst>
              <a:ext uri="{FF2B5EF4-FFF2-40B4-BE49-F238E27FC236}">
                <a16:creationId xmlns:a16="http://schemas.microsoft.com/office/drawing/2014/main" id="{35FB9F30-A99F-4AF5-BDA3-F2EFC4BCD4D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022240" y="4256175"/>
            <a:ext cx="4243522" cy="2057400"/>
          </a:xfrm>
          <a:prstGeom prst="rect">
            <a:avLst/>
          </a:prstGeom>
        </p:spPr>
      </p:pic>
      <p:pic>
        <p:nvPicPr>
          <p:cNvPr id="6" name="Image 5">
            <a:extLst>
              <a:ext uri="{FF2B5EF4-FFF2-40B4-BE49-F238E27FC236}">
                <a16:creationId xmlns:a16="http://schemas.microsoft.com/office/drawing/2014/main" id="{32C29535-2937-4DA2-A960-43D8423FE8C7}"/>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926239" y="4256175"/>
            <a:ext cx="4243523" cy="2057400"/>
          </a:xfrm>
          <a:prstGeom prst="rect">
            <a:avLst/>
          </a:prstGeom>
        </p:spPr>
      </p:pic>
    </p:spTree>
    <p:extLst>
      <p:ext uri="{BB962C8B-B14F-4D97-AF65-F5344CB8AC3E}">
        <p14:creationId xmlns:p14="http://schemas.microsoft.com/office/powerpoint/2010/main" val="11540049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randombar(horizont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randombar(horizont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017C6BE-848C-4734-AED5-B035144F9A2B}"/>
              </a:ext>
            </a:extLst>
          </p:cNvPr>
          <p:cNvPicPr>
            <a:picLocks noChangeAspect="1"/>
          </p:cNvPicPr>
          <p:nvPr/>
        </p:nvPicPr>
        <p:blipFill rotWithShape="1">
          <a:blip r:embed="rId2">
            <a:duotone>
              <a:prstClr val="black"/>
              <a:schemeClr val="tx2">
                <a:tint val="45000"/>
                <a:satMod val="400000"/>
              </a:schemeClr>
            </a:duotone>
          </a:blip>
          <a:srcRect l="6635" r="8382" b="5627"/>
          <a:stretch/>
        </p:blipFill>
        <p:spPr>
          <a:xfrm>
            <a:off x="3893655" y="1100457"/>
            <a:ext cx="4184296" cy="2428355"/>
          </a:xfrm>
          <a:prstGeom prst="rect">
            <a:avLst/>
          </a:prstGeom>
          <a:noFill/>
          <a:effectLst>
            <a:outerShdw blurRad="50800" dist="50800" dir="5400000" algn="ctr" rotWithShape="0">
              <a:srgbClr val="000000"/>
            </a:outerShdw>
          </a:effectLst>
        </p:spPr>
      </p:pic>
      <p:sp>
        <p:nvSpPr>
          <p:cNvPr id="2" name="ZoneTexte 1">
            <a:extLst>
              <a:ext uri="{FF2B5EF4-FFF2-40B4-BE49-F238E27FC236}">
                <a16:creationId xmlns:a16="http://schemas.microsoft.com/office/drawing/2014/main" id="{F8AF7896-3E86-4F61-B959-F75B66BEA417}"/>
              </a:ext>
            </a:extLst>
          </p:cNvPr>
          <p:cNvSpPr txBox="1"/>
          <p:nvPr/>
        </p:nvSpPr>
        <p:spPr>
          <a:xfrm>
            <a:off x="211015" y="167027"/>
            <a:ext cx="11549576" cy="4093428"/>
          </a:xfrm>
          <a:prstGeom prst="rect">
            <a:avLst/>
          </a:prstGeom>
          <a:noFill/>
        </p:spPr>
        <p:txBody>
          <a:bodyPr wrap="square" rtlCol="0">
            <a:spAutoFit/>
          </a:bodyPr>
          <a:lstStyle/>
          <a:p>
            <a:pPr marL="457200" indent="-457200">
              <a:buFont typeface="+mj-lt"/>
              <a:buAutoNum type="arabicPeriod" startAt="3"/>
            </a:pPr>
            <a:r>
              <a:rPr lang="fr-FR" sz="2000" b="1" dirty="0">
                <a:solidFill>
                  <a:schemeClr val="bg1">
                    <a:lumMod val="65000"/>
                  </a:schemeClr>
                </a:solidFill>
              </a:rPr>
              <a:t>exemple explicatif</a:t>
            </a:r>
          </a:p>
          <a:p>
            <a:r>
              <a:rPr lang="fr-FR" sz="2000" dirty="0">
                <a:solidFill>
                  <a:schemeClr val="bg1"/>
                </a:solidFill>
              </a:rPr>
              <a:t>Voici un graphe pondéré connexe. On cherche le plus court chemin emmenant du sommet E au sommet S.</a:t>
            </a:r>
          </a:p>
          <a:p>
            <a:endParaRPr lang="fr-FR" sz="2000" dirty="0">
              <a:solidFill>
                <a:schemeClr val="bg1"/>
              </a:solidFill>
            </a:endParaRPr>
          </a:p>
          <a:p>
            <a:endParaRPr lang="fr-FR" sz="2000" dirty="0">
              <a:solidFill>
                <a:schemeClr val="bg1"/>
              </a:solidFill>
            </a:endParaRPr>
          </a:p>
          <a:p>
            <a:endParaRPr lang="fr-FR" sz="2000" dirty="0">
              <a:solidFill>
                <a:schemeClr val="bg1"/>
              </a:solidFill>
            </a:endParaRPr>
          </a:p>
          <a:p>
            <a:endParaRPr lang="fr-FR" sz="2000" dirty="0">
              <a:solidFill>
                <a:schemeClr val="bg1"/>
              </a:solidFill>
            </a:endParaRPr>
          </a:p>
          <a:p>
            <a:endParaRPr lang="fr-FR" sz="2000" dirty="0">
              <a:solidFill>
                <a:schemeClr val="bg1"/>
              </a:solidFill>
            </a:endParaRPr>
          </a:p>
          <a:p>
            <a:endParaRPr lang="fr-FR" sz="2000" dirty="0">
              <a:solidFill>
                <a:schemeClr val="bg1"/>
              </a:solidFill>
            </a:endParaRPr>
          </a:p>
          <a:p>
            <a:endParaRPr lang="fr-FR" sz="2000" dirty="0">
              <a:solidFill>
                <a:schemeClr val="bg1"/>
              </a:solidFill>
            </a:endParaRPr>
          </a:p>
          <a:p>
            <a:endParaRPr lang="fr-FR" sz="2000" dirty="0">
              <a:solidFill>
                <a:schemeClr val="bg1"/>
              </a:solidFill>
            </a:endParaRPr>
          </a:p>
          <a:p>
            <a:endParaRPr lang="fr-FR" sz="2000" dirty="0">
              <a:solidFill>
                <a:schemeClr val="bg1"/>
              </a:solidFill>
            </a:endParaRPr>
          </a:p>
          <a:p>
            <a:r>
              <a:rPr lang="fr-FR" sz="2000" dirty="0">
                <a:solidFill>
                  <a:schemeClr val="bg1"/>
                </a:solidFill>
              </a:rPr>
              <a:t>Initialisation:</a:t>
            </a:r>
          </a:p>
          <a:p>
            <a:endParaRPr lang="fr-FR" sz="2000" b="1" dirty="0">
              <a:solidFill>
                <a:schemeClr val="bg1"/>
              </a:solidFill>
            </a:endParaRPr>
          </a:p>
        </p:txBody>
      </p:sp>
      <p:pic>
        <p:nvPicPr>
          <p:cNvPr id="6" name="Image 5">
            <a:extLst>
              <a:ext uri="{FF2B5EF4-FFF2-40B4-BE49-F238E27FC236}">
                <a16:creationId xmlns:a16="http://schemas.microsoft.com/office/drawing/2014/main" id="{027078AE-8ED4-49DF-9F3B-5F66A9B8BDD3}"/>
              </a:ext>
            </a:extLst>
          </p:cNvPr>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893655" y="3979707"/>
            <a:ext cx="4184296" cy="2428355"/>
          </a:xfrm>
          <a:prstGeom prst="rect">
            <a:avLst/>
          </a:prstGeom>
        </p:spPr>
      </p:pic>
    </p:spTree>
    <p:extLst>
      <p:ext uri="{BB962C8B-B14F-4D97-AF65-F5344CB8AC3E}">
        <p14:creationId xmlns:p14="http://schemas.microsoft.com/office/powerpoint/2010/main" val="5518646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xEl>
                                              <p:pRg st="11" end="11"/>
                                            </p:txEl>
                                          </p:spTgt>
                                        </p:tgtEl>
                                        <p:attrNameLst>
                                          <p:attrName>style.visibility</p:attrName>
                                        </p:attrNameLst>
                                      </p:cBhvr>
                                      <p:to>
                                        <p:strVal val="visible"/>
                                      </p:to>
                                    </p:set>
                                    <p:animEffect transition="in" filter="fade">
                                      <p:cBhvr>
                                        <p:cTn id="22" dur="1000"/>
                                        <p:tgtEl>
                                          <p:spTgt spid="2">
                                            <p:txEl>
                                              <p:pRg st="11" end="11"/>
                                            </p:txEl>
                                          </p:spTgt>
                                        </p:tgtEl>
                                      </p:cBhvr>
                                    </p:animEffect>
                                    <p:anim calcmode="lin" valueType="num">
                                      <p:cBhvr>
                                        <p:cTn id="23"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C6F8CD0-E8C2-4501-AEAD-2945530DC9D6}"/>
              </a:ext>
            </a:extLst>
          </p:cNvPr>
          <p:cNvSpPr txBox="1"/>
          <p:nvPr/>
        </p:nvSpPr>
        <p:spPr>
          <a:xfrm>
            <a:off x="262596" y="182879"/>
            <a:ext cx="11479237" cy="400110"/>
          </a:xfrm>
          <a:prstGeom prst="rect">
            <a:avLst/>
          </a:prstGeom>
          <a:noFill/>
        </p:spPr>
        <p:txBody>
          <a:bodyPr wrap="square" rtlCol="0">
            <a:spAutoFit/>
          </a:bodyPr>
          <a:lstStyle/>
          <a:p>
            <a:r>
              <a:rPr lang="fr-FR" sz="2000" dirty="0">
                <a:solidFill>
                  <a:schemeClr val="bg1"/>
                </a:solidFill>
              </a:rPr>
              <a:t>On sélectionne E et on actualise la marque de ses voisins:</a:t>
            </a:r>
          </a:p>
        </p:txBody>
      </p:sp>
      <p:pic>
        <p:nvPicPr>
          <p:cNvPr id="3" name="Image 2">
            <a:extLst>
              <a:ext uri="{FF2B5EF4-FFF2-40B4-BE49-F238E27FC236}">
                <a16:creationId xmlns:a16="http://schemas.microsoft.com/office/drawing/2014/main" id="{32E12002-2C15-482F-A123-483D3B0A3A24}"/>
              </a:ext>
            </a:extLst>
          </p:cNvPr>
          <p:cNvPicPr>
            <a:picLocks noChangeAspect="1"/>
          </p:cNvPicPr>
          <p:nvPr/>
        </p:nvPicPr>
        <p:blipFill rotWithShape="1">
          <a:blip r:embed="rId2">
            <a:duotone>
              <a:prstClr val="black"/>
              <a:schemeClr val="tx2">
                <a:tint val="45000"/>
                <a:satMod val="400000"/>
              </a:schemeClr>
            </a:duotone>
            <a:extLst>
              <a:ext uri="{BEBA8EAE-BF5A-486C-A8C5-ECC9F3942E4B}">
                <a14:imgProps xmlns:a14="http://schemas.microsoft.com/office/drawing/2010/main">
                  <a14:imgLayer r:embed="rId3">
                    <a14:imgEffect>
                      <a14:sharpenSoften amount="50000"/>
                    </a14:imgEffect>
                  </a14:imgLayer>
                </a14:imgProps>
              </a:ext>
            </a:extLst>
          </a:blip>
          <a:srcRect l="4897" r="2809"/>
          <a:stretch/>
        </p:blipFill>
        <p:spPr>
          <a:xfrm>
            <a:off x="4051495" y="582989"/>
            <a:ext cx="4198620" cy="2427497"/>
          </a:xfrm>
          <a:prstGeom prst="rect">
            <a:avLst/>
          </a:prstGeom>
        </p:spPr>
      </p:pic>
      <p:sp>
        <p:nvSpPr>
          <p:cNvPr id="4" name="ZoneTexte 3">
            <a:extLst>
              <a:ext uri="{FF2B5EF4-FFF2-40B4-BE49-F238E27FC236}">
                <a16:creationId xmlns:a16="http://schemas.microsoft.com/office/drawing/2014/main" id="{9B1DD61C-8A00-4EDE-AC05-4F9A2670C0CA}"/>
              </a:ext>
            </a:extLst>
          </p:cNvPr>
          <p:cNvSpPr txBox="1"/>
          <p:nvPr/>
        </p:nvSpPr>
        <p:spPr>
          <a:xfrm>
            <a:off x="168812" y="3159016"/>
            <a:ext cx="11666806" cy="984885"/>
          </a:xfrm>
          <a:prstGeom prst="rect">
            <a:avLst/>
          </a:prstGeom>
          <a:noFill/>
        </p:spPr>
        <p:txBody>
          <a:bodyPr wrap="square" rtlCol="0">
            <a:spAutoFit/>
          </a:bodyPr>
          <a:lstStyle/>
          <a:p>
            <a:r>
              <a:rPr lang="fr-FR" sz="2000" dirty="0">
                <a:solidFill>
                  <a:schemeClr val="bg1"/>
                </a:solidFill>
              </a:rPr>
              <a:t>Parmi les non sélectionnés, on sélectionne la marque la plus petite et on traite ses voisins non sélectionnés.</a:t>
            </a:r>
          </a:p>
          <a:p>
            <a:r>
              <a:rPr lang="fr-FR" sz="2000" dirty="0">
                <a:solidFill>
                  <a:schemeClr val="bg1"/>
                </a:solidFill>
              </a:rPr>
              <a:t>La marque du sommet A est inchangée puisque marque(B)+poids(B-A) &gt; marque(A)</a:t>
            </a:r>
          </a:p>
          <a:p>
            <a:endParaRPr lang="fr-FR" dirty="0"/>
          </a:p>
        </p:txBody>
      </p:sp>
      <p:pic>
        <p:nvPicPr>
          <p:cNvPr id="5" name="Image 4">
            <a:extLst>
              <a:ext uri="{FF2B5EF4-FFF2-40B4-BE49-F238E27FC236}">
                <a16:creationId xmlns:a16="http://schemas.microsoft.com/office/drawing/2014/main" id="{E41479E8-7A37-4C2B-8409-0EC21C5BF91F}"/>
              </a:ext>
            </a:extLst>
          </p:cNvPr>
          <p:cNvPicPr>
            <a:picLocks noChangeAspect="1"/>
          </p:cNvPicPr>
          <p:nvPr/>
        </p:nvPicPr>
        <p:blipFill>
          <a:blip r:embed="rId4">
            <a:duotone>
              <a:prstClr val="black"/>
              <a:schemeClr val="tx2">
                <a:tint val="45000"/>
                <a:satMod val="400000"/>
              </a:schemeClr>
            </a:duotone>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051495" y="3969805"/>
            <a:ext cx="4198620" cy="2427497"/>
          </a:xfrm>
          <a:prstGeom prst="rect">
            <a:avLst/>
          </a:prstGeom>
        </p:spPr>
      </p:pic>
    </p:spTree>
    <p:extLst>
      <p:ext uri="{BB962C8B-B14F-4D97-AF65-F5344CB8AC3E}">
        <p14:creationId xmlns:p14="http://schemas.microsoft.com/office/powerpoint/2010/main" val="31550294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p:cTn id="2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4">
                                            <p:txEl>
                                              <p:pRg st="0" end="0"/>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 calcmode="lin" valueType="num">
                                      <p:cBhvr>
                                        <p:cTn id="26"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28" dur="500"/>
                                        <p:tgtEl>
                                          <p:spTgt spid="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4AC2270-A221-4ED1-A497-EF3A9E49EB6A}"/>
              </a:ext>
            </a:extLst>
          </p:cNvPr>
          <p:cNvSpPr txBox="1"/>
          <p:nvPr/>
        </p:nvSpPr>
        <p:spPr>
          <a:xfrm>
            <a:off x="112542" y="267286"/>
            <a:ext cx="11887200" cy="1292662"/>
          </a:xfrm>
          <a:prstGeom prst="rect">
            <a:avLst/>
          </a:prstGeom>
          <a:noFill/>
        </p:spPr>
        <p:txBody>
          <a:bodyPr wrap="square" rtlCol="0">
            <a:spAutoFit/>
          </a:bodyPr>
          <a:lstStyle/>
          <a:p>
            <a:r>
              <a:rPr lang="fr-FR" sz="2000" dirty="0">
                <a:solidFill>
                  <a:schemeClr val="bg1"/>
                </a:solidFill>
              </a:rPr>
              <a:t>Parmi les non sélectionnés, on sélectionne la marque la plus petite et on traite ses voisins non sélectionnés.</a:t>
            </a:r>
          </a:p>
          <a:p>
            <a:r>
              <a:rPr lang="fr-FR" sz="2000" dirty="0">
                <a:solidFill>
                  <a:schemeClr val="bg1"/>
                </a:solidFill>
              </a:rPr>
              <a:t>La marque de C est modifiée puisque marque(A)+poids(A-C) &lt; marque(C). Idem pour la marque de D. On modifie donc la couleur des arêtes.</a:t>
            </a:r>
          </a:p>
          <a:p>
            <a:endParaRPr lang="fr-FR" dirty="0"/>
          </a:p>
        </p:txBody>
      </p:sp>
      <p:pic>
        <p:nvPicPr>
          <p:cNvPr id="3" name="Image 2">
            <a:extLst>
              <a:ext uri="{FF2B5EF4-FFF2-40B4-BE49-F238E27FC236}">
                <a16:creationId xmlns:a16="http://schemas.microsoft.com/office/drawing/2014/main" id="{60041D31-95D0-4180-B42A-020CD13FD299}"/>
              </a:ext>
            </a:extLst>
          </p:cNvPr>
          <p:cNvPicPr>
            <a:picLocks noChangeAspect="1"/>
          </p:cNvPicPr>
          <p:nvPr/>
        </p:nvPicPr>
        <p:blipFill rotWithShape="1">
          <a:blip r:embed="rId2">
            <a:duotone>
              <a:prstClr val="black"/>
              <a:schemeClr val="tx2">
                <a:tint val="45000"/>
                <a:satMod val="400000"/>
              </a:schemeClr>
            </a:duotone>
            <a:extLst>
              <a:ext uri="{BEBA8EAE-BF5A-486C-A8C5-ECC9F3942E4B}">
                <a14:imgProps xmlns:a14="http://schemas.microsoft.com/office/drawing/2010/main">
                  <a14:imgLayer r:embed="rId3">
                    <a14:imgEffect>
                      <a14:sharpenSoften amount="50000"/>
                    </a14:imgEffect>
                  </a14:imgLayer>
                </a14:imgProps>
              </a:ext>
            </a:extLst>
          </a:blip>
          <a:srcRect l="13723" r="4447"/>
          <a:stretch/>
        </p:blipFill>
        <p:spPr>
          <a:xfrm>
            <a:off x="4375052" y="1366561"/>
            <a:ext cx="3812345" cy="2291040"/>
          </a:xfrm>
          <a:prstGeom prst="rect">
            <a:avLst/>
          </a:prstGeom>
        </p:spPr>
      </p:pic>
      <p:sp>
        <p:nvSpPr>
          <p:cNvPr id="4" name="ZoneTexte 3">
            <a:extLst>
              <a:ext uri="{FF2B5EF4-FFF2-40B4-BE49-F238E27FC236}">
                <a16:creationId xmlns:a16="http://schemas.microsoft.com/office/drawing/2014/main" id="{0CC75B67-6A1F-43E6-B361-F3A41DE2527A}"/>
              </a:ext>
            </a:extLst>
          </p:cNvPr>
          <p:cNvSpPr txBox="1"/>
          <p:nvPr/>
        </p:nvSpPr>
        <p:spPr>
          <a:xfrm>
            <a:off x="112542" y="3657601"/>
            <a:ext cx="11591778" cy="400110"/>
          </a:xfrm>
          <a:prstGeom prst="rect">
            <a:avLst/>
          </a:prstGeom>
          <a:noFill/>
        </p:spPr>
        <p:txBody>
          <a:bodyPr wrap="square" rtlCol="0">
            <a:spAutoFit/>
          </a:bodyPr>
          <a:lstStyle/>
          <a:p>
            <a:r>
              <a:rPr lang="fr-FR" sz="2000" dirty="0">
                <a:solidFill>
                  <a:schemeClr val="bg1"/>
                </a:solidFill>
              </a:rPr>
              <a:t>Etape suivante:</a:t>
            </a:r>
          </a:p>
        </p:txBody>
      </p:sp>
      <p:pic>
        <p:nvPicPr>
          <p:cNvPr id="5" name="Image 4">
            <a:extLst>
              <a:ext uri="{FF2B5EF4-FFF2-40B4-BE49-F238E27FC236}">
                <a16:creationId xmlns:a16="http://schemas.microsoft.com/office/drawing/2014/main" id="{E628C4B3-8D4D-4444-9684-013871457B9E}"/>
              </a:ext>
            </a:extLst>
          </p:cNvPr>
          <p:cNvPicPr>
            <a:picLocks noChangeAspect="1"/>
          </p:cNvPicPr>
          <p:nvPr/>
        </p:nvPicPr>
        <p:blipFill rotWithShape="1">
          <a:blip r:embed="rId4">
            <a:duotone>
              <a:prstClr val="black"/>
              <a:schemeClr val="tx2">
                <a:tint val="45000"/>
                <a:satMod val="400000"/>
              </a:schemeClr>
            </a:duotone>
            <a:extLst>
              <a:ext uri="{BEBA8EAE-BF5A-486C-A8C5-ECC9F3942E4B}">
                <a14:imgProps xmlns:a14="http://schemas.microsoft.com/office/drawing/2010/main">
                  <a14:imgLayer r:embed="rId5">
                    <a14:imgEffect>
                      <a14:sharpenSoften amount="50000"/>
                    </a14:imgEffect>
                  </a14:imgLayer>
                </a14:imgProps>
              </a:ext>
            </a:extLst>
          </a:blip>
          <a:srcRect l="7536" r="6669" b="6577"/>
          <a:stretch/>
        </p:blipFill>
        <p:spPr>
          <a:xfrm>
            <a:off x="4375052" y="4198388"/>
            <a:ext cx="3812345" cy="2291040"/>
          </a:xfrm>
          <a:prstGeom prst="rect">
            <a:avLst/>
          </a:prstGeom>
        </p:spPr>
      </p:pic>
    </p:spTree>
    <p:extLst>
      <p:ext uri="{BB962C8B-B14F-4D97-AF65-F5344CB8AC3E}">
        <p14:creationId xmlns:p14="http://schemas.microsoft.com/office/powerpoint/2010/main" val="16562868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xpédition">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0ED59B-F67D-4B99-A0A7-E5237FF58100}">
  <ds:schemaRefs>
    <ds:schemaRef ds:uri="http://purl.org/dc/elements/1.1/"/>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16c05727-aa75-4e4a-9b5f-8a80a1165891"/>
    <ds:schemaRef ds:uri="71af3243-3dd4-4a8d-8c0d-dd76da1f02a5"/>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22736BCB-6CE4-414B-B2BE-1DA087E52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17AD15-0DEB-4851-82A2-261C041346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Conception financière</Template>
  <TotalTime>0</TotalTime>
  <Words>2312</Words>
  <Application>Microsoft Office PowerPoint</Application>
  <PresentationFormat>Grand écran</PresentationFormat>
  <Paragraphs>155</Paragraphs>
  <Slides>22</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22</vt:i4>
      </vt:variant>
    </vt:vector>
  </HeadingPairs>
  <TitlesOfParts>
    <vt:vector size="28" baseType="lpstr">
      <vt:lpstr>Arial</vt:lpstr>
      <vt:lpstr>Calibri</vt:lpstr>
      <vt:lpstr>Gill Sans MT</vt:lpstr>
      <vt:lpstr>Segoe UI</vt:lpstr>
      <vt:lpstr>Times New Roman</vt:lpstr>
      <vt:lpstr>Expédition</vt:lpstr>
      <vt:lpstr>Dijkstra  ALGORITHM</vt:lpstr>
      <vt:lpstr>Les chapitres</vt:lpstr>
      <vt:lpstr>INTRODUCTION</vt:lpstr>
      <vt:lpstr>Présentation PowerPoint</vt:lpstr>
      <vt:lpstr>FONDEMENTS THEORIQUES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Structures de données</vt:lpstr>
      <vt:lpstr>Présentation PowerPoint</vt:lpstr>
      <vt:lpstr>Présentation PowerPoint</vt:lpstr>
      <vt:lpstr>Présentation PowerPoint</vt:lpstr>
      <vt:lpstr>Conclusion </vt:lpstr>
      <vt:lpstr>Présentation PowerPoint</vt:lpstr>
      <vt:lpstr>bibliographie</vt:lpstr>
      <vt:lpstr>Présentation PowerPoint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2023-05-12T12:38:04Z</dcterms:created>
  <dcterms:modified xsi:type="dcterms:W3CDTF">2023-05-16T21:30:07Z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