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12192000"/>
  <p:notesSz cx="6858000" cy="9144000"/>
  <p:embeddedFontLst>
    <p:embeddedFont>
      <p:font typeface="Montserrat SemiBold"/>
      <p:regular r:id="rId21"/>
      <p:bold r:id="rId22"/>
      <p:italic r:id="rId23"/>
      <p:boldItalic r:id="rId24"/>
    </p:embeddedFont>
    <p:embeddedFont>
      <p:font typeface="Montserrat"/>
      <p:regular r:id="rId25"/>
      <p:bold r:id="rId26"/>
      <p:italic r:id="rId27"/>
      <p:boldItalic r:id="rId28"/>
    </p:embeddedFont>
    <p:embeddedFont>
      <p:font typeface="Poppins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A1F13A-1177-4B8A-94B2-C83B0C2608F3}">
  <a:tblStyle styleId="{86A1F13A-1177-4B8A-94B2-C83B0C2608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oppinsSemiBold-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PoppinsSemi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97b58190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197b581908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97b58190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197b581908_0_4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97b58190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97b58190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97b581908_0_6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97b581908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97b5819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197b58190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97b581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197b58190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97b5819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197b581908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97b58190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97b58190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97b581908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97b581908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97b58190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97b58190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7b58190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97b58190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97b581908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97b58190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97b581908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97b58190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13"/>
          <p:cNvSpPr txBox="1"/>
          <p:nvPr>
            <p:ph type="title"/>
          </p:nvPr>
        </p:nvSpPr>
        <p:spPr>
          <a:xfrm>
            <a:off x="415600" y="1101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3"/>
          <p:cNvSpPr txBox="1"/>
          <p:nvPr>
            <p:ph idx="1" type="body"/>
          </p:nvPr>
        </p:nvSpPr>
        <p:spPr>
          <a:xfrm>
            <a:off x="415600" y="2044633"/>
            <a:ext cx="11360700" cy="3961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4" name="Google Shape;84;p13"/>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85" name="Shape 85"/>
        <p:cNvGrpSpPr/>
        <p:nvPr/>
      </p:nvGrpSpPr>
      <p:grpSpPr>
        <a:xfrm>
          <a:off x="0" y="0"/>
          <a:ext cx="0" cy="0"/>
          <a:chOff x="0" y="0"/>
          <a:chExt cx="0" cy="0"/>
        </a:xfrm>
      </p:grpSpPr>
      <p:sp>
        <p:nvSpPr>
          <p:cNvPr id="86" name="Google Shape;86;p14"/>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7" name="Google Shape;87;p14"/>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1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354000" y="1644233"/>
            <a:ext cx="5393700" cy="19764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91" name="Google Shape;91;p15"/>
          <p:cNvSpPr txBox="1"/>
          <p:nvPr>
            <p:ph idx="1" type="subTitle"/>
          </p:nvPr>
        </p:nvSpPr>
        <p:spPr>
          <a:xfrm>
            <a:off x="354000" y="3737433"/>
            <a:ext cx="5393700" cy="1646700"/>
          </a:xfrm>
          <a:prstGeom prst="rect">
            <a:avLst/>
          </a:prstGeom>
        </p:spPr>
        <p:txBody>
          <a:bodyPr anchorCtr="0" anchor="t" bIns="45700" lIns="91425" spcFirstLastPara="1" rIns="91425" wrap="square" tIns="45700">
            <a:normAutofit/>
          </a:bodyPr>
          <a:lstStyle>
            <a:lvl1pPr lvl="0" rtl="0" algn="ctr">
              <a:lnSpc>
                <a:spcPct val="100000"/>
              </a:lnSpc>
              <a:spcBef>
                <a:spcPts val="10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500"/>
              </a:spcBef>
              <a:spcAft>
                <a:spcPts val="0"/>
              </a:spcAft>
              <a:buSzPts val="2800"/>
              <a:buNone/>
              <a:defRPr sz="2800"/>
            </a:lvl6pPr>
            <a:lvl7pPr lvl="6" rtl="0" algn="ctr">
              <a:lnSpc>
                <a:spcPct val="100000"/>
              </a:lnSpc>
              <a:spcBef>
                <a:spcPts val="500"/>
              </a:spcBef>
              <a:spcAft>
                <a:spcPts val="0"/>
              </a:spcAft>
              <a:buSzPts val="2800"/>
              <a:buNone/>
              <a:defRPr sz="2800"/>
            </a:lvl7pPr>
            <a:lvl8pPr lvl="7" rtl="0" algn="ctr">
              <a:lnSpc>
                <a:spcPct val="100000"/>
              </a:lnSpc>
              <a:spcBef>
                <a:spcPts val="500"/>
              </a:spcBef>
              <a:spcAft>
                <a:spcPts val="0"/>
              </a:spcAft>
              <a:buSzPts val="2800"/>
              <a:buNone/>
              <a:defRPr sz="2800"/>
            </a:lvl8pPr>
            <a:lvl9pPr lvl="8" rtl="0" algn="ctr">
              <a:lnSpc>
                <a:spcPct val="100000"/>
              </a:lnSpc>
              <a:spcBef>
                <a:spcPts val="500"/>
              </a:spcBef>
              <a:spcAft>
                <a:spcPts val="0"/>
              </a:spcAft>
              <a:buSzPts val="2800"/>
              <a:buNone/>
              <a:defRPr sz="2800"/>
            </a:lvl9pPr>
          </a:lstStyle>
          <a:p/>
        </p:txBody>
      </p:sp>
      <p:sp>
        <p:nvSpPr>
          <p:cNvPr id="92" name="Google Shape;92;p15"/>
          <p:cNvSpPr txBox="1"/>
          <p:nvPr>
            <p:ph idx="2" type="body"/>
          </p:nvPr>
        </p:nvSpPr>
        <p:spPr>
          <a:xfrm>
            <a:off x="6586000" y="965433"/>
            <a:ext cx="5115900" cy="4926900"/>
          </a:xfrm>
          <a:prstGeom prst="rect">
            <a:avLst/>
          </a:prstGeom>
        </p:spPr>
        <p:txBody>
          <a:bodyPr anchorCtr="0" anchor="ctr"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93" name="Google Shape;93;p15"/>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1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3" name="Google Shape;103;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6" name="Shape 106"/>
        <p:cNvGrpSpPr/>
        <p:nvPr/>
      </p:nvGrpSpPr>
      <p:grpSpPr>
        <a:xfrm>
          <a:off x="0" y="0"/>
          <a:ext cx="0" cy="0"/>
          <a:chOff x="0" y="0"/>
          <a:chExt cx="0" cy="0"/>
        </a:xfrm>
      </p:grpSpPr>
      <p:sp>
        <p:nvSpPr>
          <p:cNvPr id="107" name="Google Shape;107;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9" name="Google Shape;10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1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1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5" name="Google Shape;115;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2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p2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2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2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8" name="Google Shape;128;p2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 name="Google Shape;129;p2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2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2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6" name="Google Shape;146;p2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7" name="Google Shape;14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2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25"/>
          <p:cNvSpPr/>
          <p:nvPr>
            <p:ph idx="2" type="pic"/>
          </p:nvPr>
        </p:nvSpPr>
        <p:spPr>
          <a:xfrm>
            <a:off x="5183188" y="987425"/>
            <a:ext cx="6172200" cy="4873500"/>
          </a:xfrm>
          <a:prstGeom prst="rect">
            <a:avLst/>
          </a:prstGeom>
          <a:noFill/>
          <a:ln>
            <a:noFill/>
          </a:ln>
        </p:spPr>
      </p:sp>
      <p:sp>
        <p:nvSpPr>
          <p:cNvPr id="153" name="Google Shape;153;p2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26"/>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27"/>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7"/>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183188" y="987425"/>
            <a:ext cx="6172200" cy="4873500"/>
          </a:xfrm>
          <a:prstGeom prst="rect">
            <a:avLst/>
          </a:prstGeom>
          <a:noFill/>
          <a:ln>
            <a:noFill/>
          </a:ln>
        </p:spPr>
      </p:sp>
      <p:sp>
        <p:nvSpPr>
          <p:cNvPr id="65" name="Google Shape;65;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45752" l="0" r="0" t="0"/>
          <a:stretch/>
        </p:blipFill>
        <p:spPr>
          <a:xfrm>
            <a:off x="-50" y="-5"/>
            <a:ext cx="12192000" cy="76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niagahoster.co.id/blog/seo-tools/" TargetMode="External"/><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xnyJQb37RRw" TargetMode="External"/><Relationship Id="rId4" Type="http://schemas.openxmlformats.org/officeDocument/2006/relationships/image" Target="../media/image21.jpg"/><Relationship Id="rId9" Type="http://schemas.openxmlformats.org/officeDocument/2006/relationships/image" Target="../media/image16.png"/><Relationship Id="rId5" Type="http://schemas.openxmlformats.org/officeDocument/2006/relationships/hyperlink" Target="https://www.youtube.com/watch?v=KftVVCi8IiQ" TargetMode="External"/><Relationship Id="rId6" Type="http://schemas.openxmlformats.org/officeDocument/2006/relationships/hyperlink" Target="https://www.youtube.com/watch?v=xnyJQb37RRw" TargetMode="External"/><Relationship Id="rId7" Type="http://schemas.openxmlformats.org/officeDocument/2006/relationships/image" Target="../media/image5.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grpSp>
        <p:nvGrpSpPr>
          <p:cNvPr id="173" name="Google Shape;173;p28"/>
          <p:cNvGrpSpPr/>
          <p:nvPr/>
        </p:nvGrpSpPr>
        <p:grpSpPr>
          <a:xfrm>
            <a:off x="6453398" y="244444"/>
            <a:ext cx="5492067" cy="1315562"/>
            <a:chOff x="6453398" y="244444"/>
            <a:chExt cx="5492067" cy="1315562"/>
          </a:xfrm>
        </p:grpSpPr>
        <p:sp>
          <p:nvSpPr>
            <p:cNvPr id="174" name="Google Shape;174;p28"/>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hape&#10;&#10;Description automatically generated with medium confidence" id="175" name="Google Shape;175;p28"/>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176" name="Google Shape;176;p28"/>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sp>
        <p:nvSpPr>
          <p:cNvPr id="177" name="Google Shape;177;p28"/>
          <p:cNvSpPr txBox="1"/>
          <p:nvPr/>
        </p:nvSpPr>
        <p:spPr>
          <a:xfrm>
            <a:off x="1118062" y="6420255"/>
            <a:ext cx="10953900" cy="344100"/>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a:t>
            </a:r>
            <a:r>
              <a:rPr lang="en-US">
                <a:solidFill>
                  <a:schemeClr val="lt1"/>
                </a:solidFill>
                <a:latin typeface="Calibri"/>
                <a:ea typeface="Calibri"/>
                <a:cs typeface="Calibri"/>
                <a:sym typeface="Calibri"/>
              </a:rPr>
              <a:t>Versi 1.0</a:t>
            </a:r>
            <a:r>
              <a:rPr b="0" i="0" lang="en-US" sz="1400" u="none" cap="none" strike="noStrike">
                <a:solidFill>
                  <a:schemeClr val="lt1"/>
                </a:solidFill>
                <a:latin typeface="Calibri"/>
                <a:ea typeface="Calibri"/>
                <a:cs typeface="Calibri"/>
                <a:sym typeface="Calibri"/>
              </a:rPr>
              <a:t>] – [</a:t>
            </a:r>
            <a:r>
              <a:rPr lang="en-US">
                <a:solidFill>
                  <a:schemeClr val="lt1"/>
                </a:solidFill>
                <a:latin typeface="Calibri"/>
                <a:ea typeface="Calibri"/>
                <a:cs typeface="Calibri"/>
                <a:sym typeface="Calibri"/>
              </a:rPr>
              <a:t>190322</a:t>
            </a:r>
            <a:r>
              <a:rPr b="0" i="0" lang="en-US" sz="1400" u="none" cap="none" strike="noStrike">
                <a:solidFill>
                  <a:schemeClr val="lt1"/>
                </a:solidFill>
                <a:latin typeface="Calibri"/>
                <a:ea typeface="Calibri"/>
                <a:cs typeface="Calibri"/>
                <a:sym typeface="Calibri"/>
              </a:rPr>
              <a:t>]] </a:t>
            </a:r>
            <a:endParaRPr/>
          </a:p>
        </p:txBody>
      </p:sp>
      <p:pic>
        <p:nvPicPr>
          <p:cNvPr id="178" name="Google Shape;178;p28"/>
          <p:cNvPicPr preferRelativeResize="0"/>
          <p:nvPr/>
        </p:nvPicPr>
        <p:blipFill>
          <a:blip r:embed="rId6">
            <a:alphaModFix/>
          </a:blip>
          <a:stretch>
            <a:fillRect/>
          </a:stretch>
        </p:blipFill>
        <p:spPr>
          <a:xfrm>
            <a:off x="10799862" y="332900"/>
            <a:ext cx="643263" cy="1060274"/>
          </a:xfrm>
          <a:prstGeom prst="rect">
            <a:avLst/>
          </a:prstGeom>
          <a:noFill/>
          <a:ln>
            <a:noFill/>
          </a:ln>
        </p:spPr>
      </p:pic>
      <p:sp>
        <p:nvSpPr>
          <p:cNvPr id="179" name="Google Shape;179;p28"/>
          <p:cNvSpPr txBox="1"/>
          <p:nvPr/>
        </p:nvSpPr>
        <p:spPr>
          <a:xfrm>
            <a:off x="1118062" y="1393177"/>
            <a:ext cx="9103800" cy="26643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5400"/>
              <a:buFont typeface="Poppins SemiBold"/>
              <a:buNone/>
            </a:pPr>
            <a:r>
              <a:rPr lang="en-US" sz="5400">
                <a:solidFill>
                  <a:schemeClr val="lt1"/>
                </a:solidFill>
                <a:latin typeface="Poppins SemiBold"/>
                <a:ea typeface="Poppins SemiBold"/>
                <a:cs typeface="Poppins SemiBold"/>
                <a:sym typeface="Poppins SemiBold"/>
              </a:rPr>
              <a:t>Pengenalan SEO </a:t>
            </a:r>
            <a:endParaRPr sz="5400">
              <a:solidFill>
                <a:schemeClr val="lt1"/>
              </a:solidFill>
              <a:latin typeface="Poppins SemiBold"/>
              <a:ea typeface="Poppins SemiBold"/>
              <a:cs typeface="Poppins SemiBold"/>
              <a:sym typeface="Poppins SemiBold"/>
            </a:endParaRPr>
          </a:p>
          <a:p>
            <a:pPr indent="0" lvl="0" marL="0" marR="0" rtl="0" algn="l">
              <a:lnSpc>
                <a:spcPct val="90000"/>
              </a:lnSpc>
              <a:spcBef>
                <a:spcPts val="0"/>
              </a:spcBef>
              <a:spcAft>
                <a:spcPts val="0"/>
              </a:spcAft>
              <a:buClr>
                <a:schemeClr val="lt1"/>
              </a:buClr>
              <a:buSzPts val="5400"/>
              <a:buFont typeface="Poppins SemiBold"/>
              <a:buNone/>
            </a:pPr>
            <a:r>
              <a:rPr lang="en-US" sz="4500">
                <a:solidFill>
                  <a:schemeClr val="lt1"/>
                </a:solidFill>
                <a:latin typeface="Poppins SemiBold"/>
                <a:ea typeface="Poppins SemiBold"/>
                <a:cs typeface="Poppins SemiBold"/>
                <a:sym typeface="Poppins SemiBold"/>
              </a:rPr>
              <a:t>(</a:t>
            </a:r>
            <a:r>
              <a:rPr i="1" lang="en-US" sz="4500">
                <a:solidFill>
                  <a:schemeClr val="lt1"/>
                </a:solidFill>
                <a:latin typeface="Poppins SemiBold"/>
                <a:ea typeface="Poppins SemiBold"/>
                <a:cs typeface="Poppins SemiBold"/>
                <a:sym typeface="Poppins SemiBold"/>
              </a:rPr>
              <a:t>Search Engine Optimization</a:t>
            </a:r>
            <a:r>
              <a:rPr lang="en-US" sz="4500">
                <a:solidFill>
                  <a:schemeClr val="lt1"/>
                </a:solidFill>
                <a:latin typeface="Poppins SemiBold"/>
                <a:ea typeface="Poppins SemiBold"/>
                <a:cs typeface="Poppins SemiBold"/>
                <a:sym typeface="Poppins SemiBold"/>
              </a:rPr>
              <a:t>)</a:t>
            </a:r>
            <a:endParaRPr b="0" i="0" sz="3500" u="none" cap="none" strike="noStrike">
              <a:solidFill>
                <a:schemeClr val="lt1"/>
              </a:solidFill>
              <a:latin typeface="Poppins SemiBold"/>
              <a:ea typeface="Poppins SemiBold"/>
              <a:cs typeface="Poppins SemiBold"/>
              <a:sym typeface="Poppins SemiBold"/>
            </a:endParaRPr>
          </a:p>
        </p:txBody>
      </p:sp>
      <p:sp>
        <p:nvSpPr>
          <p:cNvPr id="180" name="Google Shape;180;p28"/>
          <p:cNvSpPr txBox="1"/>
          <p:nvPr/>
        </p:nvSpPr>
        <p:spPr>
          <a:xfrm>
            <a:off x="1127383" y="4548531"/>
            <a:ext cx="8072700" cy="500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00"/>
              </a:buClr>
              <a:buSzPts val="2800"/>
              <a:buFont typeface="Calibri"/>
              <a:buNone/>
            </a:pPr>
            <a:r>
              <a:rPr lang="en-US" sz="2800">
                <a:solidFill>
                  <a:srgbClr val="FFFF00"/>
                </a:solidFill>
                <a:latin typeface="Calibri"/>
                <a:ea typeface="Calibri"/>
                <a:cs typeface="Calibri"/>
                <a:sym typeface="Calibri"/>
              </a:rPr>
              <a:t>[Instruktur]</a:t>
            </a:r>
            <a:endParaRPr/>
          </a:p>
        </p:txBody>
      </p:sp>
      <p:sp>
        <p:nvSpPr>
          <p:cNvPr id="181" name="Google Shape;181;p28"/>
          <p:cNvSpPr txBox="1"/>
          <p:nvPr/>
        </p:nvSpPr>
        <p:spPr>
          <a:xfrm>
            <a:off x="1231825" y="4952513"/>
            <a:ext cx="40746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800">
                <a:solidFill>
                  <a:srgbClr val="FFFF00"/>
                </a:solidFill>
                <a:latin typeface="Calibri"/>
                <a:ea typeface="Calibri"/>
                <a:cs typeface="Calibri"/>
                <a:sym typeface="Calibri"/>
              </a:rPr>
              <a:t>#umkmpulihbersama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aphicFrame>
        <p:nvGraphicFramePr>
          <p:cNvPr id="316" name="Google Shape;316;p37"/>
          <p:cNvGraphicFramePr/>
          <p:nvPr/>
        </p:nvGraphicFramePr>
        <p:xfrm>
          <a:off x="402713" y="896900"/>
          <a:ext cx="3000000" cy="3000000"/>
        </p:xfrm>
        <a:graphic>
          <a:graphicData uri="http://schemas.openxmlformats.org/drawingml/2006/table">
            <a:tbl>
              <a:tblPr>
                <a:noFill/>
                <a:tableStyleId>{86A1F13A-1177-4B8A-94B2-C83B0C2608F3}</a:tableStyleId>
              </a:tblPr>
              <a:tblGrid>
                <a:gridCol w="3164925"/>
                <a:gridCol w="4426125"/>
                <a:gridCol w="3795525"/>
              </a:tblGrid>
              <a:tr h="333700">
                <a:tc>
                  <a:txBody>
                    <a:bodyPr/>
                    <a:lstStyle/>
                    <a:p>
                      <a:pPr indent="0" lvl="0" marL="0" rtl="0" algn="l">
                        <a:lnSpc>
                          <a:spcPct val="80000"/>
                        </a:lnSpc>
                        <a:spcBef>
                          <a:spcPts val="0"/>
                        </a:spcBef>
                        <a:spcAft>
                          <a:spcPts val="0"/>
                        </a:spcAft>
                        <a:buNone/>
                      </a:pPr>
                      <a:r>
                        <a:t/>
                      </a:r>
                      <a:endParaRPr sz="1700">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80000"/>
                        </a:lnSpc>
                        <a:spcBef>
                          <a:spcPts val="0"/>
                        </a:spcBef>
                        <a:spcAft>
                          <a:spcPts val="1500"/>
                        </a:spcAft>
                        <a:buNone/>
                      </a:pPr>
                      <a:r>
                        <a:rPr b="1" lang="en-US" sz="1200">
                          <a:solidFill>
                            <a:srgbClr val="4D4D4D"/>
                          </a:solidFill>
                          <a:latin typeface="Montserrat"/>
                          <a:ea typeface="Montserrat"/>
                          <a:cs typeface="Montserrat"/>
                          <a:sym typeface="Montserrat"/>
                        </a:rPr>
                        <a:t>SEO</a:t>
                      </a:r>
                      <a:endParaRPr b="1" sz="1200">
                        <a:solidFill>
                          <a:srgbClr val="4D4D4D"/>
                        </a:solidFill>
                        <a:latin typeface="Montserrat"/>
                        <a:ea typeface="Montserrat"/>
                        <a:cs typeface="Montserrat"/>
                        <a:sym typeface="Montserrat"/>
                      </a:endParaRPr>
                    </a:p>
                  </a:txBody>
                  <a:tcPr marT="101600" marB="101600" marR="101600" marL="1016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FEFEF"/>
                    </a:solidFill>
                  </a:tcPr>
                </a:tc>
                <a:tc>
                  <a:txBody>
                    <a:bodyPr/>
                    <a:lstStyle/>
                    <a:p>
                      <a:pPr indent="0" lvl="0" marL="0" rtl="0" algn="ctr">
                        <a:lnSpc>
                          <a:spcPct val="80000"/>
                        </a:lnSpc>
                        <a:spcBef>
                          <a:spcPts val="0"/>
                        </a:spcBef>
                        <a:spcAft>
                          <a:spcPts val="1500"/>
                        </a:spcAft>
                        <a:buNone/>
                      </a:pPr>
                      <a:r>
                        <a:rPr b="1" lang="en-US" sz="1200">
                          <a:solidFill>
                            <a:srgbClr val="4D4D4D"/>
                          </a:solidFill>
                          <a:latin typeface="Montserrat"/>
                          <a:ea typeface="Montserrat"/>
                          <a:cs typeface="Montserrat"/>
                          <a:sym typeface="Montserrat"/>
                        </a:rPr>
                        <a:t>SEM</a:t>
                      </a:r>
                      <a:endParaRPr b="1" sz="1200">
                        <a:solidFill>
                          <a:srgbClr val="4D4D4D"/>
                        </a:solidFill>
                        <a:latin typeface="Montserrat"/>
                        <a:ea typeface="Montserrat"/>
                        <a:cs typeface="Montserrat"/>
                        <a:sym typeface="Montserrat"/>
                      </a:endParaRPr>
                    </a:p>
                  </a:txBody>
                  <a:tcPr marT="101600" marB="101600" marR="101600" marL="1016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FEFEF"/>
                    </a:solidFill>
                  </a:tcPr>
                </a:tc>
              </a:tr>
              <a:tr h="488725">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Pengertian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Upaya mengoptimasi website agar menempati posisi teratas pada halaman pencarian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Strategi marketing untuk menempatkan situs di hasil teratas halaman pencarian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22300">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Biaya yang Dikeluarkan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Gratis (Rp0), hingga berbayar menyesuaikan tools yang dipakai</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Berbayar (Mulai dari Rp100ribuan)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83475">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Tampilan di Mesin Pencarian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Tidak ada embel-embel iklan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Menampilkan label ‘iklan’ atau ‘ad’</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33225">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Tools yang Digunakan</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Tidak wajib, tapi bisa juga memakai </a:t>
                      </a:r>
                      <a:r>
                        <a:rPr b="1" lang="en-US" sz="1200">
                          <a:solidFill>
                            <a:srgbClr val="007AFF"/>
                          </a:solidFill>
                          <a:uFill>
                            <a:noFill/>
                          </a:uFill>
                          <a:latin typeface="Montserrat"/>
                          <a:ea typeface="Montserrat"/>
                          <a:cs typeface="Montserrat"/>
                          <a:sym typeface="Montserrat"/>
                          <a:hlinkClick r:id="rId3">
                            <a:extLst>
                              <a:ext uri="{A12FA001-AC4F-418D-AE19-62706E023703}">
                                <ahyp:hlinkClr val="tx"/>
                              </a:ext>
                            </a:extLst>
                          </a:hlinkClick>
                        </a:rPr>
                        <a:t>tools</a:t>
                      </a:r>
                      <a:r>
                        <a:rPr b="1" lang="en-US" sz="1200">
                          <a:solidFill>
                            <a:srgbClr val="4D4D4D"/>
                          </a:solidFill>
                          <a:latin typeface="Montserrat"/>
                          <a:ea typeface="Montserrat"/>
                          <a:cs typeface="Montserrat"/>
                          <a:sym typeface="Montserrat"/>
                        </a:rPr>
                        <a:t> riset keyword, analisis backlink, dan sebagainya</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Membutuhkan Google Ads, Google Keyword Planner, dll</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22300">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Hasil</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Website butuh waktu untuk mendapat ranking teratas</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Website lebih instan menduduki ranking teratas Google</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25500">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Jenis Traffic</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Organic traffic, yaitu trafik yang didapatkan dari website yang muncul di hasil  pencarian secara alami</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Organic traffic dan paid search. Paid search yaitu kunjungan audiens yang disebabkan oleh iklan berbayar </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25500">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Performa</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3F3F3"/>
                    </a:solidFill>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Jangka panjang. Ranking website tidak turun dengan mudah, tergantung optimasi SEO-nya.</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80000"/>
                        </a:lnSpc>
                        <a:spcBef>
                          <a:spcPts val="0"/>
                        </a:spcBef>
                        <a:spcAft>
                          <a:spcPts val="1500"/>
                        </a:spcAft>
                        <a:buNone/>
                      </a:pPr>
                      <a:r>
                        <a:rPr b="1" lang="en-US" sz="1200">
                          <a:solidFill>
                            <a:srgbClr val="4D4D4D"/>
                          </a:solidFill>
                          <a:latin typeface="Montserrat"/>
                          <a:ea typeface="Montserrat"/>
                          <a:cs typeface="Montserrat"/>
                          <a:sym typeface="Montserrat"/>
                        </a:rPr>
                        <a:t>Jangka pendek. Setelah durasi iklan habis, ranking website akan kembali seperti semula.</a:t>
                      </a:r>
                      <a:endParaRPr b="1" sz="1200">
                        <a:solidFill>
                          <a:srgbClr val="4D4D4D"/>
                        </a:solidFill>
                        <a:latin typeface="Montserrat"/>
                        <a:ea typeface="Montserrat"/>
                        <a:cs typeface="Montserrat"/>
                        <a:sym typeface="Montserrat"/>
                      </a:endParaRPr>
                    </a:p>
                  </a:txBody>
                  <a:tcPr marT="101600" marB="101600" marR="101600" marL="101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317" name="Google Shape;317;p37"/>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18" name="Google Shape;318;p37"/>
          <p:cNvGrpSpPr/>
          <p:nvPr/>
        </p:nvGrpSpPr>
        <p:grpSpPr>
          <a:xfrm>
            <a:off x="8851042" y="65792"/>
            <a:ext cx="3256207" cy="631899"/>
            <a:chOff x="94174" y="356285"/>
            <a:chExt cx="4299190" cy="1029822"/>
          </a:xfrm>
        </p:grpSpPr>
        <p:grpSp>
          <p:nvGrpSpPr>
            <p:cNvPr id="319" name="Google Shape;319;p37"/>
            <p:cNvGrpSpPr/>
            <p:nvPr/>
          </p:nvGrpSpPr>
          <p:grpSpPr>
            <a:xfrm>
              <a:off x="94174" y="356285"/>
              <a:ext cx="4299190" cy="1029822"/>
              <a:chOff x="6453398" y="244444"/>
              <a:chExt cx="5492067" cy="1315562"/>
            </a:xfrm>
          </p:grpSpPr>
          <p:sp>
            <p:nvSpPr>
              <p:cNvPr id="320" name="Google Shape;320;p37"/>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21" name="Google Shape;321;p37"/>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22" name="Google Shape;322;p37"/>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23" name="Google Shape;323;p37"/>
            <p:cNvPicPr preferRelativeResize="0"/>
            <p:nvPr/>
          </p:nvPicPr>
          <p:blipFill>
            <a:blip r:embed="rId6">
              <a:alphaModFix/>
            </a:blip>
            <a:stretch>
              <a:fillRect/>
            </a:stretch>
          </p:blipFill>
          <p:spPr>
            <a:xfrm>
              <a:off x="3410328" y="438000"/>
              <a:ext cx="494275" cy="814676"/>
            </a:xfrm>
            <a:prstGeom prst="rect">
              <a:avLst/>
            </a:prstGeom>
            <a:noFill/>
            <a:ln>
              <a:noFill/>
            </a:ln>
          </p:spPr>
        </p:pic>
      </p:grpSp>
      <p:sp>
        <p:nvSpPr>
          <p:cNvPr id="324" name="Google Shape;324;p37"/>
          <p:cNvSpPr txBox="1"/>
          <p:nvPr/>
        </p:nvSpPr>
        <p:spPr>
          <a:xfrm>
            <a:off x="402733" y="6338842"/>
            <a:ext cx="39999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434343"/>
                </a:solidFill>
                <a:latin typeface="Montserrat"/>
                <a:ea typeface="Montserrat"/>
                <a:cs typeface="Montserrat"/>
                <a:sym typeface="Montserrat"/>
              </a:rPr>
              <a:t>https://www.niagahoster.co.id/blog/apa-itu-seo/</a:t>
            </a:r>
            <a:endParaRPr sz="11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30" name="Google Shape;330;p38"/>
          <p:cNvPicPr preferRelativeResize="0"/>
          <p:nvPr/>
        </p:nvPicPr>
        <p:blipFill rotWithShape="1">
          <a:blip r:embed="rId3">
            <a:alphaModFix/>
          </a:blip>
          <a:srcRect b="0" l="0" r="0" t="4924"/>
          <a:stretch/>
        </p:blipFill>
        <p:spPr>
          <a:xfrm>
            <a:off x="6236825" y="906245"/>
            <a:ext cx="4704299" cy="5524780"/>
          </a:xfrm>
          <a:prstGeom prst="rect">
            <a:avLst/>
          </a:prstGeom>
          <a:noFill/>
          <a:ln>
            <a:noFill/>
          </a:ln>
        </p:spPr>
      </p:pic>
      <p:sp>
        <p:nvSpPr>
          <p:cNvPr id="331" name="Google Shape;331;p38"/>
          <p:cNvSpPr txBox="1"/>
          <p:nvPr>
            <p:ph type="title"/>
          </p:nvPr>
        </p:nvSpPr>
        <p:spPr>
          <a:xfrm>
            <a:off x="852925" y="3090000"/>
            <a:ext cx="4704300" cy="67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4000">
                <a:solidFill>
                  <a:srgbClr val="31538F"/>
                </a:solidFill>
              </a:rPr>
              <a:t>Pilih SEM atau SEO ?</a:t>
            </a:r>
            <a:endParaRPr b="1" sz="4000">
              <a:solidFill>
                <a:srgbClr val="31538F"/>
              </a:solidFill>
            </a:endParaRPr>
          </a:p>
        </p:txBody>
      </p:sp>
      <p:sp>
        <p:nvSpPr>
          <p:cNvPr id="332" name="Google Shape;332;p38"/>
          <p:cNvSpPr txBox="1"/>
          <p:nvPr/>
        </p:nvSpPr>
        <p:spPr>
          <a:xfrm>
            <a:off x="670000" y="6015533"/>
            <a:ext cx="52419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888888"/>
                </a:solidFill>
                <a:latin typeface="Montserrat"/>
                <a:ea typeface="Montserrat"/>
                <a:cs typeface="Montserrat"/>
                <a:sym typeface="Montserrat"/>
              </a:rPr>
              <a:t>https://pakarjasa.co.id/blog/perbedaan-seo-dan-sem-dalam-3-menit/</a:t>
            </a:r>
            <a:endParaRPr sz="1100">
              <a:solidFill>
                <a:srgbClr val="888888"/>
              </a:solidFill>
              <a:latin typeface="Montserrat"/>
              <a:ea typeface="Montserrat"/>
              <a:cs typeface="Montserrat"/>
              <a:sym typeface="Montserrat"/>
            </a:endParaRPr>
          </a:p>
        </p:txBody>
      </p:sp>
      <p:grpSp>
        <p:nvGrpSpPr>
          <p:cNvPr id="333" name="Google Shape;333;p38"/>
          <p:cNvGrpSpPr/>
          <p:nvPr/>
        </p:nvGrpSpPr>
        <p:grpSpPr>
          <a:xfrm>
            <a:off x="8851042" y="65792"/>
            <a:ext cx="3256207" cy="631899"/>
            <a:chOff x="94174" y="356285"/>
            <a:chExt cx="4299190" cy="1029822"/>
          </a:xfrm>
        </p:grpSpPr>
        <p:grpSp>
          <p:nvGrpSpPr>
            <p:cNvPr id="334" name="Google Shape;334;p38"/>
            <p:cNvGrpSpPr/>
            <p:nvPr/>
          </p:nvGrpSpPr>
          <p:grpSpPr>
            <a:xfrm>
              <a:off x="94174" y="356285"/>
              <a:ext cx="4299190" cy="1029822"/>
              <a:chOff x="6453398" y="244444"/>
              <a:chExt cx="5492067" cy="1315562"/>
            </a:xfrm>
          </p:grpSpPr>
          <p:sp>
            <p:nvSpPr>
              <p:cNvPr id="335" name="Google Shape;335;p38"/>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36" name="Google Shape;336;p38"/>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37" name="Google Shape;337;p38"/>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38" name="Google Shape;338;p38"/>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720275" y="2938200"/>
            <a:ext cx="4031100" cy="98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Link Video </a:t>
            </a:r>
            <a:endParaRPr/>
          </a:p>
          <a:p>
            <a:pPr indent="0" lvl="0" marL="0" rtl="0" algn="l">
              <a:spcBef>
                <a:spcPts val="0"/>
              </a:spcBef>
              <a:spcAft>
                <a:spcPts val="0"/>
              </a:spcAft>
              <a:buNone/>
            </a:pPr>
            <a:r>
              <a:rPr lang="en-US"/>
              <a:t>Ringkasan Tentang SEO</a:t>
            </a:r>
            <a:endParaRPr/>
          </a:p>
        </p:txBody>
      </p:sp>
      <p:pic>
        <p:nvPicPr>
          <p:cNvPr descr="In this episode of Search for Beginners, we explain what SEO (Search Engine Optimization) is and how you can use it to attract new customers to your website. Stay tuned to learn methods and best practices on how to increase visibility for and discoverability of your website.&#10;&#10;Subtitles in various languages are available. Click on the Settings icon in the bottom right corner of the video, and select Subtitles/CC from the menu.&#10;&#10;Watch more Search for Beginners episodes → https://goo.gle/2BMDcNF &#10;&#10;Subscribe to Google Search Central → https://goo.gle/SearchCentral&#10;&#10;#SearchForBeginners" id="344" name="Google Shape;344;p39" title="SEO explained | Search for Beginners Ep 8">
            <a:hlinkClick r:id="rId3"/>
          </p:cNvPr>
          <p:cNvPicPr preferRelativeResize="0"/>
          <p:nvPr/>
        </p:nvPicPr>
        <p:blipFill>
          <a:blip r:embed="rId4">
            <a:alphaModFix/>
          </a:blip>
          <a:stretch>
            <a:fillRect/>
          </a:stretch>
        </p:blipFill>
        <p:spPr>
          <a:xfrm>
            <a:off x="5124825" y="1075750"/>
            <a:ext cx="6390876" cy="4793150"/>
          </a:xfrm>
          <a:prstGeom prst="rect">
            <a:avLst/>
          </a:prstGeom>
          <a:noFill/>
          <a:ln>
            <a:noFill/>
          </a:ln>
        </p:spPr>
      </p:pic>
      <p:sp>
        <p:nvSpPr>
          <p:cNvPr id="345" name="Google Shape;345;p39"/>
          <p:cNvSpPr txBox="1"/>
          <p:nvPr/>
        </p:nvSpPr>
        <p:spPr>
          <a:xfrm>
            <a:off x="341575" y="4269825"/>
            <a:ext cx="44097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Montserrat"/>
              <a:buChar char="-"/>
            </a:pPr>
            <a:r>
              <a:rPr lang="en-US" sz="1700" u="sng">
                <a:solidFill>
                  <a:schemeClr val="hlink"/>
                </a:solidFill>
                <a:latin typeface="Montserrat"/>
                <a:ea typeface="Montserrat"/>
                <a:cs typeface="Montserrat"/>
                <a:sym typeface="Montserrat"/>
                <a:hlinkClick r:id="rId5"/>
              </a:rPr>
              <a:t>https://www.youtube.com/watch?v=KftVVCi8IiQ</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US" sz="1700" u="sng">
                <a:solidFill>
                  <a:schemeClr val="hlink"/>
                </a:solidFill>
                <a:latin typeface="Montserrat"/>
                <a:ea typeface="Montserrat"/>
                <a:cs typeface="Montserrat"/>
                <a:sym typeface="Montserrat"/>
                <a:hlinkClick r:id="rId6"/>
              </a:rPr>
              <a:t>https://www.youtube.com/watch?v=xnyJQb37RRw</a:t>
            </a:r>
            <a:endParaRPr sz="1700">
              <a:latin typeface="Montserrat"/>
              <a:ea typeface="Montserrat"/>
              <a:cs typeface="Montserrat"/>
              <a:sym typeface="Montserrat"/>
            </a:endParaRPr>
          </a:p>
          <a:p>
            <a:pPr indent="0" lvl="0" marL="0" rtl="0" algn="l">
              <a:spcBef>
                <a:spcPts val="0"/>
              </a:spcBef>
              <a:spcAft>
                <a:spcPts val="0"/>
              </a:spcAft>
              <a:buNone/>
            </a:pPr>
            <a:r>
              <a:t/>
            </a:r>
            <a:endParaRPr sz="1700">
              <a:latin typeface="Montserrat"/>
              <a:ea typeface="Montserrat"/>
              <a:cs typeface="Montserrat"/>
              <a:sym typeface="Montserrat"/>
            </a:endParaRPr>
          </a:p>
        </p:txBody>
      </p:sp>
      <p:grpSp>
        <p:nvGrpSpPr>
          <p:cNvPr id="346" name="Google Shape;346;p39"/>
          <p:cNvGrpSpPr/>
          <p:nvPr/>
        </p:nvGrpSpPr>
        <p:grpSpPr>
          <a:xfrm>
            <a:off x="8851042" y="65792"/>
            <a:ext cx="3256207" cy="631899"/>
            <a:chOff x="94174" y="356285"/>
            <a:chExt cx="4299190" cy="1029822"/>
          </a:xfrm>
        </p:grpSpPr>
        <p:grpSp>
          <p:nvGrpSpPr>
            <p:cNvPr id="347" name="Google Shape;347;p39"/>
            <p:cNvGrpSpPr/>
            <p:nvPr/>
          </p:nvGrpSpPr>
          <p:grpSpPr>
            <a:xfrm>
              <a:off x="94174" y="356285"/>
              <a:ext cx="4299190" cy="1029822"/>
              <a:chOff x="6453398" y="244444"/>
              <a:chExt cx="5492067" cy="1315562"/>
            </a:xfrm>
          </p:grpSpPr>
          <p:sp>
            <p:nvSpPr>
              <p:cNvPr id="348" name="Google Shape;348;p39"/>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49" name="Google Shape;349;p39"/>
              <p:cNvPicPr preferRelativeResize="0"/>
              <p:nvPr/>
            </p:nvPicPr>
            <p:blipFill rotWithShape="1">
              <a:blip r:embed="rId7">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50" name="Google Shape;350;p39"/>
              <p:cNvPicPr preferRelativeResize="0"/>
              <p:nvPr/>
            </p:nvPicPr>
            <p:blipFill rotWithShape="1">
              <a:blip r:embed="rId8">
                <a:alphaModFix/>
              </a:blip>
              <a:srcRect b="0" l="0" r="0" t="0"/>
              <a:stretch/>
            </p:blipFill>
            <p:spPr>
              <a:xfrm>
                <a:off x="8747840" y="343925"/>
                <a:ext cx="1092357" cy="1092383"/>
              </a:xfrm>
              <a:prstGeom prst="rect">
                <a:avLst/>
              </a:prstGeom>
              <a:noFill/>
              <a:ln>
                <a:noFill/>
              </a:ln>
            </p:spPr>
          </p:pic>
        </p:grpSp>
        <p:pic>
          <p:nvPicPr>
            <p:cNvPr id="351" name="Google Shape;351;p39"/>
            <p:cNvPicPr preferRelativeResize="0"/>
            <p:nvPr/>
          </p:nvPicPr>
          <p:blipFill>
            <a:blip r:embed="rId9">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40"/>
          <p:cNvSpPr txBox="1"/>
          <p:nvPr/>
        </p:nvSpPr>
        <p:spPr>
          <a:xfrm>
            <a:off x="1743213" y="3284376"/>
            <a:ext cx="3872400" cy="10344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Poppins SemiBold"/>
              <a:buNone/>
            </a:pPr>
            <a:r>
              <a:rPr lang="en-US" sz="4000">
                <a:solidFill>
                  <a:schemeClr val="lt1"/>
                </a:solidFill>
                <a:latin typeface="Poppins SemiBold"/>
                <a:ea typeface="Poppins SemiBold"/>
                <a:cs typeface="Poppins SemiBold"/>
                <a:sym typeface="Poppins SemiBold"/>
              </a:rPr>
              <a:t>Terima Kasih</a:t>
            </a:r>
            <a:endParaRPr sz="4000">
              <a:solidFill>
                <a:schemeClr val="lt1"/>
              </a:solidFill>
              <a:latin typeface="Poppins SemiBold"/>
              <a:ea typeface="Poppins SemiBold"/>
              <a:cs typeface="Poppins SemiBold"/>
              <a:sym typeface="Poppins SemiBold"/>
            </a:endParaRPr>
          </a:p>
        </p:txBody>
      </p:sp>
      <p:pic>
        <p:nvPicPr>
          <p:cNvPr id="357" name="Google Shape;357;p40"/>
          <p:cNvPicPr preferRelativeResize="0"/>
          <p:nvPr/>
        </p:nvPicPr>
        <p:blipFill rotWithShape="1">
          <a:blip r:embed="rId4">
            <a:alphaModFix/>
          </a:blip>
          <a:srcRect b="0" l="0" r="0" t="0"/>
          <a:stretch/>
        </p:blipFill>
        <p:spPr>
          <a:xfrm>
            <a:off x="1006095" y="235427"/>
            <a:ext cx="1036576" cy="1036576"/>
          </a:xfrm>
          <a:prstGeom prst="rect">
            <a:avLst/>
          </a:prstGeom>
          <a:noFill/>
          <a:ln>
            <a:noFill/>
          </a:ln>
        </p:spPr>
      </p:pic>
      <p:pic>
        <p:nvPicPr>
          <p:cNvPr id="358" name="Google Shape;358;p40"/>
          <p:cNvPicPr preferRelativeResize="0"/>
          <p:nvPr/>
        </p:nvPicPr>
        <p:blipFill rotWithShape="1">
          <a:blip r:embed="rId5">
            <a:alphaModFix/>
          </a:blip>
          <a:srcRect b="0" l="0" r="0" t="0"/>
          <a:stretch/>
        </p:blipFill>
        <p:spPr>
          <a:xfrm>
            <a:off x="1524383" y="-254450"/>
            <a:ext cx="2082355" cy="2105752"/>
          </a:xfrm>
          <a:prstGeom prst="rect">
            <a:avLst/>
          </a:prstGeom>
          <a:noFill/>
          <a:ln>
            <a:noFill/>
          </a:ln>
        </p:spPr>
      </p:pic>
      <p:pic>
        <p:nvPicPr>
          <p:cNvPr id="359" name="Google Shape;359;p40"/>
          <p:cNvPicPr preferRelativeResize="0"/>
          <p:nvPr/>
        </p:nvPicPr>
        <p:blipFill rotWithShape="1">
          <a:blip r:embed="rId6">
            <a:alphaModFix/>
          </a:blip>
          <a:srcRect b="0" l="0" r="0" t="0"/>
          <a:stretch/>
        </p:blipFill>
        <p:spPr>
          <a:xfrm>
            <a:off x="6339235" y="5892800"/>
            <a:ext cx="5068837" cy="523700"/>
          </a:xfrm>
          <a:prstGeom prst="rect">
            <a:avLst/>
          </a:prstGeom>
          <a:noFill/>
          <a:ln>
            <a:noFill/>
          </a:ln>
        </p:spPr>
      </p:pic>
      <p:pic>
        <p:nvPicPr>
          <p:cNvPr id="360" name="Google Shape;360;p40"/>
          <p:cNvPicPr preferRelativeResize="0"/>
          <p:nvPr/>
        </p:nvPicPr>
        <p:blipFill rotWithShape="1">
          <a:blip r:embed="rId7">
            <a:alphaModFix/>
          </a:blip>
          <a:srcRect b="0" l="0" r="0" t="0"/>
          <a:stretch/>
        </p:blipFill>
        <p:spPr>
          <a:xfrm>
            <a:off x="5615482" y="2068498"/>
            <a:ext cx="3995288" cy="3582138"/>
          </a:xfrm>
          <a:prstGeom prst="rect">
            <a:avLst/>
          </a:prstGeom>
          <a:noFill/>
          <a:ln>
            <a:noFill/>
          </a:ln>
        </p:spPr>
      </p:pic>
      <p:sp>
        <p:nvSpPr>
          <p:cNvPr id="361" name="Google Shape;361;p40"/>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Shape&#10;&#10;Description automatically generated with medium confidence" id="362" name="Google Shape;362;p40"/>
          <p:cNvPicPr preferRelativeResize="0"/>
          <p:nvPr/>
        </p:nvPicPr>
        <p:blipFill rotWithShape="1">
          <a:blip r:embed="rId8">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63" name="Google Shape;363;p40"/>
          <p:cNvPicPr preferRelativeResize="0"/>
          <p:nvPr/>
        </p:nvPicPr>
        <p:blipFill rotWithShape="1">
          <a:blip r:embed="rId9">
            <a:alphaModFix/>
          </a:blip>
          <a:srcRect b="0" l="0" r="0" t="0"/>
          <a:stretch/>
        </p:blipFill>
        <p:spPr>
          <a:xfrm>
            <a:off x="8747829" y="343939"/>
            <a:ext cx="1138136" cy="1138136"/>
          </a:xfrm>
          <a:prstGeom prst="rect">
            <a:avLst/>
          </a:prstGeom>
          <a:noFill/>
          <a:ln>
            <a:noFill/>
          </a:ln>
        </p:spPr>
      </p:pic>
      <p:pic>
        <p:nvPicPr>
          <p:cNvPr id="364" name="Google Shape;364;p40"/>
          <p:cNvPicPr preferRelativeResize="0"/>
          <p:nvPr/>
        </p:nvPicPr>
        <p:blipFill>
          <a:blip r:embed="rId10">
            <a:alphaModFix/>
          </a:blip>
          <a:stretch>
            <a:fillRect/>
          </a:stretch>
        </p:blipFill>
        <p:spPr>
          <a:xfrm>
            <a:off x="10799862" y="332900"/>
            <a:ext cx="643263" cy="1060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9"/>
          <p:cNvSpPr/>
          <p:nvPr/>
        </p:nvSpPr>
        <p:spPr>
          <a:xfrm>
            <a:off x="-3144" y="-17143"/>
            <a:ext cx="3754748" cy="6883737"/>
          </a:xfrm>
          <a:custGeom>
            <a:rect b="b" l="l" r="r" t="t"/>
            <a:pathLst>
              <a:path extrusionOk="0" h="10312714" w="5625090">
                <a:moveTo>
                  <a:pt x="0" y="0"/>
                </a:moveTo>
                <a:lnTo>
                  <a:pt x="1570228" y="0"/>
                </a:lnTo>
                <a:lnTo>
                  <a:pt x="1817757" y="75589"/>
                </a:lnTo>
                <a:cubicBezTo>
                  <a:pt x="3086740" y="508792"/>
                  <a:pt x="4180357" y="1389118"/>
                  <a:pt x="4871253" y="2585369"/>
                </a:cubicBezTo>
                <a:cubicBezTo>
                  <a:pt x="5876193" y="4325371"/>
                  <a:pt x="5876382" y="6469359"/>
                  <a:pt x="4871749" y="8209538"/>
                </a:cubicBezTo>
                <a:cubicBezTo>
                  <a:pt x="4369433" y="9079628"/>
                  <a:pt x="3654077" y="9782654"/>
                  <a:pt x="2813132" y="10268133"/>
                </a:cubicBezTo>
                <a:lnTo>
                  <a:pt x="2729795" y="10312714"/>
                </a:lnTo>
                <a:lnTo>
                  <a:pt x="910" y="10312714"/>
                </a:lnTo>
                <a:close/>
              </a:path>
            </a:pathLst>
          </a:custGeom>
          <a:solidFill>
            <a:srgbClr val="7F7F7F">
              <a:alpha val="376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7" name="Google Shape;187;p29"/>
          <p:cNvSpPr/>
          <p:nvPr/>
        </p:nvSpPr>
        <p:spPr>
          <a:xfrm>
            <a:off x="2180112" y="-10885"/>
            <a:ext cx="3401040" cy="2224175"/>
          </a:xfrm>
          <a:custGeom>
            <a:rect b="b" l="l" r="r" t="t"/>
            <a:pathLst>
              <a:path extrusionOk="0" h="3332097" w="5133645">
                <a:moveTo>
                  <a:pt x="0" y="0"/>
                </a:moveTo>
                <a:cubicBezTo>
                  <a:pt x="1405490" y="882964"/>
                  <a:pt x="2182073" y="1971959"/>
                  <a:pt x="2718867" y="3332097"/>
                </a:cubicBezTo>
                <a:lnTo>
                  <a:pt x="5133645" y="3326639"/>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8" name="Google Shape;188;p29"/>
          <p:cNvSpPr/>
          <p:nvPr/>
        </p:nvSpPr>
        <p:spPr>
          <a:xfrm>
            <a:off x="1837372" y="-23082"/>
            <a:ext cx="4245882" cy="3365303"/>
          </a:xfrm>
          <a:custGeom>
            <a:rect b="b" l="l" r="r" t="t"/>
            <a:pathLst>
              <a:path extrusionOk="0" h="5041653" w="5917606">
                <a:moveTo>
                  <a:pt x="0" y="0"/>
                </a:moveTo>
                <a:cubicBezTo>
                  <a:pt x="1988349" y="1026811"/>
                  <a:pt x="3009136" y="3355306"/>
                  <a:pt x="3043967" y="5041653"/>
                </a:cubicBezTo>
                <a:lnTo>
                  <a:pt x="5917606" y="5031454"/>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9" name="Google Shape;189;p29"/>
          <p:cNvSpPr/>
          <p:nvPr/>
        </p:nvSpPr>
        <p:spPr>
          <a:xfrm>
            <a:off x="1552668" y="-2942"/>
            <a:ext cx="4510355" cy="4512779"/>
          </a:xfrm>
          <a:custGeom>
            <a:rect b="b" l="l" r="r" t="t"/>
            <a:pathLst>
              <a:path extrusionOk="0" h="5042211" w="6157481">
                <a:moveTo>
                  <a:pt x="0" y="0"/>
                </a:moveTo>
                <a:cubicBezTo>
                  <a:pt x="2647339" y="886277"/>
                  <a:pt x="3586715" y="3365578"/>
                  <a:pt x="3043967" y="5041653"/>
                </a:cubicBezTo>
                <a:lnTo>
                  <a:pt x="6157481" y="5042211"/>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90" name="Google Shape;190;p29"/>
          <p:cNvSpPr/>
          <p:nvPr/>
        </p:nvSpPr>
        <p:spPr>
          <a:xfrm>
            <a:off x="1162388" y="-9791"/>
            <a:ext cx="4389820" cy="5652705"/>
          </a:xfrm>
          <a:custGeom>
            <a:rect b="b" l="l" r="r" t="t"/>
            <a:pathLst>
              <a:path extrusionOk="0" h="5035817" w="5453192">
                <a:moveTo>
                  <a:pt x="0" y="0"/>
                </a:moveTo>
                <a:cubicBezTo>
                  <a:pt x="3150690" y="849061"/>
                  <a:pt x="4013837" y="3301636"/>
                  <a:pt x="2447860" y="5016076"/>
                </a:cubicBezTo>
                <a:lnTo>
                  <a:pt x="5453192" y="5035817"/>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grpSp>
        <p:nvGrpSpPr>
          <p:cNvPr id="191" name="Google Shape;191;p29"/>
          <p:cNvGrpSpPr/>
          <p:nvPr/>
        </p:nvGrpSpPr>
        <p:grpSpPr>
          <a:xfrm>
            <a:off x="5041006" y="2730516"/>
            <a:ext cx="5721678" cy="646500"/>
            <a:chOff x="4818251" y="1294425"/>
            <a:chExt cx="5721678" cy="646500"/>
          </a:xfrm>
        </p:grpSpPr>
        <p:sp>
          <p:nvSpPr>
            <p:cNvPr id="192" name="Google Shape;192;p29"/>
            <p:cNvSpPr txBox="1"/>
            <p:nvPr/>
          </p:nvSpPr>
          <p:spPr>
            <a:xfrm>
              <a:off x="6032129" y="1363676"/>
              <a:ext cx="4507800" cy="5079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SEO &amp; SEM</a:t>
              </a:r>
              <a:endParaRPr b="1" sz="2700">
                <a:solidFill>
                  <a:srgbClr val="FFFF00"/>
                </a:solidFill>
                <a:latin typeface="Calibri"/>
                <a:ea typeface="Calibri"/>
                <a:cs typeface="Calibri"/>
                <a:sym typeface="Calibri"/>
              </a:endParaRPr>
            </a:p>
          </p:txBody>
        </p:sp>
        <p:sp>
          <p:nvSpPr>
            <p:cNvPr id="193" name="Google Shape;193;p29"/>
            <p:cNvSpPr txBox="1"/>
            <p:nvPr/>
          </p:nvSpPr>
          <p:spPr>
            <a:xfrm>
              <a:off x="4818251" y="1294425"/>
              <a:ext cx="958200" cy="6465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02</a:t>
              </a:r>
              <a:endParaRPr b="1" sz="3600">
                <a:solidFill>
                  <a:schemeClr val="lt1"/>
                </a:solidFill>
                <a:latin typeface="Calibri"/>
                <a:ea typeface="Calibri"/>
                <a:cs typeface="Calibri"/>
                <a:sym typeface="Calibri"/>
              </a:endParaRPr>
            </a:p>
          </p:txBody>
        </p:sp>
      </p:grpSp>
      <p:grpSp>
        <p:nvGrpSpPr>
          <p:cNvPr id="194" name="Google Shape;194;p29"/>
          <p:cNvGrpSpPr/>
          <p:nvPr/>
        </p:nvGrpSpPr>
        <p:grpSpPr>
          <a:xfrm>
            <a:off x="4561958" y="5021437"/>
            <a:ext cx="5721678" cy="646500"/>
            <a:chOff x="4818251" y="1294425"/>
            <a:chExt cx="5721678" cy="646500"/>
          </a:xfrm>
        </p:grpSpPr>
        <p:sp>
          <p:nvSpPr>
            <p:cNvPr id="195" name="Google Shape;195;p29"/>
            <p:cNvSpPr txBox="1"/>
            <p:nvPr/>
          </p:nvSpPr>
          <p:spPr>
            <a:xfrm>
              <a:off x="6032129" y="1363676"/>
              <a:ext cx="4507800" cy="5079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Pemilihan antara SEO &amp; SEM</a:t>
              </a:r>
              <a:endParaRPr b="1" sz="2700">
                <a:solidFill>
                  <a:srgbClr val="FFFF00"/>
                </a:solidFill>
                <a:latin typeface="Calibri"/>
                <a:ea typeface="Calibri"/>
                <a:cs typeface="Calibri"/>
                <a:sym typeface="Calibri"/>
              </a:endParaRPr>
            </a:p>
          </p:txBody>
        </p:sp>
        <p:sp>
          <p:nvSpPr>
            <p:cNvPr id="196" name="Google Shape;196;p29"/>
            <p:cNvSpPr txBox="1"/>
            <p:nvPr/>
          </p:nvSpPr>
          <p:spPr>
            <a:xfrm>
              <a:off x="4818251" y="1294425"/>
              <a:ext cx="958200" cy="6465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04</a:t>
              </a:r>
              <a:endParaRPr b="1" sz="3600">
                <a:solidFill>
                  <a:schemeClr val="lt1"/>
                </a:solidFill>
                <a:latin typeface="Calibri"/>
                <a:ea typeface="Calibri"/>
                <a:cs typeface="Calibri"/>
                <a:sym typeface="Calibri"/>
              </a:endParaRPr>
            </a:p>
          </p:txBody>
        </p:sp>
      </p:grpSp>
      <p:sp>
        <p:nvSpPr>
          <p:cNvPr id="197" name="Google Shape;197;p29"/>
          <p:cNvSpPr txBox="1"/>
          <p:nvPr/>
        </p:nvSpPr>
        <p:spPr>
          <a:xfrm>
            <a:off x="7723761" y="356296"/>
            <a:ext cx="3198900" cy="1077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200">
                <a:solidFill>
                  <a:schemeClr val="lt1"/>
                </a:solidFill>
                <a:latin typeface="Calibri"/>
                <a:ea typeface="Calibri"/>
                <a:cs typeface="Calibri"/>
                <a:sym typeface="Calibri"/>
              </a:rPr>
              <a:t>Agenda Pembelajaran</a:t>
            </a:r>
            <a:endParaRPr b="1" sz="3200">
              <a:solidFill>
                <a:schemeClr val="lt1"/>
              </a:solidFill>
              <a:latin typeface="Calibri"/>
              <a:ea typeface="Calibri"/>
              <a:cs typeface="Calibri"/>
              <a:sym typeface="Calibri"/>
            </a:endParaRPr>
          </a:p>
        </p:txBody>
      </p:sp>
      <p:grpSp>
        <p:nvGrpSpPr>
          <p:cNvPr id="198" name="Google Shape;198;p29"/>
          <p:cNvGrpSpPr/>
          <p:nvPr/>
        </p:nvGrpSpPr>
        <p:grpSpPr>
          <a:xfrm>
            <a:off x="94174" y="356285"/>
            <a:ext cx="4299190" cy="1029822"/>
            <a:chOff x="6453398" y="244444"/>
            <a:chExt cx="5492067" cy="1315562"/>
          </a:xfrm>
        </p:grpSpPr>
        <p:sp>
          <p:nvSpPr>
            <p:cNvPr id="199" name="Google Shape;199;p29"/>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00" name="Google Shape;200;p29"/>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01" name="Google Shape;201;p29"/>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pic>
        <p:nvPicPr>
          <p:cNvPr id="202" name="Google Shape;202;p29"/>
          <p:cNvPicPr preferRelativeResize="0"/>
          <p:nvPr/>
        </p:nvPicPr>
        <p:blipFill>
          <a:blip r:embed="rId6">
            <a:alphaModFix/>
          </a:blip>
          <a:stretch>
            <a:fillRect/>
          </a:stretch>
        </p:blipFill>
        <p:spPr>
          <a:xfrm>
            <a:off x="3410328" y="438000"/>
            <a:ext cx="494275" cy="814676"/>
          </a:xfrm>
          <a:prstGeom prst="rect">
            <a:avLst/>
          </a:prstGeom>
          <a:noFill/>
          <a:ln>
            <a:noFill/>
          </a:ln>
        </p:spPr>
      </p:pic>
      <p:grpSp>
        <p:nvGrpSpPr>
          <p:cNvPr id="203" name="Google Shape;203;p29"/>
          <p:cNvGrpSpPr/>
          <p:nvPr/>
        </p:nvGrpSpPr>
        <p:grpSpPr>
          <a:xfrm>
            <a:off x="4561958" y="1585055"/>
            <a:ext cx="5721678" cy="646500"/>
            <a:chOff x="4818251" y="1294425"/>
            <a:chExt cx="5721678" cy="646500"/>
          </a:xfrm>
        </p:grpSpPr>
        <p:sp>
          <p:nvSpPr>
            <p:cNvPr id="204" name="Google Shape;204;p29"/>
            <p:cNvSpPr txBox="1"/>
            <p:nvPr/>
          </p:nvSpPr>
          <p:spPr>
            <a:xfrm>
              <a:off x="4818251" y="1294425"/>
              <a:ext cx="958200" cy="6465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01</a:t>
              </a:r>
              <a:endParaRPr b="1" sz="3600">
                <a:solidFill>
                  <a:schemeClr val="lt1"/>
                </a:solidFill>
                <a:latin typeface="Calibri"/>
                <a:ea typeface="Calibri"/>
                <a:cs typeface="Calibri"/>
                <a:sym typeface="Calibri"/>
              </a:endParaRPr>
            </a:p>
          </p:txBody>
        </p:sp>
        <p:sp>
          <p:nvSpPr>
            <p:cNvPr id="205" name="Google Shape;205;p29"/>
            <p:cNvSpPr txBox="1"/>
            <p:nvPr/>
          </p:nvSpPr>
          <p:spPr>
            <a:xfrm>
              <a:off x="6032129" y="1363676"/>
              <a:ext cx="4507800" cy="5079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Pendahuluan </a:t>
              </a:r>
              <a:endParaRPr b="1" sz="2700">
                <a:solidFill>
                  <a:srgbClr val="FFFF00"/>
                </a:solidFill>
                <a:latin typeface="Calibri"/>
                <a:ea typeface="Calibri"/>
                <a:cs typeface="Calibri"/>
                <a:sym typeface="Calibri"/>
              </a:endParaRPr>
            </a:p>
          </p:txBody>
        </p:sp>
      </p:grpSp>
      <p:grpSp>
        <p:nvGrpSpPr>
          <p:cNvPr id="206" name="Google Shape;206;p29"/>
          <p:cNvGrpSpPr/>
          <p:nvPr/>
        </p:nvGrpSpPr>
        <p:grpSpPr>
          <a:xfrm>
            <a:off x="5041022" y="3875972"/>
            <a:ext cx="6323327" cy="646500"/>
            <a:chOff x="4818251" y="1294425"/>
            <a:chExt cx="5981768" cy="646500"/>
          </a:xfrm>
        </p:grpSpPr>
        <p:sp>
          <p:nvSpPr>
            <p:cNvPr id="207" name="Google Shape;207;p29"/>
            <p:cNvSpPr txBox="1"/>
            <p:nvPr/>
          </p:nvSpPr>
          <p:spPr>
            <a:xfrm>
              <a:off x="4818251" y="1294425"/>
              <a:ext cx="958200" cy="6465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03</a:t>
              </a:r>
              <a:endParaRPr b="1" sz="3600">
                <a:solidFill>
                  <a:schemeClr val="lt1"/>
                </a:solidFill>
                <a:latin typeface="Calibri"/>
                <a:ea typeface="Calibri"/>
                <a:cs typeface="Calibri"/>
                <a:sym typeface="Calibri"/>
              </a:endParaRPr>
            </a:p>
          </p:txBody>
        </p:sp>
        <p:sp>
          <p:nvSpPr>
            <p:cNvPr id="208" name="Google Shape;208;p29"/>
            <p:cNvSpPr txBox="1"/>
            <p:nvPr/>
          </p:nvSpPr>
          <p:spPr>
            <a:xfrm>
              <a:off x="6032119" y="1363673"/>
              <a:ext cx="4767900" cy="5079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Mengapa SEO &amp; SEM Penting</a:t>
              </a:r>
              <a:r>
                <a:rPr b="1" lang="en-US" sz="2700">
                  <a:solidFill>
                    <a:srgbClr val="FFFF00"/>
                  </a:solidFill>
                  <a:latin typeface="Calibri"/>
                  <a:ea typeface="Calibri"/>
                  <a:cs typeface="Calibri"/>
                  <a:sym typeface="Calibri"/>
                </a:rPr>
                <a:t> </a:t>
              </a:r>
              <a:endParaRPr b="1" sz="2700">
                <a:solidFill>
                  <a:srgbClr val="FFFF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cxnSp>
        <p:nvCxnSpPr>
          <p:cNvPr id="213" name="Google Shape;213;p30"/>
          <p:cNvCxnSpPr/>
          <p:nvPr/>
        </p:nvCxnSpPr>
        <p:spPr>
          <a:xfrm>
            <a:off x="2425677" y="2007644"/>
            <a:ext cx="0" cy="4850400"/>
          </a:xfrm>
          <a:prstGeom prst="straightConnector1">
            <a:avLst/>
          </a:prstGeom>
          <a:noFill/>
          <a:ln cap="flat" cmpd="sng" w="57150">
            <a:solidFill>
              <a:srgbClr val="F4B081"/>
            </a:solidFill>
            <a:prstDash val="solid"/>
            <a:miter lim="800000"/>
            <a:headEnd len="sm" w="sm" type="none"/>
            <a:tailEnd len="sm" w="sm" type="none"/>
          </a:ln>
        </p:spPr>
      </p:cxnSp>
      <p:sp>
        <p:nvSpPr>
          <p:cNvPr id="214" name="Google Shape;214;p30"/>
          <p:cNvSpPr txBox="1"/>
          <p:nvPr/>
        </p:nvSpPr>
        <p:spPr>
          <a:xfrm>
            <a:off x="233472" y="1915311"/>
            <a:ext cx="19302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200">
                <a:solidFill>
                  <a:schemeClr val="lt1"/>
                </a:solidFill>
                <a:latin typeface="Calibri"/>
                <a:ea typeface="Calibri"/>
                <a:cs typeface="Calibri"/>
                <a:sym typeface="Calibri"/>
              </a:rPr>
              <a:t>Instruktur</a:t>
            </a:r>
            <a:endParaRPr b="1" sz="3200">
              <a:solidFill>
                <a:schemeClr val="lt1"/>
              </a:solidFill>
              <a:latin typeface="Calibri"/>
              <a:ea typeface="Calibri"/>
              <a:cs typeface="Calibri"/>
              <a:sym typeface="Calibri"/>
            </a:endParaRPr>
          </a:p>
        </p:txBody>
      </p:sp>
      <p:sp>
        <p:nvSpPr>
          <p:cNvPr id="215" name="Google Shape;215;p30"/>
          <p:cNvSpPr/>
          <p:nvPr/>
        </p:nvSpPr>
        <p:spPr>
          <a:xfrm>
            <a:off x="9526625" y="2007650"/>
            <a:ext cx="1854300" cy="2534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6" name="Google Shape;216;p30"/>
          <p:cNvGrpSpPr/>
          <p:nvPr/>
        </p:nvGrpSpPr>
        <p:grpSpPr>
          <a:xfrm>
            <a:off x="7490135" y="310010"/>
            <a:ext cx="4299190" cy="1029822"/>
            <a:chOff x="6453398" y="244444"/>
            <a:chExt cx="5492067" cy="1315562"/>
          </a:xfrm>
        </p:grpSpPr>
        <p:sp>
          <p:nvSpPr>
            <p:cNvPr id="217" name="Google Shape;217;p30"/>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Shape&#10;&#10;Description automatically generated with medium confidence" id="218" name="Google Shape;218;p30"/>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19" name="Google Shape;219;p30"/>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grpSp>
        <p:nvGrpSpPr>
          <p:cNvPr id="220" name="Google Shape;220;p30"/>
          <p:cNvGrpSpPr/>
          <p:nvPr/>
        </p:nvGrpSpPr>
        <p:grpSpPr>
          <a:xfrm>
            <a:off x="344531" y="81962"/>
            <a:ext cx="2136688" cy="1730086"/>
            <a:chOff x="1006095" y="-254450"/>
            <a:chExt cx="2600643" cy="2105752"/>
          </a:xfrm>
        </p:grpSpPr>
        <p:pic>
          <p:nvPicPr>
            <p:cNvPr id="221" name="Google Shape;221;p30"/>
            <p:cNvPicPr preferRelativeResize="0"/>
            <p:nvPr/>
          </p:nvPicPr>
          <p:blipFill rotWithShape="1">
            <a:blip r:embed="rId6">
              <a:alphaModFix/>
            </a:blip>
            <a:srcRect b="0" l="0" r="0" t="0"/>
            <a:stretch/>
          </p:blipFill>
          <p:spPr>
            <a:xfrm>
              <a:off x="1006095" y="235427"/>
              <a:ext cx="1036576" cy="1036576"/>
            </a:xfrm>
            <a:prstGeom prst="rect">
              <a:avLst/>
            </a:prstGeom>
            <a:noFill/>
            <a:ln>
              <a:noFill/>
            </a:ln>
          </p:spPr>
        </p:pic>
        <p:pic>
          <p:nvPicPr>
            <p:cNvPr id="222" name="Google Shape;222;p30"/>
            <p:cNvPicPr preferRelativeResize="0"/>
            <p:nvPr/>
          </p:nvPicPr>
          <p:blipFill rotWithShape="1">
            <a:blip r:embed="rId7">
              <a:alphaModFix/>
            </a:blip>
            <a:srcRect b="0" l="0" r="0" t="0"/>
            <a:stretch/>
          </p:blipFill>
          <p:spPr>
            <a:xfrm>
              <a:off x="1524383" y="-254450"/>
              <a:ext cx="2082355" cy="2105752"/>
            </a:xfrm>
            <a:prstGeom prst="rect">
              <a:avLst/>
            </a:prstGeom>
            <a:noFill/>
            <a:ln>
              <a:noFill/>
            </a:ln>
          </p:spPr>
        </p:pic>
      </p:grpSp>
      <p:pic>
        <p:nvPicPr>
          <p:cNvPr id="223" name="Google Shape;223;p30"/>
          <p:cNvPicPr preferRelativeResize="0"/>
          <p:nvPr/>
        </p:nvPicPr>
        <p:blipFill>
          <a:blip r:embed="rId8">
            <a:alphaModFix/>
          </a:blip>
          <a:stretch>
            <a:fillRect/>
          </a:stretch>
        </p:blipFill>
        <p:spPr>
          <a:xfrm>
            <a:off x="10793850" y="389000"/>
            <a:ext cx="513275" cy="845975"/>
          </a:xfrm>
          <a:prstGeom prst="rect">
            <a:avLst/>
          </a:prstGeom>
          <a:noFill/>
          <a:ln>
            <a:noFill/>
          </a:ln>
        </p:spPr>
      </p:pic>
      <p:sp>
        <p:nvSpPr>
          <p:cNvPr id="224" name="Google Shape;224;p30"/>
          <p:cNvSpPr txBox="1"/>
          <p:nvPr/>
        </p:nvSpPr>
        <p:spPr>
          <a:xfrm>
            <a:off x="3059834" y="2421897"/>
            <a:ext cx="301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latin typeface="Calibri"/>
                <a:ea typeface="Calibri"/>
                <a:cs typeface="Calibri"/>
                <a:sym typeface="Calibri"/>
              </a:rPr>
              <a:t>[Pengalaman]</a:t>
            </a:r>
            <a:endParaRPr sz="1800">
              <a:solidFill>
                <a:srgbClr val="FFFFFF"/>
              </a:solidFill>
              <a:latin typeface="Calibri"/>
              <a:ea typeface="Calibri"/>
              <a:cs typeface="Calibri"/>
              <a:sym typeface="Calibri"/>
            </a:endParaRPr>
          </a:p>
        </p:txBody>
      </p:sp>
      <p:sp>
        <p:nvSpPr>
          <p:cNvPr id="225" name="Google Shape;225;p30"/>
          <p:cNvSpPr txBox="1"/>
          <p:nvPr/>
        </p:nvSpPr>
        <p:spPr>
          <a:xfrm>
            <a:off x="3059832" y="2116291"/>
            <a:ext cx="28803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Calibri"/>
                <a:ea typeface="Calibri"/>
                <a:cs typeface="Calibri"/>
                <a:sym typeface="Calibri"/>
              </a:rPr>
              <a:t>[Nama Instruktur]</a:t>
            </a:r>
            <a:endParaRPr sz="2000">
              <a:solidFill>
                <a:srgbClr val="FFFF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415602" y="854500"/>
            <a:ext cx="11454000" cy="1017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31538F"/>
                </a:solidFill>
              </a:rPr>
              <a:t>Pendahuluan -  Pertanyaan seputar SEO</a:t>
            </a:r>
            <a:endParaRPr b="1">
              <a:solidFill>
                <a:srgbClr val="31538F"/>
              </a:solidFill>
            </a:endParaRPr>
          </a:p>
        </p:txBody>
      </p:sp>
      <p:sp>
        <p:nvSpPr>
          <p:cNvPr id="231" name="Google Shape;231;p31"/>
          <p:cNvSpPr txBox="1"/>
          <p:nvPr>
            <p:ph idx="12" type="sldNum"/>
          </p:nvPr>
        </p:nvSpPr>
        <p:spPr>
          <a:xfrm>
            <a:off x="15062147" y="8290163"/>
            <a:ext cx="975600" cy="699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31"/>
          <p:cNvSpPr txBox="1"/>
          <p:nvPr>
            <p:ph idx="1" type="body"/>
          </p:nvPr>
        </p:nvSpPr>
        <p:spPr>
          <a:xfrm>
            <a:off x="415600" y="2044625"/>
            <a:ext cx="10962000" cy="3961200"/>
          </a:xfrm>
          <a:prstGeom prst="rect">
            <a:avLst/>
          </a:prstGeom>
        </p:spPr>
        <p:txBody>
          <a:bodyPr anchorCtr="0" anchor="t" bIns="45700" lIns="91425" spcFirstLastPara="1" rIns="91425" wrap="square" tIns="45700">
            <a:normAutofit/>
          </a:bodyPr>
          <a:lstStyle/>
          <a:p>
            <a:pPr indent="-419100" lvl="0" marL="457200" rtl="0" algn="l">
              <a:lnSpc>
                <a:spcPct val="100000"/>
              </a:lnSpc>
              <a:spcBef>
                <a:spcPts val="1000"/>
              </a:spcBef>
              <a:spcAft>
                <a:spcPts val="0"/>
              </a:spcAft>
              <a:buSzPts val="3000"/>
              <a:buFont typeface="Montserrat SemiBold"/>
              <a:buChar char="-"/>
            </a:pPr>
            <a:r>
              <a:rPr lang="en-US" sz="3000">
                <a:latin typeface="Montserrat SemiBold"/>
                <a:ea typeface="Montserrat SemiBold"/>
                <a:cs typeface="Montserrat SemiBold"/>
                <a:sym typeface="Montserrat SemiBold"/>
              </a:rPr>
              <a:t>Apa itu SEO?</a:t>
            </a:r>
            <a:endParaRPr sz="3000">
              <a:latin typeface="Montserrat SemiBold"/>
              <a:ea typeface="Montserrat SemiBold"/>
              <a:cs typeface="Montserrat SemiBold"/>
              <a:sym typeface="Montserrat SemiBold"/>
            </a:endParaRPr>
          </a:p>
          <a:p>
            <a:pPr indent="-419100" lvl="0" marL="457200" rtl="0" algn="l">
              <a:lnSpc>
                <a:spcPct val="100000"/>
              </a:lnSpc>
              <a:spcBef>
                <a:spcPts val="1000"/>
              </a:spcBef>
              <a:spcAft>
                <a:spcPts val="0"/>
              </a:spcAft>
              <a:buSzPts val="3000"/>
              <a:buFont typeface="Montserrat SemiBold"/>
              <a:buChar char="-"/>
            </a:pPr>
            <a:r>
              <a:rPr lang="en-US" sz="3000">
                <a:latin typeface="Montserrat SemiBold"/>
                <a:ea typeface="Montserrat SemiBold"/>
                <a:cs typeface="Montserrat SemiBold"/>
                <a:sym typeface="Montserrat SemiBold"/>
              </a:rPr>
              <a:t>Sejak kapan SEO mulai berkembang? </a:t>
            </a:r>
            <a:endParaRPr sz="3000">
              <a:latin typeface="Montserrat SemiBold"/>
              <a:ea typeface="Montserrat SemiBold"/>
              <a:cs typeface="Montserrat SemiBold"/>
              <a:sym typeface="Montserrat SemiBold"/>
            </a:endParaRPr>
          </a:p>
          <a:p>
            <a:pPr indent="-419100" lvl="0" marL="457200" rtl="0" algn="l">
              <a:lnSpc>
                <a:spcPct val="100000"/>
              </a:lnSpc>
              <a:spcBef>
                <a:spcPts val="1000"/>
              </a:spcBef>
              <a:spcAft>
                <a:spcPts val="0"/>
              </a:spcAft>
              <a:buSzPts val="3000"/>
              <a:buFont typeface="Montserrat SemiBold"/>
              <a:buChar char="-"/>
            </a:pPr>
            <a:r>
              <a:rPr lang="en-US" sz="3000">
                <a:latin typeface="Montserrat SemiBold"/>
                <a:ea typeface="Montserrat SemiBold"/>
                <a:cs typeface="Montserrat SemiBold"/>
                <a:sym typeface="Montserrat SemiBold"/>
              </a:rPr>
              <a:t>SEO sebaiknya dikerjakan sendiri atau menggunakan layanan pakar SEO ?</a:t>
            </a:r>
            <a:endParaRPr sz="1500"/>
          </a:p>
          <a:p>
            <a:pPr indent="0" lvl="0" marL="0" rtl="0" algn="l">
              <a:spcBef>
                <a:spcPts val="1000"/>
              </a:spcBef>
              <a:spcAft>
                <a:spcPts val="0"/>
              </a:spcAft>
              <a:buNone/>
            </a:pPr>
            <a:r>
              <a:t/>
            </a:r>
            <a:endParaRPr sz="2100"/>
          </a:p>
        </p:txBody>
      </p:sp>
      <p:grpSp>
        <p:nvGrpSpPr>
          <p:cNvPr id="233" name="Google Shape;233;p31"/>
          <p:cNvGrpSpPr/>
          <p:nvPr/>
        </p:nvGrpSpPr>
        <p:grpSpPr>
          <a:xfrm>
            <a:off x="8851042" y="65792"/>
            <a:ext cx="3256207" cy="631899"/>
            <a:chOff x="94174" y="356285"/>
            <a:chExt cx="4299190" cy="1029822"/>
          </a:xfrm>
        </p:grpSpPr>
        <p:grpSp>
          <p:nvGrpSpPr>
            <p:cNvPr id="234" name="Google Shape;234;p31"/>
            <p:cNvGrpSpPr/>
            <p:nvPr/>
          </p:nvGrpSpPr>
          <p:grpSpPr>
            <a:xfrm>
              <a:off x="94174" y="356285"/>
              <a:ext cx="4299190" cy="1029822"/>
              <a:chOff x="6453398" y="244444"/>
              <a:chExt cx="5492067" cy="1315562"/>
            </a:xfrm>
          </p:grpSpPr>
          <p:sp>
            <p:nvSpPr>
              <p:cNvPr id="235" name="Google Shape;235;p31"/>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36" name="Google Shape;236;p31"/>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37" name="Google Shape;237;p31"/>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38" name="Google Shape;238;p31"/>
            <p:cNvPicPr preferRelativeResize="0"/>
            <p:nvPr/>
          </p:nvPicPr>
          <p:blipFill>
            <a:blip r:embed="rId5">
              <a:alphaModFix/>
            </a:blip>
            <a:stretch>
              <a:fillRect/>
            </a:stretch>
          </p:blipFill>
          <p:spPr>
            <a:xfrm>
              <a:off x="3410328" y="438000"/>
              <a:ext cx="494275" cy="814676"/>
            </a:xfrm>
            <a:prstGeom prst="rect">
              <a:avLst/>
            </a:prstGeom>
            <a:noFill/>
            <a:ln>
              <a:noFill/>
            </a:ln>
          </p:spPr>
        </p:pic>
      </p:grpSp>
      <p:pic>
        <p:nvPicPr>
          <p:cNvPr id="239" name="Google Shape;239;p31"/>
          <p:cNvPicPr preferRelativeResize="0"/>
          <p:nvPr/>
        </p:nvPicPr>
        <p:blipFill>
          <a:blip r:embed="rId6">
            <a:alphaModFix/>
          </a:blip>
          <a:stretch>
            <a:fillRect/>
          </a:stretch>
        </p:blipFill>
        <p:spPr>
          <a:xfrm>
            <a:off x="8907525" y="4611425"/>
            <a:ext cx="1939150" cy="193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415602" y="854500"/>
            <a:ext cx="11454000" cy="1017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31538F"/>
                </a:solidFill>
              </a:rPr>
              <a:t>Jawaban</a:t>
            </a:r>
            <a:endParaRPr b="1">
              <a:solidFill>
                <a:srgbClr val="31538F"/>
              </a:solidFill>
            </a:endParaRPr>
          </a:p>
        </p:txBody>
      </p:sp>
      <p:sp>
        <p:nvSpPr>
          <p:cNvPr id="245" name="Google Shape;245;p32"/>
          <p:cNvSpPr txBox="1"/>
          <p:nvPr>
            <p:ph idx="12" type="sldNum"/>
          </p:nvPr>
        </p:nvSpPr>
        <p:spPr>
          <a:xfrm>
            <a:off x="15062147" y="8290163"/>
            <a:ext cx="975600" cy="699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2"/>
          <p:cNvSpPr txBox="1"/>
          <p:nvPr>
            <p:ph idx="1" type="body"/>
          </p:nvPr>
        </p:nvSpPr>
        <p:spPr>
          <a:xfrm>
            <a:off x="415600" y="2044625"/>
            <a:ext cx="10962000" cy="3961200"/>
          </a:xfrm>
          <a:prstGeom prst="rect">
            <a:avLst/>
          </a:prstGeom>
        </p:spPr>
        <p:txBody>
          <a:bodyPr anchorCtr="0" anchor="t" bIns="45700" lIns="91425" spcFirstLastPara="1" rIns="91425" wrap="square" tIns="45700">
            <a:normAutofit fontScale="77500" lnSpcReduction="20000"/>
          </a:bodyPr>
          <a:lstStyle/>
          <a:p>
            <a:pPr indent="-376237" lvl="0" marL="457200" rtl="0" algn="l">
              <a:lnSpc>
                <a:spcPct val="100000"/>
              </a:lnSpc>
              <a:spcBef>
                <a:spcPts val="1000"/>
              </a:spcBef>
              <a:spcAft>
                <a:spcPts val="0"/>
              </a:spcAft>
              <a:buSzPct val="100000"/>
              <a:buFont typeface="Montserrat SemiBold"/>
              <a:buChar char="-"/>
            </a:pPr>
            <a:r>
              <a:rPr lang="en-US" sz="3000">
                <a:latin typeface="Montserrat SemiBold"/>
                <a:ea typeface="Montserrat SemiBold"/>
                <a:cs typeface="Montserrat SemiBold"/>
                <a:sym typeface="Montserrat SemiBold"/>
              </a:rPr>
              <a:t>Apa itu SEO? </a:t>
            </a:r>
            <a:r>
              <a:rPr i="1" lang="en-US" sz="2550">
                <a:latin typeface="Montserrat"/>
                <a:ea typeface="Montserrat"/>
                <a:cs typeface="Montserrat"/>
                <a:sym typeface="Montserrat"/>
              </a:rPr>
              <a:t>Search Engine Optimization atau Pengoptimalan mesin telusur adalah </a:t>
            </a:r>
            <a:r>
              <a:rPr i="1" lang="en-US" sz="2550">
                <a:latin typeface="Montserrat"/>
                <a:ea typeface="Montserrat"/>
                <a:cs typeface="Montserrat"/>
                <a:sym typeface="Montserrat"/>
              </a:rPr>
              <a:t>upaya yang dapat Anda terapkan di situs web untuk memastikan bahwa mesin pencari mengindeks dan memberi peringkat dan kemudian menampilkannya kepada pengguna dari mesin pencari seperti Google.</a:t>
            </a:r>
            <a:endParaRPr i="1" sz="2550">
              <a:latin typeface="Montserrat"/>
              <a:ea typeface="Montserrat"/>
              <a:cs typeface="Montserrat"/>
              <a:sym typeface="Montserrat"/>
            </a:endParaRPr>
          </a:p>
          <a:p>
            <a:pPr indent="-376237" lvl="0" marL="457200" rtl="0" algn="l">
              <a:lnSpc>
                <a:spcPct val="100000"/>
              </a:lnSpc>
              <a:spcBef>
                <a:spcPts val="1000"/>
              </a:spcBef>
              <a:spcAft>
                <a:spcPts val="0"/>
              </a:spcAft>
              <a:buSzPct val="100000"/>
              <a:buFont typeface="Montserrat SemiBold"/>
              <a:buChar char="-"/>
            </a:pPr>
            <a:r>
              <a:rPr lang="en-US" sz="3000">
                <a:latin typeface="Montserrat SemiBold"/>
                <a:ea typeface="Montserrat SemiBold"/>
                <a:cs typeface="Montserrat SemiBold"/>
                <a:sym typeface="Montserrat SemiBold"/>
              </a:rPr>
              <a:t>Sejak kapan SEO mulai berkembang? </a:t>
            </a:r>
            <a:r>
              <a:rPr i="1" lang="en-US" sz="2600">
                <a:latin typeface="Montserrat"/>
                <a:ea typeface="Montserrat"/>
                <a:cs typeface="Montserrat"/>
                <a:sym typeface="Montserrat"/>
              </a:rPr>
              <a:t>Dimulai sejak tahun 1990an, tepatnya saat mesin pencari diluncurkan pertama kali yaitu yahoo dan google, kemudian berkembang di tahun 2000an seiring dengan meningkatnya jumlah situs di Internet.</a:t>
            </a:r>
            <a:endParaRPr sz="3000">
              <a:latin typeface="Montserrat SemiBold"/>
              <a:ea typeface="Montserrat SemiBold"/>
              <a:cs typeface="Montserrat SemiBold"/>
              <a:sym typeface="Montserrat SemiBold"/>
            </a:endParaRPr>
          </a:p>
          <a:p>
            <a:pPr indent="-376237" lvl="0" marL="457200" rtl="0" algn="l">
              <a:lnSpc>
                <a:spcPct val="100000"/>
              </a:lnSpc>
              <a:spcBef>
                <a:spcPts val="1000"/>
              </a:spcBef>
              <a:spcAft>
                <a:spcPts val="0"/>
              </a:spcAft>
              <a:buSzPct val="100000"/>
              <a:buFont typeface="Montserrat SemiBold"/>
              <a:buChar char="-"/>
            </a:pPr>
            <a:r>
              <a:rPr lang="en-US" sz="3000">
                <a:latin typeface="Montserrat SemiBold"/>
                <a:ea typeface="Montserrat SemiBold"/>
                <a:cs typeface="Montserrat SemiBold"/>
                <a:sym typeface="Montserrat SemiBold"/>
              </a:rPr>
              <a:t>SEO sebaiknya dikerjakan sendiri atau menggunakan layanan pakar SEO </a:t>
            </a:r>
            <a:r>
              <a:rPr lang="en-US" sz="3000">
                <a:latin typeface="Montserrat SemiBold"/>
                <a:ea typeface="Montserrat SemiBold"/>
                <a:cs typeface="Montserrat SemiBold"/>
                <a:sym typeface="Montserrat SemiBold"/>
              </a:rPr>
              <a:t>? </a:t>
            </a:r>
            <a:r>
              <a:rPr i="1" lang="en-US" sz="2599">
                <a:latin typeface="Montserrat"/>
                <a:ea typeface="Montserrat"/>
                <a:cs typeface="Montserrat"/>
                <a:sym typeface="Montserrat"/>
              </a:rPr>
              <a:t>Penggunaan jasa pakar SEO adalah keputusan besar yang dapat meningkatkan peringkat situs anda dan menghemat waktu, tetapi juga berisiko tinggi terhadap situs dan reputasi anda. Pastikan untuk meneliti kemungkinan keuntungan serta kelemahan yang dapat ditimbulkan oleh pakar SEO yang tidak bertanggung jawab terhadap situs anda.</a:t>
            </a:r>
            <a:endParaRPr sz="2100"/>
          </a:p>
        </p:txBody>
      </p:sp>
      <p:grpSp>
        <p:nvGrpSpPr>
          <p:cNvPr id="247" name="Google Shape;247;p32"/>
          <p:cNvGrpSpPr/>
          <p:nvPr/>
        </p:nvGrpSpPr>
        <p:grpSpPr>
          <a:xfrm>
            <a:off x="8851042" y="65792"/>
            <a:ext cx="3256207" cy="631899"/>
            <a:chOff x="94174" y="356285"/>
            <a:chExt cx="4299190" cy="1029822"/>
          </a:xfrm>
        </p:grpSpPr>
        <p:grpSp>
          <p:nvGrpSpPr>
            <p:cNvPr id="248" name="Google Shape;248;p32"/>
            <p:cNvGrpSpPr/>
            <p:nvPr/>
          </p:nvGrpSpPr>
          <p:grpSpPr>
            <a:xfrm>
              <a:off x="94174" y="356285"/>
              <a:ext cx="4299190" cy="1029822"/>
              <a:chOff x="6453398" y="244444"/>
              <a:chExt cx="5492067" cy="1315562"/>
            </a:xfrm>
          </p:grpSpPr>
          <p:sp>
            <p:nvSpPr>
              <p:cNvPr id="249" name="Google Shape;249;p32"/>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50" name="Google Shape;250;p32"/>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51" name="Google Shape;251;p32"/>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52" name="Google Shape;252;p32"/>
            <p:cNvPicPr preferRelativeResize="0"/>
            <p:nvPr/>
          </p:nvPicPr>
          <p:blipFill>
            <a:blip r:embed="rId5">
              <a:alphaModFix/>
            </a:blip>
            <a:stretch>
              <a:fillRect/>
            </a:stretch>
          </p:blipFill>
          <p:spPr>
            <a:xfrm>
              <a:off x="3410328" y="438000"/>
              <a:ext cx="494275" cy="814676"/>
            </a:xfrm>
            <a:prstGeom prst="rect">
              <a:avLst/>
            </a:prstGeom>
            <a:noFill/>
            <a:ln>
              <a:noFill/>
            </a:ln>
          </p:spPr>
        </p:pic>
      </p:grpSp>
      <p:sp>
        <p:nvSpPr>
          <p:cNvPr id="253" name="Google Shape;253;p32"/>
          <p:cNvSpPr txBox="1"/>
          <p:nvPr/>
        </p:nvSpPr>
        <p:spPr>
          <a:xfrm>
            <a:off x="415600" y="6005825"/>
            <a:ext cx="420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434343"/>
                </a:solidFill>
                <a:latin typeface="Montserrat"/>
                <a:ea typeface="Montserrat"/>
                <a:cs typeface="Montserrat"/>
                <a:sym typeface="Montserrat"/>
              </a:rPr>
              <a:t>https://toffeedev.com/blog/mengetahui-sejarah-seo</a:t>
            </a:r>
            <a:endParaRPr sz="1000">
              <a:solidFill>
                <a:srgbClr val="434343"/>
              </a:solidFill>
              <a:latin typeface="Montserrat"/>
              <a:ea typeface="Montserrat"/>
              <a:cs typeface="Montserrat"/>
              <a:sym typeface="Montserrat"/>
            </a:endParaRPr>
          </a:p>
        </p:txBody>
      </p:sp>
      <p:sp>
        <p:nvSpPr>
          <p:cNvPr id="254" name="Google Shape;254;p32"/>
          <p:cNvSpPr txBox="1"/>
          <p:nvPr/>
        </p:nvSpPr>
        <p:spPr>
          <a:xfrm>
            <a:off x="396750" y="6253650"/>
            <a:ext cx="505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666666"/>
                </a:solidFill>
                <a:latin typeface="Montserrat"/>
                <a:ea typeface="Montserrat"/>
                <a:cs typeface="Montserrat"/>
                <a:sym typeface="Montserrat"/>
              </a:rPr>
              <a:t>https://developers.google.com/search/docs/beginner/do-i-need-seo?hl=id</a:t>
            </a:r>
            <a:endParaRPr sz="1000">
              <a:solidFill>
                <a:srgbClr val="666666"/>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0" name="Google Shape;260;p33"/>
          <p:cNvPicPr preferRelativeResize="0"/>
          <p:nvPr/>
        </p:nvPicPr>
        <p:blipFill>
          <a:blip r:embed="rId3">
            <a:alphaModFix/>
          </a:blip>
          <a:stretch>
            <a:fillRect/>
          </a:stretch>
        </p:blipFill>
        <p:spPr>
          <a:xfrm>
            <a:off x="2353383" y="2359533"/>
            <a:ext cx="7485233" cy="4011732"/>
          </a:xfrm>
          <a:prstGeom prst="rect">
            <a:avLst/>
          </a:prstGeom>
          <a:noFill/>
          <a:ln>
            <a:noFill/>
          </a:ln>
        </p:spPr>
      </p:pic>
      <p:sp>
        <p:nvSpPr>
          <p:cNvPr id="261" name="Google Shape;261;p33"/>
          <p:cNvSpPr txBox="1"/>
          <p:nvPr>
            <p:ph type="title"/>
          </p:nvPr>
        </p:nvSpPr>
        <p:spPr>
          <a:xfrm>
            <a:off x="430925" y="1170650"/>
            <a:ext cx="112092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1300"/>
              <a:buNone/>
            </a:pPr>
            <a:r>
              <a:rPr b="1" lang="en-US" sz="3500">
                <a:solidFill>
                  <a:schemeClr val="accent1"/>
                </a:solidFill>
              </a:rPr>
              <a:t>Seberapa Besar Pengguna Telepon Seluler, Internet dan Sosial Media di Indonesia? </a:t>
            </a:r>
            <a:endParaRPr b="1" sz="3500">
              <a:solidFill>
                <a:schemeClr val="accent1"/>
              </a:solidFill>
            </a:endParaRPr>
          </a:p>
        </p:txBody>
      </p:sp>
      <p:sp>
        <p:nvSpPr>
          <p:cNvPr id="262" name="Google Shape;262;p33"/>
          <p:cNvSpPr txBox="1"/>
          <p:nvPr/>
        </p:nvSpPr>
        <p:spPr>
          <a:xfrm>
            <a:off x="2353400" y="6455220"/>
            <a:ext cx="4773900" cy="292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None/>
            </a:pPr>
            <a:r>
              <a:rPr i="0" lang="en-US" sz="1100" u="none" cap="none" strike="noStrike">
                <a:solidFill>
                  <a:srgbClr val="434343"/>
                </a:solidFill>
                <a:latin typeface="Montserrat"/>
                <a:ea typeface="Montserrat"/>
                <a:cs typeface="Montserrat"/>
                <a:sym typeface="Montserrat"/>
              </a:rPr>
              <a:t>Sumber: Hootsuite </a:t>
            </a:r>
            <a:r>
              <a:rPr i="1" lang="en-US" sz="1100" u="none" cap="none" strike="noStrike">
                <a:solidFill>
                  <a:srgbClr val="434343"/>
                </a:solidFill>
                <a:latin typeface="Montserrat"/>
                <a:ea typeface="Montserrat"/>
                <a:cs typeface="Montserrat"/>
                <a:sym typeface="Montserrat"/>
              </a:rPr>
              <a:t>We Are Social 202</a:t>
            </a:r>
            <a:r>
              <a:rPr i="1" lang="en-US" sz="1100">
                <a:solidFill>
                  <a:srgbClr val="434343"/>
                </a:solidFill>
                <a:latin typeface="Montserrat"/>
                <a:ea typeface="Montserrat"/>
                <a:cs typeface="Montserrat"/>
                <a:sym typeface="Montserrat"/>
              </a:rPr>
              <a:t>2</a:t>
            </a:r>
            <a:endParaRPr i="0" sz="1100" u="none" cap="none" strike="noStrike">
              <a:solidFill>
                <a:srgbClr val="434343"/>
              </a:solidFill>
              <a:latin typeface="Montserrat"/>
              <a:ea typeface="Montserrat"/>
              <a:cs typeface="Montserrat"/>
              <a:sym typeface="Montserrat"/>
            </a:endParaRPr>
          </a:p>
        </p:txBody>
      </p:sp>
      <p:grpSp>
        <p:nvGrpSpPr>
          <p:cNvPr id="263" name="Google Shape;263;p33"/>
          <p:cNvGrpSpPr/>
          <p:nvPr/>
        </p:nvGrpSpPr>
        <p:grpSpPr>
          <a:xfrm>
            <a:off x="8851042" y="65792"/>
            <a:ext cx="3256207" cy="631899"/>
            <a:chOff x="94174" y="356285"/>
            <a:chExt cx="4299190" cy="1029822"/>
          </a:xfrm>
        </p:grpSpPr>
        <p:grpSp>
          <p:nvGrpSpPr>
            <p:cNvPr id="264" name="Google Shape;264;p33"/>
            <p:cNvGrpSpPr/>
            <p:nvPr/>
          </p:nvGrpSpPr>
          <p:grpSpPr>
            <a:xfrm>
              <a:off x="94174" y="356285"/>
              <a:ext cx="4299190" cy="1029822"/>
              <a:chOff x="6453398" y="244444"/>
              <a:chExt cx="5492067" cy="1315562"/>
            </a:xfrm>
          </p:grpSpPr>
          <p:sp>
            <p:nvSpPr>
              <p:cNvPr id="265" name="Google Shape;265;p33"/>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66" name="Google Shape;266;p33"/>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67" name="Google Shape;267;p33"/>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268" name="Google Shape;268;p33"/>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754502" y="866775"/>
            <a:ext cx="106830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31538F"/>
                </a:solidFill>
              </a:rPr>
              <a:t>SEO &amp; SEM</a:t>
            </a:r>
            <a:endParaRPr b="1">
              <a:solidFill>
                <a:srgbClr val="31538F"/>
              </a:solidFill>
            </a:endParaRPr>
          </a:p>
        </p:txBody>
      </p:sp>
      <p:sp>
        <p:nvSpPr>
          <p:cNvPr id="274" name="Google Shape;274;p34"/>
          <p:cNvSpPr txBox="1"/>
          <p:nvPr>
            <p:ph idx="1" type="body"/>
          </p:nvPr>
        </p:nvSpPr>
        <p:spPr>
          <a:xfrm>
            <a:off x="840825" y="1884675"/>
            <a:ext cx="10596600" cy="4145100"/>
          </a:xfrm>
          <a:prstGeom prst="rect">
            <a:avLst/>
          </a:prstGeom>
        </p:spPr>
        <p:txBody>
          <a:bodyPr anchorCtr="0" anchor="t" bIns="45700" lIns="91425" spcFirstLastPara="1" rIns="91425" wrap="square" tIns="45700">
            <a:normAutofit lnSpcReduction="10000"/>
          </a:bodyPr>
          <a:lstStyle/>
          <a:p>
            <a:pPr indent="-406400" lvl="0" marL="457200" rtl="0" algn="l">
              <a:lnSpc>
                <a:spcPct val="100000"/>
              </a:lnSpc>
              <a:spcBef>
                <a:spcPts val="1000"/>
              </a:spcBef>
              <a:spcAft>
                <a:spcPts val="0"/>
              </a:spcAft>
              <a:buSzPts val="2800"/>
              <a:buChar char="•"/>
            </a:pPr>
            <a:r>
              <a:rPr lang="en-US"/>
              <a:t>SEO merupakan suatu proses untuk mempengaruhi tingkat visibilitas sebuah situs web atau sebuah halaman web di hasil pencarian organik (tidak berbayar) dari mesin pencari, dengan target utama yaitu muncul paling atas (pertama) pada hasil pencarian organik, s</a:t>
            </a:r>
            <a:r>
              <a:rPr lang="en-US"/>
              <a:t>emakin efektif desain dan konten situs web anda, semakin tinggi peringkat situs anda di halaman hasil mesin pencari.</a:t>
            </a:r>
            <a:endParaRPr/>
          </a:p>
          <a:p>
            <a:pPr indent="0" lvl="0" marL="457200" rtl="0" algn="l">
              <a:lnSpc>
                <a:spcPct val="100000"/>
              </a:lnSpc>
              <a:spcBef>
                <a:spcPts val="1000"/>
              </a:spcBef>
              <a:spcAft>
                <a:spcPts val="0"/>
              </a:spcAft>
              <a:buNone/>
            </a:pPr>
            <a:r>
              <a:t/>
            </a:r>
            <a:endParaRPr/>
          </a:p>
          <a:p>
            <a:pPr indent="-406400" lvl="0" marL="457200" rtl="0" algn="l">
              <a:lnSpc>
                <a:spcPct val="100000"/>
              </a:lnSpc>
              <a:spcBef>
                <a:spcPts val="1000"/>
              </a:spcBef>
              <a:spcAft>
                <a:spcPts val="0"/>
              </a:spcAft>
              <a:buSzPts val="2800"/>
              <a:buChar char="•"/>
            </a:pPr>
            <a:r>
              <a:rPr lang="en-US"/>
              <a:t>SEM (</a:t>
            </a:r>
            <a:r>
              <a:rPr i="1" lang="en-US"/>
              <a:t>Search Engine Marketing</a:t>
            </a:r>
            <a:r>
              <a:rPr lang="en-US"/>
              <a:t>) adalah sebuah metode di mana anda dapat mengiklankan website di mesin pencari.</a:t>
            </a:r>
            <a:endParaRPr/>
          </a:p>
        </p:txBody>
      </p:sp>
      <p:sp>
        <p:nvSpPr>
          <p:cNvPr id="275" name="Google Shape;275;p34"/>
          <p:cNvSpPr txBox="1"/>
          <p:nvPr>
            <p:ph idx="12" type="sldNum"/>
          </p:nvPr>
        </p:nvSpPr>
        <p:spPr>
          <a:xfrm>
            <a:off x="15062147" y="8290163"/>
            <a:ext cx="975600" cy="699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4"/>
          <p:cNvSpPr txBox="1"/>
          <p:nvPr/>
        </p:nvSpPr>
        <p:spPr>
          <a:xfrm>
            <a:off x="473767" y="5966500"/>
            <a:ext cx="9191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rPr>
              <a:t>https://www.forbes.com/sites/allbusiness/2019/05/25/small-business-website-tips/?sh=6bab281521ad</a:t>
            </a:r>
            <a:endParaRPr sz="1100">
              <a:solidFill>
                <a:srgbClr val="666666"/>
              </a:solidFill>
            </a:endParaRPr>
          </a:p>
        </p:txBody>
      </p:sp>
      <p:grpSp>
        <p:nvGrpSpPr>
          <p:cNvPr id="277" name="Google Shape;277;p34"/>
          <p:cNvGrpSpPr/>
          <p:nvPr/>
        </p:nvGrpSpPr>
        <p:grpSpPr>
          <a:xfrm>
            <a:off x="8851042" y="65792"/>
            <a:ext cx="3256207" cy="631899"/>
            <a:chOff x="94174" y="356285"/>
            <a:chExt cx="4299190" cy="1029822"/>
          </a:xfrm>
        </p:grpSpPr>
        <p:grpSp>
          <p:nvGrpSpPr>
            <p:cNvPr id="278" name="Google Shape;278;p34"/>
            <p:cNvGrpSpPr/>
            <p:nvPr/>
          </p:nvGrpSpPr>
          <p:grpSpPr>
            <a:xfrm>
              <a:off x="94174" y="356285"/>
              <a:ext cx="4299190" cy="1029822"/>
              <a:chOff x="6453398" y="244444"/>
              <a:chExt cx="5492067" cy="1315562"/>
            </a:xfrm>
          </p:grpSpPr>
          <p:sp>
            <p:nvSpPr>
              <p:cNvPr id="279" name="Google Shape;279;p34"/>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80" name="Google Shape;280;p34"/>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81" name="Google Shape;281;p34"/>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82" name="Google Shape;282;p34"/>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1574850" y="867425"/>
            <a:ext cx="9042300" cy="84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31538F"/>
                </a:solidFill>
              </a:rPr>
              <a:t>Mengapa SEO atau SEM Penting?</a:t>
            </a:r>
            <a:endParaRPr b="1">
              <a:solidFill>
                <a:srgbClr val="31538F"/>
              </a:solidFill>
            </a:endParaRPr>
          </a:p>
        </p:txBody>
      </p:sp>
      <p:sp>
        <p:nvSpPr>
          <p:cNvPr id="288" name="Google Shape;288;p35"/>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9" name="Google Shape;289;p35"/>
          <p:cNvPicPr preferRelativeResize="0"/>
          <p:nvPr/>
        </p:nvPicPr>
        <p:blipFill>
          <a:blip r:embed="rId3">
            <a:alphaModFix/>
          </a:blip>
          <a:stretch>
            <a:fillRect/>
          </a:stretch>
        </p:blipFill>
        <p:spPr>
          <a:xfrm>
            <a:off x="1826333" y="1788767"/>
            <a:ext cx="8539341" cy="4586633"/>
          </a:xfrm>
          <a:prstGeom prst="rect">
            <a:avLst/>
          </a:prstGeom>
          <a:noFill/>
          <a:ln>
            <a:noFill/>
          </a:ln>
        </p:spPr>
      </p:pic>
      <p:grpSp>
        <p:nvGrpSpPr>
          <p:cNvPr id="290" name="Google Shape;290;p35"/>
          <p:cNvGrpSpPr/>
          <p:nvPr/>
        </p:nvGrpSpPr>
        <p:grpSpPr>
          <a:xfrm>
            <a:off x="8851042" y="65792"/>
            <a:ext cx="3256207" cy="631899"/>
            <a:chOff x="94174" y="356285"/>
            <a:chExt cx="4299190" cy="1029822"/>
          </a:xfrm>
        </p:grpSpPr>
        <p:grpSp>
          <p:nvGrpSpPr>
            <p:cNvPr id="291" name="Google Shape;291;p35"/>
            <p:cNvGrpSpPr/>
            <p:nvPr/>
          </p:nvGrpSpPr>
          <p:grpSpPr>
            <a:xfrm>
              <a:off x="94174" y="356285"/>
              <a:ext cx="4299190" cy="1029822"/>
              <a:chOff x="6453398" y="244444"/>
              <a:chExt cx="5492067" cy="1315562"/>
            </a:xfrm>
          </p:grpSpPr>
          <p:sp>
            <p:nvSpPr>
              <p:cNvPr id="292" name="Google Shape;292;p35"/>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93" name="Google Shape;293;p35"/>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94" name="Google Shape;294;p35"/>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295" name="Google Shape;295;p35"/>
            <p:cNvPicPr preferRelativeResize="0"/>
            <p:nvPr/>
          </p:nvPicPr>
          <p:blipFill>
            <a:blip r:embed="rId6">
              <a:alphaModFix/>
            </a:blip>
            <a:stretch>
              <a:fillRect/>
            </a:stretch>
          </p:blipFill>
          <p:spPr>
            <a:xfrm>
              <a:off x="3410328" y="438000"/>
              <a:ext cx="494275" cy="814676"/>
            </a:xfrm>
            <a:prstGeom prst="rect">
              <a:avLst/>
            </a:prstGeom>
            <a:noFill/>
            <a:ln>
              <a:noFill/>
            </a:ln>
          </p:spPr>
        </p:pic>
      </p:grpSp>
      <p:sp>
        <p:nvSpPr>
          <p:cNvPr id="296" name="Google Shape;296;p35"/>
          <p:cNvSpPr txBox="1"/>
          <p:nvPr/>
        </p:nvSpPr>
        <p:spPr>
          <a:xfrm>
            <a:off x="2353400" y="6455220"/>
            <a:ext cx="4773900" cy="292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None/>
            </a:pPr>
            <a:r>
              <a:rPr i="0" lang="en-US" sz="1100" u="none" cap="none" strike="noStrike">
                <a:solidFill>
                  <a:srgbClr val="434343"/>
                </a:solidFill>
                <a:latin typeface="Montserrat"/>
                <a:ea typeface="Montserrat"/>
                <a:cs typeface="Montserrat"/>
                <a:sym typeface="Montserrat"/>
              </a:rPr>
              <a:t>Sumber: Hootsuite </a:t>
            </a:r>
            <a:r>
              <a:rPr i="1" lang="en-US" sz="1100" u="none" cap="none" strike="noStrike">
                <a:solidFill>
                  <a:srgbClr val="434343"/>
                </a:solidFill>
                <a:latin typeface="Montserrat"/>
                <a:ea typeface="Montserrat"/>
                <a:cs typeface="Montserrat"/>
                <a:sym typeface="Montserrat"/>
              </a:rPr>
              <a:t>We Are Social 202</a:t>
            </a:r>
            <a:r>
              <a:rPr i="1" lang="en-US" sz="1100">
                <a:solidFill>
                  <a:srgbClr val="434343"/>
                </a:solidFill>
                <a:latin typeface="Montserrat"/>
                <a:ea typeface="Montserrat"/>
                <a:cs typeface="Montserrat"/>
                <a:sym typeface="Montserrat"/>
              </a:rPr>
              <a:t>2</a:t>
            </a:r>
            <a:endParaRPr i="0" sz="11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514727" y="1170100"/>
            <a:ext cx="114933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31538F"/>
                </a:solidFill>
              </a:rPr>
              <a:t>Perbedaan SEO (Organik) dan SEM (Berbayar) </a:t>
            </a:r>
            <a:endParaRPr b="1">
              <a:solidFill>
                <a:srgbClr val="31538F"/>
              </a:solidFill>
            </a:endParaRPr>
          </a:p>
        </p:txBody>
      </p:sp>
      <p:sp>
        <p:nvSpPr>
          <p:cNvPr id="302" name="Google Shape;302;p36"/>
          <p:cNvSpPr txBox="1"/>
          <p:nvPr>
            <p:ph idx="12" type="sldNum"/>
          </p:nvPr>
        </p:nvSpPr>
        <p:spPr>
          <a:xfrm>
            <a:off x="15062147" y="8290163"/>
            <a:ext cx="975600" cy="699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3" name="Google Shape;303;p36"/>
          <p:cNvPicPr preferRelativeResize="0"/>
          <p:nvPr/>
        </p:nvPicPr>
        <p:blipFill>
          <a:blip r:embed="rId3">
            <a:alphaModFix/>
          </a:blip>
          <a:stretch>
            <a:fillRect/>
          </a:stretch>
        </p:blipFill>
        <p:spPr>
          <a:xfrm>
            <a:off x="1011633" y="2188000"/>
            <a:ext cx="9822801" cy="3096333"/>
          </a:xfrm>
          <a:prstGeom prst="rect">
            <a:avLst/>
          </a:prstGeom>
          <a:noFill/>
          <a:ln>
            <a:noFill/>
          </a:ln>
        </p:spPr>
      </p:pic>
      <p:sp>
        <p:nvSpPr>
          <p:cNvPr id="304" name="Google Shape;304;p36"/>
          <p:cNvSpPr txBox="1"/>
          <p:nvPr/>
        </p:nvSpPr>
        <p:spPr>
          <a:xfrm>
            <a:off x="1011633" y="5607367"/>
            <a:ext cx="39999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434343"/>
                </a:solidFill>
                <a:latin typeface="Montserrat"/>
                <a:ea typeface="Montserrat"/>
                <a:cs typeface="Montserrat"/>
                <a:sym typeface="Montserrat"/>
              </a:rPr>
              <a:t>https://www.niagahoster.co.id/blog/apa-itu-seo/</a:t>
            </a:r>
            <a:endParaRPr sz="1100">
              <a:solidFill>
                <a:srgbClr val="434343"/>
              </a:solidFill>
              <a:latin typeface="Montserrat"/>
              <a:ea typeface="Montserrat"/>
              <a:cs typeface="Montserrat"/>
              <a:sym typeface="Montserrat"/>
            </a:endParaRPr>
          </a:p>
        </p:txBody>
      </p:sp>
      <p:grpSp>
        <p:nvGrpSpPr>
          <p:cNvPr id="305" name="Google Shape;305;p36"/>
          <p:cNvGrpSpPr/>
          <p:nvPr/>
        </p:nvGrpSpPr>
        <p:grpSpPr>
          <a:xfrm>
            <a:off x="8851042" y="65792"/>
            <a:ext cx="3256207" cy="631899"/>
            <a:chOff x="94174" y="356285"/>
            <a:chExt cx="4299190" cy="1029822"/>
          </a:xfrm>
        </p:grpSpPr>
        <p:grpSp>
          <p:nvGrpSpPr>
            <p:cNvPr id="306" name="Google Shape;306;p36"/>
            <p:cNvGrpSpPr/>
            <p:nvPr/>
          </p:nvGrpSpPr>
          <p:grpSpPr>
            <a:xfrm>
              <a:off x="94174" y="356285"/>
              <a:ext cx="4299190" cy="1029822"/>
              <a:chOff x="6453398" y="244444"/>
              <a:chExt cx="5492067" cy="1315562"/>
            </a:xfrm>
          </p:grpSpPr>
          <p:sp>
            <p:nvSpPr>
              <p:cNvPr id="307" name="Google Shape;307;p36"/>
              <p:cNvSpPr/>
              <p:nvPr/>
            </p:nvSpPr>
            <p:spPr>
              <a:xfrm>
                <a:off x="6634265" y="340468"/>
                <a:ext cx="5311200" cy="1138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08" name="Google Shape;308;p36"/>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09" name="Google Shape;309;p36"/>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10" name="Google Shape;310;p36"/>
            <p:cNvPicPr preferRelativeResize="0"/>
            <p:nvPr/>
          </p:nvPicPr>
          <p:blipFill>
            <a:blip r:embed="rId6">
              <a:alphaModFix/>
            </a:blip>
            <a:stretch>
              <a:fillRect/>
            </a:stretch>
          </p:blipFill>
          <p:spPr>
            <a:xfrm>
              <a:off x="3410328" y="438000"/>
              <a:ext cx="494275" cy="814676"/>
            </a:xfrm>
            <a:prstGeom prst="rect">
              <a:avLst/>
            </a:prstGeom>
            <a:noFill/>
            <a:ln>
              <a:noFill/>
            </a:ln>
          </p:spPr>
        </p:pic>
      </p:grpSp>
      <p:sp>
        <p:nvSpPr>
          <p:cNvPr id="311" name="Google Shape;311;p36"/>
          <p:cNvSpPr txBox="1"/>
          <p:nvPr/>
        </p:nvSpPr>
        <p:spPr>
          <a:xfrm>
            <a:off x="1103600" y="5964600"/>
            <a:ext cx="487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https://www.niagahoster.co.id/blog/search-engine-marketing/</a:t>
            </a:r>
            <a:endParaRPr sz="1100">
              <a:solidFill>
                <a:srgbClr val="666666"/>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