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6858000" cy="9144000"/>
  <p:embeddedFontLst>
    <p:embeddedFont>
      <p:font typeface="Poppins"/>
      <p:regular r:id="rId48"/>
      <p:bold r:id="rId49"/>
      <p:italic r:id="rId50"/>
      <p:boldItalic r:id="rId51"/>
    </p:embeddedFont>
    <p:embeddedFont>
      <p:font typeface="Poppins SemiBol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regular.fntdata"/><Relationship Id="rId47" Type="http://schemas.openxmlformats.org/officeDocument/2006/relationships/slide" Target="slides/slide42.xml"/><Relationship Id="rId49"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boldItalic.fntdata"/><Relationship Id="rId50" Type="http://schemas.openxmlformats.org/officeDocument/2006/relationships/font" Target="fonts/Poppins-italic.fntdata"/><Relationship Id="rId53" Type="http://schemas.openxmlformats.org/officeDocument/2006/relationships/font" Target="fonts/PoppinsSemiBold-bold.fntdata"/><Relationship Id="rId52" Type="http://schemas.openxmlformats.org/officeDocument/2006/relationships/font" Target="fonts/PoppinsSemiBold-regular.fntdata"/><Relationship Id="rId11" Type="http://schemas.openxmlformats.org/officeDocument/2006/relationships/slide" Target="slides/slide6.xml"/><Relationship Id="rId55" Type="http://schemas.openxmlformats.org/officeDocument/2006/relationships/font" Target="fonts/PoppinsSemiBold-boldItalic.fntdata"/><Relationship Id="rId10" Type="http://schemas.openxmlformats.org/officeDocument/2006/relationships/slide" Target="slides/slide5.xml"/><Relationship Id="rId54" Type="http://schemas.openxmlformats.org/officeDocument/2006/relationships/font" Target="fonts/PoppinsSemi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1.png"/><Relationship Id="rId4" Type="http://schemas.openxmlformats.org/officeDocument/2006/relationships/image" Target="../media/image35.png"/><Relationship Id="rId9" Type="http://schemas.openxmlformats.org/officeDocument/2006/relationships/image" Target="../media/image13.png"/><Relationship Id="rId5" Type="http://schemas.openxmlformats.org/officeDocument/2006/relationships/image" Target="../media/image43.png"/><Relationship Id="rId6" Type="http://schemas.openxmlformats.org/officeDocument/2006/relationships/image" Target="../media/image41.png"/><Relationship Id="rId7" Type="http://schemas.openxmlformats.org/officeDocument/2006/relationships/image" Target="../media/image20.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9795677" y="1945103"/>
            <a:ext cx="1959428" cy="500783"/>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800"/>
              <a:buFont typeface="Calibri"/>
              <a:buNone/>
            </a:pPr>
            <a:r>
              <a:t/>
            </a:r>
            <a:endParaRPr b="0" i="0" sz="800" u="none" cap="none" strike="noStrike">
              <a:solidFill>
                <a:srgbClr val="000000"/>
              </a:solidFill>
              <a:latin typeface="Calibri"/>
              <a:ea typeface="Calibri"/>
              <a:cs typeface="Calibri"/>
              <a:sym typeface="Calibri"/>
            </a:endParaRPr>
          </a:p>
        </p:txBody>
      </p:sp>
      <p:sp>
        <p:nvSpPr>
          <p:cNvPr id="89" name="Google Shape;89;p13"/>
          <p:cNvSpPr txBox="1"/>
          <p:nvPr/>
        </p:nvSpPr>
        <p:spPr>
          <a:xfrm>
            <a:off x="801141" y="2136597"/>
            <a:ext cx="10953964" cy="138877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Poppins SemiBold"/>
              <a:buNone/>
            </a:pPr>
            <a:r>
              <a:rPr b="0" i="0" lang="en-US" sz="4400" u="none" cap="none" strike="noStrike">
                <a:solidFill>
                  <a:srgbClr val="FFFFFF"/>
                </a:solidFill>
                <a:latin typeface="Poppins SemiBold"/>
                <a:ea typeface="Poppins SemiBold"/>
                <a:cs typeface="Poppins SemiBold"/>
                <a:sym typeface="Poppins SemiBold"/>
              </a:rPr>
              <a:t>PEMASARAN KONTEN &amp; </a:t>
            </a:r>
            <a:endParaRPr/>
          </a:p>
          <a:p>
            <a:pPr indent="0" lvl="0" marL="0" marR="0" rtl="0" algn="l">
              <a:lnSpc>
                <a:spcPct val="90000"/>
              </a:lnSpc>
              <a:spcBef>
                <a:spcPts val="0"/>
              </a:spcBef>
              <a:spcAft>
                <a:spcPts val="0"/>
              </a:spcAft>
              <a:buClr>
                <a:srgbClr val="FFFFFF"/>
              </a:buClr>
              <a:buSzPts val="4400"/>
              <a:buFont typeface="Poppins SemiBold"/>
              <a:buNone/>
            </a:pPr>
            <a:r>
              <a:rPr b="0" i="0" lang="en-US" sz="4400" u="none" cap="none" strike="noStrike">
                <a:solidFill>
                  <a:srgbClr val="FFFFFF"/>
                </a:solidFill>
                <a:latin typeface="Poppins SemiBold"/>
                <a:ea typeface="Poppins SemiBold"/>
                <a:cs typeface="Poppins SemiBold"/>
                <a:sym typeface="Poppins SemiBold"/>
              </a:rPr>
              <a:t>PEMBUATAN KONTEN </a:t>
            </a:r>
            <a:r>
              <a:rPr b="0" i="1" lang="en-US" sz="4400" u="none" cap="none" strike="noStrike">
                <a:solidFill>
                  <a:srgbClr val="FFFFFF"/>
                </a:solidFill>
                <a:latin typeface="Poppins SemiBold"/>
                <a:ea typeface="Poppins SemiBold"/>
                <a:cs typeface="Poppins SemiBold"/>
                <a:sym typeface="Poppins SemiBold"/>
              </a:rPr>
              <a:t>(COPYWRITING) </a:t>
            </a:r>
            <a:endParaRPr b="0" i="1" sz="4400" u="none" cap="none" strike="noStrike">
              <a:solidFill>
                <a:srgbClr val="FFFFFF"/>
              </a:solidFill>
              <a:latin typeface="Poppins SemiBold"/>
              <a:ea typeface="Poppins SemiBold"/>
              <a:cs typeface="Poppins SemiBold"/>
              <a:sym typeface="Poppins SemiBold"/>
            </a:endParaRPr>
          </a:p>
        </p:txBody>
      </p:sp>
      <p:cxnSp>
        <p:nvCxnSpPr>
          <p:cNvPr id="90" name="Google Shape;90;p13"/>
          <p:cNvCxnSpPr/>
          <p:nvPr/>
        </p:nvCxnSpPr>
        <p:spPr>
          <a:xfrm rot="10800000">
            <a:off x="11517071" y="982061"/>
            <a:ext cx="0" cy="822232"/>
          </a:xfrm>
          <a:prstGeom prst="straightConnector1">
            <a:avLst/>
          </a:prstGeom>
          <a:noFill/>
          <a:ln cap="flat" cmpd="sng" w="28575">
            <a:solidFill>
              <a:schemeClr val="accent4"/>
            </a:solidFill>
            <a:prstDash val="solid"/>
            <a:miter lim="800000"/>
            <a:headEnd len="sm" w="sm" type="none"/>
            <a:tailEnd len="med" w="med" type="stealth"/>
          </a:ln>
        </p:spPr>
      </p:cxnSp>
      <p:grpSp>
        <p:nvGrpSpPr>
          <p:cNvPr id="91" name="Google Shape;91;p13"/>
          <p:cNvGrpSpPr/>
          <p:nvPr/>
        </p:nvGrpSpPr>
        <p:grpSpPr>
          <a:xfrm>
            <a:off x="6453398" y="244444"/>
            <a:ext cx="5492168" cy="1315562"/>
            <a:chOff x="6453398" y="244444"/>
            <a:chExt cx="5492168" cy="1315562"/>
          </a:xfrm>
        </p:grpSpPr>
        <p:sp>
          <p:nvSpPr>
            <p:cNvPr id="92" name="Google Shape;92;p13"/>
            <p:cNvSpPr/>
            <p:nvPr/>
          </p:nvSpPr>
          <p:spPr>
            <a:xfrm>
              <a:off x="6634265" y="340468"/>
              <a:ext cx="5311301" cy="113813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93" name="Google Shape;93;p13"/>
            <p:cNvPicPr preferRelativeResize="0"/>
            <p:nvPr/>
          </p:nvPicPr>
          <p:blipFill rotWithShape="1">
            <a:blip r:embed="rId3">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94" name="Google Shape;94;p13"/>
            <p:cNvPicPr preferRelativeResize="0"/>
            <p:nvPr/>
          </p:nvPicPr>
          <p:blipFill rotWithShape="1">
            <a:blip r:embed="rId4">
              <a:alphaModFix/>
            </a:blip>
            <a:srcRect b="0" l="0" r="0" t="0"/>
            <a:stretch/>
          </p:blipFill>
          <p:spPr>
            <a:xfrm>
              <a:off x="8747829" y="343939"/>
              <a:ext cx="1138136" cy="1138136"/>
            </a:xfrm>
            <a:prstGeom prst="rect">
              <a:avLst/>
            </a:prstGeom>
            <a:noFill/>
            <a:ln>
              <a:noFill/>
            </a:ln>
          </p:spPr>
        </p:pic>
      </p:grpSp>
      <p:sp>
        <p:nvSpPr>
          <p:cNvPr id="95" name="Google Shape;95;p13"/>
          <p:cNvSpPr txBox="1"/>
          <p:nvPr/>
        </p:nvSpPr>
        <p:spPr>
          <a:xfrm>
            <a:off x="1118062" y="6420255"/>
            <a:ext cx="10953964" cy="344197"/>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[[Versi </a:t>
            </a:r>
            <a:r>
              <a:rPr lang="en-US">
                <a:solidFill>
                  <a:srgbClr val="FFFFFF"/>
                </a:solidFill>
                <a:latin typeface="Calibri"/>
                <a:ea typeface="Calibri"/>
                <a:cs typeface="Calibri"/>
                <a:sym typeface="Calibri"/>
              </a:rPr>
              <a:t>2</a:t>
            </a:r>
            <a:r>
              <a:rPr b="0" i="0" lang="en-US" sz="1400" u="none" cap="none" strike="noStrike">
                <a:solidFill>
                  <a:srgbClr val="FFFFFF"/>
                </a:solidFill>
                <a:latin typeface="Calibri"/>
                <a:ea typeface="Calibri"/>
                <a:cs typeface="Calibri"/>
                <a:sym typeface="Calibri"/>
              </a:rPr>
              <a:t>.0]] – [[1</a:t>
            </a:r>
            <a:r>
              <a:rPr lang="en-US">
                <a:solidFill>
                  <a:srgbClr val="FFFFFF"/>
                </a:solidFill>
                <a:latin typeface="Calibri"/>
                <a:ea typeface="Calibri"/>
                <a:cs typeface="Calibri"/>
                <a:sym typeface="Calibri"/>
              </a:rPr>
              <a:t>9</a:t>
            </a:r>
            <a:r>
              <a:rPr b="0" i="0" lang="en-US" sz="1400" u="none" cap="none" strike="noStrike">
                <a:solidFill>
                  <a:srgbClr val="FFFFFF"/>
                </a:solidFill>
                <a:latin typeface="Calibri"/>
                <a:ea typeface="Calibri"/>
                <a:cs typeface="Calibri"/>
                <a:sym typeface="Calibri"/>
              </a:rPr>
              <a:t>0322]] </a:t>
            </a:r>
            <a:endParaRPr/>
          </a:p>
        </p:txBody>
      </p:sp>
      <p:sp>
        <p:nvSpPr>
          <p:cNvPr id="96" name="Google Shape;96;p13"/>
          <p:cNvSpPr txBox="1"/>
          <p:nvPr/>
        </p:nvSpPr>
        <p:spPr>
          <a:xfrm>
            <a:off x="3048000" y="3347530"/>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id="97" name="Google Shape;97;p13"/>
          <p:cNvPicPr preferRelativeResize="0"/>
          <p:nvPr/>
        </p:nvPicPr>
        <p:blipFill rotWithShape="1">
          <a:blip r:embed="rId5">
            <a:alphaModFix/>
          </a:blip>
          <a:srcRect b="0" l="0" r="0" t="0"/>
          <a:stretch/>
        </p:blipFill>
        <p:spPr>
          <a:xfrm>
            <a:off x="10396331" y="282711"/>
            <a:ext cx="891428" cy="1315563"/>
          </a:xfrm>
          <a:prstGeom prst="rect">
            <a:avLst/>
          </a:prstGeom>
          <a:noFill/>
          <a:ln>
            <a:noFill/>
          </a:ln>
        </p:spPr>
      </p:pic>
      <p:sp>
        <p:nvSpPr>
          <p:cNvPr id="98" name="Google Shape;98;p13"/>
          <p:cNvSpPr txBox="1"/>
          <p:nvPr/>
        </p:nvSpPr>
        <p:spPr>
          <a:xfrm>
            <a:off x="1279856" y="4604780"/>
            <a:ext cx="8072700" cy="500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00"/>
              </a:buClr>
              <a:buSzPts val="2800"/>
              <a:buFont typeface="Calibri"/>
              <a:buNone/>
            </a:pPr>
            <a:r>
              <a:rPr b="0" i="0" lang="en-US" sz="2800" u="none" cap="none" strike="noStrike">
                <a:solidFill>
                  <a:srgbClr val="FFFF00"/>
                </a:solidFill>
                <a:latin typeface="Calibri"/>
                <a:ea typeface="Calibri"/>
                <a:cs typeface="Calibri"/>
                <a:sym typeface="Calibri"/>
              </a:rPr>
              <a:t>[Instruktur]</a:t>
            </a:r>
            <a:endParaRPr b="0" i="0" sz="1400" u="none" cap="none" strike="noStrike">
              <a:solidFill>
                <a:srgbClr val="000000"/>
              </a:solidFill>
              <a:latin typeface="Arial"/>
              <a:ea typeface="Arial"/>
              <a:cs typeface="Arial"/>
              <a:sym typeface="Arial"/>
            </a:endParaRPr>
          </a:p>
        </p:txBody>
      </p:sp>
      <p:sp>
        <p:nvSpPr>
          <p:cNvPr id="99" name="Google Shape;99;p13"/>
          <p:cNvSpPr txBox="1"/>
          <p:nvPr/>
        </p:nvSpPr>
        <p:spPr>
          <a:xfrm>
            <a:off x="1321475" y="5029275"/>
            <a:ext cx="48327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800">
                <a:solidFill>
                  <a:srgbClr val="FFFF00"/>
                </a:solidFill>
                <a:latin typeface="Calibri"/>
                <a:ea typeface="Calibri"/>
                <a:cs typeface="Calibri"/>
                <a:sym typeface="Calibri"/>
              </a:rPr>
              <a:t>#umkmpulihbersama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grpSp>
        <p:nvGrpSpPr>
          <p:cNvPr id="190" name="Google Shape;190;p22"/>
          <p:cNvGrpSpPr/>
          <p:nvPr/>
        </p:nvGrpSpPr>
        <p:grpSpPr>
          <a:xfrm>
            <a:off x="811187" y="2899612"/>
            <a:ext cx="10887395" cy="989763"/>
            <a:chOff x="5321" y="3261922"/>
            <a:chExt cx="10887395" cy="989763"/>
          </a:xfrm>
        </p:grpSpPr>
        <p:sp>
          <p:nvSpPr>
            <p:cNvPr id="191" name="Google Shape;191;p22"/>
            <p:cNvSpPr/>
            <p:nvPr/>
          </p:nvSpPr>
          <p:spPr>
            <a:xfrm>
              <a:off x="5321" y="3261922"/>
              <a:ext cx="1649605" cy="989763"/>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txBox="1"/>
            <p:nvPr/>
          </p:nvSpPr>
          <p:spPr>
            <a:xfrm>
              <a:off x="34310" y="3290911"/>
              <a:ext cx="1591627" cy="931785"/>
            </a:xfrm>
            <a:prstGeom prst="rect">
              <a:avLst/>
            </a:prstGeom>
            <a:noFill/>
            <a:ln>
              <a:noFill/>
            </a:ln>
            <a:effectLst>
              <a:outerShdw blurRad="57150" rotWithShape="0" algn="bl" dir="5400000" dist="19050">
                <a:srgbClr val="000000">
                  <a:alpha val="50000"/>
                </a:srgbClr>
              </a:outerShdw>
            </a:effectLst>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Siapa</a:t>
              </a:r>
              <a:endParaRPr b="1" i="0" sz="1400" u="none" cap="none" strike="noStrike">
                <a:solidFill>
                  <a:schemeClr val="dk1"/>
                </a:solidFill>
                <a:latin typeface="Poppins"/>
                <a:ea typeface="Poppins"/>
                <a:cs typeface="Poppins"/>
                <a:sym typeface="Poppins"/>
              </a:endParaRPr>
            </a:p>
          </p:txBody>
        </p:sp>
        <p:sp>
          <p:nvSpPr>
            <p:cNvPr id="193" name="Google Shape;193;p22"/>
            <p:cNvSpPr/>
            <p:nvPr/>
          </p:nvSpPr>
          <p:spPr>
            <a:xfrm>
              <a:off x="1819887" y="3552252"/>
              <a:ext cx="349716" cy="409102"/>
            </a:xfrm>
            <a:prstGeom prst="rightArrow">
              <a:avLst>
                <a:gd fmla="val 60000" name="adj1"/>
                <a:gd fmla="val 50000" name="adj2"/>
              </a:avLst>
            </a:pr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1819887" y="3634072"/>
              <a:ext cx="244801" cy="245462"/>
            </a:xfrm>
            <a:prstGeom prst="rect">
              <a:avLst/>
            </a:prstGeom>
            <a:no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t/>
              </a:r>
              <a:endParaRPr b="1" i="0" sz="1100" u="none" cap="none" strike="noStrike">
                <a:solidFill>
                  <a:schemeClr val="dk1"/>
                </a:solidFill>
                <a:latin typeface="Poppins"/>
                <a:ea typeface="Poppins"/>
                <a:cs typeface="Poppins"/>
                <a:sym typeface="Poppins"/>
              </a:endParaRPr>
            </a:p>
          </p:txBody>
        </p:sp>
        <p:sp>
          <p:nvSpPr>
            <p:cNvPr id="195" name="Google Shape;195;p22"/>
            <p:cNvSpPr/>
            <p:nvPr/>
          </p:nvSpPr>
          <p:spPr>
            <a:xfrm>
              <a:off x="2314768" y="3261922"/>
              <a:ext cx="1649605" cy="989763"/>
            </a:xfrm>
            <a:prstGeom prst="roundRect">
              <a:avLst>
                <a:gd fmla="val 10000" name="adj"/>
              </a:avLst>
            </a:prstGeom>
            <a:solidFill>
              <a:srgbClr val="93F316"/>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2343757" y="3290911"/>
              <a:ext cx="1591627" cy="931785"/>
            </a:xfrm>
            <a:prstGeom prst="rect">
              <a:avLst/>
            </a:prstGeom>
            <a:noFill/>
            <a:ln>
              <a:noFill/>
            </a:ln>
            <a:effectLst>
              <a:outerShdw blurRad="57150" rotWithShape="0" algn="bl" dir="5400000" dist="19050">
                <a:srgbClr val="000000">
                  <a:alpha val="50000"/>
                </a:srgbClr>
              </a:outerShdw>
            </a:effectLst>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Menyampaikan apa</a:t>
              </a:r>
              <a:endParaRPr b="1" i="0" sz="1400" u="none" cap="none" strike="noStrike">
                <a:solidFill>
                  <a:schemeClr val="dk1"/>
                </a:solidFill>
                <a:latin typeface="Poppins"/>
                <a:ea typeface="Poppins"/>
                <a:cs typeface="Poppins"/>
                <a:sym typeface="Poppins"/>
              </a:endParaRPr>
            </a:p>
          </p:txBody>
        </p:sp>
        <p:sp>
          <p:nvSpPr>
            <p:cNvPr id="197" name="Google Shape;197;p22"/>
            <p:cNvSpPr/>
            <p:nvPr/>
          </p:nvSpPr>
          <p:spPr>
            <a:xfrm>
              <a:off x="4129334" y="3552252"/>
              <a:ext cx="349716" cy="409102"/>
            </a:xfrm>
            <a:prstGeom prst="rightArrow">
              <a:avLst>
                <a:gd fmla="val 60000" name="adj1"/>
                <a:gd fmla="val 50000" name="adj2"/>
              </a:avLst>
            </a:prstGeom>
            <a:solidFill>
              <a:srgbClr val="65EE1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txBox="1"/>
            <p:nvPr/>
          </p:nvSpPr>
          <p:spPr>
            <a:xfrm>
              <a:off x="4129334" y="3634072"/>
              <a:ext cx="244801" cy="245462"/>
            </a:xfrm>
            <a:prstGeom prst="rect">
              <a:avLst/>
            </a:prstGeom>
            <a:no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t/>
              </a:r>
              <a:endParaRPr b="1" i="0" sz="1100" u="none" cap="none" strike="noStrike">
                <a:solidFill>
                  <a:schemeClr val="dk1"/>
                </a:solidFill>
                <a:latin typeface="Poppins"/>
                <a:ea typeface="Poppins"/>
                <a:cs typeface="Poppins"/>
                <a:sym typeface="Poppins"/>
              </a:endParaRPr>
            </a:p>
          </p:txBody>
        </p:sp>
        <p:sp>
          <p:nvSpPr>
            <p:cNvPr id="199" name="Google Shape;199;p22"/>
            <p:cNvSpPr/>
            <p:nvPr/>
          </p:nvSpPr>
          <p:spPr>
            <a:xfrm>
              <a:off x="4624216" y="3261922"/>
              <a:ext cx="1649605" cy="989763"/>
            </a:xfrm>
            <a:prstGeom prst="roundRect">
              <a:avLst>
                <a:gd fmla="val 10000" name="adj"/>
              </a:avLst>
            </a:prstGeom>
            <a:solidFill>
              <a:srgbClr val="2EE844"/>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nvSpPr>
          <p:spPr>
            <a:xfrm>
              <a:off x="4653205" y="3290911"/>
              <a:ext cx="1591627" cy="931785"/>
            </a:xfrm>
            <a:prstGeom prst="rect">
              <a:avLst/>
            </a:prstGeom>
            <a:noFill/>
            <a:ln>
              <a:noFill/>
            </a:ln>
            <a:effectLst>
              <a:outerShdw blurRad="57150" rotWithShape="0" algn="bl" dir="5400000" dist="19050">
                <a:srgbClr val="000000">
                  <a:alpha val="50000"/>
                </a:srgbClr>
              </a:outerShdw>
            </a:effectLst>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Melalui channel apa</a:t>
              </a:r>
              <a:endParaRPr b="1" i="0" sz="1400" u="none" cap="none" strike="noStrike">
                <a:solidFill>
                  <a:schemeClr val="dk1"/>
                </a:solidFill>
                <a:latin typeface="Poppins"/>
                <a:ea typeface="Poppins"/>
                <a:cs typeface="Poppins"/>
                <a:sym typeface="Poppins"/>
              </a:endParaRPr>
            </a:p>
          </p:txBody>
        </p:sp>
        <p:sp>
          <p:nvSpPr>
            <p:cNvPr id="201" name="Google Shape;201;p22"/>
            <p:cNvSpPr/>
            <p:nvPr/>
          </p:nvSpPr>
          <p:spPr>
            <a:xfrm>
              <a:off x="6438782" y="3552252"/>
              <a:ext cx="349716" cy="409102"/>
            </a:xfrm>
            <a:prstGeom prst="rightArrow">
              <a:avLst>
                <a:gd fmla="val 60000" name="adj1"/>
                <a:gd fmla="val 50000" name="adj2"/>
              </a:avLst>
            </a:prstGeom>
            <a:solidFill>
              <a:srgbClr val="3DE19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txBox="1"/>
            <p:nvPr/>
          </p:nvSpPr>
          <p:spPr>
            <a:xfrm>
              <a:off x="6438782" y="3634072"/>
              <a:ext cx="244801" cy="245462"/>
            </a:xfrm>
            <a:prstGeom prst="rect">
              <a:avLst/>
            </a:prstGeom>
            <a:no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t/>
              </a:r>
              <a:endParaRPr b="1" i="0" sz="1100" u="none" cap="none" strike="noStrike">
                <a:solidFill>
                  <a:schemeClr val="dk1"/>
                </a:solidFill>
                <a:latin typeface="Poppins"/>
                <a:ea typeface="Poppins"/>
                <a:cs typeface="Poppins"/>
                <a:sym typeface="Poppins"/>
              </a:endParaRPr>
            </a:p>
          </p:txBody>
        </p:sp>
        <p:sp>
          <p:nvSpPr>
            <p:cNvPr id="203" name="Google Shape;203;p22"/>
            <p:cNvSpPr/>
            <p:nvPr/>
          </p:nvSpPr>
          <p:spPr>
            <a:xfrm>
              <a:off x="6933663" y="3261922"/>
              <a:ext cx="1649605" cy="989763"/>
            </a:xfrm>
            <a:prstGeom prst="roundRect">
              <a:avLst>
                <a:gd fmla="val 10000" name="adj"/>
              </a:avLst>
            </a:prstGeom>
            <a:solidFill>
              <a:srgbClr val="44DEBE"/>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nvSpPr>
          <p:spPr>
            <a:xfrm>
              <a:off x="6962652" y="3290911"/>
              <a:ext cx="1591627" cy="931785"/>
            </a:xfrm>
            <a:prstGeom prst="rect">
              <a:avLst/>
            </a:prstGeom>
            <a:noFill/>
            <a:ln>
              <a:noFill/>
            </a:ln>
            <a:effectLst>
              <a:outerShdw blurRad="57150" rotWithShape="0" algn="bl" dir="5400000" dist="19050">
                <a:srgbClr val="000000">
                  <a:alpha val="50000"/>
                </a:srgbClr>
              </a:outerShdw>
            </a:effectLst>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Kepada siapa</a:t>
              </a:r>
              <a:endParaRPr b="1" i="0" sz="1400" u="none" cap="none" strike="noStrike">
                <a:solidFill>
                  <a:schemeClr val="dk1"/>
                </a:solidFill>
                <a:latin typeface="Poppins"/>
                <a:ea typeface="Poppins"/>
                <a:cs typeface="Poppins"/>
                <a:sym typeface="Poppins"/>
              </a:endParaRPr>
            </a:p>
          </p:txBody>
        </p:sp>
        <p:sp>
          <p:nvSpPr>
            <p:cNvPr id="205" name="Google Shape;205;p22"/>
            <p:cNvSpPr/>
            <p:nvPr/>
          </p:nvSpPr>
          <p:spPr>
            <a:xfrm>
              <a:off x="8748229" y="3552252"/>
              <a:ext cx="349716" cy="409102"/>
            </a:xfrm>
            <a:prstGeom prst="rightArrow">
              <a:avLst>
                <a:gd fmla="val 60000" name="adj1"/>
                <a:gd fmla="val 50000" name="adj2"/>
              </a:avLst>
            </a:prstGeom>
            <a:solidFill>
              <a:srgbClr val="E1EF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nvSpPr>
          <p:spPr>
            <a:xfrm>
              <a:off x="8748229" y="3634072"/>
              <a:ext cx="244801" cy="245462"/>
            </a:xfrm>
            <a:prstGeom prst="rect">
              <a:avLst/>
            </a:prstGeom>
            <a:no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t/>
              </a:r>
              <a:endParaRPr b="1" i="0" sz="1100" u="none" cap="none" strike="noStrike">
                <a:solidFill>
                  <a:schemeClr val="dk1"/>
                </a:solidFill>
                <a:latin typeface="Poppins"/>
                <a:ea typeface="Poppins"/>
                <a:cs typeface="Poppins"/>
                <a:sym typeface="Poppins"/>
              </a:endParaRPr>
            </a:p>
          </p:txBody>
        </p:sp>
        <p:sp>
          <p:nvSpPr>
            <p:cNvPr id="207" name="Google Shape;207;p22"/>
            <p:cNvSpPr/>
            <p:nvPr/>
          </p:nvSpPr>
          <p:spPr>
            <a:xfrm>
              <a:off x="9243111" y="3261922"/>
              <a:ext cx="1649605" cy="989763"/>
            </a:xfrm>
            <a:prstGeom prst="roundRect">
              <a:avLst>
                <a:gd fmla="val 10000" name="adj"/>
              </a:avLst>
            </a:prstGeom>
            <a:solidFill>
              <a:srgbClr val="5999D5"/>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nvSpPr>
          <p:spPr>
            <a:xfrm>
              <a:off x="9272100" y="3290911"/>
              <a:ext cx="1591627" cy="931785"/>
            </a:xfrm>
            <a:prstGeom prst="rect">
              <a:avLst/>
            </a:prstGeom>
            <a:noFill/>
            <a:ln>
              <a:noFill/>
            </a:ln>
            <a:effectLst>
              <a:outerShdw blurRad="57150" rotWithShape="0" algn="bl" dir="5400000" dist="19050">
                <a:srgbClr val="000000">
                  <a:alpha val="50000"/>
                </a:srgbClr>
              </a:outerShdw>
            </a:effectLst>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dk1"/>
                </a:buClr>
                <a:buSzPts val="1400"/>
                <a:buFont typeface="Poppins"/>
                <a:buNone/>
              </a:pPr>
              <a:r>
                <a:rPr b="1" i="0" lang="en-US" sz="1400" u="none" cap="none" strike="noStrike">
                  <a:solidFill>
                    <a:schemeClr val="dk1"/>
                  </a:solidFill>
                  <a:latin typeface="Poppins"/>
                  <a:ea typeface="Poppins"/>
                  <a:cs typeface="Poppins"/>
                  <a:sym typeface="Poppins"/>
                </a:rPr>
                <a:t>Apa efeknya</a:t>
              </a:r>
              <a:endParaRPr b="1" i="0" sz="1400" u="none" cap="none" strike="noStrike">
                <a:solidFill>
                  <a:schemeClr val="dk1"/>
                </a:solidFill>
                <a:latin typeface="Poppins"/>
                <a:ea typeface="Poppins"/>
                <a:cs typeface="Poppins"/>
                <a:sym typeface="Poppins"/>
              </a:endParaRPr>
            </a:p>
          </p:txBody>
        </p:sp>
      </p:grpSp>
      <p:pic>
        <p:nvPicPr>
          <p:cNvPr id="209" name="Google Shape;209;p22"/>
          <p:cNvPicPr preferRelativeResize="0"/>
          <p:nvPr/>
        </p:nvPicPr>
        <p:blipFill rotWithShape="1">
          <a:blip r:embed="rId3">
            <a:alphaModFix/>
          </a:blip>
          <a:srcRect b="0" l="0" r="0" t="0"/>
          <a:stretch/>
        </p:blipFill>
        <p:spPr>
          <a:xfrm>
            <a:off x="9574432" y="4124168"/>
            <a:ext cx="2129472" cy="2526609"/>
          </a:xfrm>
          <a:prstGeom prst="rect">
            <a:avLst/>
          </a:prstGeom>
          <a:noFill/>
          <a:ln>
            <a:noFill/>
          </a:ln>
          <a:effectLst>
            <a:outerShdw blurRad="57150" rotWithShape="0" algn="bl" dir="5400000" dist="19050">
              <a:srgbClr val="000000">
                <a:alpha val="50000"/>
              </a:srgbClr>
            </a:outerShdw>
          </a:effectLst>
        </p:spPr>
      </p:pic>
      <p:sp>
        <p:nvSpPr>
          <p:cNvPr id="210" name="Google Shape;210;p22"/>
          <p:cNvSpPr txBox="1"/>
          <p:nvPr/>
        </p:nvSpPr>
        <p:spPr>
          <a:xfrm>
            <a:off x="1676400" y="555366"/>
            <a:ext cx="10515600" cy="132556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COBA LIHAT </a:t>
            </a:r>
            <a:r>
              <a:rPr b="1" i="0" lang="en-US" sz="4400" u="none" cap="none" strike="noStrike">
                <a:solidFill>
                  <a:schemeClr val="accent4"/>
                </a:solidFill>
                <a:latin typeface="Poppins"/>
                <a:ea typeface="Poppins"/>
                <a:cs typeface="Poppins"/>
                <a:sym typeface="Poppins"/>
              </a:rPr>
              <a:t>BAGAN INI</a:t>
            </a:r>
            <a:r>
              <a:rPr b="1" i="0" lang="en-US" sz="4400" u="none" cap="none" strike="noStrike">
                <a:solidFill>
                  <a:schemeClr val="lt1"/>
                </a:solidFill>
                <a:latin typeface="Poppins"/>
                <a:ea typeface="Poppins"/>
                <a:cs typeface="Poppins"/>
                <a:sym typeface="Poppins"/>
              </a:rPr>
              <a:t>!</a:t>
            </a:r>
            <a:endParaRPr/>
          </a:p>
        </p:txBody>
      </p:sp>
      <p:sp>
        <p:nvSpPr>
          <p:cNvPr id="211" name="Google Shape;211;p22"/>
          <p:cNvSpPr txBox="1"/>
          <p:nvPr/>
        </p:nvSpPr>
        <p:spPr>
          <a:xfrm>
            <a:off x="863236" y="4925807"/>
            <a:ext cx="8653827" cy="92333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Bagan sederhana  ini dibuat oleh ahli komunikasi bernama </a:t>
            </a:r>
            <a:endParaRPr/>
          </a:p>
          <a:p>
            <a:pPr indent="0" lvl="0" marL="0" marR="0" rtl="0" algn="ctr">
              <a:spcBef>
                <a:spcPts val="0"/>
              </a:spcBef>
              <a:spcAft>
                <a:spcPts val="0"/>
              </a:spcAft>
              <a:buNone/>
            </a:pPr>
            <a:r>
              <a:rPr b="1" i="0" lang="en-US" sz="1800" u="none" cap="none" strike="noStrike">
                <a:solidFill>
                  <a:schemeClr val="accent4"/>
                </a:solidFill>
                <a:latin typeface="Arial"/>
                <a:ea typeface="Arial"/>
                <a:cs typeface="Arial"/>
                <a:sym typeface="Arial"/>
              </a:rPr>
              <a:t>HAROLD LASWELL </a:t>
            </a:r>
            <a:endParaRPr/>
          </a:p>
          <a:p>
            <a:pPr indent="0" lvl="0" marL="0" marR="0" rtl="0" algn="ctr">
              <a:spcBef>
                <a:spcPts val="0"/>
              </a:spcBef>
              <a:spcAft>
                <a:spcPts val="0"/>
              </a:spcAft>
              <a:buNone/>
            </a:pPr>
            <a:r>
              <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pic>
        <p:nvPicPr>
          <p:cNvPr id="217" name="Google Shape;217;p23"/>
          <p:cNvPicPr preferRelativeResize="0"/>
          <p:nvPr/>
        </p:nvPicPr>
        <p:blipFill rotWithShape="1">
          <a:blip r:embed="rId3">
            <a:alphaModFix amt="6000"/>
          </a:blip>
          <a:srcRect b="0" l="0" r="0" t="0"/>
          <a:stretch/>
        </p:blipFill>
        <p:spPr>
          <a:xfrm>
            <a:off x="726463" y="572159"/>
            <a:ext cx="11049000" cy="5981700"/>
          </a:xfrm>
          <a:prstGeom prst="rect">
            <a:avLst/>
          </a:prstGeom>
          <a:noFill/>
          <a:ln>
            <a:noFill/>
          </a:ln>
        </p:spPr>
      </p:pic>
      <p:sp>
        <p:nvSpPr>
          <p:cNvPr id="218" name="Google Shape;218;p23"/>
          <p:cNvSpPr txBox="1"/>
          <p:nvPr/>
        </p:nvSpPr>
        <p:spPr>
          <a:xfrm>
            <a:off x="1143000" y="572159"/>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i="0" lang="en-US" sz="4400" u="none" cap="none" strike="noStrike">
                <a:solidFill>
                  <a:schemeClr val="lt1"/>
                </a:solidFill>
                <a:latin typeface="Poppins"/>
                <a:ea typeface="Poppins"/>
                <a:cs typeface="Poppins"/>
                <a:sym typeface="Poppins"/>
              </a:rPr>
              <a:t>DALAM BERKOMUNIKASI:</a:t>
            </a:r>
            <a:endParaRPr/>
          </a:p>
        </p:txBody>
      </p:sp>
      <p:sp>
        <p:nvSpPr>
          <p:cNvPr id="219" name="Google Shape;219;p23"/>
          <p:cNvSpPr txBox="1"/>
          <p:nvPr/>
        </p:nvSpPr>
        <p:spPr>
          <a:xfrm>
            <a:off x="1021772" y="2413992"/>
            <a:ext cx="10458300" cy="3417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kita sebagai </a:t>
            </a:r>
            <a:r>
              <a:rPr b="1" i="0" lang="en-US" sz="2400" u="none" cap="none" strike="noStrike">
                <a:solidFill>
                  <a:schemeClr val="accent4"/>
                </a:solidFill>
                <a:latin typeface="Calibri"/>
                <a:ea typeface="Calibri"/>
                <a:cs typeface="Calibri"/>
                <a:sym typeface="Calibri"/>
              </a:rPr>
              <a:t>penyampai pesan (speaker</a:t>
            </a:r>
            <a:r>
              <a:rPr b="1" i="0" lang="en-US" sz="2400" u="none" cap="none" strike="noStrike">
                <a:solidFill>
                  <a:schemeClr val="lt1"/>
                </a:solidFill>
                <a:latin typeface="Calibri"/>
                <a:ea typeface="Calibri"/>
                <a:cs typeface="Calibri"/>
                <a:sym typeface="Calibri"/>
              </a:rPr>
              <a:t>), </a:t>
            </a:r>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menyampaikan </a:t>
            </a:r>
            <a:r>
              <a:rPr b="1" i="0" lang="en-US" sz="2400" u="none" cap="none" strike="noStrike">
                <a:solidFill>
                  <a:schemeClr val="accent4"/>
                </a:solidFill>
                <a:latin typeface="Calibri"/>
                <a:ea typeface="Calibri"/>
                <a:cs typeface="Calibri"/>
                <a:sym typeface="Calibri"/>
              </a:rPr>
              <a:t>kandungan pesan (content message)</a:t>
            </a:r>
            <a:r>
              <a:rPr b="1" i="0" lang="en-US" sz="24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melalui </a:t>
            </a:r>
            <a:r>
              <a:rPr b="1" i="0" lang="en-US" sz="2400" u="none" cap="none" strike="noStrike">
                <a:solidFill>
                  <a:schemeClr val="accent4"/>
                </a:solidFill>
                <a:latin typeface="Calibri"/>
                <a:ea typeface="Calibri"/>
                <a:cs typeface="Calibri"/>
                <a:sym typeface="Calibri"/>
              </a:rPr>
              <a:t>medium</a:t>
            </a:r>
            <a:r>
              <a:rPr b="1" i="0" lang="en-US" sz="2400" u="none" cap="none" strike="noStrike">
                <a:solidFill>
                  <a:schemeClr val="lt1"/>
                </a:solidFill>
                <a:latin typeface="Calibri"/>
                <a:ea typeface="Calibri"/>
                <a:cs typeface="Calibri"/>
                <a:sym typeface="Calibri"/>
              </a:rPr>
              <a:t> tertentu </a:t>
            </a:r>
            <a:r>
              <a:rPr b="1" i="0" lang="en-US" sz="2400" u="none" cap="none" strike="noStrike">
                <a:solidFill>
                  <a:schemeClr val="accent4"/>
                </a:solidFill>
                <a:latin typeface="Calibri"/>
                <a:ea typeface="Calibri"/>
                <a:cs typeface="Calibri"/>
                <a:sym typeface="Calibri"/>
              </a:rPr>
              <a:t>(channel</a:t>
            </a:r>
            <a:r>
              <a:rPr b="1" i="0" lang="en-US" sz="24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kepada </a:t>
            </a:r>
            <a:r>
              <a:rPr b="1" i="0" lang="en-US" sz="2400" u="none" cap="none" strike="noStrike">
                <a:solidFill>
                  <a:schemeClr val="accent4"/>
                </a:solidFill>
                <a:latin typeface="Calibri"/>
                <a:ea typeface="Calibri"/>
                <a:cs typeface="Calibri"/>
                <a:sym typeface="Calibri"/>
              </a:rPr>
              <a:t>sekelompok orang (audiens</a:t>
            </a:r>
            <a:r>
              <a:rPr b="1" i="0" lang="en-US" sz="24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Dan, setiap proses komunikasi pastinya mengharapkan </a:t>
            </a:r>
            <a:r>
              <a:rPr b="1" i="0" lang="en-US" sz="2400" u="none" cap="none" strike="noStrike">
                <a:solidFill>
                  <a:schemeClr val="accent4"/>
                </a:solidFill>
                <a:latin typeface="Calibri"/>
                <a:ea typeface="Calibri"/>
                <a:cs typeface="Calibri"/>
                <a:sym typeface="Calibri"/>
              </a:rPr>
              <a:t>efek</a:t>
            </a:r>
            <a:r>
              <a:rPr b="1" i="0" lang="en-US" sz="24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Kalau di content marketing, efeknya adalah </a:t>
            </a:r>
            <a:r>
              <a:rPr b="1" i="0" lang="en-US" sz="2400" u="none" cap="none" strike="noStrike">
                <a:solidFill>
                  <a:schemeClr val="accent4"/>
                </a:solidFill>
                <a:latin typeface="Calibri"/>
                <a:ea typeface="Calibri"/>
                <a:cs typeface="Calibri"/>
                <a:sym typeface="Calibri"/>
              </a:rPr>
              <a:t>hal-hal menguntungkan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225" name="Google Shape;225;p24"/>
          <p:cNvSpPr txBox="1"/>
          <p:nvPr/>
        </p:nvSpPr>
        <p:spPr>
          <a:xfrm>
            <a:off x="928072" y="349553"/>
            <a:ext cx="10976379" cy="1565511"/>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r">
              <a:lnSpc>
                <a:spcPct val="90000"/>
              </a:lnSpc>
              <a:spcBef>
                <a:spcPts val="0"/>
              </a:spcBef>
              <a:spcAft>
                <a:spcPts val="0"/>
              </a:spcAft>
              <a:buClr>
                <a:schemeClr val="lt1"/>
              </a:buClr>
              <a:buSzPct val="100000"/>
              <a:buFont typeface="Arial"/>
              <a:buNone/>
            </a:pPr>
            <a:br>
              <a:rPr b="0" i="0" lang="en-US" sz="4000" u="none" cap="none" strike="noStrike">
                <a:solidFill>
                  <a:schemeClr val="lt1"/>
                </a:solidFill>
                <a:latin typeface="Arial"/>
                <a:ea typeface="Arial"/>
                <a:cs typeface="Arial"/>
                <a:sym typeface="Arial"/>
              </a:rPr>
            </a:br>
            <a:br>
              <a:rPr b="1" i="0" lang="en-US" sz="4000" u="none" cap="none" strike="noStrike">
                <a:solidFill>
                  <a:schemeClr val="lt1"/>
                </a:solidFill>
                <a:latin typeface="Arial"/>
                <a:ea typeface="Arial"/>
                <a:cs typeface="Arial"/>
                <a:sym typeface="Arial"/>
              </a:rPr>
            </a:br>
            <a:r>
              <a:rPr b="1" i="0" lang="en-US" sz="11200" u="none" cap="none" strike="noStrike">
                <a:solidFill>
                  <a:schemeClr val="lt1"/>
                </a:solidFill>
                <a:latin typeface="Arial"/>
                <a:ea typeface="Arial"/>
                <a:cs typeface="Arial"/>
                <a:sym typeface="Arial"/>
              </a:rPr>
              <a:t>HAL-HAL YANG HARUS DIPERHATIKAN DARI </a:t>
            </a:r>
            <a:endParaRPr/>
          </a:p>
          <a:p>
            <a:pPr indent="0" lvl="0" marL="0" marR="0" rtl="0" algn="r">
              <a:lnSpc>
                <a:spcPct val="90000"/>
              </a:lnSpc>
              <a:spcBef>
                <a:spcPts val="0"/>
              </a:spcBef>
              <a:spcAft>
                <a:spcPts val="0"/>
              </a:spcAft>
              <a:buClr>
                <a:schemeClr val="accent4"/>
              </a:buClr>
              <a:buSzPct val="100000"/>
              <a:buFont typeface="Arial"/>
              <a:buNone/>
            </a:pPr>
            <a:r>
              <a:rPr b="1" i="0" lang="en-US" sz="16000" u="none" cap="none" strike="noStrike">
                <a:solidFill>
                  <a:schemeClr val="accent4"/>
                </a:solidFill>
                <a:latin typeface="Arial"/>
                <a:ea typeface="Arial"/>
                <a:cs typeface="Arial"/>
                <a:sym typeface="Arial"/>
              </a:rPr>
              <a:t>BAGAN LASWELL</a:t>
            </a:r>
            <a:br>
              <a:rPr b="0" i="0" lang="en-US" sz="16000" u="none" cap="none" strike="noStrike">
                <a:solidFill>
                  <a:schemeClr val="accent4"/>
                </a:solidFill>
                <a:latin typeface="Arial"/>
                <a:ea typeface="Arial"/>
                <a:cs typeface="Arial"/>
                <a:sym typeface="Arial"/>
              </a:rPr>
            </a:br>
            <a:endParaRPr b="0" i="0" sz="17600" u="none" cap="none" strike="noStrike">
              <a:solidFill>
                <a:schemeClr val="accent4"/>
              </a:solidFill>
              <a:latin typeface="Arial"/>
              <a:ea typeface="Arial"/>
              <a:cs typeface="Arial"/>
              <a:sym typeface="Arial"/>
            </a:endParaRPr>
          </a:p>
        </p:txBody>
      </p:sp>
      <p:sp>
        <p:nvSpPr>
          <p:cNvPr id="226" name="Google Shape;226;p24"/>
          <p:cNvSpPr txBox="1"/>
          <p:nvPr/>
        </p:nvSpPr>
        <p:spPr>
          <a:xfrm>
            <a:off x="838199" y="1759789"/>
            <a:ext cx="10652185" cy="462375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fontScale="92500" lnSpcReduction="20000"/>
          </a:bodyPr>
          <a:lstStyle/>
          <a:p>
            <a:pPr indent="-514350" lvl="0" marL="514350" marR="0" rtl="0" algn="l">
              <a:lnSpc>
                <a:spcPct val="90000"/>
              </a:lnSpc>
              <a:spcBef>
                <a:spcPts val="0"/>
              </a:spcBef>
              <a:spcAft>
                <a:spcPts val="0"/>
              </a:spcAft>
              <a:buClr>
                <a:schemeClr val="accent4"/>
              </a:buClr>
              <a:buSzPct val="100000"/>
              <a:buFont typeface="Calibri"/>
              <a:buAutoNum type="arabicPeriod"/>
            </a:pPr>
            <a:r>
              <a:rPr b="1" i="0" lang="en-US" sz="2400" u="none" cap="none" strike="noStrike">
                <a:solidFill>
                  <a:schemeClr val="accent4"/>
                </a:solidFill>
                <a:latin typeface="Calibri"/>
                <a:ea typeface="Calibri"/>
                <a:cs typeface="Calibri"/>
                <a:sym typeface="Calibri"/>
              </a:rPr>
              <a:t>EFEK = </a:t>
            </a:r>
            <a:r>
              <a:rPr b="1" i="0" lang="en-US" sz="2400" u="none" cap="none" strike="noStrike">
                <a:solidFill>
                  <a:schemeClr val="lt1"/>
                </a:solidFill>
                <a:latin typeface="Calibri"/>
                <a:ea typeface="Calibri"/>
                <a:cs typeface="Calibri"/>
                <a:sym typeface="Calibri"/>
              </a:rPr>
              <a:t>Kita harus terus berpegang pada </a:t>
            </a:r>
            <a:r>
              <a:rPr b="1" i="0" lang="en-US" sz="2400" u="none" cap="none" strike="noStrike">
                <a:solidFill>
                  <a:schemeClr val="accent4"/>
                </a:solidFill>
                <a:latin typeface="Calibri"/>
                <a:ea typeface="Calibri"/>
                <a:cs typeface="Calibri"/>
                <a:sym typeface="Calibri"/>
              </a:rPr>
              <a:t>tujuan </a:t>
            </a:r>
            <a:r>
              <a:rPr b="1" i="0" lang="en-US" sz="2400" u="none" cap="none" strike="noStrike">
                <a:solidFill>
                  <a:schemeClr val="lt1"/>
                </a:solidFill>
                <a:latin typeface="Calibri"/>
                <a:ea typeface="Calibri"/>
                <a:cs typeface="Calibri"/>
                <a:sym typeface="Calibri"/>
              </a:rPr>
              <a:t>membuat content marketing. Jangan sampai usaha kita berkomunikasi untuk melakukan proses marketing sia-sia.</a:t>
            </a:r>
            <a:endParaRPr>
              <a:latin typeface="Calibri"/>
              <a:ea typeface="Calibri"/>
              <a:cs typeface="Calibri"/>
              <a:sym typeface="Calibri"/>
            </a:endParaRPr>
          </a:p>
          <a:p>
            <a:pPr indent="-373380" lvl="0" marL="514350" marR="0" rtl="0" algn="l">
              <a:lnSpc>
                <a:spcPct val="90000"/>
              </a:lnSpc>
              <a:spcBef>
                <a:spcPts val="1000"/>
              </a:spcBef>
              <a:spcAft>
                <a:spcPts val="0"/>
              </a:spcAft>
              <a:buClr>
                <a:schemeClr val="dk1"/>
              </a:buClr>
              <a:buSzPct val="100000"/>
              <a:buFont typeface="Arial"/>
              <a:buNone/>
            </a:pPr>
            <a:r>
              <a:t/>
            </a:r>
            <a:endParaRPr b="1" i="0" sz="24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accent4"/>
              </a:buClr>
              <a:buSzPct val="100000"/>
              <a:buFont typeface="Calibri"/>
              <a:buAutoNum type="arabicPeriod"/>
            </a:pPr>
            <a:r>
              <a:rPr b="1" i="0" lang="en-US" sz="2400" u="none" cap="none" strike="noStrike">
                <a:solidFill>
                  <a:schemeClr val="accent4"/>
                </a:solidFill>
                <a:latin typeface="Calibri"/>
                <a:ea typeface="Calibri"/>
                <a:cs typeface="Calibri"/>
                <a:sym typeface="Calibri"/>
              </a:rPr>
              <a:t>TARGET AUDIENS = </a:t>
            </a:r>
            <a:r>
              <a:rPr b="1" i="0" lang="en-US" sz="2400" u="none" cap="none" strike="noStrike">
                <a:solidFill>
                  <a:schemeClr val="lt1"/>
                </a:solidFill>
                <a:latin typeface="Calibri"/>
                <a:ea typeface="Calibri"/>
                <a:cs typeface="Calibri"/>
                <a:sym typeface="Calibri"/>
              </a:rPr>
              <a:t>Kita harus memastikan, </a:t>
            </a:r>
            <a:r>
              <a:rPr b="1" i="0" lang="en-US" sz="2400" u="none" cap="none" strike="noStrike">
                <a:solidFill>
                  <a:schemeClr val="accent4"/>
                </a:solidFill>
                <a:latin typeface="Calibri"/>
                <a:ea typeface="Calibri"/>
                <a:cs typeface="Calibri"/>
                <a:sym typeface="Calibri"/>
              </a:rPr>
              <a:t>siapa yang harusnya menjadi orang yang kita tuju</a:t>
            </a:r>
            <a:r>
              <a:rPr b="1" i="0" lang="en-US" sz="2400" u="none" cap="none" strike="noStrike">
                <a:solidFill>
                  <a:schemeClr val="lt1"/>
                </a:solidFill>
                <a:latin typeface="Calibri"/>
                <a:ea typeface="Calibri"/>
                <a:cs typeface="Calibri"/>
                <a:sym typeface="Calibri"/>
              </a:rPr>
              <a:t> dalam proses komunikasi melalui content marketing. Jangan sampai salah sasaran.</a:t>
            </a:r>
            <a:endParaRPr>
              <a:latin typeface="Calibri"/>
              <a:ea typeface="Calibri"/>
              <a:cs typeface="Calibri"/>
              <a:sym typeface="Calibri"/>
            </a:endParaRPr>
          </a:p>
          <a:p>
            <a:pPr indent="-373380" lvl="0" marL="514350" marR="0" rtl="0" algn="l">
              <a:lnSpc>
                <a:spcPct val="90000"/>
              </a:lnSpc>
              <a:spcBef>
                <a:spcPts val="1000"/>
              </a:spcBef>
              <a:spcAft>
                <a:spcPts val="0"/>
              </a:spcAft>
              <a:buClr>
                <a:schemeClr val="dk1"/>
              </a:buClr>
              <a:buSzPct val="100000"/>
              <a:buFont typeface="Arial"/>
              <a:buNone/>
            </a:pPr>
            <a:r>
              <a:t/>
            </a:r>
            <a:endParaRPr b="1" i="0" sz="24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accent4"/>
              </a:buClr>
              <a:buSzPct val="100000"/>
              <a:buFont typeface="Calibri"/>
              <a:buAutoNum type="arabicPeriod"/>
            </a:pPr>
            <a:r>
              <a:rPr b="1" i="0" lang="en-US" sz="2400" u="none" cap="none" strike="noStrike">
                <a:solidFill>
                  <a:schemeClr val="accent4"/>
                </a:solidFill>
                <a:latin typeface="Calibri"/>
                <a:ea typeface="Calibri"/>
                <a:cs typeface="Calibri"/>
                <a:sym typeface="Calibri"/>
              </a:rPr>
              <a:t>MEDIUM =</a:t>
            </a:r>
            <a:r>
              <a:rPr b="1" i="0" lang="en-US" sz="2400" u="none" cap="none" strike="noStrike">
                <a:solidFill>
                  <a:schemeClr val="lt1"/>
                </a:solidFill>
                <a:latin typeface="Calibri"/>
                <a:ea typeface="Calibri"/>
                <a:cs typeface="Calibri"/>
                <a:sym typeface="Calibri"/>
              </a:rPr>
              <a:t> Setelah tahu, siapa yang akan kita ajak bicara, kita tentukan </a:t>
            </a:r>
            <a:r>
              <a:rPr b="1" i="0" lang="en-US" sz="2400" u="none" cap="none" strike="noStrike">
                <a:solidFill>
                  <a:schemeClr val="accent4"/>
                </a:solidFill>
                <a:latin typeface="Calibri"/>
                <a:ea typeface="Calibri"/>
                <a:cs typeface="Calibri"/>
                <a:sym typeface="Calibri"/>
              </a:rPr>
              <a:t>medium</a:t>
            </a:r>
            <a:r>
              <a:rPr b="1" i="0" lang="en-US" sz="2400" u="none" cap="none" strike="noStrike">
                <a:solidFill>
                  <a:schemeClr val="lt1"/>
                </a:solidFill>
                <a:latin typeface="Calibri"/>
                <a:ea typeface="Calibri"/>
                <a:cs typeface="Calibri"/>
                <a:sym typeface="Calibri"/>
              </a:rPr>
              <a:t> apa saja yang biasa mereka gunakan untuk berkomunikasi (</a:t>
            </a:r>
            <a:r>
              <a:rPr b="1" i="0" lang="en-US" sz="2400" u="none" cap="none" strike="noStrike">
                <a:solidFill>
                  <a:schemeClr val="accent4"/>
                </a:solidFill>
                <a:latin typeface="Calibri"/>
                <a:ea typeface="Calibri"/>
                <a:cs typeface="Calibri"/>
                <a:sym typeface="Calibri"/>
              </a:rPr>
              <a:t>facebook, Instagram, twitter, YouTube, Tiktok</a:t>
            </a:r>
            <a:r>
              <a:rPr b="1" i="0" lang="en-US" sz="2400" u="none" cap="none" strike="noStrike">
                <a:solidFill>
                  <a:schemeClr val="lt1"/>
                </a:solidFill>
                <a:latin typeface="Calibri"/>
                <a:ea typeface="Calibri"/>
                <a:cs typeface="Calibri"/>
                <a:sym typeface="Calibri"/>
              </a:rPr>
              <a:t>) .</a:t>
            </a:r>
            <a:endParaRPr>
              <a:latin typeface="Calibri"/>
              <a:ea typeface="Calibri"/>
              <a:cs typeface="Calibri"/>
              <a:sym typeface="Calibri"/>
            </a:endParaRPr>
          </a:p>
          <a:p>
            <a:pPr indent="-373380" lvl="0" marL="514350" marR="0" rtl="0" algn="l">
              <a:lnSpc>
                <a:spcPct val="90000"/>
              </a:lnSpc>
              <a:spcBef>
                <a:spcPts val="1000"/>
              </a:spcBef>
              <a:spcAft>
                <a:spcPts val="0"/>
              </a:spcAft>
              <a:buClr>
                <a:schemeClr val="dk1"/>
              </a:buClr>
              <a:buSzPct val="100000"/>
              <a:buFont typeface="Arial"/>
              <a:buNone/>
            </a:pPr>
            <a:r>
              <a:t/>
            </a:r>
            <a:endParaRPr b="1" i="0" sz="2400" u="none" cap="none" strike="noStrike">
              <a:solidFill>
                <a:schemeClr val="lt1"/>
              </a:solidFill>
              <a:latin typeface="Calibri"/>
              <a:ea typeface="Calibri"/>
              <a:cs typeface="Calibri"/>
              <a:sym typeface="Calibri"/>
            </a:endParaRPr>
          </a:p>
          <a:p>
            <a:pPr indent="-514350" lvl="0" marL="514350" marR="0" rtl="0" algn="l">
              <a:lnSpc>
                <a:spcPct val="90000"/>
              </a:lnSpc>
              <a:spcBef>
                <a:spcPts val="1000"/>
              </a:spcBef>
              <a:spcAft>
                <a:spcPts val="0"/>
              </a:spcAft>
              <a:buClr>
                <a:schemeClr val="accent4"/>
              </a:buClr>
              <a:buSzPct val="100000"/>
              <a:buFont typeface="Calibri"/>
              <a:buAutoNum type="arabicPeriod"/>
            </a:pPr>
            <a:r>
              <a:rPr b="1" i="0" lang="en-US" sz="2400" u="none" cap="none" strike="noStrike">
                <a:solidFill>
                  <a:schemeClr val="accent4"/>
                </a:solidFill>
                <a:latin typeface="Calibri"/>
                <a:ea typeface="Calibri"/>
                <a:cs typeface="Calibri"/>
                <a:sym typeface="Calibri"/>
              </a:rPr>
              <a:t>MESSAGE =</a:t>
            </a:r>
            <a:r>
              <a:rPr b="1" i="0" lang="en-US" sz="2400" u="none" cap="none" strike="noStrike">
                <a:solidFill>
                  <a:schemeClr val="lt1"/>
                </a:solidFill>
                <a:latin typeface="Calibri"/>
                <a:ea typeface="Calibri"/>
                <a:cs typeface="Calibri"/>
                <a:sym typeface="Calibri"/>
              </a:rPr>
              <a:t> Kandungan pesan apa yang harus kita sampaikan, agar orang yang diajak berkomunikasi </a:t>
            </a:r>
            <a:r>
              <a:rPr b="1" i="0" lang="en-US" sz="2400" u="none" cap="none" strike="noStrike">
                <a:solidFill>
                  <a:schemeClr val="accent4"/>
                </a:solidFill>
                <a:latin typeface="Calibri"/>
                <a:ea typeface="Calibri"/>
                <a:cs typeface="Calibri"/>
                <a:sym typeface="Calibri"/>
              </a:rPr>
              <a:t>tertarik</a:t>
            </a:r>
            <a:r>
              <a:rPr b="1" i="0" lang="en-US" sz="2400" u="none" cap="none" strike="noStrike">
                <a:solidFill>
                  <a:schemeClr val="lt1"/>
                </a:solidFill>
                <a:latin typeface="Calibri"/>
                <a:ea typeface="Calibri"/>
                <a:cs typeface="Calibri"/>
                <a:sym typeface="Calibri"/>
              </a:rPr>
              <a:t>. Dan jangan lupa, perhatikan </a:t>
            </a:r>
            <a:r>
              <a:rPr b="1" i="0" lang="en-US" sz="2400" u="none" cap="none" strike="noStrike">
                <a:solidFill>
                  <a:schemeClr val="accent4"/>
                </a:solidFill>
                <a:latin typeface="Calibri"/>
                <a:ea typeface="Calibri"/>
                <a:cs typeface="Calibri"/>
                <a:sym typeface="Calibri"/>
              </a:rPr>
              <a:t>format apa yang cocok dengan target audiens kita</a:t>
            </a:r>
            <a:r>
              <a:rPr b="1" i="0" lang="en-US" sz="2400" u="none" cap="none" strike="noStrike">
                <a:solidFill>
                  <a:schemeClr val="lt1"/>
                </a:solidFill>
                <a:latin typeface="Calibri"/>
                <a:ea typeface="Calibri"/>
                <a:cs typeface="Calibri"/>
                <a:sym typeface="Calibri"/>
              </a:rPr>
              <a:t> (teks, foto, infografis, meme, video).</a:t>
            </a:r>
            <a:endParaRPr>
              <a:latin typeface="Calibri"/>
              <a:ea typeface="Calibri"/>
              <a:cs typeface="Calibri"/>
              <a:sym typeface="Calibri"/>
            </a:endParaRPr>
          </a:p>
          <a:p>
            <a:pPr indent="-373380" lvl="0" marL="514350" marR="0" rtl="0" algn="l">
              <a:lnSpc>
                <a:spcPct val="90000"/>
              </a:lnSpc>
              <a:spcBef>
                <a:spcPts val="1000"/>
              </a:spcBef>
              <a:spcAft>
                <a:spcPts val="0"/>
              </a:spcAft>
              <a:buClr>
                <a:schemeClr val="dk1"/>
              </a:buClr>
              <a:buSzPct val="1000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pic>
        <p:nvPicPr>
          <p:cNvPr id="232" name="Google Shape;232;p25"/>
          <p:cNvPicPr preferRelativeResize="0"/>
          <p:nvPr/>
        </p:nvPicPr>
        <p:blipFill rotWithShape="1">
          <a:blip r:embed="rId3">
            <a:alphaModFix/>
          </a:blip>
          <a:srcRect b="0" l="0" r="0" t="18835"/>
          <a:stretch/>
        </p:blipFill>
        <p:spPr>
          <a:xfrm>
            <a:off x="236125" y="1794294"/>
            <a:ext cx="11633290" cy="4744529"/>
          </a:xfrm>
          <a:prstGeom prst="rect">
            <a:avLst/>
          </a:prstGeom>
          <a:noFill/>
          <a:ln>
            <a:noFill/>
          </a:ln>
        </p:spPr>
      </p:pic>
      <p:sp>
        <p:nvSpPr>
          <p:cNvPr id="233" name="Google Shape;233;p25"/>
          <p:cNvSpPr txBox="1"/>
          <p:nvPr/>
        </p:nvSpPr>
        <p:spPr>
          <a:xfrm>
            <a:off x="928072" y="349553"/>
            <a:ext cx="10976379" cy="1565511"/>
          </a:xfrm>
          <a:prstGeom prst="rect">
            <a:avLst/>
          </a:prstGeom>
          <a:noFill/>
          <a:ln>
            <a:noFill/>
          </a:ln>
        </p:spPr>
        <p:txBody>
          <a:bodyPr anchorCtr="0" anchor="t" bIns="45700" lIns="91425" spcFirstLastPara="1" rIns="91425" wrap="square" tIns="45700">
            <a:normAutofit fontScale="32500" lnSpcReduction="20000"/>
          </a:bodyPr>
          <a:lstStyle/>
          <a:p>
            <a:pPr indent="0" lvl="0" marL="0" marR="0" rtl="0" algn="r">
              <a:lnSpc>
                <a:spcPct val="90000"/>
              </a:lnSpc>
              <a:spcBef>
                <a:spcPts val="0"/>
              </a:spcBef>
              <a:spcAft>
                <a:spcPts val="0"/>
              </a:spcAft>
              <a:buClr>
                <a:schemeClr val="lt1"/>
              </a:buClr>
              <a:buSzPct val="100000"/>
              <a:buFont typeface="Arial"/>
              <a:buNone/>
            </a:pPr>
            <a:br>
              <a:rPr b="0" i="0" lang="en-US" sz="4000" u="none" cap="none" strike="noStrike">
                <a:solidFill>
                  <a:schemeClr val="lt1"/>
                </a:solidFill>
                <a:latin typeface="Arial"/>
                <a:ea typeface="Arial"/>
                <a:cs typeface="Arial"/>
                <a:sym typeface="Arial"/>
              </a:rPr>
            </a:br>
            <a:br>
              <a:rPr b="1" i="0" lang="en-US" sz="4000" u="none" cap="none" strike="noStrike">
                <a:solidFill>
                  <a:schemeClr val="lt1"/>
                </a:solidFill>
                <a:latin typeface="Arial"/>
                <a:ea typeface="Arial"/>
                <a:cs typeface="Arial"/>
                <a:sym typeface="Arial"/>
              </a:rPr>
            </a:br>
            <a:r>
              <a:rPr b="1" i="0" lang="en-US" sz="11200" u="none" cap="none" strike="noStrike">
                <a:solidFill>
                  <a:schemeClr val="lt1"/>
                </a:solidFill>
                <a:latin typeface="Arial"/>
                <a:ea typeface="Arial"/>
                <a:cs typeface="Arial"/>
                <a:sym typeface="Arial"/>
              </a:rPr>
              <a:t>EFEK YANG DIHARAPKAN</a:t>
            </a:r>
            <a:br>
              <a:rPr b="0" i="0" lang="en-US" sz="16000" u="none" cap="none" strike="noStrike">
                <a:solidFill>
                  <a:schemeClr val="accent4"/>
                </a:solidFill>
                <a:latin typeface="Arial"/>
                <a:ea typeface="Arial"/>
                <a:cs typeface="Arial"/>
                <a:sym typeface="Arial"/>
              </a:rPr>
            </a:br>
            <a:endParaRPr b="0" i="0" sz="17600" u="none" cap="none" strike="noStrike">
              <a:solidFill>
                <a:schemeClr val="accent4"/>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239" name="Google Shape;239;p26"/>
          <p:cNvSpPr txBox="1"/>
          <p:nvPr/>
        </p:nvSpPr>
        <p:spPr>
          <a:xfrm>
            <a:off x="838200" y="2432649"/>
            <a:ext cx="10515600" cy="3704915"/>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accent4"/>
              </a:buClr>
              <a:buSzPts val="4400"/>
              <a:buFont typeface="Arial"/>
              <a:buNone/>
            </a:pPr>
            <a:r>
              <a:rPr i="0" lang="en-US" sz="4400" u="none" cap="none" strike="noStrike">
                <a:solidFill>
                  <a:schemeClr val="accent4"/>
                </a:solidFill>
                <a:latin typeface="Calibri"/>
                <a:ea typeface="Calibri"/>
                <a:cs typeface="Calibri"/>
                <a:sym typeface="Calibri"/>
              </a:rPr>
              <a:t>BAGAIMANA</a:t>
            </a:r>
            <a:r>
              <a:rPr i="0" lang="en-US" sz="4400" u="none" cap="none" strike="noStrike">
                <a:solidFill>
                  <a:schemeClr val="lt1"/>
                </a:solidFill>
                <a:latin typeface="Calibri"/>
                <a:ea typeface="Calibri"/>
                <a:cs typeface="Calibri"/>
                <a:sym typeface="Calibri"/>
              </a:rPr>
              <a:t> AGAR KITA </a:t>
            </a:r>
            <a:br>
              <a:rPr i="0" lang="en-US" sz="4400" u="none" cap="none" strike="noStrike">
                <a:solidFill>
                  <a:schemeClr val="lt1"/>
                </a:solidFill>
                <a:latin typeface="Calibri"/>
                <a:ea typeface="Calibri"/>
                <a:cs typeface="Calibri"/>
                <a:sym typeface="Calibri"/>
              </a:rPr>
            </a:br>
            <a:r>
              <a:rPr i="0" lang="en-US" sz="4400" u="none" cap="none" strike="noStrike">
                <a:solidFill>
                  <a:schemeClr val="lt1"/>
                </a:solidFill>
                <a:latin typeface="Calibri"/>
                <a:ea typeface="Calibri"/>
                <a:cs typeface="Calibri"/>
                <a:sym typeface="Calibri"/>
              </a:rPr>
              <a:t>DAPAT </a:t>
            </a:r>
            <a:r>
              <a:rPr i="0" lang="en-US" sz="4400" u="none" cap="none" strike="noStrike">
                <a:solidFill>
                  <a:schemeClr val="accent4"/>
                </a:solidFill>
                <a:latin typeface="Calibri"/>
                <a:ea typeface="Calibri"/>
                <a:cs typeface="Calibri"/>
                <a:sym typeface="Calibri"/>
              </a:rPr>
              <a:t>MENGEKSEKUSI </a:t>
            </a:r>
            <a:r>
              <a:rPr i="0" lang="en-US" sz="4400" u="none" cap="none" strike="noStrike">
                <a:solidFill>
                  <a:schemeClr val="lt1"/>
                </a:solidFill>
                <a:latin typeface="Calibri"/>
                <a:ea typeface="Calibri"/>
                <a:cs typeface="Calibri"/>
                <a:sym typeface="Calibri"/>
              </a:rPr>
              <a:t>PROSES </a:t>
            </a:r>
            <a:br>
              <a:rPr i="0" lang="en-US" sz="4400" u="none" cap="none" strike="noStrike">
                <a:solidFill>
                  <a:schemeClr val="lt1"/>
                </a:solidFill>
                <a:latin typeface="Calibri"/>
                <a:ea typeface="Calibri"/>
                <a:cs typeface="Calibri"/>
                <a:sym typeface="Calibri"/>
              </a:rPr>
            </a:br>
            <a:r>
              <a:rPr i="0" lang="en-US" sz="4400" u="none" cap="none" strike="noStrike">
                <a:solidFill>
                  <a:schemeClr val="accent4"/>
                </a:solidFill>
                <a:latin typeface="Calibri"/>
                <a:ea typeface="Calibri"/>
                <a:cs typeface="Calibri"/>
                <a:sym typeface="Calibri"/>
              </a:rPr>
              <a:t>PEMASARAN KONTEN</a:t>
            </a:r>
            <a:r>
              <a:rPr i="0" lang="en-US" sz="4400" u="none" cap="none" strike="noStrike">
                <a:solidFill>
                  <a:schemeClr val="lt1"/>
                </a:solidFill>
                <a:latin typeface="Calibri"/>
                <a:ea typeface="Calibri"/>
                <a:cs typeface="Calibri"/>
                <a:sym typeface="Calibri"/>
              </a:rPr>
              <a:t> DENGAN TEPAT?</a:t>
            </a:r>
            <a:endParaRPr>
              <a:latin typeface="Calibri"/>
              <a:ea typeface="Calibri"/>
              <a:cs typeface="Calibri"/>
              <a:sym typeface="Calibri"/>
            </a:endParaRPr>
          </a:p>
        </p:txBody>
      </p:sp>
      <p:pic>
        <p:nvPicPr>
          <p:cNvPr id="240" name="Google Shape;240;p26"/>
          <p:cNvPicPr preferRelativeResize="0"/>
          <p:nvPr/>
        </p:nvPicPr>
        <p:blipFill rotWithShape="1">
          <a:blip r:embed="rId3">
            <a:alphaModFix/>
          </a:blip>
          <a:srcRect b="0" l="0" r="0" t="0"/>
          <a:stretch/>
        </p:blipFill>
        <p:spPr>
          <a:xfrm>
            <a:off x="838200" y="1483743"/>
            <a:ext cx="1259457" cy="1259457"/>
          </a:xfrm>
          <a:prstGeom prst="rect">
            <a:avLst/>
          </a:prstGeom>
          <a:noFill/>
          <a:ln>
            <a:noFill/>
          </a:ln>
        </p:spPr>
      </p:pic>
      <p:pic>
        <p:nvPicPr>
          <p:cNvPr id="241" name="Google Shape;241;p26"/>
          <p:cNvPicPr preferRelativeResize="0"/>
          <p:nvPr/>
        </p:nvPicPr>
        <p:blipFill rotWithShape="1">
          <a:blip r:embed="rId4">
            <a:alphaModFix/>
          </a:blip>
          <a:srcRect b="0" l="0" r="0" t="0"/>
          <a:stretch/>
        </p:blipFill>
        <p:spPr>
          <a:xfrm>
            <a:off x="10239556" y="1633208"/>
            <a:ext cx="1259457" cy="1259457"/>
          </a:xfrm>
          <a:prstGeom prst="rect">
            <a:avLst/>
          </a:prstGeom>
          <a:noFill/>
          <a:ln>
            <a:noFill/>
          </a:ln>
        </p:spPr>
      </p:pic>
      <p:pic>
        <p:nvPicPr>
          <p:cNvPr id="242" name="Google Shape;242;p26"/>
          <p:cNvPicPr preferRelativeResize="0"/>
          <p:nvPr/>
        </p:nvPicPr>
        <p:blipFill rotWithShape="1">
          <a:blip r:embed="rId5">
            <a:alphaModFix/>
          </a:blip>
          <a:srcRect b="0" l="0" r="0" t="0"/>
          <a:stretch/>
        </p:blipFill>
        <p:spPr>
          <a:xfrm>
            <a:off x="1214887" y="5259238"/>
            <a:ext cx="1259457" cy="1259457"/>
          </a:xfrm>
          <a:prstGeom prst="rect">
            <a:avLst/>
          </a:prstGeom>
          <a:noFill/>
          <a:ln>
            <a:noFill/>
          </a:ln>
        </p:spPr>
      </p:pic>
      <p:pic>
        <p:nvPicPr>
          <p:cNvPr id="243" name="Google Shape;243;p26"/>
          <p:cNvPicPr preferRelativeResize="0"/>
          <p:nvPr/>
        </p:nvPicPr>
        <p:blipFill rotWithShape="1">
          <a:blip r:embed="rId6">
            <a:alphaModFix/>
          </a:blip>
          <a:srcRect b="0" l="0" r="0" t="0"/>
          <a:stretch/>
        </p:blipFill>
        <p:spPr>
          <a:xfrm>
            <a:off x="10238117" y="5047819"/>
            <a:ext cx="1259457" cy="12594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249" name="Google Shape;249;p27"/>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3200"/>
              <a:buFont typeface="Poppins"/>
              <a:buNone/>
            </a:pPr>
            <a:r>
              <a:rPr b="1" i="0" lang="en-US" sz="3200" u="none" cap="none" strike="noStrike">
                <a:solidFill>
                  <a:schemeClr val="lt1"/>
                </a:solidFill>
                <a:latin typeface="Poppins"/>
                <a:ea typeface="Poppins"/>
                <a:cs typeface="Poppins"/>
                <a:sym typeface="Poppins"/>
              </a:rPr>
              <a:t>MARI BERKENALAN DENGAN </a:t>
            </a:r>
            <a:br>
              <a:rPr b="1" i="0" lang="en-US" sz="4400" u="none" cap="none" strike="noStrike">
                <a:solidFill>
                  <a:schemeClr val="dk1"/>
                </a:solidFill>
                <a:latin typeface="Poppins"/>
                <a:ea typeface="Poppins"/>
                <a:cs typeface="Poppins"/>
                <a:sym typeface="Poppins"/>
              </a:rPr>
            </a:br>
            <a:r>
              <a:rPr b="1" i="0" lang="en-US" sz="4400" u="none" cap="none" strike="noStrike">
                <a:solidFill>
                  <a:schemeClr val="accent4"/>
                </a:solidFill>
                <a:latin typeface="Poppins"/>
                <a:ea typeface="Poppins"/>
                <a:cs typeface="Poppins"/>
                <a:sym typeface="Poppins"/>
              </a:rPr>
              <a:t>STRATEGI KONTEN</a:t>
            </a:r>
            <a:endParaRPr/>
          </a:p>
        </p:txBody>
      </p:sp>
      <p:sp>
        <p:nvSpPr>
          <p:cNvPr id="250" name="Google Shape;250;p27"/>
          <p:cNvSpPr txBox="1"/>
          <p:nvPr/>
        </p:nvSpPr>
        <p:spPr>
          <a:xfrm>
            <a:off x="5469146" y="1825625"/>
            <a:ext cx="5884653"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ct val="95967"/>
              <a:buFont typeface="Arial"/>
              <a:buNone/>
            </a:pPr>
            <a:r>
              <a:rPr b="1" i="0" lang="en-US" sz="2917" u="none" cap="none" strike="noStrike">
                <a:solidFill>
                  <a:schemeClr val="lt1"/>
                </a:solidFill>
              </a:rPr>
              <a:t>STRATEGI KONTEN ADALAH</a:t>
            </a:r>
            <a:endParaRPr b="1" sz="1517"/>
          </a:p>
          <a:p>
            <a:pPr indent="0" lvl="0" marL="0" marR="0" rtl="0" algn="ctr">
              <a:lnSpc>
                <a:spcPct val="90000"/>
              </a:lnSpc>
              <a:spcBef>
                <a:spcPts val="1000"/>
              </a:spcBef>
              <a:spcAft>
                <a:spcPts val="0"/>
              </a:spcAft>
              <a:buClr>
                <a:schemeClr val="accent4"/>
              </a:buClr>
              <a:buSzPct val="95967"/>
              <a:buFont typeface="Arial"/>
              <a:buNone/>
            </a:pPr>
            <a:r>
              <a:rPr b="1" i="0" lang="en-US" sz="2917" u="none" cap="none" strike="noStrike">
                <a:solidFill>
                  <a:schemeClr val="accent4"/>
                </a:solidFill>
              </a:rPr>
              <a:t>CARA MERENCANAKAN APA YANG INGIN DICAPAI DENGAN KONTEN!</a:t>
            </a:r>
            <a:endParaRPr b="1" sz="1517"/>
          </a:p>
          <a:p>
            <a:pPr indent="0" lvl="0" marL="0" marR="0" rtl="0" algn="ctr">
              <a:lnSpc>
                <a:spcPct val="90000"/>
              </a:lnSpc>
              <a:spcBef>
                <a:spcPts val="1000"/>
              </a:spcBef>
              <a:spcAft>
                <a:spcPts val="0"/>
              </a:spcAft>
              <a:buClr>
                <a:schemeClr val="dk1"/>
              </a:buClr>
              <a:buSzPct val="95967"/>
              <a:buFont typeface="Arial"/>
              <a:buNone/>
            </a:pPr>
            <a:r>
              <a:t/>
            </a:r>
            <a:endParaRPr b="1" i="0" sz="2917"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ct val="95967"/>
              <a:buFont typeface="Arial"/>
              <a:buNone/>
            </a:pPr>
            <a:r>
              <a:t/>
            </a:r>
            <a:endParaRPr b="1" i="0" sz="2917"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ct val="95967"/>
              <a:buFont typeface="Arial"/>
              <a:buNone/>
            </a:pPr>
            <a:r>
              <a:t/>
            </a:r>
            <a:endParaRPr b="1" i="0" sz="2917"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ct val="95967"/>
              <a:buFont typeface="Arial"/>
              <a:buNone/>
            </a:pPr>
            <a:r>
              <a:rPr b="1" i="0" lang="en-US" sz="2917" u="none" cap="none" strike="noStrike">
                <a:solidFill>
                  <a:schemeClr val="lt1"/>
                </a:solidFill>
              </a:rPr>
              <a:t>Strategi Konten terdiri dari pengembangan, perencanaan, pembuatan, penyebaran, dan pengelolaan konten.</a:t>
            </a:r>
            <a:endParaRPr b="1" sz="1517"/>
          </a:p>
        </p:txBody>
      </p:sp>
      <p:pic>
        <p:nvPicPr>
          <p:cNvPr id="251" name="Google Shape;251;p27"/>
          <p:cNvPicPr preferRelativeResize="0"/>
          <p:nvPr/>
        </p:nvPicPr>
        <p:blipFill rotWithShape="1">
          <a:blip r:embed="rId3">
            <a:alphaModFix/>
          </a:blip>
          <a:srcRect b="0" l="0" r="0" t="0"/>
          <a:stretch/>
        </p:blipFill>
        <p:spPr>
          <a:xfrm>
            <a:off x="838200" y="1984435"/>
            <a:ext cx="4344718" cy="43447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257" name="Google Shape;257;p28"/>
          <p:cNvSpPr txBox="1"/>
          <p:nvPr/>
        </p:nvSpPr>
        <p:spPr>
          <a:xfrm>
            <a:off x="997085" y="1649757"/>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Tujuan dari strategi konten adalah </a:t>
            </a:r>
            <a:r>
              <a:rPr b="1" i="0" lang="en-US" sz="2800" u="none" cap="none" strike="noStrike">
                <a:solidFill>
                  <a:schemeClr val="accent4"/>
                </a:solidFill>
                <a:latin typeface="Calibri"/>
                <a:ea typeface="Calibri"/>
                <a:cs typeface="Calibri"/>
                <a:sym typeface="Calibri"/>
              </a:rPr>
              <a:t>menciptakan konten yang bermakna, kohesif, menarik, dan berkelanjutan </a:t>
            </a:r>
            <a:r>
              <a:rPr b="1" i="0" lang="en-US" sz="2800" u="none" cap="none" strike="noStrike">
                <a:solidFill>
                  <a:schemeClr val="lt1"/>
                </a:solidFill>
                <a:latin typeface="Calibri"/>
                <a:ea typeface="Calibri"/>
                <a:cs typeface="Calibri"/>
                <a:sym typeface="Calibri"/>
              </a:rPr>
              <a:t>untuk</a:t>
            </a:r>
            <a:r>
              <a:rPr b="1" i="0" lang="en-US" sz="2800" u="none" cap="none" strike="noStrike">
                <a:solidFill>
                  <a:schemeClr val="dk1"/>
                </a:solidFill>
                <a:latin typeface="Calibri"/>
                <a:ea typeface="Calibri"/>
                <a:cs typeface="Calibri"/>
                <a:sym typeface="Calibri"/>
              </a:rPr>
              <a:t> </a:t>
            </a:r>
            <a:r>
              <a:rPr b="1" i="0" lang="en-US" sz="2800" u="none" cap="none" strike="noStrike">
                <a:solidFill>
                  <a:schemeClr val="accent4"/>
                </a:solidFill>
                <a:latin typeface="Calibri"/>
                <a:ea typeface="Calibri"/>
                <a:cs typeface="Calibri"/>
                <a:sym typeface="Calibri"/>
              </a:rPr>
              <a:t>menarik pelanggan yang menjadi target</a:t>
            </a:r>
            <a:endParaRPr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i="0" sz="2800" u="none" cap="none" strike="noStrike">
              <a:solidFill>
                <a:schemeClr val="dk1"/>
              </a:solidFill>
              <a:latin typeface="Calibri"/>
              <a:ea typeface="Calibri"/>
              <a:cs typeface="Calibri"/>
              <a:sym typeface="Calibri"/>
            </a:endParaRPr>
          </a:p>
        </p:txBody>
      </p:sp>
      <p:pic>
        <p:nvPicPr>
          <p:cNvPr id="258" name="Google Shape;258;p28"/>
          <p:cNvPicPr preferRelativeResize="0"/>
          <p:nvPr/>
        </p:nvPicPr>
        <p:blipFill rotWithShape="1">
          <a:blip r:embed="rId3">
            <a:alphaModFix/>
          </a:blip>
          <a:srcRect b="0" l="0" r="0" t="0"/>
          <a:stretch/>
        </p:blipFill>
        <p:spPr>
          <a:xfrm>
            <a:off x="3824689" y="3135312"/>
            <a:ext cx="4957001" cy="37226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nvSpPr>
        <p:spPr>
          <a:xfrm>
            <a:off x="160507" y="81967"/>
            <a:ext cx="6094378" cy="230832"/>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1" i="0" lang="en-US" sz="900" u="none" cap="none" strike="noStrike">
                <a:solidFill>
                  <a:srgbClr val="FFFFFF"/>
                </a:solidFill>
                <a:latin typeface="Calibri"/>
                <a:ea typeface="Calibri"/>
                <a:cs typeface="Calibri"/>
                <a:sym typeface="Calibri"/>
              </a:rPr>
              <a:t>Digital Entrepreneurship Academy – 2022 </a:t>
            </a:r>
            <a:endParaRPr b="1" i="0" sz="900" u="none" cap="none" strike="noStrike">
              <a:solidFill>
                <a:srgbClr val="FFFFFF"/>
              </a:solidFill>
              <a:latin typeface="Calibri"/>
              <a:ea typeface="Calibri"/>
              <a:cs typeface="Calibri"/>
              <a:sym typeface="Calibri"/>
            </a:endParaRPr>
          </a:p>
        </p:txBody>
      </p:sp>
      <p:sp>
        <p:nvSpPr>
          <p:cNvPr id="264" name="Google Shape;264;p29"/>
          <p:cNvSpPr txBox="1"/>
          <p:nvPr/>
        </p:nvSpPr>
        <p:spPr>
          <a:xfrm>
            <a:off x="500331" y="2329132"/>
            <a:ext cx="3364200" cy="17547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lt1"/>
                </a:solidFill>
                <a:latin typeface="Calibri"/>
                <a:ea typeface="Calibri"/>
                <a:cs typeface="Calibri"/>
                <a:sym typeface="Calibri"/>
              </a:rPr>
              <a:t>DASAR </a:t>
            </a:r>
            <a:r>
              <a:rPr b="1" i="0" lang="en-US" sz="3600" u="none" cap="none" strike="noStrike">
                <a:solidFill>
                  <a:schemeClr val="accent2"/>
                </a:solidFill>
                <a:latin typeface="Calibri"/>
                <a:ea typeface="Calibri"/>
                <a:cs typeface="Calibri"/>
                <a:sym typeface="Calibri"/>
              </a:rPr>
              <a:t>STRATEGI KONTEN</a:t>
            </a:r>
            <a:endParaRPr b="1">
              <a:latin typeface="Calibri"/>
              <a:ea typeface="Calibri"/>
              <a:cs typeface="Calibri"/>
              <a:sym typeface="Calibri"/>
            </a:endParaRPr>
          </a:p>
        </p:txBody>
      </p:sp>
      <p:sp>
        <p:nvSpPr>
          <p:cNvPr id="265" name="Google Shape;265;p29"/>
          <p:cNvSpPr/>
          <p:nvPr/>
        </p:nvSpPr>
        <p:spPr>
          <a:xfrm>
            <a:off x="4140679" y="34505"/>
            <a:ext cx="3381555" cy="1708030"/>
          </a:xfrm>
          <a:prstGeom prst="notchedRightArrow">
            <a:avLst>
              <a:gd fmla="val 50000" name="adj1"/>
              <a:gd fmla="val 50000" name="adj2"/>
            </a:avLst>
          </a:prstGeom>
          <a:solidFill>
            <a:schemeClr val="accent2"/>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SIAPA</a:t>
            </a:r>
            <a:endParaRPr b="1">
              <a:latin typeface="Calibri"/>
              <a:ea typeface="Calibri"/>
              <a:cs typeface="Calibri"/>
              <a:sym typeface="Calibri"/>
            </a:endParaRPr>
          </a:p>
        </p:txBody>
      </p:sp>
      <p:sp>
        <p:nvSpPr>
          <p:cNvPr id="266" name="Google Shape;266;p29"/>
          <p:cNvSpPr/>
          <p:nvPr/>
        </p:nvSpPr>
        <p:spPr>
          <a:xfrm>
            <a:off x="4140679" y="1066798"/>
            <a:ext cx="3381555" cy="1708030"/>
          </a:xfrm>
          <a:prstGeom prst="notchedRightArrow">
            <a:avLst>
              <a:gd fmla="val 50000" name="adj1"/>
              <a:gd fmla="val 50000" name="adj2"/>
            </a:avLst>
          </a:prstGeom>
          <a:solidFill>
            <a:schemeClr val="accent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APA</a:t>
            </a:r>
            <a:endParaRPr b="1">
              <a:latin typeface="Calibri"/>
              <a:ea typeface="Calibri"/>
              <a:cs typeface="Calibri"/>
              <a:sym typeface="Calibri"/>
            </a:endParaRPr>
          </a:p>
        </p:txBody>
      </p:sp>
      <p:sp>
        <p:nvSpPr>
          <p:cNvPr id="267" name="Google Shape;267;p29"/>
          <p:cNvSpPr/>
          <p:nvPr/>
        </p:nvSpPr>
        <p:spPr>
          <a:xfrm>
            <a:off x="4140679" y="2099091"/>
            <a:ext cx="3381555" cy="1708030"/>
          </a:xfrm>
          <a:prstGeom prst="notchedRightArrow">
            <a:avLst>
              <a:gd fmla="val 50000" name="adj1"/>
              <a:gd fmla="val 50000" name="adj2"/>
            </a:avLst>
          </a:prstGeom>
          <a:solidFill>
            <a:srgbClr val="FFD96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KENAPA</a:t>
            </a:r>
            <a:endParaRPr b="1">
              <a:latin typeface="Calibri"/>
              <a:ea typeface="Calibri"/>
              <a:cs typeface="Calibri"/>
              <a:sym typeface="Calibri"/>
            </a:endParaRPr>
          </a:p>
        </p:txBody>
      </p:sp>
      <p:sp>
        <p:nvSpPr>
          <p:cNvPr id="268" name="Google Shape;268;p29"/>
          <p:cNvSpPr/>
          <p:nvPr/>
        </p:nvSpPr>
        <p:spPr>
          <a:xfrm>
            <a:off x="4140678" y="4096106"/>
            <a:ext cx="3381555" cy="1708030"/>
          </a:xfrm>
          <a:prstGeom prst="notchedRightArrow">
            <a:avLst>
              <a:gd fmla="val 50000" name="adj1"/>
              <a:gd fmla="val 50000" name="adj2"/>
            </a:avLst>
          </a:prstGeom>
          <a:solidFill>
            <a:srgbClr val="7F6000"/>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DIMANA</a:t>
            </a:r>
            <a:endParaRPr b="1">
              <a:latin typeface="Calibri"/>
              <a:ea typeface="Calibri"/>
              <a:cs typeface="Calibri"/>
              <a:sym typeface="Calibri"/>
            </a:endParaRPr>
          </a:p>
        </p:txBody>
      </p:sp>
      <p:sp>
        <p:nvSpPr>
          <p:cNvPr id="269" name="Google Shape;269;p29"/>
          <p:cNvSpPr/>
          <p:nvPr/>
        </p:nvSpPr>
        <p:spPr>
          <a:xfrm>
            <a:off x="4140677" y="5088137"/>
            <a:ext cx="3381555" cy="1708030"/>
          </a:xfrm>
          <a:prstGeom prst="notchedRightArrow">
            <a:avLst>
              <a:gd fmla="val 50000" name="adj1"/>
              <a:gd fmla="val 50000" name="adj2"/>
            </a:avLst>
          </a:prstGeom>
          <a:solidFill>
            <a:srgbClr val="525252"/>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KAPAN</a:t>
            </a:r>
            <a:endParaRPr b="1">
              <a:latin typeface="Calibri"/>
              <a:ea typeface="Calibri"/>
              <a:cs typeface="Calibri"/>
              <a:sym typeface="Calibri"/>
            </a:endParaRPr>
          </a:p>
        </p:txBody>
      </p:sp>
      <p:sp>
        <p:nvSpPr>
          <p:cNvPr id="270" name="Google Shape;270;p29"/>
          <p:cNvSpPr txBox="1"/>
          <p:nvPr/>
        </p:nvSpPr>
        <p:spPr>
          <a:xfrm>
            <a:off x="8108830" y="379562"/>
            <a:ext cx="3761100" cy="6465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Tentukan audiens kita. Semakin tajam semakin baik.</a:t>
            </a:r>
            <a:endParaRPr b="1">
              <a:latin typeface="Calibri"/>
              <a:ea typeface="Calibri"/>
              <a:cs typeface="Calibri"/>
              <a:sym typeface="Calibri"/>
            </a:endParaRPr>
          </a:p>
        </p:txBody>
      </p:sp>
      <p:sp>
        <p:nvSpPr>
          <p:cNvPr id="271" name="Google Shape;271;p29"/>
          <p:cNvSpPr txBox="1"/>
          <p:nvPr/>
        </p:nvSpPr>
        <p:spPr>
          <a:xfrm>
            <a:off x="8108829" y="1597647"/>
            <a:ext cx="3761100" cy="6465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Muatan pesan yang ingin kita sampaikan kepada audiens</a:t>
            </a:r>
            <a:endParaRPr b="1" sz="1800">
              <a:solidFill>
                <a:schemeClr val="lt1"/>
              </a:solidFill>
              <a:latin typeface="Calibri"/>
              <a:ea typeface="Calibri"/>
              <a:cs typeface="Calibri"/>
              <a:sym typeface="Calibri"/>
            </a:endParaRPr>
          </a:p>
        </p:txBody>
      </p:sp>
      <p:sp>
        <p:nvSpPr>
          <p:cNvPr id="272" name="Google Shape;272;p29"/>
          <p:cNvSpPr txBox="1"/>
          <p:nvPr/>
        </p:nvSpPr>
        <p:spPr>
          <a:xfrm>
            <a:off x="8108829" y="2559964"/>
            <a:ext cx="3761100" cy="6465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Alasan untuk menyampaikan pesan tersebut kepada audiens</a:t>
            </a:r>
            <a:endParaRPr b="1" sz="1800">
              <a:solidFill>
                <a:schemeClr val="lt1"/>
              </a:solidFill>
              <a:latin typeface="Calibri"/>
              <a:ea typeface="Calibri"/>
              <a:cs typeface="Calibri"/>
              <a:sym typeface="Calibri"/>
            </a:endParaRPr>
          </a:p>
        </p:txBody>
      </p:sp>
      <p:sp>
        <p:nvSpPr>
          <p:cNvPr id="273" name="Google Shape;273;p29"/>
          <p:cNvSpPr txBox="1"/>
          <p:nvPr/>
        </p:nvSpPr>
        <p:spPr>
          <a:xfrm>
            <a:off x="8108829" y="3617663"/>
            <a:ext cx="3761100" cy="6465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Cara kita menyampaikan pesan, agar sampai kepada audiens</a:t>
            </a:r>
            <a:endParaRPr b="1" sz="1800">
              <a:solidFill>
                <a:schemeClr val="lt1"/>
              </a:solidFill>
              <a:latin typeface="Calibri"/>
              <a:ea typeface="Calibri"/>
              <a:cs typeface="Calibri"/>
              <a:sym typeface="Calibri"/>
            </a:endParaRPr>
          </a:p>
        </p:txBody>
      </p:sp>
      <p:sp>
        <p:nvSpPr>
          <p:cNvPr id="274" name="Google Shape;274;p29"/>
          <p:cNvSpPr txBox="1"/>
          <p:nvPr/>
        </p:nvSpPr>
        <p:spPr>
          <a:xfrm>
            <a:off x="8108829" y="4568007"/>
            <a:ext cx="3761100" cy="6465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Lokasi dari audiens yang ingin kita ajak berkomunikasi</a:t>
            </a:r>
            <a:endParaRPr b="1" sz="1800">
              <a:solidFill>
                <a:schemeClr val="lt1"/>
              </a:solidFill>
              <a:latin typeface="Calibri"/>
              <a:ea typeface="Calibri"/>
              <a:cs typeface="Calibri"/>
              <a:sym typeface="Calibri"/>
            </a:endParaRPr>
          </a:p>
        </p:txBody>
      </p:sp>
      <p:sp>
        <p:nvSpPr>
          <p:cNvPr id="275" name="Google Shape;275;p29"/>
          <p:cNvSpPr txBox="1"/>
          <p:nvPr/>
        </p:nvSpPr>
        <p:spPr>
          <a:xfrm>
            <a:off x="8108829" y="5518351"/>
            <a:ext cx="3761117" cy="92333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Waktu yang tepat untuk menyampaikan pesan itu agar semakin efektif ditangkap audiens.</a:t>
            </a:r>
            <a:endParaRPr b="1">
              <a:latin typeface="Calibri"/>
              <a:ea typeface="Calibri"/>
              <a:cs typeface="Calibri"/>
              <a:sym typeface="Calibri"/>
            </a:endParaRPr>
          </a:p>
        </p:txBody>
      </p:sp>
      <p:sp>
        <p:nvSpPr>
          <p:cNvPr id="276" name="Google Shape;276;p29"/>
          <p:cNvSpPr/>
          <p:nvPr/>
        </p:nvSpPr>
        <p:spPr>
          <a:xfrm>
            <a:off x="4140679" y="3131384"/>
            <a:ext cx="3381555" cy="1708030"/>
          </a:xfrm>
          <a:prstGeom prst="notchedRightArrow">
            <a:avLst>
              <a:gd fmla="val 50000" name="adj1"/>
              <a:gd fmla="val 50000" name="adj2"/>
            </a:avLst>
          </a:prstGeom>
          <a:solidFill>
            <a:srgbClr val="BF9000"/>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BAGAIMANA</a:t>
            </a:r>
            <a:endParaRPr b="1">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282" name="Google Shape;282;p30"/>
          <p:cNvSpPr txBox="1"/>
          <p:nvPr/>
        </p:nvSpPr>
        <p:spPr>
          <a:xfrm>
            <a:off x="1383102" y="332300"/>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lt1"/>
              </a:buClr>
              <a:buSzPts val="3200"/>
              <a:buFont typeface="Arial"/>
              <a:buNone/>
            </a:pPr>
            <a:r>
              <a:rPr lang="en-US" sz="3200">
                <a:solidFill>
                  <a:schemeClr val="lt1"/>
                </a:solidFill>
                <a:latin typeface="Calibri"/>
                <a:ea typeface="Calibri"/>
                <a:cs typeface="Calibri"/>
                <a:sym typeface="Calibri"/>
              </a:rPr>
              <a:t>KATA APA YANG SELALU ADA DI </a:t>
            </a:r>
            <a:endParaRPr>
              <a:latin typeface="Calibri"/>
              <a:ea typeface="Calibri"/>
              <a:cs typeface="Calibri"/>
              <a:sym typeface="Calibri"/>
            </a:endParaRPr>
          </a:p>
          <a:p>
            <a:pPr indent="0" lvl="0" marL="0" marR="0" rtl="0" algn="r">
              <a:lnSpc>
                <a:spcPct val="90000"/>
              </a:lnSpc>
              <a:spcBef>
                <a:spcPts val="0"/>
              </a:spcBef>
              <a:spcAft>
                <a:spcPts val="0"/>
              </a:spcAft>
              <a:buClr>
                <a:schemeClr val="accent4"/>
              </a:buClr>
              <a:buSzPts val="3200"/>
              <a:buFont typeface="Arial"/>
              <a:buNone/>
            </a:pPr>
            <a:r>
              <a:rPr lang="en-US" sz="3200">
                <a:solidFill>
                  <a:schemeClr val="accent4"/>
                </a:solidFill>
                <a:latin typeface="Calibri"/>
                <a:ea typeface="Calibri"/>
                <a:cs typeface="Calibri"/>
                <a:sym typeface="Calibri"/>
              </a:rPr>
              <a:t>SEMUA POIN STRATEGI KONTEN</a:t>
            </a:r>
            <a:r>
              <a:rPr lang="en-US" sz="3200">
                <a:solidFill>
                  <a:schemeClr val="lt1"/>
                </a:solidFill>
                <a:latin typeface="Calibri"/>
                <a:ea typeface="Calibri"/>
                <a:cs typeface="Calibri"/>
                <a:sym typeface="Calibri"/>
              </a:rPr>
              <a:t>?</a:t>
            </a:r>
            <a:endParaRPr>
              <a:latin typeface="Calibri"/>
              <a:ea typeface="Calibri"/>
              <a:cs typeface="Calibri"/>
              <a:sym typeface="Calibri"/>
            </a:endParaRPr>
          </a:p>
        </p:txBody>
      </p:sp>
      <p:pic>
        <p:nvPicPr>
          <p:cNvPr id="283" name="Google Shape;283;p30"/>
          <p:cNvPicPr preferRelativeResize="0"/>
          <p:nvPr/>
        </p:nvPicPr>
        <p:blipFill rotWithShape="1">
          <a:blip r:embed="rId3">
            <a:alphaModFix/>
          </a:blip>
          <a:srcRect b="0" l="0" r="0" t="0"/>
          <a:stretch/>
        </p:blipFill>
        <p:spPr>
          <a:xfrm>
            <a:off x="0" y="3191773"/>
            <a:ext cx="12192000" cy="3681065"/>
          </a:xfrm>
          <a:prstGeom prst="rect">
            <a:avLst/>
          </a:prstGeom>
          <a:noFill/>
          <a:ln>
            <a:noFill/>
          </a:ln>
        </p:spPr>
      </p:pic>
      <p:sp>
        <p:nvSpPr>
          <p:cNvPr id="284" name="Google Shape;284;p30"/>
          <p:cNvSpPr txBox="1"/>
          <p:nvPr/>
        </p:nvSpPr>
        <p:spPr>
          <a:xfrm>
            <a:off x="2493768" y="2591608"/>
            <a:ext cx="7522200" cy="12006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YA BENAR SEKALI,</a:t>
            </a:r>
            <a:endParaRPr>
              <a:latin typeface="Calibri"/>
              <a:ea typeface="Calibri"/>
              <a:cs typeface="Calibri"/>
              <a:sym typeface="Calibri"/>
            </a:endParaRPr>
          </a:p>
          <a:p>
            <a:pPr indent="0" lvl="0" marL="0" marR="0" rtl="0" algn="ctr">
              <a:spcBef>
                <a:spcPts val="0"/>
              </a:spcBef>
              <a:spcAft>
                <a:spcPts val="0"/>
              </a:spcAft>
              <a:buNone/>
            </a:pPr>
            <a:r>
              <a:rPr lang="en-US" sz="3600">
                <a:solidFill>
                  <a:schemeClr val="lt1"/>
                </a:solidFill>
                <a:latin typeface="Calibri"/>
                <a:ea typeface="Calibri"/>
                <a:cs typeface="Calibri"/>
                <a:sym typeface="Calibri"/>
              </a:rPr>
              <a:t>KATA ITU ADALAH </a:t>
            </a:r>
            <a:r>
              <a:rPr b="1" lang="en-US" sz="3600">
                <a:solidFill>
                  <a:schemeClr val="accent4"/>
                </a:solidFill>
                <a:latin typeface="Calibri"/>
                <a:ea typeface="Calibri"/>
                <a:cs typeface="Calibri"/>
                <a:sym typeface="Calibri"/>
              </a:rPr>
              <a:t>PEMIRSA</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290" name="Google Shape;290;p31"/>
          <p:cNvSpPr txBox="1"/>
          <p:nvPr/>
        </p:nvSpPr>
        <p:spPr>
          <a:xfrm>
            <a:off x="855452" y="2590739"/>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lnSpcReduction="20000"/>
          </a:bodyPr>
          <a:lstStyle/>
          <a:p>
            <a:pPr indent="0" lvl="0" marL="0" marR="0" rtl="0" algn="ctr">
              <a:lnSpc>
                <a:spcPct val="90000"/>
              </a:lnSpc>
              <a:spcBef>
                <a:spcPts val="0"/>
              </a:spcBef>
              <a:spcAft>
                <a:spcPts val="0"/>
              </a:spcAft>
              <a:buClr>
                <a:schemeClr val="lt1"/>
              </a:buClr>
              <a:buSzPts val="4400"/>
              <a:buFont typeface="Poppins"/>
              <a:buNone/>
            </a:pPr>
            <a:r>
              <a:rPr b="1" lang="en-US" sz="4400">
                <a:solidFill>
                  <a:schemeClr val="lt1"/>
                </a:solidFill>
                <a:latin typeface="Calibri"/>
                <a:ea typeface="Calibri"/>
                <a:cs typeface="Calibri"/>
                <a:sym typeface="Calibri"/>
              </a:rPr>
              <a:t>SUDAHKAH KITA MENGENAL </a:t>
            </a:r>
            <a:r>
              <a:rPr b="1" lang="en-US" sz="4400">
                <a:solidFill>
                  <a:schemeClr val="accent2"/>
                </a:solidFill>
                <a:latin typeface="Calibri"/>
                <a:ea typeface="Calibri"/>
                <a:cs typeface="Calibri"/>
                <a:sym typeface="Calibri"/>
              </a:rPr>
              <a:t>SIAPA</a:t>
            </a:r>
            <a:r>
              <a:rPr b="1" lang="en-US" sz="4400">
                <a:solidFill>
                  <a:schemeClr val="dk1"/>
                </a:solidFill>
                <a:latin typeface="Calibri"/>
                <a:ea typeface="Calibri"/>
                <a:cs typeface="Calibri"/>
                <a:sym typeface="Calibri"/>
              </a:rPr>
              <a:t>  </a:t>
            </a:r>
            <a:br>
              <a:rPr b="1" lang="en-US" sz="4400">
                <a:solidFill>
                  <a:schemeClr val="dk1"/>
                </a:solidFill>
                <a:latin typeface="Calibri"/>
                <a:ea typeface="Calibri"/>
                <a:cs typeface="Calibri"/>
                <a:sym typeface="Calibri"/>
              </a:rPr>
            </a:br>
            <a:r>
              <a:rPr b="1" lang="en-US" sz="6700">
                <a:solidFill>
                  <a:schemeClr val="accent4"/>
                </a:solidFill>
                <a:latin typeface="Calibri"/>
                <a:ea typeface="Calibri"/>
                <a:cs typeface="Calibri"/>
                <a:sym typeface="Calibri"/>
              </a:rPr>
              <a:t>PEMIRSA KITA</a:t>
            </a:r>
            <a:r>
              <a:rPr b="1" lang="en-US" sz="4400">
                <a:solidFill>
                  <a:schemeClr val="lt1"/>
                </a:solidFill>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p:nvPr/>
        </p:nvSpPr>
        <p:spPr>
          <a:xfrm>
            <a:off x="-3144" y="-17143"/>
            <a:ext cx="3750060" cy="6875143"/>
          </a:xfrm>
          <a:custGeom>
            <a:rect b="b" l="l" r="r" t="t"/>
            <a:pathLst>
              <a:path extrusionOk="0" h="10312714" w="5625090">
                <a:moveTo>
                  <a:pt x="0" y="0"/>
                </a:moveTo>
                <a:lnTo>
                  <a:pt x="1570228" y="0"/>
                </a:lnTo>
                <a:lnTo>
                  <a:pt x="1817757" y="75589"/>
                </a:lnTo>
                <a:cubicBezTo>
                  <a:pt x="3086740" y="508792"/>
                  <a:pt x="4180357" y="1389118"/>
                  <a:pt x="4871253" y="2585369"/>
                </a:cubicBezTo>
                <a:cubicBezTo>
                  <a:pt x="5876193" y="4325371"/>
                  <a:pt x="5876382" y="6469359"/>
                  <a:pt x="4871749" y="8209538"/>
                </a:cubicBezTo>
                <a:cubicBezTo>
                  <a:pt x="4369433" y="9079628"/>
                  <a:pt x="3654077" y="9782654"/>
                  <a:pt x="2813132" y="10268133"/>
                </a:cubicBezTo>
                <a:lnTo>
                  <a:pt x="2729795" y="10312714"/>
                </a:lnTo>
                <a:lnTo>
                  <a:pt x="910" y="10312714"/>
                </a:lnTo>
                <a:close/>
              </a:path>
            </a:pathLst>
          </a:custGeom>
          <a:solidFill>
            <a:srgbClr val="7F7F7F">
              <a:alpha val="3764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105" name="Google Shape;105;p14"/>
          <p:cNvSpPr/>
          <p:nvPr/>
        </p:nvSpPr>
        <p:spPr>
          <a:xfrm>
            <a:off x="2180112" y="-10885"/>
            <a:ext cx="3404489" cy="2221398"/>
          </a:xfrm>
          <a:custGeom>
            <a:rect b="b" l="l" r="r" t="t"/>
            <a:pathLst>
              <a:path extrusionOk="0" h="3332097" w="5133645">
                <a:moveTo>
                  <a:pt x="0" y="0"/>
                </a:moveTo>
                <a:cubicBezTo>
                  <a:pt x="1405490" y="882964"/>
                  <a:pt x="2182073" y="1971959"/>
                  <a:pt x="2718867" y="3332097"/>
                </a:cubicBezTo>
                <a:lnTo>
                  <a:pt x="5133645" y="3326639"/>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106" name="Google Shape;106;p14"/>
          <p:cNvSpPr/>
          <p:nvPr/>
        </p:nvSpPr>
        <p:spPr>
          <a:xfrm>
            <a:off x="1837372" y="-23082"/>
            <a:ext cx="4245150" cy="3361102"/>
          </a:xfrm>
          <a:custGeom>
            <a:rect b="b" l="l" r="r" t="t"/>
            <a:pathLst>
              <a:path extrusionOk="0" h="5041653" w="5917606">
                <a:moveTo>
                  <a:pt x="0" y="0"/>
                </a:moveTo>
                <a:cubicBezTo>
                  <a:pt x="1988349" y="1026811"/>
                  <a:pt x="3009136" y="3355306"/>
                  <a:pt x="3043967" y="5041653"/>
                </a:cubicBezTo>
                <a:lnTo>
                  <a:pt x="5917606" y="5031454"/>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107" name="Google Shape;107;p14"/>
          <p:cNvSpPr/>
          <p:nvPr/>
        </p:nvSpPr>
        <p:spPr>
          <a:xfrm>
            <a:off x="1552668" y="-2942"/>
            <a:ext cx="4510981" cy="4509861"/>
          </a:xfrm>
          <a:custGeom>
            <a:rect b="b" l="l" r="r" t="t"/>
            <a:pathLst>
              <a:path extrusionOk="0" h="5042211" w="6157481">
                <a:moveTo>
                  <a:pt x="0" y="0"/>
                </a:moveTo>
                <a:cubicBezTo>
                  <a:pt x="2647339" y="886277"/>
                  <a:pt x="3586715" y="3365578"/>
                  <a:pt x="3043967" y="5041653"/>
                </a:cubicBezTo>
                <a:lnTo>
                  <a:pt x="6157481" y="5042211"/>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108" name="Google Shape;108;p14"/>
          <p:cNvSpPr/>
          <p:nvPr/>
        </p:nvSpPr>
        <p:spPr>
          <a:xfrm>
            <a:off x="1162388" y="-9791"/>
            <a:ext cx="4386850" cy="5648149"/>
          </a:xfrm>
          <a:custGeom>
            <a:rect b="b" l="l" r="r" t="t"/>
            <a:pathLst>
              <a:path extrusionOk="0" h="5035817" w="5453192">
                <a:moveTo>
                  <a:pt x="0" y="0"/>
                </a:moveTo>
                <a:cubicBezTo>
                  <a:pt x="3150690" y="849061"/>
                  <a:pt x="4013837" y="3301636"/>
                  <a:pt x="2447860" y="5016076"/>
                </a:cubicBezTo>
                <a:lnTo>
                  <a:pt x="5453192" y="5035817"/>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nvGrpSpPr>
          <p:cNvPr id="109" name="Google Shape;109;p14"/>
          <p:cNvGrpSpPr/>
          <p:nvPr/>
        </p:nvGrpSpPr>
        <p:grpSpPr>
          <a:xfrm>
            <a:off x="4748797" y="2273450"/>
            <a:ext cx="5721571" cy="646331"/>
            <a:chOff x="4818251" y="1294425"/>
            <a:chExt cx="5721570" cy="646331"/>
          </a:xfrm>
        </p:grpSpPr>
        <p:sp>
          <p:nvSpPr>
            <p:cNvPr id="110" name="Google Shape;110;p14"/>
            <p:cNvSpPr txBox="1"/>
            <p:nvPr/>
          </p:nvSpPr>
          <p:spPr>
            <a:xfrm>
              <a:off x="6032129" y="1386759"/>
              <a:ext cx="4507692" cy="461665"/>
            </a:xfrm>
            <a:prstGeom prst="rect">
              <a:avLst/>
            </a:prstGeom>
            <a:noFill/>
            <a:ln>
              <a:noFill/>
            </a:ln>
          </p:spPr>
          <p:txBody>
            <a:bodyPr anchorCtr="0" anchor="ctr" bIns="45700" lIns="108000" spcFirstLastPara="1" rIns="108000" wrap="square" tIns="45700">
              <a:spAutoFit/>
            </a:bodyPr>
            <a:lstStyle/>
            <a:p>
              <a:pPr indent="0" lvl="0" marL="0" marR="0" rtl="0" algn="l">
                <a:lnSpc>
                  <a:spcPct val="100000"/>
                </a:lnSpc>
                <a:spcBef>
                  <a:spcPts val="0"/>
                </a:spcBef>
                <a:spcAft>
                  <a:spcPts val="0"/>
                </a:spcAft>
                <a:buClr>
                  <a:srgbClr val="FFFF00"/>
                </a:buClr>
                <a:buSzPts val="2400"/>
                <a:buFont typeface="Calibri"/>
                <a:buNone/>
              </a:pPr>
              <a:r>
                <a:rPr b="1" i="0" lang="en-US" sz="2400" u="none" cap="none" strike="noStrike">
                  <a:solidFill>
                    <a:srgbClr val="FFFF00"/>
                  </a:solidFill>
                  <a:latin typeface="Calibri"/>
                  <a:ea typeface="Calibri"/>
                  <a:cs typeface="Calibri"/>
                  <a:sym typeface="Calibri"/>
                </a:rPr>
                <a:t>Definisi Pemasaran Konten </a:t>
              </a:r>
              <a:endParaRPr b="1" i="0" sz="2400" u="none" cap="none" strike="noStrike">
                <a:solidFill>
                  <a:srgbClr val="FFFF00"/>
                </a:solidFill>
                <a:latin typeface="Calibri"/>
                <a:ea typeface="Calibri"/>
                <a:cs typeface="Calibri"/>
                <a:sym typeface="Calibri"/>
              </a:endParaRPr>
            </a:p>
          </p:txBody>
        </p:sp>
        <p:sp>
          <p:nvSpPr>
            <p:cNvPr id="111" name="Google Shape;111;p14"/>
            <p:cNvSpPr txBox="1"/>
            <p:nvPr/>
          </p:nvSpPr>
          <p:spPr>
            <a:xfrm>
              <a:off x="4818251" y="1294425"/>
              <a:ext cx="958096" cy="646331"/>
            </a:xfrm>
            <a:prstGeom prst="rect">
              <a:avLst/>
            </a:prstGeom>
            <a:noFill/>
            <a:ln>
              <a:noFill/>
            </a:ln>
          </p:spPr>
          <p:txBody>
            <a:bodyPr anchorCtr="0" anchor="ctr" bIns="45700" lIns="108000" spcFirstLastPara="1" rIns="108000" wrap="square" tIns="45700">
              <a:spAutoFit/>
            </a:bodyPr>
            <a:lstStyle/>
            <a:p>
              <a:pPr indent="0" lvl="0" marL="0" marR="0" rtl="0" algn="ctr">
                <a:lnSpc>
                  <a:spcPct val="10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01</a:t>
              </a:r>
              <a:endParaRPr b="1" i="0" sz="3600" u="none" cap="none" strike="noStrike">
                <a:solidFill>
                  <a:srgbClr val="FFFFFF"/>
                </a:solidFill>
                <a:latin typeface="Calibri"/>
                <a:ea typeface="Calibri"/>
                <a:cs typeface="Calibri"/>
                <a:sym typeface="Calibri"/>
              </a:endParaRPr>
            </a:p>
          </p:txBody>
        </p:sp>
      </p:grpSp>
      <p:grpSp>
        <p:nvGrpSpPr>
          <p:cNvPr id="112" name="Google Shape;112;p14"/>
          <p:cNvGrpSpPr/>
          <p:nvPr/>
        </p:nvGrpSpPr>
        <p:grpSpPr>
          <a:xfrm>
            <a:off x="4927369" y="3572893"/>
            <a:ext cx="5721571" cy="646331"/>
            <a:chOff x="4818251" y="1294425"/>
            <a:chExt cx="5721570" cy="646331"/>
          </a:xfrm>
        </p:grpSpPr>
        <p:sp>
          <p:nvSpPr>
            <p:cNvPr id="113" name="Google Shape;113;p14"/>
            <p:cNvSpPr txBox="1"/>
            <p:nvPr/>
          </p:nvSpPr>
          <p:spPr>
            <a:xfrm>
              <a:off x="6032129" y="1386759"/>
              <a:ext cx="4507692" cy="461665"/>
            </a:xfrm>
            <a:prstGeom prst="rect">
              <a:avLst/>
            </a:prstGeom>
            <a:noFill/>
            <a:ln>
              <a:noFill/>
            </a:ln>
          </p:spPr>
          <p:txBody>
            <a:bodyPr anchorCtr="0" anchor="ctr" bIns="45700" lIns="108000" spcFirstLastPara="1" rIns="108000" wrap="square" tIns="45700">
              <a:spAutoFit/>
            </a:bodyPr>
            <a:lstStyle/>
            <a:p>
              <a:pPr indent="0" lvl="0" marL="0" marR="0" rtl="0" algn="l">
                <a:lnSpc>
                  <a:spcPct val="100000"/>
                </a:lnSpc>
                <a:spcBef>
                  <a:spcPts val="0"/>
                </a:spcBef>
                <a:spcAft>
                  <a:spcPts val="0"/>
                </a:spcAft>
                <a:buClr>
                  <a:srgbClr val="FFFF00"/>
                </a:buClr>
                <a:buSzPts val="2400"/>
                <a:buFont typeface="Calibri"/>
                <a:buNone/>
              </a:pPr>
              <a:r>
                <a:rPr b="1" i="0" lang="en-US" sz="2400" u="none" cap="none" strike="noStrike">
                  <a:solidFill>
                    <a:srgbClr val="FFFF00"/>
                  </a:solidFill>
                  <a:latin typeface="Calibri"/>
                  <a:ea typeface="Calibri"/>
                  <a:cs typeface="Calibri"/>
                  <a:sym typeface="Calibri"/>
                </a:rPr>
                <a:t>Pemirsa/pembaca adalah kunci </a:t>
              </a:r>
              <a:endParaRPr b="1" i="0" sz="2400" u="none" cap="none" strike="noStrike">
                <a:solidFill>
                  <a:srgbClr val="FFFF00"/>
                </a:solidFill>
                <a:latin typeface="Calibri"/>
                <a:ea typeface="Calibri"/>
                <a:cs typeface="Calibri"/>
                <a:sym typeface="Calibri"/>
              </a:endParaRPr>
            </a:p>
          </p:txBody>
        </p:sp>
        <p:sp>
          <p:nvSpPr>
            <p:cNvPr id="114" name="Google Shape;114;p14"/>
            <p:cNvSpPr txBox="1"/>
            <p:nvPr/>
          </p:nvSpPr>
          <p:spPr>
            <a:xfrm>
              <a:off x="4818251" y="1294425"/>
              <a:ext cx="958096" cy="646331"/>
            </a:xfrm>
            <a:prstGeom prst="rect">
              <a:avLst/>
            </a:prstGeom>
            <a:noFill/>
            <a:ln>
              <a:noFill/>
            </a:ln>
          </p:spPr>
          <p:txBody>
            <a:bodyPr anchorCtr="0" anchor="ctr" bIns="45700" lIns="108000" spcFirstLastPara="1" rIns="108000" wrap="square" tIns="45700">
              <a:spAutoFit/>
            </a:bodyPr>
            <a:lstStyle/>
            <a:p>
              <a:pPr indent="0" lvl="0" marL="0" marR="0" rtl="0" algn="ctr">
                <a:lnSpc>
                  <a:spcPct val="10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02</a:t>
              </a:r>
              <a:endParaRPr b="1" i="0" sz="3600" u="none" cap="none" strike="noStrike">
                <a:solidFill>
                  <a:srgbClr val="FFFFFF"/>
                </a:solidFill>
                <a:latin typeface="Calibri"/>
                <a:ea typeface="Calibri"/>
                <a:cs typeface="Calibri"/>
                <a:sym typeface="Calibri"/>
              </a:endParaRPr>
            </a:p>
          </p:txBody>
        </p:sp>
      </p:grpSp>
      <p:grpSp>
        <p:nvGrpSpPr>
          <p:cNvPr id="115" name="Google Shape;115;p14"/>
          <p:cNvGrpSpPr/>
          <p:nvPr/>
        </p:nvGrpSpPr>
        <p:grpSpPr>
          <a:xfrm>
            <a:off x="4862975" y="4806674"/>
            <a:ext cx="6668625" cy="646331"/>
            <a:chOff x="4818251" y="1294425"/>
            <a:chExt cx="6668624" cy="646331"/>
          </a:xfrm>
        </p:grpSpPr>
        <p:sp>
          <p:nvSpPr>
            <p:cNvPr id="116" name="Google Shape;116;p14"/>
            <p:cNvSpPr txBox="1"/>
            <p:nvPr/>
          </p:nvSpPr>
          <p:spPr>
            <a:xfrm>
              <a:off x="6032129" y="1386759"/>
              <a:ext cx="5454746" cy="461665"/>
            </a:xfrm>
            <a:prstGeom prst="rect">
              <a:avLst/>
            </a:prstGeom>
            <a:noFill/>
            <a:ln>
              <a:noFill/>
            </a:ln>
          </p:spPr>
          <p:txBody>
            <a:bodyPr anchorCtr="0" anchor="ctr" bIns="45700" lIns="108000" spcFirstLastPara="1" rIns="108000" wrap="square" tIns="45700">
              <a:spAutoFit/>
            </a:bodyPr>
            <a:lstStyle/>
            <a:p>
              <a:pPr indent="0" lvl="0" marL="0" marR="0" rtl="0" algn="l">
                <a:lnSpc>
                  <a:spcPct val="100000"/>
                </a:lnSpc>
                <a:spcBef>
                  <a:spcPts val="0"/>
                </a:spcBef>
                <a:spcAft>
                  <a:spcPts val="0"/>
                </a:spcAft>
                <a:buClr>
                  <a:srgbClr val="FFFF00"/>
                </a:buClr>
                <a:buSzPts val="2400"/>
                <a:buFont typeface="Calibri"/>
                <a:buNone/>
              </a:pPr>
              <a:r>
                <a:rPr b="1" i="0" lang="en-US" sz="2400" u="none" cap="none" strike="noStrike">
                  <a:solidFill>
                    <a:srgbClr val="FFFF00"/>
                  </a:solidFill>
                  <a:latin typeface="Calibri"/>
                  <a:ea typeface="Calibri"/>
                  <a:cs typeface="Calibri"/>
                  <a:sym typeface="Calibri"/>
                </a:rPr>
                <a:t>Strategi Penyusunan Konten</a:t>
              </a:r>
              <a:endParaRPr b="1" i="0" sz="2400" u="none" cap="none" strike="noStrike">
                <a:solidFill>
                  <a:srgbClr val="FFFF00"/>
                </a:solidFill>
                <a:latin typeface="Calibri"/>
                <a:ea typeface="Calibri"/>
                <a:cs typeface="Calibri"/>
                <a:sym typeface="Calibri"/>
              </a:endParaRPr>
            </a:p>
          </p:txBody>
        </p:sp>
        <p:sp>
          <p:nvSpPr>
            <p:cNvPr id="117" name="Google Shape;117;p14"/>
            <p:cNvSpPr txBox="1"/>
            <p:nvPr/>
          </p:nvSpPr>
          <p:spPr>
            <a:xfrm>
              <a:off x="4818251" y="1294425"/>
              <a:ext cx="958096" cy="646331"/>
            </a:xfrm>
            <a:prstGeom prst="rect">
              <a:avLst/>
            </a:prstGeom>
            <a:noFill/>
            <a:ln>
              <a:noFill/>
            </a:ln>
          </p:spPr>
          <p:txBody>
            <a:bodyPr anchorCtr="0" anchor="ctr" bIns="45700" lIns="108000" spcFirstLastPara="1" rIns="108000" wrap="square" tIns="45700">
              <a:spAutoFit/>
            </a:bodyPr>
            <a:lstStyle/>
            <a:p>
              <a:pPr indent="0" lvl="0" marL="0" marR="0" rtl="0" algn="ctr">
                <a:lnSpc>
                  <a:spcPct val="10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03</a:t>
              </a:r>
              <a:endParaRPr b="1" i="0" sz="3600" u="none" cap="none" strike="noStrike">
                <a:solidFill>
                  <a:srgbClr val="FFFFFF"/>
                </a:solidFill>
                <a:latin typeface="Calibri"/>
                <a:ea typeface="Calibri"/>
                <a:cs typeface="Calibri"/>
                <a:sym typeface="Calibri"/>
              </a:endParaRPr>
            </a:p>
          </p:txBody>
        </p:sp>
      </p:grpSp>
      <p:sp>
        <p:nvSpPr>
          <p:cNvPr id="118" name="Google Shape;118;p14"/>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119" name="Google Shape;119;p14"/>
          <p:cNvSpPr txBox="1"/>
          <p:nvPr/>
        </p:nvSpPr>
        <p:spPr>
          <a:xfrm>
            <a:off x="7723761" y="356296"/>
            <a:ext cx="3198846" cy="107721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3200"/>
              <a:buFont typeface="Calibri"/>
              <a:buNone/>
            </a:pPr>
            <a:r>
              <a:rPr b="1" i="0" lang="en-US" sz="3200" u="none" cap="none" strike="noStrike">
                <a:solidFill>
                  <a:srgbClr val="FFFFFF"/>
                </a:solidFill>
                <a:latin typeface="Calibri"/>
                <a:ea typeface="Calibri"/>
                <a:cs typeface="Calibri"/>
                <a:sym typeface="Calibri"/>
              </a:rPr>
              <a:t>Agenda Pembelajaran</a:t>
            </a:r>
            <a:endParaRPr b="1" i="0" sz="3200" u="none" cap="none" strike="noStrike">
              <a:solidFill>
                <a:srgbClr val="FFFFFF"/>
              </a:solidFill>
              <a:latin typeface="Calibri"/>
              <a:ea typeface="Calibri"/>
              <a:cs typeface="Calibri"/>
              <a:sym typeface="Calibri"/>
            </a:endParaRPr>
          </a:p>
        </p:txBody>
      </p:sp>
      <p:grpSp>
        <p:nvGrpSpPr>
          <p:cNvPr id="120" name="Google Shape;120;p14"/>
          <p:cNvGrpSpPr/>
          <p:nvPr/>
        </p:nvGrpSpPr>
        <p:grpSpPr>
          <a:xfrm>
            <a:off x="94454" y="356296"/>
            <a:ext cx="4299507" cy="1029879"/>
            <a:chOff x="6453398" y="244444"/>
            <a:chExt cx="5492168" cy="1315562"/>
          </a:xfrm>
        </p:grpSpPr>
        <p:sp>
          <p:nvSpPr>
            <p:cNvPr id="121" name="Google Shape;121;p14"/>
            <p:cNvSpPr/>
            <p:nvPr/>
          </p:nvSpPr>
          <p:spPr>
            <a:xfrm>
              <a:off x="6634265" y="340468"/>
              <a:ext cx="5311301" cy="113813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122" name="Google Shape;122;p14"/>
            <p:cNvPicPr preferRelativeResize="0"/>
            <p:nvPr/>
          </p:nvPicPr>
          <p:blipFill rotWithShape="1">
            <a:blip r:embed="rId3">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123" name="Google Shape;123;p14"/>
            <p:cNvPicPr preferRelativeResize="0"/>
            <p:nvPr/>
          </p:nvPicPr>
          <p:blipFill rotWithShape="1">
            <a:blip r:embed="rId4">
              <a:alphaModFix/>
            </a:blip>
            <a:srcRect b="0" l="0" r="0" t="0"/>
            <a:stretch/>
          </p:blipFill>
          <p:spPr>
            <a:xfrm>
              <a:off x="8747829" y="343939"/>
              <a:ext cx="1138136" cy="1138136"/>
            </a:xfrm>
            <a:prstGeom prst="rect">
              <a:avLst/>
            </a:prstGeom>
            <a:noFill/>
            <a:ln>
              <a:noFill/>
            </a:ln>
          </p:spPr>
        </p:pic>
      </p:grpSp>
      <p:pic>
        <p:nvPicPr>
          <p:cNvPr id="124" name="Google Shape;124;p14"/>
          <p:cNvPicPr preferRelativeResize="0"/>
          <p:nvPr/>
        </p:nvPicPr>
        <p:blipFill rotWithShape="1">
          <a:blip r:embed="rId5">
            <a:alphaModFix/>
          </a:blip>
          <a:srcRect b="0" l="0" r="0" t="0"/>
          <a:stretch/>
        </p:blipFill>
        <p:spPr>
          <a:xfrm>
            <a:off x="3111179" y="404557"/>
            <a:ext cx="733335" cy="9178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296" name="Google Shape;296;p32"/>
          <p:cNvSpPr txBox="1"/>
          <p:nvPr/>
        </p:nvSpPr>
        <p:spPr>
          <a:xfrm>
            <a:off x="865910" y="1997870"/>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Arial"/>
              <a:buNone/>
            </a:pPr>
            <a:r>
              <a:rPr b="1" lang="en-US" sz="4400">
                <a:solidFill>
                  <a:schemeClr val="lt1"/>
                </a:solidFill>
                <a:latin typeface="Calibri"/>
                <a:ea typeface="Calibri"/>
                <a:cs typeface="Calibri"/>
                <a:sym typeface="Calibri"/>
              </a:rPr>
              <a:t>TARGET PEMIRSA</a:t>
            </a:r>
            <a:r>
              <a:rPr b="1" lang="en-US" sz="4400">
                <a:solidFill>
                  <a:schemeClr val="dk1"/>
                </a:solidFill>
                <a:latin typeface="Calibri"/>
                <a:ea typeface="Calibri"/>
                <a:cs typeface="Calibri"/>
                <a:sym typeface="Calibri"/>
              </a:rPr>
              <a:t> </a:t>
            </a:r>
            <a:r>
              <a:rPr b="1" lang="en-US" sz="4400">
                <a:solidFill>
                  <a:srgbClr val="FF0000"/>
                </a:solidFill>
                <a:latin typeface="Calibri"/>
                <a:ea typeface="Calibri"/>
                <a:cs typeface="Calibri"/>
                <a:sym typeface="Calibri"/>
              </a:rPr>
              <a:t>TIDAK SAMA DENGAN </a:t>
            </a:r>
            <a:r>
              <a:rPr b="1" lang="en-US" sz="4400">
                <a:solidFill>
                  <a:schemeClr val="lt1"/>
                </a:solidFill>
                <a:latin typeface="Calibri"/>
                <a:ea typeface="Calibri"/>
                <a:cs typeface="Calibri"/>
                <a:sym typeface="Calibri"/>
              </a:rPr>
              <a:t>TARGET PASAR</a:t>
            </a:r>
            <a:endParaRPr b="1">
              <a:latin typeface="Calibri"/>
              <a:ea typeface="Calibri"/>
              <a:cs typeface="Calibri"/>
              <a:sym typeface="Calibri"/>
            </a:endParaRPr>
          </a:p>
        </p:txBody>
      </p:sp>
      <p:pic>
        <p:nvPicPr>
          <p:cNvPr id="297" name="Google Shape;297;p32"/>
          <p:cNvPicPr preferRelativeResize="0"/>
          <p:nvPr/>
        </p:nvPicPr>
        <p:blipFill rotWithShape="1">
          <a:blip r:embed="rId3">
            <a:alphaModFix/>
          </a:blip>
          <a:srcRect b="0" l="0" r="0" t="0"/>
          <a:stretch/>
        </p:blipFill>
        <p:spPr>
          <a:xfrm>
            <a:off x="4634346" y="3547720"/>
            <a:ext cx="2978727" cy="22340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03" name="Google Shape;303;p33"/>
          <p:cNvSpPr txBox="1"/>
          <p:nvPr/>
        </p:nvSpPr>
        <p:spPr>
          <a:xfrm>
            <a:off x="838200" y="36512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3200"/>
              <a:buFont typeface="Poppins"/>
              <a:buNone/>
            </a:pPr>
            <a:r>
              <a:rPr b="1" lang="en-US" sz="4200">
                <a:solidFill>
                  <a:schemeClr val="lt1"/>
                </a:solidFill>
                <a:latin typeface="Calibri"/>
                <a:ea typeface="Calibri"/>
                <a:cs typeface="Calibri"/>
                <a:sym typeface="Calibri"/>
              </a:rPr>
              <a:t>TARGET PASAR ADALAH </a:t>
            </a:r>
            <a:br>
              <a:rPr b="1" lang="en-US" sz="4200">
                <a:solidFill>
                  <a:schemeClr val="lt1"/>
                </a:solidFill>
                <a:latin typeface="Calibri"/>
                <a:ea typeface="Calibri"/>
                <a:cs typeface="Calibri"/>
                <a:sym typeface="Calibri"/>
              </a:rPr>
            </a:br>
            <a:r>
              <a:rPr b="1" lang="en-US" sz="4200">
                <a:solidFill>
                  <a:schemeClr val="accent4"/>
                </a:solidFill>
                <a:latin typeface="Calibri"/>
                <a:ea typeface="Calibri"/>
                <a:cs typeface="Calibri"/>
                <a:sym typeface="Calibri"/>
              </a:rPr>
              <a:t>ORANG YANG MEMAKAI PRODUK</a:t>
            </a:r>
            <a:endParaRPr sz="2400">
              <a:latin typeface="Calibri"/>
              <a:ea typeface="Calibri"/>
              <a:cs typeface="Calibri"/>
              <a:sym typeface="Calibri"/>
            </a:endParaRPr>
          </a:p>
        </p:txBody>
      </p:sp>
      <p:pic>
        <p:nvPicPr>
          <p:cNvPr id="304" name="Google Shape;304;p33"/>
          <p:cNvPicPr preferRelativeResize="0"/>
          <p:nvPr/>
        </p:nvPicPr>
        <p:blipFill rotWithShape="1">
          <a:blip r:embed="rId3">
            <a:alphaModFix/>
          </a:blip>
          <a:srcRect b="0" l="0" r="0" t="0"/>
          <a:stretch/>
        </p:blipFill>
        <p:spPr>
          <a:xfrm>
            <a:off x="4610802" y="1853334"/>
            <a:ext cx="3313998" cy="3559651"/>
          </a:xfrm>
          <a:prstGeom prst="rect">
            <a:avLst/>
          </a:prstGeom>
          <a:noFill/>
          <a:ln>
            <a:noFill/>
          </a:ln>
        </p:spPr>
      </p:pic>
      <p:sp>
        <p:nvSpPr>
          <p:cNvPr id="305" name="Google Shape;305;p33"/>
          <p:cNvSpPr txBox="1"/>
          <p:nvPr/>
        </p:nvSpPr>
        <p:spPr>
          <a:xfrm>
            <a:off x="2549236" y="5624945"/>
            <a:ext cx="7814100" cy="47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lt1"/>
                </a:solidFill>
                <a:latin typeface="Calibri"/>
                <a:ea typeface="Calibri"/>
                <a:cs typeface="Calibri"/>
                <a:sym typeface="Calibri"/>
              </a:rPr>
              <a:t>Pampers marketnya adalah </a:t>
            </a:r>
            <a:r>
              <a:rPr lang="en-US" sz="2500">
                <a:solidFill>
                  <a:schemeClr val="accent4"/>
                </a:solidFill>
                <a:latin typeface="Calibri"/>
                <a:ea typeface="Calibri"/>
                <a:cs typeface="Calibri"/>
                <a:sym typeface="Calibri"/>
              </a:rPr>
              <a:t>bayi newborn</a:t>
            </a:r>
            <a:r>
              <a:rPr lang="en-US" sz="2500">
                <a:solidFill>
                  <a:schemeClr val="lt1"/>
                </a:solidFill>
                <a:latin typeface="Calibri"/>
                <a:ea typeface="Calibri"/>
                <a:cs typeface="Calibri"/>
                <a:sym typeface="Calibri"/>
              </a:rPr>
              <a:t> sampai </a:t>
            </a:r>
            <a:r>
              <a:rPr lang="en-US" sz="2500">
                <a:solidFill>
                  <a:schemeClr val="accent4"/>
                </a:solidFill>
                <a:latin typeface="Calibri"/>
                <a:ea typeface="Calibri"/>
                <a:cs typeface="Calibri"/>
                <a:sym typeface="Calibri"/>
              </a:rPr>
              <a:t>batita</a:t>
            </a:r>
            <a:endParaRPr sz="2500">
              <a:solidFill>
                <a:schemeClr val="accent4"/>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pic>
        <p:nvPicPr>
          <p:cNvPr id="311" name="Google Shape;311;p34"/>
          <p:cNvPicPr preferRelativeResize="0"/>
          <p:nvPr/>
        </p:nvPicPr>
        <p:blipFill rotWithShape="1">
          <a:blip r:embed="rId3">
            <a:alphaModFix/>
          </a:blip>
          <a:srcRect b="0" l="0" r="0" t="0"/>
          <a:stretch/>
        </p:blipFill>
        <p:spPr>
          <a:xfrm>
            <a:off x="3293612" y="1947556"/>
            <a:ext cx="5948378" cy="3677389"/>
          </a:xfrm>
          <a:prstGeom prst="rect">
            <a:avLst/>
          </a:prstGeom>
          <a:noFill/>
          <a:ln>
            <a:noFill/>
          </a:ln>
        </p:spPr>
      </p:pic>
      <p:sp>
        <p:nvSpPr>
          <p:cNvPr id="312" name="Google Shape;312;p34"/>
          <p:cNvSpPr txBox="1"/>
          <p:nvPr/>
        </p:nvSpPr>
        <p:spPr>
          <a:xfrm>
            <a:off x="838200" y="385083"/>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lnSpcReduction="10000"/>
          </a:bodyPr>
          <a:lstStyle/>
          <a:p>
            <a:pPr indent="0" lvl="0" marL="0" marR="0" rtl="0" algn="r">
              <a:lnSpc>
                <a:spcPct val="90000"/>
              </a:lnSpc>
              <a:spcBef>
                <a:spcPts val="0"/>
              </a:spcBef>
              <a:spcAft>
                <a:spcPts val="0"/>
              </a:spcAft>
              <a:buClr>
                <a:schemeClr val="lt1"/>
              </a:buClr>
              <a:buSzPts val="3200"/>
              <a:buFont typeface="Poppins"/>
              <a:buNone/>
            </a:pPr>
            <a:r>
              <a:rPr b="1" lang="en-US" sz="3200">
                <a:solidFill>
                  <a:schemeClr val="lt1"/>
                </a:solidFill>
                <a:latin typeface="Calibri"/>
                <a:ea typeface="Calibri"/>
                <a:cs typeface="Calibri"/>
                <a:sym typeface="Calibri"/>
              </a:rPr>
              <a:t>TARGET PEMIRSA ADALAH </a:t>
            </a:r>
            <a:br>
              <a:rPr b="1" lang="en-US" sz="3200">
                <a:solidFill>
                  <a:schemeClr val="lt1"/>
                </a:solidFill>
                <a:latin typeface="Calibri"/>
                <a:ea typeface="Calibri"/>
                <a:cs typeface="Calibri"/>
                <a:sym typeface="Calibri"/>
              </a:rPr>
            </a:br>
            <a:r>
              <a:rPr b="1" lang="en-US" sz="3200">
                <a:solidFill>
                  <a:schemeClr val="accent4"/>
                </a:solidFill>
                <a:latin typeface="Calibri"/>
                <a:ea typeface="Calibri"/>
                <a:cs typeface="Calibri"/>
                <a:sym typeface="Calibri"/>
              </a:rPr>
              <a:t>ORANG YANG MENGONSUMSI KONTEN</a:t>
            </a:r>
            <a:br>
              <a:rPr b="1" lang="en-US" sz="3200">
                <a:solidFill>
                  <a:schemeClr val="lt1"/>
                </a:solidFill>
                <a:latin typeface="Calibri"/>
                <a:ea typeface="Calibri"/>
                <a:cs typeface="Calibri"/>
                <a:sym typeface="Calibri"/>
              </a:rPr>
            </a:br>
            <a:r>
              <a:rPr b="1" lang="en-US" sz="3200">
                <a:solidFill>
                  <a:schemeClr val="lt1"/>
                </a:solidFill>
                <a:latin typeface="Calibri"/>
                <a:ea typeface="Calibri"/>
                <a:cs typeface="Calibri"/>
                <a:sym typeface="Calibri"/>
              </a:rPr>
              <a:t>TENTANG PRODUK</a:t>
            </a:r>
            <a:endParaRPr>
              <a:latin typeface="Calibri"/>
              <a:ea typeface="Calibri"/>
              <a:cs typeface="Calibri"/>
              <a:sym typeface="Calibri"/>
            </a:endParaRPr>
          </a:p>
        </p:txBody>
      </p:sp>
      <p:sp>
        <p:nvSpPr>
          <p:cNvPr id="313" name="Google Shape;313;p34"/>
          <p:cNvSpPr txBox="1"/>
          <p:nvPr/>
        </p:nvSpPr>
        <p:spPr>
          <a:xfrm>
            <a:off x="838200" y="5401889"/>
            <a:ext cx="11007300" cy="12006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rgbClr val="FF0000"/>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accent4"/>
                </a:solidFill>
                <a:latin typeface="Calibri"/>
                <a:ea typeface="Calibri"/>
                <a:cs typeface="Calibri"/>
                <a:sym typeface="Calibri"/>
              </a:rPr>
              <a:t>Untuk kasus Pampers, </a:t>
            </a:r>
            <a:r>
              <a:rPr b="1" lang="en-US" sz="1800">
                <a:solidFill>
                  <a:schemeClr val="lt1"/>
                </a:solidFill>
                <a:latin typeface="Calibri"/>
                <a:ea typeface="Calibri"/>
                <a:cs typeface="Calibri"/>
                <a:sym typeface="Calibri"/>
              </a:rPr>
              <a:t>audiensnya</a:t>
            </a:r>
            <a:r>
              <a:rPr b="1" lang="en-US" sz="1800">
                <a:solidFill>
                  <a:schemeClr val="accent4"/>
                </a:solidFill>
                <a:latin typeface="Calibri"/>
                <a:ea typeface="Calibri"/>
                <a:cs typeface="Calibri"/>
                <a:sym typeface="Calibri"/>
              </a:rPr>
              <a:t> adalah ayah, ibu, kakek, nenek  si bayi newborn sampai batita</a:t>
            </a:r>
            <a:endParaRPr b="1" sz="1800">
              <a:solidFill>
                <a:schemeClr val="accent4"/>
              </a:solidFill>
              <a:latin typeface="Calibri"/>
              <a:ea typeface="Calibri"/>
              <a:cs typeface="Calibri"/>
              <a:sym typeface="Calibri"/>
            </a:endParaRPr>
          </a:p>
          <a:p>
            <a:pPr indent="0" lvl="0" marL="0" marR="0" rtl="0" algn="ctr">
              <a:spcBef>
                <a:spcPts val="0"/>
              </a:spcBef>
              <a:spcAft>
                <a:spcPts val="0"/>
              </a:spcAft>
              <a:buNone/>
            </a:pPr>
            <a:r>
              <a:t/>
            </a:r>
            <a:endParaRPr b="1" sz="1800">
              <a:solidFill>
                <a:srgbClr val="FF0000"/>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lt1"/>
                </a:solidFill>
                <a:latin typeface="Calibri"/>
                <a:ea typeface="Calibri"/>
                <a:cs typeface="Calibri"/>
                <a:sym typeface="Calibri"/>
              </a:rPr>
              <a:t>AUDIENS INILAH YANG DAPAT </a:t>
            </a:r>
            <a:r>
              <a:rPr b="1" lang="en-US" sz="1800">
                <a:solidFill>
                  <a:schemeClr val="accent4"/>
                </a:solidFill>
                <a:latin typeface="Calibri"/>
                <a:ea typeface="Calibri"/>
                <a:cs typeface="Calibri"/>
                <a:sym typeface="Calibri"/>
              </a:rPr>
              <a:t>MEMPENGARUHI TARGET MARKET</a:t>
            </a:r>
            <a:r>
              <a:rPr b="1" lang="en-US" sz="1800">
                <a:solidFill>
                  <a:schemeClr val="lt1"/>
                </a:solidFill>
                <a:latin typeface="Calibri"/>
                <a:ea typeface="Calibri"/>
                <a:cs typeface="Calibri"/>
                <a:sym typeface="Calibri"/>
              </a:rPr>
              <a:t> UNTUK </a:t>
            </a:r>
            <a:r>
              <a:rPr b="1" lang="en-US" sz="1800">
                <a:solidFill>
                  <a:schemeClr val="accent4"/>
                </a:solidFill>
                <a:latin typeface="Calibri"/>
                <a:ea typeface="Calibri"/>
                <a:cs typeface="Calibri"/>
                <a:sym typeface="Calibri"/>
              </a:rPr>
              <a:t>MENGGUNAKAN PRODUK</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19" name="Google Shape;319;p35"/>
          <p:cNvSpPr txBox="1"/>
          <p:nvPr/>
        </p:nvSpPr>
        <p:spPr>
          <a:xfrm>
            <a:off x="838200" y="36512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Calibri"/>
                <a:ea typeface="Calibri"/>
                <a:cs typeface="Calibri"/>
                <a:sym typeface="Calibri"/>
              </a:rPr>
              <a:t>BAGAIMANA CARA </a:t>
            </a:r>
            <a:br>
              <a:rPr b="1" lang="en-US" sz="4400">
                <a:solidFill>
                  <a:schemeClr val="dk1"/>
                </a:solidFill>
                <a:latin typeface="Calibri"/>
                <a:ea typeface="Calibri"/>
                <a:cs typeface="Calibri"/>
                <a:sym typeface="Calibri"/>
              </a:rPr>
            </a:br>
            <a:r>
              <a:rPr b="1" lang="en-US" sz="4400">
                <a:solidFill>
                  <a:schemeClr val="accent4"/>
                </a:solidFill>
                <a:latin typeface="Calibri"/>
                <a:ea typeface="Calibri"/>
                <a:cs typeface="Calibri"/>
                <a:sym typeface="Calibri"/>
              </a:rPr>
              <a:t>MEMILIH AUDIENS</a:t>
            </a:r>
            <a:r>
              <a:rPr b="1" lang="en-US" sz="4400">
                <a:solidFill>
                  <a:schemeClr val="lt1"/>
                </a:solidFill>
                <a:latin typeface="Calibri"/>
                <a:ea typeface="Calibri"/>
                <a:cs typeface="Calibri"/>
                <a:sym typeface="Calibri"/>
              </a:rPr>
              <a:t>?</a:t>
            </a:r>
            <a:endParaRPr>
              <a:latin typeface="Calibri"/>
              <a:ea typeface="Calibri"/>
              <a:cs typeface="Calibri"/>
              <a:sym typeface="Calibri"/>
            </a:endParaRPr>
          </a:p>
        </p:txBody>
      </p:sp>
      <p:sp>
        <p:nvSpPr>
          <p:cNvPr id="320" name="Google Shape;320;p35"/>
          <p:cNvSpPr txBox="1"/>
          <p:nvPr/>
        </p:nvSpPr>
        <p:spPr>
          <a:xfrm>
            <a:off x="838200" y="1825624"/>
            <a:ext cx="7626927" cy="4672157"/>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1. Pastikan target market produk atau jasa kita (ini biasanya sudah ditentukan saat kita merencanakan bisnis).</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2. Tentukan, siapa-siapa saja yang kira-kira dapat mempengaruhi target market kita dalam membuat pilihan konsumsi.</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3. Buat daftar kecil dari poin 1 dan 2 di atas. Pilih siapa-siapa saja yang dapat mengonsumsi konten. Yang tidak bisa mengonsumsi konten, bisa dicoret.</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4. V</a:t>
            </a:r>
            <a:r>
              <a:rPr lang="en-US" sz="2800">
                <a:solidFill>
                  <a:schemeClr val="accent4"/>
                </a:solidFill>
                <a:latin typeface="Calibri"/>
                <a:ea typeface="Calibri"/>
                <a:cs typeface="Calibri"/>
                <a:sym typeface="Calibri"/>
              </a:rPr>
              <a:t>oila! </a:t>
            </a:r>
            <a:r>
              <a:rPr lang="en-US" sz="2800">
                <a:solidFill>
                  <a:schemeClr val="lt1"/>
                </a:solidFill>
                <a:latin typeface="Calibri"/>
                <a:ea typeface="Calibri"/>
                <a:cs typeface="Calibri"/>
                <a:sym typeface="Calibri"/>
              </a:rPr>
              <a:t>List audiens kamu sudah lengkap. </a:t>
            </a:r>
            <a:endParaRPr>
              <a:latin typeface="Calibri"/>
              <a:ea typeface="Calibri"/>
              <a:cs typeface="Calibri"/>
              <a:sym typeface="Calibri"/>
            </a:endParaRPr>
          </a:p>
        </p:txBody>
      </p:sp>
      <p:pic>
        <p:nvPicPr>
          <p:cNvPr id="321" name="Google Shape;321;p35"/>
          <p:cNvPicPr preferRelativeResize="0"/>
          <p:nvPr/>
        </p:nvPicPr>
        <p:blipFill rotWithShape="1">
          <a:blip r:embed="rId3">
            <a:alphaModFix/>
          </a:blip>
          <a:srcRect b="0" l="0" r="0" t="0"/>
          <a:stretch/>
        </p:blipFill>
        <p:spPr>
          <a:xfrm>
            <a:off x="7659901" y="1964170"/>
            <a:ext cx="4353722" cy="33698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27" name="Google Shape;327;p36"/>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3200"/>
              <a:buFont typeface="Poppins"/>
              <a:buNone/>
            </a:pPr>
            <a:r>
              <a:rPr b="1" lang="en-US" sz="3200">
                <a:solidFill>
                  <a:schemeClr val="lt1"/>
                </a:solidFill>
                <a:latin typeface="Poppins"/>
                <a:ea typeface="Poppins"/>
                <a:cs typeface="Poppins"/>
                <a:sym typeface="Poppins"/>
              </a:rPr>
              <a:t>SETELAHNYA, CARI TAHU </a:t>
            </a:r>
            <a:br>
              <a:rPr b="1" lang="en-US" sz="3200">
                <a:solidFill>
                  <a:schemeClr val="dk1"/>
                </a:solidFill>
                <a:latin typeface="Poppins"/>
                <a:ea typeface="Poppins"/>
                <a:cs typeface="Poppins"/>
                <a:sym typeface="Poppins"/>
              </a:rPr>
            </a:br>
            <a:r>
              <a:rPr b="1" lang="en-US" sz="3200">
                <a:solidFill>
                  <a:schemeClr val="accent2"/>
                </a:solidFill>
                <a:latin typeface="Poppins"/>
                <a:ea typeface="Poppins"/>
                <a:cs typeface="Poppins"/>
                <a:sym typeface="Poppins"/>
              </a:rPr>
              <a:t>APA</a:t>
            </a:r>
            <a:r>
              <a:rPr b="1" lang="en-US" sz="3200">
                <a:solidFill>
                  <a:schemeClr val="dk1"/>
                </a:solidFill>
                <a:latin typeface="Poppins"/>
                <a:ea typeface="Poppins"/>
                <a:cs typeface="Poppins"/>
                <a:sym typeface="Poppins"/>
              </a:rPr>
              <a:t> </a:t>
            </a:r>
            <a:r>
              <a:rPr b="1" lang="en-US" sz="3200">
                <a:solidFill>
                  <a:schemeClr val="lt1"/>
                </a:solidFill>
                <a:latin typeface="Poppins"/>
                <a:ea typeface="Poppins"/>
                <a:cs typeface="Poppins"/>
                <a:sym typeface="Poppins"/>
              </a:rPr>
              <a:t>YANG MAU DISAMPAIKAN</a:t>
            </a:r>
            <a:endParaRPr/>
          </a:p>
        </p:txBody>
      </p:sp>
      <p:sp>
        <p:nvSpPr>
          <p:cNvPr id="328" name="Google Shape;328;p36"/>
          <p:cNvSpPr txBox="1"/>
          <p:nvPr/>
        </p:nvSpPr>
        <p:spPr>
          <a:xfrm>
            <a:off x="838200" y="1825625"/>
            <a:ext cx="7201619" cy="44371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Calibri"/>
                <a:ea typeface="Calibri"/>
                <a:cs typeface="Calibri"/>
                <a:sym typeface="Calibri"/>
              </a:rPr>
              <a:t>Berikut beberapa tips yang bisa dicoba:</a:t>
            </a:r>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Coba tanya-tanya apa yang </a:t>
            </a:r>
            <a:r>
              <a:rPr lang="en-US" sz="2800">
                <a:solidFill>
                  <a:schemeClr val="accent2"/>
                </a:solidFill>
                <a:latin typeface="Calibri"/>
                <a:ea typeface="Calibri"/>
                <a:cs typeface="Calibri"/>
                <a:sym typeface="Calibri"/>
              </a:rPr>
              <a:t>dibutuhkan </a:t>
            </a:r>
            <a:r>
              <a:rPr lang="en-US" sz="2800">
                <a:solidFill>
                  <a:schemeClr val="lt1"/>
                </a:solidFill>
                <a:latin typeface="Calibri"/>
                <a:ea typeface="Calibri"/>
                <a:cs typeface="Calibri"/>
                <a:sym typeface="Calibri"/>
              </a:rPr>
              <a:t>audiens seputar produk kita. Permasalahan ini bisa lebih dari satu.</a:t>
            </a:r>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Buat list, bagaimana </a:t>
            </a:r>
            <a:r>
              <a:rPr lang="en-US" sz="2800">
                <a:solidFill>
                  <a:schemeClr val="accent2"/>
                </a:solidFill>
                <a:latin typeface="Calibri"/>
                <a:ea typeface="Calibri"/>
                <a:cs typeface="Calibri"/>
                <a:sym typeface="Calibri"/>
              </a:rPr>
              <a:t>produk kita bisa menjawab permasalahan </a:t>
            </a:r>
            <a:r>
              <a:rPr lang="en-US" sz="2800">
                <a:solidFill>
                  <a:schemeClr val="lt1"/>
                </a:solidFill>
                <a:latin typeface="Calibri"/>
                <a:ea typeface="Calibri"/>
                <a:cs typeface="Calibri"/>
                <a:sym typeface="Calibri"/>
              </a:rPr>
              <a:t>mereka</a:t>
            </a:r>
            <a:r>
              <a:rPr lang="en-US" sz="2800">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accent2"/>
              </a:buClr>
              <a:buSzPts val="2800"/>
              <a:buFont typeface="Arial"/>
              <a:buChar char="•"/>
            </a:pPr>
            <a:r>
              <a:rPr lang="en-US" sz="2800">
                <a:solidFill>
                  <a:schemeClr val="accent2"/>
                </a:solidFill>
                <a:latin typeface="Calibri"/>
                <a:ea typeface="Calibri"/>
                <a:cs typeface="Calibri"/>
                <a:sym typeface="Calibri"/>
              </a:rPr>
              <a:t>Lebarkan juga permasalahan </a:t>
            </a:r>
            <a:r>
              <a:rPr lang="en-US" sz="2800">
                <a:solidFill>
                  <a:schemeClr val="lt1"/>
                </a:solidFill>
                <a:latin typeface="Calibri"/>
                <a:ea typeface="Calibri"/>
                <a:cs typeface="Calibri"/>
                <a:sym typeface="Calibri"/>
              </a:rPr>
              <a:t>di seputar kebutuhan tersebut, sehingga kita akan mendapatkan beberapa ide konten yang bisa disajikan dalam berbagai bentuk konten.</a:t>
            </a:r>
            <a:endParaRPr/>
          </a:p>
        </p:txBody>
      </p:sp>
      <p:pic>
        <p:nvPicPr>
          <p:cNvPr id="329" name="Google Shape;329;p36"/>
          <p:cNvPicPr preferRelativeResize="0"/>
          <p:nvPr/>
        </p:nvPicPr>
        <p:blipFill rotWithShape="1">
          <a:blip r:embed="rId3">
            <a:alphaModFix/>
          </a:blip>
          <a:srcRect b="0" l="0" r="0" t="0"/>
          <a:stretch/>
        </p:blipFill>
        <p:spPr>
          <a:xfrm>
            <a:off x="8193178" y="1690688"/>
            <a:ext cx="3642264" cy="36422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35" name="Google Shape;335;p37"/>
          <p:cNvSpPr txBox="1"/>
          <p:nvPr/>
        </p:nvSpPr>
        <p:spPr>
          <a:xfrm>
            <a:off x="838200" y="365125"/>
            <a:ext cx="10515600" cy="1325563"/>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lt1"/>
              </a:buClr>
              <a:buSzPts val="3600"/>
              <a:buFont typeface="Arial"/>
              <a:buNone/>
            </a:pPr>
            <a:r>
              <a:rPr b="1" lang="en-US" sz="3600">
                <a:solidFill>
                  <a:schemeClr val="lt1"/>
                </a:solidFill>
                <a:latin typeface="Arial"/>
                <a:ea typeface="Arial"/>
                <a:cs typeface="Arial"/>
                <a:sym typeface="Arial"/>
              </a:rPr>
              <a:t>PASTIKAN, </a:t>
            </a:r>
            <a:r>
              <a:rPr b="1" lang="en-US" sz="3600">
                <a:solidFill>
                  <a:schemeClr val="accent4"/>
                </a:solidFill>
                <a:latin typeface="Arial"/>
                <a:ea typeface="Arial"/>
                <a:cs typeface="Arial"/>
                <a:sym typeface="Arial"/>
              </a:rPr>
              <a:t>KENAPA</a:t>
            </a:r>
            <a:r>
              <a:rPr b="1" lang="en-US" sz="3600">
                <a:solidFill>
                  <a:schemeClr val="lt1"/>
                </a:solidFill>
                <a:latin typeface="Arial"/>
                <a:ea typeface="Arial"/>
                <a:cs typeface="Arial"/>
                <a:sym typeface="Arial"/>
              </a:rPr>
              <a:t> AUDIENS MAU MENGONSUMSI KONTEN KITA</a:t>
            </a:r>
            <a:endParaRPr/>
          </a:p>
        </p:txBody>
      </p:sp>
      <p:sp>
        <p:nvSpPr>
          <p:cNvPr id="336" name="Google Shape;336;p37"/>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Yang jelas, audiens akan menikmati konten-konten yang memiliki karakteristik:</a:t>
            </a:r>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Menghibur</a:t>
            </a:r>
            <a:endParaRPr sz="2800">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Memberikan informasi</a:t>
            </a:r>
            <a:endParaRPr sz="2800">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Memberikan guidance</a:t>
            </a:r>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Bermanfaat</a:t>
            </a:r>
            <a:endParaRPr sz="2800">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Menyelesaikan permasalahan mereka</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Audiens akan meninggalkan konten yang </a:t>
            </a:r>
            <a:r>
              <a:rPr lang="en-US" sz="2800">
                <a:solidFill>
                  <a:schemeClr val="accent4"/>
                </a:solidFill>
                <a:latin typeface="Calibri"/>
                <a:ea typeface="Calibri"/>
                <a:cs typeface="Calibri"/>
                <a:sym typeface="Calibri"/>
              </a:rPr>
              <a:t>terlalu berpromosi</a:t>
            </a:r>
            <a:r>
              <a:rPr lang="en-US" sz="2800">
                <a:solidFill>
                  <a:schemeClr val="lt1"/>
                </a:solidFill>
                <a:latin typeface="Calibri"/>
                <a:ea typeface="Calibri"/>
                <a:cs typeface="Calibri"/>
                <a:sym typeface="Calibri"/>
              </a:rPr>
              <a:t>, mengedepankan keunggulan produk. Jadi </a:t>
            </a:r>
            <a:r>
              <a:rPr lang="en-US" sz="2800">
                <a:solidFill>
                  <a:schemeClr val="accent4"/>
                </a:solidFill>
                <a:latin typeface="Calibri"/>
                <a:ea typeface="Calibri"/>
                <a:cs typeface="Calibri"/>
                <a:sym typeface="Calibri"/>
              </a:rPr>
              <a:t>tempatkan kebutuhan audiens di atas keinginan kita berjualan</a:t>
            </a:r>
            <a:r>
              <a:rPr lang="en-US" sz="2800">
                <a:solidFill>
                  <a:schemeClr val="lt1"/>
                </a:solidFill>
                <a:latin typeface="Calibri"/>
                <a:ea typeface="Calibri"/>
                <a:cs typeface="Calibri"/>
                <a:sym typeface="Calibri"/>
              </a:rPr>
              <a:t>. </a:t>
            </a:r>
            <a:endParaRPr/>
          </a:p>
        </p:txBody>
      </p:sp>
      <p:pic>
        <p:nvPicPr>
          <p:cNvPr id="337" name="Google Shape;337;p37"/>
          <p:cNvPicPr preferRelativeResize="0"/>
          <p:nvPr/>
        </p:nvPicPr>
        <p:blipFill rotWithShape="1">
          <a:blip r:embed="rId3">
            <a:alphaModFix/>
          </a:blip>
          <a:srcRect b="0" l="0" r="0" t="0"/>
          <a:stretch/>
        </p:blipFill>
        <p:spPr>
          <a:xfrm>
            <a:off x="8528170" y="1984075"/>
            <a:ext cx="3032664" cy="30326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43" name="Google Shape;343;p38"/>
          <p:cNvSpPr txBox="1"/>
          <p:nvPr/>
        </p:nvSpPr>
        <p:spPr>
          <a:xfrm>
            <a:off x="838200" y="365125"/>
            <a:ext cx="10515600" cy="1325563"/>
          </a:xfrm>
          <a:prstGeom prst="rect">
            <a:avLst/>
          </a:prstGeom>
          <a:noFill/>
          <a:ln>
            <a:noFill/>
          </a:ln>
        </p:spPr>
        <p:txBody>
          <a:bodyPr anchorCtr="0" anchor="t" bIns="45700" lIns="91425" spcFirstLastPara="1" rIns="91425" wrap="square" tIns="45700">
            <a:normAutofit fontScale="97500"/>
          </a:bodyPr>
          <a:lstStyle/>
          <a:p>
            <a:pPr indent="0" lvl="0" marL="0" marR="0" rtl="0" algn="r">
              <a:lnSpc>
                <a:spcPct val="90000"/>
              </a:lnSpc>
              <a:spcBef>
                <a:spcPts val="0"/>
              </a:spcBef>
              <a:spcAft>
                <a:spcPts val="0"/>
              </a:spcAft>
              <a:buClr>
                <a:schemeClr val="lt1"/>
              </a:buClr>
              <a:buSzPct val="100000"/>
              <a:buFont typeface="Poppins"/>
              <a:buNone/>
            </a:pPr>
            <a:r>
              <a:rPr b="1" lang="en-US" sz="3200">
                <a:solidFill>
                  <a:schemeClr val="lt1"/>
                </a:solidFill>
                <a:latin typeface="Poppins"/>
                <a:ea typeface="Poppins"/>
                <a:cs typeface="Poppins"/>
                <a:sym typeface="Poppins"/>
              </a:rPr>
              <a:t>EFEKTIVITAS PESAN TERGANTUNG </a:t>
            </a:r>
            <a:endParaRPr/>
          </a:p>
          <a:p>
            <a:pPr indent="0" lvl="0" marL="0" marR="0" rtl="0" algn="r">
              <a:lnSpc>
                <a:spcPct val="90000"/>
              </a:lnSpc>
              <a:spcBef>
                <a:spcPts val="0"/>
              </a:spcBef>
              <a:spcAft>
                <a:spcPts val="0"/>
              </a:spcAft>
              <a:buClr>
                <a:schemeClr val="accent4"/>
              </a:buClr>
              <a:buSzPct val="100000"/>
              <a:buFont typeface="Poppins"/>
              <a:buNone/>
            </a:pPr>
            <a:r>
              <a:rPr b="1" lang="en-US" sz="3200">
                <a:solidFill>
                  <a:schemeClr val="accent4"/>
                </a:solidFill>
                <a:latin typeface="Poppins"/>
                <a:ea typeface="Poppins"/>
                <a:cs typeface="Poppins"/>
                <a:sym typeface="Poppins"/>
              </a:rPr>
              <a:t>BAGAIMANA</a:t>
            </a:r>
            <a:r>
              <a:rPr b="1" lang="en-US" sz="3200">
                <a:solidFill>
                  <a:schemeClr val="lt1"/>
                </a:solidFill>
                <a:latin typeface="Poppins"/>
                <a:ea typeface="Poppins"/>
                <a:cs typeface="Poppins"/>
                <a:sym typeface="Poppins"/>
              </a:rPr>
              <a:t> KITA MENYAMPAIKANNYA</a:t>
            </a:r>
            <a:endParaRPr/>
          </a:p>
        </p:txBody>
      </p:sp>
      <p:sp>
        <p:nvSpPr>
          <p:cNvPr id="344" name="Google Shape;344;p38"/>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Calibri"/>
                <a:ea typeface="Calibri"/>
                <a:cs typeface="Calibri"/>
                <a:sym typeface="Calibri"/>
              </a:rPr>
              <a:t>Untuk dapat sampai dengan efektif, ada beberapa hal yang perlu diperhatikan:</a:t>
            </a:r>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Sampaikan pesan/konten di </a:t>
            </a:r>
            <a:r>
              <a:rPr lang="en-US" sz="2800">
                <a:solidFill>
                  <a:schemeClr val="accent4"/>
                </a:solidFill>
                <a:latin typeface="Calibri"/>
                <a:ea typeface="Calibri"/>
                <a:cs typeface="Calibri"/>
                <a:sym typeface="Calibri"/>
              </a:rPr>
              <a:t>tempat mereka “bermain” </a:t>
            </a:r>
            <a:r>
              <a:rPr lang="en-US" sz="2800">
                <a:solidFill>
                  <a:schemeClr val="lt1"/>
                </a:solidFill>
                <a:latin typeface="Calibri"/>
                <a:ea typeface="Calibri"/>
                <a:cs typeface="Calibri"/>
                <a:sym typeface="Calibri"/>
              </a:rPr>
              <a:t>(Sosmed)</a:t>
            </a:r>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Gunakan </a:t>
            </a:r>
            <a:r>
              <a:rPr lang="en-US" sz="2800">
                <a:solidFill>
                  <a:schemeClr val="accent4"/>
                </a:solidFill>
                <a:latin typeface="Calibri"/>
                <a:ea typeface="Calibri"/>
                <a:cs typeface="Calibri"/>
                <a:sym typeface="Calibri"/>
              </a:rPr>
              <a:t>bahasa dan istilah-istilah </a:t>
            </a:r>
            <a:r>
              <a:rPr lang="en-US" sz="2800">
                <a:solidFill>
                  <a:schemeClr val="lt1"/>
                </a:solidFill>
                <a:latin typeface="Calibri"/>
                <a:ea typeface="Calibri"/>
                <a:cs typeface="Calibri"/>
                <a:sym typeface="Calibri"/>
              </a:rPr>
              <a:t>yang pas agar pesan sampai dengan lebih efektif</a:t>
            </a:r>
            <a:endParaRPr sz="2800">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Buat </a:t>
            </a:r>
            <a:r>
              <a:rPr lang="en-US" sz="2800">
                <a:solidFill>
                  <a:schemeClr val="accent4"/>
                </a:solidFill>
                <a:latin typeface="Calibri"/>
                <a:ea typeface="Calibri"/>
                <a:cs typeface="Calibri"/>
                <a:sym typeface="Calibri"/>
              </a:rPr>
              <a:t>konten yang disukai audiens</a:t>
            </a:r>
            <a:r>
              <a:rPr lang="en-US" sz="2800">
                <a:solidFill>
                  <a:schemeClr val="lt1"/>
                </a:solidFill>
                <a:latin typeface="Calibri"/>
                <a:ea typeface="Calibri"/>
                <a:cs typeface="Calibri"/>
                <a:sym typeface="Calibri"/>
              </a:rPr>
              <a:t>, bukan yang kita sukai</a:t>
            </a:r>
            <a:endParaRPr sz="2800">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1800"/>
              <a:buFont typeface="Arial"/>
              <a:buNone/>
            </a:pPr>
            <a:r>
              <a:rPr lang="en-US" sz="1800">
                <a:solidFill>
                  <a:schemeClr val="lt1"/>
                </a:solidFill>
                <a:latin typeface="Calibri"/>
                <a:ea typeface="Calibri"/>
                <a:cs typeface="Calibri"/>
                <a:sym typeface="Calibri"/>
              </a:rPr>
              <a:t>Agar kita mengetahui tiga poin di atas, disarankan untuk melakukan pengamatan pada target audiens. Bisa secara ilmiah (survei resmi), atau non ilmiah (ngobrol dengan beberapa target audiens secara terpisah untuk mendapatkan data kualitatif).</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50" name="Google Shape;350;p39"/>
          <p:cNvSpPr txBox="1"/>
          <p:nvPr/>
        </p:nvSpPr>
        <p:spPr>
          <a:xfrm>
            <a:off x="838200" y="365125"/>
            <a:ext cx="10515600" cy="1325563"/>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lnSpc>
                <a:spcPct val="90000"/>
              </a:lnSpc>
              <a:spcBef>
                <a:spcPts val="0"/>
              </a:spcBef>
              <a:spcAft>
                <a:spcPts val="0"/>
              </a:spcAft>
              <a:buClr>
                <a:schemeClr val="lt1"/>
              </a:buClr>
              <a:buSzPct val="100000"/>
              <a:buFont typeface="Arial"/>
              <a:buNone/>
            </a:pPr>
            <a:r>
              <a:rPr b="1" lang="en-US" sz="3600">
                <a:solidFill>
                  <a:schemeClr val="lt1"/>
                </a:solidFill>
                <a:latin typeface="Arial"/>
                <a:ea typeface="Arial"/>
                <a:cs typeface="Arial"/>
                <a:sym typeface="Arial"/>
              </a:rPr>
              <a:t>JANGAN LUPAKAN</a:t>
            </a:r>
            <a:r>
              <a:rPr b="1" lang="en-US" sz="3600">
                <a:solidFill>
                  <a:schemeClr val="dk1"/>
                </a:solidFill>
                <a:latin typeface="Arial"/>
                <a:ea typeface="Arial"/>
                <a:cs typeface="Arial"/>
                <a:sym typeface="Arial"/>
              </a:rPr>
              <a:t>, </a:t>
            </a:r>
            <a:endParaRPr/>
          </a:p>
          <a:p>
            <a:pPr indent="0" lvl="0" marL="0" marR="0" rtl="0" algn="r">
              <a:lnSpc>
                <a:spcPct val="90000"/>
              </a:lnSpc>
              <a:spcBef>
                <a:spcPts val="0"/>
              </a:spcBef>
              <a:spcAft>
                <a:spcPts val="0"/>
              </a:spcAft>
              <a:buClr>
                <a:schemeClr val="accent2"/>
              </a:buClr>
              <a:buSzPct val="100000"/>
              <a:buFont typeface="Arial"/>
              <a:buNone/>
            </a:pPr>
            <a:r>
              <a:rPr b="1" lang="en-US" sz="3600">
                <a:solidFill>
                  <a:schemeClr val="accent2"/>
                </a:solidFill>
                <a:latin typeface="Arial"/>
                <a:ea typeface="Arial"/>
                <a:cs typeface="Arial"/>
                <a:sym typeface="Arial"/>
              </a:rPr>
              <a:t>DIMANA</a:t>
            </a:r>
            <a:r>
              <a:rPr b="1" lang="en-US" sz="3600">
                <a:solidFill>
                  <a:schemeClr val="dk1"/>
                </a:solidFill>
                <a:latin typeface="Arial"/>
                <a:ea typeface="Arial"/>
                <a:cs typeface="Arial"/>
                <a:sym typeface="Arial"/>
              </a:rPr>
              <a:t> </a:t>
            </a:r>
            <a:r>
              <a:rPr b="1" lang="en-US" sz="3600">
                <a:solidFill>
                  <a:schemeClr val="lt1"/>
                </a:solidFill>
                <a:latin typeface="Arial"/>
                <a:ea typeface="Arial"/>
                <a:cs typeface="Arial"/>
                <a:sym typeface="Arial"/>
              </a:rPr>
              <a:t>KITA AKAN </a:t>
            </a:r>
            <a:endParaRPr/>
          </a:p>
          <a:p>
            <a:pPr indent="0" lvl="0" marL="0" marR="0" rtl="0" algn="r">
              <a:lnSpc>
                <a:spcPct val="90000"/>
              </a:lnSpc>
              <a:spcBef>
                <a:spcPts val="0"/>
              </a:spcBef>
              <a:spcAft>
                <a:spcPts val="0"/>
              </a:spcAft>
              <a:buClr>
                <a:schemeClr val="lt1"/>
              </a:buClr>
              <a:buSzPct val="100000"/>
              <a:buFont typeface="Arial"/>
              <a:buNone/>
            </a:pPr>
            <a:r>
              <a:rPr b="1" lang="en-US" sz="3600">
                <a:solidFill>
                  <a:schemeClr val="lt1"/>
                </a:solidFill>
                <a:latin typeface="Arial"/>
                <a:ea typeface="Arial"/>
                <a:cs typeface="Arial"/>
                <a:sym typeface="Arial"/>
              </a:rPr>
              <a:t>MELAKUKAN MARKETING</a:t>
            </a:r>
            <a:endParaRPr/>
          </a:p>
        </p:txBody>
      </p:sp>
      <p:sp>
        <p:nvSpPr>
          <p:cNvPr id="351" name="Google Shape;351;p39"/>
          <p:cNvSpPr txBox="1"/>
          <p:nvPr/>
        </p:nvSpPr>
        <p:spPr>
          <a:xfrm>
            <a:off x="935182" y="2002269"/>
            <a:ext cx="7703127" cy="448165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Calibri"/>
                <a:ea typeface="Calibri"/>
                <a:cs typeface="Calibri"/>
                <a:sym typeface="Calibri"/>
              </a:rPr>
              <a:t>Hari ini, internet memberi akses kepada kita untuk </a:t>
            </a:r>
            <a:r>
              <a:rPr lang="en-US" sz="2400">
                <a:solidFill>
                  <a:schemeClr val="accent4"/>
                </a:solidFill>
                <a:latin typeface="Calibri"/>
                <a:ea typeface="Calibri"/>
                <a:cs typeface="Calibri"/>
                <a:sym typeface="Calibri"/>
              </a:rPr>
              <a:t>berpenetrasi tanpa batas</a:t>
            </a:r>
            <a:r>
              <a:rPr lang="en-US" sz="2400">
                <a:solidFill>
                  <a:schemeClr val="lt1"/>
                </a:solidFill>
                <a:latin typeface="Calibri"/>
                <a:ea typeface="Calibri"/>
                <a:cs typeface="Calibri"/>
                <a:sym typeface="Calibri"/>
              </a:rPr>
              <a:t>. Konten yang dibuat bisa diakses oleh </a:t>
            </a:r>
            <a:r>
              <a:rPr lang="en-US" sz="2400">
                <a:solidFill>
                  <a:schemeClr val="accent4"/>
                </a:solidFill>
                <a:latin typeface="Calibri"/>
                <a:ea typeface="Calibri"/>
                <a:cs typeface="Calibri"/>
                <a:sym typeface="Calibri"/>
              </a:rPr>
              <a:t>siapa saja </a:t>
            </a:r>
            <a:r>
              <a:rPr lang="en-US" sz="2400">
                <a:solidFill>
                  <a:schemeClr val="lt1"/>
                </a:solidFill>
                <a:latin typeface="Calibri"/>
                <a:ea typeface="Calibri"/>
                <a:cs typeface="Calibri"/>
                <a:sym typeface="Calibri"/>
              </a:rPr>
              <a:t>yang berada di mana saja. </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400"/>
              <a:buFont typeface="Arial"/>
              <a:buNone/>
            </a:pPr>
            <a:r>
              <a:rPr lang="en-US" sz="2400">
                <a:solidFill>
                  <a:schemeClr val="lt1"/>
                </a:solidFill>
                <a:latin typeface="Calibri"/>
                <a:ea typeface="Calibri"/>
                <a:cs typeface="Calibri"/>
                <a:sym typeface="Calibri"/>
              </a:rPr>
              <a:t>Untuk itu, kita harus jeli membuat </a:t>
            </a:r>
            <a:r>
              <a:rPr lang="en-US" sz="2400">
                <a:solidFill>
                  <a:schemeClr val="accent4"/>
                </a:solidFill>
                <a:latin typeface="Calibri"/>
                <a:ea typeface="Calibri"/>
                <a:cs typeface="Calibri"/>
                <a:sym typeface="Calibri"/>
              </a:rPr>
              <a:t>targeting lokasi</a:t>
            </a:r>
            <a:r>
              <a:rPr lang="en-US" sz="2400">
                <a:solidFill>
                  <a:schemeClr val="lt1"/>
                </a:solidFill>
                <a:latin typeface="Calibri"/>
                <a:ea typeface="Calibri"/>
                <a:cs typeface="Calibri"/>
                <a:sym typeface="Calibri"/>
              </a:rPr>
              <a:t>. Selain menggunakan </a:t>
            </a:r>
            <a:r>
              <a:rPr lang="en-US" sz="2400">
                <a:solidFill>
                  <a:schemeClr val="accent4"/>
                </a:solidFill>
                <a:latin typeface="Calibri"/>
                <a:ea typeface="Calibri"/>
                <a:cs typeface="Calibri"/>
                <a:sym typeface="Calibri"/>
              </a:rPr>
              <a:t>pilihan targeting yang disediakan </a:t>
            </a:r>
            <a:r>
              <a:rPr lang="en-US" sz="2400">
                <a:solidFill>
                  <a:schemeClr val="lt1"/>
                </a:solidFill>
                <a:latin typeface="Calibri"/>
                <a:ea typeface="Calibri"/>
                <a:cs typeface="Calibri"/>
                <a:sym typeface="Calibri"/>
              </a:rPr>
              <a:t>oleh </a:t>
            </a:r>
            <a:r>
              <a:rPr lang="en-US" sz="2400">
                <a:solidFill>
                  <a:schemeClr val="accent4"/>
                </a:solidFill>
                <a:latin typeface="Calibri"/>
                <a:ea typeface="Calibri"/>
                <a:cs typeface="Calibri"/>
                <a:sym typeface="Calibri"/>
              </a:rPr>
              <a:t>platform digital</a:t>
            </a:r>
            <a:r>
              <a:rPr lang="en-US" sz="2400">
                <a:solidFill>
                  <a:schemeClr val="lt1"/>
                </a:solidFill>
                <a:latin typeface="Calibri"/>
                <a:ea typeface="Calibri"/>
                <a:cs typeface="Calibri"/>
                <a:sym typeface="Calibri"/>
              </a:rPr>
              <a:t>, membatasi konten untuk dikonsumsi oleh sekelompok audiens tertentu bisa juga dengan memilih bahasa dan istilah yang digunakan. Pastikan memang cocok dengan daerah yang kita targetkan.</a:t>
            </a:r>
            <a:endParaRPr sz="1600">
              <a:solidFill>
                <a:schemeClr val="lt1"/>
              </a:solidFill>
              <a:latin typeface="Calibri"/>
              <a:ea typeface="Calibri"/>
              <a:cs typeface="Calibri"/>
              <a:sym typeface="Calibri"/>
            </a:endParaRPr>
          </a:p>
        </p:txBody>
      </p:sp>
      <p:pic>
        <p:nvPicPr>
          <p:cNvPr id="352" name="Google Shape;352;p39"/>
          <p:cNvPicPr preferRelativeResize="0"/>
          <p:nvPr/>
        </p:nvPicPr>
        <p:blipFill rotWithShape="1">
          <a:blip r:embed="rId3">
            <a:alphaModFix/>
          </a:blip>
          <a:srcRect b="0" l="0" r="0" t="0"/>
          <a:stretch/>
        </p:blipFill>
        <p:spPr>
          <a:xfrm>
            <a:off x="8638309" y="2002270"/>
            <a:ext cx="3304309" cy="33043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58" name="Google Shape;358;p40"/>
          <p:cNvSpPr txBox="1"/>
          <p:nvPr/>
        </p:nvSpPr>
        <p:spPr>
          <a:xfrm>
            <a:off x="1338532" y="434136"/>
            <a:ext cx="10515600" cy="1325563"/>
          </a:xfrm>
          <a:prstGeom prst="rect">
            <a:avLst/>
          </a:prstGeom>
          <a:noFill/>
          <a:ln>
            <a:noFill/>
          </a:ln>
        </p:spPr>
        <p:txBody>
          <a:bodyPr anchorCtr="0" anchor="t" bIns="45700" lIns="91425" spcFirstLastPara="1" rIns="91425" wrap="square" tIns="45700">
            <a:normAutofit fontScale="97500"/>
          </a:bodyPr>
          <a:lstStyle/>
          <a:p>
            <a:pPr indent="0" lvl="0" marL="0" marR="0" rtl="0" algn="r">
              <a:lnSpc>
                <a:spcPct val="90000"/>
              </a:lnSpc>
              <a:spcBef>
                <a:spcPts val="0"/>
              </a:spcBef>
              <a:spcAft>
                <a:spcPts val="0"/>
              </a:spcAft>
              <a:buClr>
                <a:schemeClr val="accent2"/>
              </a:buClr>
              <a:buSzPct val="100000"/>
              <a:buFont typeface="Poppins"/>
              <a:buNone/>
            </a:pPr>
            <a:r>
              <a:rPr b="1" lang="en-US" sz="3600">
                <a:solidFill>
                  <a:schemeClr val="accent2"/>
                </a:solidFill>
                <a:latin typeface="Poppins"/>
                <a:ea typeface="Poppins"/>
                <a:cs typeface="Poppins"/>
                <a:sym typeface="Poppins"/>
              </a:rPr>
              <a:t>KAPAN</a:t>
            </a:r>
            <a:r>
              <a:rPr b="1" lang="en-US" sz="3600">
                <a:solidFill>
                  <a:schemeClr val="dk1"/>
                </a:solidFill>
                <a:latin typeface="Poppins"/>
                <a:ea typeface="Poppins"/>
                <a:cs typeface="Poppins"/>
                <a:sym typeface="Poppins"/>
              </a:rPr>
              <a:t> </a:t>
            </a:r>
            <a:r>
              <a:rPr b="1" lang="en-US" sz="3600">
                <a:solidFill>
                  <a:schemeClr val="lt1"/>
                </a:solidFill>
                <a:latin typeface="Poppins"/>
                <a:ea typeface="Poppins"/>
                <a:cs typeface="Poppins"/>
                <a:sym typeface="Poppins"/>
              </a:rPr>
              <a:t>KITA MENYAMPAIKAN PESAN</a:t>
            </a:r>
            <a:br>
              <a:rPr b="1" lang="en-US" sz="3600">
                <a:solidFill>
                  <a:schemeClr val="lt1"/>
                </a:solidFill>
                <a:latin typeface="Poppins"/>
                <a:ea typeface="Poppins"/>
                <a:cs typeface="Poppins"/>
                <a:sym typeface="Poppins"/>
              </a:rPr>
            </a:br>
            <a:r>
              <a:rPr b="1" lang="en-US" sz="3600">
                <a:solidFill>
                  <a:schemeClr val="lt1"/>
                </a:solidFill>
                <a:latin typeface="Poppins"/>
                <a:ea typeface="Poppins"/>
                <a:cs typeface="Poppins"/>
                <a:sym typeface="Poppins"/>
              </a:rPr>
              <a:t>BISA JADI PENENTU KESUKSESAN</a:t>
            </a:r>
            <a:endParaRPr/>
          </a:p>
        </p:txBody>
      </p:sp>
      <p:pic>
        <p:nvPicPr>
          <p:cNvPr id="359" name="Google Shape;359;p40"/>
          <p:cNvPicPr preferRelativeResize="0"/>
          <p:nvPr/>
        </p:nvPicPr>
        <p:blipFill rotWithShape="1">
          <a:blip r:embed="rId3">
            <a:alphaModFix/>
          </a:blip>
          <a:srcRect b="0" l="0" r="0" t="0"/>
          <a:stretch/>
        </p:blipFill>
        <p:spPr>
          <a:xfrm>
            <a:off x="5001058" y="1415478"/>
            <a:ext cx="2189884" cy="2189884"/>
          </a:xfrm>
          <a:prstGeom prst="rect">
            <a:avLst/>
          </a:prstGeom>
          <a:noFill/>
          <a:ln>
            <a:noFill/>
          </a:ln>
        </p:spPr>
      </p:pic>
      <p:sp>
        <p:nvSpPr>
          <p:cNvPr id="360" name="Google Shape;360;p40"/>
          <p:cNvSpPr txBox="1"/>
          <p:nvPr/>
        </p:nvSpPr>
        <p:spPr>
          <a:xfrm>
            <a:off x="997085" y="3605362"/>
            <a:ext cx="10515600" cy="291263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Calibri"/>
                <a:ea typeface="Calibri"/>
                <a:cs typeface="Calibri"/>
                <a:sym typeface="Calibri"/>
              </a:rPr>
              <a:t>Ya, ini penting sekali. Biasanya, kebutuhan itu muncul di waktu-waktu tertentu. Dan kita harus jeli, kapan kebutuhan akan produk atau jasa kita muncul. </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accent4"/>
              </a:buClr>
              <a:buSzPts val="2400"/>
              <a:buFont typeface="Arial"/>
              <a:buNone/>
            </a:pPr>
            <a:r>
              <a:rPr lang="en-US" sz="2400">
                <a:solidFill>
                  <a:schemeClr val="accent4"/>
                </a:solidFill>
                <a:latin typeface="Calibri"/>
                <a:ea typeface="Calibri"/>
                <a:cs typeface="Calibri"/>
                <a:sym typeface="Calibri"/>
              </a:rPr>
              <a:t>Di saat kebutuhan muncul</a:t>
            </a:r>
            <a:r>
              <a:rPr lang="en-US" sz="2400">
                <a:solidFill>
                  <a:schemeClr val="lt1"/>
                </a:solidFill>
                <a:latin typeface="Calibri"/>
                <a:ea typeface="Calibri"/>
                <a:cs typeface="Calibri"/>
                <a:sym typeface="Calibri"/>
              </a:rPr>
              <a:t>, pastikan konten kita ada saat dicari (konten tersedia di web dan kuat SEO-nya). </a:t>
            </a:r>
            <a:endParaRPr/>
          </a:p>
          <a:p>
            <a:pPr indent="0" lvl="0" marL="0" marR="0" rtl="0" algn="l">
              <a:lnSpc>
                <a:spcPct val="90000"/>
              </a:lnSpc>
              <a:spcBef>
                <a:spcPts val="1000"/>
              </a:spcBef>
              <a:spcAft>
                <a:spcPts val="0"/>
              </a:spcAft>
              <a:buClr>
                <a:schemeClr val="lt1"/>
              </a:buClr>
              <a:buSzPts val="2400"/>
              <a:buFont typeface="Arial"/>
              <a:buNone/>
            </a:pPr>
            <a:r>
              <a:rPr lang="en-US" sz="2400">
                <a:solidFill>
                  <a:schemeClr val="lt1"/>
                </a:solidFill>
                <a:latin typeface="Calibri"/>
                <a:ea typeface="Calibri"/>
                <a:cs typeface="Calibri"/>
                <a:sym typeface="Calibri"/>
              </a:rPr>
              <a:t>Dan </a:t>
            </a:r>
            <a:r>
              <a:rPr lang="en-US" sz="2400">
                <a:solidFill>
                  <a:schemeClr val="accent4"/>
                </a:solidFill>
                <a:latin typeface="Calibri"/>
                <a:ea typeface="Calibri"/>
                <a:cs typeface="Calibri"/>
                <a:sym typeface="Calibri"/>
              </a:rPr>
              <a:t>menjelang kebutuhan muncul</a:t>
            </a:r>
            <a:r>
              <a:rPr lang="en-US" sz="2400">
                <a:solidFill>
                  <a:schemeClr val="lt1"/>
                </a:solidFill>
                <a:latin typeface="Calibri"/>
                <a:ea typeface="Calibri"/>
                <a:cs typeface="Calibri"/>
                <a:sym typeface="Calibri"/>
              </a:rPr>
              <a:t>, pastikan konten kita perlahan mendatangi audiens (konten dipromosikan melalui digital ads).</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66" name="Google Shape;366;p41"/>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Poppins"/>
                <a:ea typeface="Poppins"/>
                <a:cs typeface="Poppins"/>
                <a:sym typeface="Poppins"/>
              </a:rPr>
              <a:t>SETELAHNYA…….., </a:t>
            </a:r>
            <a:br>
              <a:rPr b="1" lang="en-US" sz="4400">
                <a:solidFill>
                  <a:schemeClr val="lt1"/>
                </a:solidFill>
                <a:latin typeface="Poppins"/>
                <a:ea typeface="Poppins"/>
                <a:cs typeface="Poppins"/>
                <a:sym typeface="Poppins"/>
              </a:rPr>
            </a:br>
            <a:r>
              <a:rPr b="1" lang="en-US" sz="4400">
                <a:solidFill>
                  <a:schemeClr val="accent4"/>
                </a:solidFill>
                <a:latin typeface="Poppins"/>
                <a:ea typeface="Poppins"/>
                <a:cs typeface="Poppins"/>
                <a:sym typeface="Poppins"/>
              </a:rPr>
              <a:t>MARI BERSTRATEGI</a:t>
            </a:r>
            <a:r>
              <a:rPr b="1" lang="en-US" sz="4400">
                <a:solidFill>
                  <a:schemeClr val="lt1"/>
                </a:solidFill>
                <a:latin typeface="Poppins"/>
                <a:ea typeface="Poppins"/>
                <a:cs typeface="Poppins"/>
                <a:sym typeface="Poppins"/>
              </a:rPr>
              <a:t>!</a:t>
            </a:r>
            <a:endParaRPr/>
          </a:p>
        </p:txBody>
      </p:sp>
      <p:grpSp>
        <p:nvGrpSpPr>
          <p:cNvPr id="367" name="Google Shape;367;p41"/>
          <p:cNvGrpSpPr/>
          <p:nvPr/>
        </p:nvGrpSpPr>
        <p:grpSpPr>
          <a:xfrm>
            <a:off x="1528384" y="1380226"/>
            <a:ext cx="8475310" cy="5297068"/>
            <a:chOff x="1528384" y="0"/>
            <a:chExt cx="8475310" cy="5297068"/>
          </a:xfrm>
        </p:grpSpPr>
        <p:sp>
          <p:nvSpPr>
            <p:cNvPr id="368" name="Google Shape;368;p41"/>
            <p:cNvSpPr/>
            <p:nvPr/>
          </p:nvSpPr>
          <p:spPr>
            <a:xfrm>
              <a:off x="1528384" y="0"/>
              <a:ext cx="8475310" cy="5297068"/>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a:off x="2363202" y="3938900"/>
              <a:ext cx="194932" cy="194932"/>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2460668" y="4036366"/>
              <a:ext cx="1110265" cy="1260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txBox="1"/>
            <p:nvPr/>
          </p:nvSpPr>
          <p:spPr>
            <a:xfrm>
              <a:off x="2460668" y="4036366"/>
              <a:ext cx="1110265" cy="1260702"/>
            </a:xfrm>
            <a:prstGeom prst="rect">
              <a:avLst/>
            </a:prstGeom>
            <a:noFill/>
            <a:ln>
              <a:noFill/>
            </a:ln>
          </p:spPr>
          <p:txBody>
            <a:bodyPr anchorCtr="0" anchor="t" bIns="0" lIns="103275" spcFirstLastPara="1" rIns="0" wrap="square" tIns="0">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Riset</a:t>
              </a:r>
              <a:endParaRPr sz="2900">
                <a:solidFill>
                  <a:schemeClr val="dk1"/>
                </a:solidFill>
                <a:latin typeface="Calibri"/>
                <a:ea typeface="Calibri"/>
                <a:cs typeface="Calibri"/>
                <a:sym typeface="Calibri"/>
              </a:endParaRPr>
            </a:p>
          </p:txBody>
        </p:sp>
        <p:sp>
          <p:nvSpPr>
            <p:cNvPr id="372" name="Google Shape;372;p41"/>
            <p:cNvSpPr/>
            <p:nvPr/>
          </p:nvSpPr>
          <p:spPr>
            <a:xfrm>
              <a:off x="3418378" y="2925041"/>
              <a:ext cx="305111" cy="30511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3570934" y="3077597"/>
              <a:ext cx="1406901" cy="2219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txBox="1"/>
            <p:nvPr/>
          </p:nvSpPr>
          <p:spPr>
            <a:xfrm>
              <a:off x="3570934" y="3077597"/>
              <a:ext cx="1406901" cy="2219471"/>
            </a:xfrm>
            <a:prstGeom prst="rect">
              <a:avLst/>
            </a:prstGeom>
            <a:noFill/>
            <a:ln>
              <a:noFill/>
            </a:ln>
          </p:spPr>
          <p:txBody>
            <a:bodyPr anchorCtr="0" anchor="t" bIns="0" lIns="161650" spcFirstLastPara="1" rIns="0" wrap="square" tIns="0">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Buat</a:t>
              </a:r>
              <a:endParaRPr sz="2900">
                <a:solidFill>
                  <a:schemeClr val="dk1"/>
                </a:solidFill>
                <a:latin typeface="Calibri"/>
                <a:ea typeface="Calibri"/>
                <a:cs typeface="Calibri"/>
                <a:sym typeface="Calibri"/>
              </a:endParaRPr>
            </a:p>
          </p:txBody>
        </p:sp>
        <p:sp>
          <p:nvSpPr>
            <p:cNvPr id="375" name="Google Shape;375;p41"/>
            <p:cNvSpPr/>
            <p:nvPr/>
          </p:nvSpPr>
          <p:spPr>
            <a:xfrm>
              <a:off x="4774428" y="2116708"/>
              <a:ext cx="406814" cy="406814"/>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1"/>
            <p:cNvSpPr/>
            <p:nvPr/>
          </p:nvSpPr>
          <p:spPr>
            <a:xfrm>
              <a:off x="4977835" y="2320116"/>
              <a:ext cx="1635734" cy="297695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txBox="1"/>
            <p:nvPr/>
          </p:nvSpPr>
          <p:spPr>
            <a:xfrm>
              <a:off x="4977835" y="2320116"/>
              <a:ext cx="1635734" cy="2976952"/>
            </a:xfrm>
            <a:prstGeom prst="rect">
              <a:avLst/>
            </a:prstGeom>
            <a:noFill/>
            <a:ln>
              <a:noFill/>
            </a:ln>
          </p:spPr>
          <p:txBody>
            <a:bodyPr anchorCtr="0" anchor="t" bIns="0" lIns="215550" spcFirstLastPara="1" rIns="0" wrap="square" tIns="0">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Terbitkan</a:t>
              </a:r>
              <a:endParaRPr sz="2900">
                <a:solidFill>
                  <a:schemeClr val="dk1"/>
                </a:solidFill>
                <a:latin typeface="Calibri"/>
                <a:ea typeface="Calibri"/>
                <a:cs typeface="Calibri"/>
                <a:sym typeface="Calibri"/>
              </a:endParaRPr>
            </a:p>
          </p:txBody>
        </p:sp>
        <p:sp>
          <p:nvSpPr>
            <p:cNvPr id="378" name="Google Shape;378;p41"/>
            <p:cNvSpPr/>
            <p:nvPr/>
          </p:nvSpPr>
          <p:spPr>
            <a:xfrm>
              <a:off x="6350835" y="1485298"/>
              <a:ext cx="525469" cy="525469"/>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a:off x="6613570" y="1748032"/>
              <a:ext cx="1695062" cy="35490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
            <p:cNvSpPr txBox="1"/>
            <p:nvPr/>
          </p:nvSpPr>
          <p:spPr>
            <a:xfrm>
              <a:off x="6613570" y="1748032"/>
              <a:ext cx="1695062" cy="3549036"/>
            </a:xfrm>
            <a:prstGeom prst="rect">
              <a:avLst/>
            </a:prstGeom>
            <a:noFill/>
            <a:ln>
              <a:noFill/>
            </a:ln>
          </p:spPr>
          <p:txBody>
            <a:bodyPr anchorCtr="0" anchor="t" bIns="0" lIns="278425" spcFirstLastPara="1" rIns="0" wrap="square" tIns="0">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Ukur</a:t>
              </a:r>
              <a:endParaRPr sz="2900">
                <a:solidFill>
                  <a:schemeClr val="dk1"/>
                </a:solidFill>
                <a:latin typeface="Calibri"/>
                <a:ea typeface="Calibri"/>
                <a:cs typeface="Calibri"/>
                <a:sym typeface="Calibri"/>
              </a:endParaRPr>
            </a:p>
          </p:txBody>
        </p:sp>
        <p:sp>
          <p:nvSpPr>
            <p:cNvPr id="381" name="Google Shape;381;p41"/>
            <p:cNvSpPr/>
            <p:nvPr/>
          </p:nvSpPr>
          <p:spPr>
            <a:xfrm>
              <a:off x="7973857" y="1063651"/>
              <a:ext cx="669549" cy="669549"/>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8308632" y="1398426"/>
              <a:ext cx="1695062" cy="38986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txBox="1"/>
            <p:nvPr/>
          </p:nvSpPr>
          <p:spPr>
            <a:xfrm>
              <a:off x="8308632" y="1398426"/>
              <a:ext cx="1695062" cy="3898642"/>
            </a:xfrm>
            <a:prstGeom prst="rect">
              <a:avLst/>
            </a:prstGeom>
            <a:noFill/>
            <a:ln>
              <a:noFill/>
            </a:ln>
          </p:spPr>
          <p:txBody>
            <a:bodyPr anchorCtr="0" anchor="t" bIns="0" lIns="354775" spcFirstLastPara="1" rIns="0" wrap="square" tIns="0">
              <a:noAutofit/>
            </a:bodyPr>
            <a:lstStyle/>
            <a:p>
              <a:pPr indent="0" lvl="0" marL="0" marR="0" rtl="0" algn="l">
                <a:lnSpc>
                  <a:spcPct val="90000"/>
                </a:lnSpc>
                <a:spcBef>
                  <a:spcPts val="0"/>
                </a:spcBef>
                <a:spcAft>
                  <a:spcPts val="0"/>
                </a:spcAft>
                <a:buClr>
                  <a:schemeClr val="dk1"/>
                </a:buClr>
                <a:buSzPts val="2900"/>
                <a:buFont typeface="Calibri"/>
                <a:buNone/>
              </a:pPr>
              <a:r>
                <a:rPr lang="en-US" sz="2900">
                  <a:solidFill>
                    <a:schemeClr val="dk1"/>
                  </a:solidFill>
                  <a:latin typeface="Calibri"/>
                  <a:ea typeface="Calibri"/>
                  <a:cs typeface="Calibri"/>
                  <a:sym typeface="Calibri"/>
                </a:rPr>
                <a:t>Perbaiki</a:t>
              </a:r>
              <a:endParaRPr sz="2900">
                <a:solidFill>
                  <a:schemeClr val="dk1"/>
                </a:solidFill>
                <a:latin typeface="Calibri"/>
                <a:ea typeface="Calibri"/>
                <a:cs typeface="Calibri"/>
                <a:sym typeface="Calibri"/>
              </a:endParaRPr>
            </a:p>
            <a:p>
              <a:pPr indent="0" lvl="0" marL="0" marR="0" rtl="0" algn="l">
                <a:lnSpc>
                  <a:spcPct val="90000"/>
                </a:lnSpc>
                <a:spcBef>
                  <a:spcPts val="1015"/>
                </a:spcBef>
                <a:spcAft>
                  <a:spcPts val="0"/>
                </a:spcAft>
                <a:buClr>
                  <a:schemeClr val="dk1"/>
                </a:buClr>
                <a:buSzPts val="2900"/>
                <a:buFont typeface="Calibri"/>
                <a:buNone/>
              </a:pPr>
              <a:r>
                <a:t/>
              </a:r>
              <a:endParaRPr sz="2900">
                <a:solidFill>
                  <a:schemeClr val="dk1"/>
                </a:solidFill>
                <a:latin typeface="Calibri"/>
                <a:ea typeface="Calibri"/>
                <a:cs typeface="Calibri"/>
                <a:sym typeface="Calibri"/>
              </a:endParaRPr>
            </a:p>
          </p:txBody>
        </p:sp>
      </p:grpSp>
      <p:sp>
        <p:nvSpPr>
          <p:cNvPr id="384" name="Google Shape;384;p41"/>
          <p:cNvSpPr/>
          <p:nvPr/>
        </p:nvSpPr>
        <p:spPr>
          <a:xfrm>
            <a:off x="9799608" y="1878224"/>
            <a:ext cx="776378" cy="828136"/>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41"/>
          <p:cNvSpPr txBox="1"/>
          <p:nvPr/>
        </p:nvSpPr>
        <p:spPr>
          <a:xfrm>
            <a:off x="10012393" y="2892182"/>
            <a:ext cx="233775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Promosikan</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cxnSp>
        <p:nvCxnSpPr>
          <p:cNvPr id="129" name="Google Shape;129;p15"/>
          <p:cNvCxnSpPr/>
          <p:nvPr/>
        </p:nvCxnSpPr>
        <p:spPr>
          <a:xfrm>
            <a:off x="2425677" y="2007644"/>
            <a:ext cx="0" cy="4850400"/>
          </a:xfrm>
          <a:prstGeom prst="straightConnector1">
            <a:avLst/>
          </a:prstGeom>
          <a:noFill/>
          <a:ln cap="flat" cmpd="sng" w="57150">
            <a:solidFill>
              <a:srgbClr val="F4B081"/>
            </a:solidFill>
            <a:prstDash val="solid"/>
            <a:miter lim="800000"/>
            <a:headEnd len="sm" w="sm" type="none"/>
            <a:tailEnd len="sm" w="sm" type="none"/>
          </a:ln>
        </p:spPr>
      </p:cxnSp>
      <p:sp>
        <p:nvSpPr>
          <p:cNvPr id="130" name="Google Shape;130;p15"/>
          <p:cNvSpPr/>
          <p:nvPr/>
        </p:nvSpPr>
        <p:spPr>
          <a:xfrm>
            <a:off x="9526625" y="2007650"/>
            <a:ext cx="1854300" cy="25341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grpSp>
        <p:nvGrpSpPr>
          <p:cNvPr id="131" name="Google Shape;131;p15"/>
          <p:cNvGrpSpPr/>
          <p:nvPr/>
        </p:nvGrpSpPr>
        <p:grpSpPr>
          <a:xfrm>
            <a:off x="7490135" y="310010"/>
            <a:ext cx="4299190" cy="1029822"/>
            <a:chOff x="6453398" y="244444"/>
            <a:chExt cx="5492067" cy="1315562"/>
          </a:xfrm>
        </p:grpSpPr>
        <p:sp>
          <p:nvSpPr>
            <p:cNvPr id="132" name="Google Shape;132;p15"/>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Shape&#10;&#10;Description automatically generated with medium confidence" id="133" name="Google Shape;133;p15"/>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134" name="Google Shape;134;p15"/>
            <p:cNvPicPr preferRelativeResize="0"/>
            <p:nvPr/>
          </p:nvPicPr>
          <p:blipFill rotWithShape="1">
            <a:blip r:embed="rId4">
              <a:alphaModFix/>
            </a:blip>
            <a:srcRect b="0" l="0" r="0" t="0"/>
            <a:stretch/>
          </p:blipFill>
          <p:spPr>
            <a:xfrm>
              <a:off x="8747829" y="343939"/>
              <a:ext cx="1138136" cy="1138136"/>
            </a:xfrm>
            <a:prstGeom prst="rect">
              <a:avLst/>
            </a:prstGeom>
            <a:noFill/>
            <a:ln>
              <a:noFill/>
            </a:ln>
          </p:spPr>
        </p:pic>
      </p:grpSp>
      <p:pic>
        <p:nvPicPr>
          <p:cNvPr id="135" name="Google Shape;135;p15"/>
          <p:cNvPicPr preferRelativeResize="0"/>
          <p:nvPr/>
        </p:nvPicPr>
        <p:blipFill rotWithShape="1">
          <a:blip r:embed="rId5">
            <a:alphaModFix/>
          </a:blip>
          <a:srcRect b="0" l="0" r="0" t="0"/>
          <a:stretch/>
        </p:blipFill>
        <p:spPr>
          <a:xfrm>
            <a:off x="10793850" y="389000"/>
            <a:ext cx="513275" cy="845975"/>
          </a:xfrm>
          <a:prstGeom prst="rect">
            <a:avLst/>
          </a:prstGeom>
          <a:noFill/>
          <a:ln>
            <a:noFill/>
          </a:ln>
        </p:spPr>
      </p:pic>
      <p:sp>
        <p:nvSpPr>
          <p:cNvPr id="136" name="Google Shape;136;p15"/>
          <p:cNvSpPr txBox="1"/>
          <p:nvPr/>
        </p:nvSpPr>
        <p:spPr>
          <a:xfrm>
            <a:off x="245277" y="2162314"/>
            <a:ext cx="1930200" cy="4616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400"/>
              <a:buFont typeface="Poppins"/>
              <a:buNone/>
            </a:pPr>
            <a:r>
              <a:rPr b="1" i="0" lang="en-US" sz="2400" u="none" cap="none" strike="noStrike">
                <a:solidFill>
                  <a:schemeClr val="lt1"/>
                </a:solidFill>
                <a:latin typeface="Poppins"/>
                <a:ea typeface="Poppins"/>
                <a:cs typeface="Poppins"/>
                <a:sym typeface="Poppins"/>
              </a:rPr>
              <a:t>Instruktur</a:t>
            </a:r>
            <a:endParaRPr b="1" i="0" sz="2400" u="none" cap="none" strike="noStrike">
              <a:solidFill>
                <a:schemeClr val="lt1"/>
              </a:solidFill>
              <a:latin typeface="Poppins"/>
              <a:ea typeface="Poppins"/>
              <a:cs typeface="Poppins"/>
              <a:sym typeface="Poppins"/>
            </a:endParaRPr>
          </a:p>
        </p:txBody>
      </p:sp>
      <p:sp>
        <p:nvSpPr>
          <p:cNvPr id="137" name="Google Shape;137;p15"/>
          <p:cNvSpPr txBox="1"/>
          <p:nvPr/>
        </p:nvSpPr>
        <p:spPr>
          <a:xfrm>
            <a:off x="3336189" y="2498325"/>
            <a:ext cx="5295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600"/>
              </a:spcBef>
              <a:spcAft>
                <a:spcPts val="0"/>
              </a:spcAft>
              <a:buNone/>
            </a:pPr>
            <a:r>
              <a:rPr lang="en-US" sz="1800">
                <a:solidFill>
                  <a:schemeClr val="lt1"/>
                </a:solidFill>
                <a:latin typeface="Calibri"/>
                <a:ea typeface="Calibri"/>
                <a:cs typeface="Calibri"/>
                <a:sym typeface="Calibri"/>
              </a:rPr>
              <a:t>[</a:t>
            </a:r>
            <a:r>
              <a:rPr b="0" i="0" lang="en-US" sz="1800" u="none" cap="none" strike="noStrike">
                <a:solidFill>
                  <a:schemeClr val="lt1"/>
                </a:solidFill>
                <a:latin typeface="Calibri"/>
                <a:ea typeface="Calibri"/>
                <a:cs typeface="Calibri"/>
                <a:sym typeface="Calibri"/>
              </a:rPr>
              <a:t>Pengalaman]</a:t>
            </a:r>
            <a:endParaRPr b="0" i="0" sz="1800" u="none" cap="none" strike="noStrike">
              <a:solidFill>
                <a:schemeClr val="lt1"/>
              </a:solidFill>
              <a:latin typeface="Calibri"/>
              <a:ea typeface="Calibri"/>
              <a:cs typeface="Calibri"/>
              <a:sym typeface="Calibri"/>
            </a:endParaRPr>
          </a:p>
        </p:txBody>
      </p:sp>
      <p:sp>
        <p:nvSpPr>
          <p:cNvPr id="138" name="Google Shape;138;p15"/>
          <p:cNvSpPr txBox="1"/>
          <p:nvPr/>
        </p:nvSpPr>
        <p:spPr>
          <a:xfrm>
            <a:off x="3336185" y="2040319"/>
            <a:ext cx="5053773"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Poppins"/>
              <a:buNone/>
            </a:pPr>
            <a:r>
              <a:rPr lang="en-US" sz="2000">
                <a:solidFill>
                  <a:srgbClr val="FFFF00"/>
                </a:solidFill>
                <a:latin typeface="Poppins"/>
                <a:ea typeface="Poppins"/>
                <a:cs typeface="Poppins"/>
                <a:sym typeface="Poppins"/>
              </a:rPr>
              <a:t>[Instruktur]</a:t>
            </a:r>
            <a:endParaRPr i="0" sz="2000" u="none" cap="none" strike="noStrike">
              <a:solidFill>
                <a:srgbClr val="FFFF00"/>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91" name="Google Shape;391;p42"/>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accent4"/>
              </a:buClr>
              <a:buSzPts val="4000"/>
              <a:buFont typeface="Poppins"/>
              <a:buNone/>
            </a:pPr>
            <a:r>
              <a:rPr b="1" lang="en-US" sz="4000">
                <a:solidFill>
                  <a:schemeClr val="accent4"/>
                </a:solidFill>
                <a:latin typeface="Poppins"/>
                <a:ea typeface="Poppins"/>
                <a:cs typeface="Poppins"/>
                <a:sym typeface="Poppins"/>
              </a:rPr>
              <a:t>MERISET</a:t>
            </a:r>
            <a:r>
              <a:rPr b="1" lang="en-US" sz="4000">
                <a:solidFill>
                  <a:schemeClr val="lt1"/>
                </a:solidFill>
                <a:latin typeface="Poppins"/>
                <a:ea typeface="Poppins"/>
                <a:cs typeface="Poppins"/>
                <a:sym typeface="Poppins"/>
              </a:rPr>
              <a:t> UNTUK </a:t>
            </a:r>
            <a:br>
              <a:rPr b="1" lang="en-US" sz="4000">
                <a:solidFill>
                  <a:schemeClr val="lt1"/>
                </a:solidFill>
                <a:latin typeface="Poppins"/>
                <a:ea typeface="Poppins"/>
                <a:cs typeface="Poppins"/>
                <a:sym typeface="Poppins"/>
              </a:rPr>
            </a:br>
            <a:r>
              <a:rPr b="1" lang="en-US" sz="4000">
                <a:solidFill>
                  <a:schemeClr val="lt1"/>
                </a:solidFill>
                <a:latin typeface="Poppins"/>
                <a:ea typeface="Poppins"/>
                <a:cs typeface="Poppins"/>
                <a:sym typeface="Poppins"/>
              </a:rPr>
              <a:t>KEBERHASILAN KONTEN</a:t>
            </a:r>
            <a:endParaRPr/>
          </a:p>
        </p:txBody>
      </p:sp>
      <p:sp>
        <p:nvSpPr>
          <p:cNvPr id="392" name="Google Shape;392;p42"/>
          <p:cNvSpPr txBox="1"/>
          <p:nvPr/>
        </p:nvSpPr>
        <p:spPr>
          <a:xfrm>
            <a:off x="838200" y="1825625"/>
            <a:ext cx="6062932"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chemeClr val="lt1"/>
              </a:buClr>
              <a:buSzPct val="100000"/>
              <a:buFont typeface="Arial"/>
              <a:buNone/>
            </a:pPr>
            <a:r>
              <a:rPr lang="en-US" sz="2800">
                <a:solidFill>
                  <a:schemeClr val="lt1"/>
                </a:solidFill>
                <a:latin typeface="Arial"/>
                <a:ea typeface="Arial"/>
                <a:cs typeface="Arial"/>
                <a:sym typeface="Arial"/>
              </a:rPr>
              <a:t>Saat konten belum dibuat, kita harus meriset beberapa hal.</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Arial"/>
              <a:ea typeface="Arial"/>
              <a:cs typeface="Arial"/>
              <a:sym typeface="Arial"/>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Arial"/>
                <a:ea typeface="Arial"/>
                <a:cs typeface="Arial"/>
                <a:sym typeface="Arial"/>
              </a:rPr>
              <a:t>Salah satu yang terpenting adalah </a:t>
            </a:r>
            <a:r>
              <a:rPr lang="en-US" sz="2800">
                <a:solidFill>
                  <a:schemeClr val="accent4"/>
                </a:solidFill>
                <a:latin typeface="Arial"/>
                <a:ea typeface="Arial"/>
                <a:cs typeface="Arial"/>
                <a:sym typeface="Arial"/>
              </a:rPr>
              <a:t>tagging </a:t>
            </a:r>
            <a:r>
              <a:rPr lang="en-US" sz="2800">
                <a:solidFill>
                  <a:schemeClr val="lt1"/>
                </a:solidFill>
                <a:latin typeface="Arial"/>
                <a:ea typeface="Arial"/>
                <a:cs typeface="Arial"/>
                <a:sym typeface="Arial"/>
              </a:rPr>
              <a:t>dan </a:t>
            </a:r>
            <a:r>
              <a:rPr lang="en-US" sz="2800">
                <a:solidFill>
                  <a:schemeClr val="accent4"/>
                </a:solidFill>
                <a:latin typeface="Arial"/>
                <a:ea typeface="Arial"/>
                <a:cs typeface="Arial"/>
                <a:sym typeface="Arial"/>
              </a:rPr>
              <a:t>keyword</a:t>
            </a:r>
            <a:r>
              <a:rPr lang="en-US" sz="2800">
                <a:solidFill>
                  <a:schemeClr val="lt1"/>
                </a:solidFill>
                <a:latin typeface="Arial"/>
                <a:ea typeface="Arial"/>
                <a:cs typeface="Arial"/>
                <a:sym typeface="Arial"/>
              </a:rPr>
              <a:t>. Dari sana, kita bisa tahu, permasalahan apa yang dibutuhkan dan tengah dicari oleh audiens.  </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Arial"/>
              <a:ea typeface="Arial"/>
              <a:cs typeface="Arial"/>
              <a:sym typeface="Arial"/>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Arial"/>
                <a:ea typeface="Arial"/>
                <a:cs typeface="Arial"/>
                <a:sym typeface="Arial"/>
              </a:rPr>
              <a:t>Nantinya, tagging dan keyword akan membantu kita dalam menentukan tema, sekaligus  membuat konten kita terbaca oleh mesin pencari saat dipublish v</a:t>
            </a:r>
            <a:endParaRPr/>
          </a:p>
        </p:txBody>
      </p:sp>
      <p:pic>
        <p:nvPicPr>
          <p:cNvPr id="393" name="Google Shape;393;p42"/>
          <p:cNvPicPr preferRelativeResize="0"/>
          <p:nvPr/>
        </p:nvPicPr>
        <p:blipFill rotWithShape="1">
          <a:blip r:embed="rId3">
            <a:alphaModFix/>
          </a:blip>
          <a:srcRect b="0" l="0" r="0" t="0"/>
          <a:stretch/>
        </p:blipFill>
        <p:spPr>
          <a:xfrm>
            <a:off x="7297468" y="1690688"/>
            <a:ext cx="4056332" cy="40563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399" name="Google Shape;399;p43"/>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Poppins"/>
                <a:ea typeface="Poppins"/>
                <a:cs typeface="Poppins"/>
                <a:sym typeface="Poppins"/>
              </a:rPr>
              <a:t>MENCIPTA KONTEN</a:t>
            </a:r>
            <a:endParaRPr/>
          </a:p>
        </p:txBody>
      </p:sp>
      <p:sp>
        <p:nvSpPr>
          <p:cNvPr id="400" name="Google Shape;400;p43"/>
          <p:cNvSpPr txBox="1"/>
          <p:nvPr/>
        </p:nvSpPr>
        <p:spPr>
          <a:xfrm>
            <a:off x="838200" y="1825625"/>
            <a:ext cx="6062932"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Berpegang pada audiens dan kebutuhannya, saatnya kita membuat konten.</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Yang perlu diperhatikan:</a:t>
            </a:r>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Akan diletakkan dimana konten tersebut</a:t>
            </a:r>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Format kontennya seperti apa (video, meme, artikel, foto, etc)</a:t>
            </a:r>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Siapa yang membuatnya?</a:t>
            </a:r>
            <a:endParaRPr/>
          </a:p>
          <a:p>
            <a:pPr indent="-228600" lvl="0" marL="228600" marR="0" rtl="0" algn="l">
              <a:lnSpc>
                <a:spcPct val="90000"/>
              </a:lnSpc>
              <a:spcBef>
                <a:spcPts val="1000"/>
              </a:spcBef>
              <a:spcAft>
                <a:spcPts val="0"/>
              </a:spcAft>
              <a:buClr>
                <a:schemeClr val="lt1"/>
              </a:buClr>
              <a:buSzPct val="100000"/>
              <a:buFont typeface="Arial"/>
              <a:buChar char="•"/>
            </a:pPr>
            <a:r>
              <a:rPr lang="en-US" sz="2800">
                <a:solidFill>
                  <a:schemeClr val="lt1"/>
                </a:solidFill>
                <a:latin typeface="Calibri"/>
                <a:ea typeface="Calibri"/>
                <a:cs typeface="Calibri"/>
                <a:sym typeface="Calibri"/>
              </a:rPr>
              <a:t>Kapan deadlinenya ?</a:t>
            </a:r>
            <a:endParaRPr sz="2800">
              <a:solidFill>
                <a:schemeClr val="lt1"/>
              </a:solidFill>
              <a:latin typeface="Calibri"/>
              <a:ea typeface="Calibri"/>
              <a:cs typeface="Calibri"/>
              <a:sym typeface="Calibri"/>
            </a:endParaRPr>
          </a:p>
        </p:txBody>
      </p:sp>
      <p:pic>
        <p:nvPicPr>
          <p:cNvPr id="401" name="Google Shape;401;p43"/>
          <p:cNvPicPr preferRelativeResize="0"/>
          <p:nvPr/>
        </p:nvPicPr>
        <p:blipFill rotWithShape="1">
          <a:blip r:embed="rId3">
            <a:alphaModFix/>
          </a:blip>
          <a:srcRect b="0" l="0" r="26460" t="0"/>
          <a:stretch/>
        </p:blipFill>
        <p:spPr>
          <a:xfrm>
            <a:off x="7054589" y="2001327"/>
            <a:ext cx="4798106" cy="338774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07" name="Google Shape;407;p44"/>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Poppins"/>
                <a:ea typeface="Poppins"/>
                <a:cs typeface="Poppins"/>
                <a:sym typeface="Poppins"/>
              </a:rPr>
              <a:t>MENCIPTA KONTEN</a:t>
            </a:r>
            <a:endParaRPr/>
          </a:p>
          <a:p>
            <a:pPr indent="0" lvl="0" marL="0" marR="0" rtl="0" algn="r">
              <a:lnSpc>
                <a:spcPct val="90000"/>
              </a:lnSpc>
              <a:spcBef>
                <a:spcPts val="0"/>
              </a:spcBef>
              <a:spcAft>
                <a:spcPts val="0"/>
              </a:spcAft>
              <a:buClr>
                <a:schemeClr val="accent4"/>
              </a:buClr>
              <a:buSzPts val="3600"/>
              <a:buFont typeface="Poppins"/>
              <a:buNone/>
            </a:pPr>
            <a:r>
              <a:rPr b="1" lang="en-US" sz="3600">
                <a:solidFill>
                  <a:schemeClr val="accent4"/>
                </a:solidFill>
                <a:latin typeface="Poppins"/>
                <a:ea typeface="Poppins"/>
                <a:cs typeface="Poppins"/>
                <a:sym typeface="Poppins"/>
              </a:rPr>
              <a:t>SENI MEMBUAT KOPI</a:t>
            </a:r>
            <a:endParaRPr/>
          </a:p>
        </p:txBody>
      </p:sp>
      <p:sp>
        <p:nvSpPr>
          <p:cNvPr id="408" name="Google Shape;408;p44"/>
          <p:cNvSpPr txBox="1"/>
          <p:nvPr/>
        </p:nvSpPr>
        <p:spPr>
          <a:xfrm>
            <a:off x="838200" y="1825625"/>
            <a:ext cx="6062932"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-Penulisan kopi (copywriting) adalah karangan yang diperuntukan untuk iklan. Tentu saja karangan dibuat semenarik mungkin. Menarik secara kata-kata atau kalimat, menarik secara gaya dan pendekatannya.</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-Dari segi penulisan, copywriting harus mudah dipahami, dimengerti oleh klien atau pasar yang disegmentasikan. </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100000"/>
              <a:buFont typeface="Arial"/>
              <a:buNone/>
            </a:pPr>
            <a:r>
              <a:rPr lang="en-US" sz="2800">
                <a:solidFill>
                  <a:schemeClr val="lt1"/>
                </a:solidFill>
                <a:latin typeface="Calibri"/>
                <a:ea typeface="Calibri"/>
                <a:cs typeface="Calibri"/>
                <a:sym typeface="Calibri"/>
              </a:rPr>
              <a:t>- Copywriting harus lebih menonjolkan nilai dan manfaat dari merek. Proses penulisan copywriting juga dituntut memiliki daya cipta dan seni dalam membuat kalimat untuk periklanan.</a:t>
            </a:r>
            <a:endParaRPr/>
          </a:p>
        </p:txBody>
      </p:sp>
      <p:sp>
        <p:nvSpPr>
          <p:cNvPr id="409" name="Google Shape;409;p44"/>
          <p:cNvSpPr txBox="1"/>
          <p:nvPr/>
        </p:nvSpPr>
        <p:spPr>
          <a:xfrm>
            <a:off x="7611414" y="1690688"/>
            <a:ext cx="4056845" cy="44012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Jadi, secara umum copywriting adalah seni mempresentasikan diri lewat kata dan kalimat secara menarik. Dengan harapan, semua yang ditulis dapat memberikan keyakinan kepada seseorang untuk melakukan sesuatu. </a:t>
            </a:r>
            <a:endParaRPr sz="2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15" name="Google Shape;415;p45"/>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Poppins"/>
                <a:ea typeface="Poppins"/>
                <a:cs typeface="Poppins"/>
                <a:sym typeface="Poppins"/>
              </a:rPr>
              <a:t>MENCIPTA KONTEN</a:t>
            </a:r>
            <a:endParaRPr/>
          </a:p>
          <a:p>
            <a:pPr indent="0" lvl="0" marL="0" marR="0" rtl="0" algn="r">
              <a:lnSpc>
                <a:spcPct val="90000"/>
              </a:lnSpc>
              <a:spcBef>
                <a:spcPts val="0"/>
              </a:spcBef>
              <a:spcAft>
                <a:spcPts val="0"/>
              </a:spcAft>
              <a:buClr>
                <a:schemeClr val="accent4"/>
              </a:buClr>
              <a:buSzPts val="3600"/>
              <a:buFont typeface="Poppins"/>
              <a:buNone/>
            </a:pPr>
            <a:r>
              <a:rPr b="1" lang="en-US" sz="3600">
                <a:solidFill>
                  <a:schemeClr val="accent4"/>
                </a:solidFill>
                <a:latin typeface="Poppins"/>
                <a:ea typeface="Poppins"/>
                <a:cs typeface="Poppins"/>
                <a:sym typeface="Poppins"/>
              </a:rPr>
              <a:t>GUNAKAN FORMAT AIDA</a:t>
            </a:r>
            <a:endParaRPr/>
          </a:p>
        </p:txBody>
      </p:sp>
      <p:sp>
        <p:nvSpPr>
          <p:cNvPr id="416" name="Google Shape;416;p45"/>
          <p:cNvSpPr txBox="1"/>
          <p:nvPr/>
        </p:nvSpPr>
        <p:spPr>
          <a:xfrm>
            <a:off x="605307" y="2060620"/>
            <a:ext cx="6027313"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Penyusunan tulisan dalam copywriting perlu banyak sekali pertimbangan dan kreativitas agar, konten tulisan di dalamnya benar-benar efektif bisa menarik minat dari calon pelanggan.</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Namun, tidak semua orang paham dengan tata cara penulisan yang baik dan terstruktur. Untuk itu, kita bisa menggunakan formula AIDA untuk membuat </a:t>
            </a:r>
            <a:r>
              <a:rPr i="1" lang="en-US" sz="2400">
                <a:solidFill>
                  <a:schemeClr val="lt1"/>
                </a:solidFill>
                <a:latin typeface="Calibri"/>
                <a:ea typeface="Calibri"/>
                <a:cs typeface="Calibri"/>
                <a:sym typeface="Calibri"/>
              </a:rPr>
              <a:t>copywriting</a:t>
            </a:r>
            <a:r>
              <a:rPr lang="en-US" sz="2400">
                <a:solidFill>
                  <a:schemeClr val="lt1"/>
                </a:solidFill>
                <a:latin typeface="Calibri"/>
                <a:ea typeface="Calibri"/>
                <a:cs typeface="Calibri"/>
                <a:sym typeface="Calibri"/>
              </a:rPr>
              <a:t> yang memikat.</a:t>
            </a:r>
            <a:endParaRPr/>
          </a:p>
        </p:txBody>
      </p:sp>
      <p:sp>
        <p:nvSpPr>
          <p:cNvPr id="417" name="Google Shape;417;p45"/>
          <p:cNvSpPr txBox="1"/>
          <p:nvPr/>
        </p:nvSpPr>
        <p:spPr>
          <a:xfrm>
            <a:off x="7250806" y="1931831"/>
            <a:ext cx="4378817"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2CC"/>
                </a:solidFill>
                <a:latin typeface="Calibri"/>
                <a:ea typeface="Calibri"/>
                <a:cs typeface="Calibri"/>
                <a:sym typeface="Calibri"/>
              </a:rPr>
              <a:t>AIDA merupakan singkatan dari </a:t>
            </a:r>
            <a:r>
              <a:rPr i="1" lang="en-US" sz="2000">
                <a:solidFill>
                  <a:srgbClr val="FFF2CC"/>
                </a:solidFill>
                <a:latin typeface="Calibri"/>
                <a:ea typeface="Calibri"/>
                <a:cs typeface="Calibri"/>
                <a:sym typeface="Calibri"/>
              </a:rPr>
              <a:t>Attention</a:t>
            </a:r>
            <a:r>
              <a:rPr lang="en-US" sz="2000">
                <a:solidFill>
                  <a:srgbClr val="FFF2CC"/>
                </a:solidFill>
                <a:latin typeface="Calibri"/>
                <a:ea typeface="Calibri"/>
                <a:cs typeface="Calibri"/>
                <a:sym typeface="Calibri"/>
              </a:rPr>
              <a:t>, </a:t>
            </a:r>
            <a:r>
              <a:rPr i="1" lang="en-US" sz="2000">
                <a:solidFill>
                  <a:srgbClr val="FFF2CC"/>
                </a:solidFill>
                <a:latin typeface="Calibri"/>
                <a:ea typeface="Calibri"/>
                <a:cs typeface="Calibri"/>
                <a:sym typeface="Calibri"/>
              </a:rPr>
              <a:t>Interest</a:t>
            </a:r>
            <a:r>
              <a:rPr lang="en-US" sz="2000">
                <a:solidFill>
                  <a:srgbClr val="FFF2CC"/>
                </a:solidFill>
                <a:latin typeface="Calibri"/>
                <a:ea typeface="Calibri"/>
                <a:cs typeface="Calibri"/>
                <a:sym typeface="Calibri"/>
              </a:rPr>
              <a:t>, </a:t>
            </a:r>
            <a:r>
              <a:rPr i="1" lang="en-US" sz="2000">
                <a:solidFill>
                  <a:srgbClr val="FFF2CC"/>
                </a:solidFill>
                <a:latin typeface="Calibri"/>
                <a:ea typeface="Calibri"/>
                <a:cs typeface="Calibri"/>
                <a:sym typeface="Calibri"/>
              </a:rPr>
              <a:t>Desire</a:t>
            </a:r>
            <a:r>
              <a:rPr lang="en-US" sz="2000">
                <a:solidFill>
                  <a:srgbClr val="FFF2CC"/>
                </a:solidFill>
                <a:latin typeface="Calibri"/>
                <a:ea typeface="Calibri"/>
                <a:cs typeface="Calibri"/>
                <a:sym typeface="Calibri"/>
              </a:rPr>
              <a:t>, dan </a:t>
            </a:r>
            <a:r>
              <a:rPr i="1" lang="en-US" sz="2000">
                <a:solidFill>
                  <a:srgbClr val="FFF2CC"/>
                </a:solidFill>
                <a:latin typeface="Calibri"/>
                <a:ea typeface="Calibri"/>
                <a:cs typeface="Calibri"/>
                <a:sym typeface="Calibri"/>
              </a:rPr>
              <a:t>Action</a:t>
            </a:r>
            <a:r>
              <a:rPr lang="en-US" sz="2000">
                <a:solidFill>
                  <a:srgbClr val="FFF2CC"/>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rgbClr val="FFF2CC"/>
              </a:solidFill>
              <a:latin typeface="Calibri"/>
              <a:ea typeface="Calibri"/>
              <a:cs typeface="Calibri"/>
              <a:sym typeface="Calibri"/>
            </a:endParaRPr>
          </a:p>
          <a:p>
            <a:pPr indent="0" lvl="0" marL="0" marR="0" rtl="0" algn="l">
              <a:spcBef>
                <a:spcPts val="0"/>
              </a:spcBef>
              <a:spcAft>
                <a:spcPts val="0"/>
              </a:spcAft>
              <a:buNone/>
            </a:pPr>
            <a:r>
              <a:rPr lang="en-US" sz="2000">
                <a:solidFill>
                  <a:srgbClr val="FFF2CC"/>
                </a:solidFill>
                <a:latin typeface="Calibri"/>
                <a:ea typeface="Calibri"/>
                <a:cs typeface="Calibri"/>
                <a:sym typeface="Calibri"/>
              </a:rPr>
              <a:t>Keempat komponen ini mampu mengubah halaman kosong menjadi tulisan atau konten yang berkesan, menarik minat, bahkan membuat orang lain menjadi terpengaruh setelah membaca tulisan atau konten tersebut. </a:t>
            </a:r>
            <a:endParaRPr/>
          </a:p>
          <a:p>
            <a:pPr indent="0" lvl="0" marL="0" marR="0" rtl="0" algn="l">
              <a:spcBef>
                <a:spcPts val="0"/>
              </a:spcBef>
              <a:spcAft>
                <a:spcPts val="0"/>
              </a:spcAft>
              <a:buNone/>
            </a:pPr>
            <a:r>
              <a:t/>
            </a:r>
            <a:endParaRPr sz="2000">
              <a:solidFill>
                <a:srgbClr val="FF0000"/>
              </a:solidFill>
              <a:latin typeface="Calibri"/>
              <a:ea typeface="Calibri"/>
              <a:cs typeface="Calibri"/>
              <a:sym typeface="Calibri"/>
            </a:endParaRPr>
          </a:p>
          <a:p>
            <a:pPr indent="0" lvl="0" marL="0" marR="0" rtl="0" algn="l">
              <a:spcBef>
                <a:spcPts val="0"/>
              </a:spcBef>
              <a:spcAft>
                <a:spcPts val="0"/>
              </a:spcAft>
              <a:buNone/>
            </a:pPr>
            <a:r>
              <a:rPr b="1" lang="en-US" sz="2000">
                <a:solidFill>
                  <a:schemeClr val="accent4"/>
                </a:solidFill>
                <a:latin typeface="Calibri"/>
                <a:ea typeface="Calibri"/>
                <a:cs typeface="Calibri"/>
                <a:sym typeface="Calibri"/>
              </a:rPr>
              <a:t>Berikut cara menerapkan formula AIDA dalam pembuatan konten </a:t>
            </a:r>
            <a:r>
              <a:rPr b="1" i="1" lang="en-US" sz="2000">
                <a:solidFill>
                  <a:schemeClr val="accent4"/>
                </a:solidFill>
                <a:latin typeface="Calibri"/>
                <a:ea typeface="Calibri"/>
                <a:cs typeface="Calibri"/>
                <a:sym typeface="Calibri"/>
              </a:rPr>
              <a:t>copywriting</a:t>
            </a:r>
            <a:r>
              <a:rPr b="1" i="1" lang="en-US" sz="1600">
                <a:solidFill>
                  <a:schemeClr val="accent4"/>
                </a:solidFill>
                <a:latin typeface="Calibri"/>
                <a:ea typeface="Calibri"/>
                <a:cs typeface="Calibri"/>
                <a:sym typeface="Calibri"/>
              </a:rPr>
              <a:t>!</a:t>
            </a:r>
            <a:endParaRPr b="1" sz="1600">
              <a:solidFill>
                <a:schemeClr val="accent4"/>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23" name="Google Shape;423;p46"/>
          <p:cNvSpPr txBox="1"/>
          <p:nvPr/>
        </p:nvSpPr>
        <p:spPr>
          <a:xfrm>
            <a:off x="838200" y="36512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Calibri"/>
                <a:ea typeface="Calibri"/>
                <a:cs typeface="Calibri"/>
                <a:sym typeface="Calibri"/>
              </a:rPr>
              <a:t>MENCIPTA KONTEN</a:t>
            </a:r>
            <a:endParaRPr>
              <a:latin typeface="Calibri"/>
              <a:ea typeface="Calibri"/>
              <a:cs typeface="Calibri"/>
              <a:sym typeface="Calibri"/>
            </a:endParaRPr>
          </a:p>
          <a:p>
            <a:pPr indent="0" lvl="0" marL="0" marR="0" rtl="0" algn="r">
              <a:lnSpc>
                <a:spcPct val="90000"/>
              </a:lnSpc>
              <a:spcBef>
                <a:spcPts val="0"/>
              </a:spcBef>
              <a:spcAft>
                <a:spcPts val="0"/>
              </a:spcAft>
              <a:buClr>
                <a:schemeClr val="accent4"/>
              </a:buClr>
              <a:buSzPts val="3600"/>
              <a:buFont typeface="Poppins"/>
              <a:buNone/>
            </a:pPr>
            <a:r>
              <a:rPr b="1" lang="en-US" sz="3600">
                <a:solidFill>
                  <a:schemeClr val="accent4"/>
                </a:solidFill>
                <a:latin typeface="Calibri"/>
                <a:ea typeface="Calibri"/>
                <a:cs typeface="Calibri"/>
                <a:sym typeface="Calibri"/>
              </a:rPr>
              <a:t>TIPS MEMBUAT KOPI</a:t>
            </a:r>
            <a:endParaRPr>
              <a:latin typeface="Calibri"/>
              <a:ea typeface="Calibri"/>
              <a:cs typeface="Calibri"/>
              <a:sym typeface="Calibri"/>
            </a:endParaRPr>
          </a:p>
        </p:txBody>
      </p:sp>
      <p:grpSp>
        <p:nvGrpSpPr>
          <p:cNvPr id="424" name="Google Shape;424;p46"/>
          <p:cNvGrpSpPr/>
          <p:nvPr/>
        </p:nvGrpSpPr>
        <p:grpSpPr>
          <a:xfrm>
            <a:off x="529109" y="1582550"/>
            <a:ext cx="4661077" cy="5050068"/>
            <a:chOff x="0" y="0"/>
            <a:chExt cx="4661077" cy="5050068"/>
          </a:xfrm>
        </p:grpSpPr>
        <p:sp>
          <p:nvSpPr>
            <p:cNvPr id="425" name="Google Shape;425;p46"/>
            <p:cNvSpPr/>
            <p:nvPr/>
          </p:nvSpPr>
          <p:spPr>
            <a:xfrm rot="10800000">
              <a:off x="0" y="0"/>
              <a:ext cx="4661077" cy="1262517"/>
            </a:xfrm>
            <a:prstGeom prst="trapezoid">
              <a:avLst>
                <a:gd fmla="val 46149" name="adj"/>
              </a:avLst>
            </a:prstGeom>
            <a:solidFill>
              <a:schemeClr val="accent4"/>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26" name="Google Shape;426;p46"/>
            <p:cNvSpPr txBox="1"/>
            <p:nvPr/>
          </p:nvSpPr>
          <p:spPr>
            <a:xfrm>
              <a:off x="815688" y="0"/>
              <a:ext cx="3029700" cy="1262517"/>
            </a:xfrm>
            <a:prstGeom prst="rect">
              <a:avLst/>
            </a:prstGeom>
            <a:noFill/>
            <a:ln>
              <a:noFill/>
            </a:ln>
            <a:effectLst>
              <a:outerShdw blurRad="57150" rotWithShape="0" algn="bl" dir="5400000" dist="19050">
                <a:srgbClr val="000000">
                  <a:alpha val="50000"/>
                </a:srgbClr>
              </a:outerShdw>
            </a:effectLst>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ATTENTION</a:t>
              </a:r>
              <a:endParaRPr b="1" sz="4100">
                <a:solidFill>
                  <a:schemeClr val="lt1"/>
                </a:solidFill>
                <a:latin typeface="Calibri"/>
                <a:ea typeface="Calibri"/>
                <a:cs typeface="Calibri"/>
                <a:sym typeface="Calibri"/>
              </a:endParaRPr>
            </a:p>
          </p:txBody>
        </p:sp>
        <p:sp>
          <p:nvSpPr>
            <p:cNvPr id="427" name="Google Shape;427;p46"/>
            <p:cNvSpPr/>
            <p:nvPr/>
          </p:nvSpPr>
          <p:spPr>
            <a:xfrm rot="10800000">
              <a:off x="582634" y="1262517"/>
              <a:ext cx="3495807" cy="1262517"/>
            </a:xfrm>
            <a:prstGeom prst="trapezoid">
              <a:avLst>
                <a:gd fmla="val 46149" name="adj"/>
              </a:avLst>
            </a:prstGeom>
            <a:solidFill>
              <a:srgbClr val="65EE1F"/>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28" name="Google Shape;428;p46"/>
            <p:cNvSpPr txBox="1"/>
            <p:nvPr/>
          </p:nvSpPr>
          <p:spPr>
            <a:xfrm>
              <a:off x="1194400" y="1262517"/>
              <a:ext cx="2272275" cy="1262517"/>
            </a:xfrm>
            <a:prstGeom prst="rect">
              <a:avLst/>
            </a:prstGeom>
            <a:noFill/>
            <a:ln>
              <a:noFill/>
            </a:ln>
            <a:effectLst>
              <a:outerShdw blurRad="57150" rotWithShape="0" algn="bl" dir="5400000" dist="19050">
                <a:srgbClr val="000000">
                  <a:alpha val="50000"/>
                </a:srgbClr>
              </a:outerShdw>
            </a:effectLst>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INTEREST</a:t>
              </a:r>
              <a:endParaRPr>
                <a:latin typeface="Calibri"/>
                <a:ea typeface="Calibri"/>
                <a:cs typeface="Calibri"/>
                <a:sym typeface="Calibri"/>
              </a:endParaRPr>
            </a:p>
          </p:txBody>
        </p:sp>
        <p:sp>
          <p:nvSpPr>
            <p:cNvPr id="429" name="Google Shape;429;p46"/>
            <p:cNvSpPr/>
            <p:nvPr/>
          </p:nvSpPr>
          <p:spPr>
            <a:xfrm rot="10800000">
              <a:off x="1165269" y="2525034"/>
              <a:ext cx="2330538" cy="1262517"/>
            </a:xfrm>
            <a:prstGeom prst="trapezoid">
              <a:avLst>
                <a:gd fmla="val 46149" name="adj"/>
              </a:avLst>
            </a:prstGeom>
            <a:solidFill>
              <a:srgbClr val="3DE199"/>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30" name="Google Shape;430;p46"/>
            <p:cNvSpPr txBox="1"/>
            <p:nvPr/>
          </p:nvSpPr>
          <p:spPr>
            <a:xfrm>
              <a:off x="1573113" y="2525034"/>
              <a:ext cx="1514850" cy="1262517"/>
            </a:xfrm>
            <a:prstGeom prst="rect">
              <a:avLst/>
            </a:prstGeom>
            <a:noFill/>
            <a:ln>
              <a:noFill/>
            </a:ln>
            <a:effectLst>
              <a:outerShdw blurRad="57150" rotWithShape="0" algn="bl" dir="5400000" dist="19050">
                <a:srgbClr val="000000">
                  <a:alpha val="50000"/>
                </a:srgbClr>
              </a:outerShdw>
            </a:effectLst>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DESIRE</a:t>
              </a:r>
              <a:endParaRPr>
                <a:latin typeface="Calibri"/>
                <a:ea typeface="Calibri"/>
                <a:cs typeface="Calibri"/>
                <a:sym typeface="Calibri"/>
              </a:endParaRPr>
            </a:p>
          </p:txBody>
        </p:sp>
        <p:sp>
          <p:nvSpPr>
            <p:cNvPr id="431" name="Google Shape;431;p46"/>
            <p:cNvSpPr/>
            <p:nvPr/>
          </p:nvSpPr>
          <p:spPr>
            <a:xfrm rot="10800000">
              <a:off x="1747903" y="3787551"/>
              <a:ext cx="1165269" cy="1262517"/>
            </a:xfrm>
            <a:prstGeom prst="trapezoid">
              <a:avLst>
                <a:gd fmla="val 50000" name="adj"/>
              </a:avLst>
            </a:prstGeom>
            <a:solidFill>
              <a:srgbClr val="5999D5"/>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32" name="Google Shape;432;p46"/>
            <p:cNvSpPr txBox="1"/>
            <p:nvPr/>
          </p:nvSpPr>
          <p:spPr>
            <a:xfrm>
              <a:off x="1747903" y="3787551"/>
              <a:ext cx="1165269" cy="1262517"/>
            </a:xfrm>
            <a:prstGeom prst="rect">
              <a:avLst/>
            </a:prstGeom>
            <a:noFill/>
            <a:ln>
              <a:noFill/>
            </a:ln>
            <a:effectLst>
              <a:outerShdw blurRad="57150" rotWithShape="0" algn="bl" dir="5400000" dist="19050">
                <a:srgbClr val="000000">
                  <a:alpha val="50000"/>
                </a:srgbClr>
              </a:outerShdw>
            </a:effectLst>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ACTION</a:t>
              </a:r>
              <a:endParaRPr>
                <a:latin typeface="Calibri"/>
                <a:ea typeface="Calibri"/>
                <a:cs typeface="Calibri"/>
                <a:sym typeface="Calibri"/>
              </a:endParaRPr>
            </a:p>
          </p:txBody>
        </p:sp>
      </p:grpSp>
      <p:sp>
        <p:nvSpPr>
          <p:cNvPr id="433" name="Google Shape;433;p46"/>
          <p:cNvSpPr txBox="1"/>
          <p:nvPr/>
        </p:nvSpPr>
        <p:spPr>
          <a:xfrm>
            <a:off x="5416638" y="1582550"/>
            <a:ext cx="6452400" cy="4402200"/>
          </a:xfrm>
          <a:prstGeom prst="rect">
            <a:avLst/>
          </a:prstGeom>
          <a:solidFill>
            <a:srgbClr val="F8C045"/>
          </a:solid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Butuh 8 detik untuk membuat orang memperhatikan (</a:t>
            </a:r>
            <a:r>
              <a:rPr lang="en-US" sz="1400">
                <a:solidFill>
                  <a:srgbClr val="FF0000"/>
                </a:solidFill>
                <a:latin typeface="Calibri"/>
                <a:ea typeface="Calibri"/>
                <a:cs typeface="Calibri"/>
                <a:sym typeface="Calibri"/>
              </a:rPr>
              <a:t>Attent</a:t>
            </a:r>
            <a:r>
              <a:rPr lang="en-US" sz="1400">
                <a:solidFill>
                  <a:schemeClr val="dk1"/>
                </a:solidFill>
                <a:latin typeface="Calibri"/>
                <a:ea typeface="Calibri"/>
                <a:cs typeface="Calibri"/>
                <a:sym typeface="Calibri"/>
              </a:rPr>
              <a:t>). jika konten kita tidak mampu membuat calon pelanggan tertarik dalam 8 detik, maka konten itu bisa dianggap gagal menyampaikan pesan kepada target pasar. </a:t>
            </a:r>
            <a:endParaRPr>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Tiga elemen yang bisa dijadikan faktor untuk menarik perhatian adalah </a:t>
            </a:r>
            <a:r>
              <a:rPr b="1" lang="en-US" sz="1400">
                <a:solidFill>
                  <a:srgbClr val="FF0000"/>
                </a:solidFill>
                <a:latin typeface="Calibri"/>
                <a:ea typeface="Calibri"/>
                <a:cs typeface="Calibri"/>
                <a:sym typeface="Calibri"/>
              </a:rPr>
              <a:t>judul, gambar, dan kalimat pembuka</a:t>
            </a:r>
            <a:r>
              <a:rPr b="1" lang="en-US" sz="1400">
                <a:solidFill>
                  <a:schemeClr val="dk1"/>
                </a:solidFill>
                <a:latin typeface="Calibri"/>
                <a:ea typeface="Calibri"/>
                <a:cs typeface="Calibri"/>
                <a:sym typeface="Calibri"/>
              </a:rPr>
              <a:t>. Judul atau headline harus bisa menarik calon pembaca. Caranya dengan memberikan solusi atas permasalahan yang mereka hadapi.</a:t>
            </a:r>
            <a:endParaRPr>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Contoh: </a:t>
            </a:r>
            <a:r>
              <a:rPr b="1" lang="en-US" sz="1400">
                <a:solidFill>
                  <a:srgbClr val="FF0000"/>
                </a:solidFill>
                <a:latin typeface="Calibri"/>
                <a:ea typeface="Calibri"/>
                <a:cs typeface="Calibri"/>
                <a:sym typeface="Calibri"/>
              </a:rPr>
              <a:t>Tips Memilih AC untuk Ruangan Kecil </a:t>
            </a:r>
            <a:r>
              <a:rPr lang="en-US" sz="1400">
                <a:solidFill>
                  <a:schemeClr val="dk1"/>
                </a:solidFill>
                <a:latin typeface="Calibri"/>
                <a:ea typeface="Calibri"/>
                <a:cs typeface="Calibri"/>
                <a:sym typeface="Calibri"/>
              </a:rPr>
              <a:t>atau</a:t>
            </a:r>
            <a:r>
              <a:rPr lang="en-US" sz="1400">
                <a:solidFill>
                  <a:srgbClr val="FF0000"/>
                </a:solidFill>
                <a:latin typeface="Calibri"/>
                <a:ea typeface="Calibri"/>
                <a:cs typeface="Calibri"/>
                <a:sym typeface="Calibri"/>
              </a:rPr>
              <a:t> </a:t>
            </a:r>
            <a:r>
              <a:rPr b="1" lang="en-US" sz="1400">
                <a:solidFill>
                  <a:srgbClr val="FF0000"/>
                </a:solidFill>
                <a:latin typeface="Calibri"/>
                <a:ea typeface="Calibri"/>
                <a:cs typeface="Calibri"/>
                <a:sym typeface="Calibri"/>
              </a:rPr>
              <a:t>Jangan Beli AC Sebelum Baca Artikel Ini!</a:t>
            </a:r>
            <a:endParaRPr>
              <a:latin typeface="Calibri"/>
              <a:ea typeface="Calibri"/>
              <a:cs typeface="Calibri"/>
              <a:sym typeface="Calibri"/>
            </a:endParaRPr>
          </a:p>
          <a:p>
            <a:pPr indent="0" lvl="0" marL="0" marR="0" rtl="0" algn="l">
              <a:spcBef>
                <a:spcPts val="0"/>
              </a:spcBef>
              <a:spcAft>
                <a:spcPts val="0"/>
              </a:spcAft>
              <a:buNone/>
            </a:pPr>
            <a:r>
              <a:rPr b="1" lang="en-US" sz="1400">
                <a:solidFill>
                  <a:srgbClr val="FF0000"/>
                </a:solidFill>
                <a:latin typeface="Calibri"/>
                <a:ea typeface="Calibri"/>
                <a:cs typeface="Calibri"/>
                <a:sym typeface="Calibri"/>
              </a:rPr>
              <a:t>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Gambar harus jelas, menarik dan dapat menjadi stopping point (poin pemberhenti) yang bisa membuat calon pembaca tertarik.</a:t>
            </a:r>
            <a:endParaRPr>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Kalimat pembuka tidak bertele-tele. Langsung mengajak calon pembaca masuk ke masalah.</a:t>
            </a:r>
            <a:endParaRPr>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Contoh: Anda sedang membutuhkan AC untuk ruangan kecil Anda? Tapi Anda takut kalau pilihan AC yang dibuat salah? Jangan takut, kami punya solusinya!</a:t>
            </a:r>
            <a:endParaRPr sz="1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7"/>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39" name="Google Shape;439;p47"/>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Poppins"/>
                <a:ea typeface="Poppins"/>
                <a:cs typeface="Poppins"/>
                <a:sym typeface="Poppins"/>
              </a:rPr>
              <a:t>MENCIPTA KONTEN</a:t>
            </a:r>
            <a:endParaRPr/>
          </a:p>
          <a:p>
            <a:pPr indent="0" lvl="0" marL="0" marR="0" rtl="0" algn="r">
              <a:lnSpc>
                <a:spcPct val="90000"/>
              </a:lnSpc>
              <a:spcBef>
                <a:spcPts val="0"/>
              </a:spcBef>
              <a:spcAft>
                <a:spcPts val="0"/>
              </a:spcAft>
              <a:buClr>
                <a:schemeClr val="accent4"/>
              </a:buClr>
              <a:buSzPts val="3600"/>
              <a:buFont typeface="Poppins"/>
              <a:buNone/>
            </a:pPr>
            <a:r>
              <a:rPr b="1" lang="en-US" sz="3600">
                <a:solidFill>
                  <a:schemeClr val="accent4"/>
                </a:solidFill>
                <a:latin typeface="Poppins"/>
                <a:ea typeface="Poppins"/>
                <a:cs typeface="Poppins"/>
                <a:sym typeface="Poppins"/>
              </a:rPr>
              <a:t>TIPS MEMBUAT KOPI</a:t>
            </a:r>
            <a:endParaRPr/>
          </a:p>
        </p:txBody>
      </p:sp>
      <p:grpSp>
        <p:nvGrpSpPr>
          <p:cNvPr id="440" name="Google Shape;440;p47"/>
          <p:cNvGrpSpPr/>
          <p:nvPr/>
        </p:nvGrpSpPr>
        <p:grpSpPr>
          <a:xfrm>
            <a:off x="529109" y="1582550"/>
            <a:ext cx="4661077" cy="5050068"/>
            <a:chOff x="0" y="0"/>
            <a:chExt cx="4661077" cy="5050068"/>
          </a:xfrm>
        </p:grpSpPr>
        <p:sp>
          <p:nvSpPr>
            <p:cNvPr id="441" name="Google Shape;441;p47"/>
            <p:cNvSpPr/>
            <p:nvPr/>
          </p:nvSpPr>
          <p:spPr>
            <a:xfrm rot="10800000">
              <a:off x="0" y="0"/>
              <a:ext cx="4661077" cy="1262517"/>
            </a:xfrm>
            <a:prstGeom prst="trapezoid">
              <a:avLst>
                <a:gd fmla="val 46149"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txBox="1"/>
            <p:nvPr/>
          </p:nvSpPr>
          <p:spPr>
            <a:xfrm>
              <a:off x="815688" y="0"/>
              <a:ext cx="3029700" cy="1262517"/>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ATTRACT</a:t>
              </a:r>
              <a:endParaRPr b="1" sz="4100">
                <a:solidFill>
                  <a:schemeClr val="lt1"/>
                </a:solidFill>
                <a:latin typeface="Calibri"/>
                <a:ea typeface="Calibri"/>
                <a:cs typeface="Calibri"/>
                <a:sym typeface="Calibri"/>
              </a:endParaRPr>
            </a:p>
          </p:txBody>
        </p:sp>
        <p:sp>
          <p:nvSpPr>
            <p:cNvPr id="443" name="Google Shape;443;p47"/>
            <p:cNvSpPr/>
            <p:nvPr/>
          </p:nvSpPr>
          <p:spPr>
            <a:xfrm rot="10800000">
              <a:off x="582634" y="1262517"/>
              <a:ext cx="3495807" cy="1262517"/>
            </a:xfrm>
            <a:prstGeom prst="trapezoid">
              <a:avLst>
                <a:gd fmla="val 46149" name="adj"/>
              </a:avLst>
            </a:prstGeom>
            <a:solidFill>
              <a:srgbClr val="65EE1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txBox="1"/>
            <p:nvPr/>
          </p:nvSpPr>
          <p:spPr>
            <a:xfrm>
              <a:off x="1194400" y="1262517"/>
              <a:ext cx="2272275" cy="1262517"/>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INTEREST</a:t>
              </a:r>
              <a:endParaRPr/>
            </a:p>
          </p:txBody>
        </p:sp>
        <p:sp>
          <p:nvSpPr>
            <p:cNvPr id="445" name="Google Shape;445;p47"/>
            <p:cNvSpPr/>
            <p:nvPr/>
          </p:nvSpPr>
          <p:spPr>
            <a:xfrm rot="10800000">
              <a:off x="1165269" y="2525034"/>
              <a:ext cx="2330538" cy="1262517"/>
            </a:xfrm>
            <a:prstGeom prst="trapezoid">
              <a:avLst>
                <a:gd fmla="val 46149" name="adj"/>
              </a:avLst>
            </a:prstGeom>
            <a:solidFill>
              <a:srgbClr val="3DE19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txBox="1"/>
            <p:nvPr/>
          </p:nvSpPr>
          <p:spPr>
            <a:xfrm>
              <a:off x="1573113" y="2525034"/>
              <a:ext cx="1514850" cy="126251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DESIRE</a:t>
              </a:r>
              <a:endParaRPr/>
            </a:p>
          </p:txBody>
        </p:sp>
        <p:sp>
          <p:nvSpPr>
            <p:cNvPr id="447" name="Google Shape;447;p47"/>
            <p:cNvSpPr/>
            <p:nvPr/>
          </p:nvSpPr>
          <p:spPr>
            <a:xfrm rot="10800000">
              <a:off x="1747903" y="3787551"/>
              <a:ext cx="1165269" cy="1262517"/>
            </a:xfrm>
            <a:prstGeom prst="trapezoid">
              <a:avLst>
                <a:gd fmla="val 50000" name="adj"/>
              </a:avLst>
            </a:prstGeom>
            <a:solidFill>
              <a:srgbClr val="5999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txBox="1"/>
            <p:nvPr/>
          </p:nvSpPr>
          <p:spPr>
            <a:xfrm>
              <a:off x="1747903" y="3787551"/>
              <a:ext cx="1165269" cy="126251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ACTION</a:t>
              </a:r>
              <a:endParaRPr/>
            </a:p>
          </p:txBody>
        </p:sp>
      </p:grpSp>
      <p:sp>
        <p:nvSpPr>
          <p:cNvPr id="449" name="Google Shape;449;p47"/>
          <p:cNvSpPr txBox="1"/>
          <p:nvPr/>
        </p:nvSpPr>
        <p:spPr>
          <a:xfrm>
            <a:off x="5390880" y="1582550"/>
            <a:ext cx="6452316" cy="3293209"/>
          </a:xfrm>
          <a:prstGeom prst="rect">
            <a:avLst/>
          </a:prstGeom>
          <a:solidFill>
            <a:srgbClr val="6FEC3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Setelah membaca bagian awal, minat (</a:t>
            </a:r>
            <a:r>
              <a:rPr lang="en-US" sz="1600">
                <a:solidFill>
                  <a:srgbClr val="FF0000"/>
                </a:solidFill>
                <a:latin typeface="Calibri"/>
                <a:ea typeface="Calibri"/>
                <a:cs typeface="Calibri"/>
                <a:sym typeface="Calibri"/>
              </a:rPr>
              <a:t>interest</a:t>
            </a:r>
            <a:r>
              <a:rPr lang="en-US" sz="1600">
                <a:solidFill>
                  <a:schemeClr val="dk1"/>
                </a:solidFill>
                <a:latin typeface="Calibri"/>
                <a:ea typeface="Calibri"/>
                <a:cs typeface="Calibri"/>
                <a:sym typeface="Calibri"/>
              </a:rPr>
              <a:t>) mereka akan masuk tumbuh dan masuk ke area interest. Dalam tulisan, ini adalah paragraf 2 dan paragraph 3.</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Beberapa elemen yang harus dioptimalkan untuk mencapai interest dari calon pelanggan, antara lain adanya </a:t>
            </a:r>
            <a:r>
              <a:rPr b="1" lang="en-US" sz="1600">
                <a:solidFill>
                  <a:srgbClr val="C00000"/>
                </a:solidFill>
                <a:latin typeface="Calibri"/>
                <a:ea typeface="Calibri"/>
                <a:cs typeface="Calibri"/>
                <a:sym typeface="Calibri"/>
              </a:rPr>
              <a:t>informasi, fakta, studi kasus, data statistik, kondisi ideal, serta alasan mengapa konsumen percaya kalau mereka memerlukan solusi</a:t>
            </a:r>
            <a:r>
              <a:rPr b="1" lang="en-US" sz="1600">
                <a:solidFill>
                  <a:schemeClr val="dk1"/>
                </a:solidFill>
                <a:latin typeface="Calibri"/>
                <a:ea typeface="Calibri"/>
                <a:cs typeface="Calibri"/>
                <a:sym typeface="Calibri"/>
              </a:rPr>
              <a:t> yang kita tampilkan pada konten tersebut.</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Contoh: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Menurut data UNWTO tahun 2020, 75% pelancong dari luar negeri takut untuk makan makanan yang tidak dikemas. Karena makanan yang tidak dikemas dianggap dapat menjadi sarang virus COVID-19.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55" name="Google Shape;455;p48"/>
          <p:cNvSpPr txBox="1"/>
          <p:nvPr/>
        </p:nvSpPr>
        <p:spPr>
          <a:xfrm>
            <a:off x="838200" y="36512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Calibri"/>
                <a:ea typeface="Calibri"/>
                <a:cs typeface="Calibri"/>
                <a:sym typeface="Calibri"/>
              </a:rPr>
              <a:t>MENCIPTA KONTEN</a:t>
            </a:r>
            <a:endParaRPr>
              <a:latin typeface="Calibri"/>
              <a:ea typeface="Calibri"/>
              <a:cs typeface="Calibri"/>
              <a:sym typeface="Calibri"/>
            </a:endParaRPr>
          </a:p>
          <a:p>
            <a:pPr indent="0" lvl="0" marL="0" marR="0" rtl="0" algn="r">
              <a:lnSpc>
                <a:spcPct val="90000"/>
              </a:lnSpc>
              <a:spcBef>
                <a:spcPts val="0"/>
              </a:spcBef>
              <a:spcAft>
                <a:spcPts val="0"/>
              </a:spcAft>
              <a:buClr>
                <a:schemeClr val="accent4"/>
              </a:buClr>
              <a:buSzPts val="3600"/>
              <a:buFont typeface="Poppins"/>
              <a:buNone/>
            </a:pPr>
            <a:r>
              <a:rPr b="1" lang="en-US" sz="3600">
                <a:solidFill>
                  <a:schemeClr val="accent4"/>
                </a:solidFill>
                <a:latin typeface="Calibri"/>
                <a:ea typeface="Calibri"/>
                <a:cs typeface="Calibri"/>
                <a:sym typeface="Calibri"/>
              </a:rPr>
              <a:t>TIPS MEMBUAT KOPI</a:t>
            </a:r>
            <a:endParaRPr>
              <a:latin typeface="Calibri"/>
              <a:ea typeface="Calibri"/>
              <a:cs typeface="Calibri"/>
              <a:sym typeface="Calibri"/>
            </a:endParaRPr>
          </a:p>
        </p:txBody>
      </p:sp>
      <p:grpSp>
        <p:nvGrpSpPr>
          <p:cNvPr id="456" name="Google Shape;456;p48"/>
          <p:cNvGrpSpPr/>
          <p:nvPr/>
        </p:nvGrpSpPr>
        <p:grpSpPr>
          <a:xfrm>
            <a:off x="529109" y="1582550"/>
            <a:ext cx="4661077" cy="5050068"/>
            <a:chOff x="0" y="0"/>
            <a:chExt cx="4661077" cy="5050068"/>
          </a:xfrm>
        </p:grpSpPr>
        <p:sp>
          <p:nvSpPr>
            <p:cNvPr id="457" name="Google Shape;457;p48"/>
            <p:cNvSpPr/>
            <p:nvPr/>
          </p:nvSpPr>
          <p:spPr>
            <a:xfrm rot="10800000">
              <a:off x="0" y="0"/>
              <a:ext cx="4661077" cy="1262517"/>
            </a:xfrm>
            <a:prstGeom prst="trapezoid">
              <a:avLst>
                <a:gd fmla="val 46149" name="adj"/>
              </a:avLst>
            </a:prstGeom>
            <a:solidFill>
              <a:schemeClr val="accent4"/>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58" name="Google Shape;458;p48"/>
            <p:cNvSpPr txBox="1"/>
            <p:nvPr/>
          </p:nvSpPr>
          <p:spPr>
            <a:xfrm>
              <a:off x="815688" y="0"/>
              <a:ext cx="3029700" cy="1262517"/>
            </a:xfrm>
            <a:prstGeom prst="rect">
              <a:avLst/>
            </a:prstGeom>
            <a:noFill/>
            <a:ln>
              <a:noFill/>
            </a:ln>
            <a:effectLst>
              <a:outerShdw blurRad="57150" rotWithShape="0" algn="bl" dir="5400000" dist="19050">
                <a:srgbClr val="000000">
                  <a:alpha val="50000"/>
                </a:srgbClr>
              </a:outerShdw>
            </a:effectLst>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ATTRACT</a:t>
              </a:r>
              <a:endParaRPr b="1" sz="4100">
                <a:solidFill>
                  <a:schemeClr val="lt1"/>
                </a:solidFill>
                <a:latin typeface="Calibri"/>
                <a:ea typeface="Calibri"/>
                <a:cs typeface="Calibri"/>
                <a:sym typeface="Calibri"/>
              </a:endParaRPr>
            </a:p>
          </p:txBody>
        </p:sp>
        <p:sp>
          <p:nvSpPr>
            <p:cNvPr id="459" name="Google Shape;459;p48"/>
            <p:cNvSpPr/>
            <p:nvPr/>
          </p:nvSpPr>
          <p:spPr>
            <a:xfrm rot="10800000">
              <a:off x="582634" y="1262517"/>
              <a:ext cx="3495807" cy="1262517"/>
            </a:xfrm>
            <a:prstGeom prst="trapezoid">
              <a:avLst>
                <a:gd fmla="val 46149" name="adj"/>
              </a:avLst>
            </a:prstGeom>
            <a:solidFill>
              <a:srgbClr val="65EE1F"/>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60" name="Google Shape;460;p48"/>
            <p:cNvSpPr txBox="1"/>
            <p:nvPr/>
          </p:nvSpPr>
          <p:spPr>
            <a:xfrm>
              <a:off x="1194400" y="1262517"/>
              <a:ext cx="2272275" cy="1262517"/>
            </a:xfrm>
            <a:prstGeom prst="rect">
              <a:avLst/>
            </a:prstGeom>
            <a:noFill/>
            <a:ln>
              <a:noFill/>
            </a:ln>
            <a:effectLst>
              <a:outerShdw blurRad="57150" rotWithShape="0" algn="bl" dir="5400000" dist="19050">
                <a:srgbClr val="000000">
                  <a:alpha val="50000"/>
                </a:srgbClr>
              </a:outerShdw>
            </a:effectLst>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INTEREST</a:t>
              </a:r>
              <a:endParaRPr>
                <a:latin typeface="Calibri"/>
                <a:ea typeface="Calibri"/>
                <a:cs typeface="Calibri"/>
                <a:sym typeface="Calibri"/>
              </a:endParaRPr>
            </a:p>
          </p:txBody>
        </p:sp>
        <p:sp>
          <p:nvSpPr>
            <p:cNvPr id="461" name="Google Shape;461;p48"/>
            <p:cNvSpPr/>
            <p:nvPr/>
          </p:nvSpPr>
          <p:spPr>
            <a:xfrm rot="10800000">
              <a:off x="1165269" y="2525034"/>
              <a:ext cx="2330538" cy="1262517"/>
            </a:xfrm>
            <a:prstGeom prst="trapezoid">
              <a:avLst>
                <a:gd fmla="val 46149" name="adj"/>
              </a:avLst>
            </a:prstGeom>
            <a:solidFill>
              <a:srgbClr val="3DE199"/>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62" name="Google Shape;462;p48"/>
            <p:cNvSpPr txBox="1"/>
            <p:nvPr/>
          </p:nvSpPr>
          <p:spPr>
            <a:xfrm>
              <a:off x="1573113" y="2525034"/>
              <a:ext cx="1514850" cy="1262517"/>
            </a:xfrm>
            <a:prstGeom prst="rect">
              <a:avLst/>
            </a:prstGeom>
            <a:noFill/>
            <a:ln>
              <a:noFill/>
            </a:ln>
            <a:effectLst>
              <a:outerShdw blurRad="57150" rotWithShape="0" algn="bl" dir="5400000" dist="19050">
                <a:srgbClr val="000000">
                  <a:alpha val="50000"/>
                </a:srgbClr>
              </a:outerShdw>
            </a:effectLst>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DESIRE</a:t>
              </a:r>
              <a:endParaRPr>
                <a:latin typeface="Calibri"/>
                <a:ea typeface="Calibri"/>
                <a:cs typeface="Calibri"/>
                <a:sym typeface="Calibri"/>
              </a:endParaRPr>
            </a:p>
          </p:txBody>
        </p:sp>
        <p:sp>
          <p:nvSpPr>
            <p:cNvPr id="463" name="Google Shape;463;p48"/>
            <p:cNvSpPr/>
            <p:nvPr/>
          </p:nvSpPr>
          <p:spPr>
            <a:xfrm rot="10800000">
              <a:off x="1747903" y="3787551"/>
              <a:ext cx="1165269" cy="1262517"/>
            </a:xfrm>
            <a:prstGeom prst="trapezoid">
              <a:avLst>
                <a:gd fmla="val 50000" name="adj"/>
              </a:avLst>
            </a:prstGeom>
            <a:solidFill>
              <a:srgbClr val="5999D5"/>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64" name="Google Shape;464;p48"/>
            <p:cNvSpPr txBox="1"/>
            <p:nvPr/>
          </p:nvSpPr>
          <p:spPr>
            <a:xfrm>
              <a:off x="1747903" y="3787551"/>
              <a:ext cx="1165269" cy="1262517"/>
            </a:xfrm>
            <a:prstGeom prst="rect">
              <a:avLst/>
            </a:prstGeom>
            <a:noFill/>
            <a:ln>
              <a:noFill/>
            </a:ln>
            <a:effectLst>
              <a:outerShdw blurRad="57150" rotWithShape="0" algn="bl" dir="5400000" dist="19050">
                <a:srgbClr val="000000">
                  <a:alpha val="50000"/>
                </a:srgbClr>
              </a:outerShdw>
            </a:effectLst>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ACTION</a:t>
              </a:r>
              <a:endParaRPr>
                <a:latin typeface="Calibri"/>
                <a:ea typeface="Calibri"/>
                <a:cs typeface="Calibri"/>
                <a:sym typeface="Calibri"/>
              </a:endParaRPr>
            </a:p>
          </p:txBody>
        </p:sp>
      </p:grpSp>
      <p:sp>
        <p:nvSpPr>
          <p:cNvPr id="465" name="Google Shape;465;p48"/>
          <p:cNvSpPr txBox="1"/>
          <p:nvPr/>
        </p:nvSpPr>
        <p:spPr>
          <a:xfrm>
            <a:off x="5390880" y="1582550"/>
            <a:ext cx="6452400" cy="4278900"/>
          </a:xfrm>
          <a:prstGeom prst="rect">
            <a:avLst/>
          </a:prstGeom>
          <a:solidFill>
            <a:srgbClr val="67E29B"/>
          </a:solid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Setelah ada minat, maka akan ada hasrat/keinginan lebih (</a:t>
            </a:r>
            <a:r>
              <a:rPr lang="en-US" sz="1600">
                <a:solidFill>
                  <a:srgbClr val="FF0000"/>
                </a:solidFill>
                <a:latin typeface="Calibri"/>
                <a:ea typeface="Calibri"/>
                <a:cs typeface="Calibri"/>
                <a:sym typeface="Calibri"/>
              </a:rPr>
              <a:t>desire</a:t>
            </a:r>
            <a:r>
              <a:rPr lang="en-US" sz="1600">
                <a:solidFill>
                  <a:schemeClr val="dk1"/>
                </a:solidFill>
                <a:latin typeface="Calibri"/>
                <a:ea typeface="Calibri"/>
                <a:cs typeface="Calibri"/>
                <a:sym typeface="Calibri"/>
              </a:rPr>
              <a:t>) untuk tahu lebih banyak. Di tulisan, bagian ini ada di paragraf 4-5.</a:t>
            </a:r>
            <a:endParaRPr>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Komponen desire hampir mirip dengan interest. Hanya saja pada tahap ini, kita harus bisa membuat calon pelanggan benar-benar menginginkan produk yang sedang dibicarakan. </a:t>
            </a:r>
            <a:endParaRPr>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Salah satu tipsnya dengan </a:t>
            </a:r>
            <a:r>
              <a:rPr lang="en-US" sz="1600">
                <a:solidFill>
                  <a:srgbClr val="C00000"/>
                </a:solidFill>
                <a:latin typeface="Calibri"/>
                <a:ea typeface="Calibri"/>
                <a:cs typeface="Calibri"/>
                <a:sym typeface="Calibri"/>
              </a:rPr>
              <a:t>menyebutkan beberapa manfaat dari produk unggulan kita. </a:t>
            </a:r>
            <a:r>
              <a:rPr lang="en-US" sz="1600">
                <a:solidFill>
                  <a:schemeClr val="dk1"/>
                </a:solidFill>
                <a:latin typeface="Calibri"/>
                <a:ea typeface="Calibri"/>
                <a:cs typeface="Calibri"/>
                <a:sym typeface="Calibri"/>
              </a:rPr>
              <a:t>Contoh:</a:t>
            </a:r>
            <a:r>
              <a:rPr lang="en-US" sz="1600">
                <a:solidFill>
                  <a:srgbClr val="C00000"/>
                </a:solidFill>
                <a:latin typeface="Calibri"/>
                <a:ea typeface="Calibri"/>
                <a:cs typeface="Calibri"/>
                <a:sym typeface="Calibri"/>
              </a:rPr>
              <a:t> </a:t>
            </a:r>
            <a:r>
              <a:rPr lang="en-US" sz="1600">
                <a:solidFill>
                  <a:schemeClr val="dk1"/>
                </a:solidFill>
                <a:latin typeface="Calibri"/>
                <a:ea typeface="Calibri"/>
                <a:cs typeface="Calibri"/>
                <a:sym typeface="Calibri"/>
              </a:rPr>
              <a:t>produk ini diperkaya dengan vitamin B kompleks dan meningkatkan metabolisme tubuh.</a:t>
            </a:r>
            <a:endParaRPr>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Tips lain, beri </a:t>
            </a:r>
            <a:r>
              <a:rPr lang="en-US" sz="1600">
                <a:solidFill>
                  <a:srgbClr val="FF0000"/>
                </a:solidFill>
                <a:latin typeface="Calibri"/>
                <a:ea typeface="Calibri"/>
                <a:cs typeface="Calibri"/>
                <a:sym typeface="Calibri"/>
              </a:rPr>
              <a:t>kalimat pemancing emosi yang langsung dijawab dengan solusi</a:t>
            </a:r>
            <a:r>
              <a:rPr lang="en-US" sz="1600">
                <a:solidFill>
                  <a:schemeClr val="dk1"/>
                </a:solidFill>
                <a:latin typeface="Calibri"/>
                <a:ea typeface="Calibri"/>
                <a:cs typeface="Calibri"/>
                <a:sym typeface="Calibri"/>
              </a:rPr>
              <a:t>. Contoh: “Diet ketat biasanya membuat Anda tidak akan mendapatkan hasil secara maksimal. Untungnya, ada suplemen X yang bisa membakar lemak hanya dalam waktu sehari saja.”</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9"/>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71" name="Google Shape;471;p49"/>
          <p:cNvSpPr txBox="1"/>
          <p:nvPr/>
        </p:nvSpPr>
        <p:spPr>
          <a:xfrm>
            <a:off x="838200" y="36512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4400"/>
              <a:buFont typeface="Poppins"/>
              <a:buNone/>
            </a:pPr>
            <a:r>
              <a:rPr b="1" lang="en-US" sz="4400">
                <a:solidFill>
                  <a:schemeClr val="lt1"/>
                </a:solidFill>
                <a:latin typeface="Calibri"/>
                <a:ea typeface="Calibri"/>
                <a:cs typeface="Calibri"/>
                <a:sym typeface="Calibri"/>
              </a:rPr>
              <a:t>MENCIPTA KONTEN</a:t>
            </a:r>
            <a:endParaRPr>
              <a:latin typeface="Calibri"/>
              <a:ea typeface="Calibri"/>
              <a:cs typeface="Calibri"/>
              <a:sym typeface="Calibri"/>
            </a:endParaRPr>
          </a:p>
          <a:p>
            <a:pPr indent="0" lvl="0" marL="0" marR="0" rtl="0" algn="r">
              <a:lnSpc>
                <a:spcPct val="90000"/>
              </a:lnSpc>
              <a:spcBef>
                <a:spcPts val="0"/>
              </a:spcBef>
              <a:spcAft>
                <a:spcPts val="0"/>
              </a:spcAft>
              <a:buClr>
                <a:schemeClr val="accent4"/>
              </a:buClr>
              <a:buSzPts val="3600"/>
              <a:buFont typeface="Poppins"/>
              <a:buNone/>
            </a:pPr>
            <a:r>
              <a:rPr b="1" lang="en-US" sz="3600">
                <a:solidFill>
                  <a:schemeClr val="accent4"/>
                </a:solidFill>
                <a:latin typeface="Calibri"/>
                <a:ea typeface="Calibri"/>
                <a:cs typeface="Calibri"/>
                <a:sym typeface="Calibri"/>
              </a:rPr>
              <a:t>TIPS MEMBUAT KOPI</a:t>
            </a:r>
            <a:endParaRPr>
              <a:latin typeface="Calibri"/>
              <a:ea typeface="Calibri"/>
              <a:cs typeface="Calibri"/>
              <a:sym typeface="Calibri"/>
            </a:endParaRPr>
          </a:p>
        </p:txBody>
      </p:sp>
      <p:grpSp>
        <p:nvGrpSpPr>
          <p:cNvPr id="472" name="Google Shape;472;p49"/>
          <p:cNvGrpSpPr/>
          <p:nvPr/>
        </p:nvGrpSpPr>
        <p:grpSpPr>
          <a:xfrm>
            <a:off x="529109" y="1582550"/>
            <a:ext cx="4661077" cy="5050068"/>
            <a:chOff x="0" y="0"/>
            <a:chExt cx="4661077" cy="5050068"/>
          </a:xfrm>
        </p:grpSpPr>
        <p:sp>
          <p:nvSpPr>
            <p:cNvPr id="473" name="Google Shape;473;p49"/>
            <p:cNvSpPr/>
            <p:nvPr/>
          </p:nvSpPr>
          <p:spPr>
            <a:xfrm rot="10800000">
              <a:off x="0" y="0"/>
              <a:ext cx="4661077" cy="1262517"/>
            </a:xfrm>
            <a:prstGeom prst="trapezoid">
              <a:avLst>
                <a:gd fmla="val 46149" name="adj"/>
              </a:avLst>
            </a:prstGeom>
            <a:solidFill>
              <a:schemeClr val="accent4"/>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74" name="Google Shape;474;p49"/>
            <p:cNvSpPr txBox="1"/>
            <p:nvPr/>
          </p:nvSpPr>
          <p:spPr>
            <a:xfrm>
              <a:off x="815688" y="0"/>
              <a:ext cx="3029700" cy="1262517"/>
            </a:xfrm>
            <a:prstGeom prst="rect">
              <a:avLst/>
            </a:prstGeom>
            <a:noFill/>
            <a:ln>
              <a:noFill/>
            </a:ln>
            <a:effectLst>
              <a:outerShdw blurRad="57150" rotWithShape="0" algn="bl" dir="5400000" dist="19050">
                <a:srgbClr val="000000">
                  <a:alpha val="50000"/>
                </a:srgbClr>
              </a:outerShdw>
            </a:effectLst>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ATTRACT</a:t>
              </a:r>
              <a:endParaRPr b="1" sz="4100">
                <a:solidFill>
                  <a:schemeClr val="lt1"/>
                </a:solidFill>
                <a:latin typeface="Calibri"/>
                <a:ea typeface="Calibri"/>
                <a:cs typeface="Calibri"/>
                <a:sym typeface="Calibri"/>
              </a:endParaRPr>
            </a:p>
          </p:txBody>
        </p:sp>
        <p:sp>
          <p:nvSpPr>
            <p:cNvPr id="475" name="Google Shape;475;p49"/>
            <p:cNvSpPr/>
            <p:nvPr/>
          </p:nvSpPr>
          <p:spPr>
            <a:xfrm rot="10800000">
              <a:off x="582634" y="1262517"/>
              <a:ext cx="3495807" cy="1262517"/>
            </a:xfrm>
            <a:prstGeom prst="trapezoid">
              <a:avLst>
                <a:gd fmla="val 46149" name="adj"/>
              </a:avLst>
            </a:prstGeom>
            <a:solidFill>
              <a:srgbClr val="65EE1F"/>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76" name="Google Shape;476;p49"/>
            <p:cNvSpPr txBox="1"/>
            <p:nvPr/>
          </p:nvSpPr>
          <p:spPr>
            <a:xfrm>
              <a:off x="1194400" y="1262517"/>
              <a:ext cx="2272275" cy="1262517"/>
            </a:xfrm>
            <a:prstGeom prst="rect">
              <a:avLst/>
            </a:prstGeom>
            <a:noFill/>
            <a:ln>
              <a:noFill/>
            </a:ln>
            <a:effectLst>
              <a:outerShdw blurRad="57150" rotWithShape="0" algn="bl" dir="5400000" dist="19050">
                <a:srgbClr val="000000">
                  <a:alpha val="50000"/>
                </a:srgbClr>
              </a:outerShdw>
            </a:effectLst>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INTEREST</a:t>
              </a:r>
              <a:endParaRPr>
                <a:latin typeface="Calibri"/>
                <a:ea typeface="Calibri"/>
                <a:cs typeface="Calibri"/>
                <a:sym typeface="Calibri"/>
              </a:endParaRPr>
            </a:p>
          </p:txBody>
        </p:sp>
        <p:sp>
          <p:nvSpPr>
            <p:cNvPr id="477" name="Google Shape;477;p49"/>
            <p:cNvSpPr/>
            <p:nvPr/>
          </p:nvSpPr>
          <p:spPr>
            <a:xfrm rot="10800000">
              <a:off x="1165269" y="2525034"/>
              <a:ext cx="2330538" cy="1262517"/>
            </a:xfrm>
            <a:prstGeom prst="trapezoid">
              <a:avLst>
                <a:gd fmla="val 46149" name="adj"/>
              </a:avLst>
            </a:prstGeom>
            <a:solidFill>
              <a:srgbClr val="3DE199"/>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78" name="Google Shape;478;p49"/>
            <p:cNvSpPr txBox="1"/>
            <p:nvPr/>
          </p:nvSpPr>
          <p:spPr>
            <a:xfrm>
              <a:off x="1573113" y="2525034"/>
              <a:ext cx="1514850" cy="1262517"/>
            </a:xfrm>
            <a:prstGeom prst="rect">
              <a:avLst/>
            </a:prstGeom>
            <a:noFill/>
            <a:ln>
              <a:noFill/>
            </a:ln>
            <a:effectLst>
              <a:outerShdw blurRad="57150" rotWithShape="0" algn="bl" dir="5400000" dist="19050">
                <a:srgbClr val="000000">
                  <a:alpha val="50000"/>
                </a:srgbClr>
              </a:outerShdw>
            </a:effectLst>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Calibri"/>
                <a:buNone/>
              </a:pPr>
              <a:r>
                <a:rPr b="1" lang="en-US" sz="2400">
                  <a:solidFill>
                    <a:schemeClr val="lt1"/>
                  </a:solidFill>
                  <a:latin typeface="Calibri"/>
                  <a:ea typeface="Calibri"/>
                  <a:cs typeface="Calibri"/>
                  <a:sym typeface="Calibri"/>
                </a:rPr>
                <a:t>DESIRE</a:t>
              </a:r>
              <a:endParaRPr>
                <a:latin typeface="Calibri"/>
                <a:ea typeface="Calibri"/>
                <a:cs typeface="Calibri"/>
                <a:sym typeface="Calibri"/>
              </a:endParaRPr>
            </a:p>
          </p:txBody>
        </p:sp>
        <p:sp>
          <p:nvSpPr>
            <p:cNvPr id="479" name="Google Shape;479;p49"/>
            <p:cNvSpPr/>
            <p:nvPr/>
          </p:nvSpPr>
          <p:spPr>
            <a:xfrm rot="10800000">
              <a:off x="1747903" y="3787551"/>
              <a:ext cx="1165269" cy="1262517"/>
            </a:xfrm>
            <a:prstGeom prst="trapezoid">
              <a:avLst>
                <a:gd fmla="val 50000" name="adj"/>
              </a:avLst>
            </a:prstGeom>
            <a:solidFill>
              <a:srgbClr val="5999D5"/>
            </a:solidFill>
            <a:ln cap="flat" cmpd="sng" w="12700">
              <a:solidFill>
                <a:schemeClr val="lt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80" name="Google Shape;480;p49"/>
            <p:cNvSpPr txBox="1"/>
            <p:nvPr/>
          </p:nvSpPr>
          <p:spPr>
            <a:xfrm>
              <a:off x="1747903" y="3787551"/>
              <a:ext cx="1165269" cy="1262517"/>
            </a:xfrm>
            <a:prstGeom prst="rect">
              <a:avLst/>
            </a:prstGeom>
            <a:noFill/>
            <a:ln>
              <a:noFill/>
            </a:ln>
            <a:effectLst>
              <a:outerShdw blurRad="57150" rotWithShape="0" algn="bl" dir="5400000" dist="19050">
                <a:srgbClr val="000000">
                  <a:alpha val="50000"/>
                </a:srgbClr>
              </a:outerShdw>
            </a:effectLst>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ACTION</a:t>
              </a:r>
              <a:endParaRPr>
                <a:latin typeface="Calibri"/>
                <a:ea typeface="Calibri"/>
                <a:cs typeface="Calibri"/>
                <a:sym typeface="Calibri"/>
              </a:endParaRPr>
            </a:p>
          </p:txBody>
        </p:sp>
      </p:grpSp>
      <p:sp>
        <p:nvSpPr>
          <p:cNvPr id="481" name="Google Shape;481;p49"/>
          <p:cNvSpPr txBox="1"/>
          <p:nvPr/>
        </p:nvSpPr>
        <p:spPr>
          <a:xfrm>
            <a:off x="5390880" y="1582550"/>
            <a:ext cx="6452400" cy="3294000"/>
          </a:xfrm>
          <a:prstGeom prst="rect">
            <a:avLst/>
          </a:prstGeom>
          <a:solidFill>
            <a:srgbClr val="5B9BD6"/>
          </a:solid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Saat tulisan kita sudah bisa membangun minat dan keinginan pembaca, jangan lupakan hal yang krusial, yaitu ajakan beraksi atau dalam bahasa kerennya </a:t>
            </a:r>
            <a:r>
              <a:rPr lang="en-US" sz="1600">
                <a:solidFill>
                  <a:schemeClr val="accent4"/>
                </a:solidFill>
                <a:latin typeface="Calibri"/>
                <a:ea typeface="Calibri"/>
                <a:cs typeface="Calibri"/>
                <a:sym typeface="Calibri"/>
              </a:rPr>
              <a:t>Call to Action</a:t>
            </a:r>
            <a:r>
              <a:rPr lang="en-US" sz="1600">
                <a:solidFill>
                  <a:schemeClr val="lt1"/>
                </a:solidFill>
                <a:latin typeface="Calibri"/>
                <a:ea typeface="Calibri"/>
                <a:cs typeface="Calibri"/>
                <a:sym typeface="Calibri"/>
              </a:rPr>
              <a:t>.</a:t>
            </a:r>
            <a:endParaRPr>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Selalu jadikan kopi yang dibuat sebagai titik untuk mengubah minat ke arah yang lebih!</a:t>
            </a:r>
            <a:endParaRPr>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Caranya : Tambahkan kalimat-kalimat ajakan untuk melakukan sesuatu.</a:t>
            </a:r>
            <a:endParaRPr>
              <a:latin typeface="Calibri"/>
              <a:ea typeface="Calibri"/>
              <a:cs typeface="Calibri"/>
              <a:sym typeface="Calibri"/>
            </a:endParaRPr>
          </a:p>
          <a:p>
            <a:pPr indent="0" lvl="0" marL="0" marR="0" rtl="0" algn="l">
              <a:spcBef>
                <a:spcPts val="0"/>
              </a:spcBef>
              <a:spcAft>
                <a:spcPts val="0"/>
              </a:spcAft>
              <a:buNone/>
            </a:pPr>
            <a:r>
              <a:t/>
            </a:r>
            <a:endParaRPr b="1" sz="1600">
              <a:solidFill>
                <a:schemeClr val="accent4"/>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4"/>
                </a:solidFill>
                <a:latin typeface="Calibri"/>
                <a:ea typeface="Calibri"/>
                <a:cs typeface="Calibri"/>
                <a:sym typeface="Calibri"/>
              </a:rPr>
              <a:t>Contoh: Untuk informasi lebih jelas, klik tautan ini!</a:t>
            </a:r>
            <a:endParaRPr>
              <a:latin typeface="Calibri"/>
              <a:ea typeface="Calibri"/>
              <a:cs typeface="Calibri"/>
              <a:sym typeface="Calibri"/>
            </a:endParaRPr>
          </a:p>
          <a:p>
            <a:pPr indent="0" lvl="0" marL="0" marR="0" rtl="0" algn="l">
              <a:spcBef>
                <a:spcPts val="0"/>
              </a:spcBef>
              <a:spcAft>
                <a:spcPts val="0"/>
              </a:spcAft>
              <a:buNone/>
            </a:pPr>
            <a:r>
              <a:rPr b="1" lang="en-US" sz="1600">
                <a:solidFill>
                  <a:schemeClr val="accent4"/>
                </a:solidFill>
                <a:latin typeface="Calibri"/>
                <a:ea typeface="Calibri"/>
                <a:cs typeface="Calibri"/>
                <a:sym typeface="Calibri"/>
              </a:rPr>
              <a:t>                Klik tautan ini untuk mendapatkan penawaran menarik!</a:t>
            </a:r>
            <a:endParaRPr>
              <a:latin typeface="Calibri"/>
              <a:ea typeface="Calibri"/>
              <a:cs typeface="Calibri"/>
              <a:sym typeface="Calibri"/>
            </a:endParaRPr>
          </a:p>
          <a:p>
            <a:pPr indent="0" lvl="0" marL="0" marR="0" rtl="0" algn="l">
              <a:spcBef>
                <a:spcPts val="0"/>
              </a:spcBef>
              <a:spcAft>
                <a:spcPts val="0"/>
              </a:spcAft>
              <a:buNone/>
            </a:pPr>
            <a:r>
              <a:rPr b="1" lang="en-US" sz="1600">
                <a:solidFill>
                  <a:schemeClr val="accent4"/>
                </a:solidFill>
                <a:latin typeface="Calibri"/>
                <a:ea typeface="Calibri"/>
                <a:cs typeface="Calibri"/>
                <a:sym typeface="Calibri"/>
              </a:rPr>
              <a:t>                Daftarkan diri Anda untuk ikut program test drive-nya.</a:t>
            </a:r>
            <a:endParaRPr>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0"/>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87" name="Google Shape;487;p50"/>
          <p:cNvSpPr txBox="1"/>
          <p:nvPr/>
        </p:nvSpPr>
        <p:spPr>
          <a:xfrm>
            <a:off x="1252268" y="48589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lt1"/>
              </a:buClr>
              <a:buSzPts val="3200"/>
              <a:buFont typeface="Arial"/>
              <a:buNone/>
            </a:pPr>
            <a:r>
              <a:rPr b="1" lang="en-US" sz="3200">
                <a:solidFill>
                  <a:schemeClr val="lt1"/>
                </a:solidFill>
                <a:latin typeface="Calibri"/>
                <a:ea typeface="Calibri"/>
                <a:cs typeface="Calibri"/>
                <a:sym typeface="Calibri"/>
              </a:rPr>
              <a:t>YANG HARUS DILAKUKAN UNTUK </a:t>
            </a:r>
            <a:endParaRPr>
              <a:latin typeface="Calibri"/>
              <a:ea typeface="Calibri"/>
              <a:cs typeface="Calibri"/>
              <a:sym typeface="Calibri"/>
            </a:endParaRPr>
          </a:p>
          <a:p>
            <a:pPr indent="0" lvl="0" marL="0" marR="0" rtl="0" algn="r">
              <a:lnSpc>
                <a:spcPct val="90000"/>
              </a:lnSpc>
              <a:spcBef>
                <a:spcPts val="0"/>
              </a:spcBef>
              <a:spcAft>
                <a:spcPts val="0"/>
              </a:spcAft>
              <a:buClr>
                <a:schemeClr val="accent4"/>
              </a:buClr>
              <a:buSzPts val="3200"/>
              <a:buFont typeface="Arial"/>
              <a:buNone/>
            </a:pPr>
            <a:r>
              <a:rPr b="1" lang="en-US" sz="3200">
                <a:solidFill>
                  <a:schemeClr val="accent4"/>
                </a:solidFill>
                <a:latin typeface="Calibri"/>
                <a:ea typeface="Calibri"/>
                <a:cs typeface="Calibri"/>
                <a:sym typeface="Calibri"/>
              </a:rPr>
              <a:t>MEMPERMUDAH PEMBUATAN KONTEN</a:t>
            </a:r>
            <a:endParaRPr>
              <a:latin typeface="Calibri"/>
              <a:ea typeface="Calibri"/>
              <a:cs typeface="Calibri"/>
              <a:sym typeface="Calibri"/>
            </a:endParaRPr>
          </a:p>
        </p:txBody>
      </p:sp>
      <p:sp>
        <p:nvSpPr>
          <p:cNvPr id="488" name="Google Shape;488;p50"/>
          <p:cNvSpPr txBox="1"/>
          <p:nvPr/>
        </p:nvSpPr>
        <p:spPr>
          <a:xfrm>
            <a:off x="838200" y="2067164"/>
            <a:ext cx="5234796" cy="4368141"/>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Kita harus membuat </a:t>
            </a:r>
            <a:r>
              <a:rPr lang="en-US" sz="2800">
                <a:solidFill>
                  <a:schemeClr val="accent2"/>
                </a:solidFill>
                <a:latin typeface="Calibri"/>
                <a:ea typeface="Calibri"/>
                <a:cs typeface="Calibri"/>
                <a:sym typeface="Calibri"/>
              </a:rPr>
              <a:t>perencanaan konten</a:t>
            </a:r>
            <a:r>
              <a:rPr lang="en-US" sz="2800">
                <a:solidFill>
                  <a:schemeClr val="lt1"/>
                </a:solidFill>
                <a:latin typeface="Calibri"/>
                <a:ea typeface="Calibri"/>
                <a:cs typeface="Calibri"/>
                <a:sym typeface="Calibri"/>
              </a:rPr>
              <a:t>.</a:t>
            </a:r>
            <a:endParaRPr>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Masukkan perencanaan konten dalam kalender konten</a:t>
            </a:r>
            <a:endParaRPr sz="2800">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Pastikan waktu tersedianya konten dan waktu tayangnya</a:t>
            </a:r>
            <a:endParaRPr sz="2800">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Untuk menyiapkan hal ini, dibutuhkan tim yang berdedikasi membuat konten. </a:t>
            </a:r>
            <a:endParaRPr>
              <a:latin typeface="Calibri"/>
              <a:ea typeface="Calibri"/>
              <a:cs typeface="Calibri"/>
              <a:sym typeface="Calibri"/>
            </a:endParaRPr>
          </a:p>
        </p:txBody>
      </p:sp>
      <p:pic>
        <p:nvPicPr>
          <p:cNvPr id="489" name="Google Shape;489;p50"/>
          <p:cNvPicPr preferRelativeResize="0"/>
          <p:nvPr/>
        </p:nvPicPr>
        <p:blipFill rotWithShape="1">
          <a:blip r:embed="rId3">
            <a:alphaModFix/>
          </a:blip>
          <a:srcRect b="0" l="0" r="0" t="0"/>
          <a:stretch/>
        </p:blipFill>
        <p:spPr>
          <a:xfrm>
            <a:off x="6328628" y="2067164"/>
            <a:ext cx="5334286" cy="376867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1"/>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495" name="Google Shape;495;p51"/>
          <p:cNvSpPr txBox="1"/>
          <p:nvPr/>
        </p:nvSpPr>
        <p:spPr>
          <a:xfrm>
            <a:off x="1373038" y="315047"/>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accent4"/>
              </a:buClr>
              <a:buSzPts val="4000"/>
              <a:buFont typeface="Poppins"/>
              <a:buNone/>
            </a:pPr>
            <a:r>
              <a:rPr b="1" lang="en-US" sz="4000">
                <a:solidFill>
                  <a:schemeClr val="accent4"/>
                </a:solidFill>
                <a:latin typeface="Calibri"/>
                <a:ea typeface="Calibri"/>
                <a:cs typeface="Calibri"/>
                <a:sym typeface="Calibri"/>
              </a:rPr>
              <a:t>MENGUKUR</a:t>
            </a:r>
            <a:br>
              <a:rPr b="1" lang="en-US" sz="4000">
                <a:solidFill>
                  <a:schemeClr val="accent4"/>
                </a:solidFill>
                <a:latin typeface="Calibri"/>
                <a:ea typeface="Calibri"/>
                <a:cs typeface="Calibri"/>
                <a:sym typeface="Calibri"/>
              </a:rPr>
            </a:br>
            <a:r>
              <a:rPr b="1" lang="en-US" sz="4000">
                <a:solidFill>
                  <a:schemeClr val="lt1"/>
                </a:solidFill>
                <a:latin typeface="Calibri"/>
                <a:ea typeface="Calibri"/>
                <a:cs typeface="Calibri"/>
                <a:sym typeface="Calibri"/>
              </a:rPr>
              <a:t>KEBERHASILAN KONTEN</a:t>
            </a:r>
            <a:endParaRPr>
              <a:latin typeface="Calibri"/>
              <a:ea typeface="Calibri"/>
              <a:cs typeface="Calibri"/>
              <a:sym typeface="Calibri"/>
            </a:endParaRPr>
          </a:p>
        </p:txBody>
      </p:sp>
      <p:sp>
        <p:nvSpPr>
          <p:cNvPr id="496" name="Google Shape;496;p51"/>
          <p:cNvSpPr txBox="1"/>
          <p:nvPr/>
        </p:nvSpPr>
        <p:spPr>
          <a:xfrm>
            <a:off x="838200" y="1825625"/>
            <a:ext cx="6062932"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lnSpcReduction="20000"/>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Calibri"/>
                <a:ea typeface="Calibri"/>
                <a:cs typeface="Calibri"/>
                <a:sym typeface="Calibri"/>
              </a:rPr>
              <a:t>Setelah konten dibuat dan dipublish, kita harus </a:t>
            </a:r>
            <a:r>
              <a:rPr lang="en-US" sz="2800">
                <a:solidFill>
                  <a:schemeClr val="accent4"/>
                </a:solidFill>
                <a:latin typeface="Calibri"/>
                <a:ea typeface="Calibri"/>
                <a:cs typeface="Calibri"/>
                <a:sym typeface="Calibri"/>
              </a:rPr>
              <a:t>mengukur performanya</a:t>
            </a:r>
            <a:r>
              <a:rPr lang="en-US" sz="2800">
                <a:solidFill>
                  <a:schemeClr val="lt1"/>
                </a:solidFill>
                <a:latin typeface="Calibri"/>
                <a:ea typeface="Calibri"/>
                <a:cs typeface="Calibri"/>
                <a:sym typeface="Calibri"/>
              </a:rPr>
              <a:t>.</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800"/>
              <a:buFont typeface="Arial"/>
              <a:buNone/>
            </a:pPr>
            <a:r>
              <a:rPr lang="en-US" sz="2800">
                <a:solidFill>
                  <a:schemeClr val="lt1"/>
                </a:solidFill>
                <a:latin typeface="Calibri"/>
                <a:ea typeface="Calibri"/>
                <a:cs typeface="Calibri"/>
                <a:sym typeface="Calibri"/>
              </a:rPr>
              <a:t>Caranya, melalui berbagai alat penganalisa (analytics) yang tersedia. </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accent4"/>
              </a:buClr>
              <a:buSzPts val="2800"/>
              <a:buFont typeface="Arial"/>
              <a:buNone/>
            </a:pPr>
            <a:r>
              <a:rPr lang="en-US" sz="2800">
                <a:solidFill>
                  <a:schemeClr val="accent4"/>
                </a:solidFill>
                <a:latin typeface="Calibri"/>
                <a:ea typeface="Calibri"/>
                <a:cs typeface="Calibri"/>
                <a:sym typeface="Calibri"/>
              </a:rPr>
              <a:t>Sosmed menyediakan analytics gratisan </a:t>
            </a:r>
            <a:r>
              <a:rPr lang="en-US" sz="2800">
                <a:solidFill>
                  <a:schemeClr val="lt1"/>
                </a:solidFill>
                <a:latin typeface="Calibri"/>
                <a:ea typeface="Calibri"/>
                <a:cs typeface="Calibri"/>
                <a:sym typeface="Calibri"/>
              </a:rPr>
              <a:t>untuk mengetahui performa konten kita. Sementara, untuk </a:t>
            </a:r>
            <a:r>
              <a:rPr lang="en-US" sz="2800">
                <a:solidFill>
                  <a:schemeClr val="accent4"/>
                </a:solidFill>
                <a:latin typeface="Calibri"/>
                <a:ea typeface="Calibri"/>
                <a:cs typeface="Calibri"/>
                <a:sym typeface="Calibri"/>
              </a:rPr>
              <a:t>performa website</a:t>
            </a:r>
            <a:r>
              <a:rPr lang="en-US" sz="2800">
                <a:solidFill>
                  <a:schemeClr val="lt1"/>
                </a:solidFill>
                <a:latin typeface="Calibri"/>
                <a:ea typeface="Calibri"/>
                <a:cs typeface="Calibri"/>
                <a:sym typeface="Calibri"/>
              </a:rPr>
              <a:t>, kita bisa menggunakan </a:t>
            </a:r>
            <a:r>
              <a:rPr lang="en-US" sz="2800">
                <a:solidFill>
                  <a:schemeClr val="accent4"/>
                </a:solidFill>
                <a:latin typeface="Calibri"/>
                <a:ea typeface="Calibri"/>
                <a:cs typeface="Calibri"/>
                <a:sym typeface="Calibri"/>
              </a:rPr>
              <a:t>google analytics </a:t>
            </a:r>
            <a:r>
              <a:rPr lang="en-US" sz="2800">
                <a:solidFill>
                  <a:schemeClr val="lt1"/>
                </a:solidFill>
                <a:latin typeface="Calibri"/>
                <a:ea typeface="Calibri"/>
                <a:cs typeface="Calibri"/>
                <a:sym typeface="Calibri"/>
              </a:rPr>
              <a:t>secara gratis.</a:t>
            </a:r>
            <a:endParaRPr>
              <a:latin typeface="Calibri"/>
              <a:ea typeface="Calibri"/>
              <a:cs typeface="Calibri"/>
              <a:sym typeface="Calibri"/>
            </a:endParaRPr>
          </a:p>
        </p:txBody>
      </p:sp>
      <p:pic>
        <p:nvPicPr>
          <p:cNvPr id="497" name="Google Shape;497;p51"/>
          <p:cNvPicPr preferRelativeResize="0"/>
          <p:nvPr/>
        </p:nvPicPr>
        <p:blipFill rotWithShape="1">
          <a:blip r:embed="rId3">
            <a:alphaModFix/>
          </a:blip>
          <a:srcRect b="0" l="0" r="0" t="0"/>
          <a:stretch/>
        </p:blipFill>
        <p:spPr>
          <a:xfrm>
            <a:off x="7377024" y="1640566"/>
            <a:ext cx="4511614" cy="47214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144" name="Google Shape;144;p16"/>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3200"/>
              <a:buFont typeface="Poppins"/>
              <a:buNone/>
            </a:pPr>
            <a:r>
              <a:rPr b="1" i="0" lang="en-US" sz="3200" u="none" cap="none" strike="noStrike">
                <a:solidFill>
                  <a:schemeClr val="lt1"/>
                </a:solidFill>
                <a:latin typeface="Poppins"/>
                <a:ea typeface="Poppins"/>
                <a:cs typeface="Poppins"/>
                <a:sym typeface="Poppins"/>
              </a:rPr>
              <a:t>PERTAMA-TAMA, KAMU HARUS PAHAM </a:t>
            </a:r>
            <a:br>
              <a:rPr b="1" i="0" lang="en-US" sz="3600" u="none" cap="none" strike="noStrike">
                <a:solidFill>
                  <a:schemeClr val="lt1"/>
                </a:solidFill>
                <a:latin typeface="Poppins"/>
                <a:ea typeface="Poppins"/>
                <a:cs typeface="Poppins"/>
                <a:sym typeface="Poppins"/>
              </a:rPr>
            </a:br>
            <a:r>
              <a:rPr b="1" i="0" lang="en-US" sz="4400" u="none" cap="none" strike="noStrike">
                <a:solidFill>
                  <a:schemeClr val="lt1"/>
                </a:solidFill>
                <a:latin typeface="Poppins"/>
                <a:ea typeface="Poppins"/>
                <a:cs typeface="Poppins"/>
                <a:sym typeface="Poppins"/>
              </a:rPr>
              <a:t>APA ITU KONTEN?</a:t>
            </a:r>
            <a:endParaRPr b="1" i="0" sz="4400" u="none" cap="none" strike="noStrike">
              <a:solidFill>
                <a:schemeClr val="lt1"/>
              </a:solidFill>
              <a:latin typeface="Poppins"/>
              <a:ea typeface="Poppins"/>
              <a:cs typeface="Poppins"/>
              <a:sym typeface="Poppins"/>
            </a:endParaRPr>
          </a:p>
        </p:txBody>
      </p:sp>
      <p:pic>
        <p:nvPicPr>
          <p:cNvPr id="145" name="Google Shape;145;p16"/>
          <p:cNvPicPr preferRelativeResize="0"/>
          <p:nvPr/>
        </p:nvPicPr>
        <p:blipFill rotWithShape="1">
          <a:blip r:embed="rId3">
            <a:alphaModFix/>
          </a:blip>
          <a:srcRect b="0" l="0" r="0" t="0"/>
          <a:stretch/>
        </p:blipFill>
        <p:spPr>
          <a:xfrm>
            <a:off x="678810" y="2132372"/>
            <a:ext cx="5417190" cy="4044591"/>
          </a:xfrm>
          <a:prstGeom prst="rect">
            <a:avLst/>
          </a:prstGeom>
          <a:noFill/>
          <a:ln>
            <a:noFill/>
          </a:ln>
        </p:spPr>
      </p:pic>
      <p:sp>
        <p:nvSpPr>
          <p:cNvPr id="146" name="Google Shape;146;p16"/>
          <p:cNvSpPr txBox="1"/>
          <p:nvPr/>
        </p:nvSpPr>
        <p:spPr>
          <a:xfrm>
            <a:off x="6659592" y="1825625"/>
            <a:ext cx="4694208"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Dari sisi bahasa, konten itu adalah </a:t>
            </a:r>
            <a:r>
              <a:rPr b="1" i="0" lang="en-US" sz="2800" u="none" cap="none" strike="noStrike">
                <a:solidFill>
                  <a:schemeClr val="accent4"/>
                </a:solidFill>
                <a:latin typeface="Calibri"/>
                <a:ea typeface="Calibri"/>
                <a:cs typeface="Calibri"/>
                <a:sym typeface="Calibri"/>
              </a:rPr>
              <a:t>isi, kandungan</a:t>
            </a:r>
            <a:r>
              <a:rPr b="1" i="0" lang="en-US" sz="2800" u="none" cap="none" strike="noStrike">
                <a:solidFill>
                  <a:schemeClr val="lt1"/>
                </a:solidFill>
                <a:latin typeface="Calibri"/>
                <a:ea typeface="Calibri"/>
                <a:cs typeface="Calibri"/>
                <a:sym typeface="Calibri"/>
              </a:rPr>
              <a:t>, atau </a:t>
            </a:r>
            <a:r>
              <a:rPr b="1" i="0" lang="en-US" sz="2800" u="none" cap="none" strike="noStrike">
                <a:solidFill>
                  <a:schemeClr val="accent4"/>
                </a:solidFill>
                <a:latin typeface="Calibri"/>
                <a:ea typeface="Calibri"/>
                <a:cs typeface="Calibri"/>
                <a:sym typeface="Calibri"/>
              </a:rPr>
              <a:t>muatan</a:t>
            </a:r>
            <a:r>
              <a:rPr b="1" i="0" lang="en-US" sz="2800" u="none" cap="none" strike="noStrike">
                <a:solidFill>
                  <a:schemeClr val="lt1"/>
                </a:solidFill>
                <a:latin typeface="Calibri"/>
                <a:ea typeface="Calibri"/>
                <a:cs typeface="Calibri"/>
                <a:sym typeface="Calibri"/>
              </a:rPr>
              <a:t>.</a:t>
            </a:r>
            <a:endParaRPr/>
          </a:p>
          <a:p>
            <a:pPr indent="0" lvl="0" marL="0" marR="0" rtl="0" algn="l">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Jadi, kalau bicara konten artinya kita bicara soal </a:t>
            </a:r>
            <a:r>
              <a:rPr b="1" i="0" lang="en-US" sz="2800" u="none" cap="none" strike="noStrike">
                <a:solidFill>
                  <a:schemeClr val="accent4"/>
                </a:solidFill>
                <a:latin typeface="Calibri"/>
                <a:ea typeface="Calibri"/>
                <a:cs typeface="Calibri"/>
                <a:sym typeface="Calibri"/>
              </a:rPr>
              <a:t>kandungan pesan.</a:t>
            </a:r>
            <a:endParaRPr/>
          </a:p>
          <a:p>
            <a:pPr indent="0" lvl="0" marL="0" marR="0" rtl="0" algn="ctr">
              <a:lnSpc>
                <a:spcPct val="90000"/>
              </a:lnSpc>
              <a:spcBef>
                <a:spcPts val="1000"/>
              </a:spcBef>
              <a:spcAft>
                <a:spcPts val="0"/>
              </a:spcAft>
              <a:buClr>
                <a:schemeClr val="dk1"/>
              </a:buClr>
              <a:buSzPts val="2800"/>
              <a:buFont typeface="Arial"/>
              <a:buNone/>
            </a:pPr>
            <a:r>
              <a:t/>
            </a:r>
            <a:endParaRPr b="1" i="0" sz="2800" u="none" cap="none" strike="noStrike">
              <a:solidFill>
                <a:srgbClr val="FF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nvSpPr>
        <p:spPr>
          <a:xfrm>
            <a:off x="160507" y="81967"/>
            <a:ext cx="6094378" cy="230832"/>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503" name="Google Shape;503;p52"/>
          <p:cNvSpPr txBox="1"/>
          <p:nvPr/>
        </p:nvSpPr>
        <p:spPr>
          <a:xfrm>
            <a:off x="838200" y="36512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accent4"/>
              </a:buClr>
              <a:buSzPts val="4400"/>
              <a:buFont typeface="Poppins"/>
              <a:buNone/>
            </a:pPr>
            <a:r>
              <a:rPr b="1" lang="en-US" sz="4400">
                <a:solidFill>
                  <a:schemeClr val="accent4"/>
                </a:solidFill>
                <a:latin typeface="Calibri"/>
                <a:ea typeface="Calibri"/>
                <a:cs typeface="Calibri"/>
                <a:sym typeface="Calibri"/>
              </a:rPr>
              <a:t>MEMPERBAIKI</a:t>
            </a:r>
            <a:br>
              <a:rPr b="1" lang="en-US" sz="4400">
                <a:solidFill>
                  <a:schemeClr val="accent4"/>
                </a:solidFill>
                <a:latin typeface="Calibri"/>
                <a:ea typeface="Calibri"/>
                <a:cs typeface="Calibri"/>
                <a:sym typeface="Calibri"/>
              </a:rPr>
            </a:br>
            <a:r>
              <a:rPr b="1" lang="en-US" sz="4400">
                <a:solidFill>
                  <a:schemeClr val="lt1"/>
                </a:solidFill>
                <a:latin typeface="Calibri"/>
                <a:ea typeface="Calibri"/>
                <a:cs typeface="Calibri"/>
                <a:sym typeface="Calibri"/>
              </a:rPr>
              <a:t>PERFORMA KONTEN</a:t>
            </a:r>
            <a:endParaRPr>
              <a:latin typeface="Calibri"/>
              <a:ea typeface="Calibri"/>
              <a:cs typeface="Calibri"/>
              <a:sym typeface="Calibri"/>
            </a:endParaRPr>
          </a:p>
        </p:txBody>
      </p:sp>
      <p:sp>
        <p:nvSpPr>
          <p:cNvPr id="504" name="Google Shape;504;p52"/>
          <p:cNvSpPr txBox="1"/>
          <p:nvPr/>
        </p:nvSpPr>
        <p:spPr>
          <a:xfrm>
            <a:off x="838200" y="1825625"/>
            <a:ext cx="6062932"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Calibri"/>
                <a:ea typeface="Calibri"/>
                <a:cs typeface="Calibri"/>
                <a:sym typeface="Calibri"/>
              </a:rPr>
              <a:t>Dari pengukuran, kita dapat mengetahui mana konten yang disukai dan mana konten yang tidak.</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800"/>
              <a:buFont typeface="Arial"/>
              <a:buNone/>
            </a:pPr>
            <a:r>
              <a:rPr lang="en-US" sz="2800">
                <a:solidFill>
                  <a:schemeClr val="lt1"/>
                </a:solidFill>
                <a:latin typeface="Calibri"/>
                <a:ea typeface="Calibri"/>
                <a:cs typeface="Calibri"/>
                <a:sym typeface="Calibri"/>
              </a:rPr>
              <a:t>Coba</a:t>
            </a:r>
            <a:r>
              <a:rPr lang="en-US" sz="2800">
                <a:solidFill>
                  <a:schemeClr val="dk1"/>
                </a:solidFill>
                <a:latin typeface="Calibri"/>
                <a:ea typeface="Calibri"/>
                <a:cs typeface="Calibri"/>
                <a:sym typeface="Calibri"/>
              </a:rPr>
              <a:t> </a:t>
            </a:r>
            <a:r>
              <a:rPr lang="en-US" sz="2800">
                <a:solidFill>
                  <a:schemeClr val="accent4"/>
                </a:solidFill>
                <a:latin typeface="Calibri"/>
                <a:ea typeface="Calibri"/>
                <a:cs typeface="Calibri"/>
                <a:sym typeface="Calibri"/>
              </a:rPr>
              <a:t>perbaiki konten yang tidak terlalu disukai </a:t>
            </a:r>
            <a:r>
              <a:rPr lang="en-US" sz="2800">
                <a:solidFill>
                  <a:schemeClr val="lt1"/>
                </a:solidFill>
                <a:latin typeface="Calibri"/>
                <a:ea typeface="Calibri"/>
                <a:cs typeface="Calibri"/>
                <a:sym typeface="Calibri"/>
              </a:rPr>
              <a:t>(dalam hal ini konten berperforma buruk). Tulis ulang dan perbaiki sudut pandang. Ganti judul yang menarik, dan </a:t>
            </a:r>
            <a:r>
              <a:rPr lang="en-US" sz="2800">
                <a:solidFill>
                  <a:schemeClr val="accent4"/>
                </a:solidFill>
                <a:latin typeface="Calibri"/>
                <a:ea typeface="Calibri"/>
                <a:cs typeface="Calibri"/>
                <a:sym typeface="Calibri"/>
              </a:rPr>
              <a:t>pelajari poin-poin penting yang kita dapat dari konten yang sukses.</a:t>
            </a:r>
            <a:endParaRPr>
              <a:latin typeface="Calibri"/>
              <a:ea typeface="Calibri"/>
              <a:cs typeface="Calibri"/>
              <a:sym typeface="Calibri"/>
            </a:endParaRPr>
          </a:p>
        </p:txBody>
      </p:sp>
      <p:pic>
        <p:nvPicPr>
          <p:cNvPr id="505" name="Google Shape;505;p52"/>
          <p:cNvPicPr preferRelativeResize="0"/>
          <p:nvPr/>
        </p:nvPicPr>
        <p:blipFill rotWithShape="1">
          <a:blip r:embed="rId3">
            <a:alphaModFix/>
          </a:blip>
          <a:srcRect b="0" l="0" r="0" t="0"/>
          <a:stretch/>
        </p:blipFill>
        <p:spPr>
          <a:xfrm>
            <a:off x="7281332" y="2040465"/>
            <a:ext cx="4072467" cy="4072467"/>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3"/>
          <p:cNvSpPr txBox="1"/>
          <p:nvPr/>
        </p:nvSpPr>
        <p:spPr>
          <a:xfrm>
            <a:off x="160507" y="81967"/>
            <a:ext cx="6094378" cy="230832"/>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511" name="Google Shape;511;p53"/>
          <p:cNvSpPr txBox="1"/>
          <p:nvPr/>
        </p:nvSpPr>
        <p:spPr>
          <a:xfrm>
            <a:off x="838200" y="365125"/>
            <a:ext cx="10515600" cy="1325563"/>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accent4"/>
              </a:buClr>
              <a:buSzPts val="4400"/>
              <a:buFont typeface="Poppins"/>
              <a:buNone/>
            </a:pPr>
            <a:r>
              <a:rPr b="1" lang="en-US" sz="4400">
                <a:solidFill>
                  <a:schemeClr val="accent4"/>
                </a:solidFill>
                <a:latin typeface="Calibri"/>
                <a:ea typeface="Calibri"/>
                <a:cs typeface="Calibri"/>
                <a:sym typeface="Calibri"/>
              </a:rPr>
              <a:t>MENDORONG</a:t>
            </a:r>
            <a:br>
              <a:rPr b="1" lang="en-US" sz="4400">
                <a:solidFill>
                  <a:srgbClr val="FF0000"/>
                </a:solidFill>
                <a:latin typeface="Calibri"/>
                <a:ea typeface="Calibri"/>
                <a:cs typeface="Calibri"/>
                <a:sym typeface="Calibri"/>
              </a:rPr>
            </a:br>
            <a:r>
              <a:rPr b="1" lang="en-US" sz="4400">
                <a:solidFill>
                  <a:schemeClr val="lt1"/>
                </a:solidFill>
                <a:latin typeface="Calibri"/>
                <a:ea typeface="Calibri"/>
                <a:cs typeface="Calibri"/>
                <a:sym typeface="Calibri"/>
              </a:rPr>
              <a:t>KINERJA KONTEN</a:t>
            </a:r>
            <a:endParaRPr>
              <a:latin typeface="Calibri"/>
              <a:ea typeface="Calibri"/>
              <a:cs typeface="Calibri"/>
              <a:sym typeface="Calibri"/>
            </a:endParaRPr>
          </a:p>
        </p:txBody>
      </p:sp>
      <p:sp>
        <p:nvSpPr>
          <p:cNvPr id="512" name="Google Shape;512;p53"/>
          <p:cNvSpPr txBox="1"/>
          <p:nvPr/>
        </p:nvSpPr>
        <p:spPr>
          <a:xfrm>
            <a:off x="838200" y="1825625"/>
            <a:ext cx="6062932"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chemeClr val="accent4"/>
              </a:buClr>
              <a:buSzPct val="100000"/>
              <a:buFont typeface="Arial"/>
              <a:buNone/>
            </a:pPr>
            <a:r>
              <a:rPr lang="en-US" sz="2800">
                <a:solidFill>
                  <a:schemeClr val="accent4"/>
                </a:solidFill>
                <a:latin typeface="Calibri"/>
                <a:ea typeface="Calibri"/>
                <a:cs typeface="Calibri"/>
                <a:sym typeface="Calibri"/>
              </a:rPr>
              <a:t>Promosikanlah konten yang disukai dengan performa baik</a:t>
            </a:r>
            <a:r>
              <a:rPr lang="en-US" sz="2800">
                <a:solidFill>
                  <a:schemeClr val="dk1"/>
                </a:solidFill>
                <a:latin typeface="Calibri"/>
                <a:ea typeface="Calibri"/>
                <a:cs typeface="Calibri"/>
                <a:sym typeface="Calibri"/>
              </a:rPr>
              <a:t>. </a:t>
            </a:r>
            <a:r>
              <a:rPr lang="en-US" sz="2800">
                <a:solidFill>
                  <a:schemeClr val="lt1"/>
                </a:solidFill>
                <a:latin typeface="Calibri"/>
                <a:ea typeface="Calibri"/>
                <a:cs typeface="Calibri"/>
                <a:sym typeface="Calibri"/>
              </a:rPr>
              <a:t>Jangan promosikan konten yang performanya jelek.</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accent4"/>
              </a:buClr>
              <a:buSzPct val="100000"/>
              <a:buFont typeface="Arial"/>
              <a:buNone/>
            </a:pPr>
            <a:r>
              <a:rPr lang="en-US" sz="2800">
                <a:solidFill>
                  <a:schemeClr val="accent4"/>
                </a:solidFill>
                <a:latin typeface="Calibri"/>
                <a:ea typeface="Calibri"/>
                <a:cs typeface="Calibri"/>
                <a:sym typeface="Calibri"/>
              </a:rPr>
              <a:t>Konten yang baik </a:t>
            </a:r>
            <a:r>
              <a:rPr lang="en-US" sz="2800">
                <a:solidFill>
                  <a:schemeClr val="lt1"/>
                </a:solidFill>
                <a:latin typeface="Calibri"/>
                <a:ea typeface="Calibri"/>
                <a:cs typeface="Calibri"/>
                <a:sym typeface="Calibri"/>
              </a:rPr>
              <a:t>sudah terbukti disukai orang. Jadi, mempromosikannya dapat membuat</a:t>
            </a:r>
            <a:r>
              <a:rPr lang="en-US" sz="2800">
                <a:solidFill>
                  <a:schemeClr val="dk1"/>
                </a:solidFill>
                <a:latin typeface="Calibri"/>
                <a:ea typeface="Calibri"/>
                <a:cs typeface="Calibri"/>
                <a:sym typeface="Calibri"/>
              </a:rPr>
              <a:t> </a:t>
            </a:r>
            <a:r>
              <a:rPr lang="en-US" sz="2800">
                <a:solidFill>
                  <a:schemeClr val="accent4"/>
                </a:solidFill>
                <a:latin typeface="Calibri"/>
                <a:ea typeface="Calibri"/>
                <a:cs typeface="Calibri"/>
                <a:sym typeface="Calibri"/>
              </a:rPr>
              <a:t>jangkauannya meluas.</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rgbClr val="FF0000"/>
              </a:solidFill>
              <a:latin typeface="Calibri"/>
              <a:ea typeface="Calibri"/>
              <a:cs typeface="Calibri"/>
              <a:sym typeface="Calibri"/>
            </a:endParaRPr>
          </a:p>
          <a:p>
            <a:pPr indent="0" lvl="0" marL="0" marR="0" rtl="0" algn="l">
              <a:lnSpc>
                <a:spcPct val="90000"/>
              </a:lnSpc>
              <a:spcBef>
                <a:spcPts val="1000"/>
              </a:spcBef>
              <a:spcAft>
                <a:spcPts val="0"/>
              </a:spcAft>
              <a:buClr>
                <a:schemeClr val="accent4"/>
              </a:buClr>
              <a:buSzPct val="100000"/>
              <a:buFont typeface="Arial"/>
              <a:buNone/>
            </a:pPr>
            <a:r>
              <a:rPr lang="en-US" sz="2800">
                <a:solidFill>
                  <a:schemeClr val="accent4"/>
                </a:solidFill>
                <a:latin typeface="Calibri"/>
                <a:ea typeface="Calibri"/>
                <a:cs typeface="Calibri"/>
                <a:sym typeface="Calibri"/>
              </a:rPr>
              <a:t>Konten yang buruk </a:t>
            </a:r>
            <a:r>
              <a:rPr lang="en-US" sz="2800">
                <a:solidFill>
                  <a:schemeClr val="lt1"/>
                </a:solidFill>
                <a:latin typeface="Calibri"/>
                <a:ea typeface="Calibri"/>
                <a:cs typeface="Calibri"/>
                <a:sym typeface="Calibri"/>
              </a:rPr>
              <a:t>bisa diasumsikan tidak disukai. Mempromosikannya hanya akan</a:t>
            </a:r>
            <a:r>
              <a:rPr lang="en-US" sz="2800">
                <a:solidFill>
                  <a:schemeClr val="dk1"/>
                </a:solidFill>
                <a:latin typeface="Calibri"/>
                <a:ea typeface="Calibri"/>
                <a:cs typeface="Calibri"/>
                <a:sym typeface="Calibri"/>
              </a:rPr>
              <a:t> </a:t>
            </a:r>
            <a:r>
              <a:rPr lang="en-US" sz="2800">
                <a:solidFill>
                  <a:schemeClr val="accent4"/>
                </a:solidFill>
                <a:latin typeface="Calibri"/>
                <a:ea typeface="Calibri"/>
                <a:cs typeface="Calibri"/>
                <a:sym typeface="Calibri"/>
              </a:rPr>
              <a:t>memperbesar kegagalan</a:t>
            </a:r>
            <a:r>
              <a:rPr lang="en-US" sz="2800">
                <a:solidFill>
                  <a:schemeClr val="dk1"/>
                </a:solidFill>
                <a:latin typeface="Calibri"/>
                <a:ea typeface="Calibri"/>
                <a:cs typeface="Calibri"/>
                <a:sym typeface="Calibri"/>
              </a:rPr>
              <a:t>.</a:t>
            </a:r>
            <a:endParaRPr>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p:txBody>
      </p:sp>
      <p:pic>
        <p:nvPicPr>
          <p:cNvPr id="513" name="Google Shape;513;p53"/>
          <p:cNvPicPr preferRelativeResize="0"/>
          <p:nvPr/>
        </p:nvPicPr>
        <p:blipFill rotWithShape="1">
          <a:blip r:embed="rId3">
            <a:alphaModFix/>
          </a:blip>
          <a:srcRect b="0" l="0" r="0" t="0"/>
          <a:stretch/>
        </p:blipFill>
        <p:spPr>
          <a:xfrm>
            <a:off x="7435970" y="2240911"/>
            <a:ext cx="3761117" cy="393605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4"/>
          <p:cNvSpPr txBox="1"/>
          <p:nvPr/>
        </p:nvSpPr>
        <p:spPr>
          <a:xfrm>
            <a:off x="1743213" y="3284376"/>
            <a:ext cx="3872269" cy="103446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FFFFFF"/>
              </a:buClr>
              <a:buSzPts val="4000"/>
              <a:buFont typeface="Poppins SemiBold"/>
              <a:buNone/>
            </a:pPr>
            <a:r>
              <a:rPr b="0" i="0" lang="en-US" sz="4000" u="none" cap="none" strike="noStrike">
                <a:solidFill>
                  <a:srgbClr val="FFFFFF"/>
                </a:solidFill>
                <a:latin typeface="Poppins SemiBold"/>
                <a:ea typeface="Poppins SemiBold"/>
                <a:cs typeface="Poppins SemiBold"/>
                <a:sym typeface="Poppins SemiBold"/>
              </a:rPr>
              <a:t>Terima Kasih</a:t>
            </a:r>
            <a:endParaRPr b="0" i="0" sz="4000" u="none" cap="none" strike="noStrike">
              <a:solidFill>
                <a:srgbClr val="FFFFFF"/>
              </a:solidFill>
              <a:latin typeface="Poppins SemiBold"/>
              <a:ea typeface="Poppins SemiBold"/>
              <a:cs typeface="Poppins SemiBold"/>
              <a:sym typeface="Poppins SemiBold"/>
            </a:endParaRPr>
          </a:p>
        </p:txBody>
      </p:sp>
      <p:pic>
        <p:nvPicPr>
          <p:cNvPr id="519" name="Google Shape;519;p54"/>
          <p:cNvPicPr preferRelativeResize="0"/>
          <p:nvPr/>
        </p:nvPicPr>
        <p:blipFill rotWithShape="1">
          <a:blip r:embed="rId3">
            <a:alphaModFix/>
          </a:blip>
          <a:srcRect b="0" l="0" r="0" t="0"/>
          <a:stretch/>
        </p:blipFill>
        <p:spPr>
          <a:xfrm>
            <a:off x="1006095" y="235427"/>
            <a:ext cx="1036576" cy="1036576"/>
          </a:xfrm>
          <a:prstGeom prst="rect">
            <a:avLst/>
          </a:prstGeom>
          <a:noFill/>
          <a:ln>
            <a:noFill/>
          </a:ln>
        </p:spPr>
      </p:pic>
      <p:pic>
        <p:nvPicPr>
          <p:cNvPr id="520" name="Google Shape;520;p54"/>
          <p:cNvPicPr preferRelativeResize="0"/>
          <p:nvPr/>
        </p:nvPicPr>
        <p:blipFill rotWithShape="1">
          <a:blip r:embed="rId4">
            <a:alphaModFix/>
          </a:blip>
          <a:srcRect b="0" l="0" r="0" t="0"/>
          <a:stretch/>
        </p:blipFill>
        <p:spPr>
          <a:xfrm>
            <a:off x="1524383" y="-254450"/>
            <a:ext cx="2082355" cy="2105752"/>
          </a:xfrm>
          <a:prstGeom prst="rect">
            <a:avLst/>
          </a:prstGeom>
          <a:noFill/>
          <a:ln>
            <a:noFill/>
          </a:ln>
        </p:spPr>
      </p:pic>
      <p:pic>
        <p:nvPicPr>
          <p:cNvPr id="521" name="Google Shape;521;p54"/>
          <p:cNvPicPr preferRelativeResize="0"/>
          <p:nvPr/>
        </p:nvPicPr>
        <p:blipFill rotWithShape="1">
          <a:blip r:embed="rId5">
            <a:alphaModFix/>
          </a:blip>
          <a:srcRect b="0" l="0" r="0" t="0"/>
          <a:stretch/>
        </p:blipFill>
        <p:spPr>
          <a:xfrm>
            <a:off x="6339235" y="5892800"/>
            <a:ext cx="5068836" cy="523700"/>
          </a:xfrm>
          <a:prstGeom prst="rect">
            <a:avLst/>
          </a:prstGeom>
          <a:noFill/>
          <a:ln>
            <a:noFill/>
          </a:ln>
        </p:spPr>
      </p:pic>
      <p:pic>
        <p:nvPicPr>
          <p:cNvPr id="522" name="Google Shape;522;p54"/>
          <p:cNvPicPr preferRelativeResize="0"/>
          <p:nvPr/>
        </p:nvPicPr>
        <p:blipFill rotWithShape="1">
          <a:blip r:embed="rId6">
            <a:alphaModFix/>
          </a:blip>
          <a:srcRect b="0" l="0" r="0" t="0"/>
          <a:stretch/>
        </p:blipFill>
        <p:spPr>
          <a:xfrm>
            <a:off x="5615482" y="2068498"/>
            <a:ext cx="3995289" cy="3582139"/>
          </a:xfrm>
          <a:prstGeom prst="rect">
            <a:avLst/>
          </a:prstGeom>
          <a:noFill/>
          <a:ln>
            <a:noFill/>
          </a:ln>
        </p:spPr>
      </p:pic>
      <p:sp>
        <p:nvSpPr>
          <p:cNvPr id="523" name="Google Shape;523;p54"/>
          <p:cNvSpPr/>
          <p:nvPr/>
        </p:nvSpPr>
        <p:spPr>
          <a:xfrm>
            <a:off x="6634265" y="340468"/>
            <a:ext cx="5311301" cy="113813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524" name="Google Shape;524;p54"/>
          <p:cNvPicPr preferRelativeResize="0"/>
          <p:nvPr/>
        </p:nvPicPr>
        <p:blipFill rotWithShape="1">
          <a:blip r:embed="rId7">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525" name="Google Shape;525;p54"/>
          <p:cNvPicPr preferRelativeResize="0"/>
          <p:nvPr/>
        </p:nvPicPr>
        <p:blipFill rotWithShape="1">
          <a:blip r:embed="rId8">
            <a:alphaModFix/>
          </a:blip>
          <a:srcRect b="0" l="0" r="0" t="0"/>
          <a:stretch/>
        </p:blipFill>
        <p:spPr>
          <a:xfrm>
            <a:off x="8747829" y="343939"/>
            <a:ext cx="1138136" cy="1138136"/>
          </a:xfrm>
          <a:prstGeom prst="rect">
            <a:avLst/>
          </a:prstGeom>
          <a:noFill/>
          <a:ln>
            <a:noFill/>
          </a:ln>
        </p:spPr>
      </p:pic>
      <p:pic>
        <p:nvPicPr>
          <p:cNvPr id="526" name="Google Shape;526;p54"/>
          <p:cNvPicPr preferRelativeResize="0"/>
          <p:nvPr/>
        </p:nvPicPr>
        <p:blipFill rotWithShape="1">
          <a:blip r:embed="rId9">
            <a:alphaModFix/>
          </a:blip>
          <a:srcRect b="0" l="0" r="0" t="0"/>
          <a:stretch/>
        </p:blipFill>
        <p:spPr>
          <a:xfrm>
            <a:off x="10505265" y="343939"/>
            <a:ext cx="821001" cy="11381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pic>
        <p:nvPicPr>
          <p:cNvPr id="152" name="Google Shape;152;p17"/>
          <p:cNvPicPr preferRelativeResize="0"/>
          <p:nvPr/>
        </p:nvPicPr>
        <p:blipFill rotWithShape="1">
          <a:blip r:embed="rId3">
            <a:alphaModFix/>
          </a:blip>
          <a:srcRect b="0" l="0" r="0" t="0"/>
          <a:stretch/>
        </p:blipFill>
        <p:spPr>
          <a:xfrm>
            <a:off x="6924137" y="2363638"/>
            <a:ext cx="4704270" cy="3136180"/>
          </a:xfrm>
          <a:prstGeom prst="rect">
            <a:avLst/>
          </a:prstGeom>
          <a:noFill/>
          <a:ln>
            <a:noFill/>
          </a:ln>
        </p:spPr>
      </p:pic>
      <p:sp>
        <p:nvSpPr>
          <p:cNvPr id="153" name="Google Shape;153;p17"/>
          <p:cNvSpPr txBox="1"/>
          <p:nvPr/>
        </p:nvSpPr>
        <p:spPr>
          <a:xfrm>
            <a:off x="613912" y="1897735"/>
            <a:ext cx="5993922" cy="4067985"/>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3200"/>
              <a:buFont typeface="Arial"/>
              <a:buNone/>
            </a:pPr>
            <a:r>
              <a:t/>
            </a:r>
            <a:endParaRPr b="1" i="0" sz="3200" u="none" cap="none" strike="noStrike">
              <a:solidFill>
                <a:schemeClr val="lt1"/>
              </a:solidFill>
              <a:latin typeface="Arial"/>
              <a:ea typeface="Arial"/>
              <a:cs typeface="Arial"/>
              <a:sym typeface="Arial"/>
            </a:endParaRPr>
          </a:p>
          <a:p>
            <a:pPr indent="0" lvl="0" marL="0" marR="0" rtl="0" algn="ctr">
              <a:lnSpc>
                <a:spcPct val="90000"/>
              </a:lnSpc>
              <a:spcBef>
                <a:spcPts val="100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Dalam </a:t>
            </a:r>
            <a:r>
              <a:rPr b="1" i="0" lang="en-US" sz="3200" u="none" cap="none" strike="noStrike">
                <a:solidFill>
                  <a:schemeClr val="accent2"/>
                </a:solidFill>
                <a:latin typeface="Arial"/>
                <a:ea typeface="Arial"/>
                <a:cs typeface="Arial"/>
                <a:sym typeface="Arial"/>
              </a:rPr>
              <a:t>berkomunikasi</a:t>
            </a:r>
            <a:r>
              <a:rPr b="1" i="0" lang="en-US" sz="3200" u="none" cap="none" strike="noStrike">
                <a:solidFill>
                  <a:schemeClr val="lt1"/>
                </a:solidFill>
                <a:latin typeface="Arial"/>
                <a:ea typeface="Arial"/>
                <a:cs typeface="Arial"/>
                <a:sym typeface="Arial"/>
              </a:rPr>
              <a:t>, kandungan pesan perlu diperhatikan. </a:t>
            </a:r>
            <a:endParaRPr/>
          </a:p>
          <a:p>
            <a:pPr indent="0" lvl="0" marL="0" marR="0" rtl="0" algn="ctr">
              <a:lnSpc>
                <a:spcPct val="90000"/>
              </a:lnSpc>
              <a:spcBef>
                <a:spcPts val="1000"/>
              </a:spcBef>
              <a:spcAft>
                <a:spcPts val="0"/>
              </a:spcAft>
              <a:buClr>
                <a:schemeClr val="dk1"/>
              </a:buClr>
              <a:buSzPts val="3200"/>
              <a:buFont typeface="Arial"/>
              <a:buNone/>
            </a:pPr>
            <a:r>
              <a:t/>
            </a:r>
            <a:endParaRPr b="1" i="0" sz="3200" u="none" cap="none" strike="noStrike">
              <a:solidFill>
                <a:schemeClr val="lt1"/>
              </a:solidFill>
              <a:latin typeface="Arial"/>
              <a:ea typeface="Arial"/>
              <a:cs typeface="Arial"/>
              <a:sym typeface="Arial"/>
            </a:endParaRPr>
          </a:p>
          <a:p>
            <a:pPr indent="0" lvl="0" marL="0" marR="0" rtl="0" algn="ctr">
              <a:lnSpc>
                <a:spcPct val="90000"/>
              </a:lnSpc>
              <a:spcBef>
                <a:spcPts val="100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Agar </a:t>
            </a:r>
            <a:r>
              <a:rPr b="1" i="0" lang="en-US" sz="3200" u="none" cap="none" strike="noStrike">
                <a:solidFill>
                  <a:schemeClr val="accent2"/>
                </a:solidFill>
                <a:latin typeface="Arial"/>
                <a:ea typeface="Arial"/>
                <a:cs typeface="Arial"/>
                <a:sym typeface="Arial"/>
              </a:rPr>
              <a:t>maksud kita dalam menyampaikan pesan </a:t>
            </a:r>
            <a:r>
              <a:rPr b="1" i="0" lang="en-US" sz="3200" u="none" cap="none" strike="noStrike">
                <a:solidFill>
                  <a:schemeClr val="lt1"/>
                </a:solidFill>
                <a:latin typeface="Arial"/>
                <a:ea typeface="Arial"/>
                <a:cs typeface="Arial"/>
                <a:sym typeface="Arial"/>
              </a:rPr>
              <a:t>dapat diterima dengan </a:t>
            </a:r>
            <a:r>
              <a:rPr b="1" i="0" lang="en-US" sz="3200" u="none" cap="none" strike="noStrike">
                <a:solidFill>
                  <a:schemeClr val="accent2"/>
                </a:solidFill>
                <a:latin typeface="Arial"/>
                <a:ea typeface="Arial"/>
                <a:cs typeface="Arial"/>
                <a:sym typeface="Arial"/>
              </a:rPr>
              <a:t>baik</a:t>
            </a:r>
            <a:r>
              <a:rPr b="1" i="0" lang="en-US" sz="3200" u="none" cap="none" strike="noStrike">
                <a:solidFill>
                  <a:schemeClr val="lt1"/>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159" name="Google Shape;159;p18"/>
          <p:cNvSpPr txBox="1"/>
          <p:nvPr/>
        </p:nvSpPr>
        <p:spPr>
          <a:xfrm>
            <a:off x="1217763" y="571592"/>
            <a:ext cx="10515600" cy="1325563"/>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APA SIH </a:t>
            </a:r>
            <a:r>
              <a:rPr b="1" i="0" lang="en-US" sz="3200" u="none" cap="none" strike="noStrike">
                <a:solidFill>
                  <a:schemeClr val="accent4"/>
                </a:solidFill>
                <a:latin typeface="Arial"/>
                <a:ea typeface="Arial"/>
                <a:cs typeface="Arial"/>
                <a:sym typeface="Arial"/>
              </a:rPr>
              <a:t>PEMASARAN KONTEN </a:t>
            </a:r>
            <a:r>
              <a:rPr b="1" i="0" lang="en-US" sz="3200" u="none" cap="none" strike="noStrike">
                <a:solidFill>
                  <a:schemeClr val="lt1"/>
                </a:solidFill>
                <a:latin typeface="Arial"/>
                <a:ea typeface="Arial"/>
                <a:cs typeface="Arial"/>
                <a:sym typeface="Arial"/>
              </a:rPr>
              <a:t>ITU?</a:t>
            </a:r>
            <a:endParaRPr/>
          </a:p>
        </p:txBody>
      </p:sp>
      <p:sp>
        <p:nvSpPr>
          <p:cNvPr id="160" name="Google Shape;160;p18"/>
          <p:cNvSpPr txBox="1"/>
          <p:nvPr/>
        </p:nvSpPr>
        <p:spPr>
          <a:xfrm>
            <a:off x="810883" y="1897155"/>
            <a:ext cx="5589917" cy="4624865"/>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Teknik pemasaran yang menggunakan</a:t>
            </a:r>
            <a:r>
              <a:rPr b="1" i="0" lang="en-US" sz="2800" u="none" cap="none" strike="noStrike">
                <a:solidFill>
                  <a:schemeClr val="dk1"/>
                </a:solidFill>
                <a:latin typeface="Calibri"/>
                <a:ea typeface="Calibri"/>
                <a:cs typeface="Calibri"/>
                <a:sym typeface="Calibri"/>
              </a:rPr>
              <a:t> </a:t>
            </a:r>
            <a:r>
              <a:rPr b="1" i="0" lang="en-US" sz="2800" u="none" cap="none" strike="noStrike">
                <a:solidFill>
                  <a:schemeClr val="accent4"/>
                </a:solidFill>
                <a:latin typeface="Calibri"/>
                <a:ea typeface="Calibri"/>
                <a:cs typeface="Calibri"/>
                <a:sym typeface="Calibri"/>
              </a:rPr>
              <a:t>konten sebagai alat</a:t>
            </a:r>
            <a:r>
              <a:rPr b="1" i="0" lang="en-US" sz="2800" u="none" cap="none" strike="noStrike">
                <a:solidFill>
                  <a:schemeClr val="dk1"/>
                </a:solidFill>
                <a:latin typeface="Calibri"/>
                <a:ea typeface="Calibri"/>
                <a:cs typeface="Calibri"/>
                <a:sym typeface="Calibri"/>
              </a:rPr>
              <a:t>.</a:t>
            </a:r>
            <a:endParaRPr/>
          </a:p>
          <a:p>
            <a:pPr indent="0" lvl="0" marL="0" marR="0" rtl="0" algn="l">
              <a:lnSpc>
                <a:spcPct val="90000"/>
              </a:lnSpc>
              <a:spcBef>
                <a:spcPts val="1000"/>
              </a:spcBef>
              <a:spcAft>
                <a:spcPts val="0"/>
              </a:spcAft>
              <a:buClr>
                <a:schemeClr val="dk1"/>
              </a:buClr>
              <a:buSzPts val="2800"/>
              <a:buFont typeface="Arial"/>
              <a:buNone/>
            </a:pPr>
            <a:r>
              <a:t/>
            </a:r>
            <a:endParaRPr b="1" i="0" sz="2800" u="none" cap="none" strike="noStrike">
              <a:solidFill>
                <a:srgbClr val="FF0000"/>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Biar lebih mudah, pemasaran bisa disejajarkan dengan </a:t>
            </a:r>
            <a:r>
              <a:rPr b="1" i="0" lang="en-US" sz="2800" u="none" cap="none" strike="noStrike">
                <a:solidFill>
                  <a:schemeClr val="accent4"/>
                </a:solidFill>
                <a:latin typeface="Calibri"/>
                <a:ea typeface="Calibri"/>
                <a:cs typeface="Calibri"/>
                <a:sym typeface="Calibri"/>
              </a:rPr>
              <a:t>promosi</a:t>
            </a:r>
            <a:r>
              <a:rPr b="1" i="0" lang="en-US" sz="2800" u="none" cap="none" strike="noStrike">
                <a:solidFill>
                  <a:schemeClr val="lt1"/>
                </a:solidFill>
                <a:latin typeface="Calibri"/>
                <a:ea typeface="Calibri"/>
                <a:cs typeface="Calibri"/>
                <a:sym typeface="Calibri"/>
              </a:rPr>
              <a:t>.</a:t>
            </a:r>
            <a:endParaRPr/>
          </a:p>
          <a:p>
            <a:pPr indent="0" lvl="0" marL="0" marR="0" rtl="0" algn="l">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Yaitu, membuat produk atau jasa yang kita punya </a:t>
            </a:r>
            <a:r>
              <a:rPr b="1" i="0" lang="en-US" sz="2800" u="none" cap="none" strike="noStrike">
                <a:solidFill>
                  <a:schemeClr val="accent4"/>
                </a:solidFill>
                <a:latin typeface="Calibri"/>
                <a:ea typeface="Calibri"/>
                <a:cs typeface="Calibri"/>
                <a:sym typeface="Calibri"/>
              </a:rPr>
              <a:t>dikenal dan menarik</a:t>
            </a:r>
            <a:r>
              <a:rPr b="1" i="0" lang="en-US" sz="2800" u="none" cap="none" strike="noStrike">
                <a:solidFill>
                  <a:schemeClr val="lt1"/>
                </a:solidFill>
                <a:latin typeface="Calibri"/>
                <a:ea typeface="Calibri"/>
                <a:cs typeface="Calibri"/>
                <a:sym typeface="Calibri"/>
              </a:rPr>
              <a:t> untuk calon pelanggan.</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61" name="Google Shape;161;p18"/>
          <p:cNvPicPr preferRelativeResize="0"/>
          <p:nvPr/>
        </p:nvPicPr>
        <p:blipFill rotWithShape="1">
          <a:blip r:embed="rId3">
            <a:alphaModFix/>
          </a:blip>
          <a:srcRect b="0" l="0" r="0" t="0"/>
          <a:stretch/>
        </p:blipFill>
        <p:spPr>
          <a:xfrm>
            <a:off x="6858360" y="3761117"/>
            <a:ext cx="5012941" cy="30968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167" name="Google Shape;167;p19"/>
          <p:cNvSpPr/>
          <p:nvPr/>
        </p:nvSpPr>
        <p:spPr>
          <a:xfrm>
            <a:off x="3496574" y="535164"/>
            <a:ext cx="8390626" cy="95410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US" sz="2800" u="none" cap="none" strike="noStrike">
                <a:solidFill>
                  <a:schemeClr val="lt1"/>
                </a:solidFill>
                <a:latin typeface="Arial"/>
                <a:ea typeface="Arial"/>
                <a:cs typeface="Arial"/>
                <a:sym typeface="Arial"/>
              </a:rPr>
              <a:t>BAGAIMANA CARANYA “BERMAIN” </a:t>
            </a:r>
            <a:br>
              <a:rPr b="1" i="0" lang="en-US" sz="2800" u="none" cap="none" strike="noStrike">
                <a:solidFill>
                  <a:schemeClr val="lt1"/>
                </a:solidFill>
                <a:latin typeface="Arial"/>
                <a:ea typeface="Arial"/>
                <a:cs typeface="Arial"/>
                <a:sym typeface="Arial"/>
              </a:rPr>
            </a:br>
            <a:r>
              <a:rPr b="1" i="0" lang="en-US" sz="2800" u="none" cap="none" strike="noStrike">
                <a:solidFill>
                  <a:schemeClr val="accent4"/>
                </a:solidFill>
                <a:latin typeface="Arial"/>
                <a:ea typeface="Arial"/>
                <a:cs typeface="Arial"/>
                <a:sym typeface="Arial"/>
              </a:rPr>
              <a:t>PEMASARAN KONTEN</a:t>
            </a:r>
            <a:r>
              <a:rPr b="1" i="0" lang="en-US" sz="2800" u="none" cap="none" strike="noStrike">
                <a:solidFill>
                  <a:schemeClr val="lt1"/>
                </a:solidFill>
                <a:latin typeface="Arial"/>
                <a:ea typeface="Arial"/>
                <a:cs typeface="Arial"/>
                <a:sym typeface="Arial"/>
              </a:rPr>
              <a:t>?</a:t>
            </a:r>
            <a:endParaRPr b="0" i="0" sz="2800" u="none" cap="none" strike="noStrike">
              <a:solidFill>
                <a:schemeClr val="lt1"/>
              </a:solidFill>
              <a:latin typeface="Calibri"/>
              <a:ea typeface="Calibri"/>
              <a:cs typeface="Calibri"/>
              <a:sym typeface="Calibri"/>
            </a:endParaRPr>
          </a:p>
        </p:txBody>
      </p:sp>
      <p:sp>
        <p:nvSpPr>
          <p:cNvPr id="168" name="Google Shape;168;p19"/>
          <p:cNvSpPr txBox="1"/>
          <p:nvPr/>
        </p:nvSpPr>
        <p:spPr>
          <a:xfrm>
            <a:off x="642475" y="1711625"/>
            <a:ext cx="6672600" cy="44652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fontScale="62500" lnSpcReduction="10000"/>
          </a:bodyPr>
          <a:lstStyle/>
          <a:p>
            <a:pPr indent="0" lvl="0" marL="0" marR="0" rtl="0" algn="ctr">
              <a:lnSpc>
                <a:spcPct val="90000"/>
              </a:lnSpc>
              <a:spcBef>
                <a:spcPts val="0"/>
              </a:spcBef>
              <a:spcAft>
                <a:spcPts val="0"/>
              </a:spcAft>
              <a:buClr>
                <a:schemeClr val="dk1"/>
              </a:buClr>
              <a:buSzPct val="100000"/>
              <a:buFont typeface="Arial"/>
              <a:buNone/>
            </a:pPr>
            <a:r>
              <a:t/>
            </a:r>
            <a:endParaRPr b="1" i="0" sz="2800"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ct val="74715"/>
              <a:buFont typeface="Arial"/>
              <a:buNone/>
            </a:pPr>
            <a:r>
              <a:rPr b="1" i="0" lang="en-US" sz="3747" u="none" cap="none" strike="noStrike">
                <a:solidFill>
                  <a:schemeClr val="lt1"/>
                </a:solidFill>
                <a:latin typeface="Arial"/>
                <a:ea typeface="Arial"/>
                <a:cs typeface="Arial"/>
                <a:sym typeface="Arial"/>
              </a:rPr>
              <a:t>SIMPEL SAJA!</a:t>
            </a:r>
            <a:endParaRPr sz="2347"/>
          </a:p>
          <a:p>
            <a:pPr indent="0" lvl="0" marL="0" marR="0" rtl="0" algn="ctr">
              <a:lnSpc>
                <a:spcPct val="90000"/>
              </a:lnSpc>
              <a:spcBef>
                <a:spcPts val="1000"/>
              </a:spcBef>
              <a:spcAft>
                <a:spcPts val="0"/>
              </a:spcAft>
              <a:buClr>
                <a:schemeClr val="dk1"/>
              </a:buClr>
              <a:buSzPct val="74715"/>
              <a:buFont typeface="Arial"/>
              <a:buNone/>
            </a:pPr>
            <a:r>
              <a:t/>
            </a:r>
            <a:endParaRPr b="1" i="0" sz="3747"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ct val="74715"/>
              <a:buFont typeface="Arial"/>
              <a:buNone/>
            </a:pPr>
            <a:r>
              <a:rPr b="1" i="0" lang="en-US" sz="3747" u="none" cap="none" strike="noStrike">
                <a:solidFill>
                  <a:schemeClr val="lt1"/>
                </a:solidFill>
                <a:latin typeface="Calibri"/>
                <a:ea typeface="Calibri"/>
                <a:cs typeface="Calibri"/>
                <a:sym typeface="Calibri"/>
              </a:rPr>
              <a:t>Kita </a:t>
            </a:r>
            <a:r>
              <a:rPr b="1" i="0" lang="en-US" sz="3747" u="none" cap="none" strike="noStrike">
                <a:solidFill>
                  <a:schemeClr val="accent4"/>
                </a:solidFill>
                <a:latin typeface="Calibri"/>
                <a:ea typeface="Calibri"/>
                <a:cs typeface="Calibri"/>
                <a:sym typeface="Calibri"/>
              </a:rPr>
              <a:t>membuat</a:t>
            </a:r>
            <a:r>
              <a:rPr b="1" i="0" lang="en-US" sz="3747" u="none" cap="none" strike="noStrike">
                <a:solidFill>
                  <a:schemeClr val="lt1"/>
                </a:solidFill>
                <a:latin typeface="Calibri"/>
                <a:ea typeface="Calibri"/>
                <a:cs typeface="Calibri"/>
                <a:sym typeface="Calibri"/>
              </a:rPr>
              <a:t> beberapa konten, </a:t>
            </a:r>
            <a:endParaRPr sz="2347"/>
          </a:p>
          <a:p>
            <a:pPr indent="0" lvl="0" marL="0" marR="0" rtl="0" algn="ctr">
              <a:lnSpc>
                <a:spcPct val="90000"/>
              </a:lnSpc>
              <a:spcBef>
                <a:spcPts val="1000"/>
              </a:spcBef>
              <a:spcAft>
                <a:spcPts val="0"/>
              </a:spcAft>
              <a:buClr>
                <a:schemeClr val="accent4"/>
              </a:buClr>
              <a:buSzPct val="74715"/>
              <a:buFont typeface="Arial"/>
              <a:buNone/>
            </a:pPr>
            <a:r>
              <a:rPr b="1" i="0" lang="en-US" sz="3747" u="none" cap="none" strike="noStrike">
                <a:solidFill>
                  <a:schemeClr val="accent4"/>
                </a:solidFill>
                <a:latin typeface="Calibri"/>
                <a:ea typeface="Calibri"/>
                <a:cs typeface="Calibri"/>
                <a:sym typeface="Calibri"/>
              </a:rPr>
              <a:t>menyebarkannya</a:t>
            </a:r>
            <a:r>
              <a:rPr b="1" i="0" lang="en-US" sz="3747" u="none" cap="none" strike="noStrike">
                <a:solidFill>
                  <a:schemeClr val="lt1"/>
                </a:solidFill>
                <a:latin typeface="Calibri"/>
                <a:ea typeface="Calibri"/>
                <a:cs typeface="Calibri"/>
                <a:sym typeface="Calibri"/>
              </a:rPr>
              <a:t> melalui berbagai saluran digital,</a:t>
            </a:r>
            <a:endParaRPr sz="2347"/>
          </a:p>
          <a:p>
            <a:pPr indent="0" lvl="0" marL="0" marR="0" rtl="0" algn="ctr">
              <a:lnSpc>
                <a:spcPct val="90000"/>
              </a:lnSpc>
              <a:spcBef>
                <a:spcPts val="1000"/>
              </a:spcBef>
              <a:spcAft>
                <a:spcPts val="0"/>
              </a:spcAft>
              <a:buClr>
                <a:schemeClr val="lt1"/>
              </a:buClr>
              <a:buSzPct val="74715"/>
              <a:buFont typeface="Arial"/>
              <a:buNone/>
            </a:pPr>
            <a:r>
              <a:rPr b="1" i="0" lang="en-US" sz="3747" u="none" cap="none" strike="noStrike">
                <a:solidFill>
                  <a:schemeClr val="lt1"/>
                </a:solidFill>
                <a:latin typeface="Calibri"/>
                <a:ea typeface="Calibri"/>
                <a:cs typeface="Calibri"/>
                <a:sym typeface="Calibri"/>
              </a:rPr>
              <a:t>dengan </a:t>
            </a:r>
            <a:r>
              <a:rPr b="1" i="0" lang="en-US" sz="3747" u="none" cap="none" strike="noStrike">
                <a:solidFill>
                  <a:schemeClr val="accent4"/>
                </a:solidFill>
                <a:latin typeface="Calibri"/>
                <a:ea typeface="Calibri"/>
                <a:cs typeface="Calibri"/>
                <a:sym typeface="Calibri"/>
              </a:rPr>
              <a:t>tujuan audiens melakukan </a:t>
            </a:r>
            <a:endParaRPr sz="2347"/>
          </a:p>
          <a:p>
            <a:pPr indent="0" lvl="0" marL="0" marR="0" rtl="0" algn="ctr">
              <a:lnSpc>
                <a:spcPct val="90000"/>
              </a:lnSpc>
              <a:spcBef>
                <a:spcPts val="1000"/>
              </a:spcBef>
              <a:spcAft>
                <a:spcPts val="0"/>
              </a:spcAft>
              <a:buClr>
                <a:schemeClr val="accent4"/>
              </a:buClr>
              <a:buSzPct val="78695"/>
              <a:buFont typeface="Arial"/>
              <a:buNone/>
            </a:pPr>
            <a:r>
              <a:rPr b="1" i="0" lang="en-US" sz="4447" u="none" cap="none" strike="noStrike">
                <a:solidFill>
                  <a:schemeClr val="accent4"/>
                </a:solidFill>
                <a:latin typeface="Calibri"/>
                <a:ea typeface="Calibri"/>
                <a:cs typeface="Calibri"/>
                <a:sym typeface="Calibri"/>
              </a:rPr>
              <a:t>AKSI YANG MENGUNTUNGKAN </a:t>
            </a:r>
            <a:endParaRPr sz="2347"/>
          </a:p>
          <a:p>
            <a:pPr indent="0" lvl="0" marL="0" marR="0" rtl="0" algn="ctr">
              <a:lnSpc>
                <a:spcPct val="90000"/>
              </a:lnSpc>
              <a:spcBef>
                <a:spcPts val="1000"/>
              </a:spcBef>
              <a:spcAft>
                <a:spcPts val="0"/>
              </a:spcAft>
              <a:buClr>
                <a:schemeClr val="lt1"/>
              </a:buClr>
              <a:buSzPct val="78695"/>
              <a:buFont typeface="Arial"/>
              <a:buNone/>
            </a:pPr>
            <a:r>
              <a:rPr b="1" i="0" lang="en-US" sz="4447" u="none" cap="none" strike="noStrike">
                <a:solidFill>
                  <a:schemeClr val="lt1"/>
                </a:solidFill>
                <a:latin typeface="Calibri"/>
                <a:ea typeface="Calibri"/>
                <a:cs typeface="Calibri"/>
                <a:sym typeface="Calibri"/>
              </a:rPr>
              <a:t>BAGI KITA </a:t>
            </a:r>
            <a:endParaRPr sz="2347"/>
          </a:p>
          <a:p>
            <a:pPr indent="0" lvl="0" marL="0" marR="0" rtl="0" algn="ctr">
              <a:lnSpc>
                <a:spcPct val="90000"/>
              </a:lnSpc>
              <a:spcBef>
                <a:spcPts val="1000"/>
              </a:spcBef>
              <a:spcAft>
                <a:spcPts val="0"/>
              </a:spcAft>
              <a:buClr>
                <a:schemeClr val="dk1"/>
              </a:buClr>
              <a:buSzPct val="64210"/>
              <a:buFont typeface="Arial"/>
              <a:buNone/>
            </a:pPr>
            <a:r>
              <a:t/>
            </a:r>
            <a:endParaRPr b="1" i="0" sz="2647"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ct val="64210"/>
              <a:buFont typeface="Arial"/>
              <a:buNone/>
            </a:pPr>
            <a:r>
              <a:rPr b="1" i="0" lang="en-US" sz="2647" u="none" cap="none" strike="noStrike">
                <a:solidFill>
                  <a:schemeClr val="lt1"/>
                </a:solidFill>
                <a:latin typeface="Calibri"/>
                <a:ea typeface="Calibri"/>
                <a:cs typeface="Calibri"/>
                <a:sym typeface="Calibri"/>
              </a:rPr>
              <a:t>(misal: </a:t>
            </a:r>
            <a:r>
              <a:rPr b="1" i="0" lang="en-US" sz="2647" u="none" cap="none" strike="noStrike">
                <a:solidFill>
                  <a:schemeClr val="accent4"/>
                </a:solidFill>
                <a:latin typeface="Calibri"/>
                <a:ea typeface="Calibri"/>
                <a:cs typeface="Calibri"/>
                <a:sym typeface="Calibri"/>
              </a:rPr>
              <a:t>memberi likes </a:t>
            </a:r>
            <a:r>
              <a:rPr b="1" i="0" lang="en-US" sz="2647" u="none" cap="none" strike="noStrike">
                <a:solidFill>
                  <a:schemeClr val="lt1"/>
                </a:solidFill>
                <a:latin typeface="Calibri"/>
                <a:ea typeface="Calibri"/>
                <a:cs typeface="Calibri"/>
                <a:sym typeface="Calibri"/>
              </a:rPr>
              <a:t>di sosmed, </a:t>
            </a:r>
            <a:r>
              <a:rPr b="1" i="0" lang="en-US" sz="2647" u="none" cap="none" strike="noStrike">
                <a:solidFill>
                  <a:schemeClr val="accent4"/>
                </a:solidFill>
                <a:latin typeface="Calibri"/>
                <a:ea typeface="Calibri"/>
                <a:cs typeface="Calibri"/>
                <a:sym typeface="Calibri"/>
              </a:rPr>
              <a:t>follow</a:t>
            </a:r>
            <a:r>
              <a:rPr b="1" i="0" lang="en-US" sz="2647" u="none" cap="none" strike="noStrike">
                <a:solidFill>
                  <a:schemeClr val="lt1"/>
                </a:solidFill>
                <a:latin typeface="Calibri"/>
                <a:ea typeface="Calibri"/>
                <a:cs typeface="Calibri"/>
                <a:sym typeface="Calibri"/>
              </a:rPr>
              <a:t> akun kita, bahkan sampai</a:t>
            </a:r>
            <a:endParaRPr b="1" i="0" sz="2647"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accent4"/>
              </a:buClr>
              <a:buSzPct val="64210"/>
              <a:buFont typeface="Arial"/>
              <a:buNone/>
            </a:pPr>
            <a:r>
              <a:rPr b="1" i="0" lang="en-US" sz="2647" u="none" cap="none" strike="noStrike">
                <a:solidFill>
                  <a:schemeClr val="accent4"/>
                </a:solidFill>
                <a:latin typeface="Calibri"/>
                <a:ea typeface="Calibri"/>
                <a:cs typeface="Calibri"/>
                <a:sym typeface="Calibri"/>
              </a:rPr>
              <a:t>menelepon buat menanyakan </a:t>
            </a:r>
            <a:r>
              <a:rPr b="1" i="0" lang="en-US" sz="2647" u="none" cap="none" strike="noStrike">
                <a:solidFill>
                  <a:schemeClr val="lt1"/>
                </a:solidFill>
                <a:latin typeface="Calibri"/>
                <a:ea typeface="Calibri"/>
                <a:cs typeface="Calibri"/>
                <a:sym typeface="Calibri"/>
              </a:rPr>
              <a:t>barang atau jasa yang kita punya)</a:t>
            </a:r>
            <a:endParaRPr b="0" i="0" sz="3747" u="none" cap="none" strike="noStrike">
              <a:solidFill>
                <a:schemeClr val="lt1"/>
              </a:solidFill>
              <a:latin typeface="Calibri"/>
              <a:ea typeface="Calibri"/>
              <a:cs typeface="Calibri"/>
              <a:sym typeface="Calibri"/>
            </a:endParaRPr>
          </a:p>
        </p:txBody>
      </p:sp>
      <p:pic>
        <p:nvPicPr>
          <p:cNvPr id="169" name="Google Shape;169;p19"/>
          <p:cNvPicPr preferRelativeResize="0"/>
          <p:nvPr/>
        </p:nvPicPr>
        <p:blipFill rotWithShape="1">
          <a:blip r:embed="rId3">
            <a:alphaModFix/>
          </a:blip>
          <a:srcRect b="0" l="6875" r="52342" t="0"/>
          <a:stretch/>
        </p:blipFill>
        <p:spPr>
          <a:xfrm>
            <a:off x="7691887" y="1711636"/>
            <a:ext cx="3522453" cy="48583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sp>
        <p:nvSpPr>
          <p:cNvPr id="175" name="Google Shape;175;p20"/>
          <p:cNvSpPr/>
          <p:nvPr/>
        </p:nvSpPr>
        <p:spPr>
          <a:xfrm>
            <a:off x="3496574" y="535164"/>
            <a:ext cx="8390626" cy="95410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US" sz="2800" u="none" cap="none" strike="noStrike">
                <a:solidFill>
                  <a:schemeClr val="lt1"/>
                </a:solidFill>
                <a:latin typeface="Arial"/>
                <a:ea typeface="Arial"/>
                <a:cs typeface="Arial"/>
                <a:sym typeface="Arial"/>
              </a:rPr>
              <a:t>JENIS-JENIS </a:t>
            </a:r>
            <a:br>
              <a:rPr b="1" i="0" lang="en-US" sz="2800" u="none" cap="none" strike="noStrike">
                <a:solidFill>
                  <a:schemeClr val="lt1"/>
                </a:solidFill>
                <a:latin typeface="Arial"/>
                <a:ea typeface="Arial"/>
                <a:cs typeface="Arial"/>
                <a:sym typeface="Arial"/>
              </a:rPr>
            </a:br>
            <a:r>
              <a:rPr b="1" i="0" lang="en-US" sz="2800" u="none" cap="none" strike="noStrike">
                <a:solidFill>
                  <a:schemeClr val="accent4"/>
                </a:solidFill>
                <a:latin typeface="Arial"/>
                <a:ea typeface="Arial"/>
                <a:cs typeface="Arial"/>
                <a:sym typeface="Arial"/>
              </a:rPr>
              <a:t>PEMASARAN KONTEN</a:t>
            </a:r>
            <a:r>
              <a:rPr b="1" i="0" lang="en-US" sz="2800" u="none" cap="none" strike="noStrike">
                <a:solidFill>
                  <a:schemeClr val="lt1"/>
                </a:solidFill>
                <a:latin typeface="Arial"/>
                <a:ea typeface="Arial"/>
                <a:cs typeface="Arial"/>
                <a:sym typeface="Arial"/>
              </a:rPr>
              <a:t>?</a:t>
            </a:r>
            <a:endParaRPr b="0" i="0" sz="2800" u="none" cap="none" strike="noStrike">
              <a:solidFill>
                <a:schemeClr val="lt1"/>
              </a:solidFill>
              <a:latin typeface="Calibri"/>
              <a:ea typeface="Calibri"/>
              <a:cs typeface="Calibri"/>
              <a:sym typeface="Calibri"/>
            </a:endParaRPr>
          </a:p>
        </p:txBody>
      </p:sp>
      <p:sp>
        <p:nvSpPr>
          <p:cNvPr id="176" name="Google Shape;176;p20"/>
          <p:cNvSpPr txBox="1"/>
          <p:nvPr/>
        </p:nvSpPr>
        <p:spPr>
          <a:xfrm>
            <a:off x="2167550" y="1954350"/>
            <a:ext cx="8908500" cy="40509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lnSpcReduction="10000"/>
          </a:bodyPr>
          <a:lstStyle/>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Hiburan</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Liburan</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Video viral</a:t>
            </a:r>
            <a:endParaRPr b="1"/>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Meme</a:t>
            </a:r>
            <a:endParaRPr b="1"/>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Inspirasi</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Motivasi</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Gambar Indah</a:t>
            </a:r>
            <a:endParaRPr b="1"/>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Kutipan</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Kisah menyentuh</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Tips &amp; Trik</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Video panduan</a:t>
            </a:r>
            <a:endParaRPr b="1" i="0" sz="2400" u="none" cap="none" strike="noStrike">
              <a:solidFill>
                <a:schemeClr val="lt1"/>
              </a:solidFill>
              <a:latin typeface="Calibri"/>
              <a:ea typeface="Calibri"/>
              <a:cs typeface="Calibri"/>
              <a:sym typeface="Calibri"/>
            </a:endParaRPr>
          </a:p>
          <a:p>
            <a:pPr indent="-381000" lvl="0" marL="457200" marR="0" rtl="0" algn="l">
              <a:spcBef>
                <a:spcPts val="0"/>
              </a:spcBef>
              <a:spcAft>
                <a:spcPts val="0"/>
              </a:spcAft>
              <a:buClr>
                <a:schemeClr val="lt1"/>
              </a:buClr>
              <a:buSzPts val="2400"/>
              <a:buFont typeface="Calibri"/>
              <a:buChar char="●"/>
            </a:pPr>
            <a:r>
              <a:rPr b="1" i="0" lang="en-US" sz="2400" u="none" cap="none" strike="noStrike">
                <a:solidFill>
                  <a:schemeClr val="lt1"/>
                </a:solidFill>
                <a:latin typeface="Calibri"/>
                <a:ea typeface="Calibri"/>
                <a:cs typeface="Calibri"/>
                <a:sym typeface="Calibri"/>
              </a:rPr>
              <a:t>Polling</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160507" y="81967"/>
            <a:ext cx="609437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a:buNone/>
            </a:pPr>
            <a:r>
              <a:rPr b="0" i="0" lang="en-US" sz="900" u="none" cap="none" strike="noStrike">
                <a:solidFill>
                  <a:srgbClr val="FFFFFF"/>
                </a:solidFill>
                <a:latin typeface="Poppins"/>
                <a:ea typeface="Poppins"/>
                <a:cs typeface="Poppins"/>
                <a:sym typeface="Poppins"/>
              </a:rPr>
              <a:t>Digital Entrepreneurship Academy – 2022 </a:t>
            </a:r>
            <a:endParaRPr b="0" i="0" sz="900" u="none" cap="none" strike="noStrike">
              <a:solidFill>
                <a:srgbClr val="FFFFFF"/>
              </a:solidFill>
              <a:latin typeface="Poppins"/>
              <a:ea typeface="Poppins"/>
              <a:cs typeface="Poppins"/>
              <a:sym typeface="Poppins"/>
            </a:endParaRPr>
          </a:p>
        </p:txBody>
      </p:sp>
      <p:pic>
        <p:nvPicPr>
          <p:cNvPr id="182" name="Google Shape;182;p21"/>
          <p:cNvPicPr preferRelativeResize="0"/>
          <p:nvPr/>
        </p:nvPicPr>
        <p:blipFill rotWithShape="1">
          <a:blip r:embed="rId3">
            <a:alphaModFix amt="23000"/>
          </a:blip>
          <a:srcRect b="0" l="0" r="0" t="0"/>
          <a:stretch/>
        </p:blipFill>
        <p:spPr>
          <a:xfrm>
            <a:off x="2106862" y="0"/>
            <a:ext cx="7970108" cy="6858000"/>
          </a:xfrm>
          <a:prstGeom prst="rect">
            <a:avLst/>
          </a:prstGeom>
          <a:noFill/>
          <a:ln>
            <a:noFill/>
          </a:ln>
        </p:spPr>
      </p:pic>
      <p:sp>
        <p:nvSpPr>
          <p:cNvPr id="183" name="Google Shape;183;p21"/>
          <p:cNvSpPr txBox="1"/>
          <p:nvPr/>
        </p:nvSpPr>
        <p:spPr>
          <a:xfrm>
            <a:off x="838200" y="365125"/>
            <a:ext cx="10515600" cy="1325563"/>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800"/>
              <a:buFont typeface="Poppins"/>
              <a:buNone/>
            </a:pPr>
            <a:r>
              <a:rPr b="1" i="0" lang="en-US" sz="2800" u="none" cap="none" strike="noStrike">
                <a:solidFill>
                  <a:schemeClr val="lt1"/>
                </a:solidFill>
                <a:latin typeface="Poppins"/>
                <a:ea typeface="Poppins"/>
                <a:cs typeface="Poppins"/>
                <a:sym typeface="Poppins"/>
              </a:rPr>
              <a:t>TAPI….., JANGAN SAMPAI </a:t>
            </a:r>
            <a:br>
              <a:rPr b="1" i="0" lang="en-US" sz="4400" u="none" cap="none" strike="noStrike">
                <a:solidFill>
                  <a:schemeClr val="dk1"/>
                </a:solidFill>
                <a:latin typeface="Poppins"/>
                <a:ea typeface="Poppins"/>
                <a:cs typeface="Poppins"/>
                <a:sym typeface="Poppins"/>
              </a:rPr>
            </a:br>
            <a:r>
              <a:rPr b="1" i="0" lang="en-US" sz="4400" u="none" cap="none" strike="noStrike">
                <a:solidFill>
                  <a:schemeClr val="accent4"/>
                </a:solidFill>
                <a:latin typeface="Poppins"/>
                <a:ea typeface="Poppins"/>
                <a:cs typeface="Poppins"/>
                <a:sym typeface="Poppins"/>
              </a:rPr>
              <a:t>SALAH KONTEN</a:t>
            </a:r>
            <a:r>
              <a:rPr b="1" i="0" lang="en-US" sz="4400" u="none" cap="none" strike="noStrike">
                <a:solidFill>
                  <a:schemeClr val="lt1"/>
                </a:solidFill>
                <a:latin typeface="Poppins"/>
                <a:ea typeface="Poppins"/>
                <a:cs typeface="Poppins"/>
                <a:sym typeface="Poppins"/>
              </a:rPr>
              <a:t>!</a:t>
            </a:r>
            <a:endParaRPr/>
          </a:p>
        </p:txBody>
      </p:sp>
      <p:sp>
        <p:nvSpPr>
          <p:cNvPr id="184" name="Google Shape;184;p21"/>
          <p:cNvSpPr txBox="1"/>
          <p:nvPr/>
        </p:nvSpPr>
        <p:spPr>
          <a:xfrm>
            <a:off x="838200" y="1825625"/>
            <a:ext cx="10515600" cy="4351338"/>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Konten yang dibuat dan dibagikan bukanlah </a:t>
            </a:r>
            <a:r>
              <a:rPr b="1" i="0" lang="en-US" sz="2800" u="none" cap="none" strike="noStrike">
                <a:solidFill>
                  <a:schemeClr val="accent4"/>
                </a:solidFill>
                <a:latin typeface="Calibri"/>
                <a:ea typeface="Calibri"/>
                <a:cs typeface="Calibri"/>
                <a:sym typeface="Calibri"/>
              </a:rPr>
              <a:t>konten yang “berjualan” </a:t>
            </a:r>
            <a:r>
              <a:rPr b="1" i="0" lang="en-US" sz="2800" u="none" cap="none" strike="noStrike">
                <a:solidFill>
                  <a:schemeClr val="lt1"/>
                </a:solidFill>
                <a:latin typeface="Calibri"/>
                <a:ea typeface="Calibri"/>
                <a:cs typeface="Calibri"/>
                <a:sym typeface="Calibri"/>
              </a:rPr>
              <a:t>alias memuja-muji produk yang kita punya</a:t>
            </a:r>
            <a:r>
              <a:rPr b="1" i="0" lang="en-US" sz="2800" u="none" cap="none" strike="noStrike">
                <a:solidFill>
                  <a:schemeClr val="dk1"/>
                </a:solidFill>
                <a:latin typeface="Calibri"/>
                <a:ea typeface="Calibri"/>
                <a:cs typeface="Calibri"/>
                <a:sym typeface="Calibri"/>
              </a:rPr>
              <a:t>.</a:t>
            </a:r>
            <a:endParaRPr/>
          </a:p>
          <a:p>
            <a:pPr indent="0" lvl="0" marL="0" marR="0" rtl="0" algn="ctr">
              <a:lnSpc>
                <a:spcPct val="90000"/>
              </a:lnSpc>
              <a:spcBef>
                <a:spcPts val="100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Konten yang dibuat untuk dibagikan haruslah konten yang :</a:t>
            </a:r>
            <a:endParaRPr/>
          </a:p>
          <a:p>
            <a:pPr indent="0" lvl="0" marL="0" marR="0" rtl="0" algn="ctr">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1. </a:t>
            </a:r>
            <a:r>
              <a:rPr b="1" i="0" lang="en-US" sz="2800" u="none" cap="none" strike="noStrike">
                <a:solidFill>
                  <a:schemeClr val="accent4"/>
                </a:solidFill>
                <a:latin typeface="Calibri"/>
                <a:ea typeface="Calibri"/>
                <a:cs typeface="Calibri"/>
                <a:sym typeface="Calibri"/>
              </a:rPr>
              <a:t>Relevan</a:t>
            </a:r>
            <a:r>
              <a:rPr b="1" i="0" lang="en-US" sz="2800" u="none" cap="none" strike="noStrike">
                <a:solidFill>
                  <a:schemeClr val="lt1"/>
                </a:solidFill>
                <a:latin typeface="Calibri"/>
                <a:ea typeface="Calibri"/>
                <a:cs typeface="Calibri"/>
                <a:sym typeface="Calibri"/>
              </a:rPr>
              <a:t> dengan target pembaca</a:t>
            </a:r>
            <a:endParaRPr b="1" i="0" sz="2800"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2. </a:t>
            </a:r>
            <a:r>
              <a:rPr b="1" i="0" lang="en-US" sz="2800" u="none" cap="none" strike="noStrike">
                <a:solidFill>
                  <a:schemeClr val="accent4"/>
                </a:solidFill>
                <a:latin typeface="Calibri"/>
                <a:ea typeface="Calibri"/>
                <a:cs typeface="Calibri"/>
                <a:sym typeface="Calibri"/>
              </a:rPr>
              <a:t>Punya nilai </a:t>
            </a:r>
            <a:r>
              <a:rPr b="1" i="0" lang="en-US" sz="2800" u="none" cap="none" strike="noStrike">
                <a:solidFill>
                  <a:schemeClr val="lt1"/>
                </a:solidFill>
                <a:latin typeface="Calibri"/>
                <a:ea typeface="Calibri"/>
                <a:cs typeface="Calibri"/>
                <a:sym typeface="Calibri"/>
              </a:rPr>
              <a:t>atau bahasa kerennya value </a:t>
            </a:r>
            <a:endParaRPr/>
          </a:p>
          <a:p>
            <a:pPr indent="0" lvl="0" marL="0" marR="0" rtl="0" algn="ctr">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3. Bisa membantu pembaca </a:t>
            </a:r>
            <a:r>
              <a:rPr b="1" i="0" lang="en-US" sz="2800" u="none" cap="none" strike="noStrike">
                <a:solidFill>
                  <a:schemeClr val="accent4"/>
                </a:solidFill>
                <a:latin typeface="Calibri"/>
                <a:ea typeface="Calibri"/>
                <a:cs typeface="Calibri"/>
                <a:sym typeface="Calibri"/>
              </a:rPr>
              <a:t>menyelesaikan masalah yang dihadapinya</a:t>
            </a:r>
            <a:endParaRPr b="1" i="0" sz="2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