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12192000"/>
  <p:notesSz cx="6858000" cy="9144000"/>
  <p:embeddedFontLst>
    <p:embeddedFont>
      <p:font typeface="Poppins SemiBold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SemiBold-bold.fntdata"/><Relationship Id="rId22" Type="http://schemas.openxmlformats.org/officeDocument/2006/relationships/font" Target="fonts/PoppinsSemiBold-boldItalic.fntdata"/><Relationship Id="rId21" Type="http://schemas.openxmlformats.org/officeDocument/2006/relationships/font" Target="fonts/PoppinsSemiBold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PoppinsSemiBold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8ff54964e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118ff54964e_0_4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1926e12f3b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1926e12f3b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19754b40da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19754b40da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8ff54964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18ff54964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1926e12f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1926e12f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1926e12f3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1926e12f3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1926e12f3b_0_1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1926e12f3b_0_1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11926e12f3b_0_1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1926e12f3b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1926e12f3b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11926e12f3b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1926e12f3b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1926e12f3b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415600" y="1101367"/>
            <a:ext cx="113607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415600" y="2044633"/>
            <a:ext cx="11360700" cy="396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_1">
  <p:cSld name="SECTION_HEADER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7" name="Google Shape;97;p1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9" name="Google Shape;109;p1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1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2" name="Google Shape;122;p20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20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4" name="Google Shape;124;p20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2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0" name="Google Shape;140;p23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1" name="Google Shape;141;p2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4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8" name="Google Shape;148;p2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2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2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45752" l="0" r="0" t="0"/>
          <a:stretch/>
        </p:blipFill>
        <p:spPr>
          <a:xfrm>
            <a:off x="-50" y="-5"/>
            <a:ext cx="12192000" cy="763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jpg"/><Relationship Id="rId4" Type="http://schemas.openxmlformats.org/officeDocument/2006/relationships/image" Target="../media/image17.png"/><Relationship Id="rId9" Type="http://schemas.openxmlformats.org/officeDocument/2006/relationships/image" Target="../media/image11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20.png"/><Relationship Id="rId8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image" Target="../media/image5.png"/><Relationship Id="rId7" Type="http://schemas.openxmlformats.org/officeDocument/2006/relationships/image" Target="../media/image2.png"/><Relationship Id="rId8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Relationship Id="rId5" Type="http://schemas.openxmlformats.org/officeDocument/2006/relationships/image" Target="../media/image4.png"/><Relationship Id="rId6" Type="http://schemas.openxmlformats.org/officeDocument/2006/relationships/image" Target="../media/image11.png"/><Relationship Id="rId7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27"/>
          <p:cNvGrpSpPr/>
          <p:nvPr/>
        </p:nvGrpSpPr>
        <p:grpSpPr>
          <a:xfrm>
            <a:off x="6453398" y="244444"/>
            <a:ext cx="5492067" cy="1315562"/>
            <a:chOff x="6453398" y="244444"/>
            <a:chExt cx="5492067" cy="1315562"/>
          </a:xfrm>
        </p:grpSpPr>
        <p:sp>
          <p:nvSpPr>
            <p:cNvPr id="168" name="Google Shape;168;p27"/>
            <p:cNvSpPr/>
            <p:nvPr/>
          </p:nvSpPr>
          <p:spPr>
            <a:xfrm>
              <a:off x="6634265" y="340468"/>
              <a:ext cx="5311200" cy="1138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hape&#10;&#10;Description automatically generated with medium confidence" id="169" name="Google Shape;169;p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53398" y="244444"/>
              <a:ext cx="2622268" cy="13155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raphical user interface, application&#10;&#10;Description automatically generated" id="170" name="Google Shape;170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747829" y="343939"/>
              <a:ext cx="1138136" cy="113813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1" name="Google Shape;171;p27"/>
          <p:cNvSpPr txBox="1"/>
          <p:nvPr/>
        </p:nvSpPr>
        <p:spPr>
          <a:xfrm>
            <a:off x="1118062" y="6420255"/>
            <a:ext cx="109539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[[</a:t>
            </a: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Versi 1.0</a:t>
            </a: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] – [</a:t>
            </a: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100322</a:t>
            </a: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]] </a:t>
            </a:r>
            <a:endParaRPr/>
          </a:p>
        </p:txBody>
      </p:sp>
      <p:sp>
        <p:nvSpPr>
          <p:cNvPr id="172" name="Google Shape;172;p27"/>
          <p:cNvSpPr txBox="1"/>
          <p:nvPr/>
        </p:nvSpPr>
        <p:spPr>
          <a:xfrm>
            <a:off x="1118050" y="1393175"/>
            <a:ext cx="9944700" cy="301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oppins SemiBold"/>
              <a:buNone/>
            </a:pPr>
            <a:r>
              <a:rPr lang="en-US" sz="54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Konsep </a:t>
            </a:r>
            <a:endParaRPr sz="54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oppins SemiBold"/>
              <a:buNone/>
            </a:pPr>
            <a:r>
              <a:rPr i="1" lang="en-US" sz="54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Digital Marketing Canvas-</a:t>
            </a:r>
            <a:endParaRPr i="1" sz="54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oppins SemiBold"/>
              <a:buNone/>
            </a:pPr>
            <a:r>
              <a:rPr lang="en-US" sz="5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Kanvas Pemasaran Digital</a:t>
            </a:r>
            <a:endParaRPr sz="5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73" name="Google Shape;173;p27"/>
          <p:cNvSpPr txBox="1"/>
          <p:nvPr/>
        </p:nvSpPr>
        <p:spPr>
          <a:xfrm>
            <a:off x="1127375" y="4548527"/>
            <a:ext cx="8072700" cy="131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[Instruktur]</a:t>
            </a:r>
            <a:endParaRPr sz="28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#umkmpulihbersama</a:t>
            </a:r>
            <a:endParaRPr sz="28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74" name="Google Shape;174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799862" y="332900"/>
            <a:ext cx="643263" cy="106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6"/>
          <p:cNvSpPr txBox="1"/>
          <p:nvPr>
            <p:ph type="title"/>
          </p:nvPr>
        </p:nvSpPr>
        <p:spPr>
          <a:xfrm>
            <a:off x="415600" y="948977"/>
            <a:ext cx="11360700" cy="943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US" sz="3359">
                <a:solidFill>
                  <a:srgbClr val="4372C3"/>
                </a:solidFill>
              </a:rPr>
              <a:t>Komponen D</a:t>
            </a:r>
            <a:r>
              <a:rPr b="1" lang="en-US" sz="3359">
                <a:solidFill>
                  <a:srgbClr val="4372C3"/>
                </a:solidFill>
              </a:rPr>
              <a:t>igital Marketing Canvas</a:t>
            </a:r>
            <a:endParaRPr b="1" sz="3359">
              <a:solidFill>
                <a:srgbClr val="4372C3"/>
              </a:solidFill>
            </a:endParaRPr>
          </a:p>
        </p:txBody>
      </p:sp>
      <p:sp>
        <p:nvSpPr>
          <p:cNvPr id="326" name="Google Shape;326;p36"/>
          <p:cNvSpPr txBox="1"/>
          <p:nvPr>
            <p:ph idx="1" type="body"/>
          </p:nvPr>
        </p:nvSpPr>
        <p:spPr>
          <a:xfrm>
            <a:off x="415600" y="2044633"/>
            <a:ext cx="11360700" cy="396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3000"/>
              <a:t>Penjelasan DMC</a:t>
            </a:r>
            <a:endParaRPr i="1" sz="3000"/>
          </a:p>
          <a:p>
            <a:pPr indent="-41910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3000"/>
              <a:buAutoNum type="arabicPeriod" startAt="7"/>
            </a:pPr>
            <a:r>
              <a:rPr i="1" lang="en-US" sz="3000"/>
              <a:t>Akuisisi: Mendapatkan pengunjung dari saluran yang dapat diskalakan</a:t>
            </a:r>
            <a:endParaRPr i="1" sz="3000"/>
          </a:p>
          <a:p>
            <a:pPr indent="-4191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 startAt="7"/>
            </a:pPr>
            <a:r>
              <a:rPr i="1" lang="en-US" sz="3000"/>
              <a:t>Aktivasi: Pengalaman bahagia pertama yang terukur untuk mencapai 'momen aha'</a:t>
            </a:r>
            <a:endParaRPr i="1" sz="3000"/>
          </a:p>
          <a:p>
            <a:pPr indent="-4191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 startAt="7"/>
            </a:pPr>
            <a:r>
              <a:rPr i="1" lang="en-US" sz="3000"/>
              <a:t>Referensi: Pengguna merujuk produk ke rekan-rekan mereka</a:t>
            </a:r>
            <a:endParaRPr i="1" sz="3000"/>
          </a:p>
          <a:p>
            <a:pPr indent="-4191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 startAt="7"/>
            </a:pPr>
            <a:r>
              <a:rPr i="1" lang="en-US" sz="3000"/>
              <a:t>Pendapatan: Memonetisasi perilaku pengguna</a:t>
            </a:r>
            <a:endParaRPr i="1" sz="3000"/>
          </a:p>
          <a:p>
            <a:pPr indent="-4191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 startAt="7"/>
            </a:pPr>
            <a:r>
              <a:rPr i="1" lang="en-US" sz="3000"/>
              <a:t>Retensi: Membuat pengguna kembali ke bagian AARRR (</a:t>
            </a:r>
            <a:r>
              <a:rPr i="1" lang="en-US" sz="26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Acquisition, Activation, Retention, Referral, dan Revenue) </a:t>
            </a:r>
            <a:r>
              <a:rPr i="1" lang="en-US" sz="3000"/>
              <a:t>sebanyak mungkin</a:t>
            </a:r>
            <a:endParaRPr i="1" sz="3000"/>
          </a:p>
        </p:txBody>
      </p:sp>
      <p:sp>
        <p:nvSpPr>
          <p:cNvPr id="327" name="Google Shape;327;p3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28" name="Google Shape;328;p36"/>
          <p:cNvGrpSpPr/>
          <p:nvPr/>
        </p:nvGrpSpPr>
        <p:grpSpPr>
          <a:xfrm>
            <a:off x="8851042" y="65792"/>
            <a:ext cx="3256207" cy="631899"/>
            <a:chOff x="94174" y="356285"/>
            <a:chExt cx="4299190" cy="1029822"/>
          </a:xfrm>
        </p:grpSpPr>
        <p:grpSp>
          <p:nvGrpSpPr>
            <p:cNvPr id="329" name="Google Shape;329;p36"/>
            <p:cNvGrpSpPr/>
            <p:nvPr/>
          </p:nvGrpSpPr>
          <p:grpSpPr>
            <a:xfrm>
              <a:off x="94174" y="356285"/>
              <a:ext cx="4299190" cy="1029822"/>
              <a:chOff x="6453398" y="244444"/>
              <a:chExt cx="5492067" cy="1315562"/>
            </a:xfrm>
          </p:grpSpPr>
          <p:sp>
            <p:nvSpPr>
              <p:cNvPr id="330" name="Google Shape;330;p36"/>
              <p:cNvSpPr/>
              <p:nvPr/>
            </p:nvSpPr>
            <p:spPr>
              <a:xfrm>
                <a:off x="6634265" y="340468"/>
                <a:ext cx="5311200" cy="11382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descr="Shape&#10;&#10;Description automatically generated with medium confidence" id="331" name="Google Shape;331;p3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6453398" y="244444"/>
                <a:ext cx="2622268" cy="131556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Graphical user interface, application&#10;&#10;Description automatically generated" id="332" name="Google Shape;332;p3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8747840" y="343925"/>
                <a:ext cx="1092357" cy="109238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33" name="Google Shape;333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410328" y="438000"/>
              <a:ext cx="494275" cy="8146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/>
          <p:nvPr>
            <p:ph type="title"/>
          </p:nvPr>
        </p:nvSpPr>
        <p:spPr>
          <a:xfrm>
            <a:off x="415600" y="948967"/>
            <a:ext cx="11360700" cy="165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-US" sz="3400">
                <a:solidFill>
                  <a:srgbClr val="4372C3"/>
                </a:solidFill>
              </a:rPr>
              <a:t>EVALUASI HASIL PELATIHAN</a:t>
            </a:r>
            <a:endParaRPr b="1" sz="3400">
              <a:solidFill>
                <a:srgbClr val="4372C3"/>
              </a:solidFill>
            </a:endParaRPr>
          </a:p>
        </p:txBody>
      </p:sp>
      <p:sp>
        <p:nvSpPr>
          <p:cNvPr id="339" name="Google Shape;339;p3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40" name="Google Shape;340;p37"/>
          <p:cNvGrpSpPr/>
          <p:nvPr/>
        </p:nvGrpSpPr>
        <p:grpSpPr>
          <a:xfrm>
            <a:off x="8851042" y="65792"/>
            <a:ext cx="3256207" cy="631899"/>
            <a:chOff x="94174" y="356285"/>
            <a:chExt cx="4299190" cy="1029822"/>
          </a:xfrm>
        </p:grpSpPr>
        <p:grpSp>
          <p:nvGrpSpPr>
            <p:cNvPr id="341" name="Google Shape;341;p37"/>
            <p:cNvGrpSpPr/>
            <p:nvPr/>
          </p:nvGrpSpPr>
          <p:grpSpPr>
            <a:xfrm>
              <a:off x="94174" y="356285"/>
              <a:ext cx="4299190" cy="1029822"/>
              <a:chOff x="6453398" y="244444"/>
              <a:chExt cx="5492067" cy="1315562"/>
            </a:xfrm>
          </p:grpSpPr>
          <p:sp>
            <p:nvSpPr>
              <p:cNvPr id="342" name="Google Shape;342;p37"/>
              <p:cNvSpPr/>
              <p:nvPr/>
            </p:nvSpPr>
            <p:spPr>
              <a:xfrm>
                <a:off x="6634265" y="340468"/>
                <a:ext cx="5311200" cy="11382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descr="Shape&#10;&#10;Description automatically generated with medium confidence" id="343" name="Google Shape;343;p3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6453398" y="244444"/>
                <a:ext cx="2622268" cy="131556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Graphical user interface, application&#10;&#10;Description automatically generated" id="344" name="Google Shape;344;p3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8747840" y="343925"/>
                <a:ext cx="1092357" cy="109238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45" name="Google Shape;345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410328" y="438000"/>
              <a:ext cx="494275" cy="8146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6" name="Google Shape;346;p37"/>
          <p:cNvSpPr txBox="1"/>
          <p:nvPr/>
        </p:nvSpPr>
        <p:spPr>
          <a:xfrm>
            <a:off x="873625" y="2417050"/>
            <a:ext cx="102942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600"/>
              <a:buFont typeface="Open Sans"/>
              <a:buChar char="●"/>
            </a:pPr>
            <a:r>
              <a:rPr lang="en-US" sz="26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JELASKAN YANG ANDA INGAT DARI TOPIK HARI INI.</a:t>
            </a:r>
            <a:endParaRPr sz="2600">
              <a:solidFill>
                <a:srgbClr val="1155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1155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600"/>
              <a:buFont typeface="Open Sans"/>
              <a:buChar char="●"/>
            </a:pPr>
            <a:r>
              <a:rPr lang="en-US" sz="26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HAL APA YANG BARU BUAT ANDA?</a:t>
            </a:r>
            <a:endParaRPr sz="2600">
              <a:solidFill>
                <a:srgbClr val="1155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1155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600"/>
              <a:buFont typeface="Open Sans"/>
              <a:buChar char="●"/>
            </a:pPr>
            <a:r>
              <a:rPr lang="en-US" sz="26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APA YANG AKAN ANDA LAKUKAN ATAS PENGETAHUAN BARU TERSEBUT?</a:t>
            </a:r>
            <a:endParaRPr sz="2600">
              <a:solidFill>
                <a:srgbClr val="1155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1155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600"/>
              <a:buFont typeface="Open Sans"/>
              <a:buChar char="●"/>
            </a:pPr>
            <a:r>
              <a:rPr lang="en-US" sz="26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HAL LAIN YANG INGIN DIKETAHUI TERKAIT TOPIK HARI INI.</a:t>
            </a:r>
            <a:endParaRPr sz="2600">
              <a:solidFill>
                <a:srgbClr val="1155C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8"/>
          <p:cNvSpPr txBox="1"/>
          <p:nvPr/>
        </p:nvSpPr>
        <p:spPr>
          <a:xfrm>
            <a:off x="1743213" y="3284376"/>
            <a:ext cx="3872269" cy="1034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 SemiBold"/>
              <a:buNone/>
            </a:pPr>
            <a:r>
              <a:rPr lang="en-US" sz="4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Terima Kasih</a:t>
            </a:r>
            <a:endParaRPr sz="4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352" name="Google Shape;352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6095" y="235427"/>
            <a:ext cx="1036576" cy="1036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4383" y="-254450"/>
            <a:ext cx="2082355" cy="2105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39235" y="5892800"/>
            <a:ext cx="5068836" cy="5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15482" y="2068498"/>
            <a:ext cx="3995289" cy="3582139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38"/>
          <p:cNvSpPr/>
          <p:nvPr/>
        </p:nvSpPr>
        <p:spPr>
          <a:xfrm>
            <a:off x="6634265" y="340468"/>
            <a:ext cx="5311301" cy="113813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hape&#10;&#10;Description automatically generated with medium confidence" id="357" name="Google Shape;357;p3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453398" y="244444"/>
            <a:ext cx="2622270" cy="1315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application&#10;&#10;Description automatically generated" id="358" name="Google Shape;358;p3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747829" y="343939"/>
            <a:ext cx="1138136" cy="1138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3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799862" y="332900"/>
            <a:ext cx="643263" cy="106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/>
          <p:nvPr/>
        </p:nvSpPr>
        <p:spPr>
          <a:xfrm>
            <a:off x="-3144" y="-17143"/>
            <a:ext cx="3750060" cy="6875143"/>
          </a:xfrm>
          <a:custGeom>
            <a:rect b="b" l="l" r="r" t="t"/>
            <a:pathLst>
              <a:path extrusionOk="0" h="10312714" w="5625090">
                <a:moveTo>
                  <a:pt x="0" y="0"/>
                </a:moveTo>
                <a:lnTo>
                  <a:pt x="1570228" y="0"/>
                </a:lnTo>
                <a:lnTo>
                  <a:pt x="1817757" y="75589"/>
                </a:lnTo>
                <a:cubicBezTo>
                  <a:pt x="3086740" y="508792"/>
                  <a:pt x="4180357" y="1389118"/>
                  <a:pt x="4871253" y="2585369"/>
                </a:cubicBezTo>
                <a:cubicBezTo>
                  <a:pt x="5876193" y="4325371"/>
                  <a:pt x="5876382" y="6469359"/>
                  <a:pt x="4871749" y="8209538"/>
                </a:cubicBezTo>
                <a:cubicBezTo>
                  <a:pt x="4369433" y="9079628"/>
                  <a:pt x="3654077" y="9782654"/>
                  <a:pt x="2813132" y="10268133"/>
                </a:cubicBezTo>
                <a:lnTo>
                  <a:pt x="2729795" y="10312714"/>
                </a:lnTo>
                <a:lnTo>
                  <a:pt x="910" y="10312714"/>
                </a:lnTo>
                <a:close/>
              </a:path>
            </a:pathLst>
          </a:custGeom>
          <a:solidFill>
            <a:srgbClr val="7F7F7F">
              <a:alpha val="3764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8"/>
          <p:cNvSpPr/>
          <p:nvPr/>
        </p:nvSpPr>
        <p:spPr>
          <a:xfrm>
            <a:off x="2180112" y="-10885"/>
            <a:ext cx="3404489" cy="2221398"/>
          </a:xfrm>
          <a:custGeom>
            <a:rect b="b" l="l" r="r" t="t"/>
            <a:pathLst>
              <a:path extrusionOk="0" h="3332097" w="5133645">
                <a:moveTo>
                  <a:pt x="0" y="0"/>
                </a:moveTo>
                <a:cubicBezTo>
                  <a:pt x="1405490" y="882964"/>
                  <a:pt x="2182073" y="1971959"/>
                  <a:pt x="2718867" y="3332097"/>
                </a:cubicBezTo>
                <a:lnTo>
                  <a:pt x="5133645" y="3326639"/>
                </a:lnTo>
              </a:path>
            </a:pathLst>
          </a:custGeom>
          <a:noFill/>
          <a:ln cap="flat" cmpd="sng" w="1905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8"/>
          <p:cNvSpPr/>
          <p:nvPr/>
        </p:nvSpPr>
        <p:spPr>
          <a:xfrm>
            <a:off x="1837372" y="-23082"/>
            <a:ext cx="4245150" cy="3361102"/>
          </a:xfrm>
          <a:custGeom>
            <a:rect b="b" l="l" r="r" t="t"/>
            <a:pathLst>
              <a:path extrusionOk="0" h="5041653" w="5917606">
                <a:moveTo>
                  <a:pt x="0" y="0"/>
                </a:moveTo>
                <a:cubicBezTo>
                  <a:pt x="1988349" y="1026811"/>
                  <a:pt x="3009136" y="3355306"/>
                  <a:pt x="3043967" y="5041653"/>
                </a:cubicBezTo>
                <a:lnTo>
                  <a:pt x="5917606" y="5031454"/>
                </a:lnTo>
              </a:path>
            </a:pathLst>
          </a:custGeom>
          <a:noFill/>
          <a:ln cap="flat" cmpd="sng" w="1905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8"/>
          <p:cNvSpPr/>
          <p:nvPr/>
        </p:nvSpPr>
        <p:spPr>
          <a:xfrm>
            <a:off x="1552668" y="-2942"/>
            <a:ext cx="4510981" cy="4509861"/>
          </a:xfrm>
          <a:custGeom>
            <a:rect b="b" l="l" r="r" t="t"/>
            <a:pathLst>
              <a:path extrusionOk="0" h="5042211" w="6157481">
                <a:moveTo>
                  <a:pt x="0" y="0"/>
                </a:moveTo>
                <a:cubicBezTo>
                  <a:pt x="2647339" y="886277"/>
                  <a:pt x="3586715" y="3365578"/>
                  <a:pt x="3043967" y="5041653"/>
                </a:cubicBezTo>
                <a:lnTo>
                  <a:pt x="6157481" y="5042211"/>
                </a:lnTo>
              </a:path>
            </a:pathLst>
          </a:custGeom>
          <a:noFill/>
          <a:ln cap="flat" cmpd="sng" w="1905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8"/>
          <p:cNvSpPr/>
          <p:nvPr/>
        </p:nvSpPr>
        <p:spPr>
          <a:xfrm>
            <a:off x="1162388" y="-9791"/>
            <a:ext cx="4386850" cy="5648149"/>
          </a:xfrm>
          <a:custGeom>
            <a:rect b="b" l="l" r="r" t="t"/>
            <a:pathLst>
              <a:path extrusionOk="0" h="5035817" w="5453192">
                <a:moveTo>
                  <a:pt x="0" y="0"/>
                </a:moveTo>
                <a:cubicBezTo>
                  <a:pt x="3150690" y="849061"/>
                  <a:pt x="4013837" y="3301636"/>
                  <a:pt x="2447860" y="5016076"/>
                </a:cubicBezTo>
                <a:lnTo>
                  <a:pt x="5453192" y="5035817"/>
                </a:lnTo>
              </a:path>
            </a:pathLst>
          </a:custGeom>
          <a:noFill/>
          <a:ln cap="flat" cmpd="sng" w="1905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4" name="Google Shape;184;p28"/>
          <p:cNvGrpSpPr/>
          <p:nvPr/>
        </p:nvGrpSpPr>
        <p:grpSpPr>
          <a:xfrm>
            <a:off x="5041007" y="2730516"/>
            <a:ext cx="5721679" cy="646331"/>
            <a:chOff x="4818251" y="1294425"/>
            <a:chExt cx="5721678" cy="646331"/>
          </a:xfrm>
        </p:grpSpPr>
        <p:sp>
          <p:nvSpPr>
            <p:cNvPr id="185" name="Google Shape;185;p28"/>
            <p:cNvSpPr txBox="1"/>
            <p:nvPr/>
          </p:nvSpPr>
          <p:spPr>
            <a:xfrm>
              <a:off x="6032129" y="1363676"/>
              <a:ext cx="45078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7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Tahapan DMC</a:t>
              </a:r>
              <a:endParaRPr b="1" sz="27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8"/>
            <p:cNvSpPr txBox="1"/>
            <p:nvPr/>
          </p:nvSpPr>
          <p:spPr>
            <a:xfrm>
              <a:off x="4818251" y="1294425"/>
              <a:ext cx="95809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108000" spcFirstLastPara="1" rIns="10800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02</a:t>
              </a:r>
              <a:endParaRPr b="1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7" name="Google Shape;187;p28"/>
          <p:cNvGrpSpPr/>
          <p:nvPr/>
        </p:nvGrpSpPr>
        <p:grpSpPr>
          <a:xfrm>
            <a:off x="4561959" y="5021437"/>
            <a:ext cx="5721679" cy="646331"/>
            <a:chOff x="4818251" y="1294425"/>
            <a:chExt cx="5721678" cy="646331"/>
          </a:xfrm>
        </p:grpSpPr>
        <p:sp>
          <p:nvSpPr>
            <p:cNvPr id="188" name="Google Shape;188;p28"/>
            <p:cNvSpPr txBox="1"/>
            <p:nvPr/>
          </p:nvSpPr>
          <p:spPr>
            <a:xfrm>
              <a:off x="6032129" y="1363676"/>
              <a:ext cx="45078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7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Evaluasi DMC</a:t>
              </a:r>
              <a:endParaRPr b="1" sz="27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8"/>
            <p:cNvSpPr txBox="1"/>
            <p:nvPr/>
          </p:nvSpPr>
          <p:spPr>
            <a:xfrm>
              <a:off x="4818251" y="1294425"/>
              <a:ext cx="95809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108000" spcFirstLastPara="1" rIns="10800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04</a:t>
              </a:r>
              <a:endParaRPr b="1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28"/>
          <p:cNvSpPr txBox="1"/>
          <p:nvPr/>
        </p:nvSpPr>
        <p:spPr>
          <a:xfrm>
            <a:off x="7723761" y="356296"/>
            <a:ext cx="3198846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 Pembelajaran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1" name="Google Shape;191;p28"/>
          <p:cNvGrpSpPr/>
          <p:nvPr/>
        </p:nvGrpSpPr>
        <p:grpSpPr>
          <a:xfrm>
            <a:off x="94454" y="356296"/>
            <a:ext cx="4299507" cy="1029879"/>
            <a:chOff x="6453398" y="244444"/>
            <a:chExt cx="5492168" cy="1315562"/>
          </a:xfrm>
        </p:grpSpPr>
        <p:sp>
          <p:nvSpPr>
            <p:cNvPr id="192" name="Google Shape;192;p28"/>
            <p:cNvSpPr/>
            <p:nvPr/>
          </p:nvSpPr>
          <p:spPr>
            <a:xfrm>
              <a:off x="6634265" y="340468"/>
              <a:ext cx="5311301" cy="1138136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hape&#10;&#10;Description automatically generated with medium confidence" id="193" name="Google Shape;193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53398" y="244444"/>
              <a:ext cx="2622270" cy="13155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raphical user interface, application&#10;&#10;Description automatically generated" id="194" name="Google Shape;194;p2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747829" y="343939"/>
              <a:ext cx="1138136" cy="113813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5" name="Google Shape;195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10328" y="438000"/>
            <a:ext cx="494275" cy="8146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6" name="Google Shape;196;p28"/>
          <p:cNvGrpSpPr/>
          <p:nvPr/>
        </p:nvGrpSpPr>
        <p:grpSpPr>
          <a:xfrm>
            <a:off x="4561958" y="1585055"/>
            <a:ext cx="5721678" cy="646200"/>
            <a:chOff x="4818251" y="1294425"/>
            <a:chExt cx="5721678" cy="646200"/>
          </a:xfrm>
        </p:grpSpPr>
        <p:sp>
          <p:nvSpPr>
            <p:cNvPr id="197" name="Google Shape;197;p28"/>
            <p:cNvSpPr txBox="1"/>
            <p:nvPr/>
          </p:nvSpPr>
          <p:spPr>
            <a:xfrm>
              <a:off x="4818251" y="1294425"/>
              <a:ext cx="9582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108000" spcFirstLastPara="1" rIns="10800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01</a:t>
              </a:r>
              <a:endParaRPr b="1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8"/>
            <p:cNvSpPr txBox="1"/>
            <p:nvPr/>
          </p:nvSpPr>
          <p:spPr>
            <a:xfrm>
              <a:off x="6032129" y="1363676"/>
              <a:ext cx="45078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7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Digital Marketing Canvas</a:t>
              </a:r>
              <a:endParaRPr b="1" sz="27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9" name="Google Shape;199;p28"/>
          <p:cNvGrpSpPr/>
          <p:nvPr/>
        </p:nvGrpSpPr>
        <p:grpSpPr>
          <a:xfrm>
            <a:off x="5041006" y="3875977"/>
            <a:ext cx="5721678" cy="646200"/>
            <a:chOff x="4818251" y="1294425"/>
            <a:chExt cx="5721678" cy="646200"/>
          </a:xfrm>
        </p:grpSpPr>
        <p:sp>
          <p:nvSpPr>
            <p:cNvPr id="200" name="Google Shape;200;p28"/>
            <p:cNvSpPr txBox="1"/>
            <p:nvPr/>
          </p:nvSpPr>
          <p:spPr>
            <a:xfrm>
              <a:off x="4818251" y="1294425"/>
              <a:ext cx="9582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108000" spcFirstLastPara="1" rIns="10800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03</a:t>
              </a:r>
              <a:endParaRPr b="1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8"/>
            <p:cNvSpPr txBox="1"/>
            <p:nvPr/>
          </p:nvSpPr>
          <p:spPr>
            <a:xfrm>
              <a:off x="6032129" y="1363676"/>
              <a:ext cx="45078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7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Praktek DMC</a:t>
              </a:r>
              <a:endParaRPr b="1" sz="27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Google Shape;206;p29"/>
          <p:cNvCxnSpPr/>
          <p:nvPr/>
        </p:nvCxnSpPr>
        <p:spPr>
          <a:xfrm>
            <a:off x="2425677" y="2007644"/>
            <a:ext cx="0" cy="4850357"/>
          </a:xfrm>
          <a:prstGeom prst="straightConnector1">
            <a:avLst/>
          </a:prstGeom>
          <a:noFill/>
          <a:ln cap="flat" cmpd="sng" w="57150">
            <a:solidFill>
              <a:srgbClr val="F4B08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07" name="Google Shape;207;p29"/>
          <p:cNvGrpSpPr/>
          <p:nvPr/>
        </p:nvGrpSpPr>
        <p:grpSpPr>
          <a:xfrm>
            <a:off x="3336147" y="2007644"/>
            <a:ext cx="4777674" cy="674906"/>
            <a:chOff x="3059832" y="2116291"/>
            <a:chExt cx="3017702" cy="674906"/>
          </a:xfrm>
        </p:grpSpPr>
        <p:sp>
          <p:nvSpPr>
            <p:cNvPr id="208" name="Google Shape;208;p29"/>
            <p:cNvSpPr txBox="1"/>
            <p:nvPr/>
          </p:nvSpPr>
          <p:spPr>
            <a:xfrm>
              <a:off x="3059834" y="2421897"/>
              <a:ext cx="3017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6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[Pengalaman]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9"/>
            <p:cNvSpPr txBox="1"/>
            <p:nvPr/>
          </p:nvSpPr>
          <p:spPr>
            <a:xfrm>
              <a:off x="3059832" y="2116291"/>
              <a:ext cx="28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[Nama Instruktur]</a:t>
              </a:r>
              <a:endParaRPr sz="20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0" name="Google Shape;210;p29"/>
          <p:cNvSpPr txBox="1"/>
          <p:nvPr/>
        </p:nvSpPr>
        <p:spPr>
          <a:xfrm>
            <a:off x="233472" y="1915311"/>
            <a:ext cx="193009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Instruktur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9"/>
          <p:cNvSpPr/>
          <p:nvPr/>
        </p:nvSpPr>
        <p:spPr>
          <a:xfrm>
            <a:off x="9526625" y="2007650"/>
            <a:ext cx="1854300" cy="2534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2" name="Google Shape;212;p29"/>
          <p:cNvGrpSpPr/>
          <p:nvPr/>
        </p:nvGrpSpPr>
        <p:grpSpPr>
          <a:xfrm>
            <a:off x="7490415" y="310021"/>
            <a:ext cx="4299428" cy="1029879"/>
            <a:chOff x="6453398" y="244444"/>
            <a:chExt cx="5492067" cy="1315562"/>
          </a:xfrm>
        </p:grpSpPr>
        <p:sp>
          <p:nvSpPr>
            <p:cNvPr id="213" name="Google Shape;213;p29"/>
            <p:cNvSpPr/>
            <p:nvPr/>
          </p:nvSpPr>
          <p:spPr>
            <a:xfrm>
              <a:off x="6634265" y="340468"/>
              <a:ext cx="5311200" cy="1138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hape&#10;&#10;Description automatically generated with medium confidence" id="214" name="Google Shape;214;p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53398" y="244444"/>
              <a:ext cx="2622270" cy="13155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raphical user interface, application&#10;&#10;Description automatically generated" id="215" name="Google Shape;215;p2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747829" y="343939"/>
              <a:ext cx="1138136" cy="113813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6" name="Google Shape;216;p29"/>
          <p:cNvGrpSpPr/>
          <p:nvPr/>
        </p:nvGrpSpPr>
        <p:grpSpPr>
          <a:xfrm>
            <a:off x="344510" y="81967"/>
            <a:ext cx="2136635" cy="1730043"/>
            <a:chOff x="1006095" y="-254450"/>
            <a:chExt cx="2600643" cy="2105752"/>
          </a:xfrm>
        </p:grpSpPr>
        <p:pic>
          <p:nvPicPr>
            <p:cNvPr id="217" name="Google Shape;217;p2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006095" y="235427"/>
              <a:ext cx="1036576" cy="10365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Google Shape;218;p2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524383" y="-254450"/>
              <a:ext cx="2082355" cy="210575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9" name="Google Shape;219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793850" y="389000"/>
            <a:ext cx="513275" cy="84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>
            <p:ph type="title"/>
          </p:nvPr>
        </p:nvSpPr>
        <p:spPr>
          <a:xfrm>
            <a:off x="415600" y="948977"/>
            <a:ext cx="11360700" cy="943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US" sz="3359">
                <a:solidFill>
                  <a:srgbClr val="4372C3"/>
                </a:solidFill>
              </a:rPr>
              <a:t>Apa itu </a:t>
            </a:r>
            <a:r>
              <a:rPr b="1" i="1" lang="en-US" sz="3359">
                <a:solidFill>
                  <a:srgbClr val="4372C3"/>
                </a:solidFill>
              </a:rPr>
              <a:t>Digital Marketing Canvas</a:t>
            </a:r>
            <a:endParaRPr b="1" i="1" sz="3359">
              <a:solidFill>
                <a:srgbClr val="4372C3"/>
              </a:solidFill>
            </a:endParaRPr>
          </a:p>
        </p:txBody>
      </p:sp>
      <p:sp>
        <p:nvSpPr>
          <p:cNvPr id="225" name="Google Shape;225;p30"/>
          <p:cNvSpPr txBox="1"/>
          <p:nvPr>
            <p:ph idx="1" type="body"/>
          </p:nvPr>
        </p:nvSpPr>
        <p:spPr>
          <a:xfrm>
            <a:off x="415600" y="2044633"/>
            <a:ext cx="11360700" cy="396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3000"/>
              <a:t>DMC adalah panduan praktis untuk </a:t>
            </a:r>
            <a:endParaRPr i="1" sz="3000"/>
          </a:p>
          <a:p>
            <a:pPr indent="-41910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3000"/>
              <a:buChar char="•"/>
            </a:pPr>
            <a:r>
              <a:rPr i="1" lang="en-US" sz="3000"/>
              <a:t>Mengembangkan strategi untuk mempercepat pertumbuhan bisnis. Itu dibuat untuk siapa saja di perusahaan. Pemasar, Pengusaha, Pengembang, Desainer, Penjualan,... Ini adalah alat kreasi bersama. </a:t>
            </a:r>
            <a:endParaRPr i="1" sz="3000"/>
          </a:p>
          <a:p>
            <a:pPr indent="-4191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i="1" lang="en-US" sz="3000"/>
              <a:t>Brainstorming sebagai titik awal, strategi digital adalah garis akhir. Saat Anda menjalani prosesnya, Anda akan mempelajari bagaimana dasar-dasar pemasaran dan siklus hidup pelanggan online bekerja sama. </a:t>
            </a:r>
            <a:endParaRPr i="1" sz="3000"/>
          </a:p>
          <a:p>
            <a:pPr indent="-4191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i="1" lang="en-US" sz="3000"/>
              <a:t>DMC memberi perusahaan pendekatan terstruktur untuk mengartikulasikan proposisi nilai mereka dengan taktik pemasaran dan teknologi digital.</a:t>
            </a:r>
            <a:endParaRPr i="1" sz="3000"/>
          </a:p>
        </p:txBody>
      </p:sp>
      <p:sp>
        <p:nvSpPr>
          <p:cNvPr id="226" name="Google Shape;226;p3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7" name="Google Shape;227;p30"/>
          <p:cNvGrpSpPr/>
          <p:nvPr/>
        </p:nvGrpSpPr>
        <p:grpSpPr>
          <a:xfrm>
            <a:off x="8851042" y="65792"/>
            <a:ext cx="3256207" cy="631899"/>
            <a:chOff x="94174" y="356285"/>
            <a:chExt cx="4299190" cy="1029822"/>
          </a:xfrm>
        </p:grpSpPr>
        <p:grpSp>
          <p:nvGrpSpPr>
            <p:cNvPr id="228" name="Google Shape;228;p30"/>
            <p:cNvGrpSpPr/>
            <p:nvPr/>
          </p:nvGrpSpPr>
          <p:grpSpPr>
            <a:xfrm>
              <a:off x="94174" y="356285"/>
              <a:ext cx="4299190" cy="1029822"/>
              <a:chOff x="6453398" y="244444"/>
              <a:chExt cx="5492067" cy="1315562"/>
            </a:xfrm>
          </p:grpSpPr>
          <p:sp>
            <p:nvSpPr>
              <p:cNvPr id="229" name="Google Shape;229;p30"/>
              <p:cNvSpPr/>
              <p:nvPr/>
            </p:nvSpPr>
            <p:spPr>
              <a:xfrm>
                <a:off x="6634265" y="340468"/>
                <a:ext cx="5311200" cy="11382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descr="Shape&#10;&#10;Description automatically generated with medium confidence" id="230" name="Google Shape;230;p3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6453398" y="244444"/>
                <a:ext cx="2622268" cy="131556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Graphical user interface, application&#10;&#10;Description automatically generated" id="231" name="Google Shape;231;p3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8747840" y="343925"/>
                <a:ext cx="1092357" cy="109238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32" name="Google Shape;232;p3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410328" y="438000"/>
              <a:ext cx="494275" cy="8146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>
            <p:ph type="title"/>
          </p:nvPr>
        </p:nvSpPr>
        <p:spPr>
          <a:xfrm>
            <a:off x="158550" y="775875"/>
            <a:ext cx="11547300" cy="90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Perancangan Pemasaran Digital dalam Model Bisnis </a:t>
            </a:r>
            <a:endParaRPr/>
          </a:p>
        </p:txBody>
      </p:sp>
      <p:pic>
        <p:nvPicPr>
          <p:cNvPr id="238" name="Google Shape;23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200" y="1925067"/>
            <a:ext cx="10715600" cy="493293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9" name="Google Shape;239;p31"/>
          <p:cNvGrpSpPr/>
          <p:nvPr/>
        </p:nvGrpSpPr>
        <p:grpSpPr>
          <a:xfrm>
            <a:off x="8851042" y="65792"/>
            <a:ext cx="3256207" cy="631899"/>
            <a:chOff x="94174" y="356285"/>
            <a:chExt cx="4299190" cy="1029822"/>
          </a:xfrm>
        </p:grpSpPr>
        <p:grpSp>
          <p:nvGrpSpPr>
            <p:cNvPr id="240" name="Google Shape;240;p31"/>
            <p:cNvGrpSpPr/>
            <p:nvPr/>
          </p:nvGrpSpPr>
          <p:grpSpPr>
            <a:xfrm>
              <a:off x="94174" y="356285"/>
              <a:ext cx="4299190" cy="1029822"/>
              <a:chOff x="6453398" y="244444"/>
              <a:chExt cx="5492067" cy="1315562"/>
            </a:xfrm>
          </p:grpSpPr>
          <p:sp>
            <p:nvSpPr>
              <p:cNvPr id="241" name="Google Shape;241;p31"/>
              <p:cNvSpPr/>
              <p:nvPr/>
            </p:nvSpPr>
            <p:spPr>
              <a:xfrm>
                <a:off x="6634265" y="340468"/>
                <a:ext cx="5311200" cy="11382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descr="Shape&#10;&#10;Description automatically generated with medium confidence" id="242" name="Google Shape;242;p3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453398" y="244444"/>
                <a:ext cx="2622268" cy="131556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Graphical user interface, application&#10;&#10;Description automatically generated" id="243" name="Google Shape;243;p3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8747840" y="343925"/>
                <a:ext cx="1092357" cy="109238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44" name="Google Shape;244;p3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410328" y="438000"/>
              <a:ext cx="494275" cy="8146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1117600" y="486833"/>
            <a:ext cx="14020800" cy="1767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Merancang Pemasaran Digital</a:t>
            </a:r>
            <a:endParaRPr/>
          </a:p>
        </p:txBody>
      </p:sp>
      <p:sp>
        <p:nvSpPr>
          <p:cNvPr id="250" name="Google Shape;250;p32"/>
          <p:cNvSpPr txBox="1"/>
          <p:nvPr>
            <p:ph idx="1" type="body"/>
          </p:nvPr>
        </p:nvSpPr>
        <p:spPr>
          <a:xfrm>
            <a:off x="431800" y="1825633"/>
            <a:ext cx="75264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1795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570"/>
              <a:buChar char="•"/>
            </a:pPr>
            <a:r>
              <a:rPr lang="en-US" sz="2570"/>
              <a:t>Tulis/tentukan nama merek/brand usaha anda</a:t>
            </a:r>
            <a:endParaRPr sz="2570"/>
          </a:p>
          <a:p>
            <a:pPr indent="-39179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570"/>
              <a:buChar char="•"/>
            </a:pPr>
            <a:r>
              <a:rPr lang="en-US" sz="2570">
                <a:solidFill>
                  <a:srgbClr val="FF9900"/>
                </a:solidFill>
              </a:rPr>
              <a:t>Tuliskan/tentukan target user/pelanggan anda (customer persona)</a:t>
            </a:r>
            <a:endParaRPr sz="2570">
              <a:solidFill>
                <a:srgbClr val="FF9900"/>
              </a:solidFill>
            </a:endParaRPr>
          </a:p>
          <a:p>
            <a:pPr indent="-39179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70"/>
              <a:buChar char="•"/>
            </a:pPr>
            <a:r>
              <a:rPr lang="en-US" sz="2570"/>
              <a:t>Tuliskan nama domain/web/toko online anda</a:t>
            </a:r>
            <a:endParaRPr sz="2570"/>
          </a:p>
          <a:p>
            <a:pPr indent="-39179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570"/>
              <a:buChar char="•"/>
            </a:pPr>
            <a:r>
              <a:rPr lang="en-US" sz="2570">
                <a:solidFill>
                  <a:srgbClr val="FF9900"/>
                </a:solidFill>
              </a:rPr>
              <a:t>Tuliskan/tentukan rencana kampanye/promosi usaha anda (bikin tagar)</a:t>
            </a:r>
            <a:endParaRPr sz="2570">
              <a:solidFill>
                <a:srgbClr val="FF9900"/>
              </a:solidFill>
            </a:endParaRPr>
          </a:p>
          <a:p>
            <a:pPr indent="-39179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70"/>
              <a:buChar char="•"/>
            </a:pPr>
            <a:r>
              <a:rPr lang="en-US" sz="2570"/>
              <a:t>Tuliskan positioning/keunikan/keunggulan/value proposition produk anda</a:t>
            </a:r>
            <a:endParaRPr sz="2570"/>
          </a:p>
          <a:p>
            <a:pPr indent="-39179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570"/>
              <a:buChar char="•"/>
            </a:pPr>
            <a:r>
              <a:rPr lang="en-US" sz="2570">
                <a:solidFill>
                  <a:srgbClr val="FF9900"/>
                </a:solidFill>
              </a:rPr>
              <a:t>Tuliskan rencana program/kampanye hubungan pelanggan (CRM) anda</a:t>
            </a:r>
            <a:endParaRPr sz="2570">
              <a:solidFill>
                <a:srgbClr val="FF9900"/>
              </a:solidFill>
            </a:endParaRPr>
          </a:p>
          <a:p>
            <a:pPr indent="-39179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70"/>
              <a:buChar char="•"/>
            </a:pPr>
            <a:r>
              <a:rPr lang="en-US" sz="2570"/>
              <a:t>Tentukan rencana pemanfaatan sosmed organik dan media komunikasi lainnya </a:t>
            </a:r>
            <a:endParaRPr sz="257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70"/>
          </a:p>
        </p:txBody>
      </p:sp>
      <p:pic>
        <p:nvPicPr>
          <p:cNvPr id="251" name="Google Shape;25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8401" y="3516324"/>
            <a:ext cx="3839216" cy="2660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2" name="Google Shape;252;p32"/>
          <p:cNvGrpSpPr/>
          <p:nvPr/>
        </p:nvGrpSpPr>
        <p:grpSpPr>
          <a:xfrm>
            <a:off x="8851042" y="65792"/>
            <a:ext cx="3256207" cy="631899"/>
            <a:chOff x="94174" y="356285"/>
            <a:chExt cx="4299190" cy="1029822"/>
          </a:xfrm>
        </p:grpSpPr>
        <p:grpSp>
          <p:nvGrpSpPr>
            <p:cNvPr id="253" name="Google Shape;253;p32"/>
            <p:cNvGrpSpPr/>
            <p:nvPr/>
          </p:nvGrpSpPr>
          <p:grpSpPr>
            <a:xfrm>
              <a:off x="94174" y="356285"/>
              <a:ext cx="4299190" cy="1029822"/>
              <a:chOff x="6453398" y="244444"/>
              <a:chExt cx="5492067" cy="1315562"/>
            </a:xfrm>
          </p:grpSpPr>
          <p:sp>
            <p:nvSpPr>
              <p:cNvPr id="254" name="Google Shape;254;p32"/>
              <p:cNvSpPr/>
              <p:nvPr/>
            </p:nvSpPr>
            <p:spPr>
              <a:xfrm>
                <a:off x="6634265" y="340468"/>
                <a:ext cx="5311200" cy="11382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descr="Shape&#10;&#10;Description automatically generated with medium confidence" id="255" name="Google Shape;255;p3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453398" y="244444"/>
                <a:ext cx="2622268" cy="131556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Graphical user interface, application&#10;&#10;Description automatically generated" id="256" name="Google Shape;256;p3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8747840" y="343925"/>
                <a:ext cx="1092357" cy="109238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57" name="Google Shape;257;p3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410328" y="438000"/>
              <a:ext cx="494275" cy="8146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692600" y="1221825"/>
            <a:ext cx="4782300" cy="517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Tuangkan rencana dalam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Digital Marketing Canvas (Model 1):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Tahapannya: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Diskusi (Brainstorm)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Pelajari (Learn)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Ciptakan (Build)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Canvas Strategi Pemasaran Digital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264" name="Google Shape;26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7600" y="819075"/>
            <a:ext cx="4782300" cy="452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000" y="5048323"/>
            <a:ext cx="4933000" cy="16731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6" name="Google Shape;266;p33"/>
          <p:cNvGrpSpPr/>
          <p:nvPr/>
        </p:nvGrpSpPr>
        <p:grpSpPr>
          <a:xfrm>
            <a:off x="8851042" y="65792"/>
            <a:ext cx="3256207" cy="631899"/>
            <a:chOff x="94174" y="356285"/>
            <a:chExt cx="4299190" cy="1029822"/>
          </a:xfrm>
        </p:grpSpPr>
        <p:grpSp>
          <p:nvGrpSpPr>
            <p:cNvPr id="267" name="Google Shape;267;p33"/>
            <p:cNvGrpSpPr/>
            <p:nvPr/>
          </p:nvGrpSpPr>
          <p:grpSpPr>
            <a:xfrm>
              <a:off x="94174" y="356285"/>
              <a:ext cx="4299190" cy="1029822"/>
              <a:chOff x="6453398" y="244444"/>
              <a:chExt cx="5492067" cy="1315562"/>
            </a:xfrm>
          </p:grpSpPr>
          <p:sp>
            <p:nvSpPr>
              <p:cNvPr id="268" name="Google Shape;268;p33"/>
              <p:cNvSpPr/>
              <p:nvPr/>
            </p:nvSpPr>
            <p:spPr>
              <a:xfrm>
                <a:off x="6634265" y="340468"/>
                <a:ext cx="5311200" cy="11382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descr="Shape&#10;&#10;Description automatically generated with medium confidence" id="269" name="Google Shape;269;p3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6453398" y="244444"/>
                <a:ext cx="2622268" cy="131556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Graphical user interface, application&#10;&#10;Description automatically generated" id="270" name="Google Shape;270;p33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8747840" y="343925"/>
                <a:ext cx="1092357" cy="109238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1" name="Google Shape;271;p3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410328" y="438000"/>
              <a:ext cx="494275" cy="8146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2" name="Google Shape;272;p33"/>
          <p:cNvSpPr txBox="1"/>
          <p:nvPr/>
        </p:nvSpPr>
        <p:spPr>
          <a:xfrm>
            <a:off x="10106625" y="1054175"/>
            <a:ext cx="54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Merek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3"/>
          <p:cNvSpPr txBox="1"/>
          <p:nvPr/>
        </p:nvSpPr>
        <p:spPr>
          <a:xfrm>
            <a:off x="8132125" y="1632975"/>
            <a:ext cx="8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Kampanye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33"/>
          <p:cNvSpPr txBox="1"/>
          <p:nvPr/>
        </p:nvSpPr>
        <p:spPr>
          <a:xfrm>
            <a:off x="9754575" y="1632975"/>
            <a:ext cx="1096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Program CRM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33"/>
          <p:cNvSpPr txBox="1"/>
          <p:nvPr/>
        </p:nvSpPr>
        <p:spPr>
          <a:xfrm>
            <a:off x="8350200" y="3159350"/>
            <a:ext cx="1096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Sosmed Organik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33"/>
          <p:cNvSpPr txBox="1"/>
          <p:nvPr/>
        </p:nvSpPr>
        <p:spPr>
          <a:xfrm>
            <a:off x="8407850" y="3838025"/>
            <a:ext cx="1096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Media berbayar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3"/>
          <p:cNvSpPr txBox="1"/>
          <p:nvPr/>
        </p:nvSpPr>
        <p:spPr>
          <a:xfrm>
            <a:off x="8407850" y="4443175"/>
            <a:ext cx="1096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Media lainnya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3"/>
          <p:cNvSpPr txBox="1"/>
          <p:nvPr/>
        </p:nvSpPr>
        <p:spPr>
          <a:xfrm>
            <a:off x="9504350" y="3159350"/>
            <a:ext cx="1346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Kampanye Humas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33"/>
          <p:cNvSpPr txBox="1"/>
          <p:nvPr/>
        </p:nvSpPr>
        <p:spPr>
          <a:xfrm>
            <a:off x="9438425" y="4176713"/>
            <a:ext cx="1346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Alat komunikasi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33"/>
          <p:cNvSpPr txBox="1"/>
          <p:nvPr/>
        </p:nvSpPr>
        <p:spPr>
          <a:xfrm>
            <a:off x="8132125" y="5959700"/>
            <a:ext cx="1096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Siapa?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3"/>
          <p:cNvSpPr txBox="1"/>
          <p:nvPr/>
        </p:nvSpPr>
        <p:spPr>
          <a:xfrm>
            <a:off x="8935975" y="5959700"/>
            <a:ext cx="1096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Karakteristik?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3"/>
          <p:cNvSpPr txBox="1"/>
          <p:nvPr/>
        </p:nvSpPr>
        <p:spPr>
          <a:xfrm>
            <a:off x="10083300" y="5959700"/>
            <a:ext cx="1096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Minat</a:t>
            </a: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?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"/>
          <p:cNvSpPr txBox="1"/>
          <p:nvPr>
            <p:ph type="title"/>
          </p:nvPr>
        </p:nvSpPr>
        <p:spPr>
          <a:xfrm>
            <a:off x="838200" y="365125"/>
            <a:ext cx="9072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Tuangkan rencana dalam Kanvas Pemasaran Digital (Model 2): </a:t>
            </a:r>
            <a:endParaRPr sz="2500"/>
          </a:p>
        </p:txBody>
      </p:sp>
      <p:grpSp>
        <p:nvGrpSpPr>
          <p:cNvPr id="289" name="Google Shape;289;p34"/>
          <p:cNvGrpSpPr/>
          <p:nvPr/>
        </p:nvGrpSpPr>
        <p:grpSpPr>
          <a:xfrm>
            <a:off x="8851042" y="65792"/>
            <a:ext cx="3256207" cy="631899"/>
            <a:chOff x="94174" y="356285"/>
            <a:chExt cx="4299190" cy="1029822"/>
          </a:xfrm>
        </p:grpSpPr>
        <p:grpSp>
          <p:nvGrpSpPr>
            <p:cNvPr id="290" name="Google Shape;290;p34"/>
            <p:cNvGrpSpPr/>
            <p:nvPr/>
          </p:nvGrpSpPr>
          <p:grpSpPr>
            <a:xfrm>
              <a:off x="94174" y="356285"/>
              <a:ext cx="4299190" cy="1029822"/>
              <a:chOff x="6453398" y="244444"/>
              <a:chExt cx="5492067" cy="1315562"/>
            </a:xfrm>
          </p:grpSpPr>
          <p:sp>
            <p:nvSpPr>
              <p:cNvPr id="291" name="Google Shape;291;p34"/>
              <p:cNvSpPr/>
              <p:nvPr/>
            </p:nvSpPr>
            <p:spPr>
              <a:xfrm>
                <a:off x="6634265" y="340468"/>
                <a:ext cx="5311200" cy="11382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descr="Shape&#10;&#10;Description automatically generated with medium confidence" id="292" name="Google Shape;292;p3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6453398" y="244444"/>
                <a:ext cx="2622268" cy="131556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Graphical user interface, application&#10;&#10;Description automatically generated" id="293" name="Google Shape;293;p3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8747840" y="343925"/>
                <a:ext cx="1092357" cy="109238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94" name="Google Shape;294;p3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410328" y="438000"/>
              <a:ext cx="494275" cy="8146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5" name="Google Shape;295;p34"/>
          <p:cNvGrpSpPr/>
          <p:nvPr/>
        </p:nvGrpSpPr>
        <p:grpSpPr>
          <a:xfrm>
            <a:off x="290825" y="1598075"/>
            <a:ext cx="11453351" cy="4589900"/>
            <a:chOff x="290825" y="1598075"/>
            <a:chExt cx="11453351" cy="4589900"/>
          </a:xfrm>
        </p:grpSpPr>
        <p:pic>
          <p:nvPicPr>
            <p:cNvPr id="296" name="Google Shape;296;p3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90825" y="1598075"/>
              <a:ext cx="11453351" cy="458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" name="Google Shape;297;p34"/>
            <p:cNvSpPr txBox="1"/>
            <p:nvPr/>
          </p:nvSpPr>
          <p:spPr>
            <a:xfrm>
              <a:off x="355325" y="1690825"/>
              <a:ext cx="1350300" cy="36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latin typeface="Calibri"/>
                  <a:ea typeface="Calibri"/>
                  <a:cs typeface="Calibri"/>
                  <a:sym typeface="Calibri"/>
                </a:rPr>
                <a:t>Misi</a:t>
              </a:r>
              <a:endParaRPr b="1"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34"/>
            <p:cNvSpPr txBox="1"/>
            <p:nvPr/>
          </p:nvSpPr>
          <p:spPr>
            <a:xfrm>
              <a:off x="6096000" y="1690825"/>
              <a:ext cx="1350300" cy="36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latin typeface="Calibri"/>
                  <a:ea typeface="Calibri"/>
                  <a:cs typeface="Calibri"/>
                  <a:sym typeface="Calibri"/>
                </a:rPr>
                <a:t>Visi</a:t>
              </a:r>
              <a:endParaRPr b="1"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34"/>
            <p:cNvSpPr txBox="1"/>
            <p:nvPr/>
          </p:nvSpPr>
          <p:spPr>
            <a:xfrm>
              <a:off x="355325" y="2812900"/>
              <a:ext cx="1350300" cy="36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latin typeface="Calibri"/>
                  <a:ea typeface="Calibri"/>
                  <a:cs typeface="Calibri"/>
                  <a:sym typeface="Calibri"/>
                </a:rPr>
                <a:t>Merek</a:t>
              </a:r>
              <a:endParaRPr b="1"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34"/>
            <p:cNvSpPr txBox="1"/>
            <p:nvPr/>
          </p:nvSpPr>
          <p:spPr>
            <a:xfrm>
              <a:off x="2675300" y="2812900"/>
              <a:ext cx="1350300" cy="36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latin typeface="Calibri"/>
                  <a:ea typeface="Calibri"/>
                  <a:cs typeface="Calibri"/>
                  <a:sym typeface="Calibri"/>
                </a:rPr>
                <a:t>Akuisisi</a:t>
              </a:r>
              <a:endParaRPr b="1"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34"/>
            <p:cNvSpPr txBox="1"/>
            <p:nvPr/>
          </p:nvSpPr>
          <p:spPr>
            <a:xfrm>
              <a:off x="2675300" y="3995775"/>
              <a:ext cx="1350300" cy="36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latin typeface="Calibri"/>
                  <a:ea typeface="Calibri"/>
                  <a:cs typeface="Calibri"/>
                  <a:sym typeface="Calibri"/>
                </a:rPr>
                <a:t>Aktivasi</a:t>
              </a:r>
              <a:endParaRPr b="1"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34"/>
            <p:cNvSpPr txBox="1"/>
            <p:nvPr/>
          </p:nvSpPr>
          <p:spPr>
            <a:xfrm>
              <a:off x="4936025" y="2812900"/>
              <a:ext cx="1566600" cy="738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latin typeface="Calibri"/>
                  <a:ea typeface="Calibri"/>
                  <a:cs typeface="Calibri"/>
                  <a:sym typeface="Calibri"/>
                </a:rPr>
                <a:t>Value Proposition/ Keunikan Produk/jasa</a:t>
              </a:r>
              <a:endParaRPr b="1"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34"/>
            <p:cNvSpPr txBox="1"/>
            <p:nvPr/>
          </p:nvSpPr>
          <p:spPr>
            <a:xfrm>
              <a:off x="7245725" y="2812900"/>
              <a:ext cx="1350300" cy="554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latin typeface="Calibri"/>
                  <a:ea typeface="Calibri"/>
                  <a:cs typeface="Calibri"/>
                  <a:sym typeface="Calibri"/>
                </a:rPr>
                <a:t>Referensi/ rujukan</a:t>
              </a:r>
              <a:endParaRPr b="1"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34"/>
            <p:cNvSpPr txBox="1"/>
            <p:nvPr/>
          </p:nvSpPr>
          <p:spPr>
            <a:xfrm>
              <a:off x="7245725" y="3995775"/>
              <a:ext cx="1350300" cy="36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latin typeface="Calibri"/>
                  <a:ea typeface="Calibri"/>
                  <a:cs typeface="Calibri"/>
                  <a:sym typeface="Calibri"/>
                </a:rPr>
                <a:t>Pendapatan</a:t>
              </a:r>
              <a:endParaRPr b="1"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34"/>
            <p:cNvSpPr txBox="1"/>
            <p:nvPr/>
          </p:nvSpPr>
          <p:spPr>
            <a:xfrm>
              <a:off x="9530125" y="2812900"/>
              <a:ext cx="1350300" cy="36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latin typeface="Calibri"/>
                  <a:ea typeface="Calibri"/>
                  <a:cs typeface="Calibri"/>
                  <a:sym typeface="Calibri"/>
                </a:rPr>
                <a:t>Target Audiens</a:t>
              </a:r>
              <a:endParaRPr b="1"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34"/>
            <p:cNvSpPr txBox="1"/>
            <p:nvPr/>
          </p:nvSpPr>
          <p:spPr>
            <a:xfrm>
              <a:off x="355325" y="5109175"/>
              <a:ext cx="1350300" cy="36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latin typeface="Calibri"/>
                  <a:ea typeface="Calibri"/>
                  <a:cs typeface="Calibri"/>
                  <a:sym typeface="Calibri"/>
                </a:rPr>
                <a:t>Pasar</a:t>
              </a:r>
              <a:endParaRPr b="1"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34"/>
            <p:cNvSpPr txBox="1"/>
            <p:nvPr/>
          </p:nvSpPr>
          <p:spPr>
            <a:xfrm>
              <a:off x="6096000" y="5109175"/>
              <a:ext cx="1350300" cy="36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latin typeface="Calibri"/>
                  <a:ea typeface="Calibri"/>
                  <a:cs typeface="Calibri"/>
                  <a:sym typeface="Calibri"/>
                </a:rPr>
                <a:t>Retensi</a:t>
              </a:r>
              <a:endParaRPr b="1"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5"/>
          <p:cNvSpPr txBox="1"/>
          <p:nvPr>
            <p:ph type="title"/>
          </p:nvPr>
        </p:nvSpPr>
        <p:spPr>
          <a:xfrm>
            <a:off x="415600" y="948977"/>
            <a:ext cx="11360700" cy="943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US" sz="3359">
                <a:solidFill>
                  <a:srgbClr val="4372C3"/>
                </a:solidFill>
              </a:rPr>
              <a:t>Komponen Digital Marketing Canvas (Model 2)</a:t>
            </a:r>
            <a:endParaRPr b="1" sz="3359">
              <a:solidFill>
                <a:srgbClr val="4372C3"/>
              </a:solidFill>
            </a:endParaRPr>
          </a:p>
        </p:txBody>
      </p:sp>
      <p:sp>
        <p:nvSpPr>
          <p:cNvPr id="313" name="Google Shape;313;p35"/>
          <p:cNvSpPr txBox="1"/>
          <p:nvPr>
            <p:ph idx="1" type="body"/>
          </p:nvPr>
        </p:nvSpPr>
        <p:spPr>
          <a:xfrm>
            <a:off x="415600" y="2044633"/>
            <a:ext cx="11360700" cy="396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3000"/>
              <a:t>Penjelasan DMC</a:t>
            </a:r>
            <a:endParaRPr i="1" sz="3000"/>
          </a:p>
          <a:p>
            <a:pPr indent="-41910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3000"/>
              <a:buAutoNum type="arabicPeriod"/>
            </a:pPr>
            <a:r>
              <a:rPr i="1" lang="en-US" sz="3000"/>
              <a:t>Proposisi Nilai (Value Proposition) : Janji nilai yang akan disampaikan (manfaat dan diferensiasi unik)</a:t>
            </a:r>
            <a:endParaRPr i="1" sz="3000"/>
          </a:p>
          <a:p>
            <a:pPr indent="-4191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i="1" lang="en-US" sz="3000"/>
              <a:t>Misi: Tujuan dan alasan perusahaan berdiri</a:t>
            </a:r>
            <a:endParaRPr i="1" sz="3000"/>
          </a:p>
          <a:p>
            <a:pPr indent="-4191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i="1" lang="en-US" sz="3000"/>
              <a:t>Visi: Tujuan bisnis aspirasional jangka panjang perusahaan</a:t>
            </a:r>
            <a:endParaRPr i="1" sz="3000"/>
          </a:p>
          <a:p>
            <a:pPr indent="-4191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i="1" lang="en-US" sz="3000"/>
              <a:t>Merek (Brand): Ekspresi lengkap perusahaan yang dikomunikasikan menciptakan pengalaman di publik, baik rasional maupun emosional</a:t>
            </a:r>
            <a:endParaRPr i="1" sz="3000"/>
          </a:p>
          <a:p>
            <a:pPr indent="-4191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i="1" lang="en-US" sz="3000"/>
              <a:t>Target Audiens: Pelanggan (yang sudah ada + ideal) yang dilayani perusahaan</a:t>
            </a:r>
            <a:endParaRPr i="1" sz="3000"/>
          </a:p>
          <a:p>
            <a:pPr indent="-4191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i="1" lang="en-US" sz="3000"/>
              <a:t>Pasar (Market) : Posisi pasar perusahaan relatif terhadap persaingan</a:t>
            </a:r>
            <a:endParaRPr i="1" sz="30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3000"/>
          </a:p>
        </p:txBody>
      </p:sp>
      <p:sp>
        <p:nvSpPr>
          <p:cNvPr id="314" name="Google Shape;314;p3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15" name="Google Shape;315;p35"/>
          <p:cNvGrpSpPr/>
          <p:nvPr/>
        </p:nvGrpSpPr>
        <p:grpSpPr>
          <a:xfrm>
            <a:off x="8851042" y="65792"/>
            <a:ext cx="3256207" cy="631899"/>
            <a:chOff x="94174" y="356285"/>
            <a:chExt cx="4299190" cy="1029822"/>
          </a:xfrm>
        </p:grpSpPr>
        <p:grpSp>
          <p:nvGrpSpPr>
            <p:cNvPr id="316" name="Google Shape;316;p35"/>
            <p:cNvGrpSpPr/>
            <p:nvPr/>
          </p:nvGrpSpPr>
          <p:grpSpPr>
            <a:xfrm>
              <a:off x="94174" y="356285"/>
              <a:ext cx="4299190" cy="1029822"/>
              <a:chOff x="6453398" y="244444"/>
              <a:chExt cx="5492067" cy="1315562"/>
            </a:xfrm>
          </p:grpSpPr>
          <p:sp>
            <p:nvSpPr>
              <p:cNvPr id="317" name="Google Shape;317;p35"/>
              <p:cNvSpPr/>
              <p:nvPr/>
            </p:nvSpPr>
            <p:spPr>
              <a:xfrm>
                <a:off x="6634265" y="340468"/>
                <a:ext cx="5311200" cy="11382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descr="Shape&#10;&#10;Description automatically generated with medium confidence" id="318" name="Google Shape;318;p3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6453398" y="244444"/>
                <a:ext cx="2622268" cy="131556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Graphical user interface, application&#10;&#10;Description automatically generated" id="319" name="Google Shape;319;p3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8747840" y="343925"/>
                <a:ext cx="1092357" cy="109238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20" name="Google Shape;320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410328" y="438000"/>
              <a:ext cx="494275" cy="8146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