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Poppins SemiBol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bold.fntdata"/><Relationship Id="rId22" Type="http://schemas.openxmlformats.org/officeDocument/2006/relationships/font" Target="fonts/PoppinsSemiBold-boldItalic.fntdata"/><Relationship Id="rId21" Type="http://schemas.openxmlformats.org/officeDocument/2006/relationships/font" Target="fonts/PoppinsSemiBold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ff54964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8ff54964e_0_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926e12f3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926e12f3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9754b40d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9754b40d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ff5496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ff5496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926e12f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926e12f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926e12f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926e12f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926e12f3b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926e12f3b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1926e12f3b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926e12f3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926e12f3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1926e12f3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926e12f3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926e12f3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15600" y="1101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15600" y="2044633"/>
            <a:ext cx="11360700" cy="39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45752" l="0" r="0" t="0"/>
          <a:stretch/>
        </p:blipFill>
        <p:spPr>
          <a:xfrm>
            <a:off x="-50" y="-5"/>
            <a:ext cx="12192000" cy="76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Relationship Id="rId9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7"/>
          <p:cNvGrpSpPr/>
          <p:nvPr/>
        </p:nvGrpSpPr>
        <p:grpSpPr>
          <a:xfrm>
            <a:off x="6453398" y="244444"/>
            <a:ext cx="5492067" cy="1315562"/>
            <a:chOff x="6453398" y="244444"/>
            <a:chExt cx="5492067" cy="1315562"/>
          </a:xfrm>
        </p:grpSpPr>
        <p:sp>
          <p:nvSpPr>
            <p:cNvPr id="168" name="Google Shape;168;p27"/>
            <p:cNvSpPr/>
            <p:nvPr/>
          </p:nvSpPr>
          <p:spPr>
            <a:xfrm>
              <a:off x="6634265" y="340468"/>
              <a:ext cx="5311200" cy="113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medium confidence" id="169" name="Google Shape;16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3398" y="244444"/>
              <a:ext cx="2622268" cy="131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170" name="Google Shape;17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47829" y="343939"/>
              <a:ext cx="1138136" cy="11381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7"/>
          <p:cNvSpPr txBox="1"/>
          <p:nvPr/>
        </p:nvSpPr>
        <p:spPr>
          <a:xfrm>
            <a:off x="1118062" y="6420255"/>
            <a:ext cx="109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[[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 1.0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 – [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100322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]] 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1118050" y="1393175"/>
            <a:ext cx="9944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oppins SemiBold"/>
              <a:buNone/>
            </a:pPr>
            <a:r>
              <a:rPr lang="en-US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Konsep </a:t>
            </a:r>
            <a:endParaRPr sz="54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oppins SemiBold"/>
              <a:buNone/>
            </a:pPr>
            <a:r>
              <a:rPr i="1" lang="en-US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Digital Marketing Canvas-</a:t>
            </a:r>
            <a:endParaRPr i="1" sz="54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oppins SemiBold"/>
              <a:buNone/>
            </a:pPr>
            <a:r>
              <a:rPr lang="en-US" sz="5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Kanvas Pemasaran Digital</a:t>
            </a:r>
            <a:endParaRPr sz="5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127375" y="4548527"/>
            <a:ext cx="80727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[Instruktur]</a:t>
            </a:r>
            <a:endParaRPr sz="2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#umkmpulihbersama</a:t>
            </a:r>
            <a:endParaRPr sz="2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99862" y="332900"/>
            <a:ext cx="643263" cy="10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415600" y="948977"/>
            <a:ext cx="113607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359">
                <a:solidFill>
                  <a:srgbClr val="4372C3"/>
                </a:solidFill>
              </a:rPr>
              <a:t>Komponen D</a:t>
            </a:r>
            <a:r>
              <a:rPr b="1" lang="en-US" sz="3359">
                <a:solidFill>
                  <a:srgbClr val="4372C3"/>
                </a:solidFill>
              </a:rPr>
              <a:t>igital Marketing Canvas</a:t>
            </a:r>
            <a:endParaRPr b="1" sz="3359">
              <a:solidFill>
                <a:srgbClr val="4372C3"/>
              </a:solidFill>
            </a:endParaRPr>
          </a:p>
        </p:txBody>
      </p:sp>
      <p:sp>
        <p:nvSpPr>
          <p:cNvPr id="326" name="Google Shape;326;p36"/>
          <p:cNvSpPr txBox="1"/>
          <p:nvPr>
            <p:ph idx="1" type="body"/>
          </p:nvPr>
        </p:nvSpPr>
        <p:spPr>
          <a:xfrm>
            <a:off x="415600" y="2044633"/>
            <a:ext cx="11360700" cy="39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000"/>
              <a:t>Penjelasan DMC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Akuisisi: Mendapatkan pengunjung dari saluran yang dapat diskalakan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Aktivasi: Pengalaman bahagia pertama yang terukur untuk mencapai 'momen aha'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Referensi: Pengguna merujuk produk ke rekan-rekan mereka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Pendapatan: Memonetisasi perilaku pengguna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i="1" lang="en-US" sz="3000"/>
              <a:t>Retensi: Membuat pengguna kembali ke bagian AARRR (</a:t>
            </a:r>
            <a:r>
              <a:rPr i="1" lang="en-US" sz="2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Acquisition, Activation, Retention, Referral, dan Revenue) </a:t>
            </a:r>
            <a:r>
              <a:rPr i="1" lang="en-US" sz="3000"/>
              <a:t>sebanyak mungkin</a:t>
            </a:r>
            <a:endParaRPr i="1" sz="3000"/>
          </a:p>
        </p:txBody>
      </p:sp>
      <p:sp>
        <p:nvSpPr>
          <p:cNvPr id="327" name="Google Shape;327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8" name="Google Shape;328;p36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329" name="Google Shape;329;p36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330" name="Google Shape;330;p36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331" name="Google Shape;331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332" name="Google Shape;332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3" name="Google Shape;33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415600" y="948967"/>
            <a:ext cx="11360700" cy="165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3400">
                <a:solidFill>
                  <a:srgbClr val="4372C3"/>
                </a:solidFill>
              </a:rPr>
              <a:t>EVALUASI HASIL PELATIHAN</a:t>
            </a:r>
            <a:endParaRPr b="1" sz="3400">
              <a:solidFill>
                <a:srgbClr val="4372C3"/>
              </a:solidFill>
            </a:endParaRPr>
          </a:p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341" name="Google Shape;341;p37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342" name="Google Shape;342;p37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343" name="Google Shape;343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344" name="Google Shape;344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5" name="Google Shape;34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37"/>
          <p:cNvSpPr txBox="1"/>
          <p:nvPr/>
        </p:nvSpPr>
        <p:spPr>
          <a:xfrm>
            <a:off x="873625" y="2417050"/>
            <a:ext cx="10294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JELASKAN YANG ANDA INGAT DARI TOPIK HARI INI.</a:t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HAL APA YANG BARU BUAT ANDA?</a:t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APA YANG AKAN ANDA LAKUKAN ATAS PENGETAHUAN BARU TERSEBUT?</a:t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HAL LAIN YANG INGIN DIKETAHUI TERKAIT TOPIK HARI INI.</a:t>
            </a:r>
            <a:endParaRPr sz="2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/>
        </p:nvSpPr>
        <p:spPr>
          <a:xfrm>
            <a:off x="1743213" y="3284376"/>
            <a:ext cx="3872269" cy="1034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</a:pPr>
            <a:r>
              <a:rPr lang="en-US"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Terima Kasih</a:t>
            </a:r>
            <a:endParaRPr sz="4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095" y="235427"/>
            <a:ext cx="1036576" cy="10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383" y="-254450"/>
            <a:ext cx="2082355" cy="210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9235" y="5892800"/>
            <a:ext cx="5068836" cy="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15482" y="2068498"/>
            <a:ext cx="3995289" cy="35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/>
          <p:nvPr/>
        </p:nvSpPr>
        <p:spPr>
          <a:xfrm>
            <a:off x="6634265" y="340468"/>
            <a:ext cx="5311301" cy="11381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medium confidence" id="357" name="Google Shape;357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53398" y="244444"/>
            <a:ext cx="2622270" cy="1315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358" name="Google Shape;358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47829" y="343939"/>
            <a:ext cx="1138136" cy="113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799862" y="332900"/>
            <a:ext cx="643263" cy="10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-3144" y="-17143"/>
            <a:ext cx="3750060" cy="6875143"/>
          </a:xfrm>
          <a:custGeom>
            <a:rect b="b" l="l" r="r" t="t"/>
            <a:pathLst>
              <a:path extrusionOk="0" h="10312714" w="5625090">
                <a:moveTo>
                  <a:pt x="0" y="0"/>
                </a:moveTo>
                <a:lnTo>
                  <a:pt x="1570228" y="0"/>
                </a:lnTo>
                <a:lnTo>
                  <a:pt x="1817757" y="75589"/>
                </a:lnTo>
                <a:cubicBezTo>
                  <a:pt x="3086740" y="508792"/>
                  <a:pt x="4180357" y="1389118"/>
                  <a:pt x="4871253" y="2585369"/>
                </a:cubicBezTo>
                <a:cubicBezTo>
                  <a:pt x="5876193" y="4325371"/>
                  <a:pt x="5876382" y="6469359"/>
                  <a:pt x="4871749" y="8209538"/>
                </a:cubicBezTo>
                <a:cubicBezTo>
                  <a:pt x="4369433" y="9079628"/>
                  <a:pt x="3654077" y="9782654"/>
                  <a:pt x="2813132" y="10268133"/>
                </a:cubicBezTo>
                <a:lnTo>
                  <a:pt x="2729795" y="10312714"/>
                </a:lnTo>
                <a:lnTo>
                  <a:pt x="910" y="10312714"/>
                </a:lnTo>
                <a:close/>
              </a:path>
            </a:pathLst>
          </a:custGeom>
          <a:solidFill>
            <a:srgbClr val="7F7F7F">
              <a:alpha val="3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2180112" y="-10885"/>
            <a:ext cx="3404489" cy="2221398"/>
          </a:xfrm>
          <a:custGeom>
            <a:rect b="b" l="l" r="r" t="t"/>
            <a:pathLst>
              <a:path extrusionOk="0" h="3332097" w="5133645">
                <a:moveTo>
                  <a:pt x="0" y="0"/>
                </a:moveTo>
                <a:cubicBezTo>
                  <a:pt x="1405490" y="882964"/>
                  <a:pt x="2182073" y="1971959"/>
                  <a:pt x="2718867" y="3332097"/>
                </a:cubicBezTo>
                <a:lnTo>
                  <a:pt x="5133645" y="3326639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837372" y="-23082"/>
            <a:ext cx="4245150" cy="3361102"/>
          </a:xfrm>
          <a:custGeom>
            <a:rect b="b" l="l" r="r" t="t"/>
            <a:pathLst>
              <a:path extrusionOk="0" h="5041653" w="5917606">
                <a:moveTo>
                  <a:pt x="0" y="0"/>
                </a:moveTo>
                <a:cubicBezTo>
                  <a:pt x="1988349" y="1026811"/>
                  <a:pt x="3009136" y="3355306"/>
                  <a:pt x="3043967" y="5041653"/>
                </a:cubicBezTo>
                <a:lnTo>
                  <a:pt x="5917606" y="5031454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1552668" y="-2942"/>
            <a:ext cx="4510981" cy="4509861"/>
          </a:xfrm>
          <a:custGeom>
            <a:rect b="b" l="l" r="r" t="t"/>
            <a:pathLst>
              <a:path extrusionOk="0" h="5042211" w="6157481">
                <a:moveTo>
                  <a:pt x="0" y="0"/>
                </a:moveTo>
                <a:cubicBezTo>
                  <a:pt x="2647339" y="886277"/>
                  <a:pt x="3586715" y="3365578"/>
                  <a:pt x="3043967" y="5041653"/>
                </a:cubicBezTo>
                <a:lnTo>
                  <a:pt x="6157481" y="5042211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1162388" y="-9791"/>
            <a:ext cx="4386850" cy="5648149"/>
          </a:xfrm>
          <a:custGeom>
            <a:rect b="b" l="l" r="r" t="t"/>
            <a:pathLst>
              <a:path extrusionOk="0" h="5035817" w="5453192">
                <a:moveTo>
                  <a:pt x="0" y="0"/>
                </a:moveTo>
                <a:cubicBezTo>
                  <a:pt x="3150690" y="849061"/>
                  <a:pt x="4013837" y="3301636"/>
                  <a:pt x="2447860" y="5016076"/>
                </a:cubicBezTo>
                <a:lnTo>
                  <a:pt x="5453192" y="5035817"/>
                </a:lnTo>
              </a:path>
            </a:pathLst>
          </a:cu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28"/>
          <p:cNvGrpSpPr/>
          <p:nvPr/>
        </p:nvGrpSpPr>
        <p:grpSpPr>
          <a:xfrm>
            <a:off x="5041007" y="2730516"/>
            <a:ext cx="5721679" cy="646331"/>
            <a:chOff x="4818251" y="1294425"/>
            <a:chExt cx="5721678" cy="646331"/>
          </a:xfrm>
        </p:grpSpPr>
        <p:sp>
          <p:nvSpPr>
            <p:cNvPr id="185" name="Google Shape;185;p28"/>
            <p:cNvSpPr txBox="1"/>
            <p:nvPr/>
          </p:nvSpPr>
          <p:spPr>
            <a:xfrm>
              <a:off x="6032129" y="1363676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Tahapan DMC</a:t>
              </a:r>
              <a:endParaRPr b="1" sz="27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4818251" y="1294425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8"/>
          <p:cNvGrpSpPr/>
          <p:nvPr/>
        </p:nvGrpSpPr>
        <p:grpSpPr>
          <a:xfrm>
            <a:off x="4561959" y="5021437"/>
            <a:ext cx="5721679" cy="646331"/>
            <a:chOff x="4818251" y="1294425"/>
            <a:chExt cx="5721678" cy="646331"/>
          </a:xfrm>
        </p:grpSpPr>
        <p:sp>
          <p:nvSpPr>
            <p:cNvPr id="188" name="Google Shape;188;p28"/>
            <p:cNvSpPr txBox="1"/>
            <p:nvPr/>
          </p:nvSpPr>
          <p:spPr>
            <a:xfrm>
              <a:off x="6032129" y="1363676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Evaluasi DMC</a:t>
              </a:r>
              <a:endParaRPr b="1" sz="27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4818251" y="1294425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8"/>
          <p:cNvSpPr txBox="1"/>
          <p:nvPr/>
        </p:nvSpPr>
        <p:spPr>
          <a:xfrm>
            <a:off x="7723761" y="356296"/>
            <a:ext cx="319884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Pembelajaran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28"/>
          <p:cNvGrpSpPr/>
          <p:nvPr/>
        </p:nvGrpSpPr>
        <p:grpSpPr>
          <a:xfrm>
            <a:off x="94454" y="356296"/>
            <a:ext cx="4299507" cy="1029879"/>
            <a:chOff x="6453398" y="244444"/>
            <a:chExt cx="5492168" cy="1315562"/>
          </a:xfrm>
        </p:grpSpPr>
        <p:sp>
          <p:nvSpPr>
            <p:cNvPr id="192" name="Google Shape;192;p28"/>
            <p:cNvSpPr/>
            <p:nvPr/>
          </p:nvSpPr>
          <p:spPr>
            <a:xfrm>
              <a:off x="6634265" y="340468"/>
              <a:ext cx="5311301" cy="113813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medium confidence" id="193" name="Google Shape;19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3398" y="244444"/>
              <a:ext cx="2622270" cy="131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194" name="Google Shape;194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47829" y="343939"/>
              <a:ext cx="1138136" cy="11381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Google Shape;19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0328" y="438000"/>
            <a:ext cx="494275" cy="814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8"/>
          <p:cNvGrpSpPr/>
          <p:nvPr/>
        </p:nvGrpSpPr>
        <p:grpSpPr>
          <a:xfrm>
            <a:off x="4561958" y="1585055"/>
            <a:ext cx="5721678" cy="646200"/>
            <a:chOff x="4818251" y="1294425"/>
            <a:chExt cx="5721678" cy="646200"/>
          </a:xfrm>
        </p:grpSpPr>
        <p:sp>
          <p:nvSpPr>
            <p:cNvPr id="197" name="Google Shape;197;p28"/>
            <p:cNvSpPr txBox="1"/>
            <p:nvPr/>
          </p:nvSpPr>
          <p:spPr>
            <a:xfrm>
              <a:off x="4818251" y="1294425"/>
              <a:ext cx="958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6032129" y="1363676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Digital Marketing Canvas</a:t>
              </a:r>
              <a:endParaRPr b="1" sz="27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28"/>
          <p:cNvGrpSpPr/>
          <p:nvPr/>
        </p:nvGrpSpPr>
        <p:grpSpPr>
          <a:xfrm>
            <a:off x="5041006" y="3875977"/>
            <a:ext cx="5721678" cy="646200"/>
            <a:chOff x="4818251" y="1294425"/>
            <a:chExt cx="5721678" cy="646200"/>
          </a:xfrm>
        </p:grpSpPr>
        <p:sp>
          <p:nvSpPr>
            <p:cNvPr id="200" name="Google Shape;200;p28"/>
            <p:cNvSpPr txBox="1"/>
            <p:nvPr/>
          </p:nvSpPr>
          <p:spPr>
            <a:xfrm>
              <a:off x="4818251" y="1294425"/>
              <a:ext cx="958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8"/>
            <p:cNvSpPr txBox="1"/>
            <p:nvPr/>
          </p:nvSpPr>
          <p:spPr>
            <a:xfrm>
              <a:off x="6032129" y="1363676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Praktek DMC</a:t>
              </a:r>
              <a:endParaRPr b="1" sz="27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9"/>
          <p:cNvCxnSpPr/>
          <p:nvPr/>
        </p:nvCxnSpPr>
        <p:spPr>
          <a:xfrm>
            <a:off x="2425677" y="2007644"/>
            <a:ext cx="0" cy="4850357"/>
          </a:xfrm>
          <a:prstGeom prst="straightConnector1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7" name="Google Shape;207;p29"/>
          <p:cNvGrpSpPr/>
          <p:nvPr/>
        </p:nvGrpSpPr>
        <p:grpSpPr>
          <a:xfrm>
            <a:off x="3336147" y="2007644"/>
            <a:ext cx="4777674" cy="674906"/>
            <a:chOff x="3059832" y="2116291"/>
            <a:chExt cx="3017702" cy="674906"/>
          </a:xfrm>
        </p:grpSpPr>
        <p:sp>
          <p:nvSpPr>
            <p:cNvPr id="208" name="Google Shape;208;p29"/>
            <p:cNvSpPr txBox="1"/>
            <p:nvPr/>
          </p:nvSpPr>
          <p:spPr>
            <a:xfrm>
              <a:off x="3059834" y="2421897"/>
              <a:ext cx="301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[Pengalaman]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9"/>
            <p:cNvSpPr txBox="1"/>
            <p:nvPr/>
          </p:nvSpPr>
          <p:spPr>
            <a:xfrm>
              <a:off x="3059832" y="2116291"/>
              <a:ext cx="28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[Nama Instruktur]</a:t>
              </a:r>
              <a:endParaRPr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9"/>
          <p:cNvSpPr txBox="1"/>
          <p:nvPr/>
        </p:nvSpPr>
        <p:spPr>
          <a:xfrm>
            <a:off x="233472" y="1915311"/>
            <a:ext cx="19300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Instruktur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9526625" y="2007650"/>
            <a:ext cx="1854300" cy="253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9"/>
          <p:cNvGrpSpPr/>
          <p:nvPr/>
        </p:nvGrpSpPr>
        <p:grpSpPr>
          <a:xfrm>
            <a:off x="7490415" y="310021"/>
            <a:ext cx="4299428" cy="1029879"/>
            <a:chOff x="6453398" y="244444"/>
            <a:chExt cx="5492067" cy="1315562"/>
          </a:xfrm>
        </p:grpSpPr>
        <p:sp>
          <p:nvSpPr>
            <p:cNvPr id="213" name="Google Shape;213;p29"/>
            <p:cNvSpPr/>
            <p:nvPr/>
          </p:nvSpPr>
          <p:spPr>
            <a:xfrm>
              <a:off x="6634265" y="340468"/>
              <a:ext cx="5311200" cy="113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medium confidence" id="214" name="Google Shape;21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3398" y="244444"/>
              <a:ext cx="2622270" cy="1315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215" name="Google Shape;215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47829" y="343939"/>
              <a:ext cx="1138136" cy="11381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29"/>
          <p:cNvGrpSpPr/>
          <p:nvPr/>
        </p:nvGrpSpPr>
        <p:grpSpPr>
          <a:xfrm>
            <a:off x="344510" y="81967"/>
            <a:ext cx="2136635" cy="1730043"/>
            <a:chOff x="1006095" y="-254450"/>
            <a:chExt cx="2600643" cy="2105752"/>
          </a:xfrm>
        </p:grpSpPr>
        <p:pic>
          <p:nvPicPr>
            <p:cNvPr id="217" name="Google Shape;217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6095" y="235427"/>
              <a:ext cx="1036576" cy="1036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24383" y="-254450"/>
              <a:ext cx="2082355" cy="21057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9" name="Google Shape;21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93850" y="389000"/>
            <a:ext cx="513275" cy="8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415600" y="948977"/>
            <a:ext cx="113607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359">
                <a:solidFill>
                  <a:srgbClr val="4372C3"/>
                </a:solidFill>
              </a:rPr>
              <a:t>Apa itu </a:t>
            </a:r>
            <a:r>
              <a:rPr b="1" i="1" lang="en-US" sz="3359">
                <a:solidFill>
                  <a:srgbClr val="4372C3"/>
                </a:solidFill>
              </a:rPr>
              <a:t>Digital Marketing Canvas</a:t>
            </a:r>
            <a:endParaRPr b="1" i="1" sz="3359">
              <a:solidFill>
                <a:srgbClr val="4372C3"/>
              </a:solidFill>
            </a:endParaRPr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415600" y="2044633"/>
            <a:ext cx="11360700" cy="39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000"/>
              <a:t>DMC adalah panduan praktis untuk 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i="1" lang="en-US" sz="3000"/>
              <a:t>Mengembangkan strategi untuk mempercepat pertumbuhan bisnis. Itu dibuat untuk siapa saja di perusahaan. Pemasar, Pengusaha, Pengembang, Desainer, Penjualan,... Ini adalah alat kreasi bersama. 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i="1" lang="en-US" sz="3000"/>
              <a:t>Brainstorming sebagai titik awal, strategi digital adalah garis akhir. Saat Anda menjalani prosesnya, Anda akan mempelajari bagaimana dasar-dasar pemasaran dan siklus hidup pelanggan online bekerja sama. 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i="1" lang="en-US" sz="3000"/>
              <a:t>DMC memberi perusahaan pendekatan terstruktur untuk mengartikulasikan proposisi nilai mereka dengan taktik pemasaran dan teknologi digital.</a:t>
            </a:r>
            <a:endParaRPr i="1" sz="3000"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7" name="Google Shape;227;p30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28" name="Google Shape;228;p30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29" name="Google Shape;229;p30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30" name="Google Shape;230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31" name="Google Shape;231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2" name="Google Shape;23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58550" y="775875"/>
            <a:ext cx="11547300" cy="90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Perancangan Pemasaran Digital dalam Model Bisnis 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00" y="1925067"/>
            <a:ext cx="10715600" cy="49329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31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40" name="Google Shape;240;p31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41" name="Google Shape;241;p31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42" name="Google Shape;242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43" name="Google Shape;243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4" name="Google Shape;244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117600" y="486833"/>
            <a:ext cx="14020800" cy="176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Merancang Pemasaran Digital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431800" y="1825633"/>
            <a:ext cx="7526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79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Tulis/tentukan nama merek/brand usaha anda</a:t>
            </a:r>
            <a:endParaRPr sz="2570"/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70"/>
              <a:buChar char="•"/>
            </a:pPr>
            <a:r>
              <a:rPr lang="en-US" sz="2570">
                <a:solidFill>
                  <a:srgbClr val="FF9900"/>
                </a:solidFill>
              </a:rPr>
              <a:t>Tuliskan/tentukan target user/pelanggan anda (customer persona)</a:t>
            </a:r>
            <a:endParaRPr sz="2570">
              <a:solidFill>
                <a:srgbClr val="FF9900"/>
              </a:solidFill>
            </a:endParaRPr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Tuliskan nama domain/web/toko online anda</a:t>
            </a:r>
            <a:endParaRPr sz="2570"/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70"/>
              <a:buChar char="•"/>
            </a:pPr>
            <a:r>
              <a:rPr lang="en-US" sz="2570">
                <a:solidFill>
                  <a:srgbClr val="FF9900"/>
                </a:solidFill>
              </a:rPr>
              <a:t>Tuliskan/tentukan rencana kampanye/promosi usaha anda (bikin tagar)</a:t>
            </a:r>
            <a:endParaRPr sz="2570">
              <a:solidFill>
                <a:srgbClr val="FF9900"/>
              </a:solidFill>
            </a:endParaRPr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Tuliskan positioning/keunikan/keunggulan/value proposition produk anda</a:t>
            </a:r>
            <a:endParaRPr sz="2570"/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70"/>
              <a:buChar char="•"/>
            </a:pPr>
            <a:r>
              <a:rPr lang="en-US" sz="2570">
                <a:solidFill>
                  <a:srgbClr val="FF9900"/>
                </a:solidFill>
              </a:rPr>
              <a:t>Tuliskan rencana program/kampanye hubungan pelanggan (CRM) anda</a:t>
            </a:r>
            <a:endParaRPr sz="2570">
              <a:solidFill>
                <a:srgbClr val="FF9900"/>
              </a:solidFill>
            </a:endParaRPr>
          </a:p>
          <a:p>
            <a:pPr indent="-39179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70"/>
              <a:buChar char="•"/>
            </a:pPr>
            <a:r>
              <a:rPr lang="en-US" sz="2570"/>
              <a:t>Tentukan rencana pemanfaatan sosmed organik dan media komunikasi lainnya </a:t>
            </a:r>
            <a:endParaRPr sz="257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70"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401" y="3516324"/>
            <a:ext cx="3839216" cy="266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32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53" name="Google Shape;253;p32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54" name="Google Shape;254;p32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55" name="Google Shape;255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56" name="Google Shape;256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692600" y="1221825"/>
            <a:ext cx="4782300" cy="517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Tuangkan rencana dalam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Digital Marketing Canvas (Model 1):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Tahapannya: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Diskusi (Brainstorm)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Pelajari (Learn)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Ciptakan (Build)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Canvas Strategi Pemasaran Digital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600" y="819075"/>
            <a:ext cx="4782300" cy="452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0" y="5048323"/>
            <a:ext cx="4933000" cy="1673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33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67" name="Google Shape;267;p33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68" name="Google Shape;268;p33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69" name="Google Shape;269;p3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70" name="Google Shape;270;p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1" name="Google Shape;271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3"/>
          <p:cNvSpPr txBox="1"/>
          <p:nvPr/>
        </p:nvSpPr>
        <p:spPr>
          <a:xfrm>
            <a:off x="10106625" y="1054175"/>
            <a:ext cx="54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Merek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8132125" y="1632975"/>
            <a:ext cx="8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Kampanye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9754575" y="1632975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Program CRM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8350200" y="3159350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Sosmed Organik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8407850" y="3838025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Media berbayar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8407850" y="4443175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Media lainnya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9504350" y="3159350"/>
            <a:ext cx="13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Kampanye Humas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9438425" y="4176713"/>
            <a:ext cx="13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Alat komunikasi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8132125" y="5959700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Siapa?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8935975" y="5959700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Karakteristik?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10083300" y="5959700"/>
            <a:ext cx="109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Minat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838200" y="365125"/>
            <a:ext cx="9072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Tuangkan rencana dalam Kanvas Pemasaran Digital (Model 2): </a:t>
            </a:r>
            <a:endParaRPr sz="2500"/>
          </a:p>
        </p:txBody>
      </p:sp>
      <p:grpSp>
        <p:nvGrpSpPr>
          <p:cNvPr id="289" name="Google Shape;289;p34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290" name="Google Shape;290;p34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292" name="Google Shape;292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293" name="Google Shape;293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4" name="Google Shape;29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4"/>
          <p:cNvGrpSpPr/>
          <p:nvPr/>
        </p:nvGrpSpPr>
        <p:grpSpPr>
          <a:xfrm>
            <a:off x="290825" y="1598075"/>
            <a:ext cx="11453351" cy="4589900"/>
            <a:chOff x="290825" y="1598075"/>
            <a:chExt cx="11453351" cy="4589900"/>
          </a:xfrm>
        </p:grpSpPr>
        <p:pic>
          <p:nvPicPr>
            <p:cNvPr id="296" name="Google Shape;296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0825" y="1598075"/>
              <a:ext cx="11453351" cy="458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34"/>
            <p:cNvSpPr txBox="1"/>
            <p:nvPr/>
          </p:nvSpPr>
          <p:spPr>
            <a:xfrm>
              <a:off x="355325" y="169082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Misi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4"/>
            <p:cNvSpPr txBox="1"/>
            <p:nvPr/>
          </p:nvSpPr>
          <p:spPr>
            <a:xfrm>
              <a:off x="6096000" y="169082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Visi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4"/>
            <p:cNvSpPr txBox="1"/>
            <p:nvPr/>
          </p:nvSpPr>
          <p:spPr>
            <a:xfrm>
              <a:off x="355325" y="2812900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Merek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4"/>
            <p:cNvSpPr txBox="1"/>
            <p:nvPr/>
          </p:nvSpPr>
          <p:spPr>
            <a:xfrm>
              <a:off x="2675300" y="2812900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Akuisisi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4"/>
            <p:cNvSpPr txBox="1"/>
            <p:nvPr/>
          </p:nvSpPr>
          <p:spPr>
            <a:xfrm>
              <a:off x="2675300" y="399577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Aktivasi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4"/>
            <p:cNvSpPr txBox="1"/>
            <p:nvPr/>
          </p:nvSpPr>
          <p:spPr>
            <a:xfrm>
              <a:off x="4936025" y="2812900"/>
              <a:ext cx="1566600" cy="7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Value Proposition/ Keunikan Produk/jasa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4"/>
            <p:cNvSpPr txBox="1"/>
            <p:nvPr/>
          </p:nvSpPr>
          <p:spPr>
            <a:xfrm>
              <a:off x="7245725" y="2812900"/>
              <a:ext cx="1350300" cy="554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Referensi/ rujukan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4"/>
            <p:cNvSpPr txBox="1"/>
            <p:nvPr/>
          </p:nvSpPr>
          <p:spPr>
            <a:xfrm>
              <a:off x="7245725" y="399577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Pendapatan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4"/>
            <p:cNvSpPr txBox="1"/>
            <p:nvPr/>
          </p:nvSpPr>
          <p:spPr>
            <a:xfrm>
              <a:off x="9530125" y="2812900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Target Audiens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4"/>
            <p:cNvSpPr txBox="1"/>
            <p:nvPr/>
          </p:nvSpPr>
          <p:spPr>
            <a:xfrm>
              <a:off x="355325" y="510917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Pasar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 txBox="1"/>
            <p:nvPr/>
          </p:nvSpPr>
          <p:spPr>
            <a:xfrm>
              <a:off x="6096000" y="5109175"/>
              <a:ext cx="13503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Calibri"/>
                  <a:ea typeface="Calibri"/>
                  <a:cs typeface="Calibri"/>
                  <a:sym typeface="Calibri"/>
                </a:rPr>
                <a:t>Retensi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415600" y="948977"/>
            <a:ext cx="113607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359">
                <a:solidFill>
                  <a:srgbClr val="4372C3"/>
                </a:solidFill>
              </a:rPr>
              <a:t>Komponen Digital Marketing Canvas (Model 2)</a:t>
            </a:r>
            <a:endParaRPr b="1" sz="3359">
              <a:solidFill>
                <a:srgbClr val="4372C3"/>
              </a:solidFill>
            </a:endParaRPr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415600" y="2044633"/>
            <a:ext cx="11360700" cy="39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000"/>
              <a:t>Penjelasan DMC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Proposisi Nilai (Value Proposition) : Janji nilai yang akan disampaikan (manfaat dan diferensiasi unik)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Misi: Tujuan dan alasan perusahaan berdiri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Visi: Tujuan bisnis aspirasional jangka panjang perusahaan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Merek (Brand): Ekspresi lengkap perusahaan yang dikomunikasikan menciptakan pengalaman di publik, baik rasional maupun emosional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Target Audiens: Pelanggan (yang sudah ada + ideal) yang dilayani perusahaan</a:t>
            </a:r>
            <a:endParaRPr i="1"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-US" sz="3000"/>
              <a:t>Pasar (Market) : Posisi pasar perusahaan relatif terhadap persaingan</a:t>
            </a:r>
            <a:endParaRPr i="1"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8851042" y="65792"/>
            <a:ext cx="3256207" cy="631899"/>
            <a:chOff x="94174" y="356285"/>
            <a:chExt cx="4299190" cy="1029822"/>
          </a:xfrm>
        </p:grpSpPr>
        <p:grpSp>
          <p:nvGrpSpPr>
            <p:cNvPr id="316" name="Google Shape;316;p35"/>
            <p:cNvGrpSpPr/>
            <p:nvPr/>
          </p:nvGrpSpPr>
          <p:grpSpPr>
            <a:xfrm>
              <a:off x="94174" y="356285"/>
              <a:ext cx="4299190" cy="1029822"/>
              <a:chOff x="6453398" y="244444"/>
              <a:chExt cx="5492067" cy="1315562"/>
            </a:xfrm>
          </p:grpSpPr>
          <p:sp>
            <p:nvSpPr>
              <p:cNvPr id="317" name="Google Shape;317;p35"/>
              <p:cNvSpPr/>
              <p:nvPr/>
            </p:nvSpPr>
            <p:spPr>
              <a:xfrm>
                <a:off x="6634265" y="340468"/>
                <a:ext cx="5311200" cy="11382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hape&#10;&#10;Description automatically generated with medium confidence" id="318" name="Google Shape;318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453398" y="244444"/>
                <a:ext cx="2622268" cy="13155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raphical user interface, application&#10;&#10;Description automatically generated" id="319" name="Google Shape;319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47840" y="343925"/>
                <a:ext cx="1092357" cy="1092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0" name="Google Shape;32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0328" y="438000"/>
              <a:ext cx="494275" cy="814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