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12192000"/>
  <p:notesSz cx="6858000" cy="9144000"/>
  <p:embeddedFontLst>
    <p:embeddedFont>
      <p:font typeface="Montserrat"/>
      <p:regular r:id="rId28"/>
      <p:bold r:id="rId29"/>
      <p:italic r:id="rId30"/>
      <p:boldItalic r:id="rId31"/>
    </p:embeddedFont>
    <p:embeddedFont>
      <p:font typeface="Poppins SemiBold"/>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Montserrat-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5.xml"/><Relationship Id="rId33" Type="http://schemas.openxmlformats.org/officeDocument/2006/relationships/font" Target="fonts/PoppinsSemiBold-bold.fntdata"/><Relationship Id="rId10" Type="http://schemas.openxmlformats.org/officeDocument/2006/relationships/slide" Target="slides/slide4.xml"/><Relationship Id="rId32" Type="http://schemas.openxmlformats.org/officeDocument/2006/relationships/font" Target="fonts/PoppinsSemiBold-regular.fntdata"/><Relationship Id="rId13" Type="http://schemas.openxmlformats.org/officeDocument/2006/relationships/slide" Target="slides/slide7.xml"/><Relationship Id="rId35" Type="http://schemas.openxmlformats.org/officeDocument/2006/relationships/font" Target="fonts/PoppinsSemiBold-boldItalic.fntdata"/><Relationship Id="rId12" Type="http://schemas.openxmlformats.org/officeDocument/2006/relationships/slide" Target="slides/slide6.xml"/><Relationship Id="rId34" Type="http://schemas.openxmlformats.org/officeDocument/2006/relationships/font" Target="fonts/PoppinsSemi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8ff54964e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118ff54964e_0_4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18ff54964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18ff54964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18ff54964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18ff54964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18ff54964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18ff54964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18ff54964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18ff54964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18ff54964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18ff54964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18ff54964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18ff54964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18ff54964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18ff54964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18ff54964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18ff54964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18ff54964e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18ff54964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18ff54964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18ff54964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18ff54964e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18ff54964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18ff54964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18ff54964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18ff54964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18ff54964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18ff54964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18ff54964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18ff54964e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18ff54964e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8ff54964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18ff54964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18ff54964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18ff54964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3375" lvl="0" marL="457200" rtl="0" algn="l">
              <a:lnSpc>
                <a:spcPct val="115000"/>
              </a:lnSpc>
              <a:spcBef>
                <a:spcPts val="0"/>
              </a:spcBef>
              <a:spcAft>
                <a:spcPts val="0"/>
              </a:spcAft>
              <a:buClr>
                <a:schemeClr val="dk1"/>
              </a:buClr>
              <a:buSzPts val="1650"/>
              <a:buFont typeface="Montserrat"/>
              <a:buChar char="●"/>
            </a:pPr>
            <a:r>
              <a:rPr lang="en-US" sz="1650">
                <a:solidFill>
                  <a:schemeClr val="dk1"/>
                </a:solidFill>
                <a:latin typeface="Montserrat"/>
                <a:ea typeface="Montserrat"/>
                <a:cs typeface="Montserrat"/>
                <a:sym typeface="Montserrat"/>
              </a:rPr>
              <a:t>Berdasarkan 4,72 miliar pengguna internet di seluruh dunia dan pangsa pasar 92,24%.</a:t>
            </a:r>
            <a:endParaRPr sz="1650">
              <a:solidFill>
                <a:schemeClr val="dk1"/>
              </a:solidFill>
              <a:latin typeface="Montserrat"/>
              <a:ea typeface="Montserrat"/>
              <a:cs typeface="Montserrat"/>
              <a:sym typeface="Montserrat"/>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1" name="Shape 81"/>
        <p:cNvGrpSpPr/>
        <p:nvPr/>
      </p:nvGrpSpPr>
      <p:grpSpPr>
        <a:xfrm>
          <a:off x="0" y="0"/>
          <a:ext cx="0" cy="0"/>
          <a:chOff x="0" y="0"/>
          <a:chExt cx="0" cy="0"/>
        </a:xfrm>
      </p:grpSpPr>
      <p:sp>
        <p:nvSpPr>
          <p:cNvPr id="82" name="Google Shape;82;p13"/>
          <p:cNvSpPr txBox="1"/>
          <p:nvPr>
            <p:ph type="title"/>
          </p:nvPr>
        </p:nvSpPr>
        <p:spPr>
          <a:xfrm>
            <a:off x="415600" y="1101367"/>
            <a:ext cx="11360700" cy="763500"/>
          </a:xfrm>
          <a:prstGeom prst="rect">
            <a:avLst/>
          </a:prstGeom>
        </p:spPr>
        <p:txBody>
          <a:bodyPr anchorCtr="0" anchor="ctr" bIns="45700" lIns="91425" spcFirstLastPara="1" rIns="91425" wrap="square" tIns="45700">
            <a:norm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3" name="Google Shape;83;p13"/>
          <p:cNvSpPr txBox="1"/>
          <p:nvPr>
            <p:ph idx="1" type="body"/>
          </p:nvPr>
        </p:nvSpPr>
        <p:spPr>
          <a:xfrm>
            <a:off x="415600" y="2044633"/>
            <a:ext cx="11360700" cy="3961200"/>
          </a:xfrm>
          <a:prstGeom prst="rect">
            <a:avLst/>
          </a:prstGeom>
        </p:spPr>
        <p:txBody>
          <a:bodyPr anchorCtr="0" anchor="t" bIns="45700" lIns="91425" spcFirstLastPara="1" rIns="91425" wrap="square" tIns="45700">
            <a:normAutofit/>
          </a:bodyPr>
          <a:lstStyle>
            <a:lvl1pPr indent="-406400" lvl="0" marL="457200" rtl="0">
              <a:spcBef>
                <a:spcPts val="1000"/>
              </a:spcBef>
              <a:spcAft>
                <a:spcPts val="0"/>
              </a:spcAft>
              <a:buSzPts val="2800"/>
              <a:buChar char="•"/>
              <a:defRPr/>
            </a:lvl1pPr>
            <a:lvl2pPr indent="-381000" lvl="1" marL="914400" rtl="0">
              <a:spcBef>
                <a:spcPts val="500"/>
              </a:spcBef>
              <a:spcAft>
                <a:spcPts val="0"/>
              </a:spcAft>
              <a:buSzPts val="2400"/>
              <a:buChar char="•"/>
              <a:defRPr/>
            </a:lvl2pPr>
            <a:lvl3pPr indent="-355600" lvl="2" marL="1371600" rtl="0">
              <a:spcBef>
                <a:spcPts val="500"/>
              </a:spcBef>
              <a:spcAft>
                <a:spcPts val="0"/>
              </a:spcAft>
              <a:buSzPts val="2000"/>
              <a:buChar char="•"/>
              <a:defRPr/>
            </a:lvl3pPr>
            <a:lvl4pPr indent="-342900" lvl="3" marL="1828800" rtl="0">
              <a:spcBef>
                <a:spcPts val="500"/>
              </a:spcBef>
              <a:spcAft>
                <a:spcPts val="0"/>
              </a:spcAft>
              <a:buSzPts val="1800"/>
              <a:buChar char="•"/>
              <a:defRPr/>
            </a:lvl4pPr>
            <a:lvl5pPr indent="-342900" lvl="4" marL="2286000" rtl="0">
              <a:spcBef>
                <a:spcPts val="500"/>
              </a:spcBef>
              <a:spcAft>
                <a:spcPts val="0"/>
              </a:spcAft>
              <a:buSzPts val="1800"/>
              <a:buChar char="•"/>
              <a:defRPr/>
            </a:lvl5pPr>
            <a:lvl6pPr indent="-342900" lvl="5" marL="2743200" rtl="0">
              <a:spcBef>
                <a:spcPts val="500"/>
              </a:spcBef>
              <a:spcAft>
                <a:spcPts val="0"/>
              </a:spcAft>
              <a:buSzPts val="1800"/>
              <a:buChar char="•"/>
              <a:defRPr/>
            </a:lvl6pPr>
            <a:lvl7pPr indent="-342900" lvl="6" marL="3200400" rtl="0">
              <a:spcBef>
                <a:spcPts val="500"/>
              </a:spcBef>
              <a:spcAft>
                <a:spcPts val="0"/>
              </a:spcAft>
              <a:buSzPts val="1800"/>
              <a:buChar char="•"/>
              <a:defRPr/>
            </a:lvl7pPr>
            <a:lvl8pPr indent="-342900" lvl="7" marL="3657600" rtl="0">
              <a:spcBef>
                <a:spcPts val="500"/>
              </a:spcBef>
              <a:spcAft>
                <a:spcPts val="0"/>
              </a:spcAft>
              <a:buSzPts val="1800"/>
              <a:buChar char="•"/>
              <a:defRPr/>
            </a:lvl8pPr>
            <a:lvl9pPr indent="-342900" lvl="8" marL="4114800" rtl="0">
              <a:spcBef>
                <a:spcPts val="500"/>
              </a:spcBef>
              <a:spcAft>
                <a:spcPts val="0"/>
              </a:spcAft>
              <a:buSzPts val="1800"/>
              <a:buChar char="•"/>
              <a:defRPr/>
            </a:lvl9pPr>
          </a:lstStyle>
          <a:p/>
        </p:txBody>
      </p:sp>
      <p:sp>
        <p:nvSpPr>
          <p:cNvPr id="84" name="Google Shape;84;p13"/>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1">
  <p:cSld name="SECTION_HEADER_1">
    <p:spTree>
      <p:nvGrpSpPr>
        <p:cNvPr id="85" name="Shape 85"/>
        <p:cNvGrpSpPr/>
        <p:nvPr/>
      </p:nvGrpSpPr>
      <p:grpSpPr>
        <a:xfrm>
          <a:off x="0" y="0"/>
          <a:ext cx="0" cy="0"/>
          <a:chOff x="0" y="0"/>
          <a:chExt cx="0" cy="0"/>
        </a:xfrm>
      </p:grpSpPr>
      <p:sp>
        <p:nvSpPr>
          <p:cNvPr id="86" name="Google Shape;86;p14"/>
          <p:cNvSpPr txBox="1"/>
          <p:nvPr>
            <p:ph type="title"/>
          </p:nvPr>
        </p:nvSpPr>
        <p:spPr>
          <a:xfrm>
            <a:off x="415600" y="2867800"/>
            <a:ext cx="11360700" cy="1122300"/>
          </a:xfrm>
          <a:prstGeom prst="rect">
            <a:avLst/>
          </a:prstGeom>
        </p:spPr>
        <p:txBody>
          <a:bodyPr anchorCtr="0" anchor="ctr" bIns="45700" lIns="91425" spcFirstLastPara="1" rIns="91425" wrap="square" tIns="45700">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87" name="Google Shape;87;p14"/>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4" name="Shape 94"/>
        <p:cNvGrpSpPr/>
        <p:nvPr/>
      </p:nvGrpSpPr>
      <p:grpSpPr>
        <a:xfrm>
          <a:off x="0" y="0"/>
          <a:ext cx="0" cy="0"/>
          <a:chOff x="0" y="0"/>
          <a:chExt cx="0" cy="0"/>
        </a:xfrm>
      </p:grpSpPr>
      <p:sp>
        <p:nvSpPr>
          <p:cNvPr id="95" name="Google Shape;95;p16"/>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6" name="Google Shape;96;p16"/>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97" name="Google Shape;97;p1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9" name="Google Shape;99;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0" name="Shape 100"/>
        <p:cNvGrpSpPr/>
        <p:nvPr/>
      </p:nvGrpSpPr>
      <p:grpSpPr>
        <a:xfrm>
          <a:off x="0" y="0"/>
          <a:ext cx="0" cy="0"/>
          <a:chOff x="0" y="0"/>
          <a:chExt cx="0" cy="0"/>
        </a:xfrm>
      </p:grpSpPr>
      <p:sp>
        <p:nvSpPr>
          <p:cNvPr id="101" name="Google Shape;101;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2" name="Google Shape;102;p1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3" name="Google Shape;103;p1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4" name="Google Shape;104;p1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5" name="Google Shape;105;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6" name="Shape 106"/>
        <p:cNvGrpSpPr/>
        <p:nvPr/>
      </p:nvGrpSpPr>
      <p:grpSpPr>
        <a:xfrm>
          <a:off x="0" y="0"/>
          <a:ext cx="0" cy="0"/>
          <a:chOff x="0" y="0"/>
          <a:chExt cx="0" cy="0"/>
        </a:xfrm>
      </p:grpSpPr>
      <p:sp>
        <p:nvSpPr>
          <p:cNvPr id="107" name="Google Shape;107;p18"/>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8" name="Google Shape;108;p18"/>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09" name="Google Shape;109;p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0" name="Google Shape;110;p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1" name="Google Shape;111;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2" name="Shape 112"/>
        <p:cNvGrpSpPr/>
        <p:nvPr/>
      </p:nvGrpSpPr>
      <p:grpSpPr>
        <a:xfrm>
          <a:off x="0" y="0"/>
          <a:ext cx="0" cy="0"/>
          <a:chOff x="0" y="0"/>
          <a:chExt cx="0" cy="0"/>
        </a:xfrm>
      </p:grpSpPr>
      <p:sp>
        <p:nvSpPr>
          <p:cNvPr id="113" name="Google Shape;113;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4" name="Google Shape;114;p19"/>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5" name="Google Shape;115;p19"/>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6" name="Google Shape;116;p1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7" name="Google Shape;117;p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8" name="Google Shape;118;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9" name="Shape 119"/>
        <p:cNvGrpSpPr/>
        <p:nvPr/>
      </p:nvGrpSpPr>
      <p:grpSpPr>
        <a:xfrm>
          <a:off x="0" y="0"/>
          <a:ext cx="0" cy="0"/>
          <a:chOff x="0" y="0"/>
          <a:chExt cx="0" cy="0"/>
        </a:xfrm>
      </p:grpSpPr>
      <p:sp>
        <p:nvSpPr>
          <p:cNvPr id="120" name="Google Shape;120;p20"/>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1" name="Google Shape;121;p20"/>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22" name="Google Shape;122;p20"/>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3" name="Google Shape;123;p20"/>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24" name="Google Shape;124;p20"/>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5" name="Google Shape;125;p2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6" name="Google Shape;126;p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7" name="Google Shape;127;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8" name="Shape 128"/>
        <p:cNvGrpSpPr/>
        <p:nvPr/>
      </p:nvGrpSpPr>
      <p:grpSpPr>
        <a:xfrm>
          <a:off x="0" y="0"/>
          <a:ext cx="0" cy="0"/>
          <a:chOff x="0" y="0"/>
          <a:chExt cx="0" cy="0"/>
        </a:xfrm>
      </p:grpSpPr>
      <p:sp>
        <p:nvSpPr>
          <p:cNvPr id="129" name="Google Shape;129;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0" name="Google Shape;130;p2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1" name="Google Shape;131;p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2" name="Google Shape;132;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3" name="Shape 133"/>
        <p:cNvGrpSpPr/>
        <p:nvPr/>
      </p:nvGrpSpPr>
      <p:grpSpPr>
        <a:xfrm>
          <a:off x="0" y="0"/>
          <a:ext cx="0" cy="0"/>
          <a:chOff x="0" y="0"/>
          <a:chExt cx="0" cy="0"/>
        </a:xfrm>
      </p:grpSpPr>
      <p:sp>
        <p:nvSpPr>
          <p:cNvPr id="134" name="Google Shape;134;p2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6" name="Google Shape;136;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7" name="Shape 137"/>
        <p:cNvGrpSpPr/>
        <p:nvPr/>
      </p:nvGrpSpPr>
      <p:grpSpPr>
        <a:xfrm>
          <a:off x="0" y="0"/>
          <a:ext cx="0" cy="0"/>
          <a:chOff x="0" y="0"/>
          <a:chExt cx="0" cy="0"/>
        </a:xfrm>
      </p:grpSpPr>
      <p:sp>
        <p:nvSpPr>
          <p:cNvPr id="138" name="Google Shape;138;p23"/>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9" name="Google Shape;139;p23"/>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40" name="Google Shape;140;p23"/>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41" name="Google Shape;141;p2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2" name="Google Shape;142;p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3" name="Google Shape;143;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4" name="Shape 144"/>
        <p:cNvGrpSpPr/>
        <p:nvPr/>
      </p:nvGrpSpPr>
      <p:grpSpPr>
        <a:xfrm>
          <a:off x="0" y="0"/>
          <a:ext cx="0" cy="0"/>
          <a:chOff x="0" y="0"/>
          <a:chExt cx="0" cy="0"/>
        </a:xfrm>
      </p:grpSpPr>
      <p:sp>
        <p:nvSpPr>
          <p:cNvPr id="145" name="Google Shape;145;p24"/>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6" name="Google Shape;146;p24"/>
          <p:cNvSpPr/>
          <p:nvPr>
            <p:ph idx="2" type="pic"/>
          </p:nvPr>
        </p:nvSpPr>
        <p:spPr>
          <a:xfrm>
            <a:off x="5183188" y="987425"/>
            <a:ext cx="6172200" cy="4873500"/>
          </a:xfrm>
          <a:prstGeom prst="rect">
            <a:avLst/>
          </a:prstGeom>
          <a:noFill/>
          <a:ln>
            <a:noFill/>
          </a:ln>
        </p:spPr>
      </p:sp>
      <p:sp>
        <p:nvSpPr>
          <p:cNvPr id="147" name="Google Shape;147;p24"/>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48" name="Google Shape;148;p2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9" name="Google Shape;149;p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0" name="Google Shape;150;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1" name="Shape 151"/>
        <p:cNvGrpSpPr/>
        <p:nvPr/>
      </p:nvGrpSpPr>
      <p:grpSpPr>
        <a:xfrm>
          <a:off x="0" y="0"/>
          <a:ext cx="0" cy="0"/>
          <a:chOff x="0" y="0"/>
          <a:chExt cx="0" cy="0"/>
        </a:xfrm>
      </p:grpSpPr>
      <p:sp>
        <p:nvSpPr>
          <p:cNvPr id="152" name="Google Shape;152;p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3" name="Google Shape;153;p25"/>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54" name="Google Shape;154;p2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5" name="Google Shape;155;p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6" name="Google Shape;156;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26"/>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9" name="Google Shape;159;p26"/>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0" name="Google Shape;160;p2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1" name="Google Shape;161;p2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2" name="Google Shape;162;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7" name="Google Shape;27;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0"/>
          <p:cNvSpPr/>
          <p:nvPr>
            <p:ph idx="2" type="pic"/>
          </p:nvPr>
        </p:nvSpPr>
        <p:spPr>
          <a:xfrm>
            <a:off x="5183188" y="987425"/>
            <a:ext cx="6172200" cy="4873625"/>
          </a:xfrm>
          <a:prstGeom prst="rect">
            <a:avLst/>
          </a:prstGeom>
          <a:noFill/>
          <a:ln>
            <a:noFill/>
          </a:ln>
        </p:spPr>
      </p:sp>
      <p:sp>
        <p:nvSpPr>
          <p:cNvPr id="65" name="Google Shape;65;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2" Type="http://schemas.openxmlformats.org/officeDocument/2006/relationships/theme" Target="../theme/theme3.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1" name="Google Shape;11;p1"/>
          <p:cNvPicPr preferRelativeResize="0"/>
          <p:nvPr/>
        </p:nvPicPr>
        <p:blipFill rotWithShape="1">
          <a:blip r:embed="rId1">
            <a:alphaModFix/>
          </a:blip>
          <a:srcRect b="45752" l="0" r="0" t="0"/>
          <a:stretch/>
        </p:blipFill>
        <p:spPr>
          <a:xfrm>
            <a:off x="-50" y="-5"/>
            <a:ext cx="12192000" cy="763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0" name="Google Shape;90;p1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1" name="Google Shape;91;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2" name="Google Shape;92;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Google Shape;93;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https://www.youtube.com/watch?v=BfRQH8KF8O8" TargetMode="External"/><Relationship Id="rId4" Type="http://schemas.openxmlformats.org/officeDocument/2006/relationships/hyperlink" Target="http://www.youtube.com/watch?v=BfRQH8KF8O8" TargetMode="External"/><Relationship Id="rId5" Type="http://schemas.openxmlformats.org/officeDocument/2006/relationships/image" Target="../media/image14.jpg"/><Relationship Id="rId6" Type="http://schemas.openxmlformats.org/officeDocument/2006/relationships/image" Target="../media/image3.png"/><Relationship Id="rId7" Type="http://schemas.openxmlformats.org/officeDocument/2006/relationships/image" Target="../media/image2.png"/><Relationship Id="rId8"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hyperlink" Target="http://www.youtube.com/watch?v=R5P3n77GWjU" TargetMode="External"/><Relationship Id="rId4" Type="http://schemas.openxmlformats.org/officeDocument/2006/relationships/image" Target="../media/image24.jp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7.png"/></Relationships>
</file>

<file path=ppt/slides/_rels/slide21.xml.rels><?xml version="1.0" encoding="UTF-8" standalone="yes"?><Relationships xmlns="http://schemas.openxmlformats.org/package/2006/relationships"><Relationship Id="rId10"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5.jpg"/><Relationship Id="rId4" Type="http://schemas.openxmlformats.org/officeDocument/2006/relationships/image" Target="../media/image28.png"/><Relationship Id="rId9" Type="http://schemas.openxmlformats.org/officeDocument/2006/relationships/image" Target="../media/image2.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9.png"/><Relationship Id="rId8"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jp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s://www.britannica.com/biography/Charles-Babbage" TargetMode="External"/><Relationship Id="rId4" Type="http://schemas.openxmlformats.org/officeDocument/2006/relationships/hyperlink" Target="https://www.semrush.com/blog/google-search-statistics/" TargetMode="External"/><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20.png"/><Relationship Id="rId7"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6" name="Shape 166"/>
        <p:cNvGrpSpPr/>
        <p:nvPr/>
      </p:nvGrpSpPr>
      <p:grpSpPr>
        <a:xfrm>
          <a:off x="0" y="0"/>
          <a:ext cx="0" cy="0"/>
          <a:chOff x="0" y="0"/>
          <a:chExt cx="0" cy="0"/>
        </a:xfrm>
      </p:grpSpPr>
      <p:grpSp>
        <p:nvGrpSpPr>
          <p:cNvPr id="167" name="Google Shape;167;p27"/>
          <p:cNvGrpSpPr/>
          <p:nvPr/>
        </p:nvGrpSpPr>
        <p:grpSpPr>
          <a:xfrm>
            <a:off x="6453398" y="244444"/>
            <a:ext cx="5492067" cy="1315562"/>
            <a:chOff x="6453398" y="244444"/>
            <a:chExt cx="5492067" cy="1315562"/>
          </a:xfrm>
        </p:grpSpPr>
        <p:sp>
          <p:nvSpPr>
            <p:cNvPr id="168" name="Google Shape;168;p27"/>
            <p:cNvSpPr/>
            <p:nvPr/>
          </p:nvSpPr>
          <p:spPr>
            <a:xfrm>
              <a:off x="6634265" y="340468"/>
              <a:ext cx="5311200" cy="11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descr="Shape&#10;&#10;Description automatically generated with medium confidence" id="169" name="Google Shape;169;p27"/>
            <p:cNvPicPr preferRelativeResize="0"/>
            <p:nvPr/>
          </p:nvPicPr>
          <p:blipFill rotWithShape="1">
            <a:blip r:embed="rId4">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170" name="Google Shape;170;p27"/>
            <p:cNvPicPr preferRelativeResize="0"/>
            <p:nvPr/>
          </p:nvPicPr>
          <p:blipFill rotWithShape="1">
            <a:blip r:embed="rId5">
              <a:alphaModFix/>
            </a:blip>
            <a:srcRect b="0" l="0" r="0" t="0"/>
            <a:stretch/>
          </p:blipFill>
          <p:spPr>
            <a:xfrm>
              <a:off x="8747829" y="343939"/>
              <a:ext cx="1138136" cy="1138136"/>
            </a:xfrm>
            <a:prstGeom prst="rect">
              <a:avLst/>
            </a:prstGeom>
            <a:noFill/>
            <a:ln>
              <a:noFill/>
            </a:ln>
          </p:spPr>
        </p:pic>
      </p:grpSp>
      <p:sp>
        <p:nvSpPr>
          <p:cNvPr id="171" name="Google Shape;171;p27"/>
          <p:cNvSpPr txBox="1"/>
          <p:nvPr/>
        </p:nvSpPr>
        <p:spPr>
          <a:xfrm>
            <a:off x="1118062" y="6420255"/>
            <a:ext cx="10953900" cy="344100"/>
          </a:xfrm>
          <a:prstGeom prst="rect">
            <a:avLst/>
          </a:prstGeom>
          <a:noFill/>
          <a:ln>
            <a:noFill/>
          </a:ln>
        </p:spPr>
        <p:txBody>
          <a:bodyPr anchorCtr="0" anchor="b" bIns="45700" lIns="91425" spcFirstLastPara="1" rIns="91425" wrap="square" tIns="45700">
            <a:noAutofit/>
          </a:bodyPr>
          <a:lstStyle/>
          <a:p>
            <a:pPr indent="0" lvl="0" marL="0" marR="0" rtl="0" algn="r">
              <a:lnSpc>
                <a:spcPct val="9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a:t>
            </a:r>
            <a:r>
              <a:rPr lang="en-US">
                <a:solidFill>
                  <a:schemeClr val="lt1"/>
                </a:solidFill>
                <a:latin typeface="Calibri"/>
                <a:ea typeface="Calibri"/>
                <a:cs typeface="Calibri"/>
                <a:sym typeface="Calibri"/>
              </a:rPr>
              <a:t>Versi 1.0</a:t>
            </a:r>
            <a:r>
              <a:rPr b="0" i="0" lang="en-US" sz="1400" u="none" cap="none" strike="noStrike">
                <a:solidFill>
                  <a:schemeClr val="lt1"/>
                </a:solidFill>
                <a:latin typeface="Calibri"/>
                <a:ea typeface="Calibri"/>
                <a:cs typeface="Calibri"/>
                <a:sym typeface="Calibri"/>
              </a:rPr>
              <a:t>] – [</a:t>
            </a:r>
            <a:r>
              <a:rPr lang="en-US">
                <a:solidFill>
                  <a:schemeClr val="lt1"/>
                </a:solidFill>
                <a:latin typeface="Calibri"/>
                <a:ea typeface="Calibri"/>
                <a:cs typeface="Calibri"/>
                <a:sym typeface="Calibri"/>
              </a:rPr>
              <a:t>190322</a:t>
            </a:r>
            <a:r>
              <a:rPr b="0" i="0" lang="en-US" sz="1400" u="none" cap="none" strike="noStrike">
                <a:solidFill>
                  <a:schemeClr val="lt1"/>
                </a:solidFill>
                <a:latin typeface="Calibri"/>
                <a:ea typeface="Calibri"/>
                <a:cs typeface="Calibri"/>
                <a:sym typeface="Calibri"/>
              </a:rPr>
              <a:t>]] </a:t>
            </a:r>
            <a:endParaRPr/>
          </a:p>
        </p:txBody>
      </p:sp>
      <p:sp>
        <p:nvSpPr>
          <p:cNvPr id="172" name="Google Shape;172;p27"/>
          <p:cNvSpPr txBox="1"/>
          <p:nvPr/>
        </p:nvSpPr>
        <p:spPr>
          <a:xfrm>
            <a:off x="1118062" y="1393177"/>
            <a:ext cx="9103800" cy="26643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lt1"/>
              </a:buClr>
              <a:buSzPts val="5400"/>
              <a:buFont typeface="Poppins SemiBold"/>
              <a:buNone/>
            </a:pPr>
            <a:r>
              <a:rPr lang="en-US" sz="5400">
                <a:solidFill>
                  <a:schemeClr val="lt1"/>
                </a:solidFill>
                <a:latin typeface="Poppins SemiBold"/>
                <a:ea typeface="Poppins SemiBold"/>
                <a:cs typeface="Poppins SemiBold"/>
                <a:sym typeface="Poppins SemiBold"/>
              </a:rPr>
              <a:t>Pengenalan Google Profil Bisnis (Google Bisnisku)</a:t>
            </a:r>
            <a:endParaRPr b="0" i="0" sz="5400" u="none" cap="none" strike="noStrike">
              <a:solidFill>
                <a:schemeClr val="lt1"/>
              </a:solidFill>
              <a:latin typeface="Poppins SemiBold"/>
              <a:ea typeface="Poppins SemiBold"/>
              <a:cs typeface="Poppins SemiBold"/>
              <a:sym typeface="Poppins SemiBold"/>
            </a:endParaRPr>
          </a:p>
        </p:txBody>
      </p:sp>
      <p:sp>
        <p:nvSpPr>
          <p:cNvPr id="173" name="Google Shape;173;p27"/>
          <p:cNvSpPr txBox="1"/>
          <p:nvPr/>
        </p:nvSpPr>
        <p:spPr>
          <a:xfrm>
            <a:off x="1127383" y="4548531"/>
            <a:ext cx="8072700" cy="5007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FFFF00"/>
              </a:buClr>
              <a:buSzPts val="2800"/>
              <a:buFont typeface="Calibri"/>
              <a:buNone/>
            </a:pPr>
            <a:r>
              <a:rPr lang="en-US" sz="2800">
                <a:solidFill>
                  <a:srgbClr val="FFFF00"/>
                </a:solidFill>
                <a:latin typeface="Calibri"/>
                <a:ea typeface="Calibri"/>
                <a:cs typeface="Calibri"/>
                <a:sym typeface="Calibri"/>
              </a:rPr>
              <a:t>[Nama Instruktur]</a:t>
            </a:r>
            <a:endParaRPr/>
          </a:p>
        </p:txBody>
      </p:sp>
      <p:pic>
        <p:nvPicPr>
          <p:cNvPr id="174" name="Google Shape;174;p27"/>
          <p:cNvPicPr preferRelativeResize="0"/>
          <p:nvPr/>
        </p:nvPicPr>
        <p:blipFill>
          <a:blip r:embed="rId6">
            <a:alphaModFix/>
          </a:blip>
          <a:stretch>
            <a:fillRect/>
          </a:stretch>
        </p:blipFill>
        <p:spPr>
          <a:xfrm>
            <a:off x="10799862" y="332900"/>
            <a:ext cx="643263" cy="1060274"/>
          </a:xfrm>
          <a:prstGeom prst="rect">
            <a:avLst/>
          </a:prstGeom>
          <a:noFill/>
          <a:ln>
            <a:noFill/>
          </a:ln>
        </p:spPr>
      </p:pic>
      <p:sp>
        <p:nvSpPr>
          <p:cNvPr id="175" name="Google Shape;175;p27"/>
          <p:cNvSpPr txBox="1"/>
          <p:nvPr/>
        </p:nvSpPr>
        <p:spPr>
          <a:xfrm>
            <a:off x="1219975" y="4952513"/>
            <a:ext cx="5152500" cy="572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2800">
                <a:solidFill>
                  <a:srgbClr val="FFFF00"/>
                </a:solidFill>
                <a:latin typeface="Calibri"/>
                <a:ea typeface="Calibri"/>
                <a:cs typeface="Calibri"/>
                <a:sym typeface="Calibri"/>
              </a:rPr>
              <a:t>#umkmpulihbersama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6"/>
          <p:cNvSpPr txBox="1"/>
          <p:nvPr>
            <p:ph type="title"/>
          </p:nvPr>
        </p:nvSpPr>
        <p:spPr>
          <a:xfrm>
            <a:off x="415600" y="1101367"/>
            <a:ext cx="11360700" cy="1398000"/>
          </a:xfrm>
          <a:prstGeom prst="rect">
            <a:avLst/>
          </a:prstGeom>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r>
              <a:rPr b="1" lang="en-US" sz="3800">
                <a:solidFill>
                  <a:srgbClr val="4372C3"/>
                </a:solidFill>
              </a:rPr>
              <a:t>Mengapa Menggunakan Google Bisnisku/ Profil Bisnis?</a:t>
            </a:r>
            <a:endParaRPr b="1" sz="3200"/>
          </a:p>
        </p:txBody>
      </p:sp>
      <p:sp>
        <p:nvSpPr>
          <p:cNvPr id="309" name="Google Shape;309;p36"/>
          <p:cNvSpPr txBox="1"/>
          <p:nvPr>
            <p:ph idx="1" type="body"/>
          </p:nvPr>
        </p:nvSpPr>
        <p:spPr>
          <a:xfrm>
            <a:off x="415600" y="2451825"/>
            <a:ext cx="11360700" cy="3554100"/>
          </a:xfrm>
          <a:prstGeom prst="rect">
            <a:avLst/>
          </a:prstGeom>
        </p:spPr>
        <p:txBody>
          <a:bodyPr anchorCtr="0" anchor="t" bIns="45700" lIns="91425" spcFirstLastPara="1" rIns="91425" wrap="square" tIns="45700">
            <a:normAutofit fontScale="77500" lnSpcReduction="20000"/>
          </a:bodyPr>
          <a:lstStyle/>
          <a:p>
            <a:pPr indent="-442594" lvl="0" marL="609600" rtl="0" algn="l">
              <a:lnSpc>
                <a:spcPct val="100000"/>
              </a:lnSpc>
              <a:spcBef>
                <a:spcPts val="1000"/>
              </a:spcBef>
              <a:spcAft>
                <a:spcPts val="0"/>
              </a:spcAft>
              <a:buSzPct val="100000"/>
              <a:buChar char="•"/>
            </a:pPr>
            <a:r>
              <a:rPr lang="en-US"/>
              <a:t>Gratis</a:t>
            </a:r>
            <a:endParaRPr/>
          </a:p>
          <a:p>
            <a:pPr indent="-442594" lvl="0" marL="609600" rtl="0" algn="l">
              <a:lnSpc>
                <a:spcPct val="100000"/>
              </a:lnSpc>
              <a:spcBef>
                <a:spcPts val="1000"/>
              </a:spcBef>
              <a:spcAft>
                <a:spcPts val="0"/>
              </a:spcAft>
              <a:buSzPct val="100000"/>
              <a:buChar char="•"/>
            </a:pPr>
            <a:r>
              <a:rPr lang="en-US"/>
              <a:t>Dapat menjangkau pelanggan baru</a:t>
            </a:r>
            <a:endParaRPr/>
          </a:p>
          <a:p>
            <a:pPr indent="-442594" lvl="0" marL="609600" rtl="0" algn="l">
              <a:lnSpc>
                <a:spcPct val="100000"/>
              </a:lnSpc>
              <a:spcBef>
                <a:spcPts val="1000"/>
              </a:spcBef>
              <a:spcAft>
                <a:spcPts val="0"/>
              </a:spcAft>
              <a:buSzPct val="100000"/>
              <a:buChar char="•"/>
            </a:pPr>
            <a:r>
              <a:rPr lang="en-US"/>
              <a:t>Meningkatkan visibilitas pada mesin pencari</a:t>
            </a:r>
            <a:endParaRPr/>
          </a:p>
          <a:p>
            <a:pPr indent="-442594" lvl="0" marL="609600" rtl="0" algn="l">
              <a:lnSpc>
                <a:spcPct val="100000"/>
              </a:lnSpc>
              <a:spcBef>
                <a:spcPts val="1000"/>
              </a:spcBef>
              <a:spcAft>
                <a:spcPts val="0"/>
              </a:spcAft>
              <a:buSzPct val="100000"/>
              <a:buChar char="•"/>
            </a:pPr>
            <a:r>
              <a:rPr lang="en-US"/>
              <a:t>Membantu pelanggan menemukan informasi dengan mudah dan cepat</a:t>
            </a:r>
            <a:endParaRPr/>
          </a:p>
          <a:p>
            <a:pPr indent="-442594" lvl="0" marL="609600" rtl="0" algn="l">
              <a:lnSpc>
                <a:spcPct val="100000"/>
              </a:lnSpc>
              <a:spcBef>
                <a:spcPts val="1000"/>
              </a:spcBef>
              <a:spcAft>
                <a:spcPts val="0"/>
              </a:spcAft>
              <a:buSzPct val="100000"/>
              <a:buChar char="•"/>
            </a:pPr>
            <a:r>
              <a:rPr lang="en-US"/>
              <a:t>Dapat mengumpulkan ulasan pelanggan serta menunjukkan kualitas produk/ jasa anda</a:t>
            </a:r>
            <a:endParaRPr/>
          </a:p>
          <a:p>
            <a:pPr indent="-442594" lvl="0" marL="609600" rtl="0" algn="l">
              <a:lnSpc>
                <a:spcPct val="100000"/>
              </a:lnSpc>
              <a:spcBef>
                <a:spcPts val="1000"/>
              </a:spcBef>
              <a:spcAft>
                <a:spcPts val="0"/>
              </a:spcAft>
              <a:buSzPct val="100000"/>
              <a:buChar char="•"/>
            </a:pPr>
            <a:r>
              <a:rPr lang="en-US"/>
              <a:t>Meningkatkan engagement dan kemampuan merespon dengan cepat</a:t>
            </a:r>
            <a:endParaRPr/>
          </a:p>
          <a:p>
            <a:pPr indent="-442594" lvl="0" marL="609600" rtl="0" algn="l">
              <a:lnSpc>
                <a:spcPct val="100000"/>
              </a:lnSpc>
              <a:spcBef>
                <a:spcPts val="1000"/>
              </a:spcBef>
              <a:spcAft>
                <a:spcPts val="0"/>
              </a:spcAft>
              <a:buSzPct val="100000"/>
              <a:buChar char="•"/>
            </a:pPr>
            <a:r>
              <a:rPr lang="en-US"/>
              <a:t>Memberikan </a:t>
            </a:r>
            <a:r>
              <a:rPr i="1" lang="en-US"/>
              <a:t>insights</a:t>
            </a:r>
            <a:r>
              <a:rPr lang="en-US"/>
              <a:t> informasi seperti jumlah tampilan yang diterima profil, foto, dan kiriman Anda, istilah penelusuran yang digunakan orang untuk menemukan bisnis Anda, Profil audiens Anda (kelompok usia, jenis kelamin, dan negara), serta jumlah klik situs web, panggilan telepon, dan petunjuk arah.</a:t>
            </a:r>
            <a:endParaRPr/>
          </a:p>
        </p:txBody>
      </p:sp>
      <p:sp>
        <p:nvSpPr>
          <p:cNvPr id="310" name="Google Shape;310;p36"/>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311" name="Google Shape;311;p36"/>
          <p:cNvGrpSpPr/>
          <p:nvPr/>
        </p:nvGrpSpPr>
        <p:grpSpPr>
          <a:xfrm>
            <a:off x="8851042" y="65792"/>
            <a:ext cx="3256207" cy="631899"/>
            <a:chOff x="94174" y="356285"/>
            <a:chExt cx="4299190" cy="1029822"/>
          </a:xfrm>
        </p:grpSpPr>
        <p:grpSp>
          <p:nvGrpSpPr>
            <p:cNvPr id="312" name="Google Shape;312;p36"/>
            <p:cNvGrpSpPr/>
            <p:nvPr/>
          </p:nvGrpSpPr>
          <p:grpSpPr>
            <a:xfrm>
              <a:off x="94174" y="356285"/>
              <a:ext cx="4299190" cy="1029822"/>
              <a:chOff x="6453398" y="244444"/>
              <a:chExt cx="5492067" cy="1315562"/>
            </a:xfrm>
          </p:grpSpPr>
          <p:sp>
            <p:nvSpPr>
              <p:cNvPr id="313" name="Google Shape;313;p36"/>
              <p:cNvSpPr/>
              <p:nvPr/>
            </p:nvSpPr>
            <p:spPr>
              <a:xfrm>
                <a:off x="6634265" y="340468"/>
                <a:ext cx="5311200" cy="11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314" name="Google Shape;314;p36"/>
              <p:cNvPicPr preferRelativeResize="0"/>
              <p:nvPr/>
            </p:nvPicPr>
            <p:blipFill rotWithShape="1">
              <a:blip r:embed="rId3">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315" name="Google Shape;315;p36"/>
              <p:cNvPicPr preferRelativeResize="0"/>
              <p:nvPr/>
            </p:nvPicPr>
            <p:blipFill rotWithShape="1">
              <a:blip r:embed="rId4">
                <a:alphaModFix/>
              </a:blip>
              <a:srcRect b="0" l="0" r="0" t="0"/>
              <a:stretch/>
            </p:blipFill>
            <p:spPr>
              <a:xfrm>
                <a:off x="8747840" y="343925"/>
                <a:ext cx="1092357" cy="1092383"/>
              </a:xfrm>
              <a:prstGeom prst="rect">
                <a:avLst/>
              </a:prstGeom>
              <a:noFill/>
              <a:ln>
                <a:noFill/>
              </a:ln>
            </p:spPr>
          </p:pic>
        </p:grpSp>
        <p:pic>
          <p:nvPicPr>
            <p:cNvPr id="316" name="Google Shape;316;p36"/>
            <p:cNvPicPr preferRelativeResize="0"/>
            <p:nvPr/>
          </p:nvPicPr>
          <p:blipFill>
            <a:blip r:embed="rId5">
              <a:alphaModFix/>
            </a:blip>
            <a:stretch>
              <a:fillRect/>
            </a:stretch>
          </p:blipFill>
          <p:spPr>
            <a:xfrm>
              <a:off x="3410328" y="438000"/>
              <a:ext cx="494275" cy="814676"/>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7"/>
          <p:cNvSpPr txBox="1"/>
          <p:nvPr>
            <p:ph type="title"/>
          </p:nvPr>
        </p:nvSpPr>
        <p:spPr>
          <a:xfrm>
            <a:off x="249767" y="1729100"/>
            <a:ext cx="4950000" cy="4027200"/>
          </a:xfrm>
          <a:prstGeom prst="rect">
            <a:avLst/>
          </a:prstGeom>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None/>
            </a:pPr>
            <a:r>
              <a:rPr lang="en-US"/>
              <a:t>Link Video Cara Daftar &amp; Verifikasi Google Bisnisku:</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2500" u="sng">
                <a:solidFill>
                  <a:schemeClr val="hlink"/>
                </a:solidFill>
                <a:hlinkClick r:id="rId3"/>
              </a:rPr>
              <a:t>https://www.youtube.com/watch?v=BfRQH8KF8O8</a:t>
            </a:r>
            <a:endParaRPr sz="2500"/>
          </a:p>
          <a:p>
            <a:pPr indent="0" lvl="0" marL="0" rtl="0" algn="l">
              <a:spcBef>
                <a:spcPts val="0"/>
              </a:spcBef>
              <a:spcAft>
                <a:spcPts val="0"/>
              </a:spcAft>
              <a:buNone/>
            </a:pPr>
            <a:r>
              <a:t/>
            </a:r>
            <a:endParaRPr sz="2500"/>
          </a:p>
        </p:txBody>
      </p:sp>
      <p:pic>
        <p:nvPicPr>
          <p:cNvPr descr="Google Bisnisku merupakan layanan yang bisa mengenalkan bisnis Anda ke seluruh dunia. Nah! Pada video kali ini, kita akan membahas manfaat sekaligus cara mendaftarnya yang cukup sederhana.&#10;&#10;Google Bisnisku merupakan fitur yang sangat bermanfaat, apalagi untuk pemilih bisnis. Fitur ini mempermudah calon konsumen untuk mencari informasi lengkap suatu bisnis. Contohnya nama, alamat, nomor kontak, alamat email, jam operasional, website, galeri, hingga review dari pelanggan yang sudah pernah menggunakan layanan.&#10;&#10;Salah satu keuntungan menggunakan Google Bisnisku adalah memberikan calon pelanggan informasi yang terpercaya, lengkap, valid, dan aktual. Selain itu ada beberapa keuntungan lain yang dibahas pada video ini.&#10;&#10;Nah! Untuk cara daftar dan verifikasi Google Bisnisku ada beberapa tahap, antara lain:&#10;&#10;Buka Google Bisnisku, lalu klik Mulai Sekarang.&#10;Tulis nama bisnis Anda.&#10;Isi lengkap alamat kantor, toko, atau restoran Anda.&#10;Sesuaikan alamat kantor Anda di Google Maps untuk memudahkan konsumen mengunjungi alamat yang sudah Anda tulis.&#10;Tulis kategori bisnis yang sesuai dengan bisnis Anda.&#10;Selanjutnya, isi no telepon atau HP yang khusus untuk menerima telepon dari pelanggan.&#10;Anda bisa memilih untuk menerima newsletter dari Google atau tidak.&#10;Langkah terakhir ini adalah cara verifikasi Google Bisnisku.&#10;Proses pengiriman surat Google berbeda-beda tergantung lokasi.&#10;Buka Google Bisnisku dan pilih menu verifikasi lokasi. Kemudian masukkan kode verifikasi dari surat Google. Verifikasi Google Bisnisku selesai.&#10;&#10;Anda juga perlu mengisi beberapa informasi bisnis seperti jam operasional, lokasi, deskripsi singkat bisnis, mengunggah foto, dan lain sebagainya. Semua hal tersebut kami jelaskan pada video ini.&#10;&#10;Selain melalui video, Anda juga bisa mengikuti cara daftar dan verifikasi Google Bisnisku https://www.niagahoster.co.id/blog/google-bisnisku/ di blog. Semoga bermanfaat!&#10;&#10;Jangan lupa like, comment, dan share video kami ya!&#10;&#10;Facebook: https://facebook.com/niagahoster     &#10;Twitter: https://twitter.com/niagahoster  &#10;LinkedIn: https://www.linkedin.com/company/niagahohster   &#10;Instagram: https://instagram.com/niagahoster.id" id="322" name="Google Shape;322;p37" title="Tutorial Cara Daftar dan Verifikasi Google Bisnisku">
            <a:hlinkClick r:id="rId4"/>
          </p:cNvPr>
          <p:cNvPicPr preferRelativeResize="0"/>
          <p:nvPr/>
        </p:nvPicPr>
        <p:blipFill>
          <a:blip r:embed="rId5">
            <a:alphaModFix/>
          </a:blip>
          <a:stretch>
            <a:fillRect/>
          </a:stretch>
        </p:blipFill>
        <p:spPr>
          <a:xfrm>
            <a:off x="5355833" y="1639933"/>
            <a:ext cx="6096000" cy="4572000"/>
          </a:xfrm>
          <a:prstGeom prst="rect">
            <a:avLst/>
          </a:prstGeom>
          <a:noFill/>
          <a:ln>
            <a:noFill/>
          </a:ln>
        </p:spPr>
      </p:pic>
      <p:sp>
        <p:nvSpPr>
          <p:cNvPr id="323" name="Google Shape;323;p37"/>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324" name="Google Shape;324;p37"/>
          <p:cNvGrpSpPr/>
          <p:nvPr/>
        </p:nvGrpSpPr>
        <p:grpSpPr>
          <a:xfrm>
            <a:off x="8851042" y="65792"/>
            <a:ext cx="3256207" cy="631899"/>
            <a:chOff x="94174" y="356285"/>
            <a:chExt cx="4299190" cy="1029822"/>
          </a:xfrm>
        </p:grpSpPr>
        <p:grpSp>
          <p:nvGrpSpPr>
            <p:cNvPr id="325" name="Google Shape;325;p37"/>
            <p:cNvGrpSpPr/>
            <p:nvPr/>
          </p:nvGrpSpPr>
          <p:grpSpPr>
            <a:xfrm>
              <a:off x="94174" y="356285"/>
              <a:ext cx="4299190" cy="1029822"/>
              <a:chOff x="6453398" y="244444"/>
              <a:chExt cx="5492067" cy="1315562"/>
            </a:xfrm>
          </p:grpSpPr>
          <p:sp>
            <p:nvSpPr>
              <p:cNvPr id="326" name="Google Shape;326;p37"/>
              <p:cNvSpPr/>
              <p:nvPr/>
            </p:nvSpPr>
            <p:spPr>
              <a:xfrm>
                <a:off x="6634265" y="340468"/>
                <a:ext cx="5311200" cy="11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327" name="Google Shape;327;p37"/>
              <p:cNvPicPr preferRelativeResize="0"/>
              <p:nvPr/>
            </p:nvPicPr>
            <p:blipFill rotWithShape="1">
              <a:blip r:embed="rId6">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328" name="Google Shape;328;p37"/>
              <p:cNvPicPr preferRelativeResize="0"/>
              <p:nvPr/>
            </p:nvPicPr>
            <p:blipFill rotWithShape="1">
              <a:blip r:embed="rId7">
                <a:alphaModFix/>
              </a:blip>
              <a:srcRect b="0" l="0" r="0" t="0"/>
              <a:stretch/>
            </p:blipFill>
            <p:spPr>
              <a:xfrm>
                <a:off x="8747840" y="343925"/>
                <a:ext cx="1092357" cy="1092383"/>
              </a:xfrm>
              <a:prstGeom prst="rect">
                <a:avLst/>
              </a:prstGeom>
              <a:noFill/>
              <a:ln>
                <a:noFill/>
              </a:ln>
            </p:spPr>
          </p:pic>
        </p:grpSp>
        <p:pic>
          <p:nvPicPr>
            <p:cNvPr id="329" name="Google Shape;329;p37"/>
            <p:cNvPicPr preferRelativeResize="0"/>
            <p:nvPr/>
          </p:nvPicPr>
          <p:blipFill>
            <a:blip r:embed="rId8">
              <a:alphaModFix/>
            </a:blip>
            <a:stretch>
              <a:fillRect/>
            </a:stretch>
          </p:blipFill>
          <p:spPr>
            <a:xfrm>
              <a:off x="3410328" y="438000"/>
              <a:ext cx="494275" cy="814676"/>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8"/>
          <p:cNvSpPr txBox="1"/>
          <p:nvPr>
            <p:ph type="title"/>
          </p:nvPr>
        </p:nvSpPr>
        <p:spPr>
          <a:xfrm>
            <a:off x="415600" y="1101367"/>
            <a:ext cx="11360700" cy="1208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US">
                <a:solidFill>
                  <a:srgbClr val="4372C3"/>
                </a:solidFill>
              </a:rPr>
              <a:t>Langkah-langkah Mendaftar Google Profil Bisnis/ Google Bisnisku</a:t>
            </a:r>
            <a:endParaRPr b="1">
              <a:solidFill>
                <a:srgbClr val="4372C3"/>
              </a:solidFill>
            </a:endParaRPr>
          </a:p>
        </p:txBody>
      </p:sp>
      <p:sp>
        <p:nvSpPr>
          <p:cNvPr id="335" name="Google Shape;335;p38"/>
          <p:cNvSpPr txBox="1"/>
          <p:nvPr>
            <p:ph idx="1" type="body"/>
          </p:nvPr>
        </p:nvSpPr>
        <p:spPr>
          <a:xfrm>
            <a:off x="415600" y="2416300"/>
            <a:ext cx="5210400" cy="3589500"/>
          </a:xfrm>
          <a:prstGeom prst="rect">
            <a:avLst/>
          </a:prstGeom>
        </p:spPr>
        <p:txBody>
          <a:bodyPr anchorCtr="0" anchor="t" bIns="45700" lIns="91425" spcFirstLastPara="1" rIns="91425" wrap="square" tIns="45700">
            <a:normAutofit/>
          </a:bodyPr>
          <a:lstStyle/>
          <a:p>
            <a:pPr indent="-438150" lvl="0" marL="609600" rtl="0" algn="l">
              <a:lnSpc>
                <a:spcPct val="110000"/>
              </a:lnSpc>
              <a:spcBef>
                <a:spcPts val="1000"/>
              </a:spcBef>
              <a:spcAft>
                <a:spcPts val="0"/>
              </a:spcAft>
              <a:buClr>
                <a:srgbClr val="111111"/>
              </a:buClr>
              <a:buSzPts val="2100"/>
              <a:buAutoNum type="arabicPeriod"/>
            </a:pPr>
            <a:r>
              <a:rPr b="1" lang="en-US" sz="2100">
                <a:solidFill>
                  <a:srgbClr val="111111"/>
                </a:solidFill>
                <a:highlight>
                  <a:srgbClr val="FFFFFF"/>
                </a:highlight>
              </a:rPr>
              <a:t>Buka website Google Profil Bisnis/ Google Bisnisku</a:t>
            </a:r>
            <a:endParaRPr b="1" sz="2100">
              <a:solidFill>
                <a:srgbClr val="111111"/>
              </a:solidFill>
              <a:highlight>
                <a:srgbClr val="FFFFFF"/>
              </a:highlight>
            </a:endParaRPr>
          </a:p>
          <a:p>
            <a:pPr indent="0" lvl="0" marL="0" rtl="0" algn="l">
              <a:spcBef>
                <a:spcPts val="1000"/>
              </a:spcBef>
              <a:spcAft>
                <a:spcPts val="0"/>
              </a:spcAft>
              <a:buClr>
                <a:schemeClr val="dk1"/>
              </a:buClr>
              <a:buSzPts val="1500"/>
              <a:buFont typeface="Arial"/>
              <a:buNone/>
            </a:pPr>
            <a:r>
              <a:t/>
            </a:r>
            <a:endParaRPr sz="1500">
              <a:latin typeface="Arial"/>
              <a:ea typeface="Arial"/>
              <a:cs typeface="Arial"/>
              <a:sym typeface="Arial"/>
            </a:endParaRPr>
          </a:p>
          <a:p>
            <a:pPr indent="0" lvl="0" marL="0" rtl="0" algn="l">
              <a:spcBef>
                <a:spcPts val="1000"/>
              </a:spcBef>
              <a:spcAft>
                <a:spcPts val="0"/>
              </a:spcAft>
              <a:buNone/>
            </a:pPr>
            <a:r>
              <a:t/>
            </a:r>
            <a:endParaRPr/>
          </a:p>
        </p:txBody>
      </p:sp>
      <p:sp>
        <p:nvSpPr>
          <p:cNvPr id="336" name="Google Shape;336;p38"/>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7" name="Google Shape;337;p38"/>
          <p:cNvSpPr txBox="1"/>
          <p:nvPr/>
        </p:nvSpPr>
        <p:spPr>
          <a:xfrm>
            <a:off x="651467" y="6112433"/>
            <a:ext cx="6467100" cy="4155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100">
                <a:solidFill>
                  <a:srgbClr val="666666"/>
                </a:solidFill>
                <a:latin typeface="Montserrat"/>
                <a:ea typeface="Montserrat"/>
                <a:cs typeface="Montserrat"/>
                <a:sym typeface="Montserrat"/>
              </a:rPr>
              <a:t>https://qwords.com/blog/google-bisnisku/</a:t>
            </a:r>
            <a:endParaRPr sz="1100">
              <a:solidFill>
                <a:srgbClr val="666666"/>
              </a:solidFill>
              <a:latin typeface="Montserrat"/>
              <a:ea typeface="Montserrat"/>
              <a:cs typeface="Montserrat"/>
              <a:sym typeface="Montserrat"/>
            </a:endParaRPr>
          </a:p>
        </p:txBody>
      </p:sp>
      <p:pic>
        <p:nvPicPr>
          <p:cNvPr id="338" name="Google Shape;338;p38"/>
          <p:cNvPicPr preferRelativeResize="0"/>
          <p:nvPr/>
        </p:nvPicPr>
        <p:blipFill>
          <a:blip r:embed="rId3">
            <a:alphaModFix/>
          </a:blip>
          <a:stretch>
            <a:fillRect/>
          </a:stretch>
        </p:blipFill>
        <p:spPr>
          <a:xfrm>
            <a:off x="5741733" y="2565566"/>
            <a:ext cx="6034666" cy="2934202"/>
          </a:xfrm>
          <a:prstGeom prst="rect">
            <a:avLst/>
          </a:prstGeom>
          <a:noFill/>
          <a:ln>
            <a:noFill/>
          </a:ln>
        </p:spPr>
      </p:pic>
      <p:grpSp>
        <p:nvGrpSpPr>
          <p:cNvPr id="339" name="Google Shape;339;p38"/>
          <p:cNvGrpSpPr/>
          <p:nvPr/>
        </p:nvGrpSpPr>
        <p:grpSpPr>
          <a:xfrm>
            <a:off x="8851042" y="65792"/>
            <a:ext cx="3256207" cy="631899"/>
            <a:chOff x="94174" y="356285"/>
            <a:chExt cx="4299190" cy="1029822"/>
          </a:xfrm>
        </p:grpSpPr>
        <p:grpSp>
          <p:nvGrpSpPr>
            <p:cNvPr id="340" name="Google Shape;340;p38"/>
            <p:cNvGrpSpPr/>
            <p:nvPr/>
          </p:nvGrpSpPr>
          <p:grpSpPr>
            <a:xfrm>
              <a:off x="94174" y="356285"/>
              <a:ext cx="4299190" cy="1029822"/>
              <a:chOff x="6453398" y="244444"/>
              <a:chExt cx="5492067" cy="1315562"/>
            </a:xfrm>
          </p:grpSpPr>
          <p:sp>
            <p:nvSpPr>
              <p:cNvPr id="341" name="Google Shape;341;p38"/>
              <p:cNvSpPr/>
              <p:nvPr/>
            </p:nvSpPr>
            <p:spPr>
              <a:xfrm>
                <a:off x="6634265" y="340468"/>
                <a:ext cx="5311200" cy="11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342" name="Google Shape;342;p38"/>
              <p:cNvPicPr preferRelativeResize="0"/>
              <p:nvPr/>
            </p:nvPicPr>
            <p:blipFill rotWithShape="1">
              <a:blip r:embed="rId4">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343" name="Google Shape;343;p38"/>
              <p:cNvPicPr preferRelativeResize="0"/>
              <p:nvPr/>
            </p:nvPicPr>
            <p:blipFill rotWithShape="1">
              <a:blip r:embed="rId5">
                <a:alphaModFix/>
              </a:blip>
              <a:srcRect b="0" l="0" r="0" t="0"/>
              <a:stretch/>
            </p:blipFill>
            <p:spPr>
              <a:xfrm>
                <a:off x="8747840" y="343925"/>
                <a:ext cx="1092357" cy="1092383"/>
              </a:xfrm>
              <a:prstGeom prst="rect">
                <a:avLst/>
              </a:prstGeom>
              <a:noFill/>
              <a:ln>
                <a:noFill/>
              </a:ln>
            </p:spPr>
          </p:pic>
        </p:grpSp>
        <p:pic>
          <p:nvPicPr>
            <p:cNvPr id="344" name="Google Shape;344;p38"/>
            <p:cNvPicPr preferRelativeResize="0"/>
            <p:nvPr/>
          </p:nvPicPr>
          <p:blipFill>
            <a:blip r:embed="rId6">
              <a:alphaModFix/>
            </a:blip>
            <a:stretch>
              <a:fillRect/>
            </a:stretch>
          </p:blipFill>
          <p:spPr>
            <a:xfrm>
              <a:off x="3410328" y="438000"/>
              <a:ext cx="494275" cy="814676"/>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9"/>
          <p:cNvSpPr txBox="1"/>
          <p:nvPr>
            <p:ph idx="12" type="sldNum"/>
          </p:nvPr>
        </p:nvSpPr>
        <p:spPr>
          <a:xfrm>
            <a:off x="11480800" y="8475133"/>
            <a:ext cx="3657600" cy="486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50" name="Google Shape;350;p39"/>
          <p:cNvSpPr txBox="1"/>
          <p:nvPr>
            <p:ph idx="4294967295" type="body"/>
          </p:nvPr>
        </p:nvSpPr>
        <p:spPr>
          <a:xfrm>
            <a:off x="415600" y="1806700"/>
            <a:ext cx="4914300" cy="3589500"/>
          </a:xfrm>
          <a:prstGeom prst="rect">
            <a:avLst/>
          </a:prstGeom>
        </p:spPr>
        <p:txBody>
          <a:bodyPr anchorCtr="0" anchor="t" bIns="45700" lIns="91425" spcFirstLastPara="1" rIns="91425" wrap="square" tIns="45700">
            <a:normAutofit/>
          </a:bodyPr>
          <a:lstStyle/>
          <a:p>
            <a:pPr indent="-450850" lvl="0" marL="609600" rtl="0" algn="l">
              <a:lnSpc>
                <a:spcPct val="110000"/>
              </a:lnSpc>
              <a:spcBef>
                <a:spcPts val="1000"/>
              </a:spcBef>
              <a:spcAft>
                <a:spcPts val="0"/>
              </a:spcAft>
              <a:buClr>
                <a:srgbClr val="111111"/>
              </a:buClr>
              <a:buSzPts val="2300"/>
              <a:buAutoNum type="arabicPeriod" startAt="2"/>
            </a:pPr>
            <a:r>
              <a:rPr b="1" lang="en-US" sz="2300">
                <a:solidFill>
                  <a:srgbClr val="111111"/>
                </a:solidFill>
                <a:highlight>
                  <a:srgbClr val="FFFFFF"/>
                </a:highlight>
              </a:rPr>
              <a:t>Masukkan Nama Bisnis</a:t>
            </a:r>
            <a:endParaRPr b="1" sz="2300">
              <a:solidFill>
                <a:srgbClr val="111111"/>
              </a:solidFill>
              <a:highlight>
                <a:srgbClr val="FFFFFF"/>
              </a:highlight>
            </a:endParaRPr>
          </a:p>
          <a:p>
            <a:pPr indent="0" lvl="0" marL="609600" rtl="0" algn="l">
              <a:lnSpc>
                <a:spcPct val="110000"/>
              </a:lnSpc>
              <a:spcBef>
                <a:spcPts val="1000"/>
              </a:spcBef>
              <a:spcAft>
                <a:spcPts val="0"/>
              </a:spcAft>
              <a:buNone/>
            </a:pPr>
            <a:r>
              <a:rPr lang="en-US" sz="1700">
                <a:solidFill>
                  <a:srgbClr val="111111"/>
                </a:solidFill>
                <a:highlight>
                  <a:srgbClr val="FFFFFF"/>
                </a:highlight>
              </a:rPr>
              <a:t>Gunakan nama yang unik dan mudah diingat.</a:t>
            </a:r>
            <a:endParaRPr sz="1700">
              <a:solidFill>
                <a:srgbClr val="111111"/>
              </a:solidFill>
              <a:highlight>
                <a:srgbClr val="FFFFFF"/>
              </a:highlight>
            </a:endParaRPr>
          </a:p>
          <a:p>
            <a:pPr indent="0" lvl="0" marL="0" rtl="0" algn="l">
              <a:lnSpc>
                <a:spcPct val="110000"/>
              </a:lnSpc>
              <a:spcBef>
                <a:spcPts val="1000"/>
              </a:spcBef>
              <a:spcAft>
                <a:spcPts val="0"/>
              </a:spcAft>
              <a:buNone/>
            </a:pPr>
            <a:r>
              <a:t/>
            </a:r>
            <a:endParaRPr b="1" sz="1700">
              <a:solidFill>
                <a:srgbClr val="111111"/>
              </a:solidFill>
              <a:highlight>
                <a:srgbClr val="FFFFFF"/>
              </a:highlight>
              <a:latin typeface="Arial"/>
              <a:ea typeface="Arial"/>
              <a:cs typeface="Arial"/>
              <a:sym typeface="Arial"/>
            </a:endParaRPr>
          </a:p>
          <a:p>
            <a:pPr indent="0" lvl="0" marL="0" rtl="0" algn="l">
              <a:spcBef>
                <a:spcPts val="1000"/>
              </a:spcBef>
              <a:spcAft>
                <a:spcPts val="0"/>
              </a:spcAft>
              <a:buNone/>
            </a:pPr>
            <a:r>
              <a:t/>
            </a:r>
            <a:endParaRPr sz="1500">
              <a:latin typeface="Arial"/>
              <a:ea typeface="Arial"/>
              <a:cs typeface="Arial"/>
              <a:sym typeface="Arial"/>
            </a:endParaRPr>
          </a:p>
          <a:p>
            <a:pPr indent="0" lvl="0" marL="0" rtl="0" algn="l">
              <a:spcBef>
                <a:spcPts val="1000"/>
              </a:spcBef>
              <a:spcAft>
                <a:spcPts val="0"/>
              </a:spcAft>
              <a:buNone/>
            </a:pPr>
            <a:r>
              <a:t/>
            </a:r>
            <a:endParaRPr/>
          </a:p>
        </p:txBody>
      </p:sp>
      <p:sp>
        <p:nvSpPr>
          <p:cNvPr id="351" name="Google Shape;351;p39"/>
          <p:cNvSpPr txBox="1"/>
          <p:nvPr/>
        </p:nvSpPr>
        <p:spPr>
          <a:xfrm>
            <a:off x="651467" y="5502833"/>
            <a:ext cx="6467100" cy="4155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100">
                <a:solidFill>
                  <a:srgbClr val="666666"/>
                </a:solidFill>
                <a:latin typeface="Montserrat"/>
                <a:ea typeface="Montserrat"/>
                <a:cs typeface="Montserrat"/>
                <a:sym typeface="Montserrat"/>
              </a:rPr>
              <a:t>https://qwords.com/blog/google-bisnisku/</a:t>
            </a:r>
            <a:endParaRPr sz="1100">
              <a:solidFill>
                <a:srgbClr val="666666"/>
              </a:solidFill>
              <a:latin typeface="Montserrat"/>
              <a:ea typeface="Montserrat"/>
              <a:cs typeface="Montserrat"/>
              <a:sym typeface="Montserrat"/>
            </a:endParaRPr>
          </a:p>
        </p:txBody>
      </p:sp>
      <p:pic>
        <p:nvPicPr>
          <p:cNvPr id="352" name="Google Shape;352;p39"/>
          <p:cNvPicPr preferRelativeResize="0"/>
          <p:nvPr/>
        </p:nvPicPr>
        <p:blipFill>
          <a:blip r:embed="rId3">
            <a:alphaModFix/>
          </a:blip>
          <a:stretch>
            <a:fillRect/>
          </a:stretch>
        </p:blipFill>
        <p:spPr>
          <a:xfrm>
            <a:off x="5511361" y="2235267"/>
            <a:ext cx="6265033" cy="3161033"/>
          </a:xfrm>
          <a:prstGeom prst="rect">
            <a:avLst/>
          </a:prstGeom>
          <a:noFill/>
          <a:ln>
            <a:noFill/>
          </a:ln>
        </p:spPr>
      </p:pic>
      <p:grpSp>
        <p:nvGrpSpPr>
          <p:cNvPr id="353" name="Google Shape;353;p39"/>
          <p:cNvGrpSpPr/>
          <p:nvPr/>
        </p:nvGrpSpPr>
        <p:grpSpPr>
          <a:xfrm>
            <a:off x="8851042" y="65792"/>
            <a:ext cx="3256207" cy="631899"/>
            <a:chOff x="94174" y="356285"/>
            <a:chExt cx="4299190" cy="1029822"/>
          </a:xfrm>
        </p:grpSpPr>
        <p:grpSp>
          <p:nvGrpSpPr>
            <p:cNvPr id="354" name="Google Shape;354;p39"/>
            <p:cNvGrpSpPr/>
            <p:nvPr/>
          </p:nvGrpSpPr>
          <p:grpSpPr>
            <a:xfrm>
              <a:off x="94174" y="356285"/>
              <a:ext cx="4299190" cy="1029822"/>
              <a:chOff x="6453398" y="244444"/>
              <a:chExt cx="5492067" cy="1315562"/>
            </a:xfrm>
          </p:grpSpPr>
          <p:sp>
            <p:nvSpPr>
              <p:cNvPr id="355" name="Google Shape;355;p39"/>
              <p:cNvSpPr/>
              <p:nvPr/>
            </p:nvSpPr>
            <p:spPr>
              <a:xfrm>
                <a:off x="6634265" y="340468"/>
                <a:ext cx="5311200" cy="11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356" name="Google Shape;356;p39"/>
              <p:cNvPicPr preferRelativeResize="0"/>
              <p:nvPr/>
            </p:nvPicPr>
            <p:blipFill rotWithShape="1">
              <a:blip r:embed="rId4">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357" name="Google Shape;357;p39"/>
              <p:cNvPicPr preferRelativeResize="0"/>
              <p:nvPr/>
            </p:nvPicPr>
            <p:blipFill rotWithShape="1">
              <a:blip r:embed="rId5">
                <a:alphaModFix/>
              </a:blip>
              <a:srcRect b="0" l="0" r="0" t="0"/>
              <a:stretch/>
            </p:blipFill>
            <p:spPr>
              <a:xfrm>
                <a:off x="8747840" y="343925"/>
                <a:ext cx="1092357" cy="1092383"/>
              </a:xfrm>
              <a:prstGeom prst="rect">
                <a:avLst/>
              </a:prstGeom>
              <a:noFill/>
              <a:ln>
                <a:noFill/>
              </a:ln>
            </p:spPr>
          </p:pic>
        </p:grpSp>
        <p:pic>
          <p:nvPicPr>
            <p:cNvPr id="358" name="Google Shape;358;p39"/>
            <p:cNvPicPr preferRelativeResize="0"/>
            <p:nvPr/>
          </p:nvPicPr>
          <p:blipFill>
            <a:blip r:embed="rId6">
              <a:alphaModFix/>
            </a:blip>
            <a:stretch>
              <a:fillRect/>
            </a:stretch>
          </p:blipFill>
          <p:spPr>
            <a:xfrm>
              <a:off x="3410328" y="438000"/>
              <a:ext cx="494275" cy="814676"/>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0"/>
          <p:cNvSpPr txBox="1"/>
          <p:nvPr>
            <p:ph idx="12" type="sldNum"/>
          </p:nvPr>
        </p:nvSpPr>
        <p:spPr>
          <a:xfrm>
            <a:off x="11480800" y="8475133"/>
            <a:ext cx="3657600" cy="486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64" name="Google Shape;364;p40"/>
          <p:cNvSpPr txBox="1"/>
          <p:nvPr>
            <p:ph idx="4294967295" type="body"/>
          </p:nvPr>
        </p:nvSpPr>
        <p:spPr>
          <a:xfrm>
            <a:off x="415600" y="1806700"/>
            <a:ext cx="3493200" cy="3589500"/>
          </a:xfrm>
          <a:prstGeom prst="rect">
            <a:avLst/>
          </a:prstGeom>
        </p:spPr>
        <p:txBody>
          <a:bodyPr anchorCtr="0" anchor="t" bIns="45700" lIns="91425" spcFirstLastPara="1" rIns="91425" wrap="square" tIns="45700">
            <a:normAutofit fontScale="85000" lnSpcReduction="10000"/>
          </a:bodyPr>
          <a:lstStyle/>
          <a:p>
            <a:pPr indent="-450532" lvl="0" marL="609600" rtl="0" algn="l">
              <a:lnSpc>
                <a:spcPct val="110000"/>
              </a:lnSpc>
              <a:spcBef>
                <a:spcPts val="1000"/>
              </a:spcBef>
              <a:spcAft>
                <a:spcPts val="0"/>
              </a:spcAft>
              <a:buClr>
                <a:srgbClr val="111111"/>
              </a:buClr>
              <a:buSzPct val="100000"/>
              <a:buAutoNum type="arabicPeriod" startAt="3"/>
            </a:pPr>
            <a:r>
              <a:rPr b="1" lang="en-US" sz="2700">
                <a:solidFill>
                  <a:srgbClr val="111111"/>
                </a:solidFill>
                <a:highlight>
                  <a:srgbClr val="FFFFFF"/>
                </a:highlight>
              </a:rPr>
              <a:t>Isi Alamat Bisnis</a:t>
            </a:r>
            <a:endParaRPr b="1" sz="2700">
              <a:solidFill>
                <a:srgbClr val="111111"/>
              </a:solidFill>
              <a:highlight>
                <a:srgbClr val="FFFFFF"/>
              </a:highlight>
            </a:endParaRPr>
          </a:p>
          <a:p>
            <a:pPr indent="0" lvl="0" marL="609600" rtl="0" algn="l">
              <a:spcBef>
                <a:spcPts val="1000"/>
              </a:spcBef>
              <a:spcAft>
                <a:spcPts val="0"/>
              </a:spcAft>
              <a:buNone/>
            </a:pPr>
            <a:r>
              <a:rPr lang="en-US" sz="1900">
                <a:solidFill>
                  <a:srgbClr val="222222"/>
                </a:solidFill>
                <a:highlight>
                  <a:srgbClr val="FFFFFF"/>
                </a:highlight>
              </a:rPr>
              <a:t>Isi lengkap alamat bisnis Anda mulai dari nama jalan, kota, provinsi dan kode pos, jika sudah silahkan klik berikutnya.</a:t>
            </a:r>
            <a:endParaRPr sz="1900">
              <a:solidFill>
                <a:srgbClr val="222222"/>
              </a:solidFill>
              <a:highlight>
                <a:srgbClr val="FFFFFF"/>
              </a:highlight>
            </a:endParaRPr>
          </a:p>
          <a:p>
            <a:pPr indent="0" lvl="0" marL="0" rtl="0" algn="l">
              <a:spcBef>
                <a:spcPts val="3200"/>
              </a:spcBef>
              <a:spcAft>
                <a:spcPts val="0"/>
              </a:spcAft>
              <a:buNone/>
            </a:pPr>
            <a:r>
              <a:t/>
            </a:r>
            <a:endParaRPr sz="1500">
              <a:latin typeface="Arial"/>
              <a:ea typeface="Arial"/>
              <a:cs typeface="Arial"/>
              <a:sym typeface="Arial"/>
            </a:endParaRPr>
          </a:p>
          <a:p>
            <a:pPr indent="0" lvl="0" marL="609600" rtl="0" algn="l">
              <a:lnSpc>
                <a:spcPct val="110000"/>
              </a:lnSpc>
              <a:spcBef>
                <a:spcPts val="1000"/>
              </a:spcBef>
              <a:spcAft>
                <a:spcPts val="0"/>
              </a:spcAft>
              <a:buNone/>
            </a:pPr>
            <a:r>
              <a:t/>
            </a:r>
            <a:endParaRPr b="1" sz="1700">
              <a:solidFill>
                <a:srgbClr val="111111"/>
              </a:solidFill>
              <a:highlight>
                <a:srgbClr val="FFFFFF"/>
              </a:highlight>
              <a:latin typeface="Arial"/>
              <a:ea typeface="Arial"/>
              <a:cs typeface="Arial"/>
              <a:sym typeface="Arial"/>
            </a:endParaRPr>
          </a:p>
          <a:p>
            <a:pPr indent="0" lvl="0" marL="0" rtl="0" algn="l">
              <a:lnSpc>
                <a:spcPct val="110000"/>
              </a:lnSpc>
              <a:spcBef>
                <a:spcPts val="1000"/>
              </a:spcBef>
              <a:spcAft>
                <a:spcPts val="0"/>
              </a:spcAft>
              <a:buNone/>
            </a:pPr>
            <a:r>
              <a:t/>
            </a:r>
            <a:endParaRPr b="1" sz="1700">
              <a:solidFill>
                <a:srgbClr val="111111"/>
              </a:solidFill>
              <a:highlight>
                <a:srgbClr val="FFFFFF"/>
              </a:highlight>
              <a:latin typeface="Arial"/>
              <a:ea typeface="Arial"/>
              <a:cs typeface="Arial"/>
              <a:sym typeface="Arial"/>
            </a:endParaRPr>
          </a:p>
          <a:p>
            <a:pPr indent="0" lvl="0" marL="0" rtl="0" algn="l">
              <a:spcBef>
                <a:spcPts val="1000"/>
              </a:spcBef>
              <a:spcAft>
                <a:spcPts val="0"/>
              </a:spcAft>
              <a:buNone/>
            </a:pPr>
            <a:r>
              <a:t/>
            </a:r>
            <a:endParaRPr sz="1500">
              <a:latin typeface="Arial"/>
              <a:ea typeface="Arial"/>
              <a:cs typeface="Arial"/>
              <a:sym typeface="Arial"/>
            </a:endParaRPr>
          </a:p>
          <a:p>
            <a:pPr indent="0" lvl="0" marL="0" rtl="0" algn="l">
              <a:spcBef>
                <a:spcPts val="1000"/>
              </a:spcBef>
              <a:spcAft>
                <a:spcPts val="0"/>
              </a:spcAft>
              <a:buNone/>
            </a:pPr>
            <a:r>
              <a:t/>
            </a:r>
            <a:endParaRPr/>
          </a:p>
        </p:txBody>
      </p:sp>
      <p:sp>
        <p:nvSpPr>
          <p:cNvPr id="365" name="Google Shape;365;p40"/>
          <p:cNvSpPr txBox="1"/>
          <p:nvPr/>
        </p:nvSpPr>
        <p:spPr>
          <a:xfrm>
            <a:off x="651467" y="5502833"/>
            <a:ext cx="6467100" cy="4155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100">
                <a:solidFill>
                  <a:srgbClr val="666666"/>
                </a:solidFill>
                <a:latin typeface="Montserrat"/>
                <a:ea typeface="Montserrat"/>
                <a:cs typeface="Montserrat"/>
                <a:sym typeface="Montserrat"/>
              </a:rPr>
              <a:t>https://qwords.com/blog/google-bisnisku/</a:t>
            </a:r>
            <a:endParaRPr sz="1100">
              <a:solidFill>
                <a:srgbClr val="666666"/>
              </a:solidFill>
              <a:latin typeface="Montserrat"/>
              <a:ea typeface="Montserrat"/>
              <a:cs typeface="Montserrat"/>
              <a:sym typeface="Montserrat"/>
            </a:endParaRPr>
          </a:p>
        </p:txBody>
      </p:sp>
      <p:pic>
        <p:nvPicPr>
          <p:cNvPr id="366" name="Google Shape;366;p40"/>
          <p:cNvPicPr preferRelativeResize="0"/>
          <p:nvPr/>
        </p:nvPicPr>
        <p:blipFill>
          <a:blip r:embed="rId3">
            <a:alphaModFix/>
          </a:blip>
          <a:stretch>
            <a:fillRect/>
          </a:stretch>
        </p:blipFill>
        <p:spPr>
          <a:xfrm>
            <a:off x="4003467" y="1899900"/>
            <a:ext cx="7828969" cy="4081633"/>
          </a:xfrm>
          <a:prstGeom prst="rect">
            <a:avLst/>
          </a:prstGeom>
          <a:noFill/>
          <a:ln>
            <a:noFill/>
          </a:ln>
        </p:spPr>
      </p:pic>
      <p:grpSp>
        <p:nvGrpSpPr>
          <p:cNvPr id="367" name="Google Shape;367;p40"/>
          <p:cNvGrpSpPr/>
          <p:nvPr/>
        </p:nvGrpSpPr>
        <p:grpSpPr>
          <a:xfrm>
            <a:off x="8851042" y="65792"/>
            <a:ext cx="3256207" cy="631899"/>
            <a:chOff x="94174" y="356285"/>
            <a:chExt cx="4299190" cy="1029822"/>
          </a:xfrm>
        </p:grpSpPr>
        <p:grpSp>
          <p:nvGrpSpPr>
            <p:cNvPr id="368" name="Google Shape;368;p40"/>
            <p:cNvGrpSpPr/>
            <p:nvPr/>
          </p:nvGrpSpPr>
          <p:grpSpPr>
            <a:xfrm>
              <a:off x="94174" y="356285"/>
              <a:ext cx="4299190" cy="1029822"/>
              <a:chOff x="6453398" y="244444"/>
              <a:chExt cx="5492067" cy="1315562"/>
            </a:xfrm>
          </p:grpSpPr>
          <p:sp>
            <p:nvSpPr>
              <p:cNvPr id="369" name="Google Shape;369;p40"/>
              <p:cNvSpPr/>
              <p:nvPr/>
            </p:nvSpPr>
            <p:spPr>
              <a:xfrm>
                <a:off x="6634265" y="340468"/>
                <a:ext cx="5311200" cy="11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370" name="Google Shape;370;p40"/>
              <p:cNvPicPr preferRelativeResize="0"/>
              <p:nvPr/>
            </p:nvPicPr>
            <p:blipFill rotWithShape="1">
              <a:blip r:embed="rId4">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371" name="Google Shape;371;p40"/>
              <p:cNvPicPr preferRelativeResize="0"/>
              <p:nvPr/>
            </p:nvPicPr>
            <p:blipFill rotWithShape="1">
              <a:blip r:embed="rId5">
                <a:alphaModFix/>
              </a:blip>
              <a:srcRect b="0" l="0" r="0" t="0"/>
              <a:stretch/>
            </p:blipFill>
            <p:spPr>
              <a:xfrm>
                <a:off x="8747840" y="343925"/>
                <a:ext cx="1092357" cy="1092383"/>
              </a:xfrm>
              <a:prstGeom prst="rect">
                <a:avLst/>
              </a:prstGeom>
              <a:noFill/>
              <a:ln>
                <a:noFill/>
              </a:ln>
            </p:spPr>
          </p:pic>
        </p:grpSp>
        <p:pic>
          <p:nvPicPr>
            <p:cNvPr id="372" name="Google Shape;372;p40"/>
            <p:cNvPicPr preferRelativeResize="0"/>
            <p:nvPr/>
          </p:nvPicPr>
          <p:blipFill>
            <a:blip r:embed="rId6">
              <a:alphaModFix/>
            </a:blip>
            <a:stretch>
              <a:fillRect/>
            </a:stretch>
          </p:blipFill>
          <p:spPr>
            <a:xfrm>
              <a:off x="3410328" y="438000"/>
              <a:ext cx="494275" cy="814676"/>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1"/>
          <p:cNvSpPr txBox="1"/>
          <p:nvPr>
            <p:ph idx="12" type="sldNum"/>
          </p:nvPr>
        </p:nvSpPr>
        <p:spPr>
          <a:xfrm>
            <a:off x="11480800" y="8475133"/>
            <a:ext cx="3657600" cy="486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78" name="Google Shape;378;p41"/>
          <p:cNvSpPr txBox="1"/>
          <p:nvPr>
            <p:ph idx="4294967295" type="body"/>
          </p:nvPr>
        </p:nvSpPr>
        <p:spPr>
          <a:xfrm>
            <a:off x="415600" y="1806700"/>
            <a:ext cx="4653900" cy="3589500"/>
          </a:xfrm>
          <a:prstGeom prst="rect">
            <a:avLst/>
          </a:prstGeom>
        </p:spPr>
        <p:txBody>
          <a:bodyPr anchorCtr="0" anchor="t" bIns="45700" lIns="91425" spcFirstLastPara="1" rIns="91425" wrap="square" tIns="45700">
            <a:normAutofit/>
          </a:bodyPr>
          <a:lstStyle/>
          <a:p>
            <a:pPr indent="-450850" lvl="0" marL="609600" rtl="0" algn="l">
              <a:lnSpc>
                <a:spcPct val="110000"/>
              </a:lnSpc>
              <a:spcBef>
                <a:spcPts val="1000"/>
              </a:spcBef>
              <a:spcAft>
                <a:spcPts val="0"/>
              </a:spcAft>
              <a:buClr>
                <a:srgbClr val="111111"/>
              </a:buClr>
              <a:buSzPts val="2300"/>
              <a:buAutoNum type="arabicPeriod" startAt="4"/>
            </a:pPr>
            <a:r>
              <a:rPr b="1" lang="en-US" sz="2300">
                <a:solidFill>
                  <a:srgbClr val="111111"/>
                </a:solidFill>
                <a:highlight>
                  <a:srgbClr val="FFFFFF"/>
                </a:highlight>
              </a:rPr>
              <a:t>Isi Koordinat Maps</a:t>
            </a:r>
            <a:endParaRPr b="1" sz="2300">
              <a:solidFill>
                <a:srgbClr val="111111"/>
              </a:solidFill>
              <a:highlight>
                <a:srgbClr val="FFFFFF"/>
              </a:highlight>
            </a:endParaRPr>
          </a:p>
          <a:p>
            <a:pPr indent="0" lvl="0" marL="609600" rtl="0" algn="l">
              <a:lnSpc>
                <a:spcPct val="110000"/>
              </a:lnSpc>
              <a:spcBef>
                <a:spcPts val="1000"/>
              </a:spcBef>
              <a:spcAft>
                <a:spcPts val="0"/>
              </a:spcAft>
              <a:buNone/>
            </a:pPr>
            <a:r>
              <a:rPr lang="en-US" sz="1700">
                <a:solidFill>
                  <a:srgbClr val="222222"/>
                </a:solidFill>
                <a:highlight>
                  <a:srgbClr val="FFFFFF"/>
                </a:highlight>
              </a:rPr>
              <a:t>Isikan koordinat sesuai dengan lokasi bisnis Anda agar jika ada yang mencari via Google Maps bisa ketemu dengan mudah</a:t>
            </a:r>
            <a:endParaRPr b="1" sz="1700">
              <a:solidFill>
                <a:srgbClr val="111111"/>
              </a:solidFill>
              <a:highlight>
                <a:srgbClr val="FFFFFF"/>
              </a:highlight>
            </a:endParaRPr>
          </a:p>
          <a:p>
            <a:pPr indent="0" lvl="0" marL="0" rtl="0" algn="l">
              <a:lnSpc>
                <a:spcPct val="110000"/>
              </a:lnSpc>
              <a:spcBef>
                <a:spcPts val="1000"/>
              </a:spcBef>
              <a:spcAft>
                <a:spcPts val="0"/>
              </a:spcAft>
              <a:buNone/>
            </a:pPr>
            <a:r>
              <a:t/>
            </a:r>
            <a:endParaRPr b="1" sz="1700">
              <a:solidFill>
                <a:srgbClr val="111111"/>
              </a:solidFill>
              <a:highlight>
                <a:srgbClr val="FFFFFF"/>
              </a:highlight>
              <a:latin typeface="Arial"/>
              <a:ea typeface="Arial"/>
              <a:cs typeface="Arial"/>
              <a:sym typeface="Arial"/>
            </a:endParaRPr>
          </a:p>
          <a:p>
            <a:pPr indent="0" lvl="0" marL="0" rtl="0" algn="l">
              <a:lnSpc>
                <a:spcPct val="110000"/>
              </a:lnSpc>
              <a:spcBef>
                <a:spcPts val="1000"/>
              </a:spcBef>
              <a:spcAft>
                <a:spcPts val="0"/>
              </a:spcAft>
              <a:buNone/>
            </a:pPr>
            <a:r>
              <a:t/>
            </a:r>
            <a:endParaRPr b="1" sz="1700">
              <a:solidFill>
                <a:srgbClr val="111111"/>
              </a:solidFill>
              <a:highlight>
                <a:srgbClr val="FFFFFF"/>
              </a:highlight>
              <a:latin typeface="Arial"/>
              <a:ea typeface="Arial"/>
              <a:cs typeface="Arial"/>
              <a:sym typeface="Arial"/>
            </a:endParaRPr>
          </a:p>
          <a:p>
            <a:pPr indent="0" lvl="0" marL="0" rtl="0" algn="l">
              <a:spcBef>
                <a:spcPts val="1000"/>
              </a:spcBef>
              <a:spcAft>
                <a:spcPts val="0"/>
              </a:spcAft>
              <a:buNone/>
            </a:pPr>
            <a:r>
              <a:t/>
            </a:r>
            <a:endParaRPr sz="1500">
              <a:latin typeface="Arial"/>
              <a:ea typeface="Arial"/>
              <a:cs typeface="Arial"/>
              <a:sym typeface="Arial"/>
            </a:endParaRPr>
          </a:p>
          <a:p>
            <a:pPr indent="0" lvl="0" marL="0" rtl="0" algn="l">
              <a:spcBef>
                <a:spcPts val="1000"/>
              </a:spcBef>
              <a:spcAft>
                <a:spcPts val="0"/>
              </a:spcAft>
              <a:buNone/>
            </a:pPr>
            <a:r>
              <a:t/>
            </a:r>
            <a:endParaRPr/>
          </a:p>
        </p:txBody>
      </p:sp>
      <p:sp>
        <p:nvSpPr>
          <p:cNvPr id="379" name="Google Shape;379;p41"/>
          <p:cNvSpPr txBox="1"/>
          <p:nvPr/>
        </p:nvSpPr>
        <p:spPr>
          <a:xfrm>
            <a:off x="651467" y="5502833"/>
            <a:ext cx="6467100" cy="4155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100">
                <a:solidFill>
                  <a:srgbClr val="666666"/>
                </a:solidFill>
                <a:latin typeface="Montserrat"/>
                <a:ea typeface="Montserrat"/>
                <a:cs typeface="Montserrat"/>
                <a:sym typeface="Montserrat"/>
              </a:rPr>
              <a:t>https://qwords.com/blog/google-bisnisku/</a:t>
            </a:r>
            <a:endParaRPr sz="1100">
              <a:solidFill>
                <a:srgbClr val="666666"/>
              </a:solidFill>
              <a:latin typeface="Montserrat"/>
              <a:ea typeface="Montserrat"/>
              <a:cs typeface="Montserrat"/>
              <a:sym typeface="Montserrat"/>
            </a:endParaRPr>
          </a:p>
        </p:txBody>
      </p:sp>
      <p:pic>
        <p:nvPicPr>
          <p:cNvPr id="380" name="Google Shape;380;p41"/>
          <p:cNvPicPr preferRelativeResize="0"/>
          <p:nvPr/>
        </p:nvPicPr>
        <p:blipFill>
          <a:blip r:embed="rId3">
            <a:alphaModFix/>
          </a:blip>
          <a:stretch>
            <a:fillRect/>
          </a:stretch>
        </p:blipFill>
        <p:spPr>
          <a:xfrm>
            <a:off x="5069600" y="1806700"/>
            <a:ext cx="6644766" cy="3992566"/>
          </a:xfrm>
          <a:prstGeom prst="rect">
            <a:avLst/>
          </a:prstGeom>
          <a:noFill/>
          <a:ln>
            <a:noFill/>
          </a:ln>
        </p:spPr>
      </p:pic>
      <p:grpSp>
        <p:nvGrpSpPr>
          <p:cNvPr id="381" name="Google Shape;381;p41"/>
          <p:cNvGrpSpPr/>
          <p:nvPr/>
        </p:nvGrpSpPr>
        <p:grpSpPr>
          <a:xfrm>
            <a:off x="8851042" y="65792"/>
            <a:ext cx="3256207" cy="631899"/>
            <a:chOff x="94174" y="356285"/>
            <a:chExt cx="4299190" cy="1029822"/>
          </a:xfrm>
        </p:grpSpPr>
        <p:grpSp>
          <p:nvGrpSpPr>
            <p:cNvPr id="382" name="Google Shape;382;p41"/>
            <p:cNvGrpSpPr/>
            <p:nvPr/>
          </p:nvGrpSpPr>
          <p:grpSpPr>
            <a:xfrm>
              <a:off x="94174" y="356285"/>
              <a:ext cx="4299190" cy="1029822"/>
              <a:chOff x="6453398" y="244444"/>
              <a:chExt cx="5492067" cy="1315562"/>
            </a:xfrm>
          </p:grpSpPr>
          <p:sp>
            <p:nvSpPr>
              <p:cNvPr id="383" name="Google Shape;383;p41"/>
              <p:cNvSpPr/>
              <p:nvPr/>
            </p:nvSpPr>
            <p:spPr>
              <a:xfrm>
                <a:off x="6634265" y="340468"/>
                <a:ext cx="5311200" cy="11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384" name="Google Shape;384;p41"/>
              <p:cNvPicPr preferRelativeResize="0"/>
              <p:nvPr/>
            </p:nvPicPr>
            <p:blipFill rotWithShape="1">
              <a:blip r:embed="rId4">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385" name="Google Shape;385;p41"/>
              <p:cNvPicPr preferRelativeResize="0"/>
              <p:nvPr/>
            </p:nvPicPr>
            <p:blipFill rotWithShape="1">
              <a:blip r:embed="rId5">
                <a:alphaModFix/>
              </a:blip>
              <a:srcRect b="0" l="0" r="0" t="0"/>
              <a:stretch/>
            </p:blipFill>
            <p:spPr>
              <a:xfrm>
                <a:off x="8747840" y="343925"/>
                <a:ext cx="1092357" cy="1092383"/>
              </a:xfrm>
              <a:prstGeom prst="rect">
                <a:avLst/>
              </a:prstGeom>
              <a:noFill/>
              <a:ln>
                <a:noFill/>
              </a:ln>
            </p:spPr>
          </p:pic>
        </p:grpSp>
        <p:pic>
          <p:nvPicPr>
            <p:cNvPr id="386" name="Google Shape;386;p41"/>
            <p:cNvPicPr preferRelativeResize="0"/>
            <p:nvPr/>
          </p:nvPicPr>
          <p:blipFill>
            <a:blip r:embed="rId6">
              <a:alphaModFix/>
            </a:blip>
            <a:stretch>
              <a:fillRect/>
            </a:stretch>
          </p:blipFill>
          <p:spPr>
            <a:xfrm>
              <a:off x="3410328" y="438000"/>
              <a:ext cx="494275" cy="814676"/>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2"/>
          <p:cNvSpPr txBox="1"/>
          <p:nvPr>
            <p:ph idx="12" type="sldNum"/>
          </p:nvPr>
        </p:nvSpPr>
        <p:spPr>
          <a:xfrm>
            <a:off x="11480800" y="8475133"/>
            <a:ext cx="3657600" cy="486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92" name="Google Shape;392;p42"/>
          <p:cNvSpPr txBox="1"/>
          <p:nvPr>
            <p:ph idx="4294967295" type="body"/>
          </p:nvPr>
        </p:nvSpPr>
        <p:spPr>
          <a:xfrm>
            <a:off x="415600" y="1806700"/>
            <a:ext cx="4653900" cy="3589500"/>
          </a:xfrm>
          <a:prstGeom prst="rect">
            <a:avLst/>
          </a:prstGeom>
        </p:spPr>
        <p:txBody>
          <a:bodyPr anchorCtr="0" anchor="t" bIns="45700" lIns="91425" spcFirstLastPara="1" rIns="91425" wrap="square" tIns="45700">
            <a:normAutofit/>
          </a:bodyPr>
          <a:lstStyle/>
          <a:p>
            <a:pPr indent="-450850" lvl="0" marL="609600" rtl="0" algn="l">
              <a:lnSpc>
                <a:spcPct val="90000"/>
              </a:lnSpc>
              <a:spcBef>
                <a:spcPts val="1000"/>
              </a:spcBef>
              <a:spcAft>
                <a:spcPts val="0"/>
              </a:spcAft>
              <a:buClr>
                <a:srgbClr val="111111"/>
              </a:buClr>
              <a:buSzPts val="2300"/>
              <a:buAutoNum type="arabicPeriod" startAt="4"/>
            </a:pPr>
            <a:r>
              <a:rPr b="1" lang="en-US" sz="2300">
                <a:solidFill>
                  <a:srgbClr val="111111"/>
                </a:solidFill>
                <a:highlight>
                  <a:srgbClr val="FFFFFF"/>
                </a:highlight>
              </a:rPr>
              <a:t>Pilih Kategori Bisnis</a:t>
            </a:r>
            <a:endParaRPr b="1" sz="2300">
              <a:solidFill>
                <a:srgbClr val="111111"/>
              </a:solidFill>
              <a:highlight>
                <a:srgbClr val="FFFFFF"/>
              </a:highlight>
            </a:endParaRPr>
          </a:p>
          <a:p>
            <a:pPr indent="0" lvl="0" marL="609600" rtl="0" algn="l">
              <a:lnSpc>
                <a:spcPct val="95000"/>
              </a:lnSpc>
              <a:spcBef>
                <a:spcPts val="1000"/>
              </a:spcBef>
              <a:spcAft>
                <a:spcPts val="3200"/>
              </a:spcAft>
              <a:buSzPts val="1200"/>
              <a:buNone/>
            </a:pPr>
            <a:r>
              <a:rPr lang="en-US" sz="1700">
                <a:solidFill>
                  <a:srgbClr val="222222"/>
                </a:solidFill>
                <a:highlight>
                  <a:srgbClr val="FFFFFF"/>
                </a:highlight>
              </a:rPr>
              <a:t>Anda akan disuruh memilih kategori bisnis Anda, sesuaikan dengan kategori-kategori yang telah ada di Google Bisnisku, setelah itu klik berikutnya untuk melanjutkan.</a:t>
            </a:r>
            <a:endParaRPr sz="1800"/>
          </a:p>
        </p:txBody>
      </p:sp>
      <p:sp>
        <p:nvSpPr>
          <p:cNvPr id="393" name="Google Shape;393;p42"/>
          <p:cNvSpPr txBox="1"/>
          <p:nvPr/>
        </p:nvSpPr>
        <p:spPr>
          <a:xfrm>
            <a:off x="651467" y="5502833"/>
            <a:ext cx="6467100" cy="4155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100">
                <a:solidFill>
                  <a:srgbClr val="666666"/>
                </a:solidFill>
                <a:latin typeface="Montserrat"/>
                <a:ea typeface="Montserrat"/>
                <a:cs typeface="Montserrat"/>
                <a:sym typeface="Montserrat"/>
              </a:rPr>
              <a:t>https://qwords.com/blog/google-bisnisku/</a:t>
            </a:r>
            <a:endParaRPr sz="1100">
              <a:solidFill>
                <a:srgbClr val="666666"/>
              </a:solidFill>
              <a:latin typeface="Montserrat"/>
              <a:ea typeface="Montserrat"/>
              <a:cs typeface="Montserrat"/>
              <a:sym typeface="Montserrat"/>
            </a:endParaRPr>
          </a:p>
        </p:txBody>
      </p:sp>
      <p:pic>
        <p:nvPicPr>
          <p:cNvPr id="394" name="Google Shape;394;p42"/>
          <p:cNvPicPr preferRelativeResize="0"/>
          <p:nvPr/>
        </p:nvPicPr>
        <p:blipFill>
          <a:blip r:embed="rId3">
            <a:alphaModFix/>
          </a:blip>
          <a:stretch>
            <a:fillRect/>
          </a:stretch>
        </p:blipFill>
        <p:spPr>
          <a:xfrm>
            <a:off x="4917467" y="1671900"/>
            <a:ext cx="6715999" cy="4423258"/>
          </a:xfrm>
          <a:prstGeom prst="rect">
            <a:avLst/>
          </a:prstGeom>
          <a:noFill/>
          <a:ln>
            <a:noFill/>
          </a:ln>
        </p:spPr>
      </p:pic>
      <p:grpSp>
        <p:nvGrpSpPr>
          <p:cNvPr id="395" name="Google Shape;395;p42"/>
          <p:cNvGrpSpPr/>
          <p:nvPr/>
        </p:nvGrpSpPr>
        <p:grpSpPr>
          <a:xfrm>
            <a:off x="8851042" y="65792"/>
            <a:ext cx="3256207" cy="631899"/>
            <a:chOff x="94174" y="356285"/>
            <a:chExt cx="4299190" cy="1029822"/>
          </a:xfrm>
        </p:grpSpPr>
        <p:grpSp>
          <p:nvGrpSpPr>
            <p:cNvPr id="396" name="Google Shape;396;p42"/>
            <p:cNvGrpSpPr/>
            <p:nvPr/>
          </p:nvGrpSpPr>
          <p:grpSpPr>
            <a:xfrm>
              <a:off x="94174" y="356285"/>
              <a:ext cx="4299190" cy="1029822"/>
              <a:chOff x="6453398" y="244444"/>
              <a:chExt cx="5492067" cy="1315562"/>
            </a:xfrm>
          </p:grpSpPr>
          <p:sp>
            <p:nvSpPr>
              <p:cNvPr id="397" name="Google Shape;397;p42"/>
              <p:cNvSpPr/>
              <p:nvPr/>
            </p:nvSpPr>
            <p:spPr>
              <a:xfrm>
                <a:off x="6634265" y="340468"/>
                <a:ext cx="5311200" cy="11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398" name="Google Shape;398;p42"/>
              <p:cNvPicPr preferRelativeResize="0"/>
              <p:nvPr/>
            </p:nvPicPr>
            <p:blipFill rotWithShape="1">
              <a:blip r:embed="rId4">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399" name="Google Shape;399;p42"/>
              <p:cNvPicPr preferRelativeResize="0"/>
              <p:nvPr/>
            </p:nvPicPr>
            <p:blipFill rotWithShape="1">
              <a:blip r:embed="rId5">
                <a:alphaModFix/>
              </a:blip>
              <a:srcRect b="0" l="0" r="0" t="0"/>
              <a:stretch/>
            </p:blipFill>
            <p:spPr>
              <a:xfrm>
                <a:off x="8747840" y="343925"/>
                <a:ext cx="1092357" cy="1092383"/>
              </a:xfrm>
              <a:prstGeom prst="rect">
                <a:avLst/>
              </a:prstGeom>
              <a:noFill/>
              <a:ln>
                <a:noFill/>
              </a:ln>
            </p:spPr>
          </p:pic>
        </p:grpSp>
        <p:pic>
          <p:nvPicPr>
            <p:cNvPr id="400" name="Google Shape;400;p42"/>
            <p:cNvPicPr preferRelativeResize="0"/>
            <p:nvPr/>
          </p:nvPicPr>
          <p:blipFill>
            <a:blip r:embed="rId6">
              <a:alphaModFix/>
            </a:blip>
            <a:stretch>
              <a:fillRect/>
            </a:stretch>
          </p:blipFill>
          <p:spPr>
            <a:xfrm>
              <a:off x="3410328" y="438000"/>
              <a:ext cx="494275" cy="814676"/>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3"/>
          <p:cNvSpPr txBox="1"/>
          <p:nvPr>
            <p:ph idx="12" type="sldNum"/>
          </p:nvPr>
        </p:nvSpPr>
        <p:spPr>
          <a:xfrm>
            <a:off x="11480800" y="8475133"/>
            <a:ext cx="3657600" cy="486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06" name="Google Shape;406;p43"/>
          <p:cNvSpPr txBox="1"/>
          <p:nvPr>
            <p:ph idx="4294967295" type="body"/>
          </p:nvPr>
        </p:nvSpPr>
        <p:spPr>
          <a:xfrm>
            <a:off x="415600" y="1806700"/>
            <a:ext cx="4653900" cy="3589500"/>
          </a:xfrm>
          <a:prstGeom prst="rect">
            <a:avLst/>
          </a:prstGeom>
        </p:spPr>
        <p:txBody>
          <a:bodyPr anchorCtr="0" anchor="t" bIns="45700" lIns="91425" spcFirstLastPara="1" rIns="91425" wrap="square" tIns="45700">
            <a:normAutofit/>
          </a:bodyPr>
          <a:lstStyle/>
          <a:p>
            <a:pPr indent="-438150" lvl="0" marL="609600" rtl="0" algn="l">
              <a:lnSpc>
                <a:spcPct val="110000"/>
              </a:lnSpc>
              <a:spcBef>
                <a:spcPts val="1000"/>
              </a:spcBef>
              <a:spcAft>
                <a:spcPts val="0"/>
              </a:spcAft>
              <a:buClr>
                <a:srgbClr val="111111"/>
              </a:buClr>
              <a:buSzPts val="2100"/>
              <a:buAutoNum type="arabicPeriod" startAt="5"/>
            </a:pPr>
            <a:r>
              <a:rPr b="1" lang="en-US" sz="2100">
                <a:solidFill>
                  <a:srgbClr val="111111"/>
                </a:solidFill>
                <a:highlight>
                  <a:srgbClr val="FFFFFF"/>
                </a:highlight>
              </a:rPr>
              <a:t>Isi Kontak Bisnis</a:t>
            </a:r>
            <a:endParaRPr b="1" sz="2100">
              <a:solidFill>
                <a:srgbClr val="111111"/>
              </a:solidFill>
              <a:highlight>
                <a:srgbClr val="FFFFFF"/>
              </a:highlight>
            </a:endParaRPr>
          </a:p>
          <a:p>
            <a:pPr indent="0" lvl="0" marL="609600" rtl="0" algn="l">
              <a:spcBef>
                <a:spcPts val="1000"/>
              </a:spcBef>
              <a:spcAft>
                <a:spcPts val="0"/>
              </a:spcAft>
              <a:buClr>
                <a:schemeClr val="dk1"/>
              </a:buClr>
              <a:buSzPts val="1500"/>
              <a:buFont typeface="Arial"/>
              <a:buNone/>
            </a:pPr>
            <a:r>
              <a:rPr lang="en-US" sz="1900">
                <a:solidFill>
                  <a:srgbClr val="222222"/>
                </a:solidFill>
                <a:highlight>
                  <a:srgbClr val="FFFFFF"/>
                </a:highlight>
              </a:rPr>
              <a:t>Selanjutnya Anda disuruh untuk melengkapi kontak dan alamat situs web, jika tidak memiliki alamat situs web bisa memilih </a:t>
            </a:r>
            <a:r>
              <a:rPr i="1" lang="en-US" sz="1900">
                <a:solidFill>
                  <a:srgbClr val="222222"/>
                </a:solidFill>
                <a:highlight>
                  <a:srgbClr val="FFFFFF"/>
                </a:highlight>
              </a:rPr>
              <a:t>saya tidak butuh situs</a:t>
            </a:r>
            <a:r>
              <a:rPr lang="en-US" sz="1900">
                <a:solidFill>
                  <a:srgbClr val="222222"/>
                </a:solidFill>
                <a:highlight>
                  <a:srgbClr val="FFFFFF"/>
                </a:highlight>
              </a:rPr>
              <a:t> atau </a:t>
            </a:r>
            <a:r>
              <a:rPr i="1" lang="en-US" sz="1900">
                <a:solidFill>
                  <a:srgbClr val="222222"/>
                </a:solidFill>
                <a:highlight>
                  <a:srgbClr val="FFFFFF"/>
                </a:highlight>
              </a:rPr>
              <a:t>buat situs gratis berdasarkan profil Anda</a:t>
            </a:r>
            <a:r>
              <a:rPr lang="en-US" sz="1900">
                <a:solidFill>
                  <a:srgbClr val="222222"/>
                </a:solidFill>
                <a:highlight>
                  <a:srgbClr val="FFFFFF"/>
                </a:highlight>
              </a:rPr>
              <a:t>, klik selanjutnya untuk melanjutkan.</a:t>
            </a:r>
            <a:endParaRPr sz="1900">
              <a:solidFill>
                <a:srgbClr val="222222"/>
              </a:solidFill>
              <a:highlight>
                <a:srgbClr val="FFFFFF"/>
              </a:highlight>
            </a:endParaRPr>
          </a:p>
          <a:p>
            <a:pPr indent="0" lvl="0" marL="609600" rtl="0" algn="l">
              <a:lnSpc>
                <a:spcPct val="95000"/>
              </a:lnSpc>
              <a:spcBef>
                <a:spcPts val="3200"/>
              </a:spcBef>
              <a:spcAft>
                <a:spcPts val="3200"/>
              </a:spcAft>
              <a:buSzPts val="1200"/>
              <a:buNone/>
            </a:pPr>
            <a:r>
              <a:t/>
            </a:r>
            <a:endParaRPr b="1" sz="1900">
              <a:solidFill>
                <a:srgbClr val="111111"/>
              </a:solidFill>
              <a:highlight>
                <a:srgbClr val="FFFFFF"/>
              </a:highlight>
            </a:endParaRPr>
          </a:p>
        </p:txBody>
      </p:sp>
      <p:sp>
        <p:nvSpPr>
          <p:cNvPr id="407" name="Google Shape;407;p43"/>
          <p:cNvSpPr txBox="1"/>
          <p:nvPr/>
        </p:nvSpPr>
        <p:spPr>
          <a:xfrm>
            <a:off x="651467" y="5502833"/>
            <a:ext cx="6467100" cy="4155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100">
                <a:solidFill>
                  <a:srgbClr val="666666"/>
                </a:solidFill>
                <a:latin typeface="Montserrat"/>
                <a:ea typeface="Montserrat"/>
                <a:cs typeface="Montserrat"/>
                <a:sym typeface="Montserrat"/>
              </a:rPr>
              <a:t>https://qwords.com/blog/google-bisnisku/</a:t>
            </a:r>
            <a:endParaRPr sz="1100">
              <a:solidFill>
                <a:srgbClr val="666666"/>
              </a:solidFill>
              <a:latin typeface="Montserrat"/>
              <a:ea typeface="Montserrat"/>
              <a:cs typeface="Montserrat"/>
              <a:sym typeface="Montserrat"/>
            </a:endParaRPr>
          </a:p>
        </p:txBody>
      </p:sp>
      <p:pic>
        <p:nvPicPr>
          <p:cNvPr id="408" name="Google Shape;408;p43"/>
          <p:cNvPicPr preferRelativeResize="0"/>
          <p:nvPr/>
        </p:nvPicPr>
        <p:blipFill>
          <a:blip r:embed="rId3">
            <a:alphaModFix/>
          </a:blip>
          <a:stretch>
            <a:fillRect/>
          </a:stretch>
        </p:blipFill>
        <p:spPr>
          <a:xfrm>
            <a:off x="5484033" y="1565134"/>
            <a:ext cx="6244166" cy="4652500"/>
          </a:xfrm>
          <a:prstGeom prst="rect">
            <a:avLst/>
          </a:prstGeom>
          <a:noFill/>
          <a:ln>
            <a:noFill/>
          </a:ln>
        </p:spPr>
      </p:pic>
      <p:grpSp>
        <p:nvGrpSpPr>
          <p:cNvPr id="409" name="Google Shape;409;p43"/>
          <p:cNvGrpSpPr/>
          <p:nvPr/>
        </p:nvGrpSpPr>
        <p:grpSpPr>
          <a:xfrm>
            <a:off x="8851042" y="65792"/>
            <a:ext cx="3256207" cy="631899"/>
            <a:chOff x="94174" y="356285"/>
            <a:chExt cx="4299190" cy="1029822"/>
          </a:xfrm>
        </p:grpSpPr>
        <p:grpSp>
          <p:nvGrpSpPr>
            <p:cNvPr id="410" name="Google Shape;410;p43"/>
            <p:cNvGrpSpPr/>
            <p:nvPr/>
          </p:nvGrpSpPr>
          <p:grpSpPr>
            <a:xfrm>
              <a:off x="94174" y="356285"/>
              <a:ext cx="4299190" cy="1029822"/>
              <a:chOff x="6453398" y="244444"/>
              <a:chExt cx="5492067" cy="1315562"/>
            </a:xfrm>
          </p:grpSpPr>
          <p:sp>
            <p:nvSpPr>
              <p:cNvPr id="411" name="Google Shape;411;p43"/>
              <p:cNvSpPr/>
              <p:nvPr/>
            </p:nvSpPr>
            <p:spPr>
              <a:xfrm>
                <a:off x="6634265" y="340468"/>
                <a:ext cx="5311200" cy="11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412" name="Google Shape;412;p43"/>
              <p:cNvPicPr preferRelativeResize="0"/>
              <p:nvPr/>
            </p:nvPicPr>
            <p:blipFill rotWithShape="1">
              <a:blip r:embed="rId4">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413" name="Google Shape;413;p43"/>
              <p:cNvPicPr preferRelativeResize="0"/>
              <p:nvPr/>
            </p:nvPicPr>
            <p:blipFill rotWithShape="1">
              <a:blip r:embed="rId5">
                <a:alphaModFix/>
              </a:blip>
              <a:srcRect b="0" l="0" r="0" t="0"/>
              <a:stretch/>
            </p:blipFill>
            <p:spPr>
              <a:xfrm>
                <a:off x="8747840" y="343925"/>
                <a:ext cx="1092357" cy="1092383"/>
              </a:xfrm>
              <a:prstGeom prst="rect">
                <a:avLst/>
              </a:prstGeom>
              <a:noFill/>
              <a:ln>
                <a:noFill/>
              </a:ln>
            </p:spPr>
          </p:pic>
        </p:grpSp>
        <p:pic>
          <p:nvPicPr>
            <p:cNvPr id="414" name="Google Shape;414;p43"/>
            <p:cNvPicPr preferRelativeResize="0"/>
            <p:nvPr/>
          </p:nvPicPr>
          <p:blipFill>
            <a:blip r:embed="rId6">
              <a:alphaModFix/>
            </a:blip>
            <a:stretch>
              <a:fillRect/>
            </a:stretch>
          </p:blipFill>
          <p:spPr>
            <a:xfrm>
              <a:off x="3410328" y="438000"/>
              <a:ext cx="494275" cy="814676"/>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4"/>
          <p:cNvSpPr txBox="1"/>
          <p:nvPr>
            <p:ph idx="12" type="sldNum"/>
          </p:nvPr>
        </p:nvSpPr>
        <p:spPr>
          <a:xfrm>
            <a:off x="11480800" y="8475133"/>
            <a:ext cx="3657600" cy="486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20" name="Google Shape;420;p44"/>
          <p:cNvSpPr txBox="1"/>
          <p:nvPr>
            <p:ph idx="4294967295" type="body"/>
          </p:nvPr>
        </p:nvSpPr>
        <p:spPr>
          <a:xfrm>
            <a:off x="415600" y="1806700"/>
            <a:ext cx="4653900" cy="3589500"/>
          </a:xfrm>
          <a:prstGeom prst="rect">
            <a:avLst/>
          </a:prstGeom>
        </p:spPr>
        <p:txBody>
          <a:bodyPr anchorCtr="0" anchor="t" bIns="45700" lIns="91425" spcFirstLastPara="1" rIns="91425" wrap="square" tIns="45700">
            <a:normAutofit fontScale="77500" lnSpcReduction="20000"/>
          </a:bodyPr>
          <a:lstStyle/>
          <a:p>
            <a:pPr indent="-481965" lvl="0" marL="609600" rtl="0" algn="l">
              <a:lnSpc>
                <a:spcPct val="110000"/>
              </a:lnSpc>
              <a:spcBef>
                <a:spcPts val="1000"/>
              </a:spcBef>
              <a:spcAft>
                <a:spcPts val="0"/>
              </a:spcAft>
              <a:buClr>
                <a:srgbClr val="111111"/>
              </a:buClr>
              <a:buSzPct val="100000"/>
              <a:buAutoNum type="arabicPeriod" startAt="6"/>
            </a:pPr>
            <a:r>
              <a:rPr b="1" lang="en-US" sz="3600">
                <a:solidFill>
                  <a:srgbClr val="111111"/>
                </a:solidFill>
                <a:highlight>
                  <a:srgbClr val="FFFFFF"/>
                </a:highlight>
              </a:rPr>
              <a:t>Update Informasi Google Bisnisku</a:t>
            </a:r>
            <a:endParaRPr b="1" sz="3600">
              <a:solidFill>
                <a:srgbClr val="111111"/>
              </a:solidFill>
              <a:highlight>
                <a:srgbClr val="FFFFFF"/>
              </a:highlight>
            </a:endParaRPr>
          </a:p>
          <a:p>
            <a:pPr indent="0" lvl="0" marL="609600" rtl="0" algn="l">
              <a:spcBef>
                <a:spcPts val="1000"/>
              </a:spcBef>
              <a:spcAft>
                <a:spcPts val="0"/>
              </a:spcAft>
              <a:buClr>
                <a:schemeClr val="dk1"/>
              </a:buClr>
              <a:buSzPct val="51724"/>
              <a:buFont typeface="Arial"/>
              <a:buNone/>
            </a:pPr>
            <a:r>
              <a:rPr lang="en-US" sz="2900">
                <a:solidFill>
                  <a:srgbClr val="222222"/>
                </a:solidFill>
                <a:highlight>
                  <a:srgbClr val="FFFFFF"/>
                </a:highlight>
              </a:rPr>
              <a:t>Google memberikan pilihan apakah Anda bersedia menerima informasi, tips dan rekomendasi dari Google Bisnisku atau tidak, pilih Ya dan klik berikutnya untuk melanjutkan.</a:t>
            </a:r>
            <a:endParaRPr sz="2900">
              <a:solidFill>
                <a:srgbClr val="222222"/>
              </a:solidFill>
              <a:highlight>
                <a:srgbClr val="FFFFFF"/>
              </a:highlight>
            </a:endParaRPr>
          </a:p>
          <a:p>
            <a:pPr indent="0" lvl="0" marL="0" rtl="0" algn="l">
              <a:lnSpc>
                <a:spcPct val="110000"/>
              </a:lnSpc>
              <a:spcBef>
                <a:spcPts val="3200"/>
              </a:spcBef>
              <a:spcAft>
                <a:spcPts val="0"/>
              </a:spcAft>
              <a:buNone/>
            </a:pPr>
            <a:r>
              <a:t/>
            </a:r>
            <a:endParaRPr b="1" sz="2100">
              <a:solidFill>
                <a:srgbClr val="111111"/>
              </a:solidFill>
              <a:highlight>
                <a:srgbClr val="FFFFFF"/>
              </a:highlight>
            </a:endParaRPr>
          </a:p>
          <a:p>
            <a:pPr indent="0" lvl="0" marL="609600" rtl="0" algn="l">
              <a:lnSpc>
                <a:spcPct val="95000"/>
              </a:lnSpc>
              <a:spcBef>
                <a:spcPts val="1000"/>
              </a:spcBef>
              <a:spcAft>
                <a:spcPts val="3200"/>
              </a:spcAft>
              <a:buSzPct val="63157"/>
              <a:buNone/>
            </a:pPr>
            <a:r>
              <a:t/>
            </a:r>
            <a:endParaRPr b="1" sz="1900">
              <a:solidFill>
                <a:srgbClr val="111111"/>
              </a:solidFill>
              <a:highlight>
                <a:srgbClr val="FFFFFF"/>
              </a:highlight>
            </a:endParaRPr>
          </a:p>
        </p:txBody>
      </p:sp>
      <p:sp>
        <p:nvSpPr>
          <p:cNvPr id="421" name="Google Shape;421;p44"/>
          <p:cNvSpPr txBox="1"/>
          <p:nvPr/>
        </p:nvSpPr>
        <p:spPr>
          <a:xfrm>
            <a:off x="651467" y="5502833"/>
            <a:ext cx="6467100" cy="4155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100">
                <a:solidFill>
                  <a:srgbClr val="666666"/>
                </a:solidFill>
                <a:latin typeface="Montserrat"/>
                <a:ea typeface="Montserrat"/>
                <a:cs typeface="Montserrat"/>
                <a:sym typeface="Montserrat"/>
              </a:rPr>
              <a:t>https://qwords.com/blog/google-bisnisku/</a:t>
            </a:r>
            <a:endParaRPr sz="1100">
              <a:solidFill>
                <a:srgbClr val="666666"/>
              </a:solidFill>
              <a:latin typeface="Montserrat"/>
              <a:ea typeface="Montserrat"/>
              <a:cs typeface="Montserrat"/>
              <a:sym typeface="Montserrat"/>
            </a:endParaRPr>
          </a:p>
        </p:txBody>
      </p:sp>
      <p:pic>
        <p:nvPicPr>
          <p:cNvPr id="422" name="Google Shape;422;p44"/>
          <p:cNvPicPr preferRelativeResize="0"/>
          <p:nvPr/>
        </p:nvPicPr>
        <p:blipFill>
          <a:blip r:embed="rId3">
            <a:alphaModFix/>
          </a:blip>
          <a:stretch>
            <a:fillRect/>
          </a:stretch>
        </p:blipFill>
        <p:spPr>
          <a:xfrm>
            <a:off x="5069600" y="1739300"/>
            <a:ext cx="6715999" cy="3166241"/>
          </a:xfrm>
          <a:prstGeom prst="rect">
            <a:avLst/>
          </a:prstGeom>
          <a:noFill/>
          <a:ln>
            <a:noFill/>
          </a:ln>
        </p:spPr>
      </p:pic>
      <p:grpSp>
        <p:nvGrpSpPr>
          <p:cNvPr id="423" name="Google Shape;423;p44"/>
          <p:cNvGrpSpPr/>
          <p:nvPr/>
        </p:nvGrpSpPr>
        <p:grpSpPr>
          <a:xfrm>
            <a:off x="8851042" y="65792"/>
            <a:ext cx="3256207" cy="631899"/>
            <a:chOff x="94174" y="356285"/>
            <a:chExt cx="4299190" cy="1029822"/>
          </a:xfrm>
        </p:grpSpPr>
        <p:grpSp>
          <p:nvGrpSpPr>
            <p:cNvPr id="424" name="Google Shape;424;p44"/>
            <p:cNvGrpSpPr/>
            <p:nvPr/>
          </p:nvGrpSpPr>
          <p:grpSpPr>
            <a:xfrm>
              <a:off x="94174" y="356285"/>
              <a:ext cx="4299190" cy="1029822"/>
              <a:chOff x="6453398" y="244444"/>
              <a:chExt cx="5492067" cy="1315562"/>
            </a:xfrm>
          </p:grpSpPr>
          <p:sp>
            <p:nvSpPr>
              <p:cNvPr id="425" name="Google Shape;425;p44"/>
              <p:cNvSpPr/>
              <p:nvPr/>
            </p:nvSpPr>
            <p:spPr>
              <a:xfrm>
                <a:off x="6634265" y="340468"/>
                <a:ext cx="5311200" cy="11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426" name="Google Shape;426;p44"/>
              <p:cNvPicPr preferRelativeResize="0"/>
              <p:nvPr/>
            </p:nvPicPr>
            <p:blipFill rotWithShape="1">
              <a:blip r:embed="rId4">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427" name="Google Shape;427;p44"/>
              <p:cNvPicPr preferRelativeResize="0"/>
              <p:nvPr/>
            </p:nvPicPr>
            <p:blipFill rotWithShape="1">
              <a:blip r:embed="rId5">
                <a:alphaModFix/>
              </a:blip>
              <a:srcRect b="0" l="0" r="0" t="0"/>
              <a:stretch/>
            </p:blipFill>
            <p:spPr>
              <a:xfrm>
                <a:off x="8747840" y="343925"/>
                <a:ext cx="1092357" cy="1092383"/>
              </a:xfrm>
              <a:prstGeom prst="rect">
                <a:avLst/>
              </a:prstGeom>
              <a:noFill/>
              <a:ln>
                <a:noFill/>
              </a:ln>
            </p:spPr>
          </p:pic>
        </p:grpSp>
        <p:pic>
          <p:nvPicPr>
            <p:cNvPr id="428" name="Google Shape;428;p44"/>
            <p:cNvPicPr preferRelativeResize="0"/>
            <p:nvPr/>
          </p:nvPicPr>
          <p:blipFill>
            <a:blip r:embed="rId6">
              <a:alphaModFix/>
            </a:blip>
            <a:stretch>
              <a:fillRect/>
            </a:stretch>
          </p:blipFill>
          <p:spPr>
            <a:xfrm>
              <a:off x="3410328" y="438000"/>
              <a:ext cx="494275" cy="814676"/>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5"/>
          <p:cNvSpPr txBox="1"/>
          <p:nvPr>
            <p:ph idx="12" type="sldNum"/>
          </p:nvPr>
        </p:nvSpPr>
        <p:spPr>
          <a:xfrm>
            <a:off x="11480800" y="8475133"/>
            <a:ext cx="3657600" cy="486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34" name="Google Shape;434;p45"/>
          <p:cNvSpPr txBox="1"/>
          <p:nvPr>
            <p:ph idx="4294967295" type="body"/>
          </p:nvPr>
        </p:nvSpPr>
        <p:spPr>
          <a:xfrm>
            <a:off x="415600" y="1806700"/>
            <a:ext cx="4653900" cy="3589500"/>
          </a:xfrm>
          <a:prstGeom prst="rect">
            <a:avLst/>
          </a:prstGeom>
        </p:spPr>
        <p:txBody>
          <a:bodyPr anchorCtr="0" anchor="t" bIns="45700" lIns="91425" spcFirstLastPara="1" rIns="91425" wrap="square" tIns="45700">
            <a:normAutofit fontScale="77500" lnSpcReduction="20000"/>
          </a:bodyPr>
          <a:lstStyle/>
          <a:p>
            <a:pPr indent="-481965" lvl="0" marL="609600" rtl="0" algn="l">
              <a:lnSpc>
                <a:spcPct val="110000"/>
              </a:lnSpc>
              <a:spcBef>
                <a:spcPts val="1000"/>
              </a:spcBef>
              <a:spcAft>
                <a:spcPts val="0"/>
              </a:spcAft>
              <a:buClr>
                <a:srgbClr val="111111"/>
              </a:buClr>
              <a:buSzPct val="100000"/>
              <a:buAutoNum type="arabicPeriod" startAt="6"/>
            </a:pPr>
            <a:r>
              <a:rPr b="1" lang="en-US" sz="3600">
                <a:solidFill>
                  <a:srgbClr val="111111"/>
                </a:solidFill>
                <a:highlight>
                  <a:srgbClr val="FFFFFF"/>
                </a:highlight>
              </a:rPr>
              <a:t>Update Informasi Google Bisnisku</a:t>
            </a:r>
            <a:endParaRPr b="1" sz="3600">
              <a:solidFill>
                <a:srgbClr val="111111"/>
              </a:solidFill>
              <a:highlight>
                <a:srgbClr val="FFFFFF"/>
              </a:highlight>
            </a:endParaRPr>
          </a:p>
          <a:p>
            <a:pPr indent="0" lvl="0" marL="609600" rtl="0" algn="l">
              <a:spcBef>
                <a:spcPts val="1000"/>
              </a:spcBef>
              <a:spcAft>
                <a:spcPts val="0"/>
              </a:spcAft>
              <a:buNone/>
            </a:pPr>
            <a:r>
              <a:rPr lang="en-US" sz="2900">
                <a:solidFill>
                  <a:srgbClr val="222222"/>
                </a:solidFill>
                <a:highlight>
                  <a:srgbClr val="FFFFFF"/>
                </a:highlight>
              </a:rPr>
              <a:t>Google memberikan pilihan apakah Anda bersedia menerima informasi, tips dan rekomendasi dari Google Bisnisku atau tidak, pilih Ya dan klik berikutnya untuk melanjutkan.</a:t>
            </a:r>
            <a:endParaRPr sz="2900">
              <a:solidFill>
                <a:srgbClr val="222222"/>
              </a:solidFill>
              <a:highlight>
                <a:srgbClr val="FFFFFF"/>
              </a:highlight>
            </a:endParaRPr>
          </a:p>
          <a:p>
            <a:pPr indent="0" lvl="0" marL="0" rtl="0" algn="l">
              <a:lnSpc>
                <a:spcPct val="110000"/>
              </a:lnSpc>
              <a:spcBef>
                <a:spcPts val="3200"/>
              </a:spcBef>
              <a:spcAft>
                <a:spcPts val="0"/>
              </a:spcAft>
              <a:buNone/>
            </a:pPr>
            <a:r>
              <a:t/>
            </a:r>
            <a:endParaRPr b="1" sz="2100">
              <a:solidFill>
                <a:srgbClr val="111111"/>
              </a:solidFill>
              <a:highlight>
                <a:srgbClr val="FFFFFF"/>
              </a:highlight>
            </a:endParaRPr>
          </a:p>
          <a:p>
            <a:pPr indent="0" lvl="0" marL="609600" rtl="0" algn="l">
              <a:lnSpc>
                <a:spcPct val="95000"/>
              </a:lnSpc>
              <a:spcBef>
                <a:spcPts val="1000"/>
              </a:spcBef>
              <a:spcAft>
                <a:spcPts val="3200"/>
              </a:spcAft>
              <a:buSzPct val="63157"/>
              <a:buNone/>
            </a:pPr>
            <a:r>
              <a:t/>
            </a:r>
            <a:endParaRPr b="1" sz="1900">
              <a:solidFill>
                <a:srgbClr val="111111"/>
              </a:solidFill>
              <a:highlight>
                <a:srgbClr val="FFFFFF"/>
              </a:highlight>
            </a:endParaRPr>
          </a:p>
        </p:txBody>
      </p:sp>
      <p:sp>
        <p:nvSpPr>
          <p:cNvPr id="435" name="Google Shape;435;p45"/>
          <p:cNvSpPr txBox="1"/>
          <p:nvPr/>
        </p:nvSpPr>
        <p:spPr>
          <a:xfrm>
            <a:off x="651467" y="5502833"/>
            <a:ext cx="6467100" cy="4155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100">
                <a:solidFill>
                  <a:srgbClr val="666666"/>
                </a:solidFill>
                <a:latin typeface="Montserrat"/>
                <a:ea typeface="Montserrat"/>
                <a:cs typeface="Montserrat"/>
                <a:sym typeface="Montserrat"/>
              </a:rPr>
              <a:t>https://qwords.com/blog/google-bisnisku/</a:t>
            </a:r>
            <a:endParaRPr sz="1100">
              <a:solidFill>
                <a:srgbClr val="666666"/>
              </a:solidFill>
              <a:latin typeface="Montserrat"/>
              <a:ea typeface="Montserrat"/>
              <a:cs typeface="Montserrat"/>
              <a:sym typeface="Montserrat"/>
            </a:endParaRPr>
          </a:p>
        </p:txBody>
      </p:sp>
      <p:pic>
        <p:nvPicPr>
          <p:cNvPr id="436" name="Google Shape;436;p45"/>
          <p:cNvPicPr preferRelativeResize="0"/>
          <p:nvPr/>
        </p:nvPicPr>
        <p:blipFill>
          <a:blip r:embed="rId3">
            <a:alphaModFix/>
          </a:blip>
          <a:stretch>
            <a:fillRect/>
          </a:stretch>
        </p:blipFill>
        <p:spPr>
          <a:xfrm>
            <a:off x="5069600" y="1739300"/>
            <a:ext cx="6715999" cy="3166241"/>
          </a:xfrm>
          <a:prstGeom prst="rect">
            <a:avLst/>
          </a:prstGeom>
          <a:noFill/>
          <a:ln>
            <a:noFill/>
          </a:ln>
        </p:spPr>
      </p:pic>
      <p:grpSp>
        <p:nvGrpSpPr>
          <p:cNvPr id="437" name="Google Shape;437;p45"/>
          <p:cNvGrpSpPr/>
          <p:nvPr/>
        </p:nvGrpSpPr>
        <p:grpSpPr>
          <a:xfrm>
            <a:off x="8851042" y="65792"/>
            <a:ext cx="3256207" cy="631899"/>
            <a:chOff x="94174" y="356285"/>
            <a:chExt cx="4299190" cy="1029822"/>
          </a:xfrm>
        </p:grpSpPr>
        <p:grpSp>
          <p:nvGrpSpPr>
            <p:cNvPr id="438" name="Google Shape;438;p45"/>
            <p:cNvGrpSpPr/>
            <p:nvPr/>
          </p:nvGrpSpPr>
          <p:grpSpPr>
            <a:xfrm>
              <a:off x="94174" y="356285"/>
              <a:ext cx="4299190" cy="1029822"/>
              <a:chOff x="6453398" y="244444"/>
              <a:chExt cx="5492067" cy="1315562"/>
            </a:xfrm>
          </p:grpSpPr>
          <p:sp>
            <p:nvSpPr>
              <p:cNvPr id="439" name="Google Shape;439;p45"/>
              <p:cNvSpPr/>
              <p:nvPr/>
            </p:nvSpPr>
            <p:spPr>
              <a:xfrm>
                <a:off x="6634265" y="340468"/>
                <a:ext cx="5311200" cy="11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440" name="Google Shape;440;p45"/>
              <p:cNvPicPr preferRelativeResize="0"/>
              <p:nvPr/>
            </p:nvPicPr>
            <p:blipFill rotWithShape="1">
              <a:blip r:embed="rId4">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441" name="Google Shape;441;p45"/>
              <p:cNvPicPr preferRelativeResize="0"/>
              <p:nvPr/>
            </p:nvPicPr>
            <p:blipFill rotWithShape="1">
              <a:blip r:embed="rId5">
                <a:alphaModFix/>
              </a:blip>
              <a:srcRect b="0" l="0" r="0" t="0"/>
              <a:stretch/>
            </p:blipFill>
            <p:spPr>
              <a:xfrm>
                <a:off x="8747840" y="343925"/>
                <a:ext cx="1092357" cy="1092383"/>
              </a:xfrm>
              <a:prstGeom prst="rect">
                <a:avLst/>
              </a:prstGeom>
              <a:noFill/>
              <a:ln>
                <a:noFill/>
              </a:ln>
            </p:spPr>
          </p:pic>
        </p:grpSp>
        <p:pic>
          <p:nvPicPr>
            <p:cNvPr id="442" name="Google Shape;442;p45"/>
            <p:cNvPicPr preferRelativeResize="0"/>
            <p:nvPr/>
          </p:nvPicPr>
          <p:blipFill>
            <a:blip r:embed="rId6">
              <a:alphaModFix/>
            </a:blip>
            <a:stretch>
              <a:fillRect/>
            </a:stretch>
          </p:blipFill>
          <p:spPr>
            <a:xfrm>
              <a:off x="3410328" y="438000"/>
              <a:ext cx="494275" cy="814676"/>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Google Shape;180;p28"/>
          <p:cNvSpPr/>
          <p:nvPr/>
        </p:nvSpPr>
        <p:spPr>
          <a:xfrm>
            <a:off x="-3144" y="-17143"/>
            <a:ext cx="3750060" cy="6875143"/>
          </a:xfrm>
          <a:custGeom>
            <a:rect b="b" l="l" r="r" t="t"/>
            <a:pathLst>
              <a:path extrusionOk="0" h="10312714" w="5625090">
                <a:moveTo>
                  <a:pt x="0" y="0"/>
                </a:moveTo>
                <a:lnTo>
                  <a:pt x="1570228" y="0"/>
                </a:lnTo>
                <a:lnTo>
                  <a:pt x="1817757" y="75589"/>
                </a:lnTo>
                <a:cubicBezTo>
                  <a:pt x="3086740" y="508792"/>
                  <a:pt x="4180357" y="1389118"/>
                  <a:pt x="4871253" y="2585369"/>
                </a:cubicBezTo>
                <a:cubicBezTo>
                  <a:pt x="5876193" y="4325371"/>
                  <a:pt x="5876382" y="6469359"/>
                  <a:pt x="4871749" y="8209538"/>
                </a:cubicBezTo>
                <a:cubicBezTo>
                  <a:pt x="4369433" y="9079628"/>
                  <a:pt x="3654077" y="9782654"/>
                  <a:pt x="2813132" y="10268133"/>
                </a:cubicBezTo>
                <a:lnTo>
                  <a:pt x="2729795" y="10312714"/>
                </a:lnTo>
                <a:lnTo>
                  <a:pt x="910" y="10312714"/>
                </a:lnTo>
                <a:close/>
              </a:path>
            </a:pathLst>
          </a:custGeom>
          <a:solidFill>
            <a:srgbClr val="7F7F7F">
              <a:alpha val="37647"/>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chemeClr val="lt1"/>
              </a:solidFill>
              <a:latin typeface="Calibri"/>
              <a:ea typeface="Calibri"/>
              <a:cs typeface="Calibri"/>
              <a:sym typeface="Calibri"/>
            </a:endParaRPr>
          </a:p>
        </p:txBody>
      </p:sp>
      <p:sp>
        <p:nvSpPr>
          <p:cNvPr id="181" name="Google Shape;181;p28"/>
          <p:cNvSpPr/>
          <p:nvPr/>
        </p:nvSpPr>
        <p:spPr>
          <a:xfrm>
            <a:off x="2180112" y="-10885"/>
            <a:ext cx="3404489" cy="2221398"/>
          </a:xfrm>
          <a:custGeom>
            <a:rect b="b" l="l" r="r" t="t"/>
            <a:pathLst>
              <a:path extrusionOk="0" h="3332097" w="5133645">
                <a:moveTo>
                  <a:pt x="0" y="0"/>
                </a:moveTo>
                <a:cubicBezTo>
                  <a:pt x="1405490" y="882964"/>
                  <a:pt x="2182073" y="1971959"/>
                  <a:pt x="2718867" y="3332097"/>
                </a:cubicBezTo>
                <a:lnTo>
                  <a:pt x="5133645" y="3326639"/>
                </a:lnTo>
              </a:path>
            </a:pathLst>
          </a:custGeom>
          <a:noFill/>
          <a:ln cap="flat" cmpd="sng" w="190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chemeClr val="lt1"/>
              </a:solidFill>
              <a:latin typeface="Calibri"/>
              <a:ea typeface="Calibri"/>
              <a:cs typeface="Calibri"/>
              <a:sym typeface="Calibri"/>
            </a:endParaRPr>
          </a:p>
        </p:txBody>
      </p:sp>
      <p:sp>
        <p:nvSpPr>
          <p:cNvPr id="182" name="Google Shape;182;p28"/>
          <p:cNvSpPr/>
          <p:nvPr/>
        </p:nvSpPr>
        <p:spPr>
          <a:xfrm>
            <a:off x="1837372" y="-23082"/>
            <a:ext cx="4245150" cy="3361102"/>
          </a:xfrm>
          <a:custGeom>
            <a:rect b="b" l="l" r="r" t="t"/>
            <a:pathLst>
              <a:path extrusionOk="0" h="5041653" w="5917606">
                <a:moveTo>
                  <a:pt x="0" y="0"/>
                </a:moveTo>
                <a:cubicBezTo>
                  <a:pt x="1988349" y="1026811"/>
                  <a:pt x="3009136" y="3355306"/>
                  <a:pt x="3043967" y="5041653"/>
                </a:cubicBezTo>
                <a:lnTo>
                  <a:pt x="5917606" y="5031454"/>
                </a:lnTo>
              </a:path>
            </a:pathLst>
          </a:custGeom>
          <a:noFill/>
          <a:ln cap="flat" cmpd="sng" w="190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chemeClr val="lt1"/>
              </a:solidFill>
              <a:latin typeface="Calibri"/>
              <a:ea typeface="Calibri"/>
              <a:cs typeface="Calibri"/>
              <a:sym typeface="Calibri"/>
            </a:endParaRPr>
          </a:p>
        </p:txBody>
      </p:sp>
      <p:sp>
        <p:nvSpPr>
          <p:cNvPr id="183" name="Google Shape;183;p28"/>
          <p:cNvSpPr/>
          <p:nvPr/>
        </p:nvSpPr>
        <p:spPr>
          <a:xfrm>
            <a:off x="1552668" y="-2942"/>
            <a:ext cx="4510981" cy="4509861"/>
          </a:xfrm>
          <a:custGeom>
            <a:rect b="b" l="l" r="r" t="t"/>
            <a:pathLst>
              <a:path extrusionOk="0" h="5042211" w="6157481">
                <a:moveTo>
                  <a:pt x="0" y="0"/>
                </a:moveTo>
                <a:cubicBezTo>
                  <a:pt x="2647339" y="886277"/>
                  <a:pt x="3586715" y="3365578"/>
                  <a:pt x="3043967" y="5041653"/>
                </a:cubicBezTo>
                <a:lnTo>
                  <a:pt x="6157481" y="5042211"/>
                </a:lnTo>
              </a:path>
            </a:pathLst>
          </a:custGeom>
          <a:noFill/>
          <a:ln cap="flat" cmpd="sng" w="190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chemeClr val="lt1"/>
              </a:solidFill>
              <a:latin typeface="Calibri"/>
              <a:ea typeface="Calibri"/>
              <a:cs typeface="Calibri"/>
              <a:sym typeface="Calibri"/>
            </a:endParaRPr>
          </a:p>
        </p:txBody>
      </p:sp>
      <p:sp>
        <p:nvSpPr>
          <p:cNvPr id="184" name="Google Shape;184;p28"/>
          <p:cNvSpPr/>
          <p:nvPr/>
        </p:nvSpPr>
        <p:spPr>
          <a:xfrm>
            <a:off x="1162388" y="-9791"/>
            <a:ext cx="4386850" cy="5648149"/>
          </a:xfrm>
          <a:custGeom>
            <a:rect b="b" l="l" r="r" t="t"/>
            <a:pathLst>
              <a:path extrusionOk="0" h="5035817" w="5453192">
                <a:moveTo>
                  <a:pt x="0" y="0"/>
                </a:moveTo>
                <a:cubicBezTo>
                  <a:pt x="3150690" y="849061"/>
                  <a:pt x="4013837" y="3301636"/>
                  <a:pt x="2447860" y="5016076"/>
                </a:cubicBezTo>
                <a:lnTo>
                  <a:pt x="5453192" y="5035817"/>
                </a:lnTo>
              </a:path>
            </a:pathLst>
          </a:custGeom>
          <a:noFill/>
          <a:ln cap="flat" cmpd="sng" w="190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chemeClr val="lt1"/>
              </a:solidFill>
              <a:latin typeface="Calibri"/>
              <a:ea typeface="Calibri"/>
              <a:cs typeface="Calibri"/>
              <a:sym typeface="Calibri"/>
            </a:endParaRPr>
          </a:p>
        </p:txBody>
      </p:sp>
      <p:grpSp>
        <p:nvGrpSpPr>
          <p:cNvPr id="185" name="Google Shape;185;p28"/>
          <p:cNvGrpSpPr/>
          <p:nvPr/>
        </p:nvGrpSpPr>
        <p:grpSpPr>
          <a:xfrm>
            <a:off x="5041007" y="2730516"/>
            <a:ext cx="5721679" cy="992651"/>
            <a:chOff x="4818251" y="1294425"/>
            <a:chExt cx="5721678" cy="992651"/>
          </a:xfrm>
        </p:grpSpPr>
        <p:sp>
          <p:nvSpPr>
            <p:cNvPr id="186" name="Google Shape;186;p28"/>
            <p:cNvSpPr txBox="1"/>
            <p:nvPr/>
          </p:nvSpPr>
          <p:spPr>
            <a:xfrm>
              <a:off x="6032129" y="1363676"/>
              <a:ext cx="4507800" cy="923400"/>
            </a:xfrm>
            <a:prstGeom prst="rect">
              <a:avLst/>
            </a:prstGeom>
            <a:noFill/>
            <a:ln>
              <a:noFill/>
            </a:ln>
          </p:spPr>
          <p:txBody>
            <a:bodyPr anchorCtr="0" anchor="ctr" bIns="45700" lIns="108000" spcFirstLastPara="1" rIns="108000" wrap="square" tIns="45700">
              <a:spAutoFit/>
            </a:bodyPr>
            <a:lstStyle/>
            <a:p>
              <a:pPr indent="0" lvl="0" marL="0" marR="0" rtl="0" algn="l">
                <a:spcBef>
                  <a:spcPts val="0"/>
                </a:spcBef>
                <a:spcAft>
                  <a:spcPts val="0"/>
                </a:spcAft>
                <a:buNone/>
              </a:pPr>
              <a:r>
                <a:rPr b="1" lang="en-US" sz="2700">
                  <a:solidFill>
                    <a:srgbClr val="FFFF00"/>
                  </a:solidFill>
                  <a:latin typeface="Calibri"/>
                  <a:ea typeface="Calibri"/>
                  <a:cs typeface="Calibri"/>
                  <a:sym typeface="Calibri"/>
                </a:rPr>
                <a:t>Bagaimana Agar Bisnis Terlihat di Google</a:t>
              </a:r>
              <a:endParaRPr b="1" sz="2700">
                <a:solidFill>
                  <a:srgbClr val="FFFF00"/>
                </a:solidFill>
                <a:latin typeface="Calibri"/>
                <a:ea typeface="Calibri"/>
                <a:cs typeface="Calibri"/>
                <a:sym typeface="Calibri"/>
              </a:endParaRPr>
            </a:p>
          </p:txBody>
        </p:sp>
        <p:sp>
          <p:nvSpPr>
            <p:cNvPr id="187" name="Google Shape;187;p28"/>
            <p:cNvSpPr txBox="1"/>
            <p:nvPr/>
          </p:nvSpPr>
          <p:spPr>
            <a:xfrm>
              <a:off x="4818251" y="1294425"/>
              <a:ext cx="958096" cy="646331"/>
            </a:xfrm>
            <a:prstGeom prst="rect">
              <a:avLst/>
            </a:prstGeom>
            <a:noFill/>
            <a:ln>
              <a:noFill/>
            </a:ln>
          </p:spPr>
          <p:txBody>
            <a:bodyPr anchorCtr="0" anchor="ctr" bIns="45700" lIns="108000" spcFirstLastPara="1" rIns="108000" wrap="square" tIns="45700">
              <a:spAutoFit/>
            </a:bodyPr>
            <a:lstStyle/>
            <a:p>
              <a:pPr indent="0" lvl="0" marL="0" marR="0" rtl="0" algn="ctr">
                <a:spcBef>
                  <a:spcPts val="0"/>
                </a:spcBef>
                <a:spcAft>
                  <a:spcPts val="0"/>
                </a:spcAft>
                <a:buNone/>
              </a:pPr>
              <a:r>
                <a:rPr b="1" lang="en-US" sz="3600">
                  <a:solidFill>
                    <a:schemeClr val="lt1"/>
                  </a:solidFill>
                  <a:latin typeface="Calibri"/>
                  <a:ea typeface="Calibri"/>
                  <a:cs typeface="Calibri"/>
                  <a:sym typeface="Calibri"/>
                </a:rPr>
                <a:t>02</a:t>
              </a:r>
              <a:endParaRPr b="1" sz="3600">
                <a:solidFill>
                  <a:schemeClr val="lt1"/>
                </a:solidFill>
                <a:latin typeface="Calibri"/>
                <a:ea typeface="Calibri"/>
                <a:cs typeface="Calibri"/>
                <a:sym typeface="Calibri"/>
              </a:endParaRPr>
            </a:p>
          </p:txBody>
        </p:sp>
      </p:grpSp>
      <p:grpSp>
        <p:nvGrpSpPr>
          <p:cNvPr id="188" name="Google Shape;188;p28"/>
          <p:cNvGrpSpPr/>
          <p:nvPr/>
        </p:nvGrpSpPr>
        <p:grpSpPr>
          <a:xfrm>
            <a:off x="4561959" y="5021437"/>
            <a:ext cx="5721679" cy="992651"/>
            <a:chOff x="4818251" y="1294425"/>
            <a:chExt cx="5721678" cy="992651"/>
          </a:xfrm>
        </p:grpSpPr>
        <p:sp>
          <p:nvSpPr>
            <p:cNvPr id="189" name="Google Shape;189;p28"/>
            <p:cNvSpPr txBox="1"/>
            <p:nvPr/>
          </p:nvSpPr>
          <p:spPr>
            <a:xfrm>
              <a:off x="6032129" y="1363676"/>
              <a:ext cx="4507800" cy="923400"/>
            </a:xfrm>
            <a:prstGeom prst="rect">
              <a:avLst/>
            </a:prstGeom>
            <a:noFill/>
            <a:ln>
              <a:noFill/>
            </a:ln>
          </p:spPr>
          <p:txBody>
            <a:bodyPr anchorCtr="0" anchor="ctr" bIns="45700" lIns="108000" spcFirstLastPara="1" rIns="108000" wrap="square" tIns="45700">
              <a:spAutoFit/>
            </a:bodyPr>
            <a:lstStyle/>
            <a:p>
              <a:pPr indent="0" lvl="0" marL="0" marR="0" rtl="0" algn="l">
                <a:spcBef>
                  <a:spcPts val="0"/>
                </a:spcBef>
                <a:spcAft>
                  <a:spcPts val="0"/>
                </a:spcAft>
                <a:buNone/>
              </a:pPr>
              <a:r>
                <a:rPr b="1" lang="en-US" sz="2700">
                  <a:solidFill>
                    <a:srgbClr val="FFFF00"/>
                  </a:solidFill>
                  <a:latin typeface="Calibri"/>
                  <a:ea typeface="Calibri"/>
                  <a:cs typeface="Calibri"/>
                  <a:sym typeface="Calibri"/>
                </a:rPr>
                <a:t>Langkah - Langkah Mendaftar Google Profil Bisnis/ Bisnisku</a:t>
              </a:r>
              <a:endParaRPr b="1" sz="2700">
                <a:solidFill>
                  <a:srgbClr val="FFFF00"/>
                </a:solidFill>
                <a:latin typeface="Calibri"/>
                <a:ea typeface="Calibri"/>
                <a:cs typeface="Calibri"/>
                <a:sym typeface="Calibri"/>
              </a:endParaRPr>
            </a:p>
          </p:txBody>
        </p:sp>
        <p:sp>
          <p:nvSpPr>
            <p:cNvPr id="190" name="Google Shape;190;p28"/>
            <p:cNvSpPr txBox="1"/>
            <p:nvPr/>
          </p:nvSpPr>
          <p:spPr>
            <a:xfrm>
              <a:off x="4818251" y="1294425"/>
              <a:ext cx="958096" cy="646331"/>
            </a:xfrm>
            <a:prstGeom prst="rect">
              <a:avLst/>
            </a:prstGeom>
            <a:noFill/>
            <a:ln>
              <a:noFill/>
            </a:ln>
          </p:spPr>
          <p:txBody>
            <a:bodyPr anchorCtr="0" anchor="ctr" bIns="45700" lIns="108000" spcFirstLastPara="1" rIns="108000" wrap="square" tIns="45700">
              <a:spAutoFit/>
            </a:bodyPr>
            <a:lstStyle/>
            <a:p>
              <a:pPr indent="0" lvl="0" marL="0" marR="0" rtl="0" algn="ctr">
                <a:spcBef>
                  <a:spcPts val="0"/>
                </a:spcBef>
                <a:spcAft>
                  <a:spcPts val="0"/>
                </a:spcAft>
                <a:buNone/>
              </a:pPr>
              <a:r>
                <a:rPr b="1" lang="en-US" sz="3600">
                  <a:solidFill>
                    <a:schemeClr val="lt1"/>
                  </a:solidFill>
                  <a:latin typeface="Calibri"/>
                  <a:ea typeface="Calibri"/>
                  <a:cs typeface="Calibri"/>
                  <a:sym typeface="Calibri"/>
                </a:rPr>
                <a:t>04</a:t>
              </a:r>
              <a:endParaRPr b="1" sz="3600">
                <a:solidFill>
                  <a:schemeClr val="lt1"/>
                </a:solidFill>
                <a:latin typeface="Calibri"/>
                <a:ea typeface="Calibri"/>
                <a:cs typeface="Calibri"/>
                <a:sym typeface="Calibri"/>
              </a:endParaRPr>
            </a:p>
          </p:txBody>
        </p:sp>
      </p:grpSp>
      <p:sp>
        <p:nvSpPr>
          <p:cNvPr id="191" name="Google Shape;191;p28"/>
          <p:cNvSpPr txBox="1"/>
          <p:nvPr/>
        </p:nvSpPr>
        <p:spPr>
          <a:xfrm>
            <a:off x="7723761" y="356296"/>
            <a:ext cx="3198846" cy="107721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3200">
                <a:solidFill>
                  <a:schemeClr val="lt1"/>
                </a:solidFill>
                <a:latin typeface="Calibri"/>
                <a:ea typeface="Calibri"/>
                <a:cs typeface="Calibri"/>
                <a:sym typeface="Calibri"/>
              </a:rPr>
              <a:t>Agenda Pembelajaran</a:t>
            </a:r>
            <a:endParaRPr b="1" sz="3200">
              <a:solidFill>
                <a:schemeClr val="lt1"/>
              </a:solidFill>
              <a:latin typeface="Calibri"/>
              <a:ea typeface="Calibri"/>
              <a:cs typeface="Calibri"/>
              <a:sym typeface="Calibri"/>
            </a:endParaRPr>
          </a:p>
        </p:txBody>
      </p:sp>
      <p:grpSp>
        <p:nvGrpSpPr>
          <p:cNvPr id="192" name="Google Shape;192;p28"/>
          <p:cNvGrpSpPr/>
          <p:nvPr/>
        </p:nvGrpSpPr>
        <p:grpSpPr>
          <a:xfrm>
            <a:off x="94454" y="356296"/>
            <a:ext cx="4299507" cy="1029879"/>
            <a:chOff x="6453398" y="244444"/>
            <a:chExt cx="5492168" cy="1315562"/>
          </a:xfrm>
        </p:grpSpPr>
        <p:sp>
          <p:nvSpPr>
            <p:cNvPr id="193" name="Google Shape;193;p28"/>
            <p:cNvSpPr/>
            <p:nvPr/>
          </p:nvSpPr>
          <p:spPr>
            <a:xfrm>
              <a:off x="6634265" y="340468"/>
              <a:ext cx="5311301" cy="1138136"/>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194" name="Google Shape;194;p28"/>
            <p:cNvPicPr preferRelativeResize="0"/>
            <p:nvPr/>
          </p:nvPicPr>
          <p:blipFill rotWithShape="1">
            <a:blip r:embed="rId4">
              <a:alphaModFix/>
            </a:blip>
            <a:srcRect b="0" l="0" r="0" t="0"/>
            <a:stretch/>
          </p:blipFill>
          <p:spPr>
            <a:xfrm>
              <a:off x="6453398" y="244444"/>
              <a:ext cx="2622270" cy="1315562"/>
            </a:xfrm>
            <a:prstGeom prst="rect">
              <a:avLst/>
            </a:prstGeom>
            <a:noFill/>
            <a:ln>
              <a:noFill/>
            </a:ln>
          </p:spPr>
        </p:pic>
        <p:pic>
          <p:nvPicPr>
            <p:cNvPr descr="Graphical user interface, application&#10;&#10;Description automatically generated" id="195" name="Google Shape;195;p28"/>
            <p:cNvPicPr preferRelativeResize="0"/>
            <p:nvPr/>
          </p:nvPicPr>
          <p:blipFill rotWithShape="1">
            <a:blip r:embed="rId5">
              <a:alphaModFix/>
            </a:blip>
            <a:srcRect b="0" l="0" r="0" t="0"/>
            <a:stretch/>
          </p:blipFill>
          <p:spPr>
            <a:xfrm>
              <a:off x="8747829" y="343939"/>
              <a:ext cx="1138136" cy="1138136"/>
            </a:xfrm>
            <a:prstGeom prst="rect">
              <a:avLst/>
            </a:prstGeom>
            <a:noFill/>
            <a:ln>
              <a:noFill/>
            </a:ln>
          </p:spPr>
        </p:pic>
      </p:grpSp>
      <p:pic>
        <p:nvPicPr>
          <p:cNvPr id="196" name="Google Shape;196;p28"/>
          <p:cNvPicPr preferRelativeResize="0"/>
          <p:nvPr/>
        </p:nvPicPr>
        <p:blipFill>
          <a:blip r:embed="rId6">
            <a:alphaModFix/>
          </a:blip>
          <a:stretch>
            <a:fillRect/>
          </a:stretch>
        </p:blipFill>
        <p:spPr>
          <a:xfrm>
            <a:off x="3410328" y="438000"/>
            <a:ext cx="494275" cy="814676"/>
          </a:xfrm>
          <a:prstGeom prst="rect">
            <a:avLst/>
          </a:prstGeom>
          <a:noFill/>
          <a:ln>
            <a:noFill/>
          </a:ln>
        </p:spPr>
      </p:pic>
      <p:grpSp>
        <p:nvGrpSpPr>
          <p:cNvPr id="197" name="Google Shape;197;p28"/>
          <p:cNvGrpSpPr/>
          <p:nvPr/>
        </p:nvGrpSpPr>
        <p:grpSpPr>
          <a:xfrm>
            <a:off x="4561958" y="1585055"/>
            <a:ext cx="5721678" cy="646200"/>
            <a:chOff x="4818251" y="1294425"/>
            <a:chExt cx="5721678" cy="646200"/>
          </a:xfrm>
        </p:grpSpPr>
        <p:sp>
          <p:nvSpPr>
            <p:cNvPr id="198" name="Google Shape;198;p28"/>
            <p:cNvSpPr txBox="1"/>
            <p:nvPr/>
          </p:nvSpPr>
          <p:spPr>
            <a:xfrm>
              <a:off x="4818251" y="1294425"/>
              <a:ext cx="958200" cy="646200"/>
            </a:xfrm>
            <a:prstGeom prst="rect">
              <a:avLst/>
            </a:prstGeom>
            <a:noFill/>
            <a:ln>
              <a:noFill/>
            </a:ln>
          </p:spPr>
          <p:txBody>
            <a:bodyPr anchorCtr="0" anchor="ctr" bIns="45700" lIns="108000" spcFirstLastPara="1" rIns="108000" wrap="square" tIns="45700">
              <a:spAutoFit/>
            </a:bodyPr>
            <a:lstStyle/>
            <a:p>
              <a:pPr indent="0" lvl="0" marL="0" marR="0" rtl="0" algn="ctr">
                <a:spcBef>
                  <a:spcPts val="0"/>
                </a:spcBef>
                <a:spcAft>
                  <a:spcPts val="0"/>
                </a:spcAft>
                <a:buNone/>
              </a:pPr>
              <a:r>
                <a:rPr b="1" lang="en-US" sz="3600">
                  <a:solidFill>
                    <a:schemeClr val="lt1"/>
                  </a:solidFill>
                  <a:latin typeface="Calibri"/>
                  <a:ea typeface="Calibri"/>
                  <a:cs typeface="Calibri"/>
                  <a:sym typeface="Calibri"/>
                </a:rPr>
                <a:t>01</a:t>
              </a:r>
              <a:endParaRPr b="1" sz="3600">
                <a:solidFill>
                  <a:schemeClr val="lt1"/>
                </a:solidFill>
                <a:latin typeface="Calibri"/>
                <a:ea typeface="Calibri"/>
                <a:cs typeface="Calibri"/>
                <a:sym typeface="Calibri"/>
              </a:endParaRPr>
            </a:p>
          </p:txBody>
        </p:sp>
        <p:sp>
          <p:nvSpPr>
            <p:cNvPr id="199" name="Google Shape;199;p28"/>
            <p:cNvSpPr txBox="1"/>
            <p:nvPr/>
          </p:nvSpPr>
          <p:spPr>
            <a:xfrm>
              <a:off x="6032129" y="1363676"/>
              <a:ext cx="4507800" cy="507900"/>
            </a:xfrm>
            <a:prstGeom prst="rect">
              <a:avLst/>
            </a:prstGeom>
            <a:noFill/>
            <a:ln>
              <a:noFill/>
            </a:ln>
          </p:spPr>
          <p:txBody>
            <a:bodyPr anchorCtr="0" anchor="ctr" bIns="45700" lIns="108000" spcFirstLastPara="1" rIns="108000" wrap="square" tIns="45700">
              <a:spAutoFit/>
            </a:bodyPr>
            <a:lstStyle/>
            <a:p>
              <a:pPr indent="0" lvl="0" marL="0" marR="0" rtl="0" algn="l">
                <a:spcBef>
                  <a:spcPts val="0"/>
                </a:spcBef>
                <a:spcAft>
                  <a:spcPts val="0"/>
                </a:spcAft>
                <a:buNone/>
              </a:pPr>
              <a:r>
                <a:rPr b="1" lang="en-US" sz="2700">
                  <a:solidFill>
                    <a:srgbClr val="FFFF00"/>
                  </a:solidFill>
                  <a:latin typeface="Calibri"/>
                  <a:ea typeface="Calibri"/>
                  <a:cs typeface="Calibri"/>
                  <a:sym typeface="Calibri"/>
                </a:rPr>
                <a:t>Pendahuluan </a:t>
              </a:r>
              <a:endParaRPr b="1" sz="2700">
                <a:solidFill>
                  <a:srgbClr val="FFFF00"/>
                </a:solidFill>
                <a:latin typeface="Calibri"/>
                <a:ea typeface="Calibri"/>
                <a:cs typeface="Calibri"/>
                <a:sym typeface="Calibri"/>
              </a:endParaRPr>
            </a:p>
          </p:txBody>
        </p:sp>
      </p:grpSp>
      <p:grpSp>
        <p:nvGrpSpPr>
          <p:cNvPr id="200" name="Google Shape;200;p28"/>
          <p:cNvGrpSpPr/>
          <p:nvPr/>
        </p:nvGrpSpPr>
        <p:grpSpPr>
          <a:xfrm>
            <a:off x="5041006" y="3875977"/>
            <a:ext cx="5721678" cy="992651"/>
            <a:chOff x="4818251" y="1294425"/>
            <a:chExt cx="5721678" cy="992651"/>
          </a:xfrm>
        </p:grpSpPr>
        <p:sp>
          <p:nvSpPr>
            <p:cNvPr id="201" name="Google Shape;201;p28"/>
            <p:cNvSpPr txBox="1"/>
            <p:nvPr/>
          </p:nvSpPr>
          <p:spPr>
            <a:xfrm>
              <a:off x="4818251" y="1294425"/>
              <a:ext cx="958200" cy="646200"/>
            </a:xfrm>
            <a:prstGeom prst="rect">
              <a:avLst/>
            </a:prstGeom>
            <a:noFill/>
            <a:ln>
              <a:noFill/>
            </a:ln>
          </p:spPr>
          <p:txBody>
            <a:bodyPr anchorCtr="0" anchor="ctr" bIns="45700" lIns="108000" spcFirstLastPara="1" rIns="108000" wrap="square" tIns="45700">
              <a:spAutoFit/>
            </a:bodyPr>
            <a:lstStyle/>
            <a:p>
              <a:pPr indent="0" lvl="0" marL="0" marR="0" rtl="0" algn="ctr">
                <a:spcBef>
                  <a:spcPts val="0"/>
                </a:spcBef>
                <a:spcAft>
                  <a:spcPts val="0"/>
                </a:spcAft>
                <a:buNone/>
              </a:pPr>
              <a:r>
                <a:rPr b="1" lang="en-US" sz="3600">
                  <a:solidFill>
                    <a:schemeClr val="lt1"/>
                  </a:solidFill>
                  <a:latin typeface="Calibri"/>
                  <a:ea typeface="Calibri"/>
                  <a:cs typeface="Calibri"/>
                  <a:sym typeface="Calibri"/>
                </a:rPr>
                <a:t>03</a:t>
              </a:r>
              <a:endParaRPr b="1" sz="3600">
                <a:solidFill>
                  <a:schemeClr val="lt1"/>
                </a:solidFill>
                <a:latin typeface="Calibri"/>
                <a:ea typeface="Calibri"/>
                <a:cs typeface="Calibri"/>
                <a:sym typeface="Calibri"/>
              </a:endParaRPr>
            </a:p>
          </p:txBody>
        </p:sp>
        <p:sp>
          <p:nvSpPr>
            <p:cNvPr id="202" name="Google Shape;202;p28"/>
            <p:cNvSpPr txBox="1"/>
            <p:nvPr/>
          </p:nvSpPr>
          <p:spPr>
            <a:xfrm>
              <a:off x="6032129" y="1363676"/>
              <a:ext cx="4507800" cy="923400"/>
            </a:xfrm>
            <a:prstGeom prst="rect">
              <a:avLst/>
            </a:prstGeom>
            <a:noFill/>
            <a:ln>
              <a:noFill/>
            </a:ln>
          </p:spPr>
          <p:txBody>
            <a:bodyPr anchorCtr="0" anchor="ctr" bIns="45700" lIns="108000" spcFirstLastPara="1" rIns="108000" wrap="square" tIns="45700">
              <a:spAutoFit/>
            </a:bodyPr>
            <a:lstStyle/>
            <a:p>
              <a:pPr indent="0" lvl="0" marL="0" marR="0" rtl="0" algn="l">
                <a:spcBef>
                  <a:spcPts val="0"/>
                </a:spcBef>
                <a:spcAft>
                  <a:spcPts val="0"/>
                </a:spcAft>
                <a:buNone/>
              </a:pPr>
              <a:r>
                <a:rPr b="1" lang="en-US" sz="2700">
                  <a:solidFill>
                    <a:srgbClr val="FFFF00"/>
                  </a:solidFill>
                  <a:latin typeface="Calibri"/>
                  <a:ea typeface="Calibri"/>
                  <a:cs typeface="Calibri"/>
                  <a:sym typeface="Calibri"/>
                </a:rPr>
                <a:t>Alasan Menggunakan Google Profil Bisnis/ Bisnisku</a:t>
              </a:r>
              <a:r>
                <a:rPr b="1" lang="en-US" sz="2700">
                  <a:solidFill>
                    <a:srgbClr val="FFFF00"/>
                  </a:solidFill>
                  <a:latin typeface="Calibri"/>
                  <a:ea typeface="Calibri"/>
                  <a:cs typeface="Calibri"/>
                  <a:sym typeface="Calibri"/>
                </a:rPr>
                <a:t> </a:t>
              </a:r>
              <a:endParaRPr b="1" sz="2700">
                <a:solidFill>
                  <a:srgbClr val="FFFF00"/>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6"/>
          <p:cNvSpPr txBox="1"/>
          <p:nvPr>
            <p:ph idx="12" type="sldNum"/>
          </p:nvPr>
        </p:nvSpPr>
        <p:spPr>
          <a:xfrm>
            <a:off x="11480800" y="8475133"/>
            <a:ext cx="3657600" cy="486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48" name="Google Shape;448;p46"/>
          <p:cNvSpPr txBox="1"/>
          <p:nvPr>
            <p:ph idx="4294967295" type="body"/>
          </p:nvPr>
        </p:nvSpPr>
        <p:spPr>
          <a:xfrm>
            <a:off x="415600" y="1806700"/>
            <a:ext cx="4653900" cy="3589500"/>
          </a:xfrm>
          <a:prstGeom prst="rect">
            <a:avLst/>
          </a:prstGeom>
        </p:spPr>
        <p:txBody>
          <a:bodyPr anchorCtr="0" anchor="t" bIns="45700" lIns="91425" spcFirstLastPara="1" rIns="91425" wrap="square" tIns="45700">
            <a:normAutofit/>
          </a:bodyPr>
          <a:lstStyle/>
          <a:p>
            <a:pPr indent="-457200" lvl="0" marL="609600" rtl="0" algn="l">
              <a:lnSpc>
                <a:spcPct val="110000"/>
              </a:lnSpc>
              <a:spcBef>
                <a:spcPts val="1000"/>
              </a:spcBef>
              <a:spcAft>
                <a:spcPts val="0"/>
              </a:spcAft>
              <a:buClr>
                <a:srgbClr val="111111"/>
              </a:buClr>
              <a:buSzPts val="2400"/>
              <a:buAutoNum type="arabicPeriod" startAt="7"/>
            </a:pPr>
            <a:r>
              <a:rPr b="1" lang="en-US" sz="2400">
                <a:solidFill>
                  <a:srgbClr val="111111"/>
                </a:solidFill>
                <a:highlight>
                  <a:srgbClr val="FFFFFF"/>
                </a:highlight>
              </a:rPr>
              <a:t>Verifikasi Google Bisnisku</a:t>
            </a:r>
            <a:endParaRPr b="1" sz="2400">
              <a:solidFill>
                <a:srgbClr val="111111"/>
              </a:solidFill>
              <a:highlight>
                <a:srgbClr val="FFFFFF"/>
              </a:highlight>
            </a:endParaRPr>
          </a:p>
          <a:p>
            <a:pPr indent="0" lvl="0" marL="609600" rtl="0" algn="l">
              <a:spcBef>
                <a:spcPts val="1000"/>
              </a:spcBef>
              <a:spcAft>
                <a:spcPts val="0"/>
              </a:spcAft>
              <a:buNone/>
            </a:pPr>
            <a:r>
              <a:rPr lang="en-US" sz="1800">
                <a:solidFill>
                  <a:srgbClr val="222222"/>
                </a:solidFill>
                <a:highlight>
                  <a:srgbClr val="FFFFFF"/>
                </a:highlight>
              </a:rPr>
              <a:t>Langkah terakhir adalah melakukan pengiriman untuk verifikasi Google Bisnisku, pilih opsi verifikasi yang tersedia.</a:t>
            </a:r>
            <a:endParaRPr sz="2800">
              <a:solidFill>
                <a:srgbClr val="222222"/>
              </a:solidFill>
              <a:highlight>
                <a:srgbClr val="FFFFFF"/>
              </a:highlight>
            </a:endParaRPr>
          </a:p>
          <a:p>
            <a:pPr indent="0" lvl="0" marL="0" rtl="0" algn="l">
              <a:lnSpc>
                <a:spcPct val="110000"/>
              </a:lnSpc>
              <a:spcBef>
                <a:spcPts val="3200"/>
              </a:spcBef>
              <a:spcAft>
                <a:spcPts val="0"/>
              </a:spcAft>
              <a:buNone/>
            </a:pPr>
            <a:r>
              <a:t/>
            </a:r>
            <a:endParaRPr b="1" sz="2100">
              <a:solidFill>
                <a:srgbClr val="111111"/>
              </a:solidFill>
              <a:highlight>
                <a:srgbClr val="FFFFFF"/>
              </a:highlight>
            </a:endParaRPr>
          </a:p>
          <a:p>
            <a:pPr indent="0" lvl="0" marL="609600" rtl="0" algn="l">
              <a:lnSpc>
                <a:spcPct val="95000"/>
              </a:lnSpc>
              <a:spcBef>
                <a:spcPts val="1000"/>
              </a:spcBef>
              <a:spcAft>
                <a:spcPts val="3200"/>
              </a:spcAft>
              <a:buSzPts val="1200"/>
              <a:buNone/>
            </a:pPr>
            <a:r>
              <a:t/>
            </a:r>
            <a:endParaRPr b="1" sz="1900">
              <a:solidFill>
                <a:srgbClr val="111111"/>
              </a:solidFill>
              <a:highlight>
                <a:srgbClr val="FFFFFF"/>
              </a:highlight>
            </a:endParaRPr>
          </a:p>
        </p:txBody>
      </p:sp>
      <p:sp>
        <p:nvSpPr>
          <p:cNvPr id="449" name="Google Shape;449;p46"/>
          <p:cNvSpPr txBox="1"/>
          <p:nvPr/>
        </p:nvSpPr>
        <p:spPr>
          <a:xfrm>
            <a:off x="651467" y="5502833"/>
            <a:ext cx="6467100" cy="4155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100">
                <a:solidFill>
                  <a:srgbClr val="666666"/>
                </a:solidFill>
                <a:latin typeface="Montserrat"/>
                <a:ea typeface="Montserrat"/>
                <a:cs typeface="Montserrat"/>
                <a:sym typeface="Montserrat"/>
              </a:rPr>
              <a:t>https://qwords.com/blog/google-bisnisku/</a:t>
            </a:r>
            <a:endParaRPr sz="1100">
              <a:solidFill>
                <a:srgbClr val="666666"/>
              </a:solidFill>
              <a:latin typeface="Montserrat"/>
              <a:ea typeface="Montserrat"/>
              <a:cs typeface="Montserrat"/>
              <a:sym typeface="Montserrat"/>
            </a:endParaRPr>
          </a:p>
        </p:txBody>
      </p:sp>
      <p:pic>
        <p:nvPicPr>
          <p:cNvPr descr="https://support.google.com/business/answer/7107242?hl=id" id="450" name="Google Shape;450;p46" title="Memverifikasi bisnis lokal Anda di Google">
            <a:hlinkClick r:id="rId3"/>
          </p:cNvPr>
          <p:cNvPicPr preferRelativeResize="0"/>
          <p:nvPr/>
        </p:nvPicPr>
        <p:blipFill>
          <a:blip r:embed="rId4">
            <a:alphaModFix/>
          </a:blip>
          <a:stretch>
            <a:fillRect/>
          </a:stretch>
        </p:blipFill>
        <p:spPr>
          <a:xfrm>
            <a:off x="5308333" y="1482400"/>
            <a:ext cx="6096000" cy="4572000"/>
          </a:xfrm>
          <a:prstGeom prst="rect">
            <a:avLst/>
          </a:prstGeom>
          <a:noFill/>
          <a:ln>
            <a:noFill/>
          </a:ln>
        </p:spPr>
      </p:pic>
      <p:grpSp>
        <p:nvGrpSpPr>
          <p:cNvPr id="451" name="Google Shape;451;p46"/>
          <p:cNvGrpSpPr/>
          <p:nvPr/>
        </p:nvGrpSpPr>
        <p:grpSpPr>
          <a:xfrm>
            <a:off x="8851042" y="65792"/>
            <a:ext cx="3256207" cy="631899"/>
            <a:chOff x="94174" y="356285"/>
            <a:chExt cx="4299190" cy="1029822"/>
          </a:xfrm>
        </p:grpSpPr>
        <p:grpSp>
          <p:nvGrpSpPr>
            <p:cNvPr id="452" name="Google Shape;452;p46"/>
            <p:cNvGrpSpPr/>
            <p:nvPr/>
          </p:nvGrpSpPr>
          <p:grpSpPr>
            <a:xfrm>
              <a:off x="94174" y="356285"/>
              <a:ext cx="4299190" cy="1029822"/>
              <a:chOff x="6453398" y="244444"/>
              <a:chExt cx="5492067" cy="1315562"/>
            </a:xfrm>
          </p:grpSpPr>
          <p:sp>
            <p:nvSpPr>
              <p:cNvPr id="453" name="Google Shape;453;p46"/>
              <p:cNvSpPr/>
              <p:nvPr/>
            </p:nvSpPr>
            <p:spPr>
              <a:xfrm>
                <a:off x="6634265" y="340468"/>
                <a:ext cx="5311200" cy="11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454" name="Google Shape;454;p46"/>
              <p:cNvPicPr preferRelativeResize="0"/>
              <p:nvPr/>
            </p:nvPicPr>
            <p:blipFill rotWithShape="1">
              <a:blip r:embed="rId5">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455" name="Google Shape;455;p46"/>
              <p:cNvPicPr preferRelativeResize="0"/>
              <p:nvPr/>
            </p:nvPicPr>
            <p:blipFill rotWithShape="1">
              <a:blip r:embed="rId6">
                <a:alphaModFix/>
              </a:blip>
              <a:srcRect b="0" l="0" r="0" t="0"/>
              <a:stretch/>
            </p:blipFill>
            <p:spPr>
              <a:xfrm>
                <a:off x="8747840" y="343925"/>
                <a:ext cx="1092357" cy="1092383"/>
              </a:xfrm>
              <a:prstGeom prst="rect">
                <a:avLst/>
              </a:prstGeom>
              <a:noFill/>
              <a:ln>
                <a:noFill/>
              </a:ln>
            </p:spPr>
          </p:pic>
        </p:grpSp>
        <p:pic>
          <p:nvPicPr>
            <p:cNvPr id="456" name="Google Shape;456;p46"/>
            <p:cNvPicPr preferRelativeResize="0"/>
            <p:nvPr/>
          </p:nvPicPr>
          <p:blipFill>
            <a:blip r:embed="rId7">
              <a:alphaModFix/>
            </a:blip>
            <a:stretch>
              <a:fillRect/>
            </a:stretch>
          </p:blipFill>
          <p:spPr>
            <a:xfrm>
              <a:off x="3410328" y="438000"/>
              <a:ext cx="494275" cy="814676"/>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0" name="Shape 460"/>
        <p:cNvGrpSpPr/>
        <p:nvPr/>
      </p:nvGrpSpPr>
      <p:grpSpPr>
        <a:xfrm>
          <a:off x="0" y="0"/>
          <a:ext cx="0" cy="0"/>
          <a:chOff x="0" y="0"/>
          <a:chExt cx="0" cy="0"/>
        </a:xfrm>
      </p:grpSpPr>
      <p:sp>
        <p:nvSpPr>
          <p:cNvPr id="461" name="Google Shape;461;p47"/>
          <p:cNvSpPr txBox="1"/>
          <p:nvPr/>
        </p:nvSpPr>
        <p:spPr>
          <a:xfrm>
            <a:off x="1743213" y="3284376"/>
            <a:ext cx="3872269" cy="103446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lt1"/>
              </a:buClr>
              <a:buSzPts val="4000"/>
              <a:buFont typeface="Poppins SemiBold"/>
              <a:buNone/>
            </a:pPr>
            <a:r>
              <a:rPr lang="en-US" sz="4000">
                <a:solidFill>
                  <a:schemeClr val="lt1"/>
                </a:solidFill>
                <a:latin typeface="Poppins SemiBold"/>
                <a:ea typeface="Poppins SemiBold"/>
                <a:cs typeface="Poppins SemiBold"/>
                <a:sym typeface="Poppins SemiBold"/>
              </a:rPr>
              <a:t>Terima Kasih</a:t>
            </a:r>
            <a:endParaRPr sz="4000">
              <a:solidFill>
                <a:schemeClr val="lt1"/>
              </a:solidFill>
              <a:latin typeface="Poppins SemiBold"/>
              <a:ea typeface="Poppins SemiBold"/>
              <a:cs typeface="Poppins SemiBold"/>
              <a:sym typeface="Poppins SemiBold"/>
            </a:endParaRPr>
          </a:p>
        </p:txBody>
      </p:sp>
      <p:pic>
        <p:nvPicPr>
          <p:cNvPr id="462" name="Google Shape;462;p47"/>
          <p:cNvPicPr preferRelativeResize="0"/>
          <p:nvPr/>
        </p:nvPicPr>
        <p:blipFill rotWithShape="1">
          <a:blip r:embed="rId4">
            <a:alphaModFix/>
          </a:blip>
          <a:srcRect b="0" l="0" r="0" t="0"/>
          <a:stretch/>
        </p:blipFill>
        <p:spPr>
          <a:xfrm>
            <a:off x="1006095" y="235427"/>
            <a:ext cx="1036576" cy="1036576"/>
          </a:xfrm>
          <a:prstGeom prst="rect">
            <a:avLst/>
          </a:prstGeom>
          <a:noFill/>
          <a:ln>
            <a:noFill/>
          </a:ln>
        </p:spPr>
      </p:pic>
      <p:pic>
        <p:nvPicPr>
          <p:cNvPr id="463" name="Google Shape;463;p47"/>
          <p:cNvPicPr preferRelativeResize="0"/>
          <p:nvPr/>
        </p:nvPicPr>
        <p:blipFill rotWithShape="1">
          <a:blip r:embed="rId5">
            <a:alphaModFix/>
          </a:blip>
          <a:srcRect b="0" l="0" r="0" t="0"/>
          <a:stretch/>
        </p:blipFill>
        <p:spPr>
          <a:xfrm>
            <a:off x="1524383" y="-254450"/>
            <a:ext cx="2082355" cy="2105752"/>
          </a:xfrm>
          <a:prstGeom prst="rect">
            <a:avLst/>
          </a:prstGeom>
          <a:noFill/>
          <a:ln>
            <a:noFill/>
          </a:ln>
        </p:spPr>
      </p:pic>
      <p:pic>
        <p:nvPicPr>
          <p:cNvPr id="464" name="Google Shape;464;p47"/>
          <p:cNvPicPr preferRelativeResize="0"/>
          <p:nvPr/>
        </p:nvPicPr>
        <p:blipFill rotWithShape="1">
          <a:blip r:embed="rId6">
            <a:alphaModFix/>
          </a:blip>
          <a:srcRect b="0" l="0" r="0" t="0"/>
          <a:stretch/>
        </p:blipFill>
        <p:spPr>
          <a:xfrm>
            <a:off x="6339235" y="5892800"/>
            <a:ext cx="5068836" cy="523700"/>
          </a:xfrm>
          <a:prstGeom prst="rect">
            <a:avLst/>
          </a:prstGeom>
          <a:noFill/>
          <a:ln>
            <a:noFill/>
          </a:ln>
        </p:spPr>
      </p:pic>
      <p:pic>
        <p:nvPicPr>
          <p:cNvPr id="465" name="Google Shape;465;p47"/>
          <p:cNvPicPr preferRelativeResize="0"/>
          <p:nvPr/>
        </p:nvPicPr>
        <p:blipFill rotWithShape="1">
          <a:blip r:embed="rId7">
            <a:alphaModFix/>
          </a:blip>
          <a:srcRect b="0" l="0" r="0" t="0"/>
          <a:stretch/>
        </p:blipFill>
        <p:spPr>
          <a:xfrm>
            <a:off x="5615482" y="2068498"/>
            <a:ext cx="3995289" cy="3582139"/>
          </a:xfrm>
          <a:prstGeom prst="rect">
            <a:avLst/>
          </a:prstGeom>
          <a:noFill/>
          <a:ln>
            <a:noFill/>
          </a:ln>
        </p:spPr>
      </p:pic>
      <p:sp>
        <p:nvSpPr>
          <p:cNvPr id="466" name="Google Shape;466;p47"/>
          <p:cNvSpPr/>
          <p:nvPr/>
        </p:nvSpPr>
        <p:spPr>
          <a:xfrm>
            <a:off x="6634265" y="340468"/>
            <a:ext cx="5311301" cy="1138136"/>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Shape&#10;&#10;Description automatically generated with medium confidence" id="467" name="Google Shape;467;p47"/>
          <p:cNvPicPr preferRelativeResize="0"/>
          <p:nvPr/>
        </p:nvPicPr>
        <p:blipFill rotWithShape="1">
          <a:blip r:embed="rId8">
            <a:alphaModFix/>
          </a:blip>
          <a:srcRect b="0" l="0" r="0" t="0"/>
          <a:stretch/>
        </p:blipFill>
        <p:spPr>
          <a:xfrm>
            <a:off x="6453398" y="244444"/>
            <a:ext cx="2622270" cy="1315562"/>
          </a:xfrm>
          <a:prstGeom prst="rect">
            <a:avLst/>
          </a:prstGeom>
          <a:noFill/>
          <a:ln>
            <a:noFill/>
          </a:ln>
        </p:spPr>
      </p:pic>
      <p:pic>
        <p:nvPicPr>
          <p:cNvPr descr="Graphical user interface, application&#10;&#10;Description automatically generated" id="468" name="Google Shape;468;p47"/>
          <p:cNvPicPr preferRelativeResize="0"/>
          <p:nvPr/>
        </p:nvPicPr>
        <p:blipFill rotWithShape="1">
          <a:blip r:embed="rId9">
            <a:alphaModFix/>
          </a:blip>
          <a:srcRect b="0" l="0" r="0" t="0"/>
          <a:stretch/>
        </p:blipFill>
        <p:spPr>
          <a:xfrm>
            <a:off x="8747829" y="343939"/>
            <a:ext cx="1138136" cy="1138136"/>
          </a:xfrm>
          <a:prstGeom prst="rect">
            <a:avLst/>
          </a:prstGeom>
          <a:noFill/>
          <a:ln>
            <a:noFill/>
          </a:ln>
        </p:spPr>
      </p:pic>
      <p:pic>
        <p:nvPicPr>
          <p:cNvPr id="469" name="Google Shape;469;p47"/>
          <p:cNvPicPr preferRelativeResize="0"/>
          <p:nvPr/>
        </p:nvPicPr>
        <p:blipFill>
          <a:blip r:embed="rId10">
            <a:alphaModFix/>
          </a:blip>
          <a:stretch>
            <a:fillRect/>
          </a:stretch>
        </p:blipFill>
        <p:spPr>
          <a:xfrm>
            <a:off x="10799862" y="332900"/>
            <a:ext cx="643263" cy="10602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6" name="Shape 206"/>
        <p:cNvGrpSpPr/>
        <p:nvPr/>
      </p:nvGrpSpPr>
      <p:grpSpPr>
        <a:xfrm>
          <a:off x="0" y="0"/>
          <a:ext cx="0" cy="0"/>
          <a:chOff x="0" y="0"/>
          <a:chExt cx="0" cy="0"/>
        </a:xfrm>
      </p:grpSpPr>
      <p:cxnSp>
        <p:nvCxnSpPr>
          <p:cNvPr id="207" name="Google Shape;207;p29"/>
          <p:cNvCxnSpPr/>
          <p:nvPr/>
        </p:nvCxnSpPr>
        <p:spPr>
          <a:xfrm>
            <a:off x="2425677" y="2007644"/>
            <a:ext cx="0" cy="4850357"/>
          </a:xfrm>
          <a:prstGeom prst="straightConnector1">
            <a:avLst/>
          </a:prstGeom>
          <a:noFill/>
          <a:ln cap="flat" cmpd="sng" w="57150">
            <a:solidFill>
              <a:srgbClr val="F4B081"/>
            </a:solidFill>
            <a:prstDash val="solid"/>
            <a:miter lim="800000"/>
            <a:headEnd len="sm" w="sm" type="none"/>
            <a:tailEnd len="sm" w="sm" type="none"/>
          </a:ln>
        </p:spPr>
      </p:cxnSp>
      <p:grpSp>
        <p:nvGrpSpPr>
          <p:cNvPr id="208" name="Google Shape;208;p29"/>
          <p:cNvGrpSpPr/>
          <p:nvPr/>
        </p:nvGrpSpPr>
        <p:grpSpPr>
          <a:xfrm>
            <a:off x="3336147" y="2007644"/>
            <a:ext cx="4777674" cy="674906"/>
            <a:chOff x="3059832" y="2116291"/>
            <a:chExt cx="3017702" cy="674906"/>
          </a:xfrm>
        </p:grpSpPr>
        <p:sp>
          <p:nvSpPr>
            <p:cNvPr id="209" name="Google Shape;209;p29"/>
            <p:cNvSpPr txBox="1"/>
            <p:nvPr/>
          </p:nvSpPr>
          <p:spPr>
            <a:xfrm>
              <a:off x="3059834" y="2421897"/>
              <a:ext cx="3017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[Pengalaman]</a:t>
              </a:r>
              <a:endParaRPr sz="1800">
                <a:solidFill>
                  <a:schemeClr val="lt1"/>
                </a:solidFill>
                <a:latin typeface="Calibri"/>
                <a:ea typeface="Calibri"/>
                <a:cs typeface="Calibri"/>
                <a:sym typeface="Calibri"/>
              </a:endParaRPr>
            </a:p>
          </p:txBody>
        </p:sp>
        <p:sp>
          <p:nvSpPr>
            <p:cNvPr id="210" name="Google Shape;210;p29"/>
            <p:cNvSpPr txBox="1"/>
            <p:nvPr/>
          </p:nvSpPr>
          <p:spPr>
            <a:xfrm>
              <a:off x="3059832" y="2116291"/>
              <a:ext cx="288032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FF00"/>
                  </a:solidFill>
                  <a:latin typeface="Calibri"/>
                  <a:ea typeface="Calibri"/>
                  <a:cs typeface="Calibri"/>
                  <a:sym typeface="Calibri"/>
                </a:rPr>
                <a:t>[Nama Instruktur]</a:t>
              </a:r>
              <a:endParaRPr sz="2000">
                <a:solidFill>
                  <a:srgbClr val="FFFF00"/>
                </a:solidFill>
                <a:latin typeface="Calibri"/>
                <a:ea typeface="Calibri"/>
                <a:cs typeface="Calibri"/>
                <a:sym typeface="Calibri"/>
              </a:endParaRPr>
            </a:p>
          </p:txBody>
        </p:sp>
      </p:grpSp>
      <p:sp>
        <p:nvSpPr>
          <p:cNvPr id="211" name="Google Shape;211;p29"/>
          <p:cNvSpPr txBox="1"/>
          <p:nvPr/>
        </p:nvSpPr>
        <p:spPr>
          <a:xfrm>
            <a:off x="233472" y="1915311"/>
            <a:ext cx="1930096" cy="58477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3200">
                <a:solidFill>
                  <a:schemeClr val="lt1"/>
                </a:solidFill>
                <a:latin typeface="Calibri"/>
                <a:ea typeface="Calibri"/>
                <a:cs typeface="Calibri"/>
                <a:sym typeface="Calibri"/>
              </a:rPr>
              <a:t>Instruktur</a:t>
            </a:r>
            <a:endParaRPr b="1" sz="3200">
              <a:solidFill>
                <a:schemeClr val="lt1"/>
              </a:solidFill>
              <a:latin typeface="Calibri"/>
              <a:ea typeface="Calibri"/>
              <a:cs typeface="Calibri"/>
              <a:sym typeface="Calibri"/>
            </a:endParaRPr>
          </a:p>
        </p:txBody>
      </p:sp>
      <p:sp>
        <p:nvSpPr>
          <p:cNvPr id="212" name="Google Shape;212;p29"/>
          <p:cNvSpPr/>
          <p:nvPr/>
        </p:nvSpPr>
        <p:spPr>
          <a:xfrm>
            <a:off x="9526625" y="2007650"/>
            <a:ext cx="1854300" cy="2534100"/>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13" name="Google Shape;213;p29"/>
          <p:cNvGrpSpPr/>
          <p:nvPr/>
        </p:nvGrpSpPr>
        <p:grpSpPr>
          <a:xfrm>
            <a:off x="7490415" y="310021"/>
            <a:ext cx="4299428" cy="1029879"/>
            <a:chOff x="6453398" y="244444"/>
            <a:chExt cx="5492067" cy="1315562"/>
          </a:xfrm>
        </p:grpSpPr>
        <p:sp>
          <p:nvSpPr>
            <p:cNvPr id="214" name="Google Shape;214;p29"/>
            <p:cNvSpPr/>
            <p:nvPr/>
          </p:nvSpPr>
          <p:spPr>
            <a:xfrm>
              <a:off x="6634265" y="340468"/>
              <a:ext cx="5311200" cy="11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Shape&#10;&#10;Description automatically generated with medium confidence" id="215" name="Google Shape;215;p29"/>
            <p:cNvPicPr preferRelativeResize="0"/>
            <p:nvPr/>
          </p:nvPicPr>
          <p:blipFill rotWithShape="1">
            <a:blip r:embed="rId4">
              <a:alphaModFix/>
            </a:blip>
            <a:srcRect b="0" l="0" r="0" t="0"/>
            <a:stretch/>
          </p:blipFill>
          <p:spPr>
            <a:xfrm>
              <a:off x="6453398" y="244444"/>
              <a:ext cx="2622270" cy="1315562"/>
            </a:xfrm>
            <a:prstGeom prst="rect">
              <a:avLst/>
            </a:prstGeom>
            <a:noFill/>
            <a:ln>
              <a:noFill/>
            </a:ln>
          </p:spPr>
        </p:pic>
        <p:pic>
          <p:nvPicPr>
            <p:cNvPr descr="Graphical user interface, application&#10;&#10;Description automatically generated" id="216" name="Google Shape;216;p29"/>
            <p:cNvPicPr preferRelativeResize="0"/>
            <p:nvPr/>
          </p:nvPicPr>
          <p:blipFill rotWithShape="1">
            <a:blip r:embed="rId5">
              <a:alphaModFix/>
            </a:blip>
            <a:srcRect b="0" l="0" r="0" t="0"/>
            <a:stretch/>
          </p:blipFill>
          <p:spPr>
            <a:xfrm>
              <a:off x="8747829" y="343939"/>
              <a:ext cx="1138136" cy="1138136"/>
            </a:xfrm>
            <a:prstGeom prst="rect">
              <a:avLst/>
            </a:prstGeom>
            <a:noFill/>
            <a:ln>
              <a:noFill/>
            </a:ln>
          </p:spPr>
        </p:pic>
      </p:grpSp>
      <p:grpSp>
        <p:nvGrpSpPr>
          <p:cNvPr id="217" name="Google Shape;217;p29"/>
          <p:cNvGrpSpPr/>
          <p:nvPr/>
        </p:nvGrpSpPr>
        <p:grpSpPr>
          <a:xfrm>
            <a:off x="344510" y="81967"/>
            <a:ext cx="2136635" cy="1730043"/>
            <a:chOff x="1006095" y="-254450"/>
            <a:chExt cx="2600643" cy="2105752"/>
          </a:xfrm>
        </p:grpSpPr>
        <p:pic>
          <p:nvPicPr>
            <p:cNvPr id="218" name="Google Shape;218;p29"/>
            <p:cNvPicPr preferRelativeResize="0"/>
            <p:nvPr/>
          </p:nvPicPr>
          <p:blipFill rotWithShape="1">
            <a:blip r:embed="rId6">
              <a:alphaModFix/>
            </a:blip>
            <a:srcRect b="0" l="0" r="0" t="0"/>
            <a:stretch/>
          </p:blipFill>
          <p:spPr>
            <a:xfrm>
              <a:off x="1006095" y="235427"/>
              <a:ext cx="1036576" cy="1036576"/>
            </a:xfrm>
            <a:prstGeom prst="rect">
              <a:avLst/>
            </a:prstGeom>
            <a:noFill/>
            <a:ln>
              <a:noFill/>
            </a:ln>
          </p:spPr>
        </p:pic>
        <p:pic>
          <p:nvPicPr>
            <p:cNvPr id="219" name="Google Shape;219;p29"/>
            <p:cNvPicPr preferRelativeResize="0"/>
            <p:nvPr/>
          </p:nvPicPr>
          <p:blipFill rotWithShape="1">
            <a:blip r:embed="rId7">
              <a:alphaModFix/>
            </a:blip>
            <a:srcRect b="0" l="0" r="0" t="0"/>
            <a:stretch/>
          </p:blipFill>
          <p:spPr>
            <a:xfrm>
              <a:off x="1524383" y="-254450"/>
              <a:ext cx="2082355" cy="2105752"/>
            </a:xfrm>
            <a:prstGeom prst="rect">
              <a:avLst/>
            </a:prstGeom>
            <a:noFill/>
            <a:ln>
              <a:noFill/>
            </a:ln>
          </p:spPr>
        </p:pic>
      </p:grpSp>
      <p:pic>
        <p:nvPicPr>
          <p:cNvPr id="220" name="Google Shape;220;p29"/>
          <p:cNvPicPr preferRelativeResize="0"/>
          <p:nvPr/>
        </p:nvPicPr>
        <p:blipFill>
          <a:blip r:embed="rId8">
            <a:alphaModFix/>
          </a:blip>
          <a:stretch>
            <a:fillRect/>
          </a:stretch>
        </p:blipFill>
        <p:spPr>
          <a:xfrm>
            <a:off x="10793850" y="389000"/>
            <a:ext cx="513275" cy="845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415600" y="948977"/>
            <a:ext cx="11360700" cy="943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b="1" lang="en-US" sz="3359">
                <a:solidFill>
                  <a:srgbClr val="4372C3"/>
                </a:solidFill>
              </a:rPr>
              <a:t>Pendahuluan </a:t>
            </a:r>
            <a:endParaRPr b="1" sz="3359">
              <a:solidFill>
                <a:srgbClr val="4372C3"/>
              </a:solidFill>
            </a:endParaRPr>
          </a:p>
        </p:txBody>
      </p:sp>
      <p:sp>
        <p:nvSpPr>
          <p:cNvPr id="226" name="Google Shape;226;p30"/>
          <p:cNvSpPr txBox="1"/>
          <p:nvPr>
            <p:ph idx="1" type="body"/>
          </p:nvPr>
        </p:nvSpPr>
        <p:spPr>
          <a:xfrm>
            <a:off x="415600" y="2044633"/>
            <a:ext cx="11360700" cy="3961200"/>
          </a:xfrm>
          <a:prstGeom prst="rect">
            <a:avLst/>
          </a:prstGeom>
        </p:spPr>
        <p:txBody>
          <a:bodyPr anchorCtr="0" anchor="t" bIns="45700" lIns="91425" spcFirstLastPara="1" rIns="91425" wrap="square" tIns="45700">
            <a:normAutofit/>
          </a:bodyPr>
          <a:lstStyle/>
          <a:p>
            <a:pPr indent="-482600" lvl="0" marL="609600" rtl="0" algn="l">
              <a:spcBef>
                <a:spcPts val="1000"/>
              </a:spcBef>
              <a:spcAft>
                <a:spcPts val="0"/>
              </a:spcAft>
              <a:buSzPts val="2800"/>
              <a:buChar char="•"/>
            </a:pPr>
            <a:r>
              <a:rPr lang="en-US"/>
              <a:t>Siapakah penemu komputer pertama kali?</a:t>
            </a:r>
            <a:endParaRPr/>
          </a:p>
          <a:p>
            <a:pPr indent="-482600" lvl="0" marL="609600" rtl="0" algn="l">
              <a:spcBef>
                <a:spcPts val="1000"/>
              </a:spcBef>
              <a:spcAft>
                <a:spcPts val="0"/>
              </a:spcAft>
              <a:buSzPts val="2800"/>
              <a:buChar char="•"/>
            </a:pPr>
            <a:r>
              <a:rPr lang="en-US"/>
              <a:t>Siapakah pendiri Google?</a:t>
            </a:r>
            <a:endParaRPr/>
          </a:p>
          <a:p>
            <a:pPr indent="-482600" lvl="0" marL="609600" rtl="0" algn="l">
              <a:spcBef>
                <a:spcPts val="1000"/>
              </a:spcBef>
              <a:spcAft>
                <a:spcPts val="0"/>
              </a:spcAft>
              <a:buSzPts val="2800"/>
              <a:buChar char="•"/>
            </a:pPr>
            <a:r>
              <a:rPr lang="en-US"/>
              <a:t>Apa arti sebenarnya dari Google?</a:t>
            </a:r>
            <a:endParaRPr/>
          </a:p>
        </p:txBody>
      </p:sp>
      <p:pic>
        <p:nvPicPr>
          <p:cNvPr id="227" name="Google Shape;227;p30"/>
          <p:cNvPicPr preferRelativeResize="0"/>
          <p:nvPr/>
        </p:nvPicPr>
        <p:blipFill>
          <a:blip r:embed="rId3">
            <a:alphaModFix/>
          </a:blip>
          <a:stretch>
            <a:fillRect/>
          </a:stretch>
        </p:blipFill>
        <p:spPr>
          <a:xfrm>
            <a:off x="735733" y="4296133"/>
            <a:ext cx="2272867" cy="2272867"/>
          </a:xfrm>
          <a:prstGeom prst="rect">
            <a:avLst/>
          </a:prstGeom>
          <a:noFill/>
          <a:ln>
            <a:noFill/>
          </a:ln>
        </p:spPr>
      </p:pic>
      <p:pic>
        <p:nvPicPr>
          <p:cNvPr id="228" name="Google Shape;228;p30"/>
          <p:cNvPicPr preferRelativeResize="0"/>
          <p:nvPr/>
        </p:nvPicPr>
        <p:blipFill>
          <a:blip r:embed="rId4">
            <a:alphaModFix/>
          </a:blip>
          <a:stretch>
            <a:fillRect/>
          </a:stretch>
        </p:blipFill>
        <p:spPr>
          <a:xfrm>
            <a:off x="8660266" y="4341466"/>
            <a:ext cx="2723334" cy="2042500"/>
          </a:xfrm>
          <a:prstGeom prst="rect">
            <a:avLst/>
          </a:prstGeom>
          <a:noFill/>
          <a:ln>
            <a:noFill/>
          </a:ln>
        </p:spPr>
      </p:pic>
      <p:sp>
        <p:nvSpPr>
          <p:cNvPr id="229" name="Google Shape;229;p30"/>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230" name="Google Shape;230;p30"/>
          <p:cNvGrpSpPr/>
          <p:nvPr/>
        </p:nvGrpSpPr>
        <p:grpSpPr>
          <a:xfrm>
            <a:off x="8851042" y="65792"/>
            <a:ext cx="3256207" cy="631899"/>
            <a:chOff x="94174" y="356285"/>
            <a:chExt cx="4299190" cy="1029822"/>
          </a:xfrm>
        </p:grpSpPr>
        <p:grpSp>
          <p:nvGrpSpPr>
            <p:cNvPr id="231" name="Google Shape;231;p30"/>
            <p:cNvGrpSpPr/>
            <p:nvPr/>
          </p:nvGrpSpPr>
          <p:grpSpPr>
            <a:xfrm>
              <a:off x="94174" y="356285"/>
              <a:ext cx="4299190" cy="1029822"/>
              <a:chOff x="6453398" y="244444"/>
              <a:chExt cx="5492067" cy="1315562"/>
            </a:xfrm>
          </p:grpSpPr>
          <p:sp>
            <p:nvSpPr>
              <p:cNvPr id="232" name="Google Shape;232;p30"/>
              <p:cNvSpPr/>
              <p:nvPr/>
            </p:nvSpPr>
            <p:spPr>
              <a:xfrm>
                <a:off x="6634265" y="340468"/>
                <a:ext cx="5311200" cy="11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233" name="Google Shape;233;p30"/>
              <p:cNvPicPr preferRelativeResize="0"/>
              <p:nvPr/>
            </p:nvPicPr>
            <p:blipFill rotWithShape="1">
              <a:blip r:embed="rId5">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234" name="Google Shape;234;p30"/>
              <p:cNvPicPr preferRelativeResize="0"/>
              <p:nvPr/>
            </p:nvPicPr>
            <p:blipFill rotWithShape="1">
              <a:blip r:embed="rId6">
                <a:alphaModFix/>
              </a:blip>
              <a:srcRect b="0" l="0" r="0" t="0"/>
              <a:stretch/>
            </p:blipFill>
            <p:spPr>
              <a:xfrm>
                <a:off x="8747840" y="343925"/>
                <a:ext cx="1092357" cy="1092383"/>
              </a:xfrm>
              <a:prstGeom prst="rect">
                <a:avLst/>
              </a:prstGeom>
              <a:noFill/>
              <a:ln>
                <a:noFill/>
              </a:ln>
            </p:spPr>
          </p:pic>
        </p:grpSp>
        <p:pic>
          <p:nvPicPr>
            <p:cNvPr id="235" name="Google Shape;235;p30"/>
            <p:cNvPicPr preferRelativeResize="0"/>
            <p:nvPr/>
          </p:nvPicPr>
          <p:blipFill>
            <a:blip r:embed="rId7">
              <a:alphaModFix/>
            </a:blip>
            <a:stretch>
              <a:fillRect/>
            </a:stretch>
          </p:blipFill>
          <p:spPr>
            <a:xfrm>
              <a:off x="3410328" y="438000"/>
              <a:ext cx="494275" cy="814676"/>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415600" y="1101367"/>
            <a:ext cx="11360700" cy="763500"/>
          </a:xfrm>
          <a:prstGeom prst="rect">
            <a:avLst/>
          </a:prstGeom>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r>
              <a:rPr b="1" lang="en-US" sz="3359">
                <a:solidFill>
                  <a:srgbClr val="4372C3"/>
                </a:solidFill>
              </a:rPr>
              <a:t>Jawaban</a:t>
            </a:r>
            <a:endParaRPr b="1" sz="3400">
              <a:solidFill>
                <a:srgbClr val="4372C3"/>
              </a:solidFill>
            </a:endParaRPr>
          </a:p>
        </p:txBody>
      </p:sp>
      <p:sp>
        <p:nvSpPr>
          <p:cNvPr id="241" name="Google Shape;241;p31"/>
          <p:cNvSpPr txBox="1"/>
          <p:nvPr>
            <p:ph idx="1" type="body"/>
          </p:nvPr>
        </p:nvSpPr>
        <p:spPr>
          <a:xfrm>
            <a:off x="415600" y="1841433"/>
            <a:ext cx="11360700" cy="3961200"/>
          </a:xfrm>
          <a:prstGeom prst="rect">
            <a:avLst/>
          </a:prstGeom>
        </p:spPr>
        <p:txBody>
          <a:bodyPr anchorCtr="0" anchor="t" bIns="45700" lIns="91425" spcFirstLastPara="1" rIns="91425" wrap="square" tIns="45700">
            <a:normAutofit fontScale="85000" lnSpcReduction="20000"/>
          </a:bodyPr>
          <a:lstStyle/>
          <a:p>
            <a:pPr indent="-455930" lvl="0" marL="609600" rtl="0" algn="l">
              <a:lnSpc>
                <a:spcPct val="150000"/>
              </a:lnSpc>
              <a:spcBef>
                <a:spcPts val="1000"/>
              </a:spcBef>
              <a:spcAft>
                <a:spcPts val="0"/>
              </a:spcAft>
              <a:buSzPct val="100000"/>
              <a:buChar char="•"/>
            </a:pPr>
            <a:r>
              <a:rPr lang="en-US"/>
              <a:t>Siapakah penemu komputer pertama kali? </a:t>
            </a:r>
            <a:endParaRPr/>
          </a:p>
          <a:p>
            <a:pPr indent="-434340" lvl="1" marL="1219200" rtl="0" algn="l">
              <a:lnSpc>
                <a:spcPct val="150000"/>
              </a:lnSpc>
              <a:spcBef>
                <a:spcPts val="500"/>
              </a:spcBef>
              <a:spcAft>
                <a:spcPts val="0"/>
              </a:spcAft>
              <a:buSzPct val="100000"/>
              <a:buChar char="•"/>
            </a:pPr>
            <a:r>
              <a:rPr i="1" lang="en-US"/>
              <a:t>Charles Babbage</a:t>
            </a:r>
            <a:endParaRPr i="1"/>
          </a:p>
          <a:p>
            <a:pPr indent="-455930" lvl="0" marL="609600" rtl="0" algn="l">
              <a:lnSpc>
                <a:spcPct val="150000"/>
              </a:lnSpc>
              <a:spcBef>
                <a:spcPts val="1000"/>
              </a:spcBef>
              <a:spcAft>
                <a:spcPts val="0"/>
              </a:spcAft>
              <a:buSzPct val="100000"/>
              <a:buChar char="•"/>
            </a:pPr>
            <a:r>
              <a:rPr lang="en-US"/>
              <a:t>Siapakah pendiri Google?</a:t>
            </a:r>
            <a:endParaRPr/>
          </a:p>
          <a:p>
            <a:pPr indent="-434340" lvl="1" marL="1219200" rtl="0" algn="l">
              <a:lnSpc>
                <a:spcPct val="150000"/>
              </a:lnSpc>
              <a:spcBef>
                <a:spcPts val="500"/>
              </a:spcBef>
              <a:spcAft>
                <a:spcPts val="0"/>
              </a:spcAft>
              <a:buSzPct val="100000"/>
              <a:buChar char="•"/>
            </a:pPr>
            <a:r>
              <a:rPr i="1" lang="en-US"/>
              <a:t>Larry Page dan Sergey Brin</a:t>
            </a:r>
            <a:endParaRPr i="1"/>
          </a:p>
          <a:p>
            <a:pPr indent="-455930" lvl="0" marL="609600" rtl="0" algn="l">
              <a:lnSpc>
                <a:spcPct val="150000"/>
              </a:lnSpc>
              <a:spcBef>
                <a:spcPts val="1000"/>
              </a:spcBef>
              <a:spcAft>
                <a:spcPts val="0"/>
              </a:spcAft>
              <a:buSzPct val="100000"/>
              <a:buChar char="•"/>
            </a:pPr>
            <a:r>
              <a:rPr lang="en-US"/>
              <a:t>Apa arti sebenarnya dari Google?</a:t>
            </a:r>
            <a:endParaRPr/>
          </a:p>
          <a:p>
            <a:pPr indent="-434340" lvl="1" marL="1219200" rtl="0" algn="l">
              <a:lnSpc>
                <a:spcPct val="150000"/>
              </a:lnSpc>
              <a:spcBef>
                <a:spcPts val="500"/>
              </a:spcBef>
              <a:spcAft>
                <a:spcPts val="0"/>
              </a:spcAft>
              <a:buSzPct val="100000"/>
              <a:buChar char="•"/>
            </a:pPr>
            <a:r>
              <a:rPr lang="en-US"/>
              <a:t>Nama Google dipilih sebagai pengganti kata Googol - angka besar yang digunakan untuk membandingkan jumlah besar. Ditulis sebagai 1 dengan 100 nol. Dan nama tersebut dipilih untuk menggambarkan seberapa banyak informasi yang dapat diakses oleh mesin pencari.</a:t>
            </a:r>
            <a:endParaRPr/>
          </a:p>
        </p:txBody>
      </p:sp>
      <p:sp>
        <p:nvSpPr>
          <p:cNvPr id="242" name="Google Shape;242;p31"/>
          <p:cNvSpPr txBox="1"/>
          <p:nvPr/>
        </p:nvSpPr>
        <p:spPr>
          <a:xfrm>
            <a:off x="867100" y="5892800"/>
            <a:ext cx="4585200" cy="7542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100" u="sng">
                <a:solidFill>
                  <a:schemeClr val="hlink"/>
                </a:solidFill>
                <a:latin typeface="Montserrat"/>
                <a:ea typeface="Montserrat"/>
                <a:cs typeface="Montserrat"/>
                <a:sym typeface="Montserrat"/>
                <a:hlinkClick r:id="rId3"/>
              </a:rPr>
              <a:t>https://www.britannica.com/biography/Charles-Babbage</a:t>
            </a:r>
            <a:endParaRPr sz="1100">
              <a:solidFill>
                <a:srgbClr val="999999"/>
              </a:solidFill>
              <a:latin typeface="Montserrat"/>
              <a:ea typeface="Montserrat"/>
              <a:cs typeface="Montserrat"/>
              <a:sym typeface="Montserrat"/>
            </a:endParaRPr>
          </a:p>
          <a:p>
            <a:pPr indent="0" lvl="0" marL="0" rtl="0" algn="l">
              <a:spcBef>
                <a:spcPts val="0"/>
              </a:spcBef>
              <a:spcAft>
                <a:spcPts val="0"/>
              </a:spcAft>
              <a:buNone/>
            </a:pPr>
            <a:r>
              <a:rPr lang="en-US" sz="1100" u="sng">
                <a:solidFill>
                  <a:schemeClr val="hlink"/>
                </a:solidFill>
                <a:latin typeface="Montserrat"/>
                <a:ea typeface="Montserrat"/>
                <a:cs typeface="Montserrat"/>
                <a:sym typeface="Montserrat"/>
                <a:hlinkClick r:id="rId4"/>
              </a:rPr>
              <a:t>https://www.semrush.com/blog/google-search-statistics/</a:t>
            </a:r>
            <a:endParaRPr sz="1100">
              <a:solidFill>
                <a:srgbClr val="999999"/>
              </a:solidFill>
              <a:latin typeface="Montserrat"/>
              <a:ea typeface="Montserrat"/>
              <a:cs typeface="Montserrat"/>
              <a:sym typeface="Montserrat"/>
            </a:endParaRPr>
          </a:p>
          <a:p>
            <a:pPr indent="0" lvl="0" marL="0" rtl="0" algn="l">
              <a:spcBef>
                <a:spcPts val="0"/>
              </a:spcBef>
              <a:spcAft>
                <a:spcPts val="0"/>
              </a:spcAft>
              <a:buClr>
                <a:schemeClr val="dk1"/>
              </a:buClr>
              <a:buSzPts val="1500"/>
              <a:buFont typeface="Arial"/>
              <a:buNone/>
            </a:pPr>
            <a:r>
              <a:t/>
            </a:r>
            <a:endParaRPr sz="1100">
              <a:solidFill>
                <a:srgbClr val="999999"/>
              </a:solidFill>
              <a:latin typeface="Montserrat"/>
              <a:ea typeface="Montserrat"/>
              <a:cs typeface="Montserrat"/>
              <a:sym typeface="Montserrat"/>
            </a:endParaRPr>
          </a:p>
        </p:txBody>
      </p:sp>
      <p:sp>
        <p:nvSpPr>
          <p:cNvPr id="243" name="Google Shape;243;p31"/>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244" name="Google Shape;244;p31"/>
          <p:cNvGrpSpPr/>
          <p:nvPr/>
        </p:nvGrpSpPr>
        <p:grpSpPr>
          <a:xfrm>
            <a:off x="8851042" y="65792"/>
            <a:ext cx="3256207" cy="631899"/>
            <a:chOff x="94174" y="356285"/>
            <a:chExt cx="4299190" cy="1029822"/>
          </a:xfrm>
        </p:grpSpPr>
        <p:grpSp>
          <p:nvGrpSpPr>
            <p:cNvPr id="245" name="Google Shape;245;p31"/>
            <p:cNvGrpSpPr/>
            <p:nvPr/>
          </p:nvGrpSpPr>
          <p:grpSpPr>
            <a:xfrm>
              <a:off x="94174" y="356285"/>
              <a:ext cx="4299190" cy="1029822"/>
              <a:chOff x="6453398" y="244444"/>
              <a:chExt cx="5492067" cy="1315562"/>
            </a:xfrm>
          </p:grpSpPr>
          <p:sp>
            <p:nvSpPr>
              <p:cNvPr id="246" name="Google Shape;246;p31"/>
              <p:cNvSpPr/>
              <p:nvPr/>
            </p:nvSpPr>
            <p:spPr>
              <a:xfrm>
                <a:off x="6634265" y="340468"/>
                <a:ext cx="5311200" cy="11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247" name="Google Shape;247;p31"/>
              <p:cNvPicPr preferRelativeResize="0"/>
              <p:nvPr/>
            </p:nvPicPr>
            <p:blipFill rotWithShape="1">
              <a:blip r:embed="rId5">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248" name="Google Shape;248;p31"/>
              <p:cNvPicPr preferRelativeResize="0"/>
              <p:nvPr/>
            </p:nvPicPr>
            <p:blipFill rotWithShape="1">
              <a:blip r:embed="rId6">
                <a:alphaModFix/>
              </a:blip>
              <a:srcRect b="0" l="0" r="0" t="0"/>
              <a:stretch/>
            </p:blipFill>
            <p:spPr>
              <a:xfrm>
                <a:off x="8747840" y="343925"/>
                <a:ext cx="1092357" cy="1092383"/>
              </a:xfrm>
              <a:prstGeom prst="rect">
                <a:avLst/>
              </a:prstGeom>
              <a:noFill/>
              <a:ln>
                <a:noFill/>
              </a:ln>
            </p:spPr>
          </p:pic>
        </p:grpSp>
        <p:pic>
          <p:nvPicPr>
            <p:cNvPr id="249" name="Google Shape;249;p31"/>
            <p:cNvPicPr preferRelativeResize="0"/>
            <p:nvPr/>
          </p:nvPicPr>
          <p:blipFill>
            <a:blip r:embed="rId7">
              <a:alphaModFix/>
            </a:blip>
            <a:stretch>
              <a:fillRect/>
            </a:stretch>
          </p:blipFill>
          <p:spPr>
            <a:xfrm>
              <a:off x="3410328" y="438000"/>
              <a:ext cx="494275" cy="814676"/>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32"/>
          <p:cNvPicPr preferRelativeResize="0"/>
          <p:nvPr/>
        </p:nvPicPr>
        <p:blipFill>
          <a:blip r:embed="rId3">
            <a:alphaModFix/>
          </a:blip>
          <a:stretch>
            <a:fillRect/>
          </a:stretch>
        </p:blipFill>
        <p:spPr>
          <a:xfrm>
            <a:off x="1878700" y="1226933"/>
            <a:ext cx="8742267" cy="5191366"/>
          </a:xfrm>
          <a:prstGeom prst="rect">
            <a:avLst/>
          </a:prstGeom>
          <a:noFill/>
          <a:ln>
            <a:noFill/>
          </a:ln>
        </p:spPr>
      </p:pic>
      <p:sp>
        <p:nvSpPr>
          <p:cNvPr id="255" name="Google Shape;255;p32"/>
          <p:cNvSpPr txBox="1"/>
          <p:nvPr/>
        </p:nvSpPr>
        <p:spPr>
          <a:xfrm>
            <a:off x="1937433" y="6407833"/>
            <a:ext cx="7068000" cy="4155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100">
                <a:solidFill>
                  <a:srgbClr val="999999"/>
                </a:solidFill>
                <a:latin typeface="Montserrat"/>
                <a:ea typeface="Montserrat"/>
                <a:cs typeface="Montserrat"/>
                <a:sym typeface="Montserrat"/>
              </a:rPr>
              <a:t>https://www.statista.com/statistics/216573/worldwide-market-share-of-search-engines/</a:t>
            </a:r>
            <a:endParaRPr sz="1100">
              <a:solidFill>
                <a:srgbClr val="999999"/>
              </a:solidFill>
              <a:latin typeface="Montserrat"/>
              <a:ea typeface="Montserrat"/>
              <a:cs typeface="Montserrat"/>
              <a:sym typeface="Montserrat"/>
            </a:endParaRPr>
          </a:p>
        </p:txBody>
      </p:sp>
      <p:sp>
        <p:nvSpPr>
          <p:cNvPr id="256" name="Google Shape;256;p32"/>
          <p:cNvSpPr txBox="1"/>
          <p:nvPr>
            <p:ph idx="12" type="sldNum"/>
          </p:nvPr>
        </p:nvSpPr>
        <p:spPr>
          <a:xfrm>
            <a:off x="11480800" y="8475133"/>
            <a:ext cx="3657600" cy="486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pSp>
        <p:nvGrpSpPr>
          <p:cNvPr id="257" name="Google Shape;257;p32"/>
          <p:cNvGrpSpPr/>
          <p:nvPr/>
        </p:nvGrpSpPr>
        <p:grpSpPr>
          <a:xfrm>
            <a:off x="8851042" y="65792"/>
            <a:ext cx="3256207" cy="631899"/>
            <a:chOff x="94174" y="356285"/>
            <a:chExt cx="4299190" cy="1029822"/>
          </a:xfrm>
        </p:grpSpPr>
        <p:grpSp>
          <p:nvGrpSpPr>
            <p:cNvPr id="258" name="Google Shape;258;p32"/>
            <p:cNvGrpSpPr/>
            <p:nvPr/>
          </p:nvGrpSpPr>
          <p:grpSpPr>
            <a:xfrm>
              <a:off x="94174" y="356285"/>
              <a:ext cx="4299190" cy="1029822"/>
              <a:chOff x="6453398" y="244444"/>
              <a:chExt cx="5492067" cy="1315562"/>
            </a:xfrm>
          </p:grpSpPr>
          <p:sp>
            <p:nvSpPr>
              <p:cNvPr id="259" name="Google Shape;259;p32"/>
              <p:cNvSpPr/>
              <p:nvPr/>
            </p:nvSpPr>
            <p:spPr>
              <a:xfrm>
                <a:off x="6634265" y="340468"/>
                <a:ext cx="5311200" cy="11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260" name="Google Shape;260;p32"/>
              <p:cNvPicPr preferRelativeResize="0"/>
              <p:nvPr/>
            </p:nvPicPr>
            <p:blipFill rotWithShape="1">
              <a:blip r:embed="rId4">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261" name="Google Shape;261;p32"/>
              <p:cNvPicPr preferRelativeResize="0"/>
              <p:nvPr/>
            </p:nvPicPr>
            <p:blipFill rotWithShape="1">
              <a:blip r:embed="rId5">
                <a:alphaModFix/>
              </a:blip>
              <a:srcRect b="0" l="0" r="0" t="0"/>
              <a:stretch/>
            </p:blipFill>
            <p:spPr>
              <a:xfrm>
                <a:off x="8747840" y="343925"/>
                <a:ext cx="1092357" cy="1092383"/>
              </a:xfrm>
              <a:prstGeom prst="rect">
                <a:avLst/>
              </a:prstGeom>
              <a:noFill/>
              <a:ln>
                <a:noFill/>
              </a:ln>
            </p:spPr>
          </p:pic>
        </p:grpSp>
        <p:pic>
          <p:nvPicPr>
            <p:cNvPr id="262" name="Google Shape;262;p32"/>
            <p:cNvPicPr preferRelativeResize="0"/>
            <p:nvPr/>
          </p:nvPicPr>
          <p:blipFill>
            <a:blip r:embed="rId6">
              <a:alphaModFix/>
            </a:blip>
            <a:stretch>
              <a:fillRect/>
            </a:stretch>
          </p:blipFill>
          <p:spPr>
            <a:xfrm>
              <a:off x="3410328" y="438000"/>
              <a:ext cx="494275" cy="814676"/>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txBox="1"/>
          <p:nvPr>
            <p:ph type="title"/>
          </p:nvPr>
        </p:nvSpPr>
        <p:spPr>
          <a:xfrm>
            <a:off x="415600" y="948967"/>
            <a:ext cx="11360700" cy="165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1300"/>
              <a:buNone/>
            </a:pPr>
            <a:r>
              <a:rPr b="1" lang="en-US" sz="3400">
                <a:solidFill>
                  <a:srgbClr val="4372C3"/>
                </a:solidFill>
              </a:rPr>
              <a:t>Latihan Kasus - Seorang Pengusaha Restoran Ingin Mencari Pemasok Bahan Baku Sayuran untuk Menu Makanannya</a:t>
            </a:r>
            <a:endParaRPr b="1" sz="3400">
              <a:solidFill>
                <a:srgbClr val="4372C3"/>
              </a:solidFill>
            </a:endParaRPr>
          </a:p>
        </p:txBody>
      </p:sp>
      <p:sp>
        <p:nvSpPr>
          <p:cNvPr id="268" name="Google Shape;268;p33"/>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269" name="Google Shape;269;p33"/>
          <p:cNvGrpSpPr/>
          <p:nvPr/>
        </p:nvGrpSpPr>
        <p:grpSpPr>
          <a:xfrm>
            <a:off x="8851042" y="65792"/>
            <a:ext cx="3256207" cy="631899"/>
            <a:chOff x="94174" y="356285"/>
            <a:chExt cx="4299190" cy="1029822"/>
          </a:xfrm>
        </p:grpSpPr>
        <p:grpSp>
          <p:nvGrpSpPr>
            <p:cNvPr id="270" name="Google Shape;270;p33"/>
            <p:cNvGrpSpPr/>
            <p:nvPr/>
          </p:nvGrpSpPr>
          <p:grpSpPr>
            <a:xfrm>
              <a:off x="94174" y="356285"/>
              <a:ext cx="4299190" cy="1029822"/>
              <a:chOff x="6453398" y="244444"/>
              <a:chExt cx="5492067" cy="1315562"/>
            </a:xfrm>
          </p:grpSpPr>
          <p:sp>
            <p:nvSpPr>
              <p:cNvPr id="271" name="Google Shape;271;p33"/>
              <p:cNvSpPr/>
              <p:nvPr/>
            </p:nvSpPr>
            <p:spPr>
              <a:xfrm>
                <a:off x="6634265" y="340468"/>
                <a:ext cx="5311200" cy="11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272" name="Google Shape;272;p33"/>
              <p:cNvPicPr preferRelativeResize="0"/>
              <p:nvPr/>
            </p:nvPicPr>
            <p:blipFill rotWithShape="1">
              <a:blip r:embed="rId3">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273" name="Google Shape;273;p33"/>
              <p:cNvPicPr preferRelativeResize="0"/>
              <p:nvPr/>
            </p:nvPicPr>
            <p:blipFill rotWithShape="1">
              <a:blip r:embed="rId4">
                <a:alphaModFix/>
              </a:blip>
              <a:srcRect b="0" l="0" r="0" t="0"/>
              <a:stretch/>
            </p:blipFill>
            <p:spPr>
              <a:xfrm>
                <a:off x="8747840" y="343925"/>
                <a:ext cx="1092357" cy="1092383"/>
              </a:xfrm>
              <a:prstGeom prst="rect">
                <a:avLst/>
              </a:prstGeom>
              <a:noFill/>
              <a:ln>
                <a:noFill/>
              </a:ln>
            </p:spPr>
          </p:pic>
        </p:grpSp>
        <p:pic>
          <p:nvPicPr>
            <p:cNvPr id="274" name="Google Shape;274;p33"/>
            <p:cNvPicPr preferRelativeResize="0"/>
            <p:nvPr/>
          </p:nvPicPr>
          <p:blipFill>
            <a:blip r:embed="rId5">
              <a:alphaModFix/>
            </a:blip>
            <a:stretch>
              <a:fillRect/>
            </a:stretch>
          </p:blipFill>
          <p:spPr>
            <a:xfrm>
              <a:off x="3410328" y="438000"/>
              <a:ext cx="494275" cy="814676"/>
            </a:xfrm>
            <a:prstGeom prst="rect">
              <a:avLst/>
            </a:prstGeom>
            <a:noFill/>
            <a:ln>
              <a:noFill/>
            </a:ln>
          </p:spPr>
        </p:pic>
      </p:grpSp>
      <p:pic>
        <p:nvPicPr>
          <p:cNvPr id="275" name="Google Shape;275;p33"/>
          <p:cNvPicPr preferRelativeResize="0"/>
          <p:nvPr/>
        </p:nvPicPr>
        <p:blipFill>
          <a:blip r:embed="rId6">
            <a:alphaModFix/>
          </a:blip>
          <a:stretch>
            <a:fillRect/>
          </a:stretch>
        </p:blipFill>
        <p:spPr>
          <a:xfrm>
            <a:off x="872200" y="2606475"/>
            <a:ext cx="5290175" cy="3306343"/>
          </a:xfrm>
          <a:prstGeom prst="rect">
            <a:avLst/>
          </a:prstGeom>
          <a:noFill/>
          <a:ln>
            <a:noFill/>
          </a:ln>
        </p:spPr>
      </p:pic>
      <p:pic>
        <p:nvPicPr>
          <p:cNvPr id="276" name="Google Shape;276;p33"/>
          <p:cNvPicPr preferRelativeResize="0"/>
          <p:nvPr/>
        </p:nvPicPr>
        <p:blipFill>
          <a:blip r:embed="rId7">
            <a:alphaModFix/>
          </a:blip>
          <a:stretch>
            <a:fillRect/>
          </a:stretch>
        </p:blipFill>
        <p:spPr>
          <a:xfrm>
            <a:off x="6314774" y="2606467"/>
            <a:ext cx="5290168" cy="330635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0" st="0"/>
                                            </p:txEl>
                                          </p:spTgt>
                                        </p:tgtEl>
                                        <p:attrNameLst>
                                          <p:attrName>style.visibility</p:attrName>
                                        </p:attrNameLst>
                                      </p:cBhvr>
                                      <p:to>
                                        <p:strVal val="visible"/>
                                      </p:to>
                                    </p:set>
                                    <p:animEffect filter="fade" transition="in">
                                      <p:cBhvr>
                                        <p:cTn dur="1000"/>
                                        <p:tgtEl>
                                          <p:spTgt spid="26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4"/>
          <p:cNvSpPr txBox="1"/>
          <p:nvPr>
            <p:ph type="title"/>
          </p:nvPr>
        </p:nvSpPr>
        <p:spPr>
          <a:xfrm>
            <a:off x="415600" y="948967"/>
            <a:ext cx="11360700" cy="165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1300"/>
              <a:buNone/>
            </a:pPr>
            <a:r>
              <a:rPr b="1" lang="en-US" sz="3400">
                <a:solidFill>
                  <a:srgbClr val="4372C3"/>
                </a:solidFill>
              </a:rPr>
              <a:t>Bagaimana agar bisnis dapat terlihat pada pencarian Google?</a:t>
            </a:r>
            <a:endParaRPr b="1" sz="3400">
              <a:solidFill>
                <a:srgbClr val="4372C3"/>
              </a:solidFill>
            </a:endParaRPr>
          </a:p>
        </p:txBody>
      </p:sp>
      <p:sp>
        <p:nvSpPr>
          <p:cNvPr id="282" name="Google Shape;282;p34"/>
          <p:cNvSpPr txBox="1"/>
          <p:nvPr>
            <p:ph idx="1" type="body"/>
          </p:nvPr>
        </p:nvSpPr>
        <p:spPr>
          <a:xfrm>
            <a:off x="415600" y="2801000"/>
            <a:ext cx="11360700" cy="3128700"/>
          </a:xfrm>
          <a:prstGeom prst="rect">
            <a:avLst/>
          </a:prstGeom>
        </p:spPr>
        <p:txBody>
          <a:bodyPr anchorCtr="0" anchor="t" bIns="45700" lIns="91425" spcFirstLastPara="1" rIns="91425" wrap="square" tIns="45700">
            <a:normAutofit fontScale="77500" lnSpcReduction="20000"/>
          </a:bodyPr>
          <a:lstStyle/>
          <a:p>
            <a:pPr indent="0" lvl="0" marL="0" rtl="0" algn="l">
              <a:spcBef>
                <a:spcPts val="1000"/>
              </a:spcBef>
              <a:spcAft>
                <a:spcPts val="0"/>
              </a:spcAft>
              <a:buNone/>
            </a:pPr>
            <a:r>
              <a:rPr i="1" lang="en-US" sz="3800"/>
              <a:t>Daftarkan bisnis anda pada Google Bisnisku/ Profil Bisnis</a:t>
            </a:r>
            <a:endParaRPr i="1" sz="3800"/>
          </a:p>
          <a:p>
            <a:pPr indent="0" lvl="0" marL="0" rtl="0" algn="l">
              <a:lnSpc>
                <a:spcPct val="150000"/>
              </a:lnSpc>
              <a:spcBef>
                <a:spcPts val="1000"/>
              </a:spcBef>
              <a:spcAft>
                <a:spcPts val="0"/>
              </a:spcAft>
              <a:buNone/>
            </a:pPr>
            <a:r>
              <a:rPr lang="en-US"/>
              <a:t>Google Bisnisku/ Profil Bisnis (sebelumnya bernama Google Lokal dan Google Places) adalah platform untuk pendaftaran bisnis pada Google. Platform ini memungkinkan bisnis anda muncul ketika seseorang melakukan pencarian kata kunci yang berhubungan dengan bisnis anda serta mengontrol bagaimana informasi tentang bisnis anda ditampilkan. Informasi yang anda kirimkan ke google bisnisku/ profil bisnis dapat muncul di mesin telusur termasuk peta.</a:t>
            </a:r>
            <a:endParaRPr/>
          </a:p>
          <a:p>
            <a:pPr indent="0" lvl="0" marL="0" rtl="0" algn="l">
              <a:spcBef>
                <a:spcPts val="1000"/>
              </a:spcBef>
              <a:spcAft>
                <a:spcPts val="0"/>
              </a:spcAft>
              <a:buNone/>
            </a:pPr>
            <a:r>
              <a:t/>
            </a:r>
            <a:endParaRPr/>
          </a:p>
        </p:txBody>
      </p:sp>
      <p:sp>
        <p:nvSpPr>
          <p:cNvPr id="283" name="Google Shape;283;p34"/>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284" name="Google Shape;284;p34"/>
          <p:cNvGrpSpPr/>
          <p:nvPr/>
        </p:nvGrpSpPr>
        <p:grpSpPr>
          <a:xfrm>
            <a:off x="8851042" y="65792"/>
            <a:ext cx="3256207" cy="631899"/>
            <a:chOff x="94174" y="356285"/>
            <a:chExt cx="4299190" cy="1029822"/>
          </a:xfrm>
        </p:grpSpPr>
        <p:grpSp>
          <p:nvGrpSpPr>
            <p:cNvPr id="285" name="Google Shape;285;p34"/>
            <p:cNvGrpSpPr/>
            <p:nvPr/>
          </p:nvGrpSpPr>
          <p:grpSpPr>
            <a:xfrm>
              <a:off x="94174" y="356285"/>
              <a:ext cx="4299190" cy="1029822"/>
              <a:chOff x="6453398" y="244444"/>
              <a:chExt cx="5492067" cy="1315562"/>
            </a:xfrm>
          </p:grpSpPr>
          <p:sp>
            <p:nvSpPr>
              <p:cNvPr id="286" name="Google Shape;286;p34"/>
              <p:cNvSpPr/>
              <p:nvPr/>
            </p:nvSpPr>
            <p:spPr>
              <a:xfrm>
                <a:off x="6634265" y="340468"/>
                <a:ext cx="5311200" cy="11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287" name="Google Shape;287;p34"/>
              <p:cNvPicPr preferRelativeResize="0"/>
              <p:nvPr/>
            </p:nvPicPr>
            <p:blipFill rotWithShape="1">
              <a:blip r:embed="rId3">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288" name="Google Shape;288;p34"/>
              <p:cNvPicPr preferRelativeResize="0"/>
              <p:nvPr/>
            </p:nvPicPr>
            <p:blipFill rotWithShape="1">
              <a:blip r:embed="rId4">
                <a:alphaModFix/>
              </a:blip>
              <a:srcRect b="0" l="0" r="0" t="0"/>
              <a:stretch/>
            </p:blipFill>
            <p:spPr>
              <a:xfrm>
                <a:off x="8747840" y="343925"/>
                <a:ext cx="1092357" cy="1092383"/>
              </a:xfrm>
              <a:prstGeom prst="rect">
                <a:avLst/>
              </a:prstGeom>
              <a:noFill/>
              <a:ln>
                <a:noFill/>
              </a:ln>
            </p:spPr>
          </p:pic>
        </p:grpSp>
        <p:pic>
          <p:nvPicPr>
            <p:cNvPr id="289" name="Google Shape;289;p34"/>
            <p:cNvPicPr preferRelativeResize="0"/>
            <p:nvPr/>
          </p:nvPicPr>
          <p:blipFill>
            <a:blip r:embed="rId5">
              <a:alphaModFix/>
            </a:blip>
            <a:stretch>
              <a:fillRect/>
            </a:stretch>
          </p:blipFill>
          <p:spPr>
            <a:xfrm>
              <a:off x="3410328" y="438000"/>
              <a:ext cx="494275" cy="814676"/>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0" st="0"/>
                                            </p:txEl>
                                          </p:spTgt>
                                        </p:tgtEl>
                                        <p:attrNameLst>
                                          <p:attrName>style.visibility</p:attrName>
                                        </p:attrNameLst>
                                      </p:cBhvr>
                                      <p:to>
                                        <p:strVal val="visible"/>
                                      </p:to>
                                    </p:set>
                                    <p:animEffect filter="fade" transition="in">
                                      <p:cBhvr>
                                        <p:cTn dur="1000"/>
                                        <p:tgtEl>
                                          <p:spTgt spid="2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0" st="0"/>
                                            </p:txEl>
                                          </p:spTgt>
                                        </p:tgtEl>
                                        <p:attrNameLst>
                                          <p:attrName>style.visibility</p:attrName>
                                        </p:attrNameLst>
                                      </p:cBhvr>
                                      <p:to>
                                        <p:strVal val="visible"/>
                                      </p:to>
                                    </p:set>
                                    <p:animEffect filter="fade" transition="in">
                                      <p:cBhvr>
                                        <p:cTn dur="1000"/>
                                        <p:tgtEl>
                                          <p:spTgt spid="2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1" st="1"/>
                                            </p:txEl>
                                          </p:spTgt>
                                        </p:tgtEl>
                                        <p:attrNameLst>
                                          <p:attrName>style.visibility</p:attrName>
                                        </p:attrNameLst>
                                      </p:cBhvr>
                                      <p:to>
                                        <p:strVal val="visible"/>
                                      </p:to>
                                    </p:set>
                                    <p:animEffect filter="fade" transition="in">
                                      <p:cBhvr>
                                        <p:cTn dur="1000"/>
                                        <p:tgtEl>
                                          <p:spTgt spid="2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2" st="2"/>
                                            </p:txEl>
                                          </p:spTgt>
                                        </p:tgtEl>
                                        <p:attrNameLst>
                                          <p:attrName>style.visibility</p:attrName>
                                        </p:attrNameLst>
                                      </p:cBhvr>
                                      <p:to>
                                        <p:strVal val="visible"/>
                                      </p:to>
                                    </p:set>
                                    <p:animEffect filter="fade" transition="in">
                                      <p:cBhvr>
                                        <p:cTn dur="1000"/>
                                        <p:tgtEl>
                                          <p:spTgt spid="28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5"/>
          <p:cNvSpPr txBox="1"/>
          <p:nvPr>
            <p:ph type="title"/>
          </p:nvPr>
        </p:nvSpPr>
        <p:spPr>
          <a:xfrm>
            <a:off x="415600" y="1101367"/>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4000">
                <a:solidFill>
                  <a:srgbClr val="4372C3"/>
                </a:solidFill>
              </a:rPr>
              <a:t>Alasan Google digunakan oleh pengusaha: </a:t>
            </a:r>
            <a:endParaRPr b="1"/>
          </a:p>
        </p:txBody>
      </p:sp>
      <p:sp>
        <p:nvSpPr>
          <p:cNvPr id="295" name="Google Shape;295;p35"/>
          <p:cNvSpPr txBox="1"/>
          <p:nvPr>
            <p:ph idx="1" type="body"/>
          </p:nvPr>
        </p:nvSpPr>
        <p:spPr>
          <a:xfrm>
            <a:off x="415600" y="1943033"/>
            <a:ext cx="11360700" cy="4073100"/>
          </a:xfrm>
          <a:prstGeom prst="rect">
            <a:avLst/>
          </a:prstGeom>
        </p:spPr>
        <p:txBody>
          <a:bodyPr anchorCtr="0" anchor="t" bIns="45700" lIns="91425" spcFirstLastPara="1" rIns="91425" wrap="square" tIns="45700">
            <a:noAutofit/>
          </a:bodyPr>
          <a:lstStyle/>
          <a:p>
            <a:pPr indent="-438150" lvl="0" marL="609600" rtl="0" algn="l">
              <a:lnSpc>
                <a:spcPct val="115000"/>
              </a:lnSpc>
              <a:spcBef>
                <a:spcPts val="1000"/>
              </a:spcBef>
              <a:spcAft>
                <a:spcPts val="0"/>
              </a:spcAft>
              <a:buSzPts val="2100"/>
              <a:buChar char="•"/>
            </a:pPr>
            <a:r>
              <a:rPr lang="en-US" sz="2100"/>
              <a:t>Google memiliki </a:t>
            </a:r>
            <a:r>
              <a:rPr b="1" lang="en-US" sz="2100">
                <a:highlight>
                  <a:srgbClr val="FFFF00"/>
                </a:highlight>
              </a:rPr>
              <a:t>4,3 miliar</a:t>
            </a:r>
            <a:r>
              <a:rPr lang="en-US" sz="2100"/>
              <a:t> pengguna di seluruh dunia. </a:t>
            </a:r>
            <a:endParaRPr sz="2100"/>
          </a:p>
          <a:p>
            <a:pPr indent="-438150" lvl="0" marL="609600" rtl="0" algn="l">
              <a:lnSpc>
                <a:spcPct val="115000"/>
              </a:lnSpc>
              <a:spcBef>
                <a:spcPts val="1000"/>
              </a:spcBef>
              <a:spcAft>
                <a:spcPts val="0"/>
              </a:spcAft>
              <a:buSzPts val="2100"/>
              <a:buChar char="•"/>
            </a:pPr>
            <a:r>
              <a:rPr lang="en-US" sz="2100"/>
              <a:t>Pada tahun 2020, Google membantu menggerakkan kegiatan ekonomi senilai $426 miliar pada lebih dari </a:t>
            </a:r>
            <a:r>
              <a:rPr b="1" lang="en-US" sz="2100">
                <a:highlight>
                  <a:srgbClr val="FFFF00"/>
                </a:highlight>
              </a:rPr>
              <a:t>2 juta</a:t>
            </a:r>
            <a:r>
              <a:rPr lang="en-US" sz="2100"/>
              <a:t> usaha di AS dan mendukung kegiatan ekonomi sekitar £55 miliar untuk lebih dari </a:t>
            </a:r>
            <a:r>
              <a:rPr b="1" lang="en-US" sz="2100">
                <a:highlight>
                  <a:srgbClr val="FFFF00"/>
                </a:highlight>
              </a:rPr>
              <a:t>700.000</a:t>
            </a:r>
            <a:r>
              <a:rPr lang="en-US" sz="2100"/>
              <a:t> usaha di Inggris.</a:t>
            </a:r>
            <a:endParaRPr sz="2100"/>
          </a:p>
          <a:p>
            <a:pPr indent="-438150" lvl="0" marL="609600" rtl="0" algn="l">
              <a:lnSpc>
                <a:spcPct val="115000"/>
              </a:lnSpc>
              <a:spcBef>
                <a:spcPts val="1000"/>
              </a:spcBef>
              <a:spcAft>
                <a:spcPts val="0"/>
              </a:spcAft>
              <a:buSzPts val="2100"/>
              <a:buChar char="•"/>
            </a:pPr>
            <a:r>
              <a:rPr lang="en-US" sz="2100"/>
              <a:t>Rata-rata orang akan menggunakan </a:t>
            </a:r>
            <a:r>
              <a:rPr b="1" lang="en-US" sz="2100">
                <a:highlight>
                  <a:srgbClr val="FFFF00"/>
                </a:highlight>
              </a:rPr>
              <a:t>Google Maps</a:t>
            </a:r>
            <a:r>
              <a:rPr lang="en-US" sz="2100"/>
              <a:t> untuk menemukan </a:t>
            </a:r>
            <a:r>
              <a:rPr b="1" lang="en-US" sz="2100">
                <a:highlight>
                  <a:srgbClr val="FFFF00"/>
                </a:highlight>
              </a:rPr>
              <a:t>bisnis lokal.</a:t>
            </a:r>
            <a:endParaRPr b="1" sz="2100">
              <a:highlight>
                <a:srgbClr val="FFFF00"/>
              </a:highlight>
            </a:endParaRPr>
          </a:p>
          <a:p>
            <a:pPr indent="-438150" lvl="0" marL="609600" rtl="0" algn="l">
              <a:lnSpc>
                <a:spcPct val="115000"/>
              </a:lnSpc>
              <a:spcBef>
                <a:spcPts val="1000"/>
              </a:spcBef>
              <a:spcAft>
                <a:spcPts val="0"/>
              </a:spcAft>
              <a:buSzPts val="2100"/>
              <a:buChar char="•"/>
            </a:pPr>
            <a:r>
              <a:rPr lang="en-US" sz="2100"/>
              <a:t>Sebagai pengusaha bisnis lokal, </a:t>
            </a:r>
            <a:r>
              <a:rPr b="1" lang="en-US" sz="2100">
                <a:highlight>
                  <a:srgbClr val="FFFF00"/>
                </a:highlight>
              </a:rPr>
              <a:t>dapat muncul dalam pencarian di Google</a:t>
            </a:r>
            <a:r>
              <a:rPr lang="en-US" sz="2100"/>
              <a:t> di paling atas pada halaman pertama pencarian adalah penting bagi </a:t>
            </a:r>
            <a:r>
              <a:rPr b="1" lang="en-US" sz="2100">
                <a:highlight>
                  <a:srgbClr val="FFFF00"/>
                </a:highlight>
              </a:rPr>
              <a:t>pertumbuhan dan kesuksesan bisnis</a:t>
            </a:r>
            <a:r>
              <a:rPr lang="en-US" sz="2100"/>
              <a:t> yang berkelanjutan. Fakta, 46% dari total pencarian Google mencari informasi lokal dan 4 dari 5 konsumen menggunakan mesin pencari untuk menemukan informasi lokal.</a:t>
            </a:r>
            <a:endParaRPr sz="2100"/>
          </a:p>
          <a:p>
            <a:pPr indent="0" lvl="0" marL="0" rtl="0" algn="l">
              <a:lnSpc>
                <a:spcPct val="95000"/>
              </a:lnSpc>
              <a:spcBef>
                <a:spcPts val="1000"/>
              </a:spcBef>
              <a:spcAft>
                <a:spcPts val="0"/>
              </a:spcAft>
              <a:buSzPts val="400"/>
              <a:buNone/>
            </a:pPr>
            <a:r>
              <a:t/>
            </a:r>
            <a:endParaRPr sz="2100"/>
          </a:p>
        </p:txBody>
      </p:sp>
      <p:sp>
        <p:nvSpPr>
          <p:cNvPr id="296" name="Google Shape;296;p35"/>
          <p:cNvSpPr txBox="1"/>
          <p:nvPr/>
        </p:nvSpPr>
        <p:spPr>
          <a:xfrm>
            <a:off x="998500" y="6253667"/>
            <a:ext cx="4532400" cy="4155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100">
                <a:solidFill>
                  <a:srgbClr val="999999"/>
                </a:solidFill>
                <a:latin typeface="Montserrat"/>
                <a:ea typeface="Montserrat"/>
                <a:cs typeface="Montserrat"/>
                <a:sym typeface="Montserrat"/>
              </a:rPr>
              <a:t>https://www.semrush.com/blog/google-search-statistics/</a:t>
            </a:r>
            <a:endParaRPr sz="1100">
              <a:solidFill>
                <a:srgbClr val="999999"/>
              </a:solidFill>
              <a:latin typeface="Montserrat"/>
              <a:ea typeface="Montserrat"/>
              <a:cs typeface="Montserrat"/>
              <a:sym typeface="Montserrat"/>
            </a:endParaRPr>
          </a:p>
        </p:txBody>
      </p:sp>
      <p:sp>
        <p:nvSpPr>
          <p:cNvPr id="297" name="Google Shape;297;p35"/>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298" name="Google Shape;298;p35"/>
          <p:cNvGrpSpPr/>
          <p:nvPr/>
        </p:nvGrpSpPr>
        <p:grpSpPr>
          <a:xfrm>
            <a:off x="8851042" y="65792"/>
            <a:ext cx="3256207" cy="631899"/>
            <a:chOff x="94174" y="356285"/>
            <a:chExt cx="4299190" cy="1029822"/>
          </a:xfrm>
        </p:grpSpPr>
        <p:grpSp>
          <p:nvGrpSpPr>
            <p:cNvPr id="299" name="Google Shape;299;p35"/>
            <p:cNvGrpSpPr/>
            <p:nvPr/>
          </p:nvGrpSpPr>
          <p:grpSpPr>
            <a:xfrm>
              <a:off x="94174" y="356285"/>
              <a:ext cx="4299190" cy="1029822"/>
              <a:chOff x="6453398" y="244444"/>
              <a:chExt cx="5492067" cy="1315562"/>
            </a:xfrm>
          </p:grpSpPr>
          <p:sp>
            <p:nvSpPr>
              <p:cNvPr id="300" name="Google Shape;300;p35"/>
              <p:cNvSpPr/>
              <p:nvPr/>
            </p:nvSpPr>
            <p:spPr>
              <a:xfrm>
                <a:off x="6634265" y="340468"/>
                <a:ext cx="5311200" cy="11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301" name="Google Shape;301;p35"/>
              <p:cNvPicPr preferRelativeResize="0"/>
              <p:nvPr/>
            </p:nvPicPr>
            <p:blipFill rotWithShape="1">
              <a:blip r:embed="rId3">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302" name="Google Shape;302;p35"/>
              <p:cNvPicPr preferRelativeResize="0"/>
              <p:nvPr/>
            </p:nvPicPr>
            <p:blipFill rotWithShape="1">
              <a:blip r:embed="rId4">
                <a:alphaModFix/>
              </a:blip>
              <a:srcRect b="0" l="0" r="0" t="0"/>
              <a:stretch/>
            </p:blipFill>
            <p:spPr>
              <a:xfrm>
                <a:off x="8747840" y="343925"/>
                <a:ext cx="1092357" cy="1092383"/>
              </a:xfrm>
              <a:prstGeom prst="rect">
                <a:avLst/>
              </a:prstGeom>
              <a:noFill/>
              <a:ln>
                <a:noFill/>
              </a:ln>
            </p:spPr>
          </p:pic>
        </p:grpSp>
        <p:pic>
          <p:nvPicPr>
            <p:cNvPr id="303" name="Google Shape;303;p35"/>
            <p:cNvPicPr preferRelativeResize="0"/>
            <p:nvPr/>
          </p:nvPicPr>
          <p:blipFill>
            <a:blip r:embed="rId5">
              <a:alphaModFix/>
            </a:blip>
            <a:stretch>
              <a:fillRect/>
            </a:stretch>
          </p:blipFill>
          <p:spPr>
            <a:xfrm>
              <a:off x="3410328" y="438000"/>
              <a:ext cx="494275" cy="814676"/>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