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CA64-1A2F-5E7C-73EE-01A1FDD4E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C0393755-B7B4-7F30-55B6-C1847C6B5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4854916A-98A4-5346-4257-3637A3C4652E}"/>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24D0A1F2-CE2D-E4D7-3BD3-C9623D46C82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6C7C3D9-7610-3A29-EEAA-84F391E882B7}"/>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93239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730A-06BA-6C17-8062-6CE513890316}"/>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63ED8FB-417D-FE69-1139-C3308C491E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738FB44-D663-2B3E-E08A-BFD67DACB39B}"/>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F0D74FB4-EF27-0C6A-3003-7B0420ECD45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1B0B3CA-AAC6-6B28-5530-E1925AE59FC9}"/>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9073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51D29-070F-3833-DBF9-368698C7C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CEBA698-8D15-D156-84DE-32C1D129E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B10499D-82F5-D74D-8248-EBDCCF7D4036}"/>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3978549A-B3A9-6F75-6548-72C20743506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B340938-1C59-DDD9-2CEF-4746E1D1CE35}"/>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01951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0D9E-29AC-7C84-771C-D8B3DC40BEF2}"/>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3EDF154-0148-C83C-057D-9B8574F0B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F9A0CBA-A4D3-8F2E-62B4-7A74F7C99CEF}"/>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BA08DA0A-3753-3879-6C38-98A585EFAB4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7876A3B-D012-9914-4C84-DDC3FFD1CC87}"/>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87228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DE50-0D94-7F4C-CC51-E3E514DFA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D76A4B0-6343-EB44-ADFD-574F59277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955C9-9296-9575-ED76-A175F54303E7}"/>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D59838F3-CFC7-D757-B28F-1EE98A66C6C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370210-BE26-29AD-1C93-B282ED4B02D9}"/>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18440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CE93-59FE-15A0-9E76-2AFEA225F23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4DE944C-DAEB-ADB7-8024-CDA186AD4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17AA66D1-4DE6-DE35-0E4F-5633882F31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FA3061F-3932-3482-3816-43CC3DC0FBF4}"/>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893CDB77-091A-4E89-20B7-20D5B3D5205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A60A87C-1624-A32E-6DCB-2C26F8790562}"/>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40884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E2E0-19D7-4A44-5553-8DD4667E7C01}"/>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01DFD9F3-28AA-9B14-C85B-58171E917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867F4-6D2B-ABDB-DF93-4CBC5592A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676D1BCC-98D1-18DD-0C21-6D1C60458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190DD-32DD-7CBC-D5D5-8A5EE323F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97F028D9-7B43-14DF-1176-2ECAB68CE191}"/>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8" name="Footer Placeholder 7">
            <a:extLst>
              <a:ext uri="{FF2B5EF4-FFF2-40B4-BE49-F238E27FC236}">
                <a16:creationId xmlns:a16="http://schemas.microsoft.com/office/drawing/2014/main" id="{DB94C9D1-A1C1-91B5-5E8D-6675B9E7D6FB}"/>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471BB403-FAF9-DD52-3799-68A67B7F7981}"/>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81086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2E72-4F33-F337-5E3A-DE0190B6B28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DA6F5A94-90C6-C9C7-1451-41F403695AF5}"/>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4" name="Footer Placeholder 3">
            <a:extLst>
              <a:ext uri="{FF2B5EF4-FFF2-40B4-BE49-F238E27FC236}">
                <a16:creationId xmlns:a16="http://schemas.microsoft.com/office/drawing/2014/main" id="{5712785F-EFC9-B6DD-F852-F9C88AD1F20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E270EFE2-82BC-4E0F-7283-E0BF8FC00256}"/>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24829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19EBC-333E-FC46-8B55-0A5D7232688D}"/>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3" name="Footer Placeholder 2">
            <a:extLst>
              <a:ext uri="{FF2B5EF4-FFF2-40B4-BE49-F238E27FC236}">
                <a16:creationId xmlns:a16="http://schemas.microsoft.com/office/drawing/2014/main" id="{A5BC3968-E3A4-2A07-E5CB-A4E31AD1420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FE5EE77-E8F9-B5A8-0C99-59996F824234}"/>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346867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AA3F-C2B4-916E-5F5C-1A8965DE6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C723503-7E3C-8308-9F5B-BE2E63D97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11E488C4-8493-459D-7827-FC06630B1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4DB24-7036-DE4D-4957-DC6C739CAA68}"/>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417D00F5-0ECA-417F-DB63-A7397E8A266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4D9328E-DDC0-1C97-B38B-1E4325F705CB}"/>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51013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6114-BAC1-DB93-32CE-4240144AD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6CC3EC3-116D-9A8D-D0D1-8E33B1225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37626F0C-0BFA-5096-BA88-EC8F3921D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AB97B-C1D7-9071-BDB5-3DEC4A39085E}"/>
              </a:ext>
            </a:extLst>
          </p:cNvPr>
          <p:cNvSpPr>
            <a:spLocks noGrp="1"/>
          </p:cNvSpPr>
          <p:nvPr>
            <p:ph type="dt" sz="half" idx="10"/>
          </p:nvPr>
        </p:nvSpPr>
        <p:spPr/>
        <p:txBody>
          <a:bodyPr/>
          <a:lstStyle/>
          <a:p>
            <a:fld id="{78B80265-6611-4E8B-98FD-DF480342887F}" type="datetimeFigureOut">
              <a:rPr lang="id-ID" smtClean="0"/>
              <a:t>27/10/2023</a:t>
            </a:fld>
            <a:endParaRPr lang="id-ID"/>
          </a:p>
        </p:txBody>
      </p:sp>
      <p:sp>
        <p:nvSpPr>
          <p:cNvPr id="6" name="Footer Placeholder 5">
            <a:extLst>
              <a:ext uri="{FF2B5EF4-FFF2-40B4-BE49-F238E27FC236}">
                <a16:creationId xmlns:a16="http://schemas.microsoft.com/office/drawing/2014/main" id="{05307C1B-F570-85A9-BE08-1216E8A8AF1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609E10E-9A5A-E586-0765-EA625D9BF64E}"/>
              </a:ext>
            </a:extLst>
          </p:cNvPr>
          <p:cNvSpPr>
            <a:spLocks noGrp="1"/>
          </p:cNvSpPr>
          <p:nvPr>
            <p:ph type="sldNum" sz="quarter" idx="12"/>
          </p:nvPr>
        </p:nvSpPr>
        <p:spPr/>
        <p:txBody>
          <a:bodyPr/>
          <a:lstStyle/>
          <a:p>
            <a:fld id="{A45C049B-BBE3-4C3E-B1E9-4B850931BCB7}" type="slidenum">
              <a:rPr lang="id-ID" smtClean="0"/>
              <a:t>‹#›</a:t>
            </a:fld>
            <a:endParaRPr lang="id-ID"/>
          </a:p>
        </p:txBody>
      </p:sp>
    </p:spTree>
    <p:extLst>
      <p:ext uri="{BB962C8B-B14F-4D97-AF65-F5344CB8AC3E}">
        <p14:creationId xmlns:p14="http://schemas.microsoft.com/office/powerpoint/2010/main" val="16442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F0DF5-D8C9-FFA5-1251-AE3B91A6F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39AAA3C-FAFA-CF1C-EE6C-0008EBC75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7688E23-5405-0904-8F05-3AEA6FC20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80265-6611-4E8B-98FD-DF480342887F}" type="datetimeFigureOut">
              <a:rPr lang="id-ID" smtClean="0"/>
              <a:t>27/10/2023</a:t>
            </a:fld>
            <a:endParaRPr lang="id-ID"/>
          </a:p>
        </p:txBody>
      </p:sp>
      <p:sp>
        <p:nvSpPr>
          <p:cNvPr id="5" name="Footer Placeholder 4">
            <a:extLst>
              <a:ext uri="{FF2B5EF4-FFF2-40B4-BE49-F238E27FC236}">
                <a16:creationId xmlns:a16="http://schemas.microsoft.com/office/drawing/2014/main" id="{75AD75AC-9BC6-0AF3-B36C-5B377DD2E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4907ACC7-DF40-BD5B-6BCA-7223E8B02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C049B-BBE3-4C3E-B1E9-4B850931BCB7}" type="slidenum">
              <a:rPr lang="id-ID" smtClean="0"/>
              <a:t>‹#›</a:t>
            </a:fld>
            <a:endParaRPr lang="id-ID"/>
          </a:p>
        </p:txBody>
      </p:sp>
    </p:spTree>
    <p:extLst>
      <p:ext uri="{BB962C8B-B14F-4D97-AF65-F5344CB8AC3E}">
        <p14:creationId xmlns:p14="http://schemas.microsoft.com/office/powerpoint/2010/main" val="319560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p:txBody>
          <a:bodyPr/>
          <a:lstStyle/>
          <a:p>
            <a:r>
              <a:rPr lang="en-US" dirty="0" err="1"/>
              <a:t>Pengenalan</a:t>
            </a:r>
            <a:r>
              <a:rPr lang="en-US" dirty="0"/>
              <a:t> Unit Test dan White Box Testing</a:t>
            </a:r>
            <a:endParaRPr lang="id-ID" dirty="0"/>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p:txBody>
          <a:bodyPr>
            <a:normAutofit lnSpcReduction="10000"/>
          </a:bodyPr>
          <a:lstStyle/>
          <a:p>
            <a:r>
              <a:rPr lang="en-US" dirty="0"/>
              <a:t>Andri Firman Saputra</a:t>
            </a:r>
          </a:p>
          <a:p>
            <a:r>
              <a:rPr lang="en-US" dirty="0"/>
              <a:t>201011402125</a:t>
            </a:r>
          </a:p>
          <a:p>
            <a:r>
              <a:rPr lang="en-US" dirty="0"/>
              <a:t>07TPLP016</a:t>
            </a:r>
          </a:p>
          <a:p>
            <a:r>
              <a:rPr lang="en-US" dirty="0"/>
              <a:t>TESTING DAN QA PERANGKAT LUNAK</a:t>
            </a:r>
            <a:endParaRPr lang="id-ID" dirty="0"/>
          </a:p>
        </p:txBody>
      </p:sp>
    </p:spTree>
    <p:extLst>
      <p:ext uri="{BB962C8B-B14F-4D97-AF65-F5344CB8AC3E}">
        <p14:creationId xmlns:p14="http://schemas.microsoft.com/office/powerpoint/2010/main" val="125283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4800" dirty="0" err="1">
                <a:latin typeface="+mn-lt"/>
              </a:rPr>
              <a:t>Continuous</a:t>
            </a:r>
            <a:r>
              <a:rPr lang="id-ID" sz="4800" dirty="0">
                <a:latin typeface="+mn-lt"/>
              </a:rPr>
              <a:t> </a:t>
            </a:r>
            <a:r>
              <a:rPr lang="id-ID" sz="4800" dirty="0" err="1">
                <a:latin typeface="+mn-lt"/>
              </a:rPr>
              <a:t>Integration</a:t>
            </a:r>
            <a:r>
              <a:rPr lang="id-ID" sz="4800" dirty="0">
                <a:latin typeface="+mn-lt"/>
              </a:rPr>
              <a:t> (CI)</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err="1"/>
              <a:t>Continuous</a:t>
            </a:r>
            <a:r>
              <a:rPr lang="id-ID" sz="2200" dirty="0"/>
              <a:t> </a:t>
            </a:r>
            <a:r>
              <a:rPr lang="id-ID" sz="2200" dirty="0" err="1"/>
              <a:t>Integration</a:t>
            </a:r>
            <a:r>
              <a:rPr lang="id-ID" sz="2200" dirty="0"/>
              <a:t> adalah praktik di mana anggota tim pengembangan secara teratur menggabungkan kode mereka ke dalam repositori bersama. Setiap kali perubahan kode diintegrasikan, otomatisasi akan memicu serangkaian tes otomatis untuk memeriksa apakah perubahan tersebut memecahkan atau merusak aplikasi. Jika semua tes berhasil, perubahan tersebut dianggap aman dan dapat diintegrasikan ke dalam kode utama.</a:t>
            </a:r>
            <a:endParaRPr lang="id-ID" sz="2200" dirty="0">
              <a:effectLst/>
            </a:endParaRPr>
          </a:p>
        </p:txBody>
      </p:sp>
    </p:spTree>
    <p:extLst>
      <p:ext uri="{BB962C8B-B14F-4D97-AF65-F5344CB8AC3E}">
        <p14:creationId xmlns:p14="http://schemas.microsoft.com/office/powerpoint/2010/main" val="245557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4800" dirty="0" err="1">
                <a:latin typeface="+mn-lt"/>
              </a:rPr>
              <a:t>Continuous</a:t>
            </a:r>
            <a:r>
              <a:rPr lang="id-ID" sz="4800" dirty="0">
                <a:latin typeface="+mn-lt"/>
              </a:rPr>
              <a:t> </a:t>
            </a:r>
            <a:r>
              <a:rPr lang="id-ID" sz="4800" dirty="0" err="1">
                <a:latin typeface="+mn-lt"/>
              </a:rPr>
              <a:t>Deployment</a:t>
            </a:r>
            <a:r>
              <a:rPr lang="id-ID" sz="4800" dirty="0">
                <a:latin typeface="+mn-lt"/>
              </a:rPr>
              <a:t> (CD)</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err="1">
                <a:effectLst/>
              </a:rPr>
              <a:t>Continuous</a:t>
            </a:r>
            <a:r>
              <a:rPr lang="id-ID" sz="2200" dirty="0">
                <a:effectLst/>
              </a:rPr>
              <a:t> </a:t>
            </a:r>
            <a:r>
              <a:rPr lang="id-ID" sz="2200" dirty="0" err="1">
                <a:effectLst/>
              </a:rPr>
              <a:t>Deployment</a:t>
            </a:r>
            <a:r>
              <a:rPr lang="id-ID" sz="2200" dirty="0">
                <a:effectLst/>
              </a:rPr>
              <a:t> adalah langkah selanjutnya setelah </a:t>
            </a:r>
            <a:r>
              <a:rPr lang="id-ID" sz="2200" dirty="0" err="1">
                <a:effectLst/>
              </a:rPr>
              <a:t>Continuous</a:t>
            </a:r>
            <a:r>
              <a:rPr lang="id-ID" sz="2200" dirty="0">
                <a:effectLst/>
              </a:rPr>
              <a:t> </a:t>
            </a:r>
            <a:r>
              <a:rPr lang="id-ID" sz="2200" dirty="0" err="1">
                <a:effectLst/>
              </a:rPr>
              <a:t>Integration</a:t>
            </a:r>
            <a:r>
              <a:rPr lang="id-ID" sz="2200" dirty="0">
                <a:effectLst/>
              </a:rPr>
              <a:t>. Dalam CD, setiap kali ada perubahan yang diintegrasikan dan tes berhasil, perangkat lunak tersebut secara otomatis diterapkan ke lingkungan produksi atau </a:t>
            </a:r>
            <a:r>
              <a:rPr lang="id-ID" sz="2200" dirty="0" err="1">
                <a:effectLst/>
              </a:rPr>
              <a:t>staging</a:t>
            </a:r>
            <a:r>
              <a:rPr lang="id-ID" sz="2200" dirty="0">
                <a:effectLst/>
              </a:rPr>
              <a:t> untuk konsumen atau pengguna akhir. Tujuannya adalah untuk membuat rilis perangkat lunak menjadi lebih cepat dan lebih terprediksi.</a:t>
            </a:r>
          </a:p>
        </p:txBody>
      </p:sp>
    </p:spTree>
    <p:extLst>
      <p:ext uri="{BB962C8B-B14F-4D97-AF65-F5344CB8AC3E}">
        <p14:creationId xmlns:p14="http://schemas.microsoft.com/office/powerpoint/2010/main" val="115912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t-IT" sz="4800" dirty="0">
                <a:effectLst/>
                <a:latin typeface="+mn-lt"/>
              </a:rPr>
              <a:t>Manfaat CI/CD</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marL="342900" indent="-342900" algn="l">
              <a:lnSpc>
                <a:spcPct val="150000"/>
              </a:lnSpc>
              <a:buFont typeface="Arial" panose="020B0604020202020204" pitchFamily="34" charset="0"/>
              <a:buChar char="•"/>
            </a:pPr>
            <a:r>
              <a:rPr lang="id-ID" sz="2200" dirty="0">
                <a:effectLst/>
              </a:rPr>
              <a:t>Mengurangi risiko kesalahan manusia melalui otomatisasi pengujian dan penerapan.</a:t>
            </a:r>
          </a:p>
          <a:p>
            <a:pPr marL="342900" indent="-342900" algn="l">
              <a:lnSpc>
                <a:spcPct val="150000"/>
              </a:lnSpc>
              <a:buFont typeface="Arial" panose="020B0604020202020204" pitchFamily="34" charset="0"/>
              <a:buChar char="•"/>
            </a:pPr>
            <a:r>
              <a:rPr lang="id-ID" sz="2200" dirty="0">
                <a:effectLst/>
              </a:rPr>
              <a:t>Peningkatan kualitas perangkat lunak dengan mendeteksi masalah dan </a:t>
            </a:r>
            <a:r>
              <a:rPr lang="id-ID" sz="2200" dirty="0" err="1">
                <a:effectLst/>
              </a:rPr>
              <a:t>bug</a:t>
            </a:r>
            <a:r>
              <a:rPr lang="id-ID" sz="2200" dirty="0">
                <a:effectLst/>
              </a:rPr>
              <a:t> lebih awal.</a:t>
            </a:r>
          </a:p>
          <a:p>
            <a:pPr marL="342900" indent="-342900" algn="l">
              <a:lnSpc>
                <a:spcPct val="150000"/>
              </a:lnSpc>
              <a:buFont typeface="Arial" panose="020B0604020202020204" pitchFamily="34" charset="0"/>
              <a:buChar char="•"/>
            </a:pPr>
            <a:r>
              <a:rPr lang="id-ID" sz="2200" dirty="0">
                <a:effectLst/>
              </a:rPr>
              <a:t>Peningkatan produktivitas dengan merilis perangkat lunak lebih sering dan responsif terhadap kebutuhan pelanggan.</a:t>
            </a:r>
          </a:p>
          <a:p>
            <a:pPr marL="342900" indent="-342900" algn="l">
              <a:lnSpc>
                <a:spcPct val="150000"/>
              </a:lnSpc>
              <a:buFont typeface="Arial" panose="020B0604020202020204" pitchFamily="34" charset="0"/>
              <a:buChar char="•"/>
            </a:pPr>
            <a:r>
              <a:rPr lang="id-ID" sz="2200" dirty="0">
                <a:effectLst/>
              </a:rPr>
              <a:t>Penghematan waktu dan biaya dengan otomatisasi proses pengujian dan penerapan.</a:t>
            </a:r>
          </a:p>
        </p:txBody>
      </p:sp>
    </p:spTree>
    <p:extLst>
      <p:ext uri="{BB962C8B-B14F-4D97-AF65-F5344CB8AC3E}">
        <p14:creationId xmlns:p14="http://schemas.microsoft.com/office/powerpoint/2010/main" val="221296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056971" y="958228"/>
            <a:ext cx="9727097" cy="463826"/>
          </a:xfrm>
        </p:spPr>
        <p:txBody>
          <a:bodyPr>
            <a:noAutofit/>
          </a:bodyPr>
          <a:lstStyle/>
          <a:p>
            <a:pPr>
              <a:lnSpc>
                <a:spcPct val="150000"/>
              </a:lnSpc>
            </a:pPr>
            <a:r>
              <a:rPr lang="en-US" sz="2200" dirty="0"/>
              <a:t>1. </a:t>
            </a:r>
            <a:r>
              <a:rPr lang="en-US" sz="2200" dirty="0" err="1">
                <a:effectLst/>
              </a:rPr>
              <a:t>Siapkan</a:t>
            </a:r>
            <a:r>
              <a:rPr lang="en-US" sz="2200" dirty="0">
                <a:effectLst/>
              </a:rPr>
              <a:t> file yang ingin </a:t>
            </a:r>
            <a:r>
              <a:rPr lang="en-US" sz="2200" dirty="0" err="1">
                <a:effectLst/>
              </a:rPr>
              <a:t>diuji</a:t>
            </a:r>
            <a:r>
              <a:rPr lang="en-US" sz="2200" dirty="0">
                <a:effectLst/>
              </a:rPr>
              <a:t> </a:t>
            </a:r>
            <a:r>
              <a:rPr lang="en-US" sz="2200" dirty="0" err="1">
                <a:effectLst/>
              </a:rPr>
              <a:t>misalnya</a:t>
            </a:r>
            <a:r>
              <a:rPr lang="en-US" sz="2200" dirty="0">
                <a:effectLst/>
              </a:rPr>
              <a:t> </a:t>
            </a:r>
            <a:r>
              <a:rPr lang="en-US" sz="2200" dirty="0" err="1">
                <a:effectLst/>
              </a:rPr>
              <a:t>disini</a:t>
            </a:r>
            <a:r>
              <a:rPr lang="en-US" sz="2200" dirty="0">
                <a:effectLst/>
              </a:rPr>
              <a:t> fuzzy.py </a:t>
            </a:r>
            <a:r>
              <a:rPr lang="en-US" sz="2200" dirty="0" err="1">
                <a:effectLst/>
              </a:rPr>
              <a:t>letakkan</a:t>
            </a:r>
            <a:r>
              <a:rPr lang="en-US" sz="2200" dirty="0">
                <a:effectLst/>
              </a:rPr>
              <a:t> di </a:t>
            </a:r>
            <a:r>
              <a:rPr lang="en-US" sz="2200" dirty="0" err="1"/>
              <a:t>d</a:t>
            </a:r>
            <a:r>
              <a:rPr lang="en-US" sz="2200" dirty="0" err="1">
                <a:effectLst/>
              </a:rPr>
              <a:t>alam</a:t>
            </a:r>
            <a:r>
              <a:rPr lang="en-US" sz="2200" dirty="0">
                <a:effectLst/>
              </a:rPr>
              <a:t> folder </a:t>
            </a:r>
            <a:r>
              <a:rPr lang="en-US" sz="2200" dirty="0" err="1">
                <a:effectLst/>
              </a:rPr>
              <a:t>src</a:t>
            </a:r>
            <a:endParaRPr lang="id-ID" sz="2200"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947" y="1554577"/>
            <a:ext cx="9164104" cy="5152293"/>
          </a:xfrm>
          <a:prstGeom prst="rect">
            <a:avLst/>
          </a:prstGeom>
        </p:spPr>
      </p:pic>
    </p:spTree>
    <p:extLst>
      <p:ext uri="{BB962C8B-B14F-4D97-AF65-F5344CB8AC3E}">
        <p14:creationId xmlns:p14="http://schemas.microsoft.com/office/powerpoint/2010/main" val="380215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t>2. </a:t>
            </a:r>
            <a:r>
              <a:rPr lang="en-US" sz="2200" dirty="0" err="1">
                <a:effectLst/>
              </a:rPr>
              <a:t>Siapkan</a:t>
            </a:r>
            <a:r>
              <a:rPr lang="en-US" sz="2200" dirty="0">
                <a:effectLst/>
              </a:rPr>
              <a:t> file test_fuzzy.py </a:t>
            </a:r>
            <a:r>
              <a:rPr lang="en-US" sz="2200" dirty="0" err="1">
                <a:effectLst/>
              </a:rPr>
              <a:t>letakkan</a:t>
            </a:r>
            <a:r>
              <a:rPr lang="en-US" sz="2200" dirty="0">
                <a:effectLst/>
              </a:rPr>
              <a:t> di </a:t>
            </a:r>
            <a:r>
              <a:rPr lang="en-US" sz="2200" dirty="0" err="1">
                <a:effectLst/>
              </a:rPr>
              <a:t>dalam</a:t>
            </a:r>
            <a:r>
              <a:rPr lang="en-US" sz="2200" dirty="0">
                <a:effectLst/>
              </a:rPr>
              <a:t> folder test</a:t>
            </a:r>
            <a:endParaRPr lang="id-ID" sz="2200"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0" y="1536896"/>
            <a:ext cx="9164104" cy="5152292"/>
          </a:xfrm>
          <a:prstGeom prst="rect">
            <a:avLst/>
          </a:prstGeom>
        </p:spPr>
      </p:pic>
    </p:spTree>
    <p:extLst>
      <p:ext uri="{BB962C8B-B14F-4D97-AF65-F5344CB8AC3E}">
        <p14:creationId xmlns:p14="http://schemas.microsoft.com/office/powerpoint/2010/main" val="32525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t>3. </a:t>
            </a:r>
            <a:r>
              <a:rPr lang="en-US" sz="2200" dirty="0" err="1">
                <a:effectLst/>
              </a:rPr>
              <a:t>Siapkan</a:t>
            </a:r>
            <a:r>
              <a:rPr lang="en-US" sz="2200" dirty="0">
                <a:effectLst/>
              </a:rPr>
              <a:t> file requirements.txt</a:t>
            </a:r>
            <a:endParaRPr lang="id-ID" sz="2200"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0" y="1567829"/>
            <a:ext cx="9164102" cy="5152292"/>
          </a:xfrm>
          <a:prstGeom prst="rect">
            <a:avLst/>
          </a:prstGeom>
        </p:spPr>
      </p:pic>
    </p:spTree>
    <p:extLst>
      <p:ext uri="{BB962C8B-B14F-4D97-AF65-F5344CB8AC3E}">
        <p14:creationId xmlns:p14="http://schemas.microsoft.com/office/powerpoint/2010/main" val="2541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t>4. </a:t>
            </a:r>
            <a:r>
              <a:rPr lang="en-US" sz="2200" dirty="0" err="1">
                <a:effectLst/>
              </a:rPr>
              <a:t>Setelah</a:t>
            </a:r>
            <a:r>
              <a:rPr lang="en-US" sz="2200" dirty="0">
                <a:effectLst/>
              </a:rPr>
              <a:t> </a:t>
            </a:r>
            <a:r>
              <a:rPr lang="en-US" sz="2200" dirty="0" err="1">
                <a:effectLst/>
              </a:rPr>
              <a:t>berhasil</a:t>
            </a:r>
            <a:r>
              <a:rPr lang="en-US" sz="2200" dirty="0">
                <a:effectLst/>
              </a:rPr>
              <a:t> push project ke </a:t>
            </a:r>
            <a:r>
              <a:rPr lang="en-US" sz="2200" dirty="0" err="1">
                <a:effectLst/>
              </a:rPr>
              <a:t>github</a:t>
            </a:r>
            <a:r>
              <a:rPr lang="en-US" sz="2200" dirty="0">
                <a:effectLst/>
              </a:rPr>
              <a:t>, </a:t>
            </a:r>
            <a:r>
              <a:rPr lang="en-US" sz="2200" dirty="0" err="1">
                <a:effectLst/>
              </a:rPr>
              <a:t>buka</a:t>
            </a:r>
            <a:r>
              <a:rPr lang="en-US" sz="2200" dirty="0">
                <a:effectLst/>
              </a:rPr>
              <a:t> tab </a:t>
            </a:r>
            <a:r>
              <a:rPr lang="en-US" sz="2200" b="1" dirty="0">
                <a:effectLst/>
              </a:rPr>
              <a:t>Actions</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0" y="1567829"/>
            <a:ext cx="9164102" cy="5152291"/>
          </a:xfrm>
          <a:prstGeom prst="rect">
            <a:avLst/>
          </a:prstGeom>
        </p:spPr>
      </p:pic>
    </p:spTree>
    <p:extLst>
      <p:ext uri="{BB962C8B-B14F-4D97-AF65-F5344CB8AC3E}">
        <p14:creationId xmlns:p14="http://schemas.microsoft.com/office/powerpoint/2010/main" val="19194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effectLst/>
              </a:rPr>
              <a:t>5. </a:t>
            </a:r>
            <a:r>
              <a:rPr lang="en-US" sz="2200" dirty="0" err="1">
                <a:effectLst/>
              </a:rPr>
              <a:t>Pilih</a:t>
            </a:r>
            <a:r>
              <a:rPr lang="en-US" sz="2200" dirty="0">
                <a:effectLst/>
              </a:rPr>
              <a:t> </a:t>
            </a:r>
            <a:r>
              <a:rPr lang="en-US" sz="2200" b="1" dirty="0">
                <a:effectLst/>
              </a:rPr>
              <a:t>Python application </a:t>
            </a:r>
            <a:r>
              <a:rPr lang="en-US" sz="2200" dirty="0">
                <a:effectLst/>
              </a:rPr>
              <a:t>&gt; </a:t>
            </a:r>
            <a:r>
              <a:rPr lang="en-US" sz="2200" b="1" dirty="0">
                <a:effectLst/>
              </a:rPr>
              <a:t>Configure</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1" y="1567829"/>
            <a:ext cx="9164100" cy="5152291"/>
          </a:xfrm>
          <a:prstGeom prst="rect">
            <a:avLst/>
          </a:prstGeom>
        </p:spPr>
      </p:pic>
    </p:spTree>
    <p:extLst>
      <p:ext uri="{BB962C8B-B14F-4D97-AF65-F5344CB8AC3E}">
        <p14:creationId xmlns:p14="http://schemas.microsoft.com/office/powerpoint/2010/main" val="238621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t>6</a:t>
            </a:r>
            <a:r>
              <a:rPr lang="en-US" sz="2200" dirty="0">
                <a:effectLst/>
              </a:rPr>
              <a:t>. </a:t>
            </a:r>
            <a:r>
              <a:rPr lang="en-US" sz="2200" dirty="0"/>
              <a:t>Nanti </a:t>
            </a:r>
            <a:r>
              <a:rPr lang="en-US" sz="2200" dirty="0" err="1"/>
              <a:t>akan</a:t>
            </a:r>
            <a:r>
              <a:rPr lang="en-US" sz="2200" dirty="0"/>
              <a:t> </a:t>
            </a:r>
            <a:r>
              <a:rPr lang="en-US" sz="2200" dirty="0" err="1"/>
              <a:t>otomatis</a:t>
            </a:r>
            <a:r>
              <a:rPr lang="en-US" sz="2200" dirty="0"/>
              <a:t> membuat file python-</a:t>
            </a:r>
            <a:r>
              <a:rPr lang="en-US" sz="2200" dirty="0" err="1"/>
              <a:t>app.yml</a:t>
            </a:r>
            <a:r>
              <a:rPr lang="en-US" sz="2200" dirty="0"/>
              <a:t> &gt; </a:t>
            </a:r>
            <a:r>
              <a:rPr lang="en-US" sz="2200" b="1" dirty="0"/>
              <a:t>Commit Changes</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1" y="1567829"/>
            <a:ext cx="9164100" cy="5152290"/>
          </a:xfrm>
          <a:prstGeom prst="rect">
            <a:avLst/>
          </a:prstGeom>
        </p:spPr>
      </p:pic>
    </p:spTree>
    <p:extLst>
      <p:ext uri="{BB962C8B-B14F-4D97-AF65-F5344CB8AC3E}">
        <p14:creationId xmlns:p14="http://schemas.microsoft.com/office/powerpoint/2010/main" val="176743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effectLst/>
              </a:rPr>
              <a:t>7. Isi commit message </a:t>
            </a:r>
            <a:r>
              <a:rPr lang="en-US" sz="2200" dirty="0" err="1">
                <a:effectLst/>
              </a:rPr>
              <a:t>lalu</a:t>
            </a:r>
            <a:r>
              <a:rPr lang="en-US" sz="2200" dirty="0">
                <a:effectLst/>
              </a:rPr>
              <a:t> </a:t>
            </a:r>
            <a:r>
              <a:rPr lang="en-US" sz="2200" b="1" dirty="0"/>
              <a:t>Commit Changes</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1" y="1567829"/>
            <a:ext cx="9164099" cy="5152290"/>
          </a:xfrm>
          <a:prstGeom prst="rect">
            <a:avLst/>
          </a:prstGeom>
        </p:spPr>
      </p:pic>
    </p:spTree>
    <p:extLst>
      <p:ext uri="{BB962C8B-B14F-4D97-AF65-F5344CB8AC3E}">
        <p14:creationId xmlns:p14="http://schemas.microsoft.com/office/powerpoint/2010/main" val="198834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latin typeface="+mn-lt"/>
              </a:rPr>
              <a:t>Pengenalan Unit </a:t>
            </a:r>
            <a:r>
              <a:rPr lang="id-ID" sz="4800" dirty="0" err="1">
                <a:latin typeface="+mn-lt"/>
              </a:rPr>
              <a:t>Test</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2"/>
            <a:ext cx="9144000" cy="1549030"/>
          </a:xfrm>
        </p:spPr>
        <p:txBody>
          <a:bodyPr>
            <a:normAutofit/>
          </a:bodyPr>
          <a:lstStyle/>
          <a:p>
            <a:pPr>
              <a:lnSpc>
                <a:spcPct val="150000"/>
              </a:lnSpc>
            </a:pPr>
            <a:r>
              <a:rPr lang="id-ID" sz="2200" dirty="0">
                <a:effectLst/>
              </a:rPr>
              <a:t>Unit </a:t>
            </a:r>
            <a:r>
              <a:rPr lang="id-ID" sz="2200" dirty="0" err="1">
                <a:effectLst/>
              </a:rPr>
              <a:t>Test</a:t>
            </a:r>
            <a:r>
              <a:rPr lang="id-ID" sz="2200" dirty="0">
                <a:effectLst/>
              </a:rPr>
              <a:t> adalah jenis tes perangkat lunak yang dilakukan pada bagian-bagian kecil atau unit program untuk memastikan bahwa setiap unit tersebut berfungsi dengan baik dan sesuai dengan spesifikasi yang telah ditentukan.</a:t>
            </a:r>
            <a:endParaRPr lang="id-ID" sz="2200" dirty="0"/>
          </a:p>
        </p:txBody>
      </p:sp>
      <p:pic>
        <p:nvPicPr>
          <p:cNvPr id="1026" name="Picture 2" descr="Tingkatkan Code Quality dengan Unit Testing pada Go | by Ramadani | Medium">
            <a:extLst>
              <a:ext uri="{FF2B5EF4-FFF2-40B4-BE49-F238E27FC236}">
                <a16:creationId xmlns:a16="http://schemas.microsoft.com/office/drawing/2014/main" id="{7C8E5073-F9BA-DF5B-53F3-51086323A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876" y="3629621"/>
            <a:ext cx="5892247" cy="302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4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t>8</a:t>
            </a:r>
            <a:r>
              <a:rPr lang="en-US" sz="2200" dirty="0">
                <a:effectLst/>
              </a:rPr>
              <a:t>. Buka kembali tab </a:t>
            </a:r>
            <a:r>
              <a:rPr lang="en-US" sz="2200" b="1" dirty="0">
                <a:effectLst/>
              </a:rPr>
              <a:t>Actions</a:t>
            </a:r>
            <a:r>
              <a:rPr lang="en-US" sz="2200" b="1" dirty="0"/>
              <a:t> </a:t>
            </a:r>
            <a:r>
              <a:rPr lang="en-US" sz="2200" dirty="0" err="1"/>
              <a:t>lalu</a:t>
            </a:r>
            <a:r>
              <a:rPr lang="en-US" sz="2200" dirty="0"/>
              <a:t> </a:t>
            </a:r>
            <a:r>
              <a:rPr lang="en-US" sz="2200" dirty="0" err="1"/>
              <a:t>klik</a:t>
            </a:r>
            <a:r>
              <a:rPr lang="en-US" sz="2200" dirty="0"/>
              <a:t> </a:t>
            </a:r>
            <a:r>
              <a:rPr lang="en-US" sz="2200" b="1" dirty="0"/>
              <a:t>create python-</a:t>
            </a:r>
            <a:r>
              <a:rPr lang="en-US" sz="2200" b="1" dirty="0" err="1"/>
              <a:t>app.yml</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1" y="1567829"/>
            <a:ext cx="9164099" cy="5152289"/>
          </a:xfrm>
          <a:prstGeom prst="rect">
            <a:avLst/>
          </a:prstGeom>
        </p:spPr>
      </p:pic>
    </p:spTree>
    <p:extLst>
      <p:ext uri="{BB962C8B-B14F-4D97-AF65-F5344CB8AC3E}">
        <p14:creationId xmlns:p14="http://schemas.microsoft.com/office/powerpoint/2010/main" val="159857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0" y="0"/>
            <a:ext cx="10535478" cy="958228"/>
          </a:xfrm>
        </p:spPr>
        <p:txBody>
          <a:bodyPr>
            <a:normAutofit/>
          </a:bodyPr>
          <a:lstStyle/>
          <a:p>
            <a:pPr marL="0" indent="0" rtl="0" eaLnBrk="1" latinLnBrk="0" hangingPunct="1">
              <a:lnSpc>
                <a:spcPct val="90000"/>
              </a:lnSpc>
              <a:spcBef>
                <a:spcPts val="1000"/>
              </a:spcBef>
              <a:spcAft>
                <a:spcPts val="0"/>
              </a:spcAft>
            </a:pPr>
            <a:r>
              <a:rPr lang="en-US" sz="4800" dirty="0">
                <a:latin typeface="+mn-lt"/>
              </a:rPr>
              <a:t>Cara </a:t>
            </a:r>
            <a:r>
              <a:rPr lang="en-US" sz="4800" dirty="0" err="1">
                <a:latin typeface="+mn-lt"/>
              </a:rPr>
              <a:t>kerja</a:t>
            </a:r>
            <a:r>
              <a:rPr lang="en-US" sz="4800" dirty="0">
                <a:latin typeface="+mn-lt"/>
              </a:rPr>
              <a:t> </a:t>
            </a:r>
            <a:r>
              <a:rPr lang="id-ID" sz="4800" dirty="0">
                <a:latin typeface="+mn-lt"/>
              </a:rPr>
              <a:t>CI/CD</a:t>
            </a:r>
            <a:r>
              <a:rPr lang="en-US" sz="4800" dirty="0">
                <a:latin typeface="+mn-lt"/>
              </a:rPr>
              <a:t> dengan </a:t>
            </a:r>
            <a:r>
              <a:rPr lang="en-US" sz="4800" dirty="0" err="1">
                <a:latin typeface="+mn-lt"/>
              </a:rPr>
              <a:t>studi</a:t>
            </a:r>
            <a:r>
              <a:rPr lang="en-US" sz="4800" dirty="0">
                <a:latin typeface="+mn-lt"/>
              </a:rPr>
              <a:t> </a:t>
            </a:r>
            <a:r>
              <a:rPr lang="en-US" sz="4800" dirty="0" err="1">
                <a:latin typeface="+mn-lt"/>
              </a:rPr>
              <a:t>kasus</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3999" y="958228"/>
            <a:ext cx="9144000" cy="463826"/>
          </a:xfrm>
        </p:spPr>
        <p:txBody>
          <a:bodyPr>
            <a:noAutofit/>
          </a:bodyPr>
          <a:lstStyle/>
          <a:p>
            <a:pPr>
              <a:lnSpc>
                <a:spcPct val="150000"/>
              </a:lnSpc>
            </a:pPr>
            <a:r>
              <a:rPr lang="en-US" sz="2200" dirty="0">
                <a:effectLst/>
              </a:rPr>
              <a:t>9. </a:t>
            </a:r>
            <a:r>
              <a:rPr lang="en-US" sz="2200" dirty="0" err="1">
                <a:effectLst/>
              </a:rPr>
              <a:t>Berikut</a:t>
            </a:r>
            <a:r>
              <a:rPr lang="en-US" sz="2200" dirty="0">
                <a:effectLst/>
              </a:rPr>
              <a:t> proses testing secara </a:t>
            </a:r>
            <a:r>
              <a:rPr lang="en-US" sz="2200" dirty="0" err="1">
                <a:effectLst/>
              </a:rPr>
              <a:t>otomatis</a:t>
            </a:r>
            <a:endParaRPr lang="id-ID" sz="2200" b="1" dirty="0">
              <a:effectLst/>
            </a:endParaRPr>
          </a:p>
        </p:txBody>
      </p:sp>
      <p:pic>
        <p:nvPicPr>
          <p:cNvPr id="11" name="Picture 10">
            <a:extLst>
              <a:ext uri="{FF2B5EF4-FFF2-40B4-BE49-F238E27FC236}">
                <a16:creationId xmlns:a16="http://schemas.microsoft.com/office/drawing/2014/main" id="{71B83B84-D4F0-1E20-E984-4A14198DA3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5602" y="1567829"/>
            <a:ext cx="9164097" cy="5152289"/>
          </a:xfrm>
          <a:prstGeom prst="rect">
            <a:avLst/>
          </a:prstGeom>
        </p:spPr>
      </p:pic>
    </p:spTree>
    <p:extLst>
      <p:ext uri="{BB962C8B-B14F-4D97-AF65-F5344CB8AC3E}">
        <p14:creationId xmlns:p14="http://schemas.microsoft.com/office/powerpoint/2010/main" val="322482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Autofit/>
          </a:bodyPr>
          <a:lstStyle/>
          <a:p>
            <a:pPr>
              <a:lnSpc>
                <a:spcPct val="160000"/>
              </a:lnSpc>
            </a:pPr>
            <a:r>
              <a:rPr lang="id-ID" sz="4800" dirty="0">
                <a:effectLst/>
                <a:latin typeface="+mn-lt"/>
              </a:rPr>
              <a:t>Mengapa Unit </a:t>
            </a:r>
            <a:r>
              <a:rPr lang="id-ID" sz="4800" dirty="0" err="1">
                <a:effectLst/>
                <a:latin typeface="+mn-lt"/>
              </a:rPr>
              <a:t>Test</a:t>
            </a:r>
            <a:r>
              <a:rPr lang="id-ID" sz="4800" dirty="0">
                <a:effectLst/>
                <a:latin typeface="+mn-lt"/>
              </a:rPr>
              <a:t> Penting?</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4777409"/>
          </a:xfrm>
        </p:spPr>
        <p:txBody>
          <a:bodyPr>
            <a:normAutofit/>
          </a:bodyPr>
          <a:lstStyle/>
          <a:p>
            <a:pPr>
              <a:lnSpc>
                <a:spcPct val="150000"/>
              </a:lnSpc>
            </a:pPr>
            <a:r>
              <a:rPr lang="id-ID" sz="2200" dirty="0">
                <a:effectLst/>
              </a:rPr>
              <a:t>Unit </a:t>
            </a:r>
            <a:r>
              <a:rPr lang="id-ID" sz="2200" dirty="0" err="1">
                <a:effectLst/>
              </a:rPr>
              <a:t>Test</a:t>
            </a:r>
            <a:r>
              <a:rPr lang="id-ID" sz="2200" dirty="0">
                <a:effectLst/>
              </a:rPr>
              <a:t> membantu mengidentifikasi kesalahan atau </a:t>
            </a:r>
            <a:r>
              <a:rPr lang="id-ID" sz="2200" dirty="0" err="1">
                <a:effectLst/>
              </a:rPr>
              <a:t>bug</a:t>
            </a:r>
            <a:r>
              <a:rPr lang="id-ID" sz="2200" dirty="0">
                <a:effectLst/>
              </a:rPr>
              <a:t> pada tahap awal pengembangan sehingga dapat diperbaiki sebelum mencapai tahap pengujian yang lebih besar. Hal ini juga membantu meningkatkan kualitas kode dan memudahkan dalam melakukan perubahan atau penambahan fitur di masa yang akan datang.</a:t>
            </a:r>
            <a:endParaRPr lang="id-ID" sz="2200" dirty="0"/>
          </a:p>
        </p:txBody>
      </p:sp>
    </p:spTree>
    <p:extLst>
      <p:ext uri="{BB962C8B-B14F-4D97-AF65-F5344CB8AC3E}">
        <p14:creationId xmlns:p14="http://schemas.microsoft.com/office/powerpoint/2010/main" val="94859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latin typeface="+mn-lt"/>
              </a:rPr>
              <a:t>Pengertian White Box Testing</a:t>
            </a: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2491409"/>
          </a:xfrm>
        </p:spPr>
        <p:txBody>
          <a:bodyPr>
            <a:noAutofit/>
          </a:bodyPr>
          <a:lstStyle/>
          <a:p>
            <a:pPr>
              <a:lnSpc>
                <a:spcPct val="150000"/>
              </a:lnSpc>
            </a:pPr>
            <a:r>
              <a:rPr lang="id-ID" sz="2200" dirty="0">
                <a:effectLst/>
              </a:rPr>
              <a:t>White Box Testing adalah teknik pengujian perangkat lunak yang dilakukan dengan memeriksa struktur internal kode program. Dalam pengujian ini, tester memiliki akses ke kode sumber dan dapat memeriksa setiap baris kode untuk memastikan bahwa program berjalan sesuai dengan spesifikasi dan tujuan yang diinginkan.</a:t>
            </a:r>
            <a:endParaRPr lang="id-ID" sz="2200" dirty="0"/>
          </a:p>
        </p:txBody>
      </p:sp>
      <p:pic>
        <p:nvPicPr>
          <p:cNvPr id="2052" name="Picture 4" descr="What is White Box Testing? – The Basics You Need to Know - Instatus blog">
            <a:extLst>
              <a:ext uri="{FF2B5EF4-FFF2-40B4-BE49-F238E27FC236}">
                <a16:creationId xmlns:a16="http://schemas.microsoft.com/office/drawing/2014/main" id="{9F289EF9-FCB6-CA41-A9F5-39FEAF8A5A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67" b="4951"/>
          <a:stretch/>
        </p:blipFill>
        <p:spPr bwMode="auto">
          <a:xfrm>
            <a:off x="3150988" y="4682089"/>
            <a:ext cx="5890023" cy="202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4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r>
              <a:rPr lang="id-ID" sz="4800" dirty="0">
                <a:effectLst/>
                <a:latin typeface="+mn-lt"/>
              </a:rPr>
              <a:t>Tujuan White Box Testing</a:t>
            </a:r>
            <a:endParaRPr lang="id-ID" sz="4800" dirty="0">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effectLst/>
              </a:rPr>
              <a:t>Tujuan utama dari White Box Testing adalah untuk memastikan bahwa setiap baris kode program telah diuji dan berfungsi dengan benar. Hal ini dapat membantu mengidentifikasi kesalahan atau </a:t>
            </a:r>
            <a:r>
              <a:rPr lang="id-ID" sz="2200" dirty="0" err="1">
                <a:effectLst/>
              </a:rPr>
              <a:t>bug</a:t>
            </a:r>
            <a:r>
              <a:rPr lang="id-ID" sz="2200" dirty="0">
                <a:effectLst/>
              </a:rPr>
              <a:t> pada tingkat kode, sehingga memungkinkan untuk diperbaiki sebelum program digunakan oleh pengguna akhir.</a:t>
            </a:r>
            <a:endParaRPr lang="id-ID" sz="2200" dirty="0"/>
          </a:p>
        </p:txBody>
      </p:sp>
    </p:spTree>
    <p:extLst>
      <p:ext uri="{BB962C8B-B14F-4D97-AF65-F5344CB8AC3E}">
        <p14:creationId xmlns:p14="http://schemas.microsoft.com/office/powerpoint/2010/main" val="281785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pPr marL="0" indent="0" rtl="0" eaLnBrk="1" latinLnBrk="0" hangingPunct="1">
              <a:lnSpc>
                <a:spcPct val="90000"/>
              </a:lnSpc>
              <a:spcBef>
                <a:spcPts val="1000"/>
              </a:spcBef>
              <a:spcAft>
                <a:spcPts val="0"/>
              </a:spcAft>
            </a:pPr>
            <a:r>
              <a:rPr lang="id-ID" sz="4800" kern="1200" dirty="0">
                <a:solidFill>
                  <a:srgbClr val="000000"/>
                </a:solidFill>
                <a:effectLst/>
                <a:latin typeface="+mn-lt"/>
                <a:ea typeface="+mn-ea"/>
                <a:cs typeface="Calibri Light" panose="020F0302020204030204" pitchFamily="34" charset="0"/>
              </a:rPr>
              <a:t>Metode White Box Testing</a:t>
            </a:r>
            <a:endParaRPr lang="id-ID" sz="4800" dirty="0">
              <a:effectLst/>
              <a:latin typeface="+mn-lt"/>
              <a:cs typeface="Calibri Light" panose="020F0302020204030204" pitchFamily="34" charset="0"/>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marL="0" indent="0" rtl="0" eaLnBrk="1" latinLnBrk="0" hangingPunct="1">
              <a:lnSpc>
                <a:spcPct val="150000"/>
              </a:lnSpc>
              <a:spcBef>
                <a:spcPts val="1000"/>
              </a:spcBef>
              <a:spcAft>
                <a:spcPts val="0"/>
              </a:spcAft>
            </a:pPr>
            <a:r>
              <a:rPr lang="id-ID" sz="2200" kern="1200" dirty="0">
                <a:solidFill>
                  <a:srgbClr val="000000"/>
                </a:solidFill>
                <a:effectLst/>
                <a:latin typeface="Calibri" panose="020F0502020204030204" pitchFamily="34" charset="0"/>
                <a:ea typeface="+mn-ea"/>
                <a:cs typeface="+mn-cs"/>
              </a:rPr>
              <a:t>Beberapa metode yang digunakan dalam White Box Testing antara lain: </a:t>
            </a:r>
            <a:r>
              <a:rPr lang="id-ID" sz="2200" kern="1200" dirty="0" err="1">
                <a:solidFill>
                  <a:srgbClr val="000000"/>
                </a:solidFill>
                <a:effectLst/>
                <a:latin typeface="Calibri" panose="020F0502020204030204" pitchFamily="34" charset="0"/>
                <a:ea typeface="+mn-ea"/>
                <a:cs typeface="+mn-cs"/>
              </a:rPr>
              <a:t>Statement</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Branch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dan </a:t>
            </a:r>
            <a:r>
              <a:rPr lang="id-ID" sz="2200" kern="1200" dirty="0" err="1">
                <a:solidFill>
                  <a:srgbClr val="000000"/>
                </a:solidFill>
                <a:effectLst/>
                <a:latin typeface="Calibri" panose="020F0502020204030204" pitchFamily="34" charset="0"/>
                <a:ea typeface="+mn-ea"/>
                <a:cs typeface="+mn-cs"/>
              </a:rPr>
              <a:t>Path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Statement</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setiap baris kode program, </a:t>
            </a:r>
            <a:r>
              <a:rPr lang="id-ID" sz="2200" kern="1200" dirty="0" err="1">
                <a:solidFill>
                  <a:srgbClr val="000000"/>
                </a:solidFill>
                <a:effectLst/>
                <a:latin typeface="Calibri" panose="020F0502020204030204" pitchFamily="34" charset="0"/>
                <a:ea typeface="+mn-ea"/>
                <a:cs typeface="+mn-cs"/>
              </a:rPr>
              <a:t>Branch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setiap percabangan dalam kode, dan </a:t>
            </a:r>
            <a:r>
              <a:rPr lang="id-ID" sz="2200" kern="1200" dirty="0" err="1">
                <a:solidFill>
                  <a:srgbClr val="000000"/>
                </a:solidFill>
                <a:effectLst/>
                <a:latin typeface="Calibri" panose="020F0502020204030204" pitchFamily="34" charset="0"/>
                <a:ea typeface="+mn-ea"/>
                <a:cs typeface="+mn-cs"/>
              </a:rPr>
              <a:t>Path</a:t>
            </a:r>
            <a:r>
              <a:rPr lang="id-ID" sz="2200" kern="1200" dirty="0">
                <a:solidFill>
                  <a:srgbClr val="000000"/>
                </a:solidFill>
                <a:effectLst/>
                <a:latin typeface="Calibri" panose="020F0502020204030204" pitchFamily="34" charset="0"/>
                <a:ea typeface="+mn-ea"/>
                <a:cs typeface="+mn-cs"/>
              </a:rPr>
              <a:t> </a:t>
            </a:r>
            <a:r>
              <a:rPr lang="id-ID" sz="2200" kern="1200" dirty="0" err="1">
                <a:solidFill>
                  <a:srgbClr val="000000"/>
                </a:solidFill>
                <a:effectLst/>
                <a:latin typeface="Calibri" panose="020F0502020204030204" pitchFamily="34" charset="0"/>
                <a:ea typeface="+mn-ea"/>
                <a:cs typeface="+mn-cs"/>
              </a:rPr>
              <a:t>Coverage</a:t>
            </a:r>
            <a:r>
              <a:rPr lang="id-ID" sz="2200" kern="1200" dirty="0">
                <a:solidFill>
                  <a:srgbClr val="000000"/>
                </a:solidFill>
                <a:effectLst/>
                <a:latin typeface="Calibri" panose="020F0502020204030204" pitchFamily="34" charset="0"/>
                <a:ea typeface="+mn-ea"/>
                <a:cs typeface="+mn-cs"/>
              </a:rPr>
              <a:t> menguji semua kemungkinan jalur eksekusi kode.</a:t>
            </a:r>
            <a:endParaRPr lang="id-ID" sz="2200" dirty="0">
              <a:effectLst/>
            </a:endParaRPr>
          </a:p>
        </p:txBody>
      </p:sp>
    </p:spTree>
    <p:extLst>
      <p:ext uri="{BB962C8B-B14F-4D97-AF65-F5344CB8AC3E}">
        <p14:creationId xmlns:p14="http://schemas.microsoft.com/office/powerpoint/2010/main" val="187674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1524000" y="1122363"/>
            <a:ext cx="9144000" cy="958228"/>
          </a:xfrm>
        </p:spPr>
        <p:txBody>
          <a:bodyPr>
            <a:normAutofit/>
          </a:bodyPr>
          <a:lstStyle/>
          <a:p>
            <a:pPr marL="0" indent="0" rtl="0" eaLnBrk="1" latinLnBrk="0" hangingPunct="1">
              <a:lnSpc>
                <a:spcPct val="90000"/>
              </a:lnSpc>
              <a:spcBef>
                <a:spcPts val="1000"/>
              </a:spcBef>
              <a:spcAft>
                <a:spcPts val="0"/>
              </a:spcAft>
            </a:pPr>
            <a:r>
              <a:rPr lang="id-ID" sz="4800" kern="1200" dirty="0">
                <a:solidFill>
                  <a:srgbClr val="000000"/>
                </a:solidFill>
                <a:effectLst/>
                <a:latin typeface="+mn-lt"/>
                <a:ea typeface="+mn-ea"/>
                <a:cs typeface="+mn-cs"/>
              </a:rPr>
              <a:t>Keuntungan White Box Testing</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kern="1200" dirty="0">
                <a:solidFill>
                  <a:srgbClr val="000000"/>
                </a:solidFill>
                <a:effectLst/>
                <a:latin typeface="Calibri" panose="020F0502020204030204" pitchFamily="34" charset="0"/>
                <a:ea typeface="+mn-ea"/>
                <a:cs typeface="+mn-cs"/>
              </a:rPr>
              <a:t>Beberapa keuntungan dari menggunakan White Box Testing antara lain: dapat mengidentifikasi kesalahan pada tingkat kode, memastikan bahwa setiap baris kode telah diuji, dan membantu meningkatkan kualitas dan keandalan perangkat lunak.</a:t>
            </a:r>
            <a:endParaRPr lang="id-ID" sz="2200" dirty="0">
              <a:effectLst/>
            </a:endParaRPr>
          </a:p>
        </p:txBody>
      </p:sp>
    </p:spTree>
    <p:extLst>
      <p:ext uri="{BB962C8B-B14F-4D97-AF65-F5344CB8AC3E}">
        <p14:creationId xmlns:p14="http://schemas.microsoft.com/office/powerpoint/2010/main" val="3930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rmAutofit/>
          </a:bodyPr>
          <a:lstStyle/>
          <a:p>
            <a:pPr marL="0" indent="0" rtl="0" eaLnBrk="1" latinLnBrk="0" hangingPunct="1">
              <a:lnSpc>
                <a:spcPct val="90000"/>
              </a:lnSpc>
              <a:spcBef>
                <a:spcPts val="1000"/>
              </a:spcBef>
              <a:spcAft>
                <a:spcPts val="0"/>
              </a:spcAft>
            </a:pPr>
            <a:r>
              <a:rPr lang="id-ID" sz="4800" dirty="0">
                <a:latin typeface="+mn-lt"/>
              </a:rPr>
              <a:t>Cara Kerja Metode White Box Testing</a:t>
            </a:r>
            <a:endParaRPr lang="id-ID" sz="48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t>Metode White Box Testing dilakukan dengan memeriksa kode sumber program dan melakukan pengujian pada setiap jalur kode. Pengujian ini dilakukan dengan menggunakan teknik seperti </a:t>
            </a:r>
            <a:r>
              <a:rPr lang="id-ID" sz="2200" dirty="0" err="1"/>
              <a:t>statement</a:t>
            </a:r>
            <a:r>
              <a:rPr lang="id-ID" sz="2200" dirty="0"/>
              <a:t> </a:t>
            </a:r>
            <a:r>
              <a:rPr lang="id-ID" sz="2200" dirty="0" err="1"/>
              <a:t>coverage</a:t>
            </a:r>
            <a:r>
              <a:rPr lang="id-ID" sz="2200" dirty="0"/>
              <a:t>, </a:t>
            </a:r>
            <a:r>
              <a:rPr lang="id-ID" sz="2200" dirty="0" err="1"/>
              <a:t>branch</a:t>
            </a:r>
            <a:r>
              <a:rPr lang="id-ID" sz="2200" dirty="0"/>
              <a:t> </a:t>
            </a:r>
            <a:r>
              <a:rPr lang="id-ID" sz="2200" dirty="0" err="1"/>
              <a:t>coverage</a:t>
            </a:r>
            <a:r>
              <a:rPr lang="id-ID" sz="2200" dirty="0"/>
              <a:t>, dan </a:t>
            </a:r>
            <a:r>
              <a:rPr lang="id-ID" sz="2200" dirty="0" err="1"/>
              <a:t>path</a:t>
            </a:r>
            <a:r>
              <a:rPr lang="id-ID" sz="2200" dirty="0"/>
              <a:t> </a:t>
            </a:r>
            <a:r>
              <a:rPr lang="id-ID" sz="2200" dirty="0" err="1"/>
              <a:t>coverage</a:t>
            </a:r>
            <a:r>
              <a:rPr lang="id-ID" sz="2200" dirty="0"/>
              <a:t>. Dengan teknik ini, kita dapat memastikan bahwa setiap jalur kode telah diuji dan tidak ada bagian dari kode yang tidak tercakup dalam pengujian.</a:t>
            </a:r>
            <a:endParaRPr lang="id-ID" sz="2200" dirty="0">
              <a:effectLst/>
            </a:endParaRPr>
          </a:p>
        </p:txBody>
      </p:sp>
    </p:spTree>
    <p:extLst>
      <p:ext uri="{BB962C8B-B14F-4D97-AF65-F5344CB8AC3E}">
        <p14:creationId xmlns:p14="http://schemas.microsoft.com/office/powerpoint/2010/main" val="8478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C264-5C88-31C0-609C-BCF8A17E0A95}"/>
              </a:ext>
            </a:extLst>
          </p:cNvPr>
          <p:cNvSpPr>
            <a:spLocks noGrp="1"/>
          </p:cNvSpPr>
          <p:nvPr>
            <p:ph type="ctrTitle"/>
          </p:nvPr>
        </p:nvSpPr>
        <p:spPr>
          <a:xfrm>
            <a:off x="828261" y="1122363"/>
            <a:ext cx="10535478" cy="958228"/>
          </a:xfrm>
        </p:spPr>
        <p:txBody>
          <a:bodyPr>
            <a:noAutofit/>
          </a:bodyPr>
          <a:lstStyle/>
          <a:p>
            <a:pPr marL="0" indent="0" rtl="0" eaLnBrk="1" latinLnBrk="0" hangingPunct="1">
              <a:lnSpc>
                <a:spcPct val="90000"/>
              </a:lnSpc>
              <a:spcBef>
                <a:spcPts val="1000"/>
              </a:spcBef>
              <a:spcAft>
                <a:spcPts val="0"/>
              </a:spcAft>
            </a:pPr>
            <a:r>
              <a:rPr lang="id-ID" sz="3200" dirty="0">
                <a:latin typeface="+mn-lt"/>
              </a:rPr>
              <a:t>CI/CD (</a:t>
            </a:r>
            <a:r>
              <a:rPr lang="id-ID" sz="3200" dirty="0" err="1">
                <a:latin typeface="+mn-lt"/>
              </a:rPr>
              <a:t>Continuous</a:t>
            </a:r>
            <a:r>
              <a:rPr lang="id-ID" sz="3200" dirty="0">
                <a:latin typeface="+mn-lt"/>
              </a:rPr>
              <a:t> </a:t>
            </a:r>
            <a:r>
              <a:rPr lang="id-ID" sz="3200" dirty="0" err="1">
                <a:latin typeface="+mn-lt"/>
              </a:rPr>
              <a:t>Integration</a:t>
            </a:r>
            <a:r>
              <a:rPr lang="id-ID" sz="3200" dirty="0">
                <a:latin typeface="+mn-lt"/>
              </a:rPr>
              <a:t>/</a:t>
            </a:r>
            <a:r>
              <a:rPr lang="id-ID" sz="3200" dirty="0" err="1">
                <a:latin typeface="+mn-lt"/>
              </a:rPr>
              <a:t>Continuous</a:t>
            </a:r>
            <a:r>
              <a:rPr lang="id-ID" sz="3200" dirty="0">
                <a:latin typeface="+mn-lt"/>
              </a:rPr>
              <a:t> </a:t>
            </a:r>
            <a:r>
              <a:rPr lang="id-ID" sz="3200" dirty="0" err="1">
                <a:latin typeface="+mn-lt"/>
              </a:rPr>
              <a:t>Deployment</a:t>
            </a:r>
            <a:r>
              <a:rPr lang="id-ID" sz="3200" dirty="0">
                <a:latin typeface="+mn-lt"/>
              </a:rPr>
              <a:t>)</a:t>
            </a:r>
            <a:endParaRPr lang="id-ID" sz="3200" dirty="0">
              <a:effectLst/>
              <a:latin typeface="+mn-lt"/>
            </a:endParaRPr>
          </a:p>
        </p:txBody>
      </p:sp>
      <p:sp>
        <p:nvSpPr>
          <p:cNvPr id="3" name="Subtitle 2">
            <a:extLst>
              <a:ext uri="{FF2B5EF4-FFF2-40B4-BE49-F238E27FC236}">
                <a16:creationId xmlns:a16="http://schemas.microsoft.com/office/drawing/2014/main" id="{011F8C33-8B9A-8BD4-DE28-EED8985980BD}"/>
              </a:ext>
            </a:extLst>
          </p:cNvPr>
          <p:cNvSpPr>
            <a:spLocks noGrp="1"/>
          </p:cNvSpPr>
          <p:nvPr>
            <p:ph type="subTitle" idx="1"/>
          </p:nvPr>
        </p:nvSpPr>
        <p:spPr>
          <a:xfrm>
            <a:off x="1524000" y="2080591"/>
            <a:ext cx="9144000" cy="3177209"/>
          </a:xfrm>
        </p:spPr>
        <p:txBody>
          <a:bodyPr>
            <a:noAutofit/>
          </a:bodyPr>
          <a:lstStyle/>
          <a:p>
            <a:pPr>
              <a:lnSpc>
                <a:spcPct val="150000"/>
              </a:lnSpc>
            </a:pPr>
            <a:r>
              <a:rPr lang="id-ID" sz="2200" dirty="0"/>
              <a:t>CI/CD (</a:t>
            </a:r>
            <a:r>
              <a:rPr lang="id-ID" sz="2200" dirty="0" err="1"/>
              <a:t>Continuous</a:t>
            </a:r>
            <a:r>
              <a:rPr lang="id-ID" sz="2200" dirty="0"/>
              <a:t> </a:t>
            </a:r>
            <a:r>
              <a:rPr lang="id-ID" sz="2200" dirty="0" err="1"/>
              <a:t>Integration</a:t>
            </a:r>
            <a:r>
              <a:rPr lang="id-ID" sz="2200" dirty="0"/>
              <a:t>/</a:t>
            </a:r>
            <a:r>
              <a:rPr lang="id-ID" sz="2200" dirty="0" err="1"/>
              <a:t>Continuous</a:t>
            </a:r>
            <a:r>
              <a:rPr lang="id-ID" sz="2200" dirty="0"/>
              <a:t> </a:t>
            </a:r>
            <a:r>
              <a:rPr lang="id-ID" sz="2200" dirty="0" err="1"/>
              <a:t>Deployment</a:t>
            </a:r>
            <a:r>
              <a:rPr lang="id-ID" sz="2200" dirty="0"/>
              <a:t>) adalah suatu praktik dalam pengembangan perangkat lunak yang bertujuan untuk meningkatkan produktivitas, kualitas, dan kecepatan dalam pengembangan perangkat lunak. </a:t>
            </a:r>
            <a:endParaRPr lang="id-ID" sz="2200" dirty="0">
              <a:effectLst/>
            </a:endParaRPr>
          </a:p>
        </p:txBody>
      </p:sp>
      <p:pic>
        <p:nvPicPr>
          <p:cNvPr id="1028" name="Picture 4">
            <a:extLst>
              <a:ext uri="{FF2B5EF4-FFF2-40B4-BE49-F238E27FC236}">
                <a16:creationId xmlns:a16="http://schemas.microsoft.com/office/drawing/2014/main" id="{0FBF4C41-45FC-CC40-3FBA-2B77504C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32" y="3669195"/>
            <a:ext cx="5238336" cy="261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6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736</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Pengenalan Unit Test dan White Box Testing</vt:lpstr>
      <vt:lpstr>Pengenalan Unit Test</vt:lpstr>
      <vt:lpstr>Mengapa Unit Test Penting?</vt:lpstr>
      <vt:lpstr>Pengertian White Box Testing</vt:lpstr>
      <vt:lpstr>Tujuan White Box Testing</vt:lpstr>
      <vt:lpstr>Metode White Box Testing</vt:lpstr>
      <vt:lpstr>Keuntungan White Box Testing</vt:lpstr>
      <vt:lpstr>Cara Kerja Metode White Box Testing</vt:lpstr>
      <vt:lpstr>CI/CD (Continuous Integration/Continuous Deployment)</vt:lpstr>
      <vt:lpstr>Continuous Integration (CI)</vt:lpstr>
      <vt:lpstr>Continuous Deployment (CD)</vt:lpstr>
      <vt:lpstr>Manfaat CI/CD</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Andri Firman Saputra</dc:creator>
  <cp:lastModifiedBy>Andri Firman Saputra</cp:lastModifiedBy>
  <cp:revision>21</cp:revision>
  <dcterms:created xsi:type="dcterms:W3CDTF">2023-10-26T16:07:50Z</dcterms:created>
  <dcterms:modified xsi:type="dcterms:W3CDTF">2023-10-27T03:16:10Z</dcterms:modified>
</cp:coreProperties>
</file>