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6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33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1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87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2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1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5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7E4E-1F05-4BC3-969F-857B4EDE9B5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703DD8-B66F-4A45-9B36-F808E807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54DA-B1CE-4E69-88B1-3DB75760D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93124"/>
            <a:ext cx="7766936" cy="1814263"/>
          </a:xfrm>
        </p:spPr>
        <p:txBody>
          <a:bodyPr/>
          <a:lstStyle/>
          <a:p>
            <a:pPr algn="ctr"/>
            <a:r>
              <a:rPr lang="en-US" b="1" i="0" u="sng" dirty="0" err="1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Konversi</a:t>
            </a:r>
            <a:r>
              <a:rPr lang="en-US" b="1" i="0" u="sng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u="sng" dirty="0" err="1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b="1" i="0" u="sng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u="sng" dirty="0" err="1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Oktal</a:t>
            </a:r>
            <a:r>
              <a:rPr lang="en-US" b="1" i="0" u="sng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Kode ASCII</a:t>
            </a:r>
            <a:r>
              <a:rPr lang="en-US" b="1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DE25D-EA26-44EA-A51A-82A1A2F33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7111" y="2737021"/>
            <a:ext cx="3747516" cy="25269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Disusun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oleh:</a:t>
            </a:r>
          </a:p>
          <a:p>
            <a:pPr algn="just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Kelompok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Firstira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Rakasiwi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-Muhammad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Rizqy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Perdana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Andri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Firman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Saputra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Yaasmiin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Nuhaa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Asa Putri</a:t>
            </a:r>
          </a:p>
        </p:txBody>
      </p:sp>
    </p:spTree>
    <p:extLst>
      <p:ext uri="{BB962C8B-B14F-4D97-AF65-F5344CB8AC3E}">
        <p14:creationId xmlns:p14="http://schemas.microsoft.com/office/powerpoint/2010/main" val="2653888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9EC3-CEB6-4767-9225-923F91E3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3082-1234-4C84-854B-6AE8F6D3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(American Standard Code for Information Interchange) </a:t>
            </a:r>
            <a:r>
              <a:rPr lang="en-US" dirty="0" err="1"/>
              <a:t>merupakan</a:t>
            </a:r>
            <a:r>
              <a:rPr lang="en-US" dirty="0"/>
              <a:t> Kode </a:t>
            </a:r>
            <a:r>
              <a:rPr lang="en-US" dirty="0" err="1"/>
              <a:t>Standar</a:t>
            </a:r>
            <a:r>
              <a:rPr lang="en-US" dirty="0"/>
              <a:t> Amerika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dan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Unicode dan Hex </a:t>
            </a:r>
            <a:r>
              <a:rPr lang="en-US" dirty="0" err="1"/>
              <a:t>tetapi</a:t>
            </a:r>
            <a:r>
              <a:rPr lang="en-US" dirty="0"/>
              <a:t> ASCII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universal. Pada </a:t>
            </a:r>
            <a:r>
              <a:rPr lang="en-US" dirty="0" err="1"/>
              <a:t>materi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sobat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8 bit, 256 </a:t>
            </a:r>
            <a:r>
              <a:rPr lang="en-US" dirty="0" err="1"/>
              <a:t>karakter</a:t>
            </a:r>
            <a:r>
              <a:rPr lang="en-US" dirty="0"/>
              <a:t> ASCII, </a:t>
            </a:r>
            <a:r>
              <a:rPr lang="en-US" dirty="0" err="1"/>
              <a:t>menurut</a:t>
            </a:r>
            <a:r>
              <a:rPr lang="en-US" dirty="0"/>
              <a:t> ISO 8859-1 dan Microsoft Windows Latin-1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Microsoft Word.</a:t>
            </a:r>
          </a:p>
        </p:txBody>
      </p:sp>
    </p:spTree>
    <p:extLst>
      <p:ext uri="{BB962C8B-B14F-4D97-AF65-F5344CB8AC3E}">
        <p14:creationId xmlns:p14="http://schemas.microsoft.com/office/powerpoint/2010/main" val="41508456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2CD8AE-4A8B-4721-BB4D-48BB5BC20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115524"/>
              </p:ext>
            </p:extLst>
          </p:nvPr>
        </p:nvGraphicFramePr>
        <p:xfrm>
          <a:off x="716522" y="1691907"/>
          <a:ext cx="7355968" cy="506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92">
                  <a:extLst>
                    <a:ext uri="{9D8B030D-6E8A-4147-A177-3AD203B41FA5}">
                      <a16:colId xmlns:a16="http://schemas.microsoft.com/office/drawing/2014/main" val="4125676084"/>
                    </a:ext>
                  </a:extLst>
                </a:gridCol>
                <a:gridCol w="1838992">
                  <a:extLst>
                    <a:ext uri="{9D8B030D-6E8A-4147-A177-3AD203B41FA5}">
                      <a16:colId xmlns:a16="http://schemas.microsoft.com/office/drawing/2014/main" val="3510121535"/>
                    </a:ext>
                  </a:extLst>
                </a:gridCol>
                <a:gridCol w="1838992">
                  <a:extLst>
                    <a:ext uri="{9D8B030D-6E8A-4147-A177-3AD203B41FA5}">
                      <a16:colId xmlns:a16="http://schemas.microsoft.com/office/drawing/2014/main" val="2585084838"/>
                    </a:ext>
                  </a:extLst>
                </a:gridCol>
                <a:gridCol w="1838992">
                  <a:extLst>
                    <a:ext uri="{9D8B030D-6E8A-4147-A177-3AD203B41FA5}">
                      <a16:colId xmlns:a16="http://schemas.microsoft.com/office/drawing/2014/main" val="454754521"/>
                    </a:ext>
                  </a:extLst>
                </a:gridCol>
              </a:tblGrid>
              <a:tr h="3478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Nilai ANSI ASCII (</a:t>
                      </a:r>
                      <a:r>
                        <a:rPr lang="en-US" sz="1400" b="1" dirty="0" err="1">
                          <a:effectLst/>
                        </a:rPr>
                        <a:t>Desimal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Nilai Unicode (</a:t>
                      </a:r>
                      <a:r>
                        <a:rPr lang="en-US" sz="1400" b="1" dirty="0" err="1">
                          <a:effectLst/>
                        </a:rPr>
                        <a:t>Heksa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Desimal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effectLst/>
                        </a:rPr>
                        <a:t>Karakter</a:t>
                      </a:r>
                      <a:endParaRPr lang="en-US" sz="1400" dirty="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Keterangan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4051426753"/>
                  </a:ext>
                </a:extLst>
              </a:tr>
              <a:tr h="272761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0000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NUL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Null (tidak terlihat)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1114223117"/>
                  </a:ext>
                </a:extLst>
              </a:tr>
              <a:tr h="539635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0001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SOH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Start of heading (tidak terlihat)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3413490393"/>
                  </a:ext>
                </a:extLst>
              </a:tr>
              <a:tr h="430626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0002</a:t>
                      </a:r>
                      <a:endParaRPr lang="en-US" sz="1400" dirty="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STX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Start of text (tidak terlihat)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2438346024"/>
                  </a:ext>
                </a:extLst>
              </a:tr>
              <a:tr h="430626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0003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ETX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End of text (tidak terlihat)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2989943550"/>
                  </a:ext>
                </a:extLst>
              </a:tr>
              <a:tr h="430626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0004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EOT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End of transmission (tidak terlihat)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1934156966"/>
                  </a:ext>
                </a:extLst>
              </a:tr>
              <a:tr h="430626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0005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ENQ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Enquiry (tidak terlihat)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775970075"/>
                  </a:ext>
                </a:extLst>
              </a:tr>
              <a:tr h="430626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0006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ACK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Acknowledge (tidak terlihat)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2371818175"/>
                  </a:ext>
                </a:extLst>
              </a:tr>
              <a:tr h="272761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0007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BEL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Bell (tidak terlihat)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1975431229"/>
                  </a:ext>
                </a:extLst>
              </a:tr>
              <a:tr h="272761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0008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BS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Backspace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927740095"/>
                  </a:ext>
                </a:extLst>
              </a:tr>
              <a:tr h="430626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0009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HT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Horizontal tabulation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167170583"/>
                  </a:ext>
                </a:extLst>
              </a:tr>
              <a:tr h="430626"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000A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just" fontAlgn="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LF</a:t>
                      </a:r>
                      <a:endParaRPr lang="en-US" sz="1400">
                        <a:effectLst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Pergantian</a:t>
                      </a:r>
                      <a:r>
                        <a:rPr lang="en-US" sz="1400" dirty="0">
                          <a:effectLst/>
                        </a:rPr>
                        <a:t> baris (Line feed)</a:t>
                      </a:r>
                    </a:p>
                  </a:txBody>
                  <a:tcPr marL="73025" marR="73025" marT="18415" marB="18415"/>
                </a:tc>
                <a:extLst>
                  <a:ext uri="{0D108BD9-81ED-4DB2-BD59-A6C34878D82A}">
                    <a16:rowId xmlns:a16="http://schemas.microsoft.com/office/drawing/2014/main" val="41590955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7AD204-A669-4873-998A-52ACBB3BA122}"/>
              </a:ext>
            </a:extLst>
          </p:cNvPr>
          <p:cNvSpPr txBox="1"/>
          <p:nvPr/>
        </p:nvSpPr>
        <p:spPr>
          <a:xfrm>
            <a:off x="716522" y="1162595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Dari Kode ASCII:</a:t>
            </a:r>
          </a:p>
        </p:txBody>
      </p:sp>
    </p:spTree>
    <p:extLst>
      <p:ext uri="{BB962C8B-B14F-4D97-AF65-F5344CB8AC3E}">
        <p14:creationId xmlns:p14="http://schemas.microsoft.com/office/powerpoint/2010/main" val="4106137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3B95-E715-4480-AF94-5F5DDECD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2FE3-99A9-43E4-BCCE-9D2EF010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767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8AF4-09E9-40C6-8AD8-699B131B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B9AB-BDD6-42E7-9420-042268AA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2270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823E-E2BC-4A56-B966-ABA37820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0CE0-A81E-41C0-9AF4-04BB4A06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Oktal</a:t>
            </a:r>
            <a:r>
              <a:rPr lang="en-US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bilangan</a:t>
            </a:r>
            <a:r>
              <a:rPr lang="en-US" b="1" dirty="0"/>
              <a:t> basis </a:t>
            </a:r>
            <a:r>
              <a:rPr lang="en-US" b="1" dirty="0" err="1"/>
              <a:t>delapan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delapan</a:t>
            </a:r>
            <a:r>
              <a:rPr lang="en-US" dirty="0"/>
              <a:t>. </a:t>
            </a:r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0,1,2,3,4,5,6,7.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b="1" dirty="0" err="1"/>
              <a:t>Oktal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biner yang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bit biner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paling </a:t>
            </a:r>
            <a:r>
              <a:rPr lang="en-US" dirty="0" err="1"/>
              <a:t>kanan</a:t>
            </a:r>
            <a:r>
              <a:rPr lang="en-US" dirty="0"/>
              <a:t> (</a:t>
            </a:r>
            <a:r>
              <a:rPr lang="en-US" b="1" dirty="0"/>
              <a:t>LSB </a:t>
            </a:r>
            <a:r>
              <a:rPr lang="en-US" b="1" dirty="0" err="1"/>
              <a:t>atau</a:t>
            </a:r>
            <a:r>
              <a:rPr lang="en-US" b="1" dirty="0"/>
              <a:t> Least Significant Bit).</a:t>
            </a:r>
          </a:p>
        </p:txBody>
      </p:sp>
    </p:spTree>
    <p:extLst>
      <p:ext uri="{BB962C8B-B14F-4D97-AF65-F5344CB8AC3E}">
        <p14:creationId xmlns:p14="http://schemas.microsoft.com/office/powerpoint/2010/main" val="3874082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FC9F-1F2B-4143-83D0-3EA99C65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DA02-B500-46E6-AE1B-830C281D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943184" cy="3209900"/>
          </a:xfrm>
        </p:spPr>
        <p:txBody>
          <a:bodyPr/>
          <a:lstStyle/>
          <a:p>
            <a:pPr algn="just"/>
            <a:r>
              <a:rPr lang="en-US" dirty="0" err="1">
                <a:solidFill>
                  <a:schemeClr val="tx1"/>
                </a:solidFill>
              </a:rPr>
              <a:t>Konversi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Oktal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bilangan</a:t>
            </a:r>
            <a:r>
              <a:rPr lang="en-US" dirty="0">
                <a:solidFill>
                  <a:schemeClr val="tx1"/>
                </a:solidFill>
              </a:rPr>
              <a:t> Biner</a:t>
            </a:r>
          </a:p>
          <a:p>
            <a:pPr marL="347663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Cara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mengkonversi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bilangan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oktal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ke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biner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yaitu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memisahkan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/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memenggal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setiap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angkanya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Lalu masing-masing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angka</a:t>
            </a:r>
            <a:r>
              <a:rPr lang="en-US" b="0" i="0" dirty="0">
                <a:solidFill>
                  <a:schemeClr val="tx1"/>
                </a:solidFill>
                <a:effectLst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oktalnya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dikonversi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biner dan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kemudian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digabungkan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angka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biner yang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lain.untuk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contoh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soal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berikut</a:t>
            </a:r>
            <a:r>
              <a:rPr lang="en-US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347663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637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=…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F1513B-F4E4-497C-85DE-5D91BB67BBD0}"/>
              </a:ext>
            </a:extLst>
          </p:cNvPr>
          <p:cNvSpPr txBox="1">
            <a:spLocks/>
          </p:cNvSpPr>
          <p:nvPr/>
        </p:nvSpPr>
        <p:spPr>
          <a:xfrm>
            <a:off x="677334" y="3995730"/>
            <a:ext cx="8943184" cy="320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087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B604-67F7-4F40-8205-89CE5F6F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24" y="843507"/>
            <a:ext cx="2632536" cy="746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Rumus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637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=…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2BF0C-3728-45BE-8728-07EA27F1CBAE}"/>
              </a:ext>
            </a:extLst>
          </p:cNvPr>
          <p:cNvSpPr txBox="1"/>
          <p:nvPr/>
        </p:nvSpPr>
        <p:spPr>
          <a:xfrm>
            <a:off x="785607" y="1957260"/>
            <a:ext cx="4190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6				 3				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F78E9-85EC-4292-9208-4D2251BDE7E9}"/>
              </a:ext>
            </a:extLst>
          </p:cNvPr>
          <p:cNvSpPr txBox="1"/>
          <p:nvPr/>
        </p:nvSpPr>
        <p:spPr>
          <a:xfrm>
            <a:off x="6078836" y="1895704"/>
            <a:ext cx="266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FF979-A87D-4885-8C5F-3EFF34772D1C}"/>
              </a:ext>
            </a:extLst>
          </p:cNvPr>
          <p:cNvSpPr txBox="1"/>
          <p:nvPr/>
        </p:nvSpPr>
        <p:spPr>
          <a:xfrm>
            <a:off x="3964943" y="2685973"/>
            <a:ext cx="143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7:2=3 </a:t>
            </a:r>
            <a:r>
              <a:rPr lang="en-US" dirty="0" err="1"/>
              <a:t>sisa</a:t>
            </a:r>
            <a:r>
              <a:rPr lang="en-US" dirty="0"/>
              <a:t> 1</a:t>
            </a:r>
          </a:p>
          <a:p>
            <a:r>
              <a:rPr lang="en-US" dirty="0"/>
              <a:t>3:2=1 </a:t>
            </a:r>
            <a:r>
              <a:rPr lang="en-US" dirty="0" err="1"/>
              <a:t>sisa</a:t>
            </a:r>
            <a:r>
              <a:rPr lang="en-US" dirty="0"/>
              <a:t> 1</a:t>
            </a:r>
          </a:p>
          <a:p>
            <a:r>
              <a:rPr lang="en-US" dirty="0"/>
              <a:t>1:2=1 </a:t>
            </a:r>
            <a:r>
              <a:rPr lang="en-US" dirty="0" err="1"/>
              <a:t>sisa</a:t>
            </a:r>
            <a:r>
              <a:rPr lang="en-US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DD0CD-B295-4310-A0C7-B5BF8D898C6B}"/>
              </a:ext>
            </a:extLst>
          </p:cNvPr>
          <p:cNvSpPr txBox="1"/>
          <p:nvPr/>
        </p:nvSpPr>
        <p:spPr>
          <a:xfrm>
            <a:off x="6085085" y="2838998"/>
            <a:ext cx="27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2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habis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BBE96-B5BE-4284-B667-7A9F93F99D70}"/>
              </a:ext>
            </a:extLst>
          </p:cNvPr>
          <p:cNvSpPr/>
          <p:nvPr/>
        </p:nvSpPr>
        <p:spPr>
          <a:xfrm>
            <a:off x="5111207" y="2703698"/>
            <a:ext cx="257578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B0512-586E-4ABC-928A-93E6D74C8D1B}"/>
              </a:ext>
            </a:extLst>
          </p:cNvPr>
          <p:cNvSpPr txBox="1"/>
          <p:nvPr/>
        </p:nvSpPr>
        <p:spPr>
          <a:xfrm>
            <a:off x="6096000" y="3862327"/>
            <a:ext cx="279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dan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paling </a:t>
            </a:r>
            <a:r>
              <a:rPr lang="en-US" dirty="0" err="1"/>
              <a:t>bawah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BB32B-596A-459D-B1AE-12605958B50C}"/>
              </a:ext>
            </a:extLst>
          </p:cNvPr>
          <p:cNvSpPr txBox="1"/>
          <p:nvPr/>
        </p:nvSpPr>
        <p:spPr>
          <a:xfrm>
            <a:off x="3822480" y="4006538"/>
            <a:ext cx="158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1A851-F72B-4CFC-8E6C-1F4CA6E192D8}"/>
              </a:ext>
            </a:extLst>
          </p:cNvPr>
          <p:cNvSpPr txBox="1"/>
          <p:nvPr/>
        </p:nvSpPr>
        <p:spPr>
          <a:xfrm>
            <a:off x="2232797" y="2700499"/>
            <a:ext cx="143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3:2=1 </a:t>
            </a:r>
            <a:r>
              <a:rPr lang="en-US" dirty="0" err="1"/>
              <a:t>sisa</a:t>
            </a:r>
            <a:r>
              <a:rPr lang="en-US" dirty="0"/>
              <a:t> 1</a:t>
            </a:r>
          </a:p>
          <a:p>
            <a:r>
              <a:rPr lang="en-US" dirty="0"/>
              <a:t>1:2=1 </a:t>
            </a:r>
            <a:r>
              <a:rPr lang="en-US" dirty="0" err="1"/>
              <a:t>sisa</a:t>
            </a:r>
            <a:r>
              <a:rPr lang="en-US" dirty="0"/>
              <a:t>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EEFBCD-A569-4DD0-A683-A44503487A87}"/>
              </a:ext>
            </a:extLst>
          </p:cNvPr>
          <p:cNvSpPr/>
          <p:nvPr/>
        </p:nvSpPr>
        <p:spPr>
          <a:xfrm>
            <a:off x="3367711" y="2703698"/>
            <a:ext cx="218142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127C8-1327-4519-8D52-6CADCC96DAA8}"/>
              </a:ext>
            </a:extLst>
          </p:cNvPr>
          <p:cNvSpPr txBox="1"/>
          <p:nvPr/>
        </p:nvSpPr>
        <p:spPr>
          <a:xfrm>
            <a:off x="2090333" y="4006538"/>
            <a:ext cx="158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F8AA6-010C-4910-A8CC-7BE5516B46B1}"/>
              </a:ext>
            </a:extLst>
          </p:cNvPr>
          <p:cNvSpPr txBox="1"/>
          <p:nvPr/>
        </p:nvSpPr>
        <p:spPr>
          <a:xfrm>
            <a:off x="500651" y="2700498"/>
            <a:ext cx="1438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6:2=3 </a:t>
            </a:r>
            <a:r>
              <a:rPr lang="en-US" dirty="0" err="1"/>
              <a:t>sisa</a:t>
            </a:r>
            <a:r>
              <a:rPr lang="en-US" dirty="0"/>
              <a:t> 0</a:t>
            </a:r>
          </a:p>
          <a:p>
            <a:r>
              <a:rPr lang="en-US" dirty="0"/>
              <a:t>3:2=1 </a:t>
            </a:r>
            <a:r>
              <a:rPr lang="en-US" dirty="0" err="1"/>
              <a:t>sisa</a:t>
            </a:r>
            <a:r>
              <a:rPr lang="en-US" dirty="0"/>
              <a:t> 1</a:t>
            </a:r>
          </a:p>
          <a:p>
            <a:r>
              <a:rPr lang="en-US" dirty="0"/>
              <a:t>1:2=1 </a:t>
            </a:r>
            <a:r>
              <a:rPr lang="en-US" dirty="0" err="1"/>
              <a:t>sisa</a:t>
            </a:r>
            <a:r>
              <a:rPr lang="en-US" dirty="0"/>
              <a:t>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459B4-C71D-40F9-B7AB-5A34ABCF2C53}"/>
              </a:ext>
            </a:extLst>
          </p:cNvPr>
          <p:cNvSpPr/>
          <p:nvPr/>
        </p:nvSpPr>
        <p:spPr>
          <a:xfrm>
            <a:off x="1621522" y="2726997"/>
            <a:ext cx="257578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48010-C41F-4FF4-8191-628EED170528}"/>
              </a:ext>
            </a:extLst>
          </p:cNvPr>
          <p:cNvSpPr txBox="1"/>
          <p:nvPr/>
        </p:nvSpPr>
        <p:spPr>
          <a:xfrm>
            <a:off x="358186" y="4006538"/>
            <a:ext cx="158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E4E74-DB73-4F43-AD13-A4ED50F80394}"/>
              </a:ext>
            </a:extLst>
          </p:cNvPr>
          <p:cNvSpPr txBox="1"/>
          <p:nvPr/>
        </p:nvSpPr>
        <p:spPr>
          <a:xfrm>
            <a:off x="1691406" y="5532596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637</a:t>
            </a:r>
            <a:r>
              <a:rPr lang="en-US" sz="2800" baseline="-25000" dirty="0"/>
              <a:t>8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C00000"/>
                </a:solidFill>
              </a:rPr>
              <a:t>110011111</a:t>
            </a:r>
            <a:r>
              <a:rPr lang="en-US" sz="2800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F8E53-E7EF-485D-AB35-B07B2B568359}"/>
              </a:ext>
            </a:extLst>
          </p:cNvPr>
          <p:cNvSpPr txBox="1"/>
          <p:nvPr/>
        </p:nvSpPr>
        <p:spPr>
          <a:xfrm>
            <a:off x="6096000" y="5471040"/>
            <a:ext cx="2765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disatukan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8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10" grpId="0"/>
      <p:bldP spid="11" grpId="0"/>
      <p:bldP spid="12" grpId="0"/>
      <p:bldP spid="14" grpId="0" animBg="1"/>
      <p:bldP spid="18" grpId="0"/>
      <p:bldP spid="20" grpId="0"/>
      <p:bldP spid="22" grpId="0" animBg="1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D0617-0650-43D3-9D50-48550D424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endParaRPr lang="en-US" dirty="0"/>
          </a:p>
          <a:p>
            <a:pPr marL="339725" indent="0">
              <a:lnSpc>
                <a:spcPct val="150000"/>
              </a:lnSpc>
              <a:buNone/>
            </a:pPr>
            <a:r>
              <a:rPr lang="en-US" dirty="0"/>
              <a:t>Cara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menkonversi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membelah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dipangkatkan</a:t>
            </a:r>
            <a:r>
              <a:rPr lang="en-US" dirty="0"/>
              <a:t> 8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oktal.untuk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339725" indent="0">
              <a:lnSpc>
                <a:spcPct val="150000"/>
              </a:lnSpc>
              <a:buNone/>
            </a:pPr>
            <a:r>
              <a:rPr lang="en-US" dirty="0"/>
              <a:t>7532</a:t>
            </a:r>
            <a:r>
              <a:rPr lang="en-US" baseline="-25000" dirty="0"/>
              <a:t>8</a:t>
            </a:r>
            <a:r>
              <a:rPr lang="en-US" dirty="0"/>
              <a:t>=….</a:t>
            </a:r>
            <a:r>
              <a:rPr lang="en-US" baseline="-25000" dirty="0"/>
              <a:t>10</a:t>
            </a:r>
          </a:p>
          <a:p>
            <a:pPr marL="339725" indent="0">
              <a:lnSpc>
                <a:spcPct val="150000"/>
              </a:lnSpc>
              <a:buNone/>
            </a:pPr>
            <a:endParaRPr lang="en-US" dirty="0"/>
          </a:p>
          <a:p>
            <a:pPr marL="3397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542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B604-67F7-4F40-8205-89CE5F6F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24" y="843507"/>
            <a:ext cx="2632536" cy="746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Rumus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7532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=….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2BF0C-3728-45BE-8728-07EA27F1CBAE}"/>
              </a:ext>
            </a:extLst>
          </p:cNvPr>
          <p:cNvSpPr txBox="1"/>
          <p:nvPr/>
        </p:nvSpPr>
        <p:spPr>
          <a:xfrm>
            <a:off x="785607" y="1957260"/>
            <a:ext cx="415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7			5			3		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F78E9-85EC-4292-9208-4D2251BDE7E9}"/>
              </a:ext>
            </a:extLst>
          </p:cNvPr>
          <p:cNvSpPr txBox="1"/>
          <p:nvPr/>
        </p:nvSpPr>
        <p:spPr>
          <a:xfrm>
            <a:off x="6078836" y="1895704"/>
            <a:ext cx="266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DD0CD-B295-4310-A0C7-B5BF8D898C6B}"/>
              </a:ext>
            </a:extLst>
          </p:cNvPr>
          <p:cNvSpPr txBox="1"/>
          <p:nvPr/>
        </p:nvSpPr>
        <p:spPr>
          <a:xfrm>
            <a:off x="6085085" y="2838998"/>
            <a:ext cx="2799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dikali</a:t>
            </a:r>
            <a:r>
              <a:rPr lang="en-US" dirty="0"/>
              <a:t> 8berpangkat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bilangan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B0512-586E-4ABC-928A-93E6D74C8D1B}"/>
              </a:ext>
            </a:extLst>
          </p:cNvPr>
          <p:cNvSpPr txBox="1"/>
          <p:nvPr/>
        </p:nvSpPr>
        <p:spPr>
          <a:xfrm>
            <a:off x="6061647" y="4124684"/>
            <a:ext cx="27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dijumlahkan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E4E74-DB73-4F43-AD13-A4ED50F80394}"/>
              </a:ext>
            </a:extLst>
          </p:cNvPr>
          <p:cNvSpPr txBox="1"/>
          <p:nvPr/>
        </p:nvSpPr>
        <p:spPr>
          <a:xfrm>
            <a:off x="1691406" y="5532596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7532</a:t>
            </a:r>
            <a:r>
              <a:rPr lang="en-US" sz="2800" baseline="-25000" dirty="0"/>
              <a:t>8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C00000"/>
                </a:solidFill>
              </a:rPr>
              <a:t>3930</a:t>
            </a:r>
            <a:r>
              <a:rPr lang="en-US" sz="2800" baseline="-25000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3A470-76D8-47DE-B802-E17A0F9F13C7}"/>
              </a:ext>
            </a:extLst>
          </p:cNvPr>
          <p:cNvSpPr txBox="1"/>
          <p:nvPr/>
        </p:nvSpPr>
        <p:spPr>
          <a:xfrm>
            <a:off x="4394821" y="3039053"/>
            <a:ext cx="108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2x8</a:t>
            </a:r>
            <a:r>
              <a:rPr lang="en-US" sz="2800" baseline="30000" dirty="0"/>
              <a:t>0</a:t>
            </a:r>
            <a:r>
              <a:rPr lang="en-US" sz="2800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2759F-A6BE-4B78-B9E7-E7824B7657D2}"/>
              </a:ext>
            </a:extLst>
          </p:cNvPr>
          <p:cNvSpPr txBox="1"/>
          <p:nvPr/>
        </p:nvSpPr>
        <p:spPr>
          <a:xfrm>
            <a:off x="3153414" y="3033746"/>
            <a:ext cx="108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3x8</a:t>
            </a:r>
            <a:r>
              <a:rPr lang="en-US" sz="2800" baseline="30000" dirty="0"/>
              <a:t>1</a:t>
            </a:r>
            <a:r>
              <a:rPr lang="en-US" sz="28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3C770-6D9E-4CA5-9EE1-918E239B0B03}"/>
              </a:ext>
            </a:extLst>
          </p:cNvPr>
          <p:cNvSpPr txBox="1"/>
          <p:nvPr/>
        </p:nvSpPr>
        <p:spPr>
          <a:xfrm>
            <a:off x="1815183" y="3042891"/>
            <a:ext cx="108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5x8</a:t>
            </a:r>
            <a:r>
              <a:rPr lang="en-US" sz="2800" baseline="30000" dirty="0"/>
              <a:t>2</a:t>
            </a:r>
            <a:r>
              <a:rPr lang="en-US" sz="28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9F0FD-39DB-4C47-867A-486F920648EA}"/>
              </a:ext>
            </a:extLst>
          </p:cNvPr>
          <p:cNvSpPr txBox="1"/>
          <p:nvPr/>
        </p:nvSpPr>
        <p:spPr>
          <a:xfrm>
            <a:off x="476952" y="3018475"/>
            <a:ext cx="108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7x8</a:t>
            </a:r>
            <a:r>
              <a:rPr lang="en-US" sz="2800" baseline="30000" dirty="0"/>
              <a:t>3</a:t>
            </a:r>
            <a:r>
              <a:rPr lang="en-US" sz="2800" dirty="0"/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3890B5-C682-4425-BF78-8A56A85823DC}"/>
              </a:ext>
            </a:extLst>
          </p:cNvPr>
          <p:cNvSpPr txBox="1"/>
          <p:nvPr/>
        </p:nvSpPr>
        <p:spPr>
          <a:xfrm>
            <a:off x="330762" y="4124684"/>
            <a:ext cx="534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3584		+	320	+	24		+	2</a:t>
            </a:r>
          </a:p>
        </p:txBody>
      </p:sp>
    </p:spTree>
    <p:extLst>
      <p:ext uri="{BB962C8B-B14F-4D97-AF65-F5344CB8AC3E}">
        <p14:creationId xmlns:p14="http://schemas.microsoft.com/office/powerpoint/2010/main" val="2812514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25" grpId="0"/>
      <p:bldP spid="2" grpId="0"/>
      <p:bldP spid="9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DAB3-3EE1-4D95-82ED-7F2F86CB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Hexadesimal</a:t>
            </a:r>
            <a:endParaRPr lang="en-US" dirty="0"/>
          </a:p>
          <a:p>
            <a:pPr marL="347663" indent="0" algn="just">
              <a:lnSpc>
                <a:spcPct val="150000"/>
              </a:lnSpc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menkonversi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hexadecimal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menkonversikan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Oktal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Biner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hexadecimal,cara</a:t>
            </a:r>
            <a:r>
              <a:rPr lang="en-US" dirty="0"/>
              <a:t> </a:t>
            </a:r>
            <a:r>
              <a:rPr lang="en-US" dirty="0" err="1"/>
              <a:t>menkonversi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hexadecimal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biner </a:t>
            </a:r>
            <a:r>
              <a:rPr lang="en-US" dirty="0" err="1"/>
              <a:t>dikelompokan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biner.contoh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347663" indent="0" algn="just">
              <a:lnSpc>
                <a:spcPct val="150000"/>
              </a:lnSpc>
              <a:buNone/>
            </a:pPr>
            <a:r>
              <a:rPr lang="en-US" dirty="0"/>
              <a:t>2356</a:t>
            </a:r>
            <a:r>
              <a:rPr lang="en-US" baseline="-25000" dirty="0"/>
              <a:t>8</a:t>
            </a:r>
            <a:r>
              <a:rPr lang="en-US" dirty="0"/>
              <a:t>=….</a:t>
            </a:r>
            <a:r>
              <a:rPr lang="en-US" baseline="-25000" dirty="0"/>
              <a:t>16</a:t>
            </a:r>
          </a:p>
          <a:p>
            <a:pPr marL="347663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438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B604-67F7-4F40-8205-89CE5F6F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24" y="843507"/>
            <a:ext cx="2632536" cy="7469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Rumus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2356</a:t>
            </a:r>
            <a:r>
              <a:rPr lang="en-US" baseline="-25000" dirty="0">
                <a:solidFill>
                  <a:schemeClr val="tx1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=….</a:t>
            </a:r>
            <a:r>
              <a:rPr lang="en-US" baseline="-25000" dirty="0">
                <a:solidFill>
                  <a:schemeClr val="tx1"/>
                </a:solidFill>
              </a:rPr>
              <a:t>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2BF0C-3728-45BE-8728-07EA27F1CBAE}"/>
              </a:ext>
            </a:extLst>
          </p:cNvPr>
          <p:cNvSpPr txBox="1"/>
          <p:nvPr/>
        </p:nvSpPr>
        <p:spPr>
          <a:xfrm>
            <a:off x="785607" y="1957260"/>
            <a:ext cx="415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2			3			5		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F78E9-85EC-4292-9208-4D2251BDE7E9}"/>
              </a:ext>
            </a:extLst>
          </p:cNvPr>
          <p:cNvSpPr txBox="1"/>
          <p:nvPr/>
        </p:nvSpPr>
        <p:spPr>
          <a:xfrm>
            <a:off x="6078836" y="1895704"/>
            <a:ext cx="266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DD0CD-B295-4310-A0C7-B5BF8D898C6B}"/>
              </a:ext>
            </a:extLst>
          </p:cNvPr>
          <p:cNvSpPr txBox="1"/>
          <p:nvPr/>
        </p:nvSpPr>
        <p:spPr>
          <a:xfrm>
            <a:off x="6078836" y="2663577"/>
            <a:ext cx="279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Biner dan </a:t>
            </a:r>
            <a:r>
              <a:rPr lang="en-US" dirty="0" err="1"/>
              <a:t>dikelompokan</a:t>
            </a:r>
            <a:r>
              <a:rPr lang="en-US" dirty="0"/>
              <a:t> 4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B0512-586E-4ABC-928A-93E6D74C8D1B}"/>
              </a:ext>
            </a:extLst>
          </p:cNvPr>
          <p:cNvSpPr txBox="1"/>
          <p:nvPr/>
        </p:nvSpPr>
        <p:spPr>
          <a:xfrm>
            <a:off x="6096000" y="4121061"/>
            <a:ext cx="27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hexadesimal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E4E74-DB73-4F43-AD13-A4ED50F80394}"/>
              </a:ext>
            </a:extLst>
          </p:cNvPr>
          <p:cNvSpPr txBox="1"/>
          <p:nvPr/>
        </p:nvSpPr>
        <p:spPr>
          <a:xfrm>
            <a:off x="1305801" y="5002743"/>
            <a:ext cx="83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-250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A3A470-76D8-47DE-B802-E17A0F9F13C7}"/>
              </a:ext>
            </a:extLst>
          </p:cNvPr>
          <p:cNvSpPr txBox="1"/>
          <p:nvPr/>
        </p:nvSpPr>
        <p:spPr>
          <a:xfrm>
            <a:off x="4446311" y="2605388"/>
            <a:ext cx="108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2759F-A6BE-4B78-B9E7-E7824B7657D2}"/>
              </a:ext>
            </a:extLst>
          </p:cNvPr>
          <p:cNvSpPr txBox="1"/>
          <p:nvPr/>
        </p:nvSpPr>
        <p:spPr>
          <a:xfrm>
            <a:off x="3298986" y="2600081"/>
            <a:ext cx="108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3C770-6D9E-4CA5-9EE1-918E239B0B03}"/>
              </a:ext>
            </a:extLst>
          </p:cNvPr>
          <p:cNvSpPr txBox="1"/>
          <p:nvPr/>
        </p:nvSpPr>
        <p:spPr>
          <a:xfrm>
            <a:off x="1960755" y="2609226"/>
            <a:ext cx="108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9F0FD-39DB-4C47-867A-486F920648EA}"/>
              </a:ext>
            </a:extLst>
          </p:cNvPr>
          <p:cNvSpPr txBox="1"/>
          <p:nvPr/>
        </p:nvSpPr>
        <p:spPr>
          <a:xfrm>
            <a:off x="622524" y="2584810"/>
            <a:ext cx="108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79EE0-1B28-4F14-973B-7B62DF02644F}"/>
              </a:ext>
            </a:extLst>
          </p:cNvPr>
          <p:cNvSpPr txBox="1"/>
          <p:nvPr/>
        </p:nvSpPr>
        <p:spPr>
          <a:xfrm>
            <a:off x="4125876" y="4028728"/>
            <a:ext cx="1751676" cy="73866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	1	1	0</a:t>
            </a:r>
          </a:p>
          <a:p>
            <a:pPr algn="ctr"/>
            <a:r>
              <a:rPr lang="en-US" sz="1400" dirty="0"/>
              <a:t>1x2</a:t>
            </a:r>
            <a:r>
              <a:rPr lang="en-US" sz="1400" baseline="-25000" dirty="0"/>
              <a:t>3</a:t>
            </a:r>
            <a:r>
              <a:rPr lang="en-US" sz="1400" dirty="0"/>
              <a:t> 1x2</a:t>
            </a:r>
            <a:r>
              <a:rPr lang="en-US" sz="1400" baseline="-25000" dirty="0"/>
              <a:t>2</a:t>
            </a:r>
            <a:r>
              <a:rPr lang="en-US" sz="1400" dirty="0"/>
              <a:t> 1x2</a:t>
            </a:r>
            <a:r>
              <a:rPr lang="en-US" sz="1400" baseline="-25000" dirty="0"/>
              <a:t>1</a:t>
            </a:r>
            <a:r>
              <a:rPr lang="en-US" sz="1400" dirty="0"/>
              <a:t> 0x2</a:t>
            </a:r>
            <a:r>
              <a:rPr lang="en-US" sz="1400" baseline="-25000" dirty="0"/>
              <a:t>0</a:t>
            </a:r>
          </a:p>
          <a:p>
            <a:pPr algn="ctr"/>
            <a:r>
              <a:rPr lang="en-US" sz="1400" dirty="0"/>
              <a:t>8	4	2	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F7BFAF-618F-43CF-9B8F-2A8E9AF773EC}"/>
              </a:ext>
            </a:extLst>
          </p:cNvPr>
          <p:cNvSpPr txBox="1"/>
          <p:nvPr/>
        </p:nvSpPr>
        <p:spPr>
          <a:xfrm>
            <a:off x="1708402" y="3275547"/>
            <a:ext cx="3926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010011101110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6847A-61FB-4619-8F6B-75DBDA807F7A}"/>
              </a:ext>
            </a:extLst>
          </p:cNvPr>
          <p:cNvSpPr/>
          <p:nvPr/>
        </p:nvSpPr>
        <p:spPr>
          <a:xfrm>
            <a:off x="3298986" y="3365172"/>
            <a:ext cx="771209" cy="36952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CC98D7-4A05-43DC-AE47-AB1FA4D5544A}"/>
              </a:ext>
            </a:extLst>
          </p:cNvPr>
          <p:cNvSpPr/>
          <p:nvPr/>
        </p:nvSpPr>
        <p:spPr>
          <a:xfrm>
            <a:off x="2527777" y="3365172"/>
            <a:ext cx="771209" cy="36952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C9E619-2328-49E7-8ED7-584A615D4989}"/>
              </a:ext>
            </a:extLst>
          </p:cNvPr>
          <p:cNvSpPr/>
          <p:nvPr/>
        </p:nvSpPr>
        <p:spPr>
          <a:xfrm>
            <a:off x="1755445" y="3367392"/>
            <a:ext cx="771209" cy="36952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5AB979-06FE-4676-A171-FC4908FB72A8}"/>
              </a:ext>
            </a:extLst>
          </p:cNvPr>
          <p:cNvSpPr txBox="1"/>
          <p:nvPr/>
        </p:nvSpPr>
        <p:spPr>
          <a:xfrm>
            <a:off x="2374200" y="4028728"/>
            <a:ext cx="1751676" cy="73866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	1	1	0</a:t>
            </a:r>
          </a:p>
          <a:p>
            <a:pPr algn="ctr"/>
            <a:r>
              <a:rPr lang="en-US" sz="1400" dirty="0"/>
              <a:t>1x2</a:t>
            </a:r>
            <a:r>
              <a:rPr lang="en-US" sz="1400" baseline="-25000" dirty="0"/>
              <a:t>3</a:t>
            </a:r>
            <a:r>
              <a:rPr lang="en-US" sz="1400" dirty="0"/>
              <a:t> 1x2</a:t>
            </a:r>
            <a:r>
              <a:rPr lang="en-US" sz="1400" baseline="-25000" dirty="0"/>
              <a:t>2</a:t>
            </a:r>
            <a:r>
              <a:rPr lang="en-US" sz="1400" dirty="0"/>
              <a:t> 1x2</a:t>
            </a:r>
            <a:r>
              <a:rPr lang="en-US" sz="1400" baseline="-25000" dirty="0"/>
              <a:t>1</a:t>
            </a:r>
            <a:r>
              <a:rPr lang="en-US" sz="1400" dirty="0"/>
              <a:t> 0x2</a:t>
            </a:r>
            <a:r>
              <a:rPr lang="en-US" sz="1400" baseline="-25000" dirty="0"/>
              <a:t>0</a:t>
            </a:r>
          </a:p>
          <a:p>
            <a:pPr algn="ctr"/>
            <a:r>
              <a:rPr lang="en-US" sz="1400" dirty="0"/>
              <a:t>8	4	2	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777DC-7C43-4AB1-B30E-1BB3D9A846DD}"/>
              </a:ext>
            </a:extLst>
          </p:cNvPr>
          <p:cNvSpPr txBox="1"/>
          <p:nvPr/>
        </p:nvSpPr>
        <p:spPr>
          <a:xfrm>
            <a:off x="622524" y="4031423"/>
            <a:ext cx="1751676" cy="73866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	1	0	0</a:t>
            </a:r>
          </a:p>
          <a:p>
            <a:pPr algn="ctr"/>
            <a:r>
              <a:rPr lang="en-US" sz="1400" dirty="0"/>
              <a:t>0x2</a:t>
            </a:r>
            <a:r>
              <a:rPr lang="en-US" sz="1400" baseline="-25000" dirty="0"/>
              <a:t>3</a:t>
            </a:r>
            <a:r>
              <a:rPr lang="en-US" sz="1400" dirty="0"/>
              <a:t> 1x2</a:t>
            </a:r>
            <a:r>
              <a:rPr lang="en-US" sz="1400" baseline="-25000" dirty="0"/>
              <a:t>2</a:t>
            </a:r>
            <a:r>
              <a:rPr lang="en-US" sz="1400" dirty="0"/>
              <a:t> 0x2</a:t>
            </a:r>
            <a:r>
              <a:rPr lang="en-US" sz="1400" baseline="-25000" dirty="0"/>
              <a:t>1</a:t>
            </a:r>
            <a:r>
              <a:rPr lang="en-US" sz="1400" dirty="0"/>
              <a:t> 0x2</a:t>
            </a:r>
            <a:r>
              <a:rPr lang="en-US" sz="1400" baseline="-25000" dirty="0"/>
              <a:t>0</a:t>
            </a:r>
          </a:p>
          <a:p>
            <a:pPr algn="ctr"/>
            <a:r>
              <a:rPr lang="en-US" sz="1400" dirty="0"/>
              <a:t>0	4	0	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9662EA-15F5-4752-8D2C-44B06BDBED51}"/>
              </a:ext>
            </a:extLst>
          </p:cNvPr>
          <p:cNvSpPr txBox="1"/>
          <p:nvPr/>
        </p:nvSpPr>
        <p:spPr>
          <a:xfrm>
            <a:off x="2995708" y="4997353"/>
            <a:ext cx="83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-25000" dirty="0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5D87EC-82F3-4F8D-9124-CDD12F58D1B3}"/>
              </a:ext>
            </a:extLst>
          </p:cNvPr>
          <p:cNvSpPr txBox="1"/>
          <p:nvPr/>
        </p:nvSpPr>
        <p:spPr>
          <a:xfrm>
            <a:off x="4799972" y="4997352"/>
            <a:ext cx="83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-25000" dirty="0">
                <a:solidFill>
                  <a:schemeClr val="accent5"/>
                </a:solidFill>
              </a:rPr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4B7146-C7B8-475D-A6DD-06C7854E110C}"/>
              </a:ext>
            </a:extLst>
          </p:cNvPr>
          <p:cNvSpPr txBox="1"/>
          <p:nvPr/>
        </p:nvSpPr>
        <p:spPr>
          <a:xfrm>
            <a:off x="6096000" y="4991630"/>
            <a:ext cx="279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bilangan</a:t>
            </a:r>
            <a:r>
              <a:rPr lang="en-US" dirty="0"/>
              <a:t> hexadecimal 1-10 </a:t>
            </a:r>
            <a:r>
              <a:rPr lang="en-US" dirty="0" err="1"/>
              <a:t>diwakili</a:t>
            </a:r>
            <a:r>
              <a:rPr lang="en-US" dirty="0"/>
              <a:t> oleh </a:t>
            </a:r>
            <a:r>
              <a:rPr lang="en-US" dirty="0" err="1"/>
              <a:t>angka</a:t>
            </a:r>
            <a:r>
              <a:rPr lang="en-US" dirty="0"/>
              <a:t> dan 11-16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A,B,C,D,E,F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41CEA4-2CF4-47F3-B1B1-C9CEA650DC11}"/>
              </a:ext>
            </a:extLst>
          </p:cNvPr>
          <p:cNvSpPr txBox="1"/>
          <p:nvPr/>
        </p:nvSpPr>
        <p:spPr>
          <a:xfrm>
            <a:off x="4812273" y="5541325"/>
            <a:ext cx="83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-25000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069A6A-53DD-47E7-9306-131F40B10AB3}"/>
              </a:ext>
            </a:extLst>
          </p:cNvPr>
          <p:cNvSpPr txBox="1"/>
          <p:nvPr/>
        </p:nvSpPr>
        <p:spPr>
          <a:xfrm>
            <a:off x="2986757" y="5553497"/>
            <a:ext cx="83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-25000" dirty="0">
                <a:solidFill>
                  <a:schemeClr val="accent4"/>
                </a:solidFill>
              </a:rPr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9D7BF7-F45B-4AE7-9768-DCEEA5C478AC}"/>
              </a:ext>
            </a:extLst>
          </p:cNvPr>
          <p:cNvSpPr txBox="1"/>
          <p:nvPr/>
        </p:nvSpPr>
        <p:spPr>
          <a:xfrm>
            <a:off x="1290778" y="5565303"/>
            <a:ext cx="835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-250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DC4F55-56C0-455B-9124-8862B7A19AD5}"/>
              </a:ext>
            </a:extLst>
          </p:cNvPr>
          <p:cNvSpPr txBox="1"/>
          <p:nvPr/>
        </p:nvSpPr>
        <p:spPr>
          <a:xfrm>
            <a:off x="2128350" y="6191959"/>
            <a:ext cx="3775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2356</a:t>
            </a:r>
            <a:r>
              <a:rPr lang="en-US" sz="2800" baseline="-25000" dirty="0">
                <a:solidFill>
                  <a:schemeClr val="tx1"/>
                </a:solidFill>
              </a:rPr>
              <a:t>8</a:t>
            </a:r>
            <a:r>
              <a:rPr lang="en-US" sz="2800" dirty="0">
                <a:solidFill>
                  <a:schemeClr val="tx1"/>
                </a:solidFill>
              </a:rPr>
              <a:t>=4EE</a:t>
            </a:r>
            <a:r>
              <a:rPr lang="en-US" sz="2800" baseline="-25000" dirty="0">
                <a:solidFill>
                  <a:schemeClr val="tx1"/>
                </a:solidFill>
              </a:rPr>
              <a:t>16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5100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25" grpId="0"/>
      <p:bldP spid="2" grpId="0"/>
      <p:bldP spid="9" grpId="0"/>
      <p:bldP spid="13" grpId="0"/>
      <p:bldP spid="15" grpId="0"/>
      <p:bldP spid="12" grpId="0" animBg="1"/>
      <p:bldP spid="23" grpId="0"/>
      <p:bldP spid="28" grpId="0" animBg="1"/>
      <p:bldP spid="30" grpId="0" animBg="1"/>
      <p:bldP spid="32" grpId="0" animBg="1"/>
      <p:bldP spid="34" grpId="0" animBg="1"/>
      <p:bldP spid="36" grpId="0" animBg="1"/>
      <p:bldP spid="40" grpId="0"/>
      <p:bldP spid="42" grpId="0"/>
      <p:bldP spid="46" grpId="0"/>
      <p:bldP spid="50" grpId="0"/>
      <p:bldP spid="52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647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Times New Roman</vt:lpstr>
      <vt:lpstr>Trebuchet MS</vt:lpstr>
      <vt:lpstr>Wingdings 3</vt:lpstr>
      <vt:lpstr>Facet</vt:lpstr>
      <vt:lpstr>Konversi Bilangan Oktal &amp; Kode ASCII </vt:lpstr>
      <vt:lpstr>Daftar Isi</vt:lpstr>
      <vt:lpstr>Bilangan Oktal </vt:lpstr>
      <vt:lpstr>Konversi Bilangan oktal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Kode ASCII</vt:lpstr>
      <vt:lpstr>PowerPoint Presentation</vt:lpstr>
      <vt:lpstr>Hasil Diskusi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Konversi Bilangan Oktal &amp; Kode ASCII</dc:title>
  <dc:creator>wito</dc:creator>
  <cp:lastModifiedBy>wito</cp:lastModifiedBy>
  <cp:revision>3</cp:revision>
  <dcterms:created xsi:type="dcterms:W3CDTF">2020-10-10T13:17:09Z</dcterms:created>
  <dcterms:modified xsi:type="dcterms:W3CDTF">2020-10-13T18:53:58Z</dcterms:modified>
</cp:coreProperties>
</file>