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80" r:id="rId5"/>
    <p:sldId id="281"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custT="1"/>
      <dgm:spPr/>
      <dgm:t>
        <a:bodyPr/>
        <a:lstStyle/>
        <a:p>
          <a:pPr>
            <a:lnSpc>
              <a:spcPct val="100000"/>
            </a:lnSpc>
            <a:defRPr b="1"/>
          </a:pPr>
          <a:r>
            <a:rPr lang="id-ID" sz="2800" dirty="0">
              <a:latin typeface="Poppins" panose="00000500000000000000" pitchFamily="50" charset="0"/>
              <a:cs typeface="Poppins" panose="00000500000000000000" pitchFamily="50" charset="0"/>
            </a:rPr>
            <a:t>Definisi</a:t>
          </a:r>
          <a:endParaRPr lang="en-US" sz="2800" dirty="0">
            <a:latin typeface="Poppins" panose="00000500000000000000" pitchFamily="50" charset="0"/>
            <a:cs typeface="Poppins" panose="00000500000000000000" pitchFamily="50" charset="0"/>
          </a:endParaRP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custT="1"/>
      <dgm:spPr/>
      <dgm:t>
        <a:bodyPr/>
        <a:lstStyle/>
        <a:p>
          <a:pPr algn="ctr">
            <a:lnSpc>
              <a:spcPct val="100000"/>
            </a:lnSpc>
          </a:pPr>
          <a:r>
            <a:rPr lang="id-ID" sz="2000" dirty="0">
              <a:latin typeface="Poppins" panose="00000500000000000000" pitchFamily="50" charset="0"/>
              <a:cs typeface="Poppins" panose="00000500000000000000" pitchFamily="50" charset="0"/>
            </a:rPr>
            <a:t>Definisi Umum</a:t>
          </a:r>
          <a:endParaRPr lang="en-US" sz="2000" dirty="0">
            <a:latin typeface="Poppins" panose="00000500000000000000" pitchFamily="50" charset="0"/>
            <a:cs typeface="Poppins" panose="00000500000000000000" pitchFamily="50" charset="0"/>
          </a:endParaRP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B4C55E9F-B5C0-4AD1-919B-D2D83AC9CD40}">
      <dgm:prSet custT="1"/>
      <dgm:spPr/>
      <dgm:t>
        <a:bodyPr/>
        <a:lstStyle/>
        <a:p>
          <a:pPr>
            <a:lnSpc>
              <a:spcPct val="100000"/>
            </a:lnSpc>
          </a:pPr>
          <a:r>
            <a:rPr lang="id-ID" sz="2000" dirty="0">
              <a:latin typeface="Poppins" panose="00000500000000000000" pitchFamily="50" charset="0"/>
              <a:cs typeface="Poppins" panose="00000500000000000000" pitchFamily="50" charset="0"/>
            </a:rPr>
            <a:t>Pembahasan</a:t>
          </a:r>
        </a:p>
        <a:p>
          <a:pPr>
            <a:lnSpc>
              <a:spcPct val="100000"/>
            </a:lnSpc>
          </a:pPr>
          <a:r>
            <a:rPr lang="id-ID" sz="2000" dirty="0">
              <a:latin typeface="Poppins" panose="00000500000000000000" pitchFamily="50" charset="0"/>
              <a:cs typeface="Poppins" panose="00000500000000000000" pitchFamily="50" charset="0"/>
            </a:rPr>
            <a:t>Diskusi Tanya &amp; Jawab</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id-ID" dirty="0">
              <a:latin typeface="Poppins" panose="00000500000000000000" pitchFamily="50" charset="0"/>
              <a:cs typeface="Poppins" panose="00000500000000000000" pitchFamily="50" charset="0"/>
            </a:rPr>
            <a:t>Penutup</a:t>
          </a:r>
          <a:endParaRPr lang="en-US" dirty="0">
            <a:latin typeface="Poppins" panose="00000500000000000000" pitchFamily="50" charset="0"/>
            <a:cs typeface="Poppins" panose="00000500000000000000" pitchFamily="50" charset="0"/>
          </a:endParaRP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custT="1"/>
      <dgm:spPr/>
      <dgm:t>
        <a:bodyPr/>
        <a:lstStyle/>
        <a:p>
          <a:pPr>
            <a:lnSpc>
              <a:spcPct val="100000"/>
            </a:lnSpc>
          </a:pPr>
          <a:r>
            <a:rPr lang="id-ID" sz="2000" dirty="0">
              <a:latin typeface="Poppins" panose="00000500000000000000" pitchFamily="50" charset="0"/>
              <a:cs typeface="Poppins" panose="00000500000000000000" pitchFamily="50" charset="0"/>
            </a:rPr>
            <a:t>Struktur Kelompok 2</a:t>
          </a:r>
        </a:p>
        <a:p>
          <a:pPr>
            <a:lnSpc>
              <a:spcPct val="100000"/>
            </a:lnSpc>
          </a:pPr>
          <a:r>
            <a:rPr lang="id-ID" sz="2000" dirty="0">
              <a:latin typeface="Poppins" panose="00000500000000000000" pitchFamily="50" charset="0"/>
              <a:cs typeface="Poppins" panose="00000500000000000000" pitchFamily="50" charset="0"/>
            </a:rPr>
            <a:t>Daftar Pustaka</a:t>
          </a:r>
          <a:endParaRPr lang="en-US" sz="2000" dirty="0">
            <a:latin typeface="Poppins" panose="00000500000000000000" pitchFamily="50" charset="0"/>
            <a:cs typeface="Poppins" panose="00000500000000000000" pitchFamily="50" charset="0"/>
          </a:endParaRP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custT="1"/>
      <dgm:spPr/>
      <dgm:t>
        <a:bodyPr/>
        <a:lstStyle/>
        <a:p>
          <a:pPr algn="ctr">
            <a:lnSpc>
              <a:spcPct val="100000"/>
            </a:lnSpc>
          </a:pPr>
          <a:r>
            <a:rPr lang="id-ID" sz="2000" dirty="0">
              <a:latin typeface="Poppins" panose="00000500000000000000" pitchFamily="50" charset="0"/>
              <a:cs typeface="Poppins" panose="00000500000000000000" pitchFamily="50" charset="0"/>
            </a:rPr>
            <a:t>Penjabaran Rumus</a:t>
          </a:r>
        </a:p>
        <a:p>
          <a:pPr algn="ctr">
            <a:lnSpc>
              <a:spcPct val="100000"/>
            </a:lnSpc>
          </a:pPr>
          <a:r>
            <a:rPr lang="id-ID" sz="2000" dirty="0">
              <a:latin typeface="Poppins" panose="00000500000000000000" pitchFamily="50" charset="0"/>
              <a:cs typeface="Poppins" panose="00000500000000000000" pitchFamily="50" charset="0"/>
            </a:rPr>
            <a:t>Beserta Contohnya</a:t>
          </a:r>
          <a:endParaRPr lang="en-US" sz="2000" dirty="0">
            <a:latin typeface="Poppins" panose="00000500000000000000" pitchFamily="50" charset="0"/>
            <a:cs typeface="Poppins" panose="00000500000000000000" pitchFamily="50" charset="0"/>
          </a:endParaRP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DCCE571A-4D30-4294-ABAF-6885F619D2D9}">
      <dgm:prSet/>
      <dgm:spPr/>
      <dgm:t>
        <a:bodyPr/>
        <a:lstStyle/>
        <a:p>
          <a:pPr>
            <a:lnSpc>
              <a:spcPct val="100000"/>
            </a:lnSpc>
            <a:defRPr b="1"/>
          </a:pPr>
          <a:r>
            <a:rPr lang="id-ID" dirty="0">
              <a:latin typeface="Poppins" panose="00000500000000000000" pitchFamily="50" charset="0"/>
              <a:cs typeface="Poppins" panose="00000500000000000000" pitchFamily="50" charset="0"/>
            </a:rPr>
            <a:t>Isi</a:t>
          </a:r>
          <a:endParaRPr lang="en-US" dirty="0">
            <a:latin typeface="Poppins" panose="00000500000000000000" pitchFamily="50" charset="0"/>
            <a:cs typeface="Poppins" panose="00000500000000000000" pitchFamily="50" charset="0"/>
          </a:endParaRPr>
        </a:p>
      </dgm:t>
    </dgm:pt>
    <dgm:pt modelId="{2C1DF6EC-6090-4926-A556-3D2417B7F2AA}" type="sibTrans" cxnId="{E70347E4-4461-4B80-8927-4CA0AEBFAAF8}">
      <dgm:prSet/>
      <dgm:spPr/>
      <dgm:t>
        <a:bodyPr/>
        <a:lstStyle/>
        <a:p>
          <a:endParaRPr lang="en-US"/>
        </a:p>
      </dgm:t>
    </dgm:pt>
    <dgm:pt modelId="{3AD83C96-5A95-4337-BF2D-97454AF7F108}" type="parTrans" cxnId="{E70347E4-4461-4B80-8927-4CA0AEBFAAF8}">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11940" y="42081"/>
          <a:ext cx="1079788" cy="1079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9279" y="1277984"/>
          <a:ext cx="3085109" cy="63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d-ID" sz="2800" kern="1200" dirty="0">
              <a:latin typeface="Poppins" panose="00000500000000000000" pitchFamily="50" charset="0"/>
              <a:cs typeface="Poppins" panose="00000500000000000000" pitchFamily="50" charset="0"/>
            </a:rPr>
            <a:t>Definisi</a:t>
          </a:r>
          <a:endParaRPr lang="en-US" sz="2800" kern="1200" dirty="0">
            <a:latin typeface="Poppins" panose="00000500000000000000" pitchFamily="50" charset="0"/>
            <a:cs typeface="Poppins" panose="00000500000000000000" pitchFamily="50" charset="0"/>
          </a:endParaRPr>
        </a:p>
      </dsp:txBody>
      <dsp:txXfrm>
        <a:off x="9279" y="1277984"/>
        <a:ext cx="3085109" cy="636303"/>
      </dsp:txXfrm>
    </dsp:sp>
    <dsp:sp modelId="{DD091D0A-5A25-4241-91F3-18D32B0BDD4F}">
      <dsp:nvSpPr>
        <dsp:cNvPr id="0" name=""/>
        <dsp:cNvSpPr/>
      </dsp:nvSpPr>
      <dsp:spPr>
        <a:xfrm>
          <a:off x="9279" y="1986900"/>
          <a:ext cx="3085109" cy="16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Definisi Umum</a:t>
          </a:r>
          <a:endParaRPr lang="en-US" sz="2000" kern="1200" dirty="0">
            <a:latin typeface="Poppins" panose="00000500000000000000" pitchFamily="50" charset="0"/>
            <a:cs typeface="Poppins" panose="00000500000000000000" pitchFamily="50" charset="0"/>
          </a:endParaRPr>
        </a:p>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Penjabaran Rumus</a:t>
          </a:r>
        </a:p>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Beserta Contohnya</a:t>
          </a:r>
          <a:endParaRPr lang="en-US" sz="2000" kern="1200" dirty="0">
            <a:latin typeface="Poppins" panose="00000500000000000000" pitchFamily="50" charset="0"/>
            <a:cs typeface="Poppins" panose="00000500000000000000" pitchFamily="50" charset="0"/>
          </a:endParaRPr>
        </a:p>
      </dsp:txBody>
      <dsp:txXfrm>
        <a:off x="9279" y="1986900"/>
        <a:ext cx="3085109" cy="1685768"/>
      </dsp:txXfrm>
    </dsp:sp>
    <dsp:sp modelId="{210823F6-AC1A-46E3-9D99-A319DF497539}">
      <dsp:nvSpPr>
        <dsp:cNvPr id="0" name=""/>
        <dsp:cNvSpPr/>
      </dsp:nvSpPr>
      <dsp:spPr>
        <a:xfrm>
          <a:off x="4636943" y="42081"/>
          <a:ext cx="1079788" cy="1079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4282" y="1277984"/>
          <a:ext cx="3085109" cy="63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d-ID" sz="2800" kern="1200" dirty="0">
              <a:latin typeface="Poppins" panose="00000500000000000000" pitchFamily="50" charset="0"/>
              <a:cs typeface="Poppins" panose="00000500000000000000" pitchFamily="50" charset="0"/>
            </a:rPr>
            <a:t>Isi</a:t>
          </a:r>
          <a:endParaRPr lang="en-US" sz="2800" kern="1200" dirty="0">
            <a:latin typeface="Poppins" panose="00000500000000000000" pitchFamily="50" charset="0"/>
            <a:cs typeface="Poppins" panose="00000500000000000000" pitchFamily="50" charset="0"/>
          </a:endParaRPr>
        </a:p>
      </dsp:txBody>
      <dsp:txXfrm>
        <a:off x="3634282" y="1277984"/>
        <a:ext cx="3085109" cy="636303"/>
      </dsp:txXfrm>
    </dsp:sp>
    <dsp:sp modelId="{7CD40649-A74C-4AD8-B9D0-2573A1955C91}">
      <dsp:nvSpPr>
        <dsp:cNvPr id="0" name=""/>
        <dsp:cNvSpPr/>
      </dsp:nvSpPr>
      <dsp:spPr>
        <a:xfrm>
          <a:off x="3634282" y="1986900"/>
          <a:ext cx="3085109" cy="16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Pembahasan</a:t>
          </a:r>
        </a:p>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Diskusi Tanya &amp; Jawab</a:t>
          </a:r>
        </a:p>
      </dsp:txBody>
      <dsp:txXfrm>
        <a:off x="3634282" y="1986900"/>
        <a:ext cx="3085109" cy="1685768"/>
      </dsp:txXfrm>
    </dsp:sp>
    <dsp:sp modelId="{B0A3ABD2-C471-4A21-8AEF-3843C86919E1}">
      <dsp:nvSpPr>
        <dsp:cNvPr id="0" name=""/>
        <dsp:cNvSpPr/>
      </dsp:nvSpPr>
      <dsp:spPr>
        <a:xfrm>
          <a:off x="8261946" y="42081"/>
          <a:ext cx="1079788" cy="1079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59286" y="1277984"/>
          <a:ext cx="3085109" cy="63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d-ID" sz="2800" kern="1200" dirty="0">
              <a:latin typeface="Poppins" panose="00000500000000000000" pitchFamily="50" charset="0"/>
              <a:cs typeface="Poppins" panose="00000500000000000000" pitchFamily="50" charset="0"/>
            </a:rPr>
            <a:t>Penutup</a:t>
          </a:r>
          <a:endParaRPr lang="en-US" sz="2800" kern="1200" dirty="0">
            <a:latin typeface="Poppins" panose="00000500000000000000" pitchFamily="50" charset="0"/>
            <a:cs typeface="Poppins" panose="00000500000000000000" pitchFamily="50" charset="0"/>
          </a:endParaRPr>
        </a:p>
      </dsp:txBody>
      <dsp:txXfrm>
        <a:off x="7259286" y="1277984"/>
        <a:ext cx="3085109" cy="636303"/>
      </dsp:txXfrm>
    </dsp:sp>
    <dsp:sp modelId="{6418EBED-F111-425B-8EE2-06B8B2297A68}">
      <dsp:nvSpPr>
        <dsp:cNvPr id="0" name=""/>
        <dsp:cNvSpPr/>
      </dsp:nvSpPr>
      <dsp:spPr>
        <a:xfrm>
          <a:off x="7259286" y="1986900"/>
          <a:ext cx="3085109" cy="1685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Struktur Kelompok 2</a:t>
          </a:r>
        </a:p>
        <a:p>
          <a:pPr marL="0" lvl="0" indent="0" algn="ctr" defTabSz="889000">
            <a:lnSpc>
              <a:spcPct val="100000"/>
            </a:lnSpc>
            <a:spcBef>
              <a:spcPct val="0"/>
            </a:spcBef>
            <a:spcAft>
              <a:spcPct val="35000"/>
            </a:spcAft>
            <a:buNone/>
          </a:pPr>
          <a:r>
            <a:rPr lang="id-ID" sz="2000" kern="1200" dirty="0">
              <a:latin typeface="Poppins" panose="00000500000000000000" pitchFamily="50" charset="0"/>
              <a:cs typeface="Poppins" panose="00000500000000000000" pitchFamily="50" charset="0"/>
            </a:rPr>
            <a:t>Daftar Pustaka</a:t>
          </a:r>
          <a:endParaRPr lang="en-US" sz="2000" kern="1200" dirty="0">
            <a:latin typeface="Poppins" panose="00000500000000000000" pitchFamily="50" charset="0"/>
            <a:cs typeface="Poppins" panose="00000500000000000000" pitchFamily="50" charset="0"/>
          </a:endParaRPr>
        </a:p>
      </dsp:txBody>
      <dsp:txXfrm>
        <a:off x="7259286" y="1986900"/>
        <a:ext cx="3085109" cy="168576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B2809-5427-468C-B881-AB16BDB5E42F}" type="datetimeFigureOut">
              <a:rPr lang="id-ID" smtClean="0"/>
              <a:t>14/10/2020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7AC4-EE47-49FD-A512-581926ADAF7B}" type="slidenum">
              <a:rPr lang="id-ID" smtClean="0"/>
              <a:t>‹#›</a:t>
            </a:fld>
            <a:endParaRPr lang="id-ID"/>
          </a:p>
        </p:txBody>
      </p:sp>
    </p:spTree>
    <p:extLst>
      <p:ext uri="{BB962C8B-B14F-4D97-AF65-F5344CB8AC3E}">
        <p14:creationId xmlns:p14="http://schemas.microsoft.com/office/powerpoint/2010/main" val="3752883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10/14/2020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id-ID" sz="4000" b="1" i="0" dirty="0">
                <a:effectLst/>
                <a:latin typeface="Poppins" panose="00000500000000000000" pitchFamily="50" charset="0"/>
                <a:cs typeface="Poppins" panose="00000500000000000000" pitchFamily="50" charset="0"/>
              </a:rPr>
              <a:t>Konversi Bilangan Oktal &amp; Kode ASCII</a:t>
            </a:r>
            <a:endParaRPr lang="en-US" sz="4000" dirty="0">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id-ID" sz="2800" dirty="0">
                <a:solidFill>
                  <a:srgbClr val="5792BA"/>
                </a:solidFill>
                <a:latin typeface="Poppins" panose="00000500000000000000" pitchFamily="50" charset="0"/>
                <a:cs typeface="Poppins" panose="00000500000000000000" pitchFamily="50" charset="0"/>
              </a:rPr>
              <a:t>Kelompok 2</a:t>
            </a:r>
          </a:p>
        </p:txBody>
      </p:sp>
    </p:spTree>
    <p:extLst>
      <p:ext uri="{BB962C8B-B14F-4D97-AF65-F5344CB8AC3E}">
        <p14:creationId xmlns:p14="http://schemas.microsoft.com/office/powerpoint/2010/main" val="1583120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id-ID" sz="4000" b="1" dirty="0">
                <a:solidFill>
                  <a:schemeClr val="tx1"/>
                </a:solidFill>
                <a:latin typeface="Poppins" panose="00000500000000000000" pitchFamily="50" charset="0"/>
                <a:cs typeface="Poppins" panose="00000500000000000000" pitchFamily="50" charset="0"/>
              </a:rPr>
              <a:t>Pendahuluan</a:t>
            </a:r>
            <a:endParaRPr lang="en-US" sz="4000" b="1" dirty="0">
              <a:solidFill>
                <a:schemeClr val="tx1"/>
              </a:solidFill>
              <a:latin typeface="Poppins" panose="00000500000000000000" pitchFamily="50" charset="0"/>
              <a:cs typeface="Poppins" panose="00000500000000000000" pitchFamily="50" charset="0"/>
            </a:endParaRP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85542719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86EA-3C76-4194-852F-0B15CE6A2879}"/>
              </a:ext>
            </a:extLst>
          </p:cNvPr>
          <p:cNvSpPr>
            <a:spLocks noGrp="1"/>
          </p:cNvSpPr>
          <p:nvPr>
            <p:ph type="title"/>
          </p:nvPr>
        </p:nvSpPr>
        <p:spPr/>
        <p:txBody>
          <a:bodyPr>
            <a:normAutofit/>
          </a:bodyPr>
          <a:lstStyle/>
          <a:p>
            <a:r>
              <a:rPr lang="id-ID" sz="4000" b="1" dirty="0">
                <a:solidFill>
                  <a:schemeClr val="tx1"/>
                </a:solidFill>
                <a:latin typeface="Poppins" panose="00000500000000000000" pitchFamily="50" charset="0"/>
                <a:cs typeface="Poppins" panose="00000500000000000000" pitchFamily="50" charset="0"/>
              </a:rPr>
              <a:t>Definisi Umum Bilangan Oktal</a:t>
            </a:r>
          </a:p>
        </p:txBody>
      </p:sp>
      <p:sp>
        <p:nvSpPr>
          <p:cNvPr id="3" name="Content Placeholder 2">
            <a:extLst>
              <a:ext uri="{FF2B5EF4-FFF2-40B4-BE49-F238E27FC236}">
                <a16:creationId xmlns:a16="http://schemas.microsoft.com/office/drawing/2014/main" id="{1ADDCE72-FEEE-4716-BDB8-CB4A4E79A4AF}"/>
              </a:ext>
            </a:extLst>
          </p:cNvPr>
          <p:cNvSpPr>
            <a:spLocks noGrp="1"/>
          </p:cNvSpPr>
          <p:nvPr>
            <p:ph idx="1"/>
          </p:nvPr>
        </p:nvSpPr>
        <p:spPr>
          <a:xfrm>
            <a:off x="913795" y="2076450"/>
            <a:ext cx="5910086" cy="3714749"/>
          </a:xfrm>
        </p:spPr>
        <p:txBody>
          <a:bodyPr>
            <a:normAutofit/>
          </a:bodyPr>
          <a:lstStyle/>
          <a:p>
            <a:r>
              <a:rPr lang="id-ID" sz="2400" b="1" dirty="0">
                <a:solidFill>
                  <a:schemeClr val="tx1"/>
                </a:solidFill>
                <a:latin typeface="Poppins" panose="00000500000000000000" pitchFamily="50" charset="0"/>
                <a:cs typeface="Poppins" panose="00000500000000000000" pitchFamily="50" charset="0"/>
              </a:rPr>
              <a:t>Pengertian dari Bilangan Oktal</a:t>
            </a:r>
          </a:p>
          <a:p>
            <a:pPr marL="36900" indent="0" algn="just">
              <a:buNone/>
            </a:pPr>
            <a:r>
              <a:rPr lang="id-ID" sz="2000" b="1" i="0" dirty="0">
                <a:solidFill>
                  <a:schemeClr val="tx1"/>
                </a:solidFill>
                <a:effectLst/>
                <a:latin typeface="Poppins" panose="00000500000000000000" pitchFamily="50" charset="0"/>
                <a:cs typeface="Poppins" panose="00000500000000000000" pitchFamily="50" charset="0"/>
              </a:rPr>
              <a:t>Oktal</a:t>
            </a:r>
            <a:r>
              <a:rPr lang="id-ID" sz="2000" b="0" i="0" dirty="0">
                <a:solidFill>
                  <a:schemeClr val="tx1"/>
                </a:solidFill>
                <a:effectLst/>
                <a:latin typeface="Poppins" panose="00000500000000000000" pitchFamily="50" charset="0"/>
                <a:cs typeface="Poppins" panose="00000500000000000000" pitchFamily="50" charset="0"/>
              </a:rPr>
              <a:t> atau </a:t>
            </a:r>
            <a:r>
              <a:rPr lang="id-ID" sz="2000" b="1" i="0" dirty="0">
                <a:solidFill>
                  <a:schemeClr val="tx1"/>
                </a:solidFill>
                <a:effectLst/>
                <a:latin typeface="Poppins" panose="00000500000000000000" pitchFamily="50" charset="0"/>
                <a:cs typeface="Poppins" panose="00000500000000000000" pitchFamily="50" charset="0"/>
              </a:rPr>
              <a:t>sistem bilangan basis delapan</a:t>
            </a:r>
            <a:r>
              <a:rPr lang="id-ID" sz="2000" b="0" i="0" dirty="0">
                <a:solidFill>
                  <a:schemeClr val="tx1"/>
                </a:solidFill>
                <a:effectLst/>
                <a:latin typeface="Poppins" panose="00000500000000000000" pitchFamily="50" charset="0"/>
                <a:cs typeface="Poppins" panose="00000500000000000000" pitchFamily="50" charset="0"/>
              </a:rPr>
              <a:t> adalah sebuah sistem bilangan berbasis delapan. Simbol yang digunakan pada sistem ini adalah 0,1,2,3,4,5,6,7. Konversi Sistem Bilangan Oktal berasal dari </a:t>
            </a:r>
            <a:r>
              <a:rPr lang="id-ID" sz="2000" b="0" i="0" u="none" strike="noStrike" dirty="0">
                <a:solidFill>
                  <a:schemeClr val="tx1"/>
                </a:solidFill>
                <a:effectLst/>
                <a:latin typeface="Poppins" panose="00000500000000000000" pitchFamily="50" charset="0"/>
                <a:cs typeface="Poppins" panose="00000500000000000000" pitchFamily="50" charset="0"/>
              </a:rPr>
              <a:t>sistem bilangan biner </a:t>
            </a:r>
            <a:r>
              <a:rPr lang="id-ID" sz="2000" b="0" i="0" dirty="0">
                <a:solidFill>
                  <a:schemeClr val="tx1"/>
                </a:solidFill>
                <a:effectLst/>
                <a:latin typeface="Poppins" panose="00000500000000000000" pitchFamily="50" charset="0"/>
                <a:cs typeface="Poppins" panose="00000500000000000000" pitchFamily="50" charset="0"/>
              </a:rPr>
              <a:t>yang dikelompokkan tiap tiga bit biner dari ujung paling kanan (LSB atau Least Significant Bit).</a:t>
            </a:r>
            <a:endParaRPr lang="id-ID" sz="2000" dirty="0">
              <a:solidFill>
                <a:schemeClr val="tx1"/>
              </a:solidFill>
              <a:latin typeface="Poppins" panose="00000500000000000000" pitchFamily="50" charset="0"/>
              <a:cs typeface="Poppins" panose="00000500000000000000" pitchFamily="50" charset="0"/>
            </a:endParaRPr>
          </a:p>
        </p:txBody>
      </p:sp>
      <p:sp>
        <p:nvSpPr>
          <p:cNvPr id="7" name="Footer Placeholder 6">
            <a:extLst>
              <a:ext uri="{FF2B5EF4-FFF2-40B4-BE49-F238E27FC236}">
                <a16:creationId xmlns:a16="http://schemas.microsoft.com/office/drawing/2014/main" id="{56348AE9-DB89-40B9-B10B-480A6F3E2FEF}"/>
              </a:ext>
            </a:extLst>
          </p:cNvPr>
          <p:cNvSpPr>
            <a:spLocks noGrp="1"/>
          </p:cNvSpPr>
          <p:nvPr>
            <p:ph type="ftr" sz="quarter" idx="11"/>
          </p:nvPr>
        </p:nvSpPr>
        <p:spPr/>
        <p:txBody>
          <a:bodyPr/>
          <a:lstStyle/>
          <a:p>
            <a:r>
              <a:rPr lang="en-US" sz="1800" u="sng" dirty="0">
                <a:latin typeface="Poppins" panose="00000500000000000000" pitchFamily="50" charset="0"/>
                <a:cs typeface="Poppins" panose="00000500000000000000" pitchFamily="50" charset="0"/>
              </a:rPr>
              <a:t>https://id.wikipedia.org/wiki/Oktal</a:t>
            </a:r>
          </a:p>
        </p:txBody>
      </p:sp>
      <p:graphicFrame>
        <p:nvGraphicFramePr>
          <p:cNvPr id="8" name="Table 7">
            <a:extLst>
              <a:ext uri="{FF2B5EF4-FFF2-40B4-BE49-F238E27FC236}">
                <a16:creationId xmlns:a16="http://schemas.microsoft.com/office/drawing/2014/main" id="{F32E5649-962E-4F04-A03D-01CE76DF156D}"/>
              </a:ext>
            </a:extLst>
          </p:cNvPr>
          <p:cNvGraphicFramePr>
            <a:graphicFrameLocks noGrp="1"/>
          </p:cNvGraphicFramePr>
          <p:nvPr>
            <p:extLst>
              <p:ext uri="{D42A27DB-BD31-4B8C-83A1-F6EECF244321}">
                <p14:modId xmlns:p14="http://schemas.microsoft.com/office/powerpoint/2010/main" val="1970619698"/>
              </p:ext>
            </p:extLst>
          </p:nvPr>
        </p:nvGraphicFramePr>
        <p:xfrm>
          <a:off x="7281860" y="1915006"/>
          <a:ext cx="3863766" cy="4037636"/>
        </p:xfrm>
        <a:graphic>
          <a:graphicData uri="http://schemas.openxmlformats.org/drawingml/2006/table">
            <a:tbl>
              <a:tblPr/>
              <a:tblGrid>
                <a:gridCol w="1287922">
                  <a:extLst>
                    <a:ext uri="{9D8B030D-6E8A-4147-A177-3AD203B41FA5}">
                      <a16:colId xmlns:a16="http://schemas.microsoft.com/office/drawing/2014/main" val="3901672045"/>
                    </a:ext>
                  </a:extLst>
                </a:gridCol>
                <a:gridCol w="1287922">
                  <a:extLst>
                    <a:ext uri="{9D8B030D-6E8A-4147-A177-3AD203B41FA5}">
                      <a16:colId xmlns:a16="http://schemas.microsoft.com/office/drawing/2014/main" val="1368509195"/>
                    </a:ext>
                  </a:extLst>
                </a:gridCol>
                <a:gridCol w="1287922">
                  <a:extLst>
                    <a:ext uri="{9D8B030D-6E8A-4147-A177-3AD203B41FA5}">
                      <a16:colId xmlns:a16="http://schemas.microsoft.com/office/drawing/2014/main" val="3220854521"/>
                    </a:ext>
                  </a:extLst>
                </a:gridCol>
              </a:tblGrid>
              <a:tr h="220391">
                <a:tc>
                  <a:txBody>
                    <a:bodyPr/>
                    <a:lstStyle/>
                    <a:p>
                      <a:pPr algn="ctr"/>
                      <a:r>
                        <a:rPr lang="id-ID" sz="1200" dirty="0">
                          <a:solidFill>
                            <a:schemeClr val="bg1"/>
                          </a:solidFill>
                          <a:effectLst/>
                          <a:latin typeface="Poppins" panose="00000500000000000000" pitchFamily="50" charset="0"/>
                          <a:cs typeface="Poppins" panose="00000500000000000000" pitchFamily="50" charset="0"/>
                        </a:rPr>
                        <a:t>Biner</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id-ID" sz="1200">
                          <a:solidFill>
                            <a:schemeClr val="bg1"/>
                          </a:solidFill>
                          <a:effectLst/>
                          <a:latin typeface="Poppins" panose="00000500000000000000" pitchFamily="50" charset="0"/>
                          <a:cs typeface="Poppins" panose="00000500000000000000" pitchFamily="50" charset="0"/>
                        </a:rPr>
                        <a:t>Oktal</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id-ID" sz="1200">
                          <a:solidFill>
                            <a:schemeClr val="bg1"/>
                          </a:solidFill>
                          <a:effectLst/>
                          <a:latin typeface="Poppins" panose="00000500000000000000" pitchFamily="50" charset="0"/>
                          <a:cs typeface="Poppins" panose="00000500000000000000" pitchFamily="50" charset="0"/>
                        </a:rPr>
                        <a:t>Desimal</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751733398"/>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000 000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00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92676334"/>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000 001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01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13465863"/>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000 010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02</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2</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6891903"/>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000 011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03</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3</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32482648"/>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000 100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04</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4</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6126552"/>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000 101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05</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5</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90775322"/>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000 110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06</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6</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91628989"/>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000 111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07</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7</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43564511"/>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001 000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8</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18256298"/>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001 001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9</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93819161"/>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001 010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12</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44758115"/>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001 011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13</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74384215"/>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001 100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14</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12</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79359687"/>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001 101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15</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13</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66073135"/>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001 110</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16</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14</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83175494"/>
                  </a:ext>
                </a:extLst>
              </a:tr>
              <a:tr h="220391">
                <a:tc>
                  <a:txBody>
                    <a:bodyPr/>
                    <a:lstStyle/>
                    <a:p>
                      <a:r>
                        <a:rPr lang="id-ID" sz="1200" dirty="0">
                          <a:solidFill>
                            <a:schemeClr val="bg1"/>
                          </a:solidFill>
                          <a:effectLst/>
                          <a:latin typeface="Poppins" panose="00000500000000000000" pitchFamily="50" charset="0"/>
                          <a:cs typeface="Poppins" panose="00000500000000000000" pitchFamily="50" charset="0"/>
                        </a:rPr>
                        <a:t>001 111</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a:solidFill>
                            <a:schemeClr val="bg1"/>
                          </a:solidFill>
                          <a:effectLst/>
                          <a:latin typeface="Poppins" panose="00000500000000000000" pitchFamily="50" charset="0"/>
                          <a:cs typeface="Poppins" panose="00000500000000000000" pitchFamily="50" charset="0"/>
                        </a:rPr>
                        <a:t>17</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15</a:t>
                      </a:r>
                    </a:p>
                  </a:txBody>
                  <a:tcPr marL="54629" marR="54629" marT="27314" marB="2731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41898368"/>
                  </a:ext>
                </a:extLst>
              </a:tr>
            </a:tbl>
          </a:graphicData>
        </a:graphic>
      </p:graphicFrame>
    </p:spTree>
    <p:extLst>
      <p:ext uri="{BB962C8B-B14F-4D97-AF65-F5344CB8AC3E}">
        <p14:creationId xmlns:p14="http://schemas.microsoft.com/office/powerpoint/2010/main" val="1930116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86EA-3C76-4194-852F-0B15CE6A2879}"/>
              </a:ext>
            </a:extLst>
          </p:cNvPr>
          <p:cNvSpPr>
            <a:spLocks noGrp="1"/>
          </p:cNvSpPr>
          <p:nvPr>
            <p:ph type="title"/>
          </p:nvPr>
        </p:nvSpPr>
        <p:spPr/>
        <p:txBody>
          <a:bodyPr>
            <a:normAutofit/>
          </a:bodyPr>
          <a:lstStyle/>
          <a:p>
            <a:r>
              <a:rPr lang="id-ID" sz="4000" b="1" dirty="0">
                <a:solidFill>
                  <a:schemeClr val="tx1"/>
                </a:solidFill>
                <a:latin typeface="Poppins" panose="00000500000000000000" pitchFamily="50" charset="0"/>
                <a:cs typeface="Poppins" panose="00000500000000000000" pitchFamily="50" charset="0"/>
              </a:rPr>
              <a:t>Definisi Umum Kode ASCII</a:t>
            </a:r>
          </a:p>
        </p:txBody>
      </p:sp>
      <p:sp>
        <p:nvSpPr>
          <p:cNvPr id="3" name="Content Placeholder 2">
            <a:extLst>
              <a:ext uri="{FF2B5EF4-FFF2-40B4-BE49-F238E27FC236}">
                <a16:creationId xmlns:a16="http://schemas.microsoft.com/office/drawing/2014/main" id="{1ADDCE72-FEEE-4716-BDB8-CB4A4E79A4AF}"/>
              </a:ext>
            </a:extLst>
          </p:cNvPr>
          <p:cNvSpPr>
            <a:spLocks noGrp="1"/>
          </p:cNvSpPr>
          <p:nvPr>
            <p:ph idx="1"/>
          </p:nvPr>
        </p:nvSpPr>
        <p:spPr>
          <a:xfrm>
            <a:off x="913795" y="2076450"/>
            <a:ext cx="5910086" cy="3714749"/>
          </a:xfrm>
        </p:spPr>
        <p:txBody>
          <a:bodyPr>
            <a:normAutofit fontScale="92500" lnSpcReduction="20000"/>
          </a:bodyPr>
          <a:lstStyle/>
          <a:p>
            <a:r>
              <a:rPr lang="id-ID" sz="2600" b="1" dirty="0">
                <a:solidFill>
                  <a:schemeClr val="tx1"/>
                </a:solidFill>
                <a:latin typeface="Poppins" panose="00000500000000000000" pitchFamily="50" charset="0"/>
                <a:cs typeface="Poppins" panose="00000500000000000000" pitchFamily="50" charset="0"/>
              </a:rPr>
              <a:t>Pengertian dari Kode ASCII</a:t>
            </a:r>
          </a:p>
          <a:p>
            <a:pPr marL="36900" indent="0" algn="just">
              <a:buNone/>
            </a:pPr>
            <a:r>
              <a:rPr lang="id-ID" sz="2200" b="1" dirty="0">
                <a:solidFill>
                  <a:schemeClr val="tx1"/>
                </a:solidFill>
                <a:latin typeface="Poppins" panose="00000500000000000000" pitchFamily="50" charset="0"/>
                <a:cs typeface="Poppins" panose="00000500000000000000" pitchFamily="50" charset="0"/>
              </a:rPr>
              <a:t>(ASCII) </a:t>
            </a:r>
            <a:r>
              <a:rPr lang="id-ID" sz="2200" dirty="0">
                <a:solidFill>
                  <a:schemeClr val="tx1"/>
                </a:solidFill>
                <a:latin typeface="Poppins" panose="00000500000000000000" pitchFamily="50" charset="0"/>
                <a:cs typeface="Poppins" panose="00000500000000000000" pitchFamily="50" charset="0"/>
              </a:rPr>
              <a:t>singkatan dari </a:t>
            </a:r>
            <a:r>
              <a:rPr lang="id-ID" sz="2200" b="1" dirty="0">
                <a:solidFill>
                  <a:schemeClr val="tx1"/>
                </a:solidFill>
                <a:latin typeface="Poppins" panose="00000500000000000000" pitchFamily="50" charset="0"/>
                <a:cs typeface="Poppins" panose="00000500000000000000" pitchFamily="50" charset="0"/>
              </a:rPr>
              <a:t>American Standard Code for Information Interchange</a:t>
            </a:r>
            <a:r>
              <a:rPr lang="id-ID" sz="2200" dirty="0">
                <a:solidFill>
                  <a:schemeClr val="tx1"/>
                </a:solidFill>
                <a:latin typeface="Poppins" panose="00000500000000000000" pitchFamily="50" charset="0"/>
                <a:cs typeface="Poppins" panose="00000500000000000000" pitchFamily="50" charset="0"/>
              </a:rPr>
              <a:t> atau Kode Standar Amerika untuk Pertukaran Informasi adalah standar pengkodean karakter untuk alat komunikasi. Kode ASCII mewakili teks dalam komputer, peralatan telekomunikasi, dan perangkat lainnya. Kebanyakan skema pengkodean karakter modern didasarkan pada ASCII, meskipun mereka mendukung banyak karakter tambahan.</a:t>
            </a:r>
          </a:p>
          <a:p>
            <a:pPr marL="36900" indent="0">
              <a:buNone/>
            </a:pPr>
            <a:endParaRPr lang="id-ID" sz="2000" b="1" dirty="0">
              <a:solidFill>
                <a:schemeClr val="tx1"/>
              </a:solidFill>
              <a:latin typeface="Poppins" panose="00000500000000000000" pitchFamily="50" charset="0"/>
              <a:cs typeface="Poppins" panose="00000500000000000000" pitchFamily="50" charset="0"/>
            </a:endParaRPr>
          </a:p>
        </p:txBody>
      </p:sp>
      <p:sp>
        <p:nvSpPr>
          <p:cNvPr id="7" name="Footer Placeholder 6">
            <a:extLst>
              <a:ext uri="{FF2B5EF4-FFF2-40B4-BE49-F238E27FC236}">
                <a16:creationId xmlns:a16="http://schemas.microsoft.com/office/drawing/2014/main" id="{56348AE9-DB89-40B9-B10B-480A6F3E2FEF}"/>
              </a:ext>
            </a:extLst>
          </p:cNvPr>
          <p:cNvSpPr>
            <a:spLocks noGrp="1"/>
          </p:cNvSpPr>
          <p:nvPr>
            <p:ph type="ftr" sz="quarter" idx="11"/>
          </p:nvPr>
        </p:nvSpPr>
        <p:spPr/>
        <p:txBody>
          <a:bodyPr/>
          <a:lstStyle/>
          <a:p>
            <a:r>
              <a:rPr lang="en-US" sz="1800" u="sng" dirty="0">
                <a:latin typeface="Poppins" panose="00000500000000000000" pitchFamily="50" charset="0"/>
                <a:cs typeface="Poppins" panose="00000500000000000000" pitchFamily="50" charset="0"/>
              </a:rPr>
              <a:t>https://id.wikipedia.org/wiki/ASCII</a:t>
            </a:r>
          </a:p>
        </p:txBody>
      </p:sp>
      <p:graphicFrame>
        <p:nvGraphicFramePr>
          <p:cNvPr id="14" name="Table 13">
            <a:extLst>
              <a:ext uri="{FF2B5EF4-FFF2-40B4-BE49-F238E27FC236}">
                <a16:creationId xmlns:a16="http://schemas.microsoft.com/office/drawing/2014/main" id="{AE695927-3CCD-4809-AAB7-8089D0B4EB4B}"/>
              </a:ext>
            </a:extLst>
          </p:cNvPr>
          <p:cNvGraphicFramePr>
            <a:graphicFrameLocks noGrp="1"/>
          </p:cNvGraphicFramePr>
          <p:nvPr>
            <p:extLst>
              <p:ext uri="{D42A27DB-BD31-4B8C-83A1-F6EECF244321}">
                <p14:modId xmlns:p14="http://schemas.microsoft.com/office/powerpoint/2010/main" val="2938541191"/>
              </p:ext>
            </p:extLst>
          </p:nvPr>
        </p:nvGraphicFramePr>
        <p:xfrm>
          <a:off x="7190508" y="1767839"/>
          <a:ext cx="4391892" cy="3893820"/>
        </p:xfrm>
        <a:graphic>
          <a:graphicData uri="http://schemas.openxmlformats.org/drawingml/2006/table">
            <a:tbl>
              <a:tblPr/>
              <a:tblGrid>
                <a:gridCol w="1097973">
                  <a:extLst>
                    <a:ext uri="{9D8B030D-6E8A-4147-A177-3AD203B41FA5}">
                      <a16:colId xmlns:a16="http://schemas.microsoft.com/office/drawing/2014/main" val="424893817"/>
                    </a:ext>
                  </a:extLst>
                </a:gridCol>
                <a:gridCol w="1097973">
                  <a:extLst>
                    <a:ext uri="{9D8B030D-6E8A-4147-A177-3AD203B41FA5}">
                      <a16:colId xmlns:a16="http://schemas.microsoft.com/office/drawing/2014/main" val="2078101714"/>
                    </a:ext>
                  </a:extLst>
                </a:gridCol>
                <a:gridCol w="1097973">
                  <a:extLst>
                    <a:ext uri="{9D8B030D-6E8A-4147-A177-3AD203B41FA5}">
                      <a16:colId xmlns:a16="http://schemas.microsoft.com/office/drawing/2014/main" val="384101123"/>
                    </a:ext>
                  </a:extLst>
                </a:gridCol>
                <a:gridCol w="1097973">
                  <a:extLst>
                    <a:ext uri="{9D8B030D-6E8A-4147-A177-3AD203B41FA5}">
                      <a16:colId xmlns:a16="http://schemas.microsoft.com/office/drawing/2014/main" val="76994482"/>
                    </a:ext>
                  </a:extLst>
                </a:gridCol>
              </a:tblGrid>
              <a:tr h="653415">
                <a:tc>
                  <a:txBody>
                    <a:bodyPr/>
                    <a:lstStyle/>
                    <a:p>
                      <a:pPr algn="ctr"/>
                      <a:r>
                        <a:rPr lang="id-ID" sz="1200" dirty="0">
                          <a:solidFill>
                            <a:schemeClr val="bg1"/>
                          </a:solidFill>
                          <a:effectLst/>
                          <a:latin typeface="Poppins" panose="00000500000000000000" pitchFamily="50" charset="0"/>
                          <a:cs typeface="Poppins" panose="00000500000000000000" pitchFamily="50" charset="0"/>
                        </a:rPr>
                        <a:t>Karakter</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id-ID" sz="1200">
                          <a:solidFill>
                            <a:schemeClr val="bg1"/>
                          </a:solidFill>
                          <a:effectLst/>
                          <a:latin typeface="Poppins" panose="00000500000000000000" pitchFamily="50" charset="0"/>
                          <a:cs typeface="Poppins" panose="00000500000000000000" pitchFamily="50" charset="0"/>
                        </a:rPr>
                        <a:t>Nilai Unicode</a:t>
                      </a:r>
                      <a:br>
                        <a:rPr lang="id-ID" sz="1200">
                          <a:solidFill>
                            <a:schemeClr val="bg1"/>
                          </a:solidFill>
                          <a:effectLst/>
                          <a:latin typeface="Poppins" panose="00000500000000000000" pitchFamily="50" charset="0"/>
                          <a:cs typeface="Poppins" panose="00000500000000000000" pitchFamily="50" charset="0"/>
                        </a:rPr>
                      </a:br>
                      <a:r>
                        <a:rPr lang="id-ID" sz="1200">
                          <a:solidFill>
                            <a:schemeClr val="bg1"/>
                          </a:solidFill>
                          <a:effectLst/>
                          <a:latin typeface="Poppins" panose="00000500000000000000" pitchFamily="50" charset="0"/>
                          <a:cs typeface="Poppins" panose="00000500000000000000" pitchFamily="50" charset="0"/>
                        </a:rPr>
                        <a:t>(heksadesimal)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id-ID" sz="1200">
                          <a:solidFill>
                            <a:schemeClr val="bg1"/>
                          </a:solidFill>
                          <a:effectLst/>
                          <a:latin typeface="Poppins" panose="00000500000000000000" pitchFamily="50" charset="0"/>
                          <a:cs typeface="Poppins" panose="00000500000000000000" pitchFamily="50" charset="0"/>
                        </a:rPr>
                        <a:t>Nilai ANSI ASCII</a:t>
                      </a:r>
                      <a:br>
                        <a:rPr lang="id-ID" sz="1200">
                          <a:solidFill>
                            <a:schemeClr val="bg1"/>
                          </a:solidFill>
                          <a:effectLst/>
                          <a:latin typeface="Poppins" panose="00000500000000000000" pitchFamily="50" charset="0"/>
                          <a:cs typeface="Poppins" panose="00000500000000000000" pitchFamily="50" charset="0"/>
                        </a:rPr>
                      </a:br>
                      <a:r>
                        <a:rPr lang="id-ID" sz="1200">
                          <a:solidFill>
                            <a:schemeClr val="bg1"/>
                          </a:solidFill>
                          <a:effectLst/>
                          <a:latin typeface="Poppins" panose="00000500000000000000" pitchFamily="50" charset="0"/>
                          <a:cs typeface="Poppins" panose="00000500000000000000" pitchFamily="50" charset="0"/>
                        </a:rPr>
                        <a:t>(desimal)</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id-ID" sz="1200">
                          <a:solidFill>
                            <a:schemeClr val="bg1"/>
                          </a:solidFill>
                          <a:effectLst/>
                          <a:latin typeface="Poppins" panose="00000500000000000000" pitchFamily="50" charset="0"/>
                          <a:cs typeface="Poppins" panose="00000500000000000000" pitchFamily="50" charset="0"/>
                        </a:rPr>
                        <a:t>Keterangan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462411227"/>
                  </a:ext>
                </a:extLst>
              </a:tr>
              <a:tr h="373380">
                <a:tc>
                  <a:txBody>
                    <a:bodyPr/>
                    <a:lstStyle/>
                    <a:p>
                      <a:r>
                        <a:rPr lang="id-ID" sz="1200" b="0" i="0" kern="1200" dirty="0">
                          <a:solidFill>
                            <a:schemeClr val="bg1"/>
                          </a:solidFill>
                          <a:effectLst/>
                          <a:latin typeface="Poppins" panose="00000500000000000000" pitchFamily="50" charset="0"/>
                          <a:ea typeface="+mn-ea"/>
                          <a:cs typeface="Poppins" panose="00000500000000000000" pitchFamily="50" charset="0"/>
                        </a:rPr>
                        <a:t>©</a:t>
                      </a:r>
                      <a:endParaRPr lang="id-ID"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dirty="0">
                          <a:solidFill>
                            <a:schemeClr val="bg1"/>
                          </a:solidFill>
                          <a:effectLst/>
                          <a:latin typeface="Poppins" panose="00000500000000000000" pitchFamily="50" charset="0"/>
                          <a:cs typeface="Poppins" panose="00000500000000000000" pitchFamily="50" charset="0"/>
                        </a:rPr>
                        <a:t>00A9</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u="none" strike="noStrike" dirty="0">
                          <a:solidFill>
                            <a:schemeClr val="bg1"/>
                          </a:solidFill>
                          <a:effectLst/>
                          <a:latin typeface="Poppins" panose="00000500000000000000" pitchFamily="50" charset="0"/>
                          <a:cs typeface="Poppins" panose="00000500000000000000" pitchFamily="50" charset="0"/>
                        </a:rPr>
                        <a:t>169</a:t>
                      </a:r>
                      <a:endParaRPr lang="id-ID"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Tanda Hak Cipta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191671963"/>
                  </a:ext>
                </a:extLst>
              </a:tr>
              <a:tr h="653415">
                <a:tc>
                  <a:txBody>
                    <a:bodyPr/>
                    <a:lstStyle/>
                    <a:p>
                      <a:r>
                        <a:rPr lang="id-ID" sz="1200" dirty="0">
                          <a:solidFill>
                            <a:schemeClr val="bg1"/>
                          </a:solidFill>
                          <a:effectLst/>
                          <a:latin typeface="Poppins" panose="00000500000000000000" pitchFamily="50" charset="0"/>
                          <a:cs typeface="Poppins" panose="00000500000000000000" pitchFamily="50" charset="0"/>
                        </a:rPr>
                        <a:t>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dirty="0">
                          <a:solidFill>
                            <a:schemeClr val="bg1"/>
                          </a:solidFill>
                          <a:effectLst/>
                          <a:latin typeface="Poppins" panose="00000500000000000000" pitchFamily="50" charset="0"/>
                          <a:cs typeface="Poppins" panose="00000500000000000000" pitchFamily="50" charset="0"/>
                        </a:rPr>
                        <a:t>0041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u="none" strike="noStrike" dirty="0">
                          <a:solidFill>
                            <a:schemeClr val="bg1"/>
                          </a:solidFill>
                          <a:effectLst/>
                          <a:latin typeface="Poppins" panose="00000500000000000000" pitchFamily="50" charset="0"/>
                          <a:cs typeface="Poppins" panose="00000500000000000000" pitchFamily="50" charset="0"/>
                        </a:rPr>
                        <a:t>65</a:t>
                      </a:r>
                      <a:endParaRPr lang="id-ID"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Huruf latin A kapital</a:t>
                      </a:r>
                      <a:endParaRPr lang="en-US"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86428517"/>
                  </a:ext>
                </a:extLst>
              </a:tr>
              <a:tr h="653415">
                <a:tc>
                  <a:txBody>
                    <a:bodyPr/>
                    <a:lstStyle/>
                    <a:p>
                      <a:r>
                        <a:rPr lang="id-ID" sz="1200" dirty="0">
                          <a:solidFill>
                            <a:schemeClr val="bg1"/>
                          </a:solidFill>
                          <a:effectLst/>
                          <a:latin typeface="Poppins" panose="00000500000000000000" pitchFamily="50" charset="0"/>
                          <a:cs typeface="Poppins" panose="00000500000000000000" pitchFamily="50" charset="0"/>
                        </a:rPr>
                        <a:t>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dirty="0">
                          <a:solidFill>
                            <a:schemeClr val="bg1"/>
                          </a:solidFill>
                          <a:effectLst/>
                          <a:latin typeface="Poppins" panose="00000500000000000000" pitchFamily="50" charset="0"/>
                          <a:cs typeface="Poppins" panose="00000500000000000000" pitchFamily="50" charset="0"/>
                        </a:rPr>
                        <a:t>0061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u="none" strike="noStrike" dirty="0">
                          <a:solidFill>
                            <a:schemeClr val="bg1"/>
                          </a:solidFill>
                          <a:effectLst/>
                          <a:latin typeface="Poppins" panose="00000500000000000000" pitchFamily="50" charset="0"/>
                          <a:cs typeface="Poppins" panose="00000500000000000000" pitchFamily="50" charset="0"/>
                        </a:rPr>
                        <a:t>97</a:t>
                      </a:r>
                      <a:endParaRPr lang="id-ID"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Huruf latin a kecil</a:t>
                      </a:r>
                      <a:endParaRPr lang="en-US"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38015633"/>
                  </a:ext>
                </a:extLst>
              </a:tr>
              <a:tr h="653415">
                <a:tc>
                  <a:txBody>
                    <a:bodyPr/>
                    <a:lstStyle/>
                    <a:p>
                      <a:r>
                        <a:rPr lang="id-ID" sz="1200" dirty="0">
                          <a:solidFill>
                            <a:schemeClr val="bg1"/>
                          </a:solidFill>
                          <a:effectLst/>
                          <a:latin typeface="Poppins" panose="00000500000000000000" pitchFamily="50" charset="0"/>
                          <a:cs typeface="Poppins" panose="00000500000000000000" pitchFamily="50"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dirty="0">
                          <a:solidFill>
                            <a:schemeClr val="bg1"/>
                          </a:solidFill>
                          <a:effectLst/>
                          <a:latin typeface="Poppins" panose="00000500000000000000" pitchFamily="50" charset="0"/>
                          <a:cs typeface="Poppins" panose="00000500000000000000" pitchFamily="50" charset="0"/>
                        </a:rPr>
                        <a:t>0040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u="none" strike="noStrike" dirty="0">
                          <a:solidFill>
                            <a:schemeClr val="bg1"/>
                          </a:solidFill>
                          <a:effectLst/>
                          <a:latin typeface="Poppins" panose="00000500000000000000" pitchFamily="50" charset="0"/>
                          <a:cs typeface="Poppins" panose="00000500000000000000" pitchFamily="50" charset="0"/>
                        </a:rPr>
                        <a:t>64</a:t>
                      </a:r>
                      <a:endParaRPr lang="id-ID" sz="1200" u="none"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A keong</a:t>
                      </a:r>
                      <a:endParaRPr lang="en-US"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48943011"/>
                  </a:ext>
                </a:extLst>
              </a:tr>
              <a:tr h="653415">
                <a:tc>
                  <a:txBody>
                    <a:bodyPr/>
                    <a:lstStyle/>
                    <a:p>
                      <a:r>
                        <a:rPr lang="id-ID" sz="1200" dirty="0">
                          <a:solidFill>
                            <a:schemeClr val="bg1"/>
                          </a:solidFill>
                          <a:effectLst/>
                          <a:latin typeface="Poppins" panose="00000500000000000000" pitchFamily="50" charset="0"/>
                          <a:cs typeface="Poppins" panose="00000500000000000000" pitchFamily="50" charset="0"/>
                        </a:rPr>
                        <a: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dirty="0">
                          <a:solidFill>
                            <a:schemeClr val="bg1"/>
                          </a:solidFill>
                          <a:effectLst/>
                          <a:latin typeface="Poppins" panose="00000500000000000000" pitchFamily="50" charset="0"/>
                          <a:cs typeface="Poppins" panose="00000500000000000000" pitchFamily="50" charset="0"/>
                        </a:rPr>
                        <a:t>0024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id-ID" sz="1200" u="none" strike="noStrike" dirty="0">
                          <a:solidFill>
                            <a:schemeClr val="bg1"/>
                          </a:solidFill>
                          <a:effectLst/>
                          <a:latin typeface="Poppins" panose="00000500000000000000" pitchFamily="50" charset="0"/>
                          <a:cs typeface="Poppins" panose="00000500000000000000" pitchFamily="50" charset="0"/>
                        </a:rPr>
                        <a:t>36</a:t>
                      </a:r>
                      <a:endParaRPr lang="id-ID"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id-ID" sz="1200" dirty="0">
                          <a:solidFill>
                            <a:schemeClr val="bg1"/>
                          </a:solidFill>
                          <a:effectLst/>
                          <a:latin typeface="Poppins" panose="00000500000000000000" pitchFamily="50" charset="0"/>
                          <a:cs typeface="Poppins" panose="00000500000000000000" pitchFamily="50" charset="0"/>
                        </a:rPr>
                        <a:t>Tanda mata uang dolar</a:t>
                      </a:r>
                      <a:endParaRPr lang="en-US" sz="1200" dirty="0">
                        <a:solidFill>
                          <a:schemeClr val="bg1"/>
                        </a:solidFill>
                        <a:effectLst/>
                        <a:latin typeface="Poppins" panose="00000500000000000000" pitchFamily="50" charset="0"/>
                        <a:cs typeface="Poppins" panose="00000500000000000000" pitchFamily="50" charset="0"/>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7795617"/>
                  </a:ext>
                </a:extLst>
              </a:tr>
            </a:tbl>
          </a:graphicData>
        </a:graphic>
      </p:graphicFrame>
    </p:spTree>
    <p:extLst>
      <p:ext uri="{BB962C8B-B14F-4D97-AF65-F5344CB8AC3E}">
        <p14:creationId xmlns:p14="http://schemas.microsoft.com/office/powerpoint/2010/main" val="2754694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86EA-3C76-4194-852F-0B15CE6A2879}"/>
              </a:ext>
            </a:extLst>
          </p:cNvPr>
          <p:cNvSpPr>
            <a:spLocks noGrp="1"/>
          </p:cNvSpPr>
          <p:nvPr>
            <p:ph type="title"/>
          </p:nvPr>
        </p:nvSpPr>
        <p:spPr/>
        <p:txBody>
          <a:bodyPr>
            <a:normAutofit/>
          </a:bodyPr>
          <a:lstStyle/>
          <a:p>
            <a:r>
              <a:rPr lang="id-ID" sz="4000" b="1" dirty="0">
                <a:solidFill>
                  <a:schemeClr val="tx1"/>
                </a:solidFill>
                <a:latin typeface="Poppins" panose="00000500000000000000" pitchFamily="50" charset="0"/>
                <a:cs typeface="Poppins" panose="00000500000000000000" pitchFamily="50" charset="0"/>
              </a:rPr>
              <a:t>Penjabaran Rumus Bilangan Oktal</a:t>
            </a:r>
          </a:p>
        </p:txBody>
      </p:sp>
      <p:sp>
        <p:nvSpPr>
          <p:cNvPr id="3" name="Content Placeholder 2">
            <a:extLst>
              <a:ext uri="{FF2B5EF4-FFF2-40B4-BE49-F238E27FC236}">
                <a16:creationId xmlns:a16="http://schemas.microsoft.com/office/drawing/2014/main" id="{1ADDCE72-FEEE-4716-BDB8-CB4A4E79A4AF}"/>
              </a:ext>
            </a:extLst>
          </p:cNvPr>
          <p:cNvSpPr>
            <a:spLocks noGrp="1"/>
          </p:cNvSpPr>
          <p:nvPr>
            <p:ph idx="1"/>
          </p:nvPr>
        </p:nvSpPr>
        <p:spPr>
          <a:xfrm>
            <a:off x="913794" y="2076450"/>
            <a:ext cx="10353762" cy="3714749"/>
          </a:xfrm>
        </p:spPr>
        <p:txBody>
          <a:bodyPr>
            <a:normAutofit/>
          </a:bodyPr>
          <a:lstStyle/>
          <a:p>
            <a:endParaRPr lang="id-ID" sz="2000" dirty="0">
              <a:solidFill>
                <a:schemeClr val="tx1"/>
              </a:solidFill>
              <a:latin typeface="Poppins" panose="00000500000000000000" pitchFamily="50" charset="0"/>
              <a:cs typeface="Poppins" panose="00000500000000000000" pitchFamily="50" charset="0"/>
            </a:endParaRPr>
          </a:p>
        </p:txBody>
      </p:sp>
    </p:spTree>
    <p:extLst>
      <p:ext uri="{BB962C8B-B14F-4D97-AF65-F5344CB8AC3E}">
        <p14:creationId xmlns:p14="http://schemas.microsoft.com/office/powerpoint/2010/main" val="533840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{C776F5E1-A0CB-40A5-BB1A-D0EF517FAC41}tf11665031_win32</Template>
  <TotalTime>70</TotalTime>
  <Words>288</Words>
  <Application>Microsoft Office PowerPoint</Application>
  <PresentationFormat>Widescreen</PresentationFormat>
  <Paragraphs>97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Nova</vt:lpstr>
      <vt:lpstr>Arial Nova Light</vt:lpstr>
      <vt:lpstr>Calibri</vt:lpstr>
      <vt:lpstr>Poppins</vt:lpstr>
      <vt:lpstr>Wingdings 2</vt:lpstr>
      <vt:lpstr>SlateVTI</vt:lpstr>
      <vt:lpstr>Konversi Bilangan Oktal &amp; Kode ASCII</vt:lpstr>
      <vt:lpstr>Pendahuluan</vt:lpstr>
      <vt:lpstr>Definisi Umum Bilangan Oktal</vt:lpstr>
      <vt:lpstr>Definisi Umum Kode ASCII</vt:lpstr>
      <vt:lpstr>Penjabaran Rumus Bilangan Oktal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Konversi Bilangan Oktal &amp; Kode ASCII</dc:title>
  <dc:creator>Andri Firman Saputra</dc:creator>
  <cp:lastModifiedBy>Andri Firman Saputra</cp:lastModifiedBy>
  <cp:revision>35</cp:revision>
  <dcterms:created xsi:type="dcterms:W3CDTF">2020-10-13T19:03:03Z</dcterms:created>
  <dcterms:modified xsi:type="dcterms:W3CDTF">2020-10-13T20:13:46Z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