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02" r:id="rId3"/>
    <p:sldId id="303" r:id="rId4"/>
    <p:sldId id="304" r:id="rId5"/>
    <p:sldId id="268" r:id="rId6"/>
    <p:sldId id="271" r:id="rId7"/>
    <p:sldId id="305" r:id="rId8"/>
    <p:sldId id="306" r:id="rId9"/>
    <p:sldId id="307" r:id="rId10"/>
    <p:sldId id="308" r:id="rId11"/>
    <p:sldId id="309" r:id="rId12"/>
    <p:sldId id="310" r:id="rId13"/>
    <p:sldId id="311" r:id="rId14"/>
    <p:sldId id="337" r:id="rId15"/>
    <p:sldId id="338" r:id="rId16"/>
    <p:sldId id="339" r:id="rId17"/>
    <p:sldId id="340" r:id="rId18"/>
    <p:sldId id="341" r:id="rId19"/>
    <p:sldId id="342" r:id="rId20"/>
    <p:sldId id="343" r:id="rId21"/>
    <p:sldId id="312" r:id="rId22"/>
    <p:sldId id="344" r:id="rId23"/>
    <p:sldId id="313" r:id="rId24"/>
    <p:sldId id="314" r:id="rId25"/>
    <p:sldId id="315" r:id="rId26"/>
    <p:sldId id="316" r:id="rId27"/>
    <p:sldId id="345" r:id="rId28"/>
    <p:sldId id="317" r:id="rId29"/>
    <p:sldId id="318" r:id="rId30"/>
    <p:sldId id="319" r:id="rId31"/>
    <p:sldId id="320" r:id="rId32"/>
    <p:sldId id="321" r:id="rId33"/>
    <p:sldId id="322" r:id="rId34"/>
    <p:sldId id="346" r:id="rId35"/>
    <p:sldId id="347" r:id="rId36"/>
    <p:sldId id="348" r:id="rId37"/>
    <p:sldId id="349" r:id="rId38"/>
    <p:sldId id="350" r:id="rId39"/>
    <p:sldId id="351" r:id="rId40"/>
    <p:sldId id="352" r:id="rId41"/>
    <p:sldId id="353" r:id="rId42"/>
    <p:sldId id="354" r:id="rId43"/>
    <p:sldId id="355" r:id="rId44"/>
    <p:sldId id="358" r:id="rId45"/>
    <p:sldId id="360" r:id="rId46"/>
    <p:sldId id="356" r:id="rId47"/>
    <p:sldId id="359" r:id="rId48"/>
    <p:sldId id="357" r:id="rId49"/>
    <p:sldId id="361" r:id="rId50"/>
  </p:sldIdLst>
  <p:sldSz cx="9144000" cy="6858000" type="screen4x3"/>
  <p:notesSz cx="6858000" cy="9144000"/>
  <p:custDataLst>
    <p:tags r:id="rId51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0" d="100"/>
          <a:sy n="50" d="100"/>
        </p:scale>
        <p:origin x="1956" y="4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A995-38B5-41D9-90B9-2B68B195749C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 shadeToTitle="1">
        <a:gradFill flip="none" rotWithShape="1">
          <a:gsLst>
            <a:gs pos="8000">
              <a:schemeClr val="accent1">
                <a:tint val="66000"/>
                <a:satMod val="160000"/>
              </a:scheme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path path="shap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7A995-38B5-41D9-90B9-2B68B195749C}" type="datetimeFigureOut">
              <a:rPr lang="en-US" smtClean="0"/>
              <a:pPr/>
              <a:t>9/10/2022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411CDD-019E-4E43-BD80-DCD37367EF0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844824"/>
            <a:ext cx="7772400" cy="1470025"/>
          </a:xfr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5400" dirty="0"/>
              <a:t>PEMROGRAMAN  II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Yulianti</a:t>
            </a:r>
            <a:r>
              <a:rPr lang="id-ID" dirty="0">
                <a:solidFill>
                  <a:schemeClr val="tx1"/>
                </a:solidFill>
              </a:rPr>
              <a:t>., S.</a:t>
            </a:r>
            <a:r>
              <a:rPr lang="en-US" dirty="0" err="1">
                <a:solidFill>
                  <a:schemeClr val="tx1"/>
                </a:solidFill>
              </a:rPr>
              <a:t>Kom</a:t>
            </a:r>
            <a:r>
              <a:rPr lang="id-ID" dirty="0">
                <a:solidFill>
                  <a:schemeClr val="tx1"/>
                </a:solidFill>
              </a:rPr>
              <a:t>., M.Kom.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0812</a:t>
            </a:r>
            <a:r>
              <a:rPr lang="id-ID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1025 8055</a:t>
            </a:r>
          </a:p>
          <a:p>
            <a:r>
              <a:rPr lang="en-US" dirty="0">
                <a:solidFill>
                  <a:schemeClr val="tx1"/>
                </a:solidFill>
              </a:rPr>
              <a:t>yulianti@unpam.ac.id</a:t>
            </a:r>
            <a:endParaRPr lang="id-ID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Kotak Dialog New Application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56792"/>
            <a:ext cx="8229600" cy="506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5333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Konsol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Finish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dialog New Application</a:t>
            </a:r>
          </a:p>
        </p:txBody>
      </p:sp>
    </p:spTree>
    <p:extLst>
      <p:ext uri="{BB962C8B-B14F-4D97-AF65-F5344CB8AC3E}">
        <p14:creationId xmlns:p14="http://schemas.microsoft.com/office/powerpoint/2010/main" val="895559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Tampilan</a:t>
            </a:r>
            <a:r>
              <a:rPr lang="en-US" dirty="0"/>
              <a:t> NetBeans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570720"/>
            <a:ext cx="8229600" cy="5233182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457200" y="2492896"/>
            <a:ext cx="2602632" cy="15841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059832" y="2996952"/>
            <a:ext cx="432048" cy="28803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3497289" y="2672916"/>
            <a:ext cx="439248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Project explorer, </a:t>
            </a:r>
            <a:r>
              <a:rPr lang="en-US" sz="2400" dirty="0" err="1">
                <a:solidFill>
                  <a:srgbClr val="FF0000"/>
                </a:solidFill>
              </a:rPr>
              <a:t>menunjukkan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nama</a:t>
            </a:r>
            <a:r>
              <a:rPr lang="en-US" sz="2400" dirty="0">
                <a:solidFill>
                  <a:srgbClr val="FF0000"/>
                </a:solidFill>
              </a:rPr>
              <a:t> Project, </a:t>
            </a:r>
            <a:r>
              <a:rPr lang="en-US" sz="2400" dirty="0" err="1">
                <a:solidFill>
                  <a:srgbClr val="FF0000"/>
                </a:solidFill>
              </a:rPr>
              <a:t>nama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paket</a:t>
            </a:r>
            <a:r>
              <a:rPr lang="en-US" sz="2400" dirty="0">
                <a:solidFill>
                  <a:srgbClr val="FF0000"/>
                </a:solidFill>
              </a:rPr>
              <a:t>/folder, </a:t>
            </a:r>
            <a:r>
              <a:rPr lang="en-US" sz="2400" dirty="0" err="1">
                <a:solidFill>
                  <a:srgbClr val="FF0000"/>
                </a:solidFill>
              </a:rPr>
              <a:t>dan</a:t>
            </a:r>
            <a:r>
              <a:rPr lang="en-US" sz="2400" dirty="0">
                <a:solidFill>
                  <a:srgbClr val="FF0000"/>
                </a:solidFill>
              </a:rPr>
              <a:t> file-file di </a:t>
            </a:r>
            <a:r>
              <a:rPr lang="en-US" sz="2400" dirty="0" err="1">
                <a:solidFill>
                  <a:srgbClr val="FF0000"/>
                </a:solidFill>
              </a:rPr>
              <a:t>dalamnya</a:t>
            </a:r>
            <a:endParaRPr lang="en-US" sz="2400" dirty="0">
              <a:solidFill>
                <a:srgbClr val="FF0000"/>
              </a:solidFill>
            </a:endParaRPr>
          </a:p>
          <a:p>
            <a:r>
              <a:rPr lang="en-US" sz="2400" dirty="0" err="1">
                <a:solidFill>
                  <a:srgbClr val="FF0000"/>
                </a:solidFill>
              </a:rPr>
              <a:t>Jika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tidak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tampil</a:t>
            </a:r>
            <a:r>
              <a:rPr lang="en-US" sz="2400" dirty="0">
                <a:solidFill>
                  <a:srgbClr val="FF0000"/>
                </a:solidFill>
              </a:rPr>
              <a:t>, </a:t>
            </a:r>
            <a:r>
              <a:rPr lang="en-US" sz="2400" dirty="0" err="1">
                <a:solidFill>
                  <a:srgbClr val="FF0000"/>
                </a:solidFill>
              </a:rPr>
              <a:t>klik</a:t>
            </a:r>
            <a:r>
              <a:rPr lang="en-US" sz="2400" dirty="0">
                <a:solidFill>
                  <a:srgbClr val="FF0000"/>
                </a:solidFill>
              </a:rPr>
              <a:t> menu Window &gt;&gt; Projects</a:t>
            </a:r>
          </a:p>
        </p:txBody>
      </p:sp>
    </p:spTree>
    <p:extLst>
      <p:ext uri="{BB962C8B-B14F-4D97-AF65-F5344CB8AC3E}">
        <p14:creationId xmlns:p14="http://schemas.microsoft.com/office/powerpoint/2010/main" val="12828613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(Package)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Paket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mengelompokkan</a:t>
            </a:r>
            <a:r>
              <a:rPr lang="en-US" dirty="0"/>
              <a:t> </a:t>
            </a:r>
            <a:r>
              <a:rPr lang="en-US" dirty="0" err="1"/>
              <a:t>kelas</a:t>
            </a:r>
            <a:endParaRPr lang="en-US" dirty="0"/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,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project, </a:t>
            </a:r>
            <a:r>
              <a:rPr lang="en-US" dirty="0" err="1"/>
              <a:t>atau</a:t>
            </a:r>
            <a:r>
              <a:rPr lang="en-US" dirty="0"/>
              <a:t> source packages,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New </a:t>
            </a:r>
            <a:r>
              <a:rPr lang="en-US" dirty="0">
                <a:sym typeface="Webdings" panose="05030102010509060703" pitchFamily="18" charset="2"/>
              </a:rPr>
              <a:t></a:t>
            </a:r>
            <a:r>
              <a:rPr lang="en-US" dirty="0"/>
              <a:t> Java Package</a:t>
            </a:r>
          </a:p>
        </p:txBody>
      </p:sp>
    </p:spTree>
    <p:extLst>
      <p:ext uri="{BB962C8B-B14F-4D97-AF65-F5344CB8AC3E}">
        <p14:creationId xmlns:p14="http://schemas.microsoft.com/office/powerpoint/2010/main" val="36817362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(Package)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2759" b="54453"/>
          <a:stretch/>
        </p:blipFill>
        <p:spPr>
          <a:xfrm>
            <a:off x="896505" y="1432851"/>
            <a:ext cx="7350990" cy="5054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39930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(Package)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157192"/>
            <a:ext cx="8229600" cy="1132460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package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aplikasikonsol</a:t>
            </a:r>
            <a:endParaRPr lang="en-US" dirty="0"/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mengakhiri</a:t>
            </a:r>
            <a:r>
              <a:rPr lang="en-US" dirty="0"/>
              <a:t>,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u="sng" dirty="0"/>
              <a:t>F</a:t>
            </a:r>
            <a:r>
              <a:rPr lang="en-US" dirty="0"/>
              <a:t>inish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84" y="1403168"/>
            <a:ext cx="8256316" cy="375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17197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Paket</a:t>
            </a:r>
            <a:r>
              <a:rPr lang="en-US" dirty="0"/>
              <a:t> (Package)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buat</a:t>
            </a:r>
            <a:r>
              <a:rPr lang="en-US" dirty="0"/>
              <a:t> package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aplikasigui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model</a:t>
            </a:r>
          </a:p>
          <a:p>
            <a:r>
              <a:rPr lang="en-US" dirty="0" err="1"/>
              <a:t>Hasilnya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74351" b="69820"/>
          <a:stretch/>
        </p:blipFill>
        <p:spPr>
          <a:xfrm>
            <a:off x="2014041" y="2996952"/>
            <a:ext cx="5115917" cy="3384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4338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96470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class,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package model</a:t>
            </a:r>
          </a:p>
          <a:p>
            <a:r>
              <a:rPr lang="en-US" dirty="0" err="1"/>
              <a:t>Pilih</a:t>
            </a:r>
            <a:r>
              <a:rPr lang="en-US" dirty="0"/>
              <a:t> New </a:t>
            </a:r>
            <a:r>
              <a:rPr lang="en-US" dirty="0">
                <a:sym typeface="Webdings" panose="05030102010509060703" pitchFamily="18" charset="2"/>
              </a:rPr>
              <a:t></a:t>
            </a:r>
            <a:r>
              <a:rPr lang="en-US" dirty="0"/>
              <a:t> Java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3282" b="56891"/>
          <a:stretch/>
        </p:blipFill>
        <p:spPr>
          <a:xfrm>
            <a:off x="1583668" y="2747467"/>
            <a:ext cx="5976664" cy="3945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9491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6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class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Mahasiswa</a:t>
            </a:r>
            <a:endParaRPr lang="en-US" dirty="0"/>
          </a:p>
          <a:p>
            <a:r>
              <a:rPr lang="en-US" dirty="0" err="1"/>
              <a:t>Pastikan</a:t>
            </a:r>
            <a:r>
              <a:rPr lang="en-US" dirty="0"/>
              <a:t> package-</a:t>
            </a:r>
            <a:r>
              <a:rPr lang="en-US" dirty="0" err="1"/>
              <a:t>nya</a:t>
            </a:r>
            <a:r>
              <a:rPr lang="en-US" dirty="0"/>
              <a:t> model</a:t>
            </a:r>
          </a:p>
          <a:p>
            <a:r>
              <a:rPr lang="en-US" dirty="0" err="1"/>
              <a:t>Akhiri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u="sng" dirty="0"/>
              <a:t>F</a:t>
            </a:r>
            <a:r>
              <a:rPr lang="en-US" dirty="0"/>
              <a:t>inish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852937"/>
            <a:ext cx="7920880" cy="3820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96149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218884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class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tambahkan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nim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bertipe</a:t>
            </a:r>
            <a:r>
              <a:rPr lang="en-US" dirty="0"/>
              <a:t> String, </a:t>
            </a:r>
            <a:r>
              <a:rPr lang="en-US" dirty="0" err="1"/>
              <a:t>serta</a:t>
            </a:r>
            <a:r>
              <a:rPr lang="en-US" dirty="0"/>
              <a:t> </a:t>
            </a:r>
            <a:r>
              <a:rPr lang="en-US" dirty="0" err="1"/>
              <a:t>uts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uas</a:t>
            </a:r>
            <a:r>
              <a:rPr lang="en-US" dirty="0"/>
              <a:t> </a:t>
            </a:r>
            <a:r>
              <a:rPr lang="en-US" dirty="0" err="1"/>
              <a:t>bertipe</a:t>
            </a:r>
            <a:r>
              <a:rPr lang="en-US" dirty="0"/>
              <a:t> double,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akses</a:t>
            </a:r>
            <a:r>
              <a:rPr lang="en-US" dirty="0"/>
              <a:t> modifier private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asesor</a:t>
            </a:r>
            <a:r>
              <a:rPr lang="en-US" dirty="0"/>
              <a:t> (getter)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mutator</a:t>
            </a:r>
            <a:r>
              <a:rPr lang="en-US" dirty="0"/>
              <a:t> (setter),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class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, </a:t>
            </a:r>
            <a:r>
              <a:rPr lang="en-US" dirty="0" err="1"/>
              <a:t>pilih</a:t>
            </a:r>
            <a:r>
              <a:rPr lang="en-US" dirty="0"/>
              <a:t> Insert Code…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7348" t="26376" r="40038" b="45078"/>
          <a:stretch/>
        </p:blipFill>
        <p:spPr>
          <a:xfrm>
            <a:off x="748126" y="3789040"/>
            <a:ext cx="7647747" cy="288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25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Peraturan</a:t>
            </a:r>
            <a:r>
              <a:rPr lang="en-US" dirty="0"/>
              <a:t> </a:t>
            </a:r>
            <a:r>
              <a:rPr lang="en-US" dirty="0" err="1"/>
              <a:t>Perkuliahan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Absensi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maksimal</a:t>
            </a:r>
            <a:r>
              <a:rPr lang="en-US" dirty="0"/>
              <a:t> 15 </a:t>
            </a:r>
            <a:r>
              <a:rPr lang="en-US" dirty="0" err="1"/>
              <a:t>menit</a:t>
            </a:r>
            <a:r>
              <a:rPr lang="id-ID" dirty="0"/>
              <a:t> dari jadwal</a:t>
            </a:r>
            <a:r>
              <a:rPr lang="en-US" dirty="0"/>
              <a:t>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terlambat</a:t>
            </a:r>
            <a:r>
              <a:rPr lang="en-US" dirty="0"/>
              <a:t> </a:t>
            </a:r>
            <a:r>
              <a:rPr lang="id-ID" dirty="0"/>
              <a:t>dianggap tidak hadir.</a:t>
            </a:r>
            <a:endParaRPr lang="en-US" dirty="0"/>
          </a:p>
          <a:p>
            <a:r>
              <a:rPr lang="en-US" dirty="0" err="1"/>
              <a:t>Jumlah</a:t>
            </a:r>
            <a:r>
              <a:rPr lang="en-US" dirty="0"/>
              <a:t> </a:t>
            </a:r>
            <a:r>
              <a:rPr lang="en-US" dirty="0" err="1"/>
              <a:t>kehadiran</a:t>
            </a:r>
            <a:r>
              <a:rPr lang="en-US" dirty="0"/>
              <a:t> minimal 13 </a:t>
            </a:r>
            <a:r>
              <a:rPr lang="en-US" dirty="0" err="1"/>
              <a:t>pertemuan</a:t>
            </a:r>
            <a:r>
              <a:rPr lang="id-ID" dirty="0"/>
              <a:t>, jika kurang dari </a:t>
            </a:r>
            <a:r>
              <a:rPr lang="en-US" dirty="0"/>
              <a:t>13</a:t>
            </a:r>
            <a:r>
              <a:rPr lang="id-ID" dirty="0"/>
              <a:t> pertemuan, tidak diluluskan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id-ID" dirty="0"/>
              <a:t>nilai dikurangi.</a:t>
            </a:r>
            <a:endParaRPr lang="en-US" dirty="0"/>
          </a:p>
          <a:p>
            <a:pPr lvl="0"/>
            <a:r>
              <a:rPr lang="id-ID" dirty="0"/>
              <a:t>Jika t</a:t>
            </a:r>
            <a:r>
              <a:rPr lang="en-US" dirty="0" err="1"/>
              <a:t>idak</a:t>
            </a:r>
            <a:r>
              <a:rPr lang="en-US" dirty="0"/>
              <a:t> </a:t>
            </a:r>
            <a:r>
              <a:rPr lang="en-US" dirty="0" err="1"/>
              <a:t>masuk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keterangan</a:t>
            </a:r>
            <a:r>
              <a:rPr lang="en-US" dirty="0"/>
              <a:t> </a:t>
            </a:r>
            <a:r>
              <a:rPr lang="id-ID" dirty="0"/>
              <a:t>yang </a:t>
            </a:r>
            <a:r>
              <a:rPr lang="en-US" dirty="0" err="1"/>
              <a:t>sah</a:t>
            </a:r>
            <a:r>
              <a:rPr lang="en-US" dirty="0"/>
              <a:t> (</a:t>
            </a:r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dokter</a:t>
            </a:r>
            <a:r>
              <a:rPr lang="en-US" dirty="0"/>
              <a:t>, </a:t>
            </a:r>
            <a:r>
              <a:rPr lang="en-US" dirty="0" err="1"/>
              <a:t>surat</a:t>
            </a:r>
            <a:r>
              <a:rPr lang="en-US" dirty="0"/>
              <a:t> </a:t>
            </a:r>
            <a:r>
              <a:rPr lang="en-US" dirty="0" err="1"/>
              <a:t>tugas</a:t>
            </a:r>
            <a:r>
              <a:rPr lang="en-US" dirty="0"/>
              <a:t>, </a:t>
            </a:r>
            <a:r>
              <a:rPr lang="en-US" dirty="0" err="1"/>
              <a:t>dll</a:t>
            </a:r>
            <a:r>
              <a:rPr lang="en-US" dirty="0"/>
              <a:t>), </a:t>
            </a:r>
            <a:r>
              <a:rPr lang="en-US" dirty="0" err="1"/>
              <a:t>maksimal</a:t>
            </a:r>
            <a:r>
              <a:rPr lang="en-US" dirty="0"/>
              <a:t> </a:t>
            </a:r>
            <a:r>
              <a:rPr lang="id-ID" dirty="0"/>
              <a:t>2</a:t>
            </a:r>
            <a:r>
              <a:rPr lang="en-US" dirty="0"/>
              <a:t> kali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dianggap</a:t>
            </a:r>
            <a:r>
              <a:rPr lang="id-ID" dirty="0"/>
              <a:t>.</a:t>
            </a:r>
          </a:p>
          <a:p>
            <a:pPr lvl="0"/>
            <a:r>
              <a:rPr lang="en-US" dirty="0" err="1"/>
              <a:t>Jika</a:t>
            </a:r>
            <a:r>
              <a:rPr lang="en-US" dirty="0"/>
              <a:t> </a:t>
            </a:r>
            <a:r>
              <a:rPr lang="id-ID" dirty="0"/>
              <a:t>mengerjakan selain materi yang diajarkan, nilai dikurangi atau tidak diluluskan.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1254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96751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Pada</a:t>
            </a:r>
            <a:r>
              <a:rPr lang="en-US" dirty="0"/>
              <a:t> menu pop up, </a:t>
            </a:r>
            <a:r>
              <a:rPr lang="en-US" dirty="0" err="1"/>
              <a:t>pilih</a:t>
            </a:r>
            <a:r>
              <a:rPr lang="en-US" dirty="0"/>
              <a:t> Getter and Setter…</a:t>
            </a:r>
          </a:p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dialog </a:t>
            </a:r>
            <a:r>
              <a:rPr lang="en-US" dirty="0" err="1"/>
              <a:t>beri</a:t>
            </a:r>
            <a:r>
              <a:rPr lang="en-US" dirty="0"/>
              <a:t> </a:t>
            </a:r>
            <a:r>
              <a:rPr lang="en-US" dirty="0" err="1"/>
              <a:t>ceklist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yang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dibuatkan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asesor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mutator</a:t>
            </a:r>
            <a:r>
              <a:rPr lang="en-US" dirty="0"/>
              <a:t>, </a:t>
            </a:r>
            <a:r>
              <a:rPr lang="en-US" dirty="0" err="1"/>
              <a:t>kemudian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Generate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7710" t="28547" r="60153" b="28141"/>
          <a:stretch/>
        </p:blipFill>
        <p:spPr>
          <a:xfrm>
            <a:off x="755576" y="2969441"/>
            <a:ext cx="3432948" cy="377624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040" y="3356992"/>
            <a:ext cx="3613231" cy="3151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5277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Class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dibangkitkan</a:t>
            </a:r>
            <a:r>
              <a:rPr lang="en-US" dirty="0"/>
              <a:t> (</a:t>
            </a:r>
            <a:r>
              <a:rPr lang="en-US" i="1" dirty="0"/>
              <a:t>generated</a:t>
            </a:r>
            <a:r>
              <a:rPr lang="en-US" dirty="0"/>
              <a:t>), </a:t>
            </a:r>
            <a:r>
              <a:rPr lang="en-US" dirty="0" err="1"/>
              <a:t>sedangkan</a:t>
            </a:r>
            <a:r>
              <a:rPr lang="en-US" dirty="0"/>
              <a:t> yang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diketik</a:t>
            </a:r>
            <a:endParaRPr lang="en-US" dirty="0"/>
          </a:p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menghitung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(</a:t>
            </a:r>
            <a:r>
              <a:rPr lang="en-US" dirty="0" err="1"/>
              <a:t>getNilaiAkhir</a:t>
            </a:r>
            <a:r>
              <a:rPr lang="en-US" dirty="0"/>
              <a:t>), </a:t>
            </a:r>
            <a:r>
              <a:rPr lang="en-US" dirty="0" err="1"/>
              <a:t>menghitung</a:t>
            </a:r>
            <a:r>
              <a:rPr lang="en-US" dirty="0"/>
              <a:t> grade (</a:t>
            </a:r>
            <a:r>
              <a:rPr lang="en-US" dirty="0" err="1"/>
              <a:t>getGrade</a:t>
            </a:r>
            <a:r>
              <a:rPr lang="en-US" dirty="0"/>
              <a:t>), dan </a:t>
            </a:r>
            <a:r>
              <a:rPr lang="en-US" dirty="0" err="1"/>
              <a:t>menentukan</a:t>
            </a:r>
            <a:r>
              <a:rPr lang="en-US" dirty="0"/>
              <a:t> status </a:t>
            </a:r>
            <a:r>
              <a:rPr lang="en-US" dirty="0" err="1"/>
              <a:t>kelulusan</a:t>
            </a:r>
            <a:r>
              <a:rPr lang="en-US" dirty="0"/>
              <a:t> (</a:t>
            </a:r>
            <a:r>
              <a:rPr lang="en-US" dirty="0" err="1"/>
              <a:t>getStatusLulus</a:t>
            </a:r>
            <a:r>
              <a:rPr lang="en-US" dirty="0"/>
              <a:t>)</a:t>
            </a:r>
          </a:p>
          <a:p>
            <a:r>
              <a:rPr lang="en-US" dirty="0"/>
              <a:t>Source code </a:t>
            </a:r>
            <a:r>
              <a:rPr lang="en-US" dirty="0" err="1"/>
              <a:t>ketiga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di slide </a:t>
            </a:r>
            <a:r>
              <a:rPr lang="en-US" dirty="0" err="1"/>
              <a:t>selanjutnya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7540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Membuat</a:t>
            </a:r>
            <a:r>
              <a:rPr lang="en-US" dirty="0"/>
              <a:t> Class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1893" t="18133" r="8243" b="10159"/>
          <a:stretch/>
        </p:blipFill>
        <p:spPr>
          <a:xfrm>
            <a:off x="755164" y="1417638"/>
            <a:ext cx="7633672" cy="5323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6887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Konsol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3"/>
          </a:xfrm>
        </p:spPr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konsol</a:t>
            </a:r>
            <a:r>
              <a:rPr lang="en-US" dirty="0"/>
              <a:t>,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package </a:t>
            </a:r>
            <a:r>
              <a:rPr lang="en-US" dirty="0" err="1"/>
              <a:t>aplikasikonsol</a:t>
            </a:r>
            <a:endParaRPr lang="en-US" dirty="0"/>
          </a:p>
          <a:p>
            <a:r>
              <a:rPr lang="en-US" dirty="0" err="1"/>
              <a:t>Pilih</a:t>
            </a:r>
            <a:r>
              <a:rPr lang="en-US" dirty="0"/>
              <a:t> New </a:t>
            </a:r>
            <a:r>
              <a:rPr lang="en-US" dirty="0">
                <a:sym typeface="Webdings" panose="05030102010509060703" pitchFamily="18" charset="2"/>
              </a:rPr>
              <a:t></a:t>
            </a:r>
            <a:r>
              <a:rPr lang="en-US" dirty="0"/>
              <a:t> Java Class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r="61622" b="61812"/>
          <a:stretch/>
        </p:blipFill>
        <p:spPr>
          <a:xfrm>
            <a:off x="1619672" y="3284984"/>
            <a:ext cx="5832648" cy="326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45768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Konsol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180727"/>
          </a:xfrm>
        </p:spPr>
        <p:txBody>
          <a:bodyPr>
            <a:normAutofit fontScale="92500"/>
          </a:bodyPr>
          <a:lstStyle/>
          <a:p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class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NilaiMahasiswa</a:t>
            </a:r>
            <a:endParaRPr lang="en-US" dirty="0"/>
          </a:p>
          <a:p>
            <a:r>
              <a:rPr lang="en-US" dirty="0"/>
              <a:t>Package-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aplikasikonsol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u="sng" dirty="0"/>
              <a:t>F</a:t>
            </a:r>
            <a:r>
              <a:rPr lang="en-US" dirty="0"/>
              <a:t>inish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939254"/>
            <a:ext cx="8229600" cy="3705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9483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Konsol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1277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main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(run)</a:t>
            </a:r>
          </a:p>
          <a:p>
            <a:r>
              <a:rPr lang="en-US" dirty="0" err="1"/>
              <a:t>Buat</a:t>
            </a:r>
            <a:r>
              <a:rPr lang="en-US" dirty="0"/>
              <a:t>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class Scanner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membaca</a:t>
            </a:r>
            <a:r>
              <a:rPr lang="en-US" dirty="0"/>
              <a:t> </a:t>
            </a:r>
            <a:r>
              <a:rPr lang="en-US" dirty="0" err="1"/>
              <a:t>masukan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keyboard</a:t>
            </a:r>
          </a:p>
          <a:p>
            <a:r>
              <a:rPr lang="en-US" dirty="0" err="1"/>
              <a:t>Buat</a:t>
            </a:r>
            <a:r>
              <a:rPr lang="en-US" dirty="0"/>
              <a:t> array </a:t>
            </a:r>
            <a:r>
              <a:rPr lang="en-US" dirty="0" err="1"/>
              <a:t>objek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class </a:t>
            </a:r>
            <a:r>
              <a:rPr lang="en-US" dirty="0" err="1"/>
              <a:t>Mahasiswa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2275" t="43710" r="37901" b="39401"/>
          <a:stretch/>
        </p:blipFill>
        <p:spPr>
          <a:xfrm>
            <a:off x="698396" y="3717032"/>
            <a:ext cx="7747207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90471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Konsol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6084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Class Scanner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dikenali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indikator</a:t>
            </a:r>
            <a:r>
              <a:rPr lang="en-US" dirty="0"/>
              <a:t> </a:t>
            </a:r>
            <a:r>
              <a:rPr lang="en-US" dirty="0" err="1"/>
              <a:t>kesalahan</a:t>
            </a:r>
            <a:endParaRPr lang="en-US" dirty="0"/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lampu</a:t>
            </a:r>
            <a:r>
              <a:rPr lang="en-US" dirty="0"/>
              <a:t> </a:t>
            </a:r>
            <a:r>
              <a:rPr lang="en-US" dirty="0" err="1"/>
              <a:t>indikator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,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class Scanner, </a:t>
            </a:r>
            <a:r>
              <a:rPr lang="en-US" dirty="0" err="1"/>
              <a:t>pilih</a:t>
            </a:r>
            <a:r>
              <a:rPr lang="en-US" dirty="0"/>
              <a:t> Add Import for </a:t>
            </a:r>
            <a:r>
              <a:rPr lang="en-US" dirty="0" err="1"/>
              <a:t>java.util.Scanner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di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package </a:t>
            </a:r>
            <a:r>
              <a:rPr lang="en-US" dirty="0" err="1"/>
              <a:t>ditambahkan</a:t>
            </a:r>
            <a:r>
              <a:rPr lang="en-US" dirty="0"/>
              <a:t> import </a:t>
            </a:r>
            <a:r>
              <a:rPr lang="en-US" dirty="0" err="1"/>
              <a:t>java.util.Scanner</a:t>
            </a:r>
            <a:r>
              <a:rPr lang="en-US" dirty="0"/>
              <a:t>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8455" t="45078" r="35057" b="28344"/>
          <a:stretch/>
        </p:blipFill>
        <p:spPr>
          <a:xfrm>
            <a:off x="457199" y="3783232"/>
            <a:ext cx="8306987" cy="2670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836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Konsol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04863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,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lampu</a:t>
            </a:r>
            <a:r>
              <a:rPr lang="en-US" dirty="0"/>
              <a:t> </a:t>
            </a:r>
            <a:r>
              <a:rPr lang="en-US" dirty="0" err="1"/>
              <a:t>indikator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, </a:t>
            </a:r>
            <a:r>
              <a:rPr lang="en-US" dirty="0" err="1"/>
              <a:t>sebelah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class </a:t>
            </a:r>
            <a:r>
              <a:rPr lang="en-US" dirty="0" err="1"/>
              <a:t>Mahasiswa</a:t>
            </a:r>
            <a:r>
              <a:rPr lang="en-US" dirty="0"/>
              <a:t>, </a:t>
            </a:r>
            <a:r>
              <a:rPr lang="en-US" dirty="0" err="1"/>
              <a:t>pilih</a:t>
            </a:r>
            <a:r>
              <a:rPr lang="en-US" dirty="0"/>
              <a:t> Add Import for </a:t>
            </a:r>
            <a:r>
              <a:rPr lang="en-US" dirty="0" err="1"/>
              <a:t>model.Mahasiswa</a:t>
            </a:r>
            <a:r>
              <a:rPr lang="en-US" dirty="0"/>
              <a:t>, </a:t>
            </a:r>
            <a:r>
              <a:rPr lang="en-US" dirty="0" err="1"/>
              <a:t>sehingga</a:t>
            </a:r>
            <a:r>
              <a:rPr lang="en-US" dirty="0"/>
              <a:t> di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package </a:t>
            </a:r>
            <a:r>
              <a:rPr lang="en-US" dirty="0" err="1"/>
              <a:t>ditambahkan</a:t>
            </a:r>
            <a:r>
              <a:rPr lang="en-US" dirty="0"/>
              <a:t> import </a:t>
            </a:r>
            <a:r>
              <a:rPr lang="en-US" dirty="0" err="1"/>
              <a:t>model.Mahasiswa</a:t>
            </a:r>
            <a:r>
              <a:rPr lang="en-US" dirty="0"/>
              <a:t>;</a:t>
            </a:r>
          </a:p>
          <a:p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semua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diperbaiki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mengklik</a:t>
            </a:r>
            <a:r>
              <a:rPr lang="en-US" dirty="0"/>
              <a:t> </a:t>
            </a:r>
            <a:r>
              <a:rPr lang="en-US" dirty="0" err="1"/>
              <a:t>lampu</a:t>
            </a:r>
            <a:r>
              <a:rPr lang="en-US" dirty="0"/>
              <a:t> </a:t>
            </a:r>
            <a:r>
              <a:rPr lang="en-US" dirty="0" err="1"/>
              <a:t>indikator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,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harus</a:t>
            </a:r>
            <a:r>
              <a:rPr lang="en-US" dirty="0"/>
              <a:t> </a:t>
            </a:r>
            <a:r>
              <a:rPr lang="en-US" dirty="0" err="1"/>
              <a:t>memperhatikan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mengerti</a:t>
            </a:r>
            <a:r>
              <a:rPr lang="en-US" dirty="0"/>
              <a:t> </a:t>
            </a:r>
            <a:r>
              <a:rPr lang="en-US" dirty="0" err="1"/>
              <a:t>kesalahannya</a:t>
            </a:r>
            <a:r>
              <a:rPr lang="en-US" dirty="0"/>
              <a:t> </a:t>
            </a:r>
            <a:r>
              <a:rPr lang="en-US" dirty="0" err="1"/>
              <a:t>terlebih</a:t>
            </a:r>
            <a:r>
              <a:rPr lang="en-US" dirty="0"/>
              <a:t> </a:t>
            </a:r>
            <a:r>
              <a:rPr lang="en-US" dirty="0" err="1"/>
              <a:t>dulu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8453" t="48031" r="41146" b="30313"/>
          <a:stretch/>
        </p:blipFill>
        <p:spPr>
          <a:xfrm>
            <a:off x="749029" y="4005064"/>
            <a:ext cx="7645942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2517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Konsol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7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Berikut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source code </a:t>
            </a:r>
            <a:r>
              <a:rPr lang="en-US" dirty="0" err="1"/>
              <a:t>lengkapnya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374" t="17517" r="45572" b="27699"/>
          <a:stretch/>
        </p:blipFill>
        <p:spPr>
          <a:xfrm>
            <a:off x="799543" y="2060848"/>
            <a:ext cx="7544914" cy="4464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14440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Konsol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315" t="20311" r="24726" b="7490"/>
          <a:stretch/>
        </p:blipFill>
        <p:spPr>
          <a:xfrm>
            <a:off x="96620" y="1700808"/>
            <a:ext cx="8930405" cy="4968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81718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Tugas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akan</a:t>
            </a:r>
            <a:r>
              <a:rPr lang="en-US" dirty="0"/>
              <a:t> </a:t>
            </a:r>
            <a:r>
              <a:rPr lang="en-US" dirty="0" err="1"/>
              <a:t>diberikan</a:t>
            </a:r>
            <a:r>
              <a:rPr lang="en-US" dirty="0"/>
              <a:t> minimal 2 kali</a:t>
            </a:r>
          </a:p>
          <a:p>
            <a:r>
              <a:rPr lang="en-US" dirty="0" err="1"/>
              <a:t>Tugas</a:t>
            </a:r>
            <a:r>
              <a:rPr lang="en-US" dirty="0"/>
              <a:t> </a:t>
            </a:r>
            <a:r>
              <a:rPr lang="en-US" dirty="0" err="1"/>
              <a:t>dikumpulkan</a:t>
            </a:r>
            <a:r>
              <a:rPr lang="en-US" dirty="0"/>
              <a:t>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ketentuan</a:t>
            </a:r>
            <a:r>
              <a:rPr lang="en-US" dirty="0"/>
              <a:t>,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boleh</a:t>
            </a:r>
            <a:r>
              <a:rPr lang="en-US" dirty="0"/>
              <a:t> </a:t>
            </a:r>
            <a:r>
              <a:rPr lang="en-US" dirty="0" err="1"/>
              <a:t>terlambat</a:t>
            </a:r>
            <a:r>
              <a:rPr lang="id-ID" dirty="0"/>
              <a:t>.</a:t>
            </a:r>
            <a:endParaRPr lang="en-US" dirty="0"/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terlambat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id-ID" dirty="0"/>
              <a:t> atau diberi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0 (</a:t>
            </a:r>
            <a:r>
              <a:rPr lang="en-US" dirty="0" err="1"/>
              <a:t>nol</a:t>
            </a:r>
            <a:r>
              <a:rPr lang="en-US" dirty="0"/>
              <a:t>)</a:t>
            </a:r>
            <a:r>
              <a:rPr lang="id-ID" dirty="0"/>
              <a:t>.</a:t>
            </a:r>
            <a:endParaRPr lang="en-US" dirty="0"/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yang </a:t>
            </a:r>
            <a:r>
              <a:rPr lang="en-US" dirty="0" err="1"/>
              <a:t>mengcopy</a:t>
            </a:r>
            <a:r>
              <a:rPr lang="en-US" dirty="0"/>
              <a:t>,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dibagi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jumlah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diterima</a:t>
            </a:r>
            <a:r>
              <a:rPr lang="id-ID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41251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Konsol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97" t="21315" r="27638" b="8681"/>
          <a:stretch/>
        </p:blipFill>
        <p:spPr>
          <a:xfrm>
            <a:off x="305528" y="1700808"/>
            <a:ext cx="8532944" cy="4752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5763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Eksekusi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Konsol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728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(run)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:</a:t>
            </a:r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file di project explorer,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Run File</a:t>
            </a:r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source code,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Run File</a:t>
            </a:r>
          </a:p>
          <a:p>
            <a:r>
              <a:rPr lang="en-US" dirty="0" err="1"/>
              <a:t>Klik</a:t>
            </a:r>
            <a:r>
              <a:rPr lang="en-US" dirty="0"/>
              <a:t> menu Run,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Run File</a:t>
            </a:r>
          </a:p>
          <a:p>
            <a:r>
              <a:rPr lang="en-US" dirty="0" err="1"/>
              <a:t>Tekan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Shift+F6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13579" r="59408" b="51969"/>
          <a:stretch/>
        </p:blipFill>
        <p:spPr>
          <a:xfrm>
            <a:off x="1478585" y="3573016"/>
            <a:ext cx="6186829" cy="2952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20303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Contoh</a:t>
            </a:r>
            <a:r>
              <a:rPr lang="en-US" dirty="0"/>
              <a:t> </a:t>
            </a:r>
            <a:r>
              <a:rPr lang="en-US" dirty="0" err="1"/>
              <a:t>Keluaran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Konsol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697" t="17216" r="81982" b="43683"/>
          <a:stretch/>
        </p:blipFill>
        <p:spPr>
          <a:xfrm>
            <a:off x="481069" y="1628801"/>
            <a:ext cx="3016459" cy="406306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3792" t="29543" r="82620" b="24192"/>
          <a:stretch/>
        </p:blipFill>
        <p:spPr>
          <a:xfrm>
            <a:off x="3707904" y="1628800"/>
            <a:ext cx="2595512" cy="496855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472" t="77562" r="84672" b="9641"/>
          <a:stretch/>
        </p:blipFill>
        <p:spPr>
          <a:xfrm>
            <a:off x="6513792" y="1628800"/>
            <a:ext cx="2173008" cy="144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4909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err="1"/>
              <a:t>Aplikasi</a:t>
            </a:r>
            <a:r>
              <a:rPr lang="en-US" dirty="0"/>
              <a:t> GUI (</a:t>
            </a:r>
            <a:r>
              <a:rPr lang="en-US" i="1" dirty="0"/>
              <a:t>Graphical User Interface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GUI (</a:t>
            </a:r>
            <a:r>
              <a:rPr lang="en-US" i="1" dirty="0"/>
              <a:t>Graphical User Interface</a:t>
            </a:r>
            <a:r>
              <a:rPr lang="en-US" dirty="0"/>
              <a:t>),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package </a:t>
            </a:r>
            <a:r>
              <a:rPr lang="en-US" dirty="0" err="1"/>
              <a:t>aplikasigui</a:t>
            </a:r>
            <a:endParaRPr lang="en-US" dirty="0"/>
          </a:p>
          <a:p>
            <a:r>
              <a:rPr lang="en-US" dirty="0" err="1"/>
              <a:t>Pilih</a:t>
            </a:r>
            <a:r>
              <a:rPr lang="en-US" dirty="0"/>
              <a:t> New </a:t>
            </a:r>
            <a:r>
              <a:rPr lang="en-US" dirty="0">
                <a:sym typeface="Webdings" panose="05030102010509060703" pitchFamily="18" charset="2"/>
              </a:rPr>
              <a:t></a:t>
            </a:r>
            <a:r>
              <a:rPr lang="en-US" dirty="0"/>
              <a:t> </a:t>
            </a:r>
            <a:r>
              <a:rPr lang="en-US" dirty="0" err="1"/>
              <a:t>JFrame</a:t>
            </a:r>
            <a:r>
              <a:rPr lang="en-US" dirty="0"/>
              <a:t> Form…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t="-203" r="63836" b="65751"/>
          <a:stretch/>
        </p:blipFill>
        <p:spPr>
          <a:xfrm>
            <a:off x="1211018" y="2924944"/>
            <a:ext cx="6721964" cy="360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589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err="1"/>
              <a:t>Aplikasi</a:t>
            </a:r>
            <a:r>
              <a:rPr lang="en-US" dirty="0"/>
              <a:t> GUI (</a:t>
            </a:r>
            <a:r>
              <a:rPr lang="en-US" i="1" dirty="0"/>
              <a:t>Graphical User Interface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class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FormNilaiMahasiswa</a:t>
            </a:r>
            <a:endParaRPr lang="en-US" dirty="0"/>
          </a:p>
          <a:p>
            <a:r>
              <a:rPr lang="en-US" dirty="0" err="1"/>
              <a:t>Pastikan</a:t>
            </a:r>
            <a:r>
              <a:rPr lang="en-US" dirty="0"/>
              <a:t> package-</a:t>
            </a:r>
            <a:r>
              <a:rPr lang="en-US" dirty="0" err="1"/>
              <a:t>nya</a:t>
            </a:r>
            <a:r>
              <a:rPr lang="en-US" dirty="0"/>
              <a:t> </a:t>
            </a:r>
            <a:r>
              <a:rPr lang="en-US" dirty="0" err="1"/>
              <a:t>aplikasigui</a:t>
            </a:r>
            <a:endParaRPr lang="en-US" dirty="0"/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</a:t>
            </a:r>
            <a:r>
              <a:rPr lang="en-US" u="sng" dirty="0"/>
              <a:t>F</a:t>
            </a:r>
            <a:r>
              <a:rPr lang="en-US" dirty="0"/>
              <a:t>inish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mengakhiri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931" y="3035499"/>
            <a:ext cx="8244137" cy="3631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861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err="1"/>
              <a:t>Aplikasi</a:t>
            </a:r>
            <a:r>
              <a:rPr lang="en-US" dirty="0"/>
              <a:t> GUI (</a:t>
            </a:r>
            <a:r>
              <a:rPr lang="en-US" i="1" dirty="0"/>
              <a:t>Graphical User Interface</a:t>
            </a:r>
            <a:r>
              <a:rPr lang="en-US" dirty="0"/>
              <a:t>)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376" y="1153977"/>
            <a:ext cx="8797248" cy="570402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594382" y="2552637"/>
            <a:ext cx="29851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Untuk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pindah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</a:t>
            </a:r>
            <a:r>
              <a:rPr lang="en-US" dirty="0">
                <a:solidFill>
                  <a:srgbClr val="FF0000"/>
                </a:solidFill>
              </a:rPr>
              <a:t> mode </a:t>
            </a:r>
            <a:r>
              <a:rPr lang="en-US" dirty="0" err="1">
                <a:solidFill>
                  <a:srgbClr val="FF0000"/>
                </a:solidFill>
              </a:rPr>
              <a:t>desain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363110" y="2921969"/>
            <a:ext cx="2907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Untuk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pindah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ke</a:t>
            </a:r>
            <a:r>
              <a:rPr lang="en-US" dirty="0">
                <a:solidFill>
                  <a:srgbClr val="FF0000"/>
                </a:solidFill>
              </a:rPr>
              <a:t> source code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39463" y="3508845"/>
            <a:ext cx="3456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Palette, </a:t>
            </a:r>
            <a:r>
              <a:rPr lang="en-US" dirty="0" err="1">
                <a:solidFill>
                  <a:srgbClr val="FF0000"/>
                </a:solidFill>
              </a:rPr>
              <a:t>berisi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komponen-komponen</a:t>
            </a:r>
            <a:r>
              <a:rPr lang="en-US" dirty="0">
                <a:solidFill>
                  <a:srgbClr val="FF0000"/>
                </a:solidFill>
              </a:rPr>
              <a:t> yang </a:t>
            </a:r>
            <a:r>
              <a:rPr lang="en-US" dirty="0" err="1">
                <a:solidFill>
                  <a:srgbClr val="FF0000"/>
                </a:solidFill>
              </a:rPr>
              <a:t>dapat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digunakan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692383" y="5589240"/>
            <a:ext cx="37592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Properti</a:t>
            </a:r>
            <a:r>
              <a:rPr lang="en-US" dirty="0">
                <a:solidFill>
                  <a:srgbClr val="FF0000"/>
                </a:solidFill>
              </a:rPr>
              <a:t>, </a:t>
            </a:r>
            <a:r>
              <a:rPr lang="en-US" dirty="0" err="1">
                <a:solidFill>
                  <a:srgbClr val="FF0000"/>
                </a:solidFill>
              </a:rPr>
              <a:t>digunakan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untuk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pengaturan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5" name="Elbow Connector 14"/>
          <p:cNvCxnSpPr>
            <a:endCxn id="6" idx="1"/>
          </p:cNvCxnSpPr>
          <p:nvPr/>
        </p:nvCxnSpPr>
        <p:spPr>
          <a:xfrm rot="16200000" flipH="1">
            <a:off x="3284534" y="2427455"/>
            <a:ext cx="388424" cy="231272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Elbow Connector 16"/>
          <p:cNvCxnSpPr>
            <a:endCxn id="7" idx="1"/>
          </p:cNvCxnSpPr>
          <p:nvPr/>
        </p:nvCxnSpPr>
        <p:spPr>
          <a:xfrm rot="16200000" flipH="1">
            <a:off x="2734634" y="2478159"/>
            <a:ext cx="809658" cy="44729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rot="10800000">
            <a:off x="6595846" y="3832010"/>
            <a:ext cx="759150" cy="1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endCxn id="9" idx="3"/>
          </p:cNvCxnSpPr>
          <p:nvPr/>
        </p:nvCxnSpPr>
        <p:spPr>
          <a:xfrm rot="10800000" flipV="1">
            <a:off x="6451618" y="5197842"/>
            <a:ext cx="903379" cy="576064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1253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err="1"/>
              <a:t>Aplikasi</a:t>
            </a:r>
            <a:r>
              <a:rPr lang="en-US" dirty="0"/>
              <a:t> GUI (</a:t>
            </a:r>
            <a:r>
              <a:rPr lang="en-US" i="1" dirty="0"/>
              <a:t>Graphical User Interface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7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frame, 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(title) </a:t>
            </a:r>
            <a:r>
              <a:rPr lang="en-US" dirty="0" err="1"/>
              <a:t>menjadi</a:t>
            </a:r>
            <a:r>
              <a:rPr lang="en-US" dirty="0"/>
              <a:t> “Data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Mahasiswa</a:t>
            </a:r>
            <a:r>
              <a:rPr lang="en-US" dirty="0"/>
              <a:t>” </a:t>
            </a:r>
            <a:r>
              <a:rPr lang="en-US" dirty="0" err="1"/>
              <a:t>melalui</a:t>
            </a:r>
            <a:r>
              <a:rPr lang="en-US" dirty="0"/>
              <a:t> Properties</a:t>
            </a:r>
          </a:p>
          <a:p>
            <a:r>
              <a:rPr lang="en-US" dirty="0" err="1"/>
              <a:t>Tambahkan</a:t>
            </a:r>
            <a:r>
              <a:rPr lang="en-US" dirty="0"/>
              <a:t> 2 Panel </a:t>
            </a:r>
            <a:r>
              <a:rPr lang="en-US" dirty="0" err="1"/>
              <a:t>dari</a:t>
            </a:r>
            <a:r>
              <a:rPr lang="en-US" dirty="0"/>
              <a:t> Palette </a:t>
            </a:r>
            <a:r>
              <a:rPr lang="en-US" dirty="0" err="1"/>
              <a:t>grup</a:t>
            </a:r>
            <a:r>
              <a:rPr lang="en-US" dirty="0"/>
              <a:t> Swing Containers</a:t>
            </a:r>
          </a:p>
          <a:p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 background (</a:t>
            </a:r>
            <a:r>
              <a:rPr lang="en-US" dirty="0" err="1"/>
              <a:t>warna</a:t>
            </a:r>
            <a:r>
              <a:rPr lang="en-US" dirty="0"/>
              <a:t> </a:t>
            </a:r>
            <a:r>
              <a:rPr lang="en-US" dirty="0" err="1"/>
              <a:t>bebas</a:t>
            </a:r>
            <a:r>
              <a:rPr lang="en-US" dirty="0"/>
              <a:t>)</a:t>
            </a:r>
          </a:p>
          <a:p>
            <a:r>
              <a:rPr lang="en-US" dirty="0" err="1"/>
              <a:t>Ubah</a:t>
            </a:r>
            <a:r>
              <a:rPr lang="en-US" dirty="0"/>
              <a:t> border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TitledBorder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judul</a:t>
            </a:r>
            <a:r>
              <a:rPr lang="en-US" dirty="0"/>
              <a:t> Data </a:t>
            </a:r>
            <a:r>
              <a:rPr lang="en-US" dirty="0" err="1"/>
              <a:t>Mahasiswa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Panel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EtchedBorder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Panel </a:t>
            </a:r>
            <a:r>
              <a:rPr lang="en-US" dirty="0" err="1"/>
              <a:t>kedua</a:t>
            </a:r>
            <a:endParaRPr lang="en-US" dirty="0"/>
          </a:p>
          <a:p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di slide </a:t>
            </a:r>
            <a:r>
              <a:rPr lang="en-US" dirty="0" err="1"/>
              <a:t>selanjutnya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52976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err="1"/>
              <a:t>Aplikasi</a:t>
            </a:r>
            <a:r>
              <a:rPr lang="en-US" dirty="0"/>
              <a:t> GUI (</a:t>
            </a:r>
            <a:r>
              <a:rPr lang="en-US" i="1" dirty="0"/>
              <a:t>Graphical User Interface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8865" t="23673" r="14232" b="17403"/>
          <a:stretch/>
        </p:blipFill>
        <p:spPr>
          <a:xfrm>
            <a:off x="968556" y="1628800"/>
            <a:ext cx="7206888" cy="4838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09861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err="1"/>
              <a:t>Aplikasi</a:t>
            </a:r>
            <a:r>
              <a:rPr lang="en-US" dirty="0"/>
              <a:t> GUI (</a:t>
            </a:r>
            <a:r>
              <a:rPr lang="en-US" i="1" dirty="0"/>
              <a:t>Graphical User Interface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5072933" cy="3124942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Untuk</a:t>
            </a:r>
            <a:r>
              <a:rPr lang="en-US" dirty="0"/>
              <a:t> Panel </a:t>
            </a:r>
            <a:r>
              <a:rPr lang="en-US" dirty="0" err="1"/>
              <a:t>pertama</a:t>
            </a:r>
            <a:r>
              <a:rPr lang="en-US" dirty="0"/>
              <a:t>, </a:t>
            </a:r>
            <a:r>
              <a:rPr lang="en-US" dirty="0" err="1"/>
              <a:t>tambahkan</a:t>
            </a:r>
            <a:r>
              <a:rPr lang="en-US" dirty="0"/>
              <a:t> Label, </a:t>
            </a:r>
            <a:r>
              <a:rPr lang="en-US" dirty="0" err="1"/>
              <a:t>TextField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Button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Gambar</a:t>
            </a:r>
            <a:endParaRPr lang="en-US" dirty="0"/>
          </a:p>
          <a:p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teksnya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dirty="0" err="1"/>
              <a:t>pilih</a:t>
            </a:r>
            <a:r>
              <a:rPr lang="en-US" dirty="0"/>
              <a:t> Edit Text</a:t>
            </a:r>
          </a:p>
          <a:p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variabel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dirty="0" err="1"/>
              <a:t>pilih</a:t>
            </a:r>
            <a:r>
              <a:rPr lang="en-US" dirty="0"/>
              <a:t> Change Variable Name … (</a:t>
            </a:r>
            <a:r>
              <a:rPr lang="en-US" dirty="0" err="1"/>
              <a:t>sesuaikan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teksnya</a:t>
            </a:r>
            <a:r>
              <a:rPr lang="en-US" dirty="0"/>
              <a:t>)</a:t>
            </a:r>
          </a:p>
          <a:p>
            <a:r>
              <a:rPr lang="en-US" dirty="0" err="1"/>
              <a:t>Lihat</a:t>
            </a:r>
            <a:r>
              <a:rPr lang="en-US" dirty="0"/>
              <a:t> di navigator, </a:t>
            </a:r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tidak</a:t>
            </a:r>
            <a:r>
              <a:rPr lang="en-US" dirty="0"/>
              <a:t> </a:t>
            </a:r>
            <a:r>
              <a:rPr lang="en-US" dirty="0" err="1"/>
              <a:t>tampil</a:t>
            </a:r>
            <a:r>
              <a:rPr lang="en-US" dirty="0"/>
              <a:t>, </a:t>
            </a:r>
            <a:r>
              <a:rPr lang="en-US" dirty="0" err="1"/>
              <a:t>klik</a:t>
            </a:r>
            <a:r>
              <a:rPr lang="en-US" dirty="0"/>
              <a:t> menu Window &gt;&gt; Navigator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19008" t="17516" r="37271" b="65750"/>
          <a:stretch/>
        </p:blipFill>
        <p:spPr>
          <a:xfrm>
            <a:off x="611560" y="4869160"/>
            <a:ext cx="7696384" cy="16561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51969" r="80992" b="14563"/>
          <a:stretch/>
        </p:blipFill>
        <p:spPr>
          <a:xfrm>
            <a:off x="5530133" y="1600200"/>
            <a:ext cx="3156668" cy="312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2469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err="1"/>
              <a:t>Aplikasi</a:t>
            </a:r>
            <a:r>
              <a:rPr lang="en-US" dirty="0"/>
              <a:t> GUI (</a:t>
            </a:r>
            <a:r>
              <a:rPr lang="en-US" i="1" dirty="0"/>
              <a:t>Graphical User Interface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2474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Untuk</a:t>
            </a:r>
            <a:r>
              <a:rPr lang="en-US" dirty="0"/>
              <a:t> Panel </a:t>
            </a:r>
            <a:r>
              <a:rPr lang="en-US" dirty="0" err="1"/>
              <a:t>kedua</a:t>
            </a:r>
            <a:r>
              <a:rPr lang="en-US" dirty="0"/>
              <a:t>, </a:t>
            </a:r>
            <a:r>
              <a:rPr lang="en-US" dirty="0" err="1"/>
              <a:t>tambahkan</a:t>
            </a:r>
            <a:r>
              <a:rPr lang="en-US" dirty="0"/>
              <a:t> Table, </a:t>
            </a:r>
            <a:r>
              <a:rPr lang="en-US" dirty="0" err="1"/>
              <a:t>dan</a:t>
            </a:r>
            <a:r>
              <a:rPr lang="en-US" dirty="0"/>
              <a:t> Button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gambar</a:t>
            </a:r>
            <a:endParaRPr lang="en-US" dirty="0"/>
          </a:p>
          <a:p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button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Hapus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27862" t="33265" r="36164" b="40157"/>
          <a:stretch/>
        </p:blipFill>
        <p:spPr>
          <a:xfrm>
            <a:off x="2411760" y="2955640"/>
            <a:ext cx="6150678" cy="2554897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t="83469" r="82099" b="6688"/>
          <a:stretch/>
        </p:blipFill>
        <p:spPr>
          <a:xfrm>
            <a:off x="395536" y="5445224"/>
            <a:ext cx="3493667" cy="10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998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Penilaian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Akhir</a:t>
            </a:r>
            <a:r>
              <a:rPr lang="en-US" dirty="0"/>
              <a:t> = 10% </a:t>
            </a:r>
            <a:r>
              <a:rPr lang="en-US" dirty="0" err="1"/>
              <a:t>Absensi</a:t>
            </a:r>
            <a:r>
              <a:rPr lang="en-US" dirty="0"/>
              <a:t> + 20% </a:t>
            </a:r>
            <a:r>
              <a:rPr lang="en-US" dirty="0" err="1"/>
              <a:t>Tugas</a:t>
            </a:r>
            <a:r>
              <a:rPr lang="en-US" dirty="0"/>
              <a:t> + 30% UTS + 40% UAS</a:t>
            </a:r>
            <a:endParaRPr lang="id-ID" dirty="0"/>
          </a:p>
          <a:p>
            <a:r>
              <a:rPr lang="id-ID" dirty="0"/>
              <a:t>Nilai UTS/UAS = 50% Nilai Harian + 50% Nilai Ujian</a:t>
            </a:r>
            <a:r>
              <a:rPr lang="en-US" dirty="0"/>
              <a:t> (UTS/UAS)</a:t>
            </a:r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tertinggi</a:t>
            </a:r>
            <a:r>
              <a:rPr lang="en-US" dirty="0"/>
              <a:t> </a:t>
            </a:r>
            <a:r>
              <a:rPr lang="en-US" dirty="0" err="1"/>
              <a:t>kurang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95</a:t>
            </a:r>
          </a:p>
          <a:p>
            <a:pPr algn="ctr">
              <a:buNone/>
            </a:pPr>
            <a:r>
              <a:rPr lang="en-US" sz="2800" dirty="0" err="1"/>
              <a:t>Nilai</a:t>
            </a:r>
            <a:r>
              <a:rPr lang="en-US" sz="2800" dirty="0"/>
              <a:t> = </a:t>
            </a:r>
            <a:r>
              <a:rPr lang="en-US" sz="2800" dirty="0" err="1"/>
              <a:t>NilaiAsli</a:t>
            </a:r>
            <a:r>
              <a:rPr lang="en-US" sz="2800" dirty="0"/>
              <a:t> +(95-NilaiTertinggi)</a:t>
            </a:r>
          </a:p>
          <a:p>
            <a:pPr algn="ctr">
              <a:buNone/>
            </a:pPr>
            <a:r>
              <a:rPr lang="en-US" sz="2800" dirty="0"/>
              <a:t>*(</a:t>
            </a:r>
            <a:r>
              <a:rPr lang="en-US" sz="2800" dirty="0" err="1"/>
              <a:t>NilaiAsli</a:t>
            </a:r>
            <a:r>
              <a:rPr lang="en-US" sz="2800" dirty="0"/>
              <a:t>/</a:t>
            </a:r>
            <a:r>
              <a:rPr lang="en-US" sz="2800" dirty="0" err="1"/>
              <a:t>NilaiTertinggi</a:t>
            </a:r>
            <a:r>
              <a:rPr lang="en-US" sz="2800" dirty="0"/>
              <a:t>)</a:t>
            </a:r>
          </a:p>
          <a:p>
            <a:pPr algn="ctr">
              <a:buNone/>
            </a:pPr>
            <a:r>
              <a:rPr lang="en-US" sz="2800" dirty="0"/>
              <a:t>*(</a:t>
            </a:r>
            <a:r>
              <a:rPr lang="id-ID" sz="2800" dirty="0"/>
              <a:t>NilaiHarian</a:t>
            </a:r>
            <a:r>
              <a:rPr lang="en-US" sz="2800" dirty="0"/>
              <a:t>/</a:t>
            </a:r>
            <a:r>
              <a:rPr lang="id-ID" sz="2800" dirty="0"/>
              <a:t>NilaiHarianTertinggi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338295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err="1"/>
              <a:t>Aplikasi</a:t>
            </a:r>
            <a:r>
              <a:rPr lang="en-US" dirty="0"/>
              <a:t> GUI (</a:t>
            </a:r>
            <a:r>
              <a:rPr lang="en-US" i="1" dirty="0"/>
              <a:t>Graphical User Interface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684784"/>
          </a:xfrm>
        </p:spPr>
        <p:txBody>
          <a:bodyPr>
            <a:noAutofit/>
          </a:bodyPr>
          <a:lstStyle/>
          <a:p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, </a:t>
            </a:r>
            <a:r>
              <a:rPr lang="en-US" dirty="0" err="1"/>
              <a:t>pilih</a:t>
            </a:r>
            <a:r>
              <a:rPr lang="en-US" dirty="0"/>
              <a:t> Table Contents …</a:t>
            </a:r>
          </a:p>
          <a:p>
            <a:r>
              <a:rPr lang="en-US" dirty="0" err="1"/>
              <a:t>Pilih</a:t>
            </a:r>
            <a:r>
              <a:rPr lang="en-US" dirty="0"/>
              <a:t> tab Rows, 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Count </a:t>
            </a:r>
            <a:r>
              <a:rPr lang="en-US" dirty="0" err="1"/>
              <a:t>menjadi</a:t>
            </a:r>
            <a:r>
              <a:rPr lang="en-US" dirty="0"/>
              <a:t> 0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4463" y="3467548"/>
            <a:ext cx="4395074" cy="3114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6784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err="1"/>
              <a:t>Aplikasi</a:t>
            </a:r>
            <a:r>
              <a:rPr lang="en-US" dirty="0"/>
              <a:t> GUI (</a:t>
            </a:r>
            <a:r>
              <a:rPr lang="en-US" i="1" dirty="0"/>
              <a:t>Graphical User Interface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330824" cy="4946389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Pilih</a:t>
            </a:r>
            <a:r>
              <a:rPr lang="en-US" dirty="0"/>
              <a:t> tab Columns, 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Count </a:t>
            </a:r>
            <a:r>
              <a:rPr lang="en-US" dirty="0" err="1"/>
              <a:t>menjadi</a:t>
            </a:r>
            <a:r>
              <a:rPr lang="en-US" dirty="0"/>
              <a:t> 7, </a:t>
            </a:r>
            <a:r>
              <a:rPr lang="en-US" dirty="0" err="1"/>
              <a:t>ganti</a:t>
            </a:r>
            <a:r>
              <a:rPr lang="en-US" dirty="0"/>
              <a:t> Title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, </a:t>
            </a:r>
            <a:r>
              <a:rPr lang="en-US" dirty="0" err="1"/>
              <a:t>hilangkan</a:t>
            </a:r>
            <a:r>
              <a:rPr lang="en-US" dirty="0"/>
              <a:t> checklist </a:t>
            </a:r>
            <a:r>
              <a:rPr lang="en-US" dirty="0" err="1"/>
              <a:t>pada</a:t>
            </a:r>
            <a:r>
              <a:rPr lang="en-US" dirty="0"/>
              <a:t> Editable</a:t>
            </a:r>
          </a:p>
          <a:p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lebar</a:t>
            </a:r>
            <a:r>
              <a:rPr lang="en-US" dirty="0"/>
              <a:t> (width) </a:t>
            </a:r>
            <a:r>
              <a:rPr lang="en-US" dirty="0" err="1"/>
              <a:t>sesuai</a:t>
            </a:r>
            <a:r>
              <a:rPr lang="en-US" dirty="0"/>
              <a:t> </a:t>
            </a:r>
            <a:r>
              <a:rPr lang="en-US" dirty="0" err="1"/>
              <a:t>kebutuhan</a:t>
            </a:r>
            <a:r>
              <a:rPr lang="en-US" dirty="0"/>
              <a:t> (</a:t>
            </a:r>
            <a:r>
              <a:rPr lang="en-US" dirty="0" err="1"/>
              <a:t>satuan</a:t>
            </a:r>
            <a:r>
              <a:rPr lang="en-US" dirty="0"/>
              <a:t> pixel), Pref.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, Min.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lebar</a:t>
            </a:r>
            <a:r>
              <a:rPr lang="en-US" dirty="0"/>
              <a:t> minimal, Max.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lebar</a:t>
            </a:r>
            <a:r>
              <a:rPr lang="en-US" dirty="0"/>
              <a:t> </a:t>
            </a:r>
            <a:r>
              <a:rPr lang="en-US" dirty="0" err="1"/>
              <a:t>maksimal</a:t>
            </a:r>
            <a:endParaRPr lang="en-US" dirty="0"/>
          </a:p>
          <a:p>
            <a:r>
              <a:rPr lang="en-US" dirty="0" err="1"/>
              <a:t>Misalnya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UTS, UAS, </a:t>
            </a:r>
            <a:r>
              <a:rPr lang="en-US" dirty="0" err="1"/>
              <a:t>dan</a:t>
            </a:r>
            <a:r>
              <a:rPr lang="en-US" dirty="0"/>
              <a:t> Grade, 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nilai</a:t>
            </a:r>
            <a:r>
              <a:rPr lang="en-US" dirty="0"/>
              <a:t> </a:t>
            </a:r>
            <a:r>
              <a:rPr lang="en-US" dirty="0" err="1"/>
              <a:t>ketiga</a:t>
            </a:r>
            <a:r>
              <a:rPr lang="en-US" dirty="0"/>
              <a:t> width (Pref., Min., </a:t>
            </a:r>
            <a:r>
              <a:rPr lang="en-US" dirty="0" err="1"/>
              <a:t>dan</a:t>
            </a:r>
            <a:r>
              <a:rPr lang="en-US" dirty="0"/>
              <a:t> Max.) </a:t>
            </a:r>
            <a:r>
              <a:rPr lang="en-US" dirty="0" err="1"/>
              <a:t>menjadi</a:t>
            </a:r>
            <a:r>
              <a:rPr lang="en-US" dirty="0"/>
              <a:t> 60, yang lain </a:t>
            </a:r>
            <a:r>
              <a:rPr lang="en-US" dirty="0" err="1"/>
              <a:t>disesuaikan</a:t>
            </a:r>
            <a:r>
              <a:rPr lang="en-US" dirty="0"/>
              <a:t> (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tetap</a:t>
            </a:r>
            <a:r>
              <a:rPr lang="en-US" dirty="0"/>
              <a:t> default)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8024" y="1620213"/>
            <a:ext cx="4040493" cy="4926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313376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err="1"/>
              <a:t>Aplikasi</a:t>
            </a:r>
            <a:r>
              <a:rPr lang="en-US" dirty="0"/>
              <a:t> GUI (</a:t>
            </a:r>
            <a:r>
              <a:rPr lang="en-US" i="1" dirty="0"/>
              <a:t>Graphical User Interface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326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gambar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t="14896" r="27531" b="22418"/>
          <a:stretch/>
        </p:blipFill>
        <p:spPr>
          <a:xfrm>
            <a:off x="251520" y="2226312"/>
            <a:ext cx="8639441" cy="43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244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err="1"/>
              <a:t>Aplikasi</a:t>
            </a:r>
            <a:r>
              <a:rPr lang="en-US" dirty="0"/>
              <a:t> GUI (</a:t>
            </a:r>
            <a:r>
              <a:rPr lang="en-US" i="1" dirty="0"/>
              <a:t>Graphical User Interface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1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source code proses </a:t>
            </a:r>
            <a:r>
              <a:rPr lang="en-US" dirty="0" err="1"/>
              <a:t>ketika</a:t>
            </a:r>
            <a:r>
              <a:rPr lang="en-US" dirty="0"/>
              <a:t> button (</a:t>
            </a:r>
            <a:r>
              <a:rPr lang="en-US" dirty="0" err="1"/>
              <a:t>tombol</a:t>
            </a:r>
            <a:r>
              <a:rPr lang="en-US" dirty="0"/>
              <a:t>) </a:t>
            </a:r>
            <a:r>
              <a:rPr lang="en-US" dirty="0" err="1"/>
              <a:t>Tutup</a:t>
            </a:r>
            <a:r>
              <a:rPr lang="en-US" dirty="0"/>
              <a:t> </a:t>
            </a:r>
            <a:r>
              <a:rPr lang="en-US" dirty="0" err="1"/>
              <a:t>diklik</a:t>
            </a:r>
            <a:r>
              <a:rPr lang="en-US" dirty="0"/>
              <a:t>,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button </a:t>
            </a:r>
            <a:r>
              <a:rPr lang="en-US" dirty="0" err="1"/>
              <a:t>Tutup</a:t>
            </a:r>
            <a:r>
              <a:rPr lang="en-US" dirty="0"/>
              <a:t>, </a:t>
            </a:r>
            <a:r>
              <a:rPr lang="en-US" dirty="0" err="1"/>
              <a:t>pilih</a:t>
            </a:r>
            <a:r>
              <a:rPr lang="en-US" dirty="0"/>
              <a:t> Events </a:t>
            </a:r>
            <a:r>
              <a:rPr lang="en-US" dirty="0">
                <a:sym typeface="Webdings" panose="05030102010509060703" pitchFamily="18" charset="2"/>
              </a:rPr>
              <a:t></a:t>
            </a:r>
            <a:r>
              <a:rPr lang="en-US" dirty="0"/>
              <a:t> Action </a:t>
            </a:r>
            <a:r>
              <a:rPr lang="en-US" dirty="0">
                <a:sym typeface="Webdings" panose="05030102010509060703" pitchFamily="18" charset="2"/>
              </a:rPr>
              <a:t>  </a:t>
            </a:r>
            <a:r>
              <a:rPr lang="en-US" dirty="0" err="1"/>
              <a:t>actionPerformed</a:t>
            </a:r>
            <a:endParaRPr lang="en-US" dirty="0"/>
          </a:p>
          <a:p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tutupButtonActionPerformed</a:t>
            </a:r>
            <a:r>
              <a:rPr lang="en-US" dirty="0"/>
              <a:t> </a:t>
            </a:r>
            <a:r>
              <a:rPr lang="en-US" dirty="0" err="1"/>
              <a:t>ketik</a:t>
            </a:r>
            <a:r>
              <a:rPr lang="en-US" dirty="0"/>
              <a:t> </a:t>
            </a:r>
            <a:r>
              <a:rPr lang="en-US" dirty="0" err="1"/>
              <a:t>System.exit</a:t>
            </a:r>
            <a:r>
              <a:rPr lang="en-US" dirty="0"/>
              <a:t>(0);,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source code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l="25649" t="56890" r="20115" b="30313"/>
          <a:stretch/>
        </p:blipFill>
        <p:spPr>
          <a:xfrm>
            <a:off x="323528" y="4437112"/>
            <a:ext cx="8507288" cy="112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73571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err="1"/>
              <a:t>Aplikasi</a:t>
            </a:r>
            <a:r>
              <a:rPr lang="en-US" dirty="0"/>
              <a:t> GUI (</a:t>
            </a:r>
            <a:r>
              <a:rPr lang="en-US" i="1" dirty="0"/>
              <a:t>Graphical User Interface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75679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class, </a:t>
            </a:r>
            <a:r>
              <a:rPr lang="en-US" dirty="0" err="1"/>
              <a:t>dan</a:t>
            </a:r>
            <a:r>
              <a:rPr lang="en-US" dirty="0"/>
              <a:t> 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 </a:t>
            </a:r>
            <a:r>
              <a:rPr lang="en-US" dirty="0" err="1"/>
              <a:t>tambahkan</a:t>
            </a:r>
            <a:r>
              <a:rPr lang="en-US" dirty="0"/>
              <a:t> source code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mendeklarasikan</a:t>
            </a:r>
            <a:r>
              <a:rPr lang="en-US" dirty="0"/>
              <a:t> model </a:t>
            </a:r>
            <a:r>
              <a:rPr lang="en-US" dirty="0" err="1"/>
              <a:t>tabel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inisialisasinya</a:t>
            </a:r>
            <a:r>
              <a:rPr lang="en-US" dirty="0"/>
              <a:t> </a:t>
            </a:r>
            <a:r>
              <a:rPr lang="en-US" dirty="0" err="1"/>
              <a:t>sehingga</a:t>
            </a:r>
            <a:r>
              <a:rPr lang="en-US" dirty="0"/>
              <a:t> source </a:t>
            </a:r>
            <a:r>
              <a:rPr lang="en-US" dirty="0" err="1"/>
              <a:t>codenya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r>
              <a:rPr lang="en-US" dirty="0"/>
              <a:t> </a:t>
            </a:r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indikator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,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Add import for </a:t>
            </a:r>
            <a:r>
              <a:rPr lang="en-US" dirty="0" err="1"/>
              <a:t>javax.swing.table.DefaultTableModel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9008" t="25391" r="24542" b="40156"/>
          <a:stretch/>
        </p:blipFill>
        <p:spPr>
          <a:xfrm>
            <a:off x="323528" y="3539555"/>
            <a:ext cx="8491590" cy="2913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5093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err="1"/>
              <a:t>Aplikasi</a:t>
            </a:r>
            <a:r>
              <a:rPr lang="en-US" dirty="0"/>
              <a:t> GUI (</a:t>
            </a:r>
            <a:r>
              <a:rPr lang="en-US" i="1" dirty="0"/>
              <a:t>Graphical User Interface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229600" cy="370100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source code proses </a:t>
            </a:r>
            <a:r>
              <a:rPr lang="en-US" dirty="0" err="1"/>
              <a:t>ketika</a:t>
            </a:r>
            <a:r>
              <a:rPr lang="en-US" dirty="0"/>
              <a:t> button (</a:t>
            </a:r>
            <a:r>
              <a:rPr lang="en-US" dirty="0" err="1"/>
              <a:t>tombol</a:t>
            </a:r>
            <a:r>
              <a:rPr lang="en-US" dirty="0"/>
              <a:t>) </a:t>
            </a:r>
            <a:r>
              <a:rPr lang="en-US" dirty="0" err="1"/>
              <a:t>Tambah</a:t>
            </a:r>
            <a:r>
              <a:rPr lang="en-US" dirty="0"/>
              <a:t> </a:t>
            </a:r>
            <a:r>
              <a:rPr lang="en-US" dirty="0" err="1"/>
              <a:t>diklik</a:t>
            </a:r>
            <a:r>
              <a:rPr lang="en-US" dirty="0"/>
              <a:t>,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button </a:t>
            </a:r>
            <a:r>
              <a:rPr lang="en-US" dirty="0" err="1"/>
              <a:t>Tambah</a:t>
            </a:r>
            <a:r>
              <a:rPr lang="en-US" dirty="0"/>
              <a:t>, </a:t>
            </a:r>
            <a:r>
              <a:rPr lang="en-US" dirty="0" err="1"/>
              <a:t>pilih</a:t>
            </a:r>
            <a:r>
              <a:rPr lang="en-US" dirty="0"/>
              <a:t> Events </a:t>
            </a:r>
            <a:r>
              <a:rPr lang="en-US" dirty="0">
                <a:sym typeface="Webdings" panose="05030102010509060703" pitchFamily="18" charset="2"/>
              </a:rPr>
              <a:t></a:t>
            </a:r>
            <a:r>
              <a:rPr lang="en-US" dirty="0"/>
              <a:t> Action </a:t>
            </a:r>
            <a:r>
              <a:rPr lang="en-US" dirty="0">
                <a:sym typeface="Webdings" panose="05030102010509060703" pitchFamily="18" charset="2"/>
              </a:rPr>
              <a:t>  </a:t>
            </a:r>
            <a:r>
              <a:rPr lang="en-US" dirty="0" err="1"/>
              <a:t>actionPerformed</a:t>
            </a:r>
            <a:endParaRPr lang="en-US" dirty="0"/>
          </a:p>
          <a:p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tambahButtonActionPerformed</a:t>
            </a:r>
            <a:r>
              <a:rPr lang="en-US" dirty="0"/>
              <a:t> </a:t>
            </a:r>
            <a:r>
              <a:rPr lang="en-US" dirty="0" err="1"/>
              <a:t>tambahkan</a:t>
            </a:r>
            <a:r>
              <a:rPr lang="en-US" dirty="0"/>
              <a:t> source code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di slide </a:t>
            </a:r>
            <a:r>
              <a:rPr lang="en-US" dirty="0" err="1"/>
              <a:t>selanjutnya</a:t>
            </a:r>
            <a:endParaRPr lang="en-US" dirty="0"/>
          </a:p>
          <a:p>
            <a:r>
              <a:rPr lang="en-US" dirty="0" err="1"/>
              <a:t>Jika</a:t>
            </a:r>
            <a:r>
              <a:rPr lang="en-US" dirty="0"/>
              <a:t> </a:t>
            </a:r>
            <a:r>
              <a:rPr lang="en-US" dirty="0" err="1"/>
              <a:t>ada</a:t>
            </a:r>
            <a:r>
              <a:rPr lang="en-US" dirty="0"/>
              <a:t> </a:t>
            </a:r>
            <a:r>
              <a:rPr lang="en-US" dirty="0" err="1"/>
              <a:t>indikator</a:t>
            </a:r>
            <a:r>
              <a:rPr lang="en-US" dirty="0"/>
              <a:t> </a:t>
            </a:r>
            <a:r>
              <a:rPr lang="en-US" dirty="0" err="1"/>
              <a:t>kesalahan</a:t>
            </a:r>
            <a:r>
              <a:rPr lang="en-US" dirty="0"/>
              <a:t>,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Add import for </a:t>
            </a:r>
            <a:r>
              <a:rPr lang="en-US" dirty="0" err="1"/>
              <a:t>model.Mahasiswa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97283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err="1"/>
              <a:t>Aplikasi</a:t>
            </a:r>
            <a:r>
              <a:rPr lang="en-US" dirty="0"/>
              <a:t> GUI (</a:t>
            </a:r>
            <a:r>
              <a:rPr lang="en-US" i="1" dirty="0"/>
              <a:t>Graphical User Interface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8462" t="18133" r="18693" b="8681"/>
          <a:stretch/>
        </p:blipFill>
        <p:spPr>
          <a:xfrm>
            <a:off x="264435" y="1100741"/>
            <a:ext cx="8615130" cy="5640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4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err="1"/>
              <a:t>Aplikasi</a:t>
            </a:r>
            <a:r>
              <a:rPr lang="en-US" dirty="0"/>
              <a:t> GUI (</a:t>
            </a:r>
            <a:r>
              <a:rPr lang="en-US" i="1" dirty="0"/>
              <a:t>Graphical User Interface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476871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menambahkan</a:t>
            </a:r>
            <a:r>
              <a:rPr lang="en-US" dirty="0"/>
              <a:t> source code proses </a:t>
            </a:r>
            <a:r>
              <a:rPr lang="en-US" dirty="0" err="1"/>
              <a:t>ketika</a:t>
            </a:r>
            <a:r>
              <a:rPr lang="en-US" dirty="0"/>
              <a:t> button (</a:t>
            </a:r>
            <a:r>
              <a:rPr lang="en-US" dirty="0" err="1"/>
              <a:t>tombol</a:t>
            </a:r>
            <a:r>
              <a:rPr lang="en-US" dirty="0"/>
              <a:t>) </a:t>
            </a:r>
            <a:r>
              <a:rPr lang="en-US" dirty="0" err="1"/>
              <a:t>Hapus</a:t>
            </a:r>
            <a:r>
              <a:rPr lang="en-US" dirty="0"/>
              <a:t> </a:t>
            </a:r>
            <a:r>
              <a:rPr lang="en-US" dirty="0" err="1"/>
              <a:t>diklik</a:t>
            </a:r>
            <a:r>
              <a:rPr lang="en-US" dirty="0"/>
              <a:t>,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button </a:t>
            </a:r>
            <a:r>
              <a:rPr lang="en-US" dirty="0" err="1"/>
              <a:t>Hapus</a:t>
            </a:r>
            <a:r>
              <a:rPr lang="en-US" dirty="0"/>
              <a:t>, </a:t>
            </a:r>
            <a:r>
              <a:rPr lang="en-US" dirty="0" err="1"/>
              <a:t>pilih</a:t>
            </a:r>
            <a:r>
              <a:rPr lang="en-US" dirty="0"/>
              <a:t> Events </a:t>
            </a:r>
            <a:r>
              <a:rPr lang="en-US" dirty="0">
                <a:sym typeface="Webdings" panose="05030102010509060703" pitchFamily="18" charset="2"/>
              </a:rPr>
              <a:t></a:t>
            </a:r>
            <a:r>
              <a:rPr lang="en-US" dirty="0"/>
              <a:t> Action </a:t>
            </a:r>
            <a:r>
              <a:rPr lang="en-US" dirty="0">
                <a:sym typeface="Webdings" panose="05030102010509060703" pitchFamily="18" charset="2"/>
              </a:rPr>
              <a:t>  </a:t>
            </a:r>
            <a:r>
              <a:rPr lang="en-US" dirty="0" err="1"/>
              <a:t>actionPerformed</a:t>
            </a:r>
            <a:endParaRPr lang="en-US" dirty="0"/>
          </a:p>
          <a:p>
            <a:r>
              <a:rPr lang="en-US" dirty="0"/>
              <a:t>Di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metode</a:t>
            </a:r>
            <a:r>
              <a:rPr lang="en-US" dirty="0"/>
              <a:t> </a:t>
            </a:r>
            <a:r>
              <a:rPr lang="en-US" dirty="0" err="1"/>
              <a:t>hapusButtonActionPerformed</a:t>
            </a:r>
            <a:r>
              <a:rPr lang="en-US" dirty="0"/>
              <a:t> </a:t>
            </a:r>
            <a:r>
              <a:rPr lang="en-US" dirty="0" err="1"/>
              <a:t>tambahkan</a:t>
            </a:r>
            <a:r>
              <a:rPr lang="en-US" dirty="0"/>
              <a:t> source code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di </a:t>
            </a:r>
            <a:r>
              <a:rPr lang="en-US" dirty="0" err="1"/>
              <a:t>bawah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5559" t="36219" r="20115" b="43109"/>
          <a:stretch/>
        </p:blipFill>
        <p:spPr>
          <a:xfrm>
            <a:off x="395536" y="4259635"/>
            <a:ext cx="8414649" cy="18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97935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err="1"/>
              <a:t>Aplikasi</a:t>
            </a:r>
            <a:r>
              <a:rPr lang="en-US" dirty="0"/>
              <a:t> GUI (</a:t>
            </a:r>
            <a:r>
              <a:rPr lang="en-US" i="1" dirty="0"/>
              <a:t>Graphical User Interface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972816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mengeksekusi</a:t>
            </a:r>
            <a:r>
              <a:rPr lang="en-US" dirty="0"/>
              <a:t> (run) </a:t>
            </a:r>
            <a:r>
              <a:rPr lang="en-US" dirty="0" err="1"/>
              <a:t>aplikasi</a:t>
            </a:r>
            <a:r>
              <a:rPr lang="en-US" dirty="0"/>
              <a:t> yang </a:t>
            </a:r>
            <a:r>
              <a:rPr lang="en-US" dirty="0" err="1"/>
              <a:t>sudah</a:t>
            </a:r>
            <a:r>
              <a:rPr lang="en-US" dirty="0"/>
              <a:t> </a:t>
            </a:r>
            <a:r>
              <a:rPr lang="en-US" dirty="0" err="1"/>
              <a:t>dibuat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beberapa</a:t>
            </a:r>
            <a:r>
              <a:rPr lang="en-US" dirty="0"/>
              <a:t> </a:t>
            </a:r>
            <a:r>
              <a:rPr lang="en-US" dirty="0" err="1"/>
              <a:t>cara</a:t>
            </a:r>
            <a:r>
              <a:rPr lang="en-US" dirty="0"/>
              <a:t>:</a:t>
            </a:r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file di project explorer,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Run File</a:t>
            </a:r>
          </a:p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pada</a:t>
            </a:r>
            <a:r>
              <a:rPr lang="en-US" dirty="0"/>
              <a:t> source code,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Run File</a:t>
            </a:r>
          </a:p>
          <a:p>
            <a:r>
              <a:rPr lang="en-US" dirty="0" err="1"/>
              <a:t>Klik</a:t>
            </a:r>
            <a:r>
              <a:rPr lang="en-US" dirty="0"/>
              <a:t> menu Run,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pilih</a:t>
            </a:r>
            <a:r>
              <a:rPr lang="en-US" dirty="0"/>
              <a:t> Run File</a:t>
            </a:r>
          </a:p>
          <a:p>
            <a:r>
              <a:rPr lang="en-US" dirty="0" err="1"/>
              <a:t>Tekan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Shift+F6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3284984"/>
            <a:ext cx="495300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34458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err="1"/>
              <a:t>Aplikasi</a:t>
            </a:r>
            <a:r>
              <a:rPr lang="en-US" dirty="0"/>
              <a:t> GUI (</a:t>
            </a:r>
            <a:r>
              <a:rPr lang="en-US" i="1" dirty="0"/>
              <a:t>Graphical User Interface</a:t>
            </a:r>
            <a:r>
              <a:rPr lang="en-US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618856" cy="4637112"/>
          </a:xfrm>
        </p:spPr>
        <p:txBody>
          <a:bodyPr>
            <a:normAutofit fontScale="70000" lnSpcReduction="20000"/>
          </a:bodyPr>
          <a:lstStyle/>
          <a:p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(run), form/frame </a:t>
            </a:r>
            <a:r>
              <a:rPr lang="en-US" dirty="0" err="1"/>
              <a:t>ditampilkan</a:t>
            </a:r>
            <a:r>
              <a:rPr lang="en-US" dirty="0"/>
              <a:t> di </a:t>
            </a:r>
            <a:r>
              <a:rPr lang="en-US" dirty="0" err="1"/>
              <a:t>sudut</a:t>
            </a:r>
            <a:r>
              <a:rPr lang="en-US" dirty="0"/>
              <a:t> </a:t>
            </a:r>
            <a:r>
              <a:rPr lang="en-US" dirty="0" err="1"/>
              <a:t>kiri</a:t>
            </a:r>
            <a:r>
              <a:rPr lang="en-US" dirty="0"/>
              <a:t> </a:t>
            </a:r>
            <a:r>
              <a:rPr lang="en-US" dirty="0" err="1"/>
              <a:t>atas</a:t>
            </a:r>
            <a:endParaRPr lang="en-US" dirty="0"/>
          </a:p>
          <a:p>
            <a:r>
              <a:rPr lang="en-US" dirty="0" err="1"/>
              <a:t>Supaya</a:t>
            </a:r>
            <a:r>
              <a:rPr lang="en-US" dirty="0"/>
              <a:t> </a:t>
            </a:r>
            <a:r>
              <a:rPr lang="en-US" dirty="0" err="1"/>
              <a:t>ketika</a:t>
            </a:r>
            <a:r>
              <a:rPr lang="en-US" dirty="0"/>
              <a:t> </a:t>
            </a:r>
            <a:r>
              <a:rPr lang="en-US" dirty="0" err="1"/>
              <a:t>dieksekusi</a:t>
            </a:r>
            <a:r>
              <a:rPr lang="en-US" dirty="0"/>
              <a:t> (run), form/frame </a:t>
            </a:r>
            <a:r>
              <a:rPr lang="en-US" dirty="0" err="1"/>
              <a:t>ditampilkan</a:t>
            </a:r>
            <a:r>
              <a:rPr lang="en-US" dirty="0"/>
              <a:t> di </a:t>
            </a:r>
            <a:r>
              <a:rPr lang="en-US" dirty="0" err="1"/>
              <a:t>tengah</a:t>
            </a:r>
            <a:r>
              <a:rPr lang="en-US" dirty="0"/>
              <a:t> </a:t>
            </a:r>
            <a:r>
              <a:rPr lang="en-US" dirty="0" err="1"/>
              <a:t>layar</a:t>
            </a:r>
            <a:r>
              <a:rPr lang="en-US" dirty="0"/>
              <a:t>, </a:t>
            </a:r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JFrame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Form Size Policy </a:t>
            </a:r>
            <a:r>
              <a:rPr lang="en-US" dirty="0" err="1"/>
              <a:t>menjadi</a:t>
            </a:r>
            <a:r>
              <a:rPr lang="en-US" dirty="0"/>
              <a:t> Generate Resize Code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pastikan</a:t>
            </a:r>
            <a:r>
              <a:rPr lang="en-US" dirty="0"/>
              <a:t> Generate Center </a:t>
            </a:r>
            <a:r>
              <a:rPr lang="en-US" dirty="0" err="1"/>
              <a:t>diberi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checklist</a:t>
            </a:r>
          </a:p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Form Size Policy, </a:t>
            </a:r>
            <a:r>
              <a:rPr lang="en-US" dirty="0" err="1"/>
              <a:t>klik</a:t>
            </a:r>
            <a:r>
              <a:rPr lang="en-US" dirty="0"/>
              <a:t> tab Code di </a:t>
            </a:r>
            <a:r>
              <a:rPr lang="en-US" dirty="0" err="1"/>
              <a:t>bagian</a:t>
            </a:r>
            <a:r>
              <a:rPr lang="en-US" dirty="0"/>
              <a:t> </a:t>
            </a:r>
            <a:r>
              <a:rPr lang="en-US" dirty="0" err="1"/>
              <a:t>atas</a:t>
            </a:r>
            <a:r>
              <a:rPr lang="en-US" dirty="0"/>
              <a:t> </a:t>
            </a:r>
            <a:r>
              <a:rPr lang="en-US" dirty="0" err="1"/>
              <a:t>jendela</a:t>
            </a:r>
            <a:r>
              <a:rPr lang="en-US" dirty="0"/>
              <a:t> properties</a:t>
            </a:r>
          </a:p>
          <a:p>
            <a:r>
              <a:rPr lang="en-US" dirty="0" err="1"/>
              <a:t>Jendela</a:t>
            </a:r>
            <a:r>
              <a:rPr lang="en-US" dirty="0"/>
              <a:t> </a:t>
            </a:r>
            <a:r>
              <a:rPr lang="en-US" dirty="0" err="1"/>
              <a:t>properti</a:t>
            </a:r>
            <a:r>
              <a:rPr lang="en-US" dirty="0"/>
              <a:t>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melalui</a:t>
            </a:r>
            <a:r>
              <a:rPr lang="en-US" dirty="0"/>
              <a:t> menu </a:t>
            </a:r>
            <a:r>
              <a:rPr lang="en-US" dirty="0" err="1"/>
              <a:t>Window</a:t>
            </a:r>
            <a:r>
              <a:rPr lang="en-US" dirty="0" err="1">
                <a:sym typeface="Webdings" panose="05030102010509060703" pitchFamily="18" charset="2"/>
              </a:rPr>
              <a:t></a:t>
            </a:r>
            <a:r>
              <a:rPr lang="en-US" dirty="0" err="1"/>
              <a:t>IDE</a:t>
            </a:r>
            <a:r>
              <a:rPr lang="en-US" dirty="0"/>
              <a:t> Tools </a:t>
            </a:r>
            <a:r>
              <a:rPr lang="en-US" dirty="0">
                <a:sym typeface="Webdings" panose="05030102010509060703" pitchFamily="18" charset="2"/>
              </a:rPr>
              <a:t></a:t>
            </a:r>
            <a:r>
              <a:rPr lang="en-US" dirty="0"/>
              <a:t>Properties,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kanan</a:t>
            </a:r>
            <a:r>
              <a:rPr lang="en-US" dirty="0"/>
              <a:t> </a:t>
            </a:r>
            <a:r>
              <a:rPr lang="en-US" dirty="0" err="1"/>
              <a:t>JFrame</a:t>
            </a:r>
            <a:r>
              <a:rPr lang="en-US" dirty="0"/>
              <a:t> (design </a:t>
            </a:r>
            <a:r>
              <a:rPr lang="en-US" dirty="0" err="1"/>
              <a:t>atau</a:t>
            </a:r>
            <a:r>
              <a:rPr lang="en-US" dirty="0"/>
              <a:t> yang di Navigator) </a:t>
            </a:r>
            <a:r>
              <a:rPr lang="en-US" dirty="0" err="1"/>
              <a:t>pilih</a:t>
            </a:r>
            <a:r>
              <a:rPr lang="en-US" dirty="0"/>
              <a:t> Properties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6302" y="1600200"/>
            <a:ext cx="3500498" cy="4327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873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SAP (</a:t>
            </a:r>
            <a:r>
              <a:rPr lang="en-US" dirty="0" err="1"/>
              <a:t>Satuan</a:t>
            </a:r>
            <a:r>
              <a:rPr lang="en-US" dirty="0"/>
              <a:t> Acara </a:t>
            </a:r>
            <a:r>
              <a:rPr lang="en-US" dirty="0" err="1"/>
              <a:t>Perkuliahan</a:t>
            </a:r>
            <a:r>
              <a:rPr lang="en-US" dirty="0"/>
              <a:t>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6378137"/>
              </p:ext>
            </p:extLst>
          </p:nvPr>
        </p:nvGraphicFramePr>
        <p:xfrm>
          <a:off x="457200" y="1429673"/>
          <a:ext cx="8229600" cy="27397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44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5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9746">
                <a:tc>
                  <a:txBody>
                    <a:bodyPr/>
                    <a:lstStyle/>
                    <a:p>
                      <a:r>
                        <a:rPr lang="en-US" dirty="0" err="1"/>
                        <a:t>Pertemuan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Pokok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Bahasan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7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Pengenalan</a:t>
                      </a:r>
                      <a:r>
                        <a:rPr lang="en-US" baseline="0" dirty="0"/>
                        <a:t> NetBeans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23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2-7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Membuat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Aplikasi</a:t>
                      </a:r>
                      <a:r>
                        <a:rPr lang="en-US" baseline="0" dirty="0"/>
                        <a:t> Desktop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7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Membuat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Desain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Aplikasi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7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Membuat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Paket</a:t>
                      </a:r>
                      <a:r>
                        <a:rPr lang="en-US" baseline="0" dirty="0"/>
                        <a:t> Installer (Deployment)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7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10-14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Pemrograman</a:t>
                      </a:r>
                      <a:r>
                        <a:rPr lang="en-US" dirty="0"/>
                        <a:t> Web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7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15-18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Membuat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Aplikasi</a:t>
                      </a:r>
                      <a:r>
                        <a:rPr lang="en-US" dirty="0"/>
                        <a:t> Web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693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Pengenalan</a:t>
            </a:r>
            <a:r>
              <a:rPr lang="en-US" dirty="0"/>
              <a:t> NetBeans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Konsol</a:t>
            </a:r>
            <a:endParaRPr lang="en-US" dirty="0"/>
          </a:p>
          <a:p>
            <a:r>
              <a:rPr lang="en-US" dirty="0" err="1"/>
              <a:t>Aplikasi</a:t>
            </a:r>
            <a:r>
              <a:rPr lang="en-US" dirty="0"/>
              <a:t> GUI</a:t>
            </a:r>
          </a:p>
        </p:txBody>
      </p:sp>
    </p:spTree>
    <p:extLst>
      <p:ext uri="{BB962C8B-B14F-4D97-AF65-F5344CB8AC3E}">
        <p14:creationId xmlns:p14="http://schemas.microsoft.com/office/powerpoint/2010/main" val="302924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err="1"/>
              <a:t>Aplikasi</a:t>
            </a:r>
            <a:r>
              <a:rPr lang="en-US" dirty="0"/>
              <a:t> </a:t>
            </a:r>
            <a:r>
              <a:rPr lang="en-US" dirty="0" err="1"/>
              <a:t>Konsol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project </a:t>
            </a:r>
            <a:r>
              <a:rPr lang="en-US" dirty="0" err="1"/>
              <a:t>baru</a:t>
            </a:r>
            <a:r>
              <a:rPr lang="en-US" dirty="0"/>
              <a:t>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dilakukan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memilih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Menu </a:t>
            </a:r>
            <a:r>
              <a:rPr lang="en-US"/>
              <a:t>File </a:t>
            </a:r>
            <a:r>
              <a:rPr lang="en-US">
                <a:sym typeface="Webdings" panose="05030102010509060703" pitchFamily="18" charset="2"/>
              </a:rPr>
              <a:t></a:t>
            </a:r>
            <a:r>
              <a:rPr lang="en-US"/>
              <a:t> </a:t>
            </a:r>
            <a:r>
              <a:rPr lang="en-US" dirty="0"/>
              <a:t>New Project</a:t>
            </a:r>
          </a:p>
          <a:p>
            <a:pPr lvl="1"/>
            <a:r>
              <a:rPr lang="en-US" dirty="0"/>
              <a:t>Toolbar New Project</a:t>
            </a:r>
          </a:p>
          <a:p>
            <a:pPr lvl="1"/>
            <a:r>
              <a:rPr lang="en-US" dirty="0"/>
              <a:t>Ctrl + Shift + N</a:t>
            </a:r>
          </a:p>
          <a:p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tampil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dialog New Project, </a:t>
            </a:r>
            <a:r>
              <a:rPr lang="en-US" dirty="0" err="1"/>
              <a:t>pilih</a:t>
            </a:r>
            <a:r>
              <a:rPr lang="en-US" dirty="0"/>
              <a:t> Java </a:t>
            </a:r>
            <a:r>
              <a:rPr lang="en-US" dirty="0" err="1"/>
              <a:t>untuk</a:t>
            </a:r>
            <a:r>
              <a:rPr lang="en-US" dirty="0"/>
              <a:t> Categories, </a:t>
            </a:r>
            <a:r>
              <a:rPr lang="en-US" dirty="0" err="1"/>
              <a:t>dan</a:t>
            </a:r>
            <a:r>
              <a:rPr lang="en-US" dirty="0"/>
              <a:t> Java Application </a:t>
            </a:r>
            <a:r>
              <a:rPr lang="en-US" dirty="0" err="1"/>
              <a:t>untuk</a:t>
            </a:r>
            <a:r>
              <a:rPr lang="en-US" dirty="0"/>
              <a:t> Projects</a:t>
            </a:r>
          </a:p>
        </p:txBody>
      </p:sp>
    </p:spTree>
    <p:extLst>
      <p:ext uri="{BB962C8B-B14F-4D97-AF65-F5344CB8AC3E}">
        <p14:creationId xmlns:p14="http://schemas.microsoft.com/office/powerpoint/2010/main" val="13867290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Kotak Dialog New Project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91580" y="1556792"/>
            <a:ext cx="7560840" cy="504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5186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New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err="1"/>
              <a:t>Pada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dialog New Project, </a:t>
            </a: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tombol</a:t>
            </a:r>
            <a:r>
              <a:rPr lang="en-US" dirty="0"/>
              <a:t> Next,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tampil</a:t>
            </a:r>
            <a:r>
              <a:rPr lang="en-US" dirty="0"/>
              <a:t> </a:t>
            </a:r>
            <a:r>
              <a:rPr lang="en-US" dirty="0" err="1"/>
              <a:t>kotak</a:t>
            </a:r>
            <a:r>
              <a:rPr lang="en-US" dirty="0"/>
              <a:t> dialog New Application</a:t>
            </a:r>
          </a:p>
          <a:p>
            <a:r>
              <a:rPr lang="en-US" dirty="0" err="1"/>
              <a:t>Ubah</a:t>
            </a:r>
            <a:r>
              <a:rPr lang="en-US" dirty="0"/>
              <a:t> </a:t>
            </a:r>
            <a:r>
              <a:rPr lang="en-US" dirty="0" err="1"/>
              <a:t>nama</a:t>
            </a:r>
            <a:r>
              <a:rPr lang="en-US" dirty="0"/>
              <a:t> project </a:t>
            </a:r>
            <a:r>
              <a:rPr lang="en-US" dirty="0" err="1"/>
              <a:t>menjadi</a:t>
            </a:r>
            <a:r>
              <a:rPr lang="en-US" dirty="0"/>
              <a:t> </a:t>
            </a:r>
            <a:r>
              <a:rPr lang="en-US" dirty="0" err="1"/>
              <a:t>PengenalanNetBeans</a:t>
            </a:r>
            <a:endParaRPr lang="en-US" dirty="0"/>
          </a:p>
          <a:p>
            <a:r>
              <a:rPr lang="en-US" dirty="0" err="1"/>
              <a:t>Tentukan</a:t>
            </a:r>
            <a:r>
              <a:rPr lang="en-US" dirty="0"/>
              <a:t> </a:t>
            </a:r>
            <a:r>
              <a:rPr lang="en-US" dirty="0" err="1"/>
              <a:t>lokasi</a:t>
            </a:r>
            <a:r>
              <a:rPr lang="en-US" dirty="0"/>
              <a:t> </a:t>
            </a:r>
            <a:r>
              <a:rPr lang="en-US" dirty="0" err="1"/>
              <a:t>penyimpanan</a:t>
            </a:r>
            <a:r>
              <a:rPr lang="en-US" dirty="0"/>
              <a:t> project (Project Location)</a:t>
            </a:r>
          </a:p>
          <a:p>
            <a:r>
              <a:rPr lang="en-US" dirty="0" err="1"/>
              <a:t>Kosongkan</a:t>
            </a:r>
            <a:r>
              <a:rPr lang="en-US" dirty="0"/>
              <a:t> </a:t>
            </a:r>
            <a:r>
              <a:rPr lang="en-US" dirty="0" err="1"/>
              <a:t>opsi</a:t>
            </a:r>
            <a:r>
              <a:rPr lang="en-US" dirty="0"/>
              <a:t> Create Main Class, </a:t>
            </a:r>
            <a:r>
              <a:rPr lang="en-US" dirty="0" err="1"/>
              <a:t>dan</a:t>
            </a:r>
            <a:r>
              <a:rPr lang="en-US" dirty="0"/>
              <a:t> Set As Main Project (</a:t>
            </a:r>
            <a:r>
              <a:rPr lang="en-US" dirty="0" err="1"/>
              <a:t>untuk</a:t>
            </a:r>
            <a:r>
              <a:rPr lang="en-US" dirty="0"/>
              <a:t> NetBeans </a:t>
            </a:r>
            <a:r>
              <a:rPr lang="en-US" dirty="0" err="1"/>
              <a:t>versi</a:t>
            </a:r>
            <a:r>
              <a:rPr lang="en-US" dirty="0"/>
              <a:t> 6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sebelumnya</a:t>
            </a:r>
            <a:r>
              <a:rPr lang="en-US" dirty="0"/>
              <a:t>), </a:t>
            </a:r>
            <a:r>
              <a:rPr lang="en-US" dirty="0" err="1"/>
              <a:t>karena</a:t>
            </a:r>
            <a:r>
              <a:rPr lang="en-US" dirty="0"/>
              <a:t> </a:t>
            </a:r>
            <a:r>
              <a:rPr lang="en-US" dirty="0" err="1"/>
              <a:t>belum</a:t>
            </a:r>
            <a:r>
              <a:rPr lang="en-US" dirty="0"/>
              <a:t> </a:t>
            </a:r>
            <a:r>
              <a:rPr lang="en-US" dirty="0" err="1"/>
              <a:t>digunakan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0876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Pemrograman I&amp;quot;&quot;/&gt;&lt;property id=&quot;20307&quot; value=&quot;256&quot;/&gt;&lt;/object&gt;&lt;object type=&quot;3&quot; unique_id=&quot;10005&quot;&gt;&lt;property id=&quot;20148&quot; value=&quot;5&quot;/&gt;&lt;property id=&quot;20300&quot; value=&quot;Slide 2 - &amp;quot;Peraturan Perkuliahan&amp;quot;&quot;/&gt;&lt;property id=&quot;20307&quot; value=&quot;257&quot;/&gt;&lt;/object&gt;&lt;object type=&quot;3&quot; unique_id=&quot;10006&quot;&gt;&lt;property id=&quot;20148&quot; value=&quot;5&quot;/&gt;&lt;property id=&quot;20300&quot; value=&quot;Slide 3 - &amp;quot;Tugas&amp;quot;&quot;/&gt;&lt;property id=&quot;20307&quot; value=&quot;258&quot;/&gt;&lt;/object&gt;&lt;object type=&quot;3&quot; unique_id=&quot;10007&quot;&gt;&lt;property id=&quot;20148&quot; value=&quot;5&quot;/&gt;&lt;property id=&quot;20300&quot; value=&quot;Slide 4 - &amp;quot;SAP&amp;quot;&quot;/&gt;&lt;property id=&quot;20307&quot; value=&quot;259&quot;/&gt;&lt;/object&gt;&lt;object type=&quot;3&quot; unique_id=&quot;10008&quot;&gt;&lt;property id=&quot;20148&quot; value=&quot;5&quot;/&gt;&lt;property id=&quot;20300&quot; value=&quot;Slide 5 - &amp;quot;Penilaian&amp;quot;&quot;/&gt;&lt;property id=&quot;20307&quot; value=&quot;260&quot;/&gt;&lt;/object&gt;&lt;object type=&quot;3&quot; unique_id=&quot;10009&quot;&gt;&lt;property id=&quot;20148&quot; value=&quot;5&quot;/&gt;&lt;property id=&quot;20300&quot; value=&quot;Slide 6 - &amp;quot;Mengapa Belajar Java&amp;quot;&quot;/&gt;&lt;property id=&quot;20307&quot; value=&quot;261&quot;/&gt;&lt;/object&gt;&lt;object type=&quot;3&quot; unique_id=&quot;10010&quot;&gt;&lt;property id=&quot;20148&quot; value=&quot;5&quot;/&gt;&lt;property id=&quot;20300&quot; value=&quot;Slide 7&quot;/&gt;&lt;property id=&quot;20307&quot; value=&quot;264&quot;/&gt;&lt;/object&gt;&lt;object type=&quot;3&quot; unique_id=&quot;10011&quot;&gt;&lt;property id=&quot;20148&quot; value=&quot;5&quot;/&gt;&lt;property id=&quot;20300&quot; value=&quot;Slide 8&quot;/&gt;&lt;property id=&quot;20307&quot; value=&quot;265&quot;/&gt;&lt;/object&gt;&lt;object type=&quot;3&quot; unique_id=&quot;10012&quot;&gt;&lt;property id=&quot;20148&quot; value=&quot;5&quot;/&gt;&lt;property id=&quot;20300&quot; value=&quot;Slide 9 - &amp;quot;Java Overview&amp;quot;&quot;/&gt;&lt;property id=&quot;20307&quot; value=&quot;263&quot;/&gt;&lt;/object&gt;&lt;object type=&quot;3&quot; unique_id=&quot;10013&quot;&gt;&lt;property id=&quot;20148&quot; value=&quot;5&quot;/&gt;&lt;property id=&quot;20300&quot; value=&quot;Slide 10 - &amp;quot;Java Certification&amp;quot;&quot;/&gt;&lt;property id=&quot;20307&quot; value=&quot;262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3627</TotalTime>
  <Words>1564</Words>
  <Application>Microsoft Office PowerPoint</Application>
  <PresentationFormat>On-screen Show (4:3)</PresentationFormat>
  <Paragraphs>173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2" baseType="lpstr">
      <vt:lpstr>Arial</vt:lpstr>
      <vt:lpstr>Calibri</vt:lpstr>
      <vt:lpstr>Office Theme</vt:lpstr>
      <vt:lpstr>PEMROGRAMAN  II</vt:lpstr>
      <vt:lpstr>Peraturan Perkuliahan</vt:lpstr>
      <vt:lpstr>Tugas</vt:lpstr>
      <vt:lpstr>Penilaian</vt:lpstr>
      <vt:lpstr>SAP (Satuan Acara Perkuliahan)</vt:lpstr>
      <vt:lpstr>Pengenalan NetBeans</vt:lpstr>
      <vt:lpstr>Aplikasi Konsol</vt:lpstr>
      <vt:lpstr>Kotak Dialog New Project</vt:lpstr>
      <vt:lpstr>New Application</vt:lpstr>
      <vt:lpstr>Kotak Dialog New Application</vt:lpstr>
      <vt:lpstr>Aplikasi Konsol</vt:lpstr>
      <vt:lpstr>Tampilan NetBeans</vt:lpstr>
      <vt:lpstr>Membuat Paket (Package)</vt:lpstr>
      <vt:lpstr>Membuat Paket (Package)</vt:lpstr>
      <vt:lpstr>Membuat Paket (Package)</vt:lpstr>
      <vt:lpstr>Membuat Paket (Package)</vt:lpstr>
      <vt:lpstr>Membuat Class</vt:lpstr>
      <vt:lpstr>Membuat Class</vt:lpstr>
      <vt:lpstr>Membuat Class</vt:lpstr>
      <vt:lpstr>Membuat Class</vt:lpstr>
      <vt:lpstr>Membuat Class</vt:lpstr>
      <vt:lpstr>Membuat Class</vt:lpstr>
      <vt:lpstr>Aplikasi Konsol</vt:lpstr>
      <vt:lpstr>Aplikasi Konsol</vt:lpstr>
      <vt:lpstr>Aplikasi Konsol</vt:lpstr>
      <vt:lpstr>Aplikasi Konsol</vt:lpstr>
      <vt:lpstr>Aplikasi Konsol</vt:lpstr>
      <vt:lpstr>Aplikasi Konsol</vt:lpstr>
      <vt:lpstr>Aplikasi Konsol</vt:lpstr>
      <vt:lpstr>Aplikasi Konsol</vt:lpstr>
      <vt:lpstr>Eksekusi Aplikasi Konsol</vt:lpstr>
      <vt:lpstr>Contoh Keluaran Aplikasi Konsol</vt:lpstr>
      <vt:lpstr>Aplikasi GUI (Graphical User Interface)</vt:lpstr>
      <vt:lpstr>Aplikasi GUI (Graphical User Interface)</vt:lpstr>
      <vt:lpstr>Aplikasi GUI (Graphical User Interface)</vt:lpstr>
      <vt:lpstr>Aplikasi GUI (Graphical User Interface)</vt:lpstr>
      <vt:lpstr>Aplikasi GUI (Graphical User Interface)</vt:lpstr>
      <vt:lpstr>Aplikasi GUI (Graphical User Interface)</vt:lpstr>
      <vt:lpstr>Aplikasi GUI (Graphical User Interface)</vt:lpstr>
      <vt:lpstr>Aplikasi GUI (Graphical User Interface)</vt:lpstr>
      <vt:lpstr>Aplikasi GUI (Graphical User Interface)</vt:lpstr>
      <vt:lpstr>Aplikasi GUI (Graphical User Interface)</vt:lpstr>
      <vt:lpstr>Aplikasi GUI (Graphical User Interface)</vt:lpstr>
      <vt:lpstr>Aplikasi GUI (Graphical User Interface)</vt:lpstr>
      <vt:lpstr>Aplikasi GUI (Graphical User Interface)</vt:lpstr>
      <vt:lpstr>Aplikasi GUI (Graphical User Interface)</vt:lpstr>
      <vt:lpstr>Aplikasi GUI (Graphical User Interface)</vt:lpstr>
      <vt:lpstr>Aplikasi GUI (Graphical User Interface)</vt:lpstr>
      <vt:lpstr>Aplikasi GUI (Graphical User Interface)</vt:lpstr>
    </vt:vector>
  </TitlesOfParts>
  <Company>aries.saifudin@yahoo.co.id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Pemrograman Visual Dasar</dc:title>
  <dc:creator>Aries Saifudin</dc:creator>
  <cp:lastModifiedBy>Reviewer</cp:lastModifiedBy>
  <cp:revision>166</cp:revision>
  <dcterms:created xsi:type="dcterms:W3CDTF">2011-03-12T20:08:54Z</dcterms:created>
  <dcterms:modified xsi:type="dcterms:W3CDTF">2022-09-10T10:06:50Z</dcterms:modified>
</cp:coreProperties>
</file>