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6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15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Barlow Condensed SemiBold" panose="00000706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186" autoAdjust="0"/>
  </p:normalViewPr>
  <p:slideViewPr>
    <p:cSldViewPr snapToGrid="0">
      <p:cViewPr varScale="1">
        <p:scale>
          <a:sx n="89" d="100"/>
          <a:sy n="89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259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223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7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9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02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53420" y="1284210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TERAPAN</a:t>
            </a:r>
            <a:endParaRPr sz="4800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1684501" y="2692002"/>
            <a:ext cx="5774998" cy="208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KELOMPOK 8 – 03TPLP016 – MODUL 1: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Andri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firman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Saputra	 - 201011402125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Ashil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Ramadhan	 - 201011400699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lutfi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ariski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	 - 201011401871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Arvo" panose="020B0604020202020204" charset="0"/>
              <a:cs typeface="Arial" panose="020B0604020202020204" pitchFamily="34" charset="0"/>
            </a:endParaRP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5"/>
          <p:cNvSpPr txBox="1">
            <a:spLocks noGrp="1"/>
          </p:cNvSpPr>
          <p:nvPr>
            <p:ph type="ctrTitle"/>
          </p:nvPr>
        </p:nvSpPr>
        <p:spPr>
          <a:xfrm>
            <a:off x="2373181" y="736948"/>
            <a:ext cx="4397435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TERIMA KASIH!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3" name="Google Shape;1573;p85"/>
          <p:cNvSpPr txBox="1"/>
          <p:nvPr/>
        </p:nvSpPr>
        <p:spPr>
          <a:xfrm>
            <a:off x="2507300" y="4271900"/>
            <a:ext cx="4129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B7E493-1281-4A8E-99B0-986E830D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6" y="1897587"/>
            <a:ext cx="1804744" cy="13483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LINTASAN DAN SIRKUIT HAMILTON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Lintasan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lintasan</a:t>
            </a:r>
            <a:r>
              <a:rPr lang="en-ID" sz="2000" dirty="0"/>
              <a:t> yang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kali.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Sirkuit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yang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kali, </a:t>
            </a:r>
            <a:r>
              <a:rPr lang="en-ID" sz="2000" dirty="0" err="1"/>
              <a:t>kecuali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asal</a:t>
            </a:r>
            <a:r>
              <a:rPr lang="en-ID" sz="2000" dirty="0"/>
              <a:t> (</a:t>
            </a:r>
            <a:r>
              <a:rPr lang="en-ID" sz="2000" dirty="0" err="1"/>
              <a:t>sekaligus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akhir</a:t>
            </a:r>
            <a:r>
              <a:rPr lang="en-ID" sz="2000" dirty="0"/>
              <a:t>) yang </a:t>
            </a:r>
            <a:r>
              <a:rPr lang="en-ID" sz="2000" dirty="0" err="1"/>
              <a:t>dilalui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kali.</a:t>
            </a:r>
            <a:endParaRPr lang="en-US" sz="16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717385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GRAF HAMILTON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Graf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</a:t>
            </a:r>
            <a:r>
              <a:rPr lang="en-ID" sz="2000" dirty="0" err="1"/>
              <a:t>dinamakan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Graf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lintasan</a:t>
            </a:r>
            <a:r>
              <a:rPr lang="en-ID" sz="2000" dirty="0"/>
              <a:t> Hamilton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br>
              <a:rPr lang="en-ID" sz="2000" dirty="0"/>
            </a:br>
            <a:r>
              <a:rPr lang="en-ID" sz="2000" dirty="0" err="1"/>
              <a:t>graf</a:t>
            </a:r>
            <a:r>
              <a:rPr lang="en-ID" sz="2000" dirty="0"/>
              <a:t> semi-Hamilton.</a:t>
            </a:r>
            <a:endParaRPr lang="en-US" sz="16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332261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420003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TEORAMA GRAF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Syarat</a:t>
            </a:r>
            <a:r>
              <a:rPr lang="en-ID" sz="2000" dirty="0"/>
              <a:t> </a:t>
            </a:r>
            <a:r>
              <a:rPr lang="en-ID" sz="2000" dirty="0" err="1"/>
              <a:t>cukup</a:t>
            </a:r>
            <a:r>
              <a:rPr lang="en-ID" sz="2000" dirty="0"/>
              <a:t> (</a:t>
            </a:r>
            <a:r>
              <a:rPr lang="en-ID" sz="2000" dirty="0" err="1"/>
              <a:t>jadi</a:t>
            </a:r>
            <a:r>
              <a:rPr lang="en-ID" sz="2000" dirty="0"/>
              <a:t> </a:t>
            </a:r>
            <a:r>
              <a:rPr lang="en-ID" sz="2000" dirty="0" err="1"/>
              <a:t>bukan</a:t>
            </a:r>
            <a:r>
              <a:rPr lang="en-ID" sz="2000" dirty="0"/>
              <a:t> </a:t>
            </a:r>
            <a:r>
              <a:rPr lang="en-ID" sz="2000" dirty="0" err="1"/>
              <a:t>syarat</a:t>
            </a:r>
            <a:r>
              <a:rPr lang="en-ID" sz="2000" dirty="0"/>
              <a:t> </a:t>
            </a:r>
            <a:r>
              <a:rPr lang="en-ID" sz="2000" dirty="0" err="1"/>
              <a:t>perlu</a:t>
            </a:r>
            <a:r>
              <a:rPr lang="en-ID" sz="2000" dirty="0"/>
              <a:t>) </a:t>
            </a:r>
            <a:r>
              <a:rPr lang="en-ID" sz="2000" dirty="0" err="1"/>
              <a:t>supaya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sederhana</a:t>
            </a:r>
            <a:r>
              <a:rPr lang="en-ID" sz="2000" dirty="0"/>
              <a:t> G </a:t>
            </a:r>
            <a:r>
              <a:rPr lang="en-ID" sz="2000" dirty="0" err="1"/>
              <a:t>dengan</a:t>
            </a:r>
            <a:r>
              <a:rPr lang="en-ID" sz="2000" dirty="0"/>
              <a:t> n (≥ 3)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bila</a:t>
            </a:r>
            <a:r>
              <a:rPr lang="en-ID" sz="2000" dirty="0"/>
              <a:t> </a:t>
            </a:r>
            <a:r>
              <a:rPr lang="en-ID" sz="2000" dirty="0" err="1"/>
              <a:t>derajat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paling </a:t>
            </a:r>
            <a:r>
              <a:rPr lang="en-ID" sz="2000" dirty="0" err="1"/>
              <a:t>sedikit</a:t>
            </a:r>
            <a:r>
              <a:rPr lang="en-ID" sz="2000" dirty="0"/>
              <a:t> n/2 (</a:t>
            </a:r>
            <a:r>
              <a:rPr lang="en-ID" sz="2000" dirty="0" err="1"/>
              <a:t>yaitu</a:t>
            </a:r>
            <a:r>
              <a:rPr lang="en-ID" sz="2000" dirty="0"/>
              <a:t>, d(v) ≥ n/2 </a:t>
            </a:r>
            <a:r>
              <a:rPr lang="it-IT" sz="2000" dirty="0"/>
              <a:t>untuk setiap simpul v di G).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Hamilton.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332261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05924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52210"/>
            <a:ext cx="8446770" cy="355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nn-NO" sz="2000" dirty="0"/>
              <a:t>Di dalam graf lengkap G dengan n buah simpul (n </a:t>
            </a:r>
            <a:r>
              <a:rPr lang="en-ID" sz="2000" dirty="0"/>
              <a:t>≥</a:t>
            </a:r>
            <a:r>
              <a:rPr lang="nn-NO" sz="2000" dirty="0"/>
              <a:t> 3), terdapat (n - 1)!/2 buah sirkuit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 G </a:t>
            </a:r>
            <a:r>
              <a:rPr lang="en-ID" sz="2000" dirty="0" err="1"/>
              <a:t>dengan</a:t>
            </a:r>
            <a:r>
              <a:rPr lang="en-ID" sz="2000" dirty="0"/>
              <a:t> n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(n ≥ 3 dan n </a:t>
            </a:r>
            <a:r>
              <a:rPr lang="en-ID" sz="2000" dirty="0" err="1"/>
              <a:t>ganjil</a:t>
            </a:r>
            <a:r>
              <a:rPr lang="en-ID" sz="2000" dirty="0"/>
              <a:t>), </a:t>
            </a:r>
            <a:r>
              <a:rPr lang="en-ID" sz="2000" dirty="0" err="1"/>
              <a:t>terdapat</a:t>
            </a:r>
            <a:r>
              <a:rPr lang="en-ID" sz="2000" dirty="0"/>
              <a:t> (n - 1)/2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yang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lepas</a:t>
            </a:r>
            <a:r>
              <a:rPr lang="en-ID" sz="2000" dirty="0"/>
              <a:t>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sisi</a:t>
            </a:r>
            <a:r>
              <a:rPr lang="en-ID" sz="2000" dirty="0"/>
              <a:t> yang </a:t>
            </a:r>
            <a:r>
              <a:rPr lang="en-ID" sz="2000" dirty="0" err="1"/>
              <a:t>beririsan</a:t>
            </a:r>
            <a:r>
              <a:rPr lang="en-ID" sz="2000" dirty="0"/>
              <a:t>). Jika n </a:t>
            </a:r>
            <a:r>
              <a:rPr lang="en-ID" sz="2000" dirty="0" err="1"/>
              <a:t>genap</a:t>
            </a:r>
            <a:r>
              <a:rPr lang="en-ID" sz="2000" dirty="0"/>
              <a:t> dan n ≥ 4, </a:t>
            </a:r>
            <a:r>
              <a:rPr lang="en-ID" sz="2000" dirty="0" err="1"/>
              <a:t>maka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G </a:t>
            </a:r>
            <a:r>
              <a:rPr lang="en-ID" sz="2000" dirty="0" err="1"/>
              <a:t>terdapat</a:t>
            </a:r>
            <a:r>
              <a:rPr lang="en-ID" sz="2000" dirty="0"/>
              <a:t> (n - 2)/2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yang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lepas</a:t>
            </a:r>
            <a:r>
              <a:rPr lang="en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480375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CONTOH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184546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000" dirty="0"/>
              <a:t>(</a:t>
            </a:r>
            <a:r>
              <a:rPr lang="en-ID" sz="2000" dirty="0" err="1"/>
              <a:t>Persoalan</a:t>
            </a:r>
            <a:r>
              <a:rPr lang="en-ID" sz="2000" dirty="0"/>
              <a:t>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duduk). Sembilan </a:t>
            </a:r>
            <a:r>
              <a:rPr lang="en-ID" sz="2000" dirty="0" err="1"/>
              <a:t>anggota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klub</a:t>
            </a:r>
            <a:r>
              <a:rPr lang="en-ID" sz="2000" dirty="0"/>
              <a:t> </a:t>
            </a:r>
            <a:r>
              <a:rPr lang="en-ID" sz="2000" dirty="0" err="1"/>
              <a:t>bertemu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makan</a:t>
            </a:r>
            <a:r>
              <a:rPr lang="en-ID" sz="2000" dirty="0"/>
              <a:t> </a:t>
            </a:r>
            <a:r>
              <a:rPr lang="en-ID" sz="2000" dirty="0" err="1"/>
              <a:t>siang</a:t>
            </a:r>
            <a:r>
              <a:rPr lang="en-ID" sz="2000" dirty="0"/>
              <a:t> pada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meja</a:t>
            </a:r>
            <a:r>
              <a:rPr lang="en-ID" sz="2000" dirty="0"/>
              <a:t> </a:t>
            </a:r>
            <a:r>
              <a:rPr lang="en-ID" sz="2000" dirty="0" err="1"/>
              <a:t>bundar</a:t>
            </a:r>
            <a:r>
              <a:rPr lang="en-ID" sz="2000" dirty="0"/>
              <a:t>.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memutuskan</a:t>
            </a:r>
            <a:r>
              <a:rPr lang="en-ID" sz="2000" dirty="0"/>
              <a:t> duduk </a:t>
            </a:r>
            <a:r>
              <a:rPr lang="en-ID" sz="2000" dirty="0" err="1"/>
              <a:t>sedemikian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anggota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/>
              <a:t>tetangga</a:t>
            </a:r>
            <a:r>
              <a:rPr lang="en-ID" sz="2000" dirty="0"/>
              <a:t> duduk </a:t>
            </a:r>
            <a:r>
              <a:rPr lang="en-ID" sz="2000" dirty="0" err="1"/>
              <a:t>berbeda</a:t>
            </a:r>
            <a:r>
              <a:rPr lang="en-ID" sz="2000" dirty="0"/>
              <a:t> pada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makan</a:t>
            </a:r>
            <a:r>
              <a:rPr lang="en-ID" sz="2000" dirty="0"/>
              <a:t> </a:t>
            </a:r>
            <a:r>
              <a:rPr lang="en-ID" sz="2000" dirty="0" err="1"/>
              <a:t>siang</a:t>
            </a:r>
            <a:r>
              <a:rPr lang="en-ID" sz="2000" dirty="0"/>
              <a:t>. </a:t>
            </a: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dilaksanakan</a:t>
            </a:r>
            <a:r>
              <a:rPr lang="en-ID" sz="2000" dirty="0"/>
              <a:t>? </a:t>
            </a:r>
            <a:endParaRPr lang="en-US" sz="20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1730487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626588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04386"/>
            <a:ext cx="8446770" cy="423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000" dirty="0"/>
              <a:t>Jumlah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duduk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(9 - 1)/2 = 4.</a:t>
            </a:r>
          </a:p>
          <a:p>
            <a:pPr marL="0" indent="0" algn="just">
              <a:lnSpc>
                <a:spcPct val="150000"/>
              </a:lnSpc>
            </a:pPr>
            <a:r>
              <a:rPr lang="en-ID" sz="2000" dirty="0">
                <a:latin typeface="Arvo" panose="020B0604020202020204" charset="0"/>
              </a:rPr>
              <a:t>			</a:t>
            </a:r>
          </a:p>
          <a:p>
            <a:pPr marL="0" indent="0" algn="just">
              <a:lnSpc>
                <a:spcPct val="150000"/>
              </a:lnSpc>
            </a:pPr>
            <a:r>
              <a:rPr lang="en-ID" sz="2000" dirty="0">
                <a:latin typeface="Arvo" panose="020B0604020202020204" charset="0"/>
              </a:rPr>
              <a:t>			Graf yang </a:t>
            </a:r>
            <a:r>
              <a:rPr lang="en-ID" sz="2000" dirty="0" err="1">
                <a:latin typeface="Arvo" panose="020B0604020202020204" charset="0"/>
              </a:rPr>
              <a:t>merepresentasikan</a:t>
            </a:r>
            <a:r>
              <a:rPr lang="en-ID" sz="2000" dirty="0">
                <a:latin typeface="Arvo" panose="020B0604020202020204" charset="0"/>
              </a:rPr>
              <a:t> </a:t>
            </a:r>
            <a:r>
              <a:rPr lang="en-ID" sz="2000" dirty="0" err="1">
                <a:latin typeface="Arvo" panose="020B0604020202020204" charset="0"/>
              </a:rPr>
              <a:t>persoalan</a:t>
            </a:r>
            <a:r>
              <a:rPr lang="en-ID" sz="2000" dirty="0">
                <a:latin typeface="Arvo" panose="020B0604020202020204" charset="0"/>
              </a:rPr>
              <a:t> 				</a:t>
            </a:r>
            <a:r>
              <a:rPr lang="en-ID" sz="2000" dirty="0" err="1">
                <a:latin typeface="Arvo" panose="020B0604020202020204" charset="0"/>
              </a:rPr>
              <a:t>pengaturan</a:t>
            </a:r>
            <a:r>
              <a:rPr lang="en-ID" sz="2000" dirty="0">
                <a:latin typeface="Arvo" panose="020B0604020202020204" charset="0"/>
              </a:rPr>
              <a:t> </a:t>
            </a:r>
            <a:r>
              <a:rPr lang="en-ID" sz="2000" dirty="0" err="1">
                <a:latin typeface="Arvo" panose="020B0604020202020204" charset="0"/>
              </a:rPr>
              <a:t>tempat</a:t>
            </a:r>
            <a:r>
              <a:rPr lang="en-ID" sz="2000" dirty="0">
                <a:latin typeface="Arvo" panose="020B0604020202020204" charset="0"/>
              </a:rPr>
              <a:t> duduk.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6DDD8-4613-44B6-9338-4E195569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2037885"/>
            <a:ext cx="2706557" cy="27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047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0367" y="1281887"/>
            <a:ext cx="9083265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SIRKUIT EULER DAN HAMILTON SEKALIGUS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39849" y="2164088"/>
            <a:ext cx="883202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926;p32">
            <a:extLst>
              <a:ext uri="{FF2B5EF4-FFF2-40B4-BE49-F238E27FC236}">
                <a16:creationId xmlns:a16="http://schemas.microsoft.com/office/drawing/2014/main" id="{647BC891-3EFB-43CC-85D4-222F60958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50" y="2328863"/>
            <a:ext cx="8447088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Graf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Sirkuit</a:t>
            </a:r>
            <a:r>
              <a:rPr lang="en-US" sz="2000" dirty="0"/>
              <a:t> Euler dan </a:t>
            </a:r>
            <a:r>
              <a:rPr lang="en-US" sz="2000" dirty="0" err="1"/>
              <a:t>sirkuit</a:t>
            </a:r>
            <a:r>
              <a:rPr lang="en-US" sz="2000" dirty="0"/>
              <a:t> Hamilton </a:t>
            </a:r>
            <a:r>
              <a:rPr lang="en-US" sz="2000" dirty="0" err="1"/>
              <a:t>sekaligus</a:t>
            </a:r>
            <a:r>
              <a:rPr lang="en-US" sz="2000" dirty="0"/>
              <a:t>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sirkuit</a:t>
            </a:r>
            <a:r>
              <a:rPr lang="en-US" sz="2000" dirty="0"/>
              <a:t> Euler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sirkuit</a:t>
            </a:r>
            <a:r>
              <a:rPr lang="en-US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i-FI" sz="2000" dirty="0"/>
              <a:t>sirkuit Euler dan lintasan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i-FI" sz="2000" dirty="0"/>
              <a:t>lintsan Euler maupun lintasan Hamilton.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32436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26;p32">
            <a:extLst>
              <a:ext uri="{FF2B5EF4-FFF2-40B4-BE49-F238E27FC236}">
                <a16:creationId xmlns:a16="http://schemas.microsoft.com/office/drawing/2014/main" id="{647BC891-3EFB-43CC-85D4-222F60958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456" y="1162050"/>
            <a:ext cx="8447088" cy="15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Graf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Lintasan</a:t>
            </a:r>
            <a:r>
              <a:rPr lang="en-US" sz="2000" dirty="0"/>
              <a:t> Euler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sirkuit</a:t>
            </a:r>
            <a:r>
              <a:rPr lang="en-US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Dan lain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EB3-82BD-4D2F-A9C4-27E0F93B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2" y="2809762"/>
            <a:ext cx="2171177" cy="1880573"/>
          </a:xfrm>
          <a:prstGeom prst="rect">
            <a:avLst/>
          </a:prstGeom>
        </p:spPr>
      </p:pic>
      <p:sp>
        <p:nvSpPr>
          <p:cNvPr id="12" name="Google Shape;926;p32">
            <a:extLst>
              <a:ext uri="{FF2B5EF4-FFF2-40B4-BE49-F238E27FC236}">
                <a16:creationId xmlns:a16="http://schemas.microsoft.com/office/drawing/2014/main" id="{E53B5AC5-ABD1-4CD5-B057-4A093C523306}"/>
              </a:ext>
            </a:extLst>
          </p:cNvPr>
          <p:cNvSpPr txBox="1">
            <a:spLocks/>
          </p:cNvSpPr>
          <p:nvPr/>
        </p:nvSpPr>
        <p:spPr>
          <a:xfrm>
            <a:off x="2599139" y="3076687"/>
            <a:ext cx="6196405" cy="90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da-DK" sz="2000" dirty="0"/>
              <a:t>(a) Graf Hamilton sekaligus graf Euler.</a:t>
            </a:r>
          </a:p>
          <a:p>
            <a:pPr marL="0" indent="0" algn="just">
              <a:lnSpc>
                <a:spcPct val="150000"/>
              </a:lnSpc>
            </a:pPr>
            <a:r>
              <a:rPr lang="da-DK" sz="2000" dirty="0"/>
              <a:t>(b) Graf Hamilton sekaligus graf semi-Euler.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8714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405</Words>
  <Application>Microsoft Office PowerPoint</Application>
  <PresentationFormat>On-screen Show (16:9)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Arvo</vt:lpstr>
      <vt:lpstr>Wingdings</vt:lpstr>
      <vt:lpstr>Arial</vt:lpstr>
      <vt:lpstr>Barlow Condensed SemiBold</vt:lpstr>
      <vt:lpstr>My Creative CV XL by Slidesgo</vt:lpstr>
      <vt:lpstr>GRAPH TERAPAN</vt:lpstr>
      <vt:lpstr>LINTASAN DAN SIRKUIT HAMILTON</vt:lpstr>
      <vt:lpstr>GRAF HAMILTON</vt:lpstr>
      <vt:lpstr>TEORAMA GRAF</vt:lpstr>
      <vt:lpstr>PowerPoint Presentation</vt:lpstr>
      <vt:lpstr>CONTOH</vt:lpstr>
      <vt:lpstr>PowerPoint Presentation</vt:lpstr>
      <vt:lpstr>SIRKUIT EULER DAN HAMILTON SEKALIGUS</vt:lpstr>
      <vt:lpstr>PowerPoint Presentation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161</cp:revision>
  <dcterms:modified xsi:type="dcterms:W3CDTF">2021-12-12T15:08:53Z</dcterms:modified>
</cp:coreProperties>
</file>