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GRAPH TERAPAN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68959"/>
            <a:ext cx="6923787" cy="20190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Kelas 03tplp016 –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KELOMPOk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8 – MODUL 3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firman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Saputra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Ashil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Ramadhan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lutfi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ariski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8. </a:t>
            </a:r>
            <a:r>
              <a:rPr lang="fr-FR" dirty="0" err="1"/>
              <a:t>Terhubung</a:t>
            </a:r>
            <a:r>
              <a:rPr lang="fr-FR" dirty="0"/>
              <a:t> (</a:t>
            </a:r>
            <a:r>
              <a:rPr lang="fr-FR" dirty="0" err="1"/>
              <a:t>Connected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v1 dan </a:t>
            </a:r>
            <a:r>
              <a:rPr lang="en-ID" dirty="0" err="1"/>
              <a:t>simpul</a:t>
            </a:r>
            <a:r>
              <a:rPr lang="en-ID" dirty="0"/>
              <a:t> v2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v1 </a:t>
            </a:r>
            <a:r>
              <a:rPr lang="en-ID" dirty="0" err="1"/>
              <a:t>ke</a:t>
            </a:r>
            <a:r>
              <a:rPr lang="en-ID" dirty="0"/>
              <a:t> v2. </a:t>
            </a:r>
            <a:br>
              <a:rPr lang="en-ID" dirty="0"/>
            </a:br>
            <a:r>
              <a:rPr lang="en-ID" dirty="0"/>
              <a:t>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(connected graph)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pasang </a:t>
            </a:r>
            <a:r>
              <a:rPr lang="en-ID" dirty="0" err="1"/>
              <a:t>simpul</a:t>
            </a:r>
            <a:r>
              <a:rPr lang="en-ID" dirty="0"/>
              <a:t> vi dan </a:t>
            </a:r>
            <a:r>
              <a:rPr lang="en-ID" dirty="0" err="1"/>
              <a:t>vj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V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vi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vj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</a:t>
            </a:r>
            <a:r>
              <a:rPr lang="en-ID" dirty="0" err="1"/>
              <a:t>bagian</a:t>
            </a:r>
            <a:r>
              <a:rPr lang="en-ID" dirty="0"/>
              <a:t> (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). </a:t>
            </a:r>
            <a:br>
              <a:rPr lang="en-ID" dirty="0"/>
            </a:br>
            <a:r>
              <a:rPr lang="en-ID" dirty="0"/>
              <a:t>Jika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takterhubung</a:t>
            </a:r>
            <a:r>
              <a:rPr lang="en-ID" dirty="0"/>
              <a:t> (disconnected graph).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191210C-B893-44CE-9FBA-C8D6BA8C5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67409"/>
              </p:ext>
            </p:extLst>
          </p:nvPr>
        </p:nvGraphicFramePr>
        <p:xfrm>
          <a:off x="856210" y="4184073"/>
          <a:ext cx="2084078" cy="222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" r:id="rId3" imgW="914400" imgH="975240" progId="Photoshop.Image.22">
                  <p:embed/>
                </p:oleObj>
              </mc:Choice>
              <mc:Fallback>
                <p:oleObj name="Image" r:id="rId3" imgW="914400" imgH="975240" progId="Photoshop.Image.2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2142738-BD27-4038-BE04-F2EA1C1534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6210" y="4184073"/>
                        <a:ext cx="2084078" cy="2221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1A94F57-0BC4-49E7-86F9-76D02D5F2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0506"/>
              </p:ext>
            </p:extLst>
          </p:nvPr>
        </p:nvGraphicFramePr>
        <p:xfrm>
          <a:off x="1097279" y="2108201"/>
          <a:ext cx="1645921" cy="189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5" imgW="597240" imgH="688680" progId="Photoshop.Image.22">
                  <p:embed/>
                </p:oleObj>
              </mc:Choice>
              <mc:Fallback>
                <p:oleObj name="Image" r:id="rId5" imgW="597240" imgH="688680" progId="Photoshop.Image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7279" y="2108201"/>
                        <a:ext cx="1645921" cy="189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11157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66466" cy="1450757"/>
          </a:xfrm>
        </p:spPr>
        <p:txBody>
          <a:bodyPr>
            <a:normAutofit/>
          </a:bodyPr>
          <a:lstStyle/>
          <a:p>
            <a:r>
              <a:rPr lang="en-ID" dirty="0"/>
              <a:t>9. Graf </a:t>
            </a:r>
            <a:r>
              <a:rPr lang="en-ID" dirty="0" err="1"/>
              <a:t>Berbobot</a:t>
            </a:r>
            <a:r>
              <a:rPr lang="en-ID" dirty="0"/>
              <a:t> (Weighted Graph)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102" y="2108201"/>
            <a:ext cx="6949577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Graf </a:t>
            </a:r>
            <a:r>
              <a:rPr lang="en-ID" dirty="0" err="1"/>
              <a:t>berbobot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yang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sisinya</a:t>
            </a:r>
            <a:r>
              <a:rPr lang="en-ID" dirty="0"/>
              <a:t>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(</a:t>
            </a:r>
            <a:r>
              <a:rPr lang="en-ID" dirty="0" err="1"/>
              <a:t>bobot</a:t>
            </a:r>
            <a:r>
              <a:rPr lang="en-ID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A32CF-7CC2-4754-9E59-EABFD2AE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08200"/>
            <a:ext cx="2657304" cy="28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123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359CBA-910D-4417-8A60-075B0017BC3A}"/>
              </a:ext>
            </a:extLst>
          </p:cNvPr>
          <p:cNvSpPr txBox="1">
            <a:spLocks/>
          </p:cNvSpPr>
          <p:nvPr/>
        </p:nvSpPr>
        <p:spPr>
          <a:xfrm>
            <a:off x="879763" y="2677390"/>
            <a:ext cx="10432473" cy="150321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sz="6000" b="1" dirty="0"/>
              <a:t>TERIMA KASIH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167288487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95E8-D73F-443B-8443-05C19C50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 GRAF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590D-EB79-48BA-9B3F-7D60AAB6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81495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Ketetanggaan</a:t>
            </a:r>
            <a:r>
              <a:rPr lang="en-ID" sz="1300" dirty="0"/>
              <a:t> (Adjacent)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Bersisian</a:t>
            </a:r>
            <a:r>
              <a:rPr lang="en-ID" sz="1300" dirty="0"/>
              <a:t> (</a:t>
            </a:r>
            <a:r>
              <a:rPr lang="en-ID" sz="1300" dirty="0" err="1"/>
              <a:t>Incidency</a:t>
            </a:r>
            <a:r>
              <a:rPr lang="en-ID" sz="13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Simpul</a:t>
            </a:r>
            <a:r>
              <a:rPr lang="en-ID" sz="1300" dirty="0"/>
              <a:t> </a:t>
            </a:r>
            <a:r>
              <a:rPr lang="en-ID" sz="1300" dirty="0" err="1"/>
              <a:t>Terpencil</a:t>
            </a:r>
            <a:r>
              <a:rPr lang="en-ID" sz="1300" dirty="0"/>
              <a:t> (Isolated Vertex)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/>
              <a:t>Graf </a:t>
            </a:r>
            <a:r>
              <a:rPr lang="en-ID" sz="1300" dirty="0" err="1"/>
              <a:t>Kosong</a:t>
            </a:r>
            <a:r>
              <a:rPr lang="en-ID" sz="1300" dirty="0"/>
              <a:t> (null graph </a:t>
            </a:r>
            <a:r>
              <a:rPr lang="en-ID" sz="1300" dirty="0" err="1"/>
              <a:t>atau</a:t>
            </a:r>
            <a:r>
              <a:rPr lang="en-ID" sz="1300" dirty="0"/>
              <a:t> empty graph)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Derajat</a:t>
            </a:r>
            <a:r>
              <a:rPr lang="en-ID" sz="1300" dirty="0"/>
              <a:t> (Degree)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Lintasan</a:t>
            </a:r>
            <a:r>
              <a:rPr lang="en-ID" sz="1300" dirty="0"/>
              <a:t> (Path)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Siklus</a:t>
            </a:r>
            <a:r>
              <a:rPr lang="en-ID" sz="1300" dirty="0"/>
              <a:t> (Cycle) </a:t>
            </a:r>
            <a:r>
              <a:rPr lang="en-ID" sz="1300" dirty="0" err="1"/>
              <a:t>atau</a:t>
            </a:r>
            <a:r>
              <a:rPr lang="en-ID" sz="1300" dirty="0"/>
              <a:t> </a:t>
            </a:r>
            <a:r>
              <a:rPr lang="en-ID" sz="1300" dirty="0" err="1"/>
              <a:t>Sirkuit</a:t>
            </a:r>
            <a:r>
              <a:rPr lang="en-ID" sz="1300" dirty="0"/>
              <a:t> (Circuit)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Terhubung</a:t>
            </a:r>
            <a:r>
              <a:rPr lang="en-ID" sz="1300" dirty="0"/>
              <a:t> (Connected)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/>
              <a:t>Graf </a:t>
            </a:r>
            <a:r>
              <a:rPr lang="en-ID" sz="1300" dirty="0" err="1"/>
              <a:t>Berbobot</a:t>
            </a:r>
            <a:r>
              <a:rPr lang="en-ID" sz="1300" dirty="0"/>
              <a:t> (Weighted Graph)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E0F1443-7802-4B79-8BDD-55874E2AD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2429612"/>
            <a:ext cx="5927725" cy="2060689"/>
          </a:xfrm>
        </p:spPr>
      </p:pic>
    </p:spTree>
    <p:extLst>
      <p:ext uri="{BB962C8B-B14F-4D97-AF65-F5344CB8AC3E}">
        <p14:creationId xmlns:p14="http://schemas.microsoft.com/office/powerpoint/2010/main" val="33567255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Ketetanggaan</a:t>
            </a:r>
            <a:r>
              <a:rPr lang="en-ID" dirty="0"/>
              <a:t> (Adjacent)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1" y="2108201"/>
            <a:ext cx="7040880" cy="37608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(vertex)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bertetangga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oleh </a:t>
            </a:r>
            <a:r>
              <a:rPr lang="en-ID" dirty="0" err="1"/>
              <a:t>sisi</a:t>
            </a:r>
            <a:r>
              <a:rPr lang="en-ID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G1 :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Simpul</a:t>
            </a:r>
            <a:r>
              <a:rPr lang="en-ID" dirty="0"/>
              <a:t> 1 </a:t>
            </a:r>
            <a:r>
              <a:rPr lang="en-ID" dirty="0" err="1"/>
              <a:t>bertetangga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2 dan 3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Simpul</a:t>
            </a:r>
            <a:r>
              <a:rPr lang="en-ID" dirty="0"/>
              <a:t> 1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bertetangga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497D2-4306-47DC-B1D8-98E6B481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267742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6835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2. </a:t>
            </a:r>
            <a:r>
              <a:rPr lang="en-ID" dirty="0" err="1"/>
              <a:t>Bersisian</a:t>
            </a:r>
            <a:r>
              <a:rPr lang="en-ID" dirty="0"/>
              <a:t> (</a:t>
            </a:r>
            <a:r>
              <a:rPr lang="en-ID" dirty="0" err="1"/>
              <a:t>Incidency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sembarang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e = (vi, </a:t>
            </a:r>
            <a:r>
              <a:rPr lang="en-ID" dirty="0" err="1"/>
              <a:t>vj</a:t>
            </a:r>
            <a:r>
              <a:rPr lang="en-ID" dirty="0"/>
              <a:t>) </a:t>
            </a:r>
            <a:r>
              <a:rPr lang="en-ID" dirty="0" err="1"/>
              <a:t>dikatakan</a:t>
            </a:r>
            <a:r>
              <a:rPr lang="en-ID" dirty="0"/>
              <a:t> e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vj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e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vi.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G2: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e2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1 dan </a:t>
            </a:r>
            <a:r>
              <a:rPr lang="en-ID" dirty="0" err="1"/>
              <a:t>simpul</a:t>
            </a:r>
            <a:r>
              <a:rPr lang="en-ID" dirty="0"/>
              <a:t> 2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e3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1 dan </a:t>
            </a:r>
            <a:r>
              <a:rPr lang="en-ID" dirty="0" err="1"/>
              <a:t>simpul</a:t>
            </a:r>
            <a:r>
              <a:rPr lang="en-ID" dirty="0"/>
              <a:t> 3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e4 </a:t>
            </a:r>
            <a:r>
              <a:rPr lang="en-ID" b="1" dirty="0"/>
              <a:t>TIDAK</a:t>
            </a:r>
            <a:r>
              <a:rPr lang="en-ID" dirty="0"/>
              <a:t>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1BBFF-6A50-47CC-9367-E3F4B1E0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709430"/>
            <a:ext cx="2685009" cy="24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4215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68247" cy="1450757"/>
          </a:xfrm>
        </p:spPr>
        <p:txBody>
          <a:bodyPr/>
          <a:lstStyle/>
          <a:p>
            <a:r>
              <a:rPr lang="en-ID" dirty="0"/>
              <a:t>3.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Terpencil</a:t>
            </a:r>
            <a:r>
              <a:rPr lang="en-ID" dirty="0"/>
              <a:t> (Isolated Vertex)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terpencil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dengannya</a:t>
            </a:r>
            <a:r>
              <a:rPr lang="en-ID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G3: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simpul</a:t>
            </a:r>
            <a:r>
              <a:rPr lang="en-ID" dirty="0"/>
              <a:t> 5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terpencil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1356C-E996-4899-BEE3-AE5B111A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08201"/>
            <a:ext cx="2671157" cy="35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8149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4. </a:t>
            </a:r>
            <a:r>
              <a:rPr lang="en-US" dirty="0"/>
              <a:t>Graf </a:t>
            </a:r>
            <a:r>
              <a:rPr lang="en-US" dirty="0" err="1"/>
              <a:t>Kosong</a:t>
            </a:r>
            <a:r>
              <a:rPr lang="en-US" dirty="0"/>
              <a:t> (null graph)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Graf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yang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sisinya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(</a:t>
            </a:r>
            <a:r>
              <a:rPr lang="en-ID" dirty="0" err="1"/>
              <a:t>Nn</a:t>
            </a:r>
            <a:r>
              <a:rPr lang="en-ID" dirty="0"/>
              <a:t>). </a:t>
            </a:r>
            <a:br>
              <a:rPr lang="en-ID" dirty="0"/>
            </a:br>
            <a:r>
              <a:rPr lang="en-ID" dirty="0" err="1"/>
              <a:t>Dengan</a:t>
            </a:r>
            <a:r>
              <a:rPr lang="en-ID" dirty="0"/>
              <a:t> kata lain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8F01B-77A8-4F88-B69A-2F93B6E5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24709"/>
            <a:ext cx="2685012" cy="20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165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5. </a:t>
            </a:r>
            <a:r>
              <a:rPr lang="en-ID" dirty="0" err="1"/>
              <a:t>Derajat</a:t>
            </a:r>
            <a:r>
              <a:rPr lang="en-ID" dirty="0"/>
              <a:t> (Degree)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jumlah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Notasi</a:t>
            </a:r>
            <a:r>
              <a:rPr lang="en-ID" dirty="0"/>
              <a:t>: d(v)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da-DK" dirty="0"/>
              <a:t> graf G1: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d(1) = d(4) = 2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d(2) = d(3) = 3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607FD-3BD6-44F0-88CB-751CC57C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267742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5189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6. </a:t>
            </a:r>
            <a:r>
              <a:rPr lang="en-ID" dirty="0" err="1"/>
              <a:t>Lintasan</a:t>
            </a:r>
            <a:r>
              <a:rPr lang="en-ID" dirty="0"/>
              <a:t> (Path)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868748"/>
            <a:ext cx="7040880" cy="432292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Lintasan</a:t>
            </a:r>
            <a:r>
              <a:rPr lang="en-ID" dirty="0"/>
              <a:t> yang </a:t>
            </a:r>
            <a:r>
              <a:rPr lang="en-ID" dirty="0" err="1"/>
              <a:t>panjangnya</a:t>
            </a:r>
            <a:r>
              <a:rPr lang="en-ID" dirty="0"/>
              <a:t> 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v0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vn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G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barisan</a:t>
            </a:r>
            <a:r>
              <a:rPr lang="en-ID" dirty="0"/>
              <a:t> </a:t>
            </a:r>
            <a:r>
              <a:rPr lang="en-ID" dirty="0" err="1"/>
              <a:t>berselang-seling</a:t>
            </a:r>
            <a:r>
              <a:rPr lang="en-ID" dirty="0"/>
              <a:t> </a:t>
            </a:r>
            <a:r>
              <a:rPr lang="en-ID" dirty="0" err="1"/>
              <a:t>simpul-simpul</a:t>
            </a:r>
            <a:r>
              <a:rPr lang="en-ID" dirty="0"/>
              <a:t> dan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berbentuk</a:t>
            </a:r>
            <a:r>
              <a:rPr lang="en-ID" dirty="0"/>
              <a:t> v0, e1, v1, e2, v2,... , </a:t>
            </a:r>
            <a:r>
              <a:rPr lang="en-ID" dirty="0" err="1"/>
              <a:t>vn</a:t>
            </a:r>
            <a:r>
              <a:rPr lang="en-ID" dirty="0"/>
              <a:t> –1, </a:t>
            </a:r>
            <a:r>
              <a:rPr lang="en-ID" dirty="0" err="1"/>
              <a:t>en</a:t>
            </a:r>
            <a:r>
              <a:rPr lang="en-ID" dirty="0"/>
              <a:t>, </a:t>
            </a:r>
            <a:r>
              <a:rPr lang="en-ID" dirty="0" err="1"/>
              <a:t>vn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e1 = (v0, v1), e2 = (v1, v2), ... , </a:t>
            </a:r>
            <a:r>
              <a:rPr lang="en-ID" dirty="0" err="1"/>
              <a:t>en</a:t>
            </a:r>
            <a:r>
              <a:rPr lang="en-ID" dirty="0"/>
              <a:t> = (vn-1, </a:t>
            </a:r>
            <a:r>
              <a:rPr lang="en-ID" dirty="0" err="1"/>
              <a:t>vn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sisi-sisi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Lintasan</a:t>
            </a:r>
            <a:r>
              <a:rPr lang="en-ID" dirty="0"/>
              <a:t> 1, 2, 4, 3 pada G1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barisan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(1,2), (2,4), (4,3).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Panjang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jumlah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Lintasan</a:t>
            </a:r>
            <a:r>
              <a:rPr lang="en-ID" dirty="0"/>
              <a:t> 1, 2, 4, 3 pada G1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607FD-3BD6-44F0-88CB-751CC57C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267742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888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42321" cy="1450757"/>
          </a:xfrm>
        </p:spPr>
        <p:txBody>
          <a:bodyPr/>
          <a:lstStyle/>
          <a:p>
            <a:r>
              <a:rPr lang="en-ID" dirty="0"/>
              <a:t>7. </a:t>
            </a:r>
            <a:r>
              <a:rPr lang="fr-FR" dirty="0" err="1"/>
              <a:t>Siklus</a:t>
            </a:r>
            <a:r>
              <a:rPr lang="fr-FR" dirty="0"/>
              <a:t> (Cycle) </a:t>
            </a:r>
            <a:r>
              <a:rPr lang="fr-FR" dirty="0" err="1"/>
              <a:t>atau</a:t>
            </a:r>
            <a:r>
              <a:rPr lang="fr-FR" dirty="0"/>
              <a:t> </a:t>
            </a:r>
            <a:r>
              <a:rPr lang="fr-FR" dirty="0" err="1"/>
              <a:t>Sirkuit</a:t>
            </a:r>
            <a:r>
              <a:rPr lang="fr-FR" dirty="0"/>
              <a:t> (Circuit)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Lintasan</a:t>
            </a:r>
            <a:r>
              <a:rPr lang="en-ID" dirty="0"/>
              <a:t> yang </a:t>
            </a:r>
            <a:r>
              <a:rPr lang="en-ID" dirty="0" err="1"/>
              <a:t>berawal</a:t>
            </a:r>
            <a:r>
              <a:rPr lang="en-ID" dirty="0"/>
              <a:t> dan </a:t>
            </a:r>
            <a:r>
              <a:rPr lang="en-ID" dirty="0" err="1"/>
              <a:t>berakhir</a:t>
            </a:r>
            <a:r>
              <a:rPr lang="en-ID" dirty="0"/>
              <a:t> pada </a:t>
            </a:r>
            <a:r>
              <a:rPr lang="en-ID" dirty="0" err="1"/>
              <a:t>simpul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G1 : </a:t>
            </a:r>
            <a:br>
              <a:rPr lang="en-ID" dirty="0"/>
            </a:br>
            <a:r>
              <a:rPr lang="en-ID" dirty="0" err="1"/>
              <a:t>Lintasan</a:t>
            </a:r>
            <a:r>
              <a:rPr lang="en-ID" dirty="0"/>
              <a:t> 1, 2, 3, 1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Panjang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jumlah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br>
              <a:rPr lang="en-ID" dirty="0"/>
            </a:br>
            <a:r>
              <a:rPr lang="en-ID" dirty="0" err="1"/>
              <a:t>Sirkuit</a:t>
            </a:r>
            <a:r>
              <a:rPr lang="en-ID" dirty="0"/>
              <a:t> 1, 2, 3, 1 pada G1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607FD-3BD6-44F0-88CB-751CC57C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267742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218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{4A29A6D5-FCB3-4909-8DC3-41A9EBD6D820}tf33845126_win32</Template>
  <TotalTime>84</TotalTime>
  <Words>575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Image</vt:lpstr>
      <vt:lpstr>GRAPH TERAPAN</vt:lpstr>
      <vt:lpstr>TERMINOLOGI GRAF</vt:lpstr>
      <vt:lpstr>1. Ketetanggaan (Adjacent)</vt:lpstr>
      <vt:lpstr>2. Bersisian (Incidency)</vt:lpstr>
      <vt:lpstr>3. Simpul Terpencil (Isolated Vertex)</vt:lpstr>
      <vt:lpstr>4. Graf Kosong (null graph)</vt:lpstr>
      <vt:lpstr>5. Derajat (Degree)</vt:lpstr>
      <vt:lpstr>6. Lintasan (Path)</vt:lpstr>
      <vt:lpstr>7. Siklus (Cycle) atau Sirkuit (Circuit)</vt:lpstr>
      <vt:lpstr>8. Terhubung (Connected)</vt:lpstr>
      <vt:lpstr>9. Graf Berbobot (Weighted Graph)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TERAPAN</dc:title>
  <dc:creator>Andri Firman Saputra</dc:creator>
  <cp:lastModifiedBy>Andri Firman Saputra</cp:lastModifiedBy>
  <cp:revision>46</cp:revision>
  <dcterms:created xsi:type="dcterms:W3CDTF">2021-10-12T02:04:51Z</dcterms:created>
  <dcterms:modified xsi:type="dcterms:W3CDTF">2021-10-12T03:30:35Z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