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Cairo" panose="020B0604020202020204" charset="-78"/>
      <p:regular r:id="rId22"/>
      <p:bold r:id="rId23"/>
    </p:embeddedFont>
    <p:embeddedFont>
      <p:font typeface="DM Serif Tex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49219A-F06D-4C86-BC2F-65076CE31421}">
  <a:tblStyle styleId="{D049219A-F06D-4C86-BC2F-65076CE314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B39C16-10D2-4A9D-92FB-8C9A0A4588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746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175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289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515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24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263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713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328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0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1f03483a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1f03483a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1f03483a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1f03483a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1f03483a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1f03483a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68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19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1f03483a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1f03483a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37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1f03483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1f03483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65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1f03483a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1f03483a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99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4700" y="1195400"/>
            <a:ext cx="58146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0700" y="3538600"/>
            <a:ext cx="4362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32262" y="1031763"/>
            <a:ext cx="31146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378784">
            <a:off x="7334410" y="-1585393"/>
            <a:ext cx="3095280" cy="313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68356">
            <a:off x="-2202276" y="2361812"/>
            <a:ext cx="3038475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9943">
            <a:off x="7761476" y="2417795"/>
            <a:ext cx="3690223" cy="37391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0008">
            <a:off x="-977253" y="-2104518"/>
            <a:ext cx="3095280" cy="313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019300" y="2414250"/>
            <a:ext cx="5105400" cy="12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883025" y="1202125"/>
            <a:ext cx="1377900" cy="12111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019300" y="3625350"/>
            <a:ext cx="51054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3542" flipH="1">
            <a:off x="7722016" y="-1202050"/>
            <a:ext cx="3044801" cy="3535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475312" y="-1493742"/>
            <a:ext cx="3302530" cy="38822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3542" flipH="1">
            <a:off x="-2531759" y="2007250"/>
            <a:ext cx="3044801" cy="3535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25" name="Google Shape;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958675" y="3171651"/>
            <a:ext cx="1971600" cy="2317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26" name="Google Shape;26;p3"/>
          <p:cNvPicPr preferRelativeResize="0"/>
          <p:nvPr/>
        </p:nvPicPr>
        <p:blipFill>
          <a:blip r:embed="rId5">
            <a:alphaModFix amt="89000"/>
          </a:blip>
          <a:stretch>
            <a:fillRect/>
          </a:stretch>
        </p:blipFill>
        <p:spPr>
          <a:xfrm rot="-793663" flipH="1">
            <a:off x="-242156" y="2692856"/>
            <a:ext cx="1483655" cy="16756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27" name="Google Shape;2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69943">
            <a:off x="6839651" y="4462195"/>
            <a:ext cx="3690223" cy="37391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28" name="Google Shape;2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00008">
            <a:off x="-977253" y="-2104518"/>
            <a:ext cx="3095280" cy="313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694914" y="1952750"/>
            <a:ext cx="2774400" cy="21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4674686" y="1952750"/>
            <a:ext cx="2774400" cy="21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043" y="4145490"/>
            <a:ext cx="2402832" cy="116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57028" y="2823594"/>
            <a:ext cx="1802124" cy="110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12564">
            <a:off x="8298394" y="2451899"/>
            <a:ext cx="2077678" cy="210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72309" y="3424488"/>
            <a:ext cx="1758035" cy="206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 hasCustomPrompt="1"/>
          </p:nvPr>
        </p:nvSpPr>
        <p:spPr>
          <a:xfrm>
            <a:off x="2630770" y="1274150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1603054" y="2384749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5649363" y="1274150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3"/>
          </p:nvPr>
        </p:nvSpPr>
        <p:spPr>
          <a:xfrm>
            <a:off x="4621647" y="2384749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 hasCustomPrompt="1"/>
          </p:nvPr>
        </p:nvSpPr>
        <p:spPr>
          <a:xfrm>
            <a:off x="2630770" y="3067325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5"/>
          </p:nvPr>
        </p:nvSpPr>
        <p:spPr>
          <a:xfrm>
            <a:off x="1603054" y="4190925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 hasCustomPrompt="1"/>
          </p:nvPr>
        </p:nvSpPr>
        <p:spPr>
          <a:xfrm>
            <a:off x="5649363" y="3067325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7"/>
          </p:nvPr>
        </p:nvSpPr>
        <p:spPr>
          <a:xfrm>
            <a:off x="4621647" y="4190925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1603051" y="1867550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4621649" y="1867550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1603051" y="3673725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4621647" y="3673725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1932">
            <a:off x="-2419484" y="804088"/>
            <a:ext cx="3044801" cy="3535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09" name="Google Shape;10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46413">
            <a:off x="8788841" y="1039000"/>
            <a:ext cx="3025400" cy="30654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10" name="Google Shape;11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837995">
            <a:off x="-2835658" y="999508"/>
            <a:ext cx="3302529" cy="38822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11" name="Google Shape;11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01264">
            <a:off x="8073725" y="1762900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112" name="Google Shape;11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77627">
            <a:off x="-2075" y="2763088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6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1932">
            <a:off x="-2419484" y="804088"/>
            <a:ext cx="3044801" cy="3535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1" name="Google Shape;3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46413">
            <a:off x="8788841" y="1039000"/>
            <a:ext cx="3025400" cy="30654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2" name="Google Shape;3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837995">
            <a:off x="-2835658" y="999508"/>
            <a:ext cx="3302529" cy="38822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3" name="Google Shape;3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01264">
            <a:off x="8073725" y="1762900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354" name="Google Shape;35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77627">
            <a:off x="-2075" y="2763088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7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1853">
            <a:off x="-1959657" y="3891302"/>
            <a:ext cx="2524940" cy="25584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8" name="Google Shape;3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173328">
            <a:off x="8581765" y="846645"/>
            <a:ext cx="4372850" cy="51404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9" name="Google Shape;35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861886">
            <a:off x="-32939" y="3788365"/>
            <a:ext cx="1153745" cy="130304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360" name="Google Shape;3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1853">
            <a:off x="8530593" y="-603398"/>
            <a:ext cx="2524940" cy="25584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Text"/>
              <a:buNone/>
              <a:defRPr sz="3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82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>
            <a:spLocks noGrp="1"/>
          </p:cNvSpPr>
          <p:nvPr>
            <p:ph type="ctrTitle"/>
          </p:nvPr>
        </p:nvSpPr>
        <p:spPr>
          <a:xfrm>
            <a:off x="1432769" y="1195400"/>
            <a:ext cx="6278461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dk2"/>
                </a:solidFill>
                <a:highlight>
                  <a:schemeClr val="lt1"/>
                </a:highlight>
              </a:rPr>
              <a:t>Unit Test &amp; </a:t>
            </a:r>
            <a:br>
              <a:rPr lang="en-US" i="1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-US" i="1" dirty="0">
                <a:solidFill>
                  <a:schemeClr val="dk2"/>
                </a:solidFill>
                <a:highlight>
                  <a:schemeClr val="lt1"/>
                </a:highlight>
              </a:rPr>
              <a:t>White Box Testing</a:t>
            </a:r>
            <a:endParaRPr lang="en-US" sz="5400" dirty="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372" name="Google Shape;372;p41"/>
          <p:cNvSpPr txBox="1">
            <a:spLocks noGrp="1"/>
          </p:cNvSpPr>
          <p:nvPr>
            <p:ph type="subTitle" idx="1"/>
          </p:nvPr>
        </p:nvSpPr>
        <p:spPr>
          <a:xfrm>
            <a:off x="2390700" y="3538600"/>
            <a:ext cx="4362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Tifanny Patriane Andari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201011402279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07TPLP016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QA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Github</a:t>
            </a:r>
            <a:r>
              <a:rPr lang="id-ID" dirty="0"/>
              <a:t> </a:t>
            </a:r>
            <a:r>
              <a:rPr lang="id-ID" dirty="0" err="1"/>
              <a:t>Actions</a:t>
            </a:r>
            <a:r>
              <a:rPr lang="en-US" dirty="0"/>
              <a:t>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0" y="10177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/>
              <a:t>1. Buat file fuzzy.py di vs code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87A81-FEB0-6595-106A-82632B8A3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93" y="1612941"/>
            <a:ext cx="6279614" cy="35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7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Github</a:t>
            </a:r>
            <a:r>
              <a:rPr lang="id-ID" dirty="0"/>
              <a:t> </a:t>
            </a:r>
            <a:r>
              <a:rPr lang="id-ID" dirty="0" err="1"/>
              <a:t>Actions</a:t>
            </a:r>
            <a:r>
              <a:rPr lang="en-US" dirty="0"/>
              <a:t>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0" y="10177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/>
              <a:t>2. Buat file test_fuzzy.py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DF141-FDDD-F1DC-D8A0-96F067BE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69" y="1590425"/>
            <a:ext cx="6319661" cy="3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Github</a:t>
            </a:r>
            <a:r>
              <a:rPr lang="id-ID" dirty="0"/>
              <a:t> </a:t>
            </a:r>
            <a:r>
              <a:rPr lang="id-ID" dirty="0" err="1"/>
              <a:t>Actions</a:t>
            </a:r>
            <a:r>
              <a:rPr lang="en-US" dirty="0"/>
              <a:t>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0" y="10177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/>
              <a:t>3. Buka terminal uji coba test </a:t>
            </a:r>
            <a:r>
              <a:rPr lang="en-US" sz="2400" b="1" dirty="0" err="1"/>
              <a:t>ketik</a:t>
            </a:r>
            <a:r>
              <a:rPr lang="en-US" sz="2400" b="1" dirty="0"/>
              <a:t>: python test_fuzzy.py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0B837-CE9B-2828-3A15-F58E41C7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85" y="1590425"/>
            <a:ext cx="6317430" cy="35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Github</a:t>
            </a:r>
            <a:r>
              <a:rPr lang="id-ID" dirty="0"/>
              <a:t> </a:t>
            </a:r>
            <a:r>
              <a:rPr lang="id-ID" dirty="0" err="1"/>
              <a:t>Actions</a:t>
            </a:r>
            <a:r>
              <a:rPr lang="en-US" dirty="0"/>
              <a:t>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0" y="10177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1600" b="1" dirty="0"/>
              <a:t>4. Buat repository baru di </a:t>
            </a:r>
            <a:r>
              <a:rPr lang="en-US" sz="1600" b="1" dirty="0" err="1"/>
              <a:t>github</a:t>
            </a:r>
            <a:r>
              <a:rPr lang="en-US" sz="1600" b="1" dirty="0"/>
              <a:t> dengan nama TESTING_QA dan upload file fuzzy </a:t>
            </a:r>
            <a:r>
              <a:rPr lang="en-US" sz="1600" b="1" dirty="0" err="1"/>
              <a:t>sebelumnya</a:t>
            </a: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46587-79BD-CCC4-82DE-E92D194F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09" y="1590425"/>
            <a:ext cx="6148181" cy="34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Github</a:t>
            </a:r>
            <a:r>
              <a:rPr lang="id-ID" dirty="0"/>
              <a:t> </a:t>
            </a:r>
            <a:r>
              <a:rPr lang="id-ID" dirty="0" err="1"/>
              <a:t>Actions</a:t>
            </a:r>
            <a:r>
              <a:rPr lang="en-US" dirty="0"/>
              <a:t>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0" y="10177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/>
              <a:t>5. Buka tab Actions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46587-79BD-CCC4-82DE-E92D194F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09" y="1590425"/>
            <a:ext cx="6148181" cy="34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3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Github</a:t>
            </a:r>
            <a:r>
              <a:rPr lang="id-ID" dirty="0"/>
              <a:t> </a:t>
            </a:r>
            <a:r>
              <a:rPr lang="id-ID" dirty="0" err="1"/>
              <a:t>Actions</a:t>
            </a:r>
            <a:r>
              <a:rPr lang="en-US" dirty="0"/>
              <a:t>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0" y="10177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/>
              <a:t>6. </a:t>
            </a:r>
            <a:r>
              <a:rPr lang="en-US" sz="2400" b="1" dirty="0" err="1"/>
              <a:t>Pilih</a:t>
            </a:r>
            <a:r>
              <a:rPr lang="en-US" sz="2400" b="1" dirty="0"/>
              <a:t> Python application &gt; Configure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B5B31-1F97-9D97-1BE4-C7D7323F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85" y="1584228"/>
            <a:ext cx="6158429" cy="34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8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Github</a:t>
            </a:r>
            <a:r>
              <a:rPr lang="id-ID" dirty="0"/>
              <a:t> </a:t>
            </a:r>
            <a:r>
              <a:rPr lang="id-ID" dirty="0" err="1"/>
              <a:t>Actions</a:t>
            </a:r>
            <a:r>
              <a:rPr lang="en-US" dirty="0"/>
              <a:t>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0" y="10177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/>
              <a:t>7. </a:t>
            </a:r>
            <a:r>
              <a:rPr lang="en-US" sz="2400" b="1" dirty="0" err="1"/>
              <a:t>Ubah</a:t>
            </a:r>
            <a:r>
              <a:rPr lang="en-US" sz="2400" b="1" dirty="0"/>
              <a:t> code </a:t>
            </a:r>
            <a:r>
              <a:rPr lang="en-US" sz="2400" b="1" dirty="0" err="1"/>
              <a:t>seperti</a:t>
            </a:r>
            <a:r>
              <a:rPr lang="en-US" sz="2400" b="1" dirty="0"/>
              <a:t> di </a:t>
            </a:r>
            <a:r>
              <a:rPr lang="en-US" sz="2400" b="1" dirty="0" err="1"/>
              <a:t>bawah</a:t>
            </a:r>
            <a:r>
              <a:rPr lang="en-US" sz="2400" b="1" dirty="0"/>
              <a:t> </a:t>
            </a:r>
            <a:r>
              <a:rPr lang="en-US" sz="2400" b="1" dirty="0" err="1"/>
              <a:t>lalu</a:t>
            </a:r>
            <a:r>
              <a:rPr lang="en-US" sz="2400" b="1" dirty="0"/>
              <a:t> commit changes dua kali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720B2-845C-5B82-5975-3E7562BC7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02" y="1590425"/>
            <a:ext cx="6136395" cy="34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8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Github</a:t>
            </a:r>
            <a:r>
              <a:rPr lang="id-ID" dirty="0"/>
              <a:t> </a:t>
            </a:r>
            <a:r>
              <a:rPr lang="id-ID" dirty="0" err="1"/>
              <a:t>Actions</a:t>
            </a:r>
            <a:r>
              <a:rPr lang="en-US" dirty="0"/>
              <a:t>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0" y="10177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/>
              <a:t>8. Buka tab Actions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EE33B-DEE5-C2DC-3EE6-4ECF3098A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52" y="1590425"/>
            <a:ext cx="6202496" cy="34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Github</a:t>
            </a:r>
            <a:r>
              <a:rPr lang="id-ID" dirty="0"/>
              <a:t> </a:t>
            </a:r>
            <a:r>
              <a:rPr lang="id-ID" dirty="0" err="1"/>
              <a:t>Actions</a:t>
            </a:r>
            <a:r>
              <a:rPr lang="en-US" dirty="0"/>
              <a:t>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0" y="10177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/>
              <a:t>9. Test </a:t>
            </a:r>
            <a:r>
              <a:rPr lang="en-US" sz="2400" b="1" dirty="0" err="1"/>
              <a:t>berhasil</a:t>
            </a:r>
            <a:r>
              <a:rPr lang="en-US" sz="2400" b="1" dirty="0"/>
              <a:t> </a:t>
            </a:r>
            <a:r>
              <a:rPr lang="en-US" sz="2400" b="1" dirty="0" err="1"/>
              <a:t>dijalankan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AF601-E1ED-AB65-9FE4-4A028DB4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59" y="1588165"/>
            <a:ext cx="6323682" cy="35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subTitle" idx="9"/>
          </p:nvPr>
        </p:nvSpPr>
        <p:spPr>
          <a:xfrm>
            <a:off x="1603051" y="1867550"/>
            <a:ext cx="2919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</a:t>
            </a:r>
            <a:endParaRPr dirty="0"/>
          </a:p>
        </p:txBody>
      </p:sp>
      <p:sp>
        <p:nvSpPr>
          <p:cNvPr id="388" name="Google Shape;388;p43"/>
          <p:cNvSpPr txBox="1">
            <a:spLocks noGrp="1"/>
          </p:cNvSpPr>
          <p:nvPr>
            <p:ph type="title"/>
          </p:nvPr>
        </p:nvSpPr>
        <p:spPr>
          <a:xfrm>
            <a:off x="2630770" y="1274150"/>
            <a:ext cx="863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9" name="Google Shape;389;p43"/>
          <p:cNvSpPr txBox="1">
            <a:spLocks noGrp="1"/>
          </p:cNvSpPr>
          <p:nvPr>
            <p:ph type="subTitle" idx="1"/>
          </p:nvPr>
        </p:nvSpPr>
        <p:spPr>
          <a:xfrm>
            <a:off x="1603054" y="2384749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title" idx="2"/>
          </p:nvPr>
        </p:nvSpPr>
        <p:spPr>
          <a:xfrm>
            <a:off x="5649363" y="1274150"/>
            <a:ext cx="863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43"/>
          <p:cNvSpPr txBox="1">
            <a:spLocks noGrp="1"/>
          </p:cNvSpPr>
          <p:nvPr>
            <p:ph type="subTitle" idx="3"/>
          </p:nvPr>
        </p:nvSpPr>
        <p:spPr>
          <a:xfrm>
            <a:off x="4621647" y="2384749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392" name="Google Shape;392;p43"/>
          <p:cNvSpPr txBox="1">
            <a:spLocks noGrp="1"/>
          </p:cNvSpPr>
          <p:nvPr>
            <p:ph type="title" idx="4"/>
          </p:nvPr>
        </p:nvSpPr>
        <p:spPr>
          <a:xfrm>
            <a:off x="2630770" y="3067325"/>
            <a:ext cx="863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43"/>
          <p:cNvSpPr txBox="1">
            <a:spLocks noGrp="1"/>
          </p:cNvSpPr>
          <p:nvPr>
            <p:ph type="subTitle" idx="5"/>
          </p:nvPr>
        </p:nvSpPr>
        <p:spPr>
          <a:xfrm>
            <a:off x="1603054" y="4190925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(Continuous Integration / Continuous Delivery)</a:t>
            </a:r>
            <a:endParaRPr dirty="0"/>
          </a:p>
        </p:txBody>
      </p:sp>
      <p:sp>
        <p:nvSpPr>
          <p:cNvPr id="394" name="Google Shape;394;p43"/>
          <p:cNvSpPr txBox="1">
            <a:spLocks noGrp="1"/>
          </p:cNvSpPr>
          <p:nvPr>
            <p:ph type="title" idx="6"/>
          </p:nvPr>
        </p:nvSpPr>
        <p:spPr>
          <a:xfrm>
            <a:off x="5649363" y="3067325"/>
            <a:ext cx="863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5" name="Google Shape;395;p43"/>
          <p:cNvSpPr txBox="1">
            <a:spLocks noGrp="1"/>
          </p:cNvSpPr>
          <p:nvPr>
            <p:ph type="subTitle" idx="7"/>
          </p:nvPr>
        </p:nvSpPr>
        <p:spPr>
          <a:xfrm>
            <a:off x="4621647" y="4190925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(Studi Kasus)</a:t>
            </a:r>
            <a:endParaRPr dirty="0"/>
          </a:p>
        </p:txBody>
      </p:sp>
      <p:sp>
        <p:nvSpPr>
          <p:cNvPr id="396" name="Google Shape;396;p4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</a:t>
            </a:r>
            <a:r>
              <a:rPr lang="en" i="1" dirty="0">
                <a:solidFill>
                  <a:schemeClr val="dk2"/>
                </a:solidFill>
                <a:highlight>
                  <a:schemeClr val="lt1"/>
                </a:highlight>
              </a:rPr>
              <a:t>isi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3"/>
          </p:nvPr>
        </p:nvSpPr>
        <p:spPr>
          <a:xfrm>
            <a:off x="4621649" y="1867550"/>
            <a:ext cx="2919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 Testing</a:t>
            </a:r>
            <a:endParaRPr dirty="0"/>
          </a:p>
        </p:txBody>
      </p:sp>
      <p:sp>
        <p:nvSpPr>
          <p:cNvPr id="398" name="Google Shape;398;p43"/>
          <p:cNvSpPr txBox="1">
            <a:spLocks noGrp="1"/>
          </p:cNvSpPr>
          <p:nvPr>
            <p:ph type="subTitle" idx="14"/>
          </p:nvPr>
        </p:nvSpPr>
        <p:spPr>
          <a:xfrm>
            <a:off x="1603051" y="3673725"/>
            <a:ext cx="2919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</a:t>
            </a:r>
            <a:endParaRPr dirty="0"/>
          </a:p>
        </p:txBody>
      </p:sp>
      <p:sp>
        <p:nvSpPr>
          <p:cNvPr id="399" name="Google Shape;399;p43"/>
          <p:cNvSpPr txBox="1">
            <a:spLocks noGrp="1"/>
          </p:cNvSpPr>
          <p:nvPr>
            <p:ph type="subTitle" idx="15"/>
          </p:nvPr>
        </p:nvSpPr>
        <p:spPr>
          <a:xfrm>
            <a:off x="4621647" y="3673725"/>
            <a:ext cx="2919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Actions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>
            <a:spLocks noGrp="1"/>
          </p:cNvSpPr>
          <p:nvPr>
            <p:ph type="title"/>
          </p:nvPr>
        </p:nvSpPr>
        <p:spPr>
          <a:xfrm>
            <a:off x="2019300" y="2414250"/>
            <a:ext cx="5105400" cy="12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Unit </a:t>
            </a:r>
            <a:r>
              <a:rPr lang="id-ID" dirty="0" err="1"/>
              <a:t>Test</a:t>
            </a:r>
            <a:endParaRPr lang="id-ID" dirty="0"/>
          </a:p>
        </p:txBody>
      </p:sp>
      <p:sp>
        <p:nvSpPr>
          <p:cNvPr id="413" name="Google Shape;413;p45"/>
          <p:cNvSpPr txBox="1">
            <a:spLocks noGrp="1"/>
          </p:cNvSpPr>
          <p:nvPr>
            <p:ph type="subTitle" idx="1"/>
          </p:nvPr>
        </p:nvSpPr>
        <p:spPr>
          <a:xfrm>
            <a:off x="2019300" y="3625350"/>
            <a:ext cx="51054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Pengujian</a:t>
            </a:r>
            <a:r>
              <a:rPr lang="en-US" dirty="0"/>
              <a:t> Unit</a:t>
            </a:r>
          </a:p>
        </p:txBody>
      </p:sp>
      <p:sp>
        <p:nvSpPr>
          <p:cNvPr id="414" name="Google Shape;414;p45"/>
          <p:cNvSpPr txBox="1">
            <a:spLocks noGrp="1"/>
          </p:cNvSpPr>
          <p:nvPr>
            <p:ph type="title" idx="2"/>
          </p:nvPr>
        </p:nvSpPr>
        <p:spPr>
          <a:xfrm>
            <a:off x="3883025" y="1202125"/>
            <a:ext cx="1377900" cy="12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15" name="Google Shape;4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7836" flipH="1">
            <a:off x="4747503" y="570512"/>
            <a:ext cx="980150" cy="11069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416" name="Google Shape;416;p45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 rot="-1506996" flipH="1">
            <a:off x="9130069" y="-1693694"/>
            <a:ext cx="1483655" cy="16756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2" name="Picture 2" descr="`Golang : Unit Test with Mocking Technique | by Okky Muhamad Budiman | Medium">
            <a:extLst>
              <a:ext uri="{FF2B5EF4-FFF2-40B4-BE49-F238E27FC236}">
                <a16:creationId xmlns:a16="http://schemas.microsoft.com/office/drawing/2014/main" id="{1E5302DF-855F-1679-318E-F1CA18AFA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4"/>
          <a:stretch/>
        </p:blipFill>
        <p:spPr bwMode="auto">
          <a:xfrm>
            <a:off x="3587111" y="3511306"/>
            <a:ext cx="2104968" cy="151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422" name="Google Shape;422;p46"/>
          <p:cNvSpPr txBox="1">
            <a:spLocks noGrp="1"/>
          </p:cNvSpPr>
          <p:nvPr>
            <p:ph type="subTitle" idx="1"/>
          </p:nvPr>
        </p:nvSpPr>
        <p:spPr>
          <a:xfrm>
            <a:off x="1694914" y="1589191"/>
            <a:ext cx="2774400" cy="21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Unit </a:t>
            </a:r>
            <a:r>
              <a:rPr lang="id-ID" dirty="0" err="1"/>
              <a:t>test</a:t>
            </a:r>
            <a:r>
              <a:rPr lang="id-ID" dirty="0"/>
              <a:t> adalah salah satu jenis pengujian perangkat lunak yang dilakukan untuk menguji komponen-komponen perangkat lunak secara terisolasi. </a:t>
            </a:r>
            <a:endParaRPr dirty="0"/>
          </a:p>
        </p:txBody>
      </p:sp>
      <p:sp>
        <p:nvSpPr>
          <p:cNvPr id="423" name="Google Shape;423;p46"/>
          <p:cNvSpPr txBox="1">
            <a:spLocks noGrp="1"/>
          </p:cNvSpPr>
          <p:nvPr>
            <p:ph type="subTitle" idx="2"/>
          </p:nvPr>
        </p:nvSpPr>
        <p:spPr>
          <a:xfrm>
            <a:off x="4674686" y="1589191"/>
            <a:ext cx="2774400" cy="21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 utama dari unit </a:t>
            </a:r>
            <a:r>
              <a:rPr lang="id-ID" dirty="0" err="1"/>
              <a:t>test</a:t>
            </a:r>
            <a:r>
              <a:rPr lang="id-ID" dirty="0"/>
              <a:t> adalah untuk memastikan bahwa setiap bagian kecil (unit) dari perangkat lunak berfungsi dengan benar sesuai dengan spesifikasi yang telah ditentukan. </a:t>
            </a:r>
            <a:endParaRPr dirty="0"/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1694914" y="1017725"/>
            <a:ext cx="277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 err="1"/>
              <a:t>Definisi</a:t>
            </a:r>
            <a:endParaRPr lang="en-US" sz="2400" b="1" dirty="0"/>
          </a:p>
        </p:txBody>
      </p:sp>
      <p:sp>
        <p:nvSpPr>
          <p:cNvPr id="4" name="Google Shape;423;p46">
            <a:extLst>
              <a:ext uri="{FF2B5EF4-FFF2-40B4-BE49-F238E27FC236}">
                <a16:creationId xmlns:a16="http://schemas.microsoft.com/office/drawing/2014/main" id="{CEF3C821-D066-ED6B-1EBD-0F8AB6EF2167}"/>
              </a:ext>
            </a:extLst>
          </p:cNvPr>
          <p:cNvSpPr txBox="1">
            <a:spLocks/>
          </p:cNvSpPr>
          <p:nvPr/>
        </p:nvSpPr>
        <p:spPr>
          <a:xfrm>
            <a:off x="4674686" y="1017725"/>
            <a:ext cx="277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/>
              <a:t>Tujuan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>
            <a:spLocks noGrp="1"/>
          </p:cNvSpPr>
          <p:nvPr>
            <p:ph type="title"/>
          </p:nvPr>
        </p:nvSpPr>
        <p:spPr>
          <a:xfrm>
            <a:off x="1903510" y="2414250"/>
            <a:ext cx="5472170" cy="12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White Box Testing</a:t>
            </a:r>
            <a:endParaRPr lang="id-ID" dirty="0"/>
          </a:p>
        </p:txBody>
      </p:sp>
      <p:sp>
        <p:nvSpPr>
          <p:cNvPr id="413" name="Google Shape;413;p45"/>
          <p:cNvSpPr txBox="1">
            <a:spLocks noGrp="1"/>
          </p:cNvSpPr>
          <p:nvPr>
            <p:ph type="subTitle" idx="1"/>
          </p:nvPr>
        </p:nvSpPr>
        <p:spPr>
          <a:xfrm>
            <a:off x="2019300" y="3625350"/>
            <a:ext cx="51054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Pengujian</a:t>
            </a:r>
            <a:r>
              <a:rPr lang="en-US" dirty="0"/>
              <a:t> Kotak </a:t>
            </a:r>
            <a:r>
              <a:rPr lang="en-US" dirty="0" err="1"/>
              <a:t>Putih</a:t>
            </a:r>
            <a:endParaRPr lang="en-US" dirty="0"/>
          </a:p>
        </p:txBody>
      </p:sp>
      <p:sp>
        <p:nvSpPr>
          <p:cNvPr id="414" name="Google Shape;414;p45"/>
          <p:cNvSpPr txBox="1">
            <a:spLocks noGrp="1"/>
          </p:cNvSpPr>
          <p:nvPr>
            <p:ph type="title" idx="2"/>
          </p:nvPr>
        </p:nvSpPr>
        <p:spPr>
          <a:xfrm>
            <a:off x="3883025" y="1202125"/>
            <a:ext cx="1377900" cy="12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415" name="Google Shape;4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7836" flipH="1">
            <a:off x="4747503" y="570512"/>
            <a:ext cx="980150" cy="11069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416" name="Google Shape;416;p45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 rot="-1506996" flipH="1">
            <a:off x="9130069" y="-1693694"/>
            <a:ext cx="1483655" cy="16756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2050" name="Picture 2" descr="7 Different Types of White Box testing techniques | White box Testing Tools">
            <a:extLst>
              <a:ext uri="{FF2B5EF4-FFF2-40B4-BE49-F238E27FC236}">
                <a16:creationId xmlns:a16="http://schemas.microsoft.com/office/drawing/2014/main" id="{539A0565-8E96-3969-530A-1B0D600C0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64" y="3399043"/>
            <a:ext cx="3326872" cy="17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19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 Testing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422" name="Google Shape;422;p46"/>
          <p:cNvSpPr txBox="1">
            <a:spLocks noGrp="1"/>
          </p:cNvSpPr>
          <p:nvPr>
            <p:ph type="subTitle" idx="1"/>
          </p:nvPr>
        </p:nvSpPr>
        <p:spPr>
          <a:xfrm>
            <a:off x="1694914" y="1589191"/>
            <a:ext cx="2774400" cy="21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White </a:t>
            </a:r>
            <a:r>
              <a:rPr lang="id-ID" dirty="0" err="1"/>
              <a:t>box</a:t>
            </a:r>
            <a:r>
              <a:rPr lang="id-ID" dirty="0"/>
              <a:t> testing adalah salah satu jenis pengujian perangkat lunak yang dilakukan dengan memeriksa struktur internal dari kode sumber perangkat lunak. </a:t>
            </a:r>
          </a:p>
        </p:txBody>
      </p:sp>
      <p:sp>
        <p:nvSpPr>
          <p:cNvPr id="423" name="Google Shape;423;p46"/>
          <p:cNvSpPr txBox="1">
            <a:spLocks noGrp="1"/>
          </p:cNvSpPr>
          <p:nvPr>
            <p:ph type="subTitle" idx="2"/>
          </p:nvPr>
        </p:nvSpPr>
        <p:spPr>
          <a:xfrm>
            <a:off x="4674686" y="1589191"/>
            <a:ext cx="2774400" cy="21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id-ID" dirty="0" err="1"/>
              <a:t>ujuan</a:t>
            </a:r>
            <a:r>
              <a:rPr lang="id-ID" dirty="0"/>
              <a:t> utama dari </a:t>
            </a:r>
            <a:r>
              <a:rPr lang="id-ID" dirty="0" err="1"/>
              <a:t>white</a:t>
            </a:r>
            <a:r>
              <a:rPr lang="id-ID" dirty="0"/>
              <a:t> </a:t>
            </a:r>
            <a:r>
              <a:rPr lang="id-ID" dirty="0" err="1"/>
              <a:t>box</a:t>
            </a:r>
            <a:r>
              <a:rPr lang="id-ID" dirty="0"/>
              <a:t> testing adalah untuk memastikan bahwa setiap jalur eksekusi dan bagian kode diuji secara menyeluruh. Juga dikenal dengan sebutan "</a:t>
            </a:r>
            <a:r>
              <a:rPr lang="id-ID" dirty="0" err="1"/>
              <a:t>glass</a:t>
            </a:r>
            <a:r>
              <a:rPr lang="id-ID" dirty="0"/>
              <a:t> </a:t>
            </a:r>
            <a:r>
              <a:rPr lang="id-ID" dirty="0" err="1"/>
              <a:t>box</a:t>
            </a:r>
            <a:r>
              <a:rPr lang="id-ID" dirty="0"/>
              <a:t> testing" atau "</a:t>
            </a:r>
            <a:r>
              <a:rPr lang="id-ID" dirty="0" err="1"/>
              <a:t>structural</a:t>
            </a:r>
            <a:r>
              <a:rPr lang="id-ID" dirty="0"/>
              <a:t> testing," </a:t>
            </a:r>
            <a:r>
              <a:rPr lang="id-ID" dirty="0" err="1"/>
              <a:t>white</a:t>
            </a:r>
            <a:r>
              <a:rPr lang="id-ID" dirty="0"/>
              <a:t> </a:t>
            </a:r>
            <a:r>
              <a:rPr lang="id-ID" dirty="0" err="1"/>
              <a:t>box</a:t>
            </a:r>
            <a:r>
              <a:rPr lang="id-ID" dirty="0"/>
              <a:t> testing melibatkan pemeriksaan logika internal, aliran kontrol, dan struktur data dalam kode sumber.</a:t>
            </a:r>
            <a:endParaRPr dirty="0"/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1694914" y="1017725"/>
            <a:ext cx="277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 err="1"/>
              <a:t>Definisi</a:t>
            </a:r>
            <a:endParaRPr lang="en-US" sz="2400" b="1" dirty="0"/>
          </a:p>
        </p:txBody>
      </p:sp>
      <p:sp>
        <p:nvSpPr>
          <p:cNvPr id="4" name="Google Shape;423;p46">
            <a:extLst>
              <a:ext uri="{FF2B5EF4-FFF2-40B4-BE49-F238E27FC236}">
                <a16:creationId xmlns:a16="http://schemas.microsoft.com/office/drawing/2014/main" id="{CEF3C821-D066-ED6B-1EBD-0F8AB6EF2167}"/>
              </a:ext>
            </a:extLst>
          </p:cNvPr>
          <p:cNvSpPr txBox="1">
            <a:spLocks/>
          </p:cNvSpPr>
          <p:nvPr/>
        </p:nvSpPr>
        <p:spPr>
          <a:xfrm>
            <a:off x="4674686" y="1017725"/>
            <a:ext cx="277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/>
              <a:t>Tujuan</a:t>
            </a:r>
          </a:p>
        </p:txBody>
      </p:sp>
    </p:spTree>
    <p:extLst>
      <p:ext uri="{BB962C8B-B14F-4D97-AF65-F5344CB8AC3E}">
        <p14:creationId xmlns:p14="http://schemas.microsoft.com/office/powerpoint/2010/main" val="172225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>
            <a:spLocks noGrp="1"/>
          </p:cNvSpPr>
          <p:nvPr>
            <p:ph type="title"/>
          </p:nvPr>
        </p:nvSpPr>
        <p:spPr>
          <a:xfrm>
            <a:off x="1903510" y="2414250"/>
            <a:ext cx="5472170" cy="1097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CI/CD</a:t>
            </a:r>
            <a:br>
              <a:rPr lang="en-US" dirty="0"/>
            </a:br>
            <a:r>
              <a:rPr lang="en-US" sz="1600" dirty="0"/>
              <a:t>(Continuous Integration/Continuous Delivery)</a:t>
            </a:r>
            <a:endParaRPr lang="id-ID" dirty="0"/>
          </a:p>
        </p:txBody>
      </p:sp>
      <p:sp>
        <p:nvSpPr>
          <p:cNvPr id="414" name="Google Shape;414;p45"/>
          <p:cNvSpPr txBox="1">
            <a:spLocks noGrp="1"/>
          </p:cNvSpPr>
          <p:nvPr>
            <p:ph type="title" idx="2"/>
          </p:nvPr>
        </p:nvSpPr>
        <p:spPr>
          <a:xfrm>
            <a:off x="3883025" y="1025853"/>
            <a:ext cx="1377900" cy="12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415" name="Google Shape;4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7836" flipH="1">
            <a:off x="4747503" y="394240"/>
            <a:ext cx="980150" cy="11069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416" name="Google Shape;416;p45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 rot="-1506996" flipH="1">
            <a:off x="9130069" y="-1693694"/>
            <a:ext cx="1483655" cy="16756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4100" name="Picture 4" descr="What Is CI/CD and How Does It Work? | Synopsys">
            <a:extLst>
              <a:ext uri="{FF2B5EF4-FFF2-40B4-BE49-F238E27FC236}">
                <a16:creationId xmlns:a16="http://schemas.microsoft.com/office/drawing/2014/main" id="{287B3D7A-411E-C674-11CC-EB373ACC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00" y="351213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9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CI/CD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422" name="Google Shape;422;p46"/>
          <p:cNvSpPr txBox="1">
            <a:spLocks noGrp="1"/>
          </p:cNvSpPr>
          <p:nvPr>
            <p:ph type="subTitle" idx="1"/>
          </p:nvPr>
        </p:nvSpPr>
        <p:spPr>
          <a:xfrm>
            <a:off x="1694914" y="1589191"/>
            <a:ext cx="2774400" cy="21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CI/CD adalah singkatan dari </a:t>
            </a:r>
            <a:r>
              <a:rPr lang="id-ID" dirty="0" err="1"/>
              <a:t>Continuous</a:t>
            </a:r>
            <a:r>
              <a:rPr lang="id-ID" dirty="0"/>
              <a:t> </a:t>
            </a:r>
            <a:r>
              <a:rPr lang="id-ID" dirty="0" err="1"/>
              <a:t>Integration</a:t>
            </a:r>
            <a:r>
              <a:rPr lang="id-ID" dirty="0"/>
              <a:t> dan </a:t>
            </a:r>
            <a:r>
              <a:rPr lang="id-ID" dirty="0" err="1"/>
              <a:t>Continuous</a:t>
            </a:r>
            <a:r>
              <a:rPr lang="id-ID" dirty="0"/>
              <a:t> </a:t>
            </a:r>
            <a:r>
              <a:rPr lang="id-ID" dirty="0" err="1"/>
              <a:t>Deployment</a:t>
            </a:r>
            <a:r>
              <a:rPr lang="id-ID" dirty="0"/>
              <a:t> (atau </a:t>
            </a:r>
            <a:r>
              <a:rPr lang="id-ID" dirty="0" err="1"/>
              <a:t>Continuous</a:t>
            </a:r>
            <a:r>
              <a:rPr lang="id-ID" dirty="0"/>
              <a:t> </a:t>
            </a:r>
            <a:r>
              <a:rPr lang="id-ID" dirty="0" err="1"/>
              <a:t>Delivery</a:t>
            </a:r>
            <a:r>
              <a:rPr lang="id-ID" dirty="0"/>
              <a:t>). Ini adalah pendekatan dan praktik dalam pengembangan perangkat lunak yang bertujuan untuk mempercepat pengembangan, pengujian, dan penyebaran aplikasi dengan mengotomatisasi sebagian besar prosesnya. </a:t>
            </a:r>
          </a:p>
        </p:txBody>
      </p:sp>
      <p:sp>
        <p:nvSpPr>
          <p:cNvPr id="423" name="Google Shape;423;p46"/>
          <p:cNvSpPr txBox="1">
            <a:spLocks noGrp="1"/>
          </p:cNvSpPr>
          <p:nvPr>
            <p:ph type="subTitle" idx="2"/>
          </p:nvPr>
        </p:nvSpPr>
        <p:spPr>
          <a:xfrm>
            <a:off x="4674686" y="1589191"/>
            <a:ext cx="2774400" cy="21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CI/CD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dan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untuk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secara </a:t>
            </a:r>
            <a:r>
              <a:rPr lang="en-US" dirty="0" err="1"/>
              <a:t>terus-menerus</a:t>
            </a:r>
            <a:r>
              <a:rPr lang="en-US" dirty="0"/>
              <a:t>,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secara </a:t>
            </a:r>
            <a:r>
              <a:rPr lang="en-US" dirty="0" err="1"/>
              <a:t>otomatis</a:t>
            </a:r>
            <a:r>
              <a:rPr lang="en-US" dirty="0"/>
              <a:t>, dan </a:t>
            </a:r>
            <a:r>
              <a:rPr lang="en-US" dirty="0" err="1"/>
              <a:t>mendeploy</a:t>
            </a:r>
            <a:r>
              <a:rPr lang="en-US" dirty="0"/>
              <a:t> aplikasi ke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atau </a:t>
            </a:r>
            <a:r>
              <a:rPr lang="en-US" dirty="0" err="1"/>
              <a:t>pengujian</a:t>
            </a:r>
            <a:r>
              <a:rPr lang="en-US" dirty="0"/>
              <a:t> secara </a:t>
            </a:r>
            <a:r>
              <a:rPr lang="en-US" dirty="0" err="1"/>
              <a:t>otomatis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" name="Google Shape;422;p46">
            <a:extLst>
              <a:ext uri="{FF2B5EF4-FFF2-40B4-BE49-F238E27FC236}">
                <a16:creationId xmlns:a16="http://schemas.microsoft.com/office/drawing/2014/main" id="{9DA0A9A3-BAC3-AE34-96B3-662AA9448FC0}"/>
              </a:ext>
            </a:extLst>
          </p:cNvPr>
          <p:cNvSpPr txBox="1">
            <a:spLocks/>
          </p:cNvSpPr>
          <p:nvPr/>
        </p:nvSpPr>
        <p:spPr>
          <a:xfrm>
            <a:off x="1694914" y="1017725"/>
            <a:ext cx="277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 err="1"/>
              <a:t>Definisi</a:t>
            </a:r>
            <a:endParaRPr lang="en-US" sz="2400" b="1" dirty="0"/>
          </a:p>
        </p:txBody>
      </p:sp>
      <p:sp>
        <p:nvSpPr>
          <p:cNvPr id="4" name="Google Shape;423;p46">
            <a:extLst>
              <a:ext uri="{FF2B5EF4-FFF2-40B4-BE49-F238E27FC236}">
                <a16:creationId xmlns:a16="http://schemas.microsoft.com/office/drawing/2014/main" id="{CEF3C821-D066-ED6B-1EBD-0F8AB6EF2167}"/>
              </a:ext>
            </a:extLst>
          </p:cNvPr>
          <p:cNvSpPr txBox="1">
            <a:spLocks/>
          </p:cNvSpPr>
          <p:nvPr/>
        </p:nvSpPr>
        <p:spPr>
          <a:xfrm>
            <a:off x="4674686" y="1017725"/>
            <a:ext cx="277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b="1" dirty="0"/>
              <a:t>Tujuan</a:t>
            </a:r>
          </a:p>
        </p:txBody>
      </p:sp>
    </p:spTree>
    <p:extLst>
      <p:ext uri="{BB962C8B-B14F-4D97-AF65-F5344CB8AC3E}">
        <p14:creationId xmlns:p14="http://schemas.microsoft.com/office/powerpoint/2010/main" val="74044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>
            <a:spLocks noGrp="1"/>
          </p:cNvSpPr>
          <p:nvPr>
            <p:ph type="title"/>
          </p:nvPr>
        </p:nvSpPr>
        <p:spPr>
          <a:xfrm>
            <a:off x="1903510" y="2414250"/>
            <a:ext cx="5472170" cy="1097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dirty="0" err="1"/>
              <a:t>Github</a:t>
            </a:r>
            <a:r>
              <a:rPr lang="id-ID" dirty="0"/>
              <a:t> </a:t>
            </a:r>
            <a:r>
              <a:rPr lang="id-ID" dirty="0" err="1"/>
              <a:t>Actions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dirty="0" err="1"/>
              <a:t>Studi</a:t>
            </a:r>
            <a:r>
              <a:rPr lang="en-US" sz="1600" dirty="0"/>
              <a:t> </a:t>
            </a:r>
            <a:r>
              <a:rPr lang="en-US" sz="1600" dirty="0" err="1"/>
              <a:t>Kasus</a:t>
            </a:r>
            <a:r>
              <a:rPr lang="en-US" sz="1600" dirty="0"/>
              <a:t>)</a:t>
            </a:r>
            <a:endParaRPr lang="id-ID" dirty="0"/>
          </a:p>
        </p:txBody>
      </p:sp>
      <p:sp>
        <p:nvSpPr>
          <p:cNvPr id="414" name="Google Shape;414;p45"/>
          <p:cNvSpPr txBox="1">
            <a:spLocks noGrp="1"/>
          </p:cNvSpPr>
          <p:nvPr>
            <p:ph type="title" idx="2"/>
          </p:nvPr>
        </p:nvSpPr>
        <p:spPr>
          <a:xfrm>
            <a:off x="3883025" y="1025853"/>
            <a:ext cx="1377900" cy="12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415" name="Google Shape;4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7836" flipH="1">
            <a:off x="4747503" y="394240"/>
            <a:ext cx="980150" cy="11069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416" name="Google Shape;416;p45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 rot="-1506996" flipH="1">
            <a:off x="9130069" y="-1693694"/>
            <a:ext cx="1483655" cy="16756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BDA43C8-1A88-7F78-2E6A-7530DF91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37" y="368943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95600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tudies Subject for High School: Modern Age by Slidesgo">
  <a:themeElements>
    <a:clrScheme name="Simple Light">
      <a:dk1>
        <a:srgbClr val="695350"/>
      </a:dk1>
      <a:lt1>
        <a:srgbClr val="F8F4EE"/>
      </a:lt1>
      <a:dk2>
        <a:srgbClr val="382E2E"/>
      </a:dk2>
      <a:lt2>
        <a:srgbClr val="A38F86"/>
      </a:lt2>
      <a:accent1>
        <a:srgbClr val="68585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036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441</Words>
  <Application>Microsoft Office PowerPoint</Application>
  <PresentationFormat>On-screen Show (16:9)</PresentationFormat>
  <Paragraphs>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DM Serif Text</vt:lpstr>
      <vt:lpstr>Arial</vt:lpstr>
      <vt:lpstr>Cairo</vt:lpstr>
      <vt:lpstr>Bebas Neue</vt:lpstr>
      <vt:lpstr>Social Studies Subject for High School: Modern Age by Slidesgo</vt:lpstr>
      <vt:lpstr>Unit Test &amp;  White Box Testing</vt:lpstr>
      <vt:lpstr>01</vt:lpstr>
      <vt:lpstr>01</vt:lpstr>
      <vt:lpstr>Unit Test</vt:lpstr>
      <vt:lpstr>White Box Testing</vt:lpstr>
      <vt:lpstr>White Box Testing</vt:lpstr>
      <vt:lpstr>CI/CD (Continuous Integration/Continuous Delivery)</vt:lpstr>
      <vt:lpstr>CI/CD</vt:lpstr>
      <vt:lpstr>Github Actions (Studi Kasus)</vt:lpstr>
      <vt:lpstr>Github Actions (Studi Kasus)</vt:lpstr>
      <vt:lpstr>Github Actions (Studi Kasus)</vt:lpstr>
      <vt:lpstr>Github Actions (Studi Kasus)</vt:lpstr>
      <vt:lpstr>Github Actions (Studi Kasus)</vt:lpstr>
      <vt:lpstr>Github Actions (Studi Kasus)</vt:lpstr>
      <vt:lpstr>Github Actions (Studi Kasus)</vt:lpstr>
      <vt:lpstr>Github Actions (Studi Kasus)</vt:lpstr>
      <vt:lpstr>Github Actions (Studi Kasus)</vt:lpstr>
      <vt:lpstr>Github Actions (Studi Kasus)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Studies Subject for High School: Modern Age  </dc:title>
  <dc:creator>Tifanny Patriane Andari</dc:creator>
  <cp:lastModifiedBy>Andri Firman Saputra</cp:lastModifiedBy>
  <cp:revision>15</cp:revision>
  <dcterms:modified xsi:type="dcterms:W3CDTF">2023-10-28T08:41:06Z</dcterms:modified>
</cp:coreProperties>
</file>