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70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70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070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8288000" cy="1028699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871974" y="2877388"/>
            <a:ext cx="8544051" cy="5746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0709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21056" y="3908742"/>
            <a:ext cx="7741919" cy="3978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11/15/2023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18742"/>
              <a:ext cx="18147792" cy="9668253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6196583"/>
              <a:ext cx="4251960" cy="4090413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29455" y="4821935"/>
              <a:ext cx="10229088" cy="170992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968240" y="3407664"/>
              <a:ext cx="9540240" cy="298094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457176" y="5404103"/>
              <a:ext cx="5830824" cy="488289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5310104" y="0"/>
              <a:ext cx="2977894" cy="392277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0" y="0"/>
              <a:ext cx="3191256" cy="5141976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346191" y="2170176"/>
              <a:ext cx="8354567" cy="2578608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5739510" y="7421481"/>
            <a:ext cx="6223635" cy="1948814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1884045" indent="-39116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1884045" algn="l"/>
                <a:tab pos="1884680" algn="l"/>
              </a:tabLst>
            </a:pPr>
            <a:r>
              <a:rPr sz="3600" spc="-18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600" spc="-20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600" spc="-18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600" spc="-30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600" spc="-31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600" spc="-7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600" spc="-21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600" spc="-31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600" spc="-31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600" spc="-31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600" spc="-30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endParaRPr sz="3600">
              <a:latin typeface="Tahoma"/>
              <a:cs typeface="Tahoma"/>
            </a:endParaRPr>
          </a:p>
          <a:p>
            <a:pPr marL="402590" indent="-390525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402590" algn="l"/>
                <a:tab pos="403225" algn="l"/>
              </a:tabLst>
            </a:pPr>
            <a:r>
              <a:rPr sz="3600" spc="-31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600" spc="-32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600" spc="-32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600" spc="-28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600" spc="-57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600" spc="-36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600" spc="-29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600" spc="-7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600" spc="-40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600" spc="-38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600" spc="-24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600" spc="-45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600" spc="-459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3600" spc="26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600" spc="-28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600" spc="-29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600" spc="-28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600" spc="-30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3600" spc="-29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600" spc="-3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600" spc="-31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600" spc="-27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600" spc="-390" dirty="0">
                <a:solidFill>
                  <a:srgbClr val="000709"/>
                </a:solidFill>
                <a:latin typeface="Tahoma"/>
                <a:cs typeface="Tahoma"/>
              </a:rPr>
              <a:t>OE</a:t>
            </a:r>
            <a:endParaRPr sz="3600">
              <a:latin typeface="Tahoma"/>
              <a:cs typeface="Tahoma"/>
            </a:endParaRPr>
          </a:p>
          <a:p>
            <a:pPr marL="2743835" lvl="1" indent="-39116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2743835" algn="l"/>
                <a:tab pos="2744470" algn="l"/>
              </a:tabLst>
            </a:pPr>
            <a:r>
              <a:rPr sz="3600" spc="-265" dirty="0">
                <a:solidFill>
                  <a:srgbClr val="000709"/>
                </a:solidFill>
                <a:latin typeface="Tahoma"/>
                <a:cs typeface="Tahoma"/>
              </a:rPr>
              <a:t>MILDA</a:t>
            </a:r>
            <a:endParaRPr sz="360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102096" y="4684776"/>
            <a:ext cx="6772656" cy="324612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139695" y="1292352"/>
              <a:ext cx="13326110" cy="8351520"/>
            </a:xfrm>
            <a:custGeom>
              <a:avLst/>
              <a:gdLst/>
              <a:ahLst/>
              <a:cxnLst/>
              <a:rect l="l" t="t" r="r" b="b"/>
              <a:pathLst>
                <a:path w="13326110" h="8351520">
                  <a:moveTo>
                    <a:pt x="265303" y="0"/>
                  </a:moveTo>
                  <a:lnTo>
                    <a:pt x="229489" y="13716"/>
                  </a:lnTo>
                  <a:lnTo>
                    <a:pt x="213868" y="48641"/>
                  </a:lnTo>
                  <a:lnTo>
                    <a:pt x="0" y="7947202"/>
                  </a:lnTo>
                  <a:lnTo>
                    <a:pt x="635" y="7957032"/>
                  </a:lnTo>
                  <a:lnTo>
                    <a:pt x="21081" y="7989430"/>
                  </a:lnTo>
                  <a:lnTo>
                    <a:pt x="13060298" y="8351240"/>
                  </a:lnTo>
                  <a:lnTo>
                    <a:pt x="13070205" y="8350542"/>
                  </a:lnTo>
                  <a:lnTo>
                    <a:pt x="13102590" y="8330095"/>
                  </a:lnTo>
                  <a:lnTo>
                    <a:pt x="13325729" y="403987"/>
                  </a:lnTo>
                  <a:lnTo>
                    <a:pt x="13324967" y="394207"/>
                  </a:lnTo>
                  <a:lnTo>
                    <a:pt x="13304519" y="361823"/>
                  </a:lnTo>
                  <a:lnTo>
                    <a:pt x="265303" y="0"/>
                  </a:ln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20239" y="932688"/>
              <a:ext cx="12706985" cy="8333105"/>
            </a:xfrm>
            <a:custGeom>
              <a:avLst/>
              <a:gdLst/>
              <a:ahLst/>
              <a:cxnLst/>
              <a:rect l="l" t="t" r="r" b="b"/>
              <a:pathLst>
                <a:path w="12706985" h="8333105">
                  <a:moveTo>
                    <a:pt x="12684760" y="0"/>
                  </a:moveTo>
                  <a:lnTo>
                    <a:pt x="16129" y="0"/>
                  </a:lnTo>
                  <a:lnTo>
                    <a:pt x="10541" y="2285"/>
                  </a:lnTo>
                  <a:lnTo>
                    <a:pt x="2286" y="10540"/>
                  </a:lnTo>
                  <a:lnTo>
                    <a:pt x="0" y="16001"/>
                  </a:lnTo>
                  <a:lnTo>
                    <a:pt x="0" y="8316658"/>
                  </a:lnTo>
                  <a:lnTo>
                    <a:pt x="2286" y="8322221"/>
                  </a:lnTo>
                  <a:lnTo>
                    <a:pt x="10541" y="8330425"/>
                  </a:lnTo>
                  <a:lnTo>
                    <a:pt x="16129" y="8332723"/>
                  </a:lnTo>
                  <a:lnTo>
                    <a:pt x="12690475" y="8332723"/>
                  </a:lnTo>
                  <a:lnTo>
                    <a:pt x="12696063" y="8330425"/>
                  </a:lnTo>
                  <a:lnTo>
                    <a:pt x="12704317" y="8322221"/>
                  </a:lnTo>
                  <a:lnTo>
                    <a:pt x="12706604" y="8316658"/>
                  </a:lnTo>
                  <a:lnTo>
                    <a:pt x="12706604" y="21843"/>
                  </a:lnTo>
                  <a:lnTo>
                    <a:pt x="12704825" y="13334"/>
                  </a:lnTo>
                  <a:lnTo>
                    <a:pt x="12700254" y="6350"/>
                  </a:lnTo>
                  <a:lnTo>
                    <a:pt x="12693269" y="1777"/>
                  </a:lnTo>
                  <a:lnTo>
                    <a:pt x="1268476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920239" y="932688"/>
              <a:ext cx="12706985" cy="8333105"/>
            </a:xfrm>
            <a:custGeom>
              <a:avLst/>
              <a:gdLst/>
              <a:ahLst/>
              <a:cxnLst/>
              <a:rect l="l" t="t" r="r" b="b"/>
              <a:pathLst>
                <a:path w="12706985" h="8333105">
                  <a:moveTo>
                    <a:pt x="21843" y="0"/>
                  </a:moveTo>
                  <a:lnTo>
                    <a:pt x="12684760" y="0"/>
                  </a:lnTo>
                  <a:lnTo>
                    <a:pt x="12693269" y="1777"/>
                  </a:lnTo>
                  <a:lnTo>
                    <a:pt x="12700254" y="6350"/>
                  </a:lnTo>
                  <a:lnTo>
                    <a:pt x="12704825" y="13334"/>
                  </a:lnTo>
                  <a:lnTo>
                    <a:pt x="12706604" y="21843"/>
                  </a:lnTo>
                  <a:lnTo>
                    <a:pt x="12706604" y="8310867"/>
                  </a:lnTo>
                  <a:lnTo>
                    <a:pt x="12706604" y="8316658"/>
                  </a:lnTo>
                  <a:lnTo>
                    <a:pt x="12704317" y="8322221"/>
                  </a:lnTo>
                  <a:lnTo>
                    <a:pt x="12700254" y="8326323"/>
                  </a:lnTo>
                  <a:lnTo>
                    <a:pt x="12696063" y="8330425"/>
                  </a:lnTo>
                  <a:lnTo>
                    <a:pt x="12690475" y="8332723"/>
                  </a:lnTo>
                  <a:lnTo>
                    <a:pt x="12684760" y="8332723"/>
                  </a:lnTo>
                  <a:lnTo>
                    <a:pt x="21843" y="8332723"/>
                  </a:lnTo>
                  <a:lnTo>
                    <a:pt x="16129" y="8332723"/>
                  </a:lnTo>
                  <a:lnTo>
                    <a:pt x="10541" y="8330425"/>
                  </a:lnTo>
                  <a:lnTo>
                    <a:pt x="6350" y="8326323"/>
                  </a:lnTo>
                  <a:lnTo>
                    <a:pt x="2286" y="8322221"/>
                  </a:lnTo>
                  <a:lnTo>
                    <a:pt x="0" y="8316658"/>
                  </a:lnTo>
                  <a:lnTo>
                    <a:pt x="0" y="8310867"/>
                  </a:lnTo>
                  <a:lnTo>
                    <a:pt x="0" y="21843"/>
                  </a:lnTo>
                  <a:lnTo>
                    <a:pt x="0" y="16001"/>
                  </a:lnTo>
                  <a:lnTo>
                    <a:pt x="2286" y="10540"/>
                  </a:lnTo>
                  <a:lnTo>
                    <a:pt x="6350" y="6350"/>
                  </a:lnTo>
                  <a:lnTo>
                    <a:pt x="10541" y="2285"/>
                  </a:lnTo>
                  <a:lnTo>
                    <a:pt x="16129" y="0"/>
                  </a:lnTo>
                  <a:lnTo>
                    <a:pt x="21843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1320" y="990600"/>
              <a:ext cx="8912352" cy="1661159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450338" y="2531872"/>
            <a:ext cx="11483340" cy="4806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100"/>
              </a:spcBef>
            </a:pPr>
            <a:r>
              <a:rPr sz="3350" spc="-204" dirty="0">
                <a:solidFill>
                  <a:srgbClr val="000709"/>
                </a:solidFill>
                <a:latin typeface="Tahoma"/>
                <a:cs typeface="Tahoma"/>
              </a:rPr>
              <a:t>Neraca</a:t>
            </a:r>
            <a:r>
              <a:rPr sz="3350" spc="-2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pembayaran</a:t>
            </a:r>
            <a:r>
              <a:rPr sz="3350" spc="-2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65" dirty="0">
                <a:solidFill>
                  <a:srgbClr val="000709"/>
                </a:solidFill>
                <a:latin typeface="Tahoma"/>
                <a:cs typeface="Tahoma"/>
              </a:rPr>
              <a:t>suatu</a:t>
            </a:r>
            <a:r>
              <a:rPr sz="3350" spc="-1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10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3350" spc="-204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95" dirty="0">
                <a:solidFill>
                  <a:srgbClr val="000709"/>
                </a:solidFill>
                <a:latin typeface="Tahoma"/>
                <a:cs typeface="Tahoma"/>
              </a:rPr>
              <a:t>merupakan</a:t>
            </a:r>
            <a:r>
              <a:rPr sz="3350" spc="-19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85" dirty="0">
                <a:solidFill>
                  <a:srgbClr val="000709"/>
                </a:solidFill>
                <a:latin typeface="Tahoma"/>
                <a:cs typeface="Tahoma"/>
              </a:rPr>
              <a:t>catatan</a:t>
            </a:r>
            <a:r>
              <a:rPr sz="3350" spc="-1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75" dirty="0">
                <a:solidFill>
                  <a:srgbClr val="000709"/>
                </a:solidFill>
                <a:latin typeface="Tahoma"/>
                <a:cs typeface="Tahoma"/>
              </a:rPr>
              <a:t>transaksi </a:t>
            </a:r>
            <a:r>
              <a:rPr sz="3350" spc="-1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10" dirty="0">
                <a:solidFill>
                  <a:srgbClr val="000709"/>
                </a:solidFill>
                <a:latin typeface="Tahoma"/>
                <a:cs typeface="Tahoma"/>
              </a:rPr>
              <a:t>ekonominya </a:t>
            </a:r>
            <a:r>
              <a:rPr sz="3350" spc="-215" dirty="0">
                <a:solidFill>
                  <a:srgbClr val="000709"/>
                </a:solidFill>
                <a:latin typeface="Tahoma"/>
                <a:cs typeface="Tahoma"/>
              </a:rPr>
              <a:t>dengan </a:t>
            </a:r>
            <a:r>
              <a:rPr sz="3350" spc="-210" dirty="0">
                <a:solidFill>
                  <a:srgbClr val="000709"/>
                </a:solidFill>
                <a:latin typeface="Tahoma"/>
                <a:cs typeface="Tahoma"/>
              </a:rPr>
              <a:t>negara </a:t>
            </a:r>
            <a:r>
              <a:rPr sz="3350" spc="-130" dirty="0">
                <a:solidFill>
                  <a:srgbClr val="000709"/>
                </a:solidFill>
                <a:latin typeface="Tahoma"/>
                <a:cs typeface="Tahoma"/>
              </a:rPr>
              <a:t>lain </a:t>
            </a:r>
            <a:r>
              <a:rPr sz="3350" spc="-100" dirty="0">
                <a:solidFill>
                  <a:srgbClr val="000709"/>
                </a:solidFill>
                <a:latin typeface="Tahoma"/>
                <a:cs typeface="Tahoma"/>
              </a:rPr>
              <a:t>di </a:t>
            </a:r>
            <a:r>
              <a:rPr sz="3350" spc="-215" dirty="0">
                <a:solidFill>
                  <a:srgbClr val="000709"/>
                </a:solidFill>
                <a:latin typeface="Tahoma"/>
                <a:cs typeface="Tahoma"/>
              </a:rPr>
              <a:t>dunia. </a:t>
            </a:r>
            <a:r>
              <a:rPr sz="3350" spc="-200" dirty="0">
                <a:solidFill>
                  <a:srgbClr val="000709"/>
                </a:solidFill>
                <a:latin typeface="Tahoma"/>
                <a:cs typeface="Tahoma"/>
              </a:rPr>
              <a:t>Catatan </a:t>
            </a:r>
            <a:r>
              <a:rPr sz="3350" spc="-110" dirty="0">
                <a:solidFill>
                  <a:srgbClr val="000709"/>
                </a:solidFill>
                <a:latin typeface="Tahoma"/>
                <a:cs typeface="Tahoma"/>
              </a:rPr>
              <a:t>ini </a:t>
            </a:r>
            <a:r>
              <a:rPr sz="3350" spc="-200" dirty="0">
                <a:solidFill>
                  <a:srgbClr val="000709"/>
                </a:solidFill>
                <a:latin typeface="Tahoma"/>
                <a:cs typeface="Tahoma"/>
              </a:rPr>
              <a:t>menunjukan </a:t>
            </a:r>
            <a:r>
              <a:rPr sz="3350" spc="-1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04" dirty="0">
                <a:solidFill>
                  <a:srgbClr val="000709"/>
                </a:solidFill>
                <a:latin typeface="Tahoma"/>
                <a:cs typeface="Tahoma"/>
              </a:rPr>
              <a:t>apakah </a:t>
            </a:r>
            <a:r>
              <a:rPr sz="3350" spc="-170" dirty="0">
                <a:solidFill>
                  <a:srgbClr val="000709"/>
                </a:solidFill>
                <a:latin typeface="Tahoma"/>
                <a:cs typeface="Tahoma"/>
              </a:rPr>
              <a:t>suatu </a:t>
            </a:r>
            <a:r>
              <a:rPr sz="3350" spc="-210" dirty="0">
                <a:solidFill>
                  <a:srgbClr val="000709"/>
                </a:solidFill>
                <a:latin typeface="Tahoma"/>
                <a:cs typeface="Tahoma"/>
              </a:rPr>
              <a:t>negara </a:t>
            </a:r>
            <a:r>
              <a:rPr sz="3350" spc="-190" dirty="0">
                <a:solidFill>
                  <a:srgbClr val="000709"/>
                </a:solidFill>
                <a:latin typeface="Tahoma"/>
                <a:cs typeface="Tahoma"/>
              </a:rPr>
              <a:t>mengalami </a:t>
            </a:r>
            <a:r>
              <a:rPr sz="3350" spc="-155" dirty="0">
                <a:solidFill>
                  <a:srgbClr val="000709"/>
                </a:solidFill>
                <a:latin typeface="Tahoma"/>
                <a:cs typeface="Tahoma"/>
              </a:rPr>
              <a:t>surplus 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perdagangan </a:t>
            </a:r>
            <a:r>
              <a:rPr sz="3350" spc="-160" dirty="0">
                <a:solidFill>
                  <a:srgbClr val="000709"/>
                </a:solidFill>
                <a:latin typeface="Tahoma"/>
                <a:cs typeface="Tahoma"/>
              </a:rPr>
              <a:t>(nilai ekspor </a:t>
            </a:r>
            <a:r>
              <a:rPr sz="3350" spc="-15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65" dirty="0">
                <a:solidFill>
                  <a:srgbClr val="000709"/>
                </a:solidFill>
                <a:latin typeface="Tahoma"/>
                <a:cs typeface="Tahoma"/>
              </a:rPr>
              <a:t>melebihi </a:t>
            </a:r>
            <a:r>
              <a:rPr sz="3350" spc="-135" dirty="0">
                <a:solidFill>
                  <a:srgbClr val="000709"/>
                </a:solidFill>
                <a:latin typeface="Tahoma"/>
                <a:cs typeface="Tahoma"/>
              </a:rPr>
              <a:t>nilai </a:t>
            </a:r>
            <a:r>
              <a:rPr sz="3350" spc="-160" dirty="0">
                <a:solidFill>
                  <a:srgbClr val="000709"/>
                </a:solidFill>
                <a:latin typeface="Tahoma"/>
                <a:cs typeface="Tahoma"/>
              </a:rPr>
              <a:t>impor) </a:t>
            </a:r>
            <a:r>
              <a:rPr sz="3350" spc="-185" dirty="0">
                <a:solidFill>
                  <a:srgbClr val="000709"/>
                </a:solidFill>
                <a:latin typeface="Tahoma"/>
                <a:cs typeface="Tahoma"/>
              </a:rPr>
              <a:t>atau </a:t>
            </a:r>
            <a:r>
              <a:rPr sz="3350" spc="-130" dirty="0">
                <a:solidFill>
                  <a:srgbClr val="000709"/>
                </a:solidFill>
                <a:latin typeface="Tahoma"/>
                <a:cs typeface="Tahoma"/>
              </a:rPr>
              <a:t>defisit </a:t>
            </a:r>
            <a:r>
              <a:rPr sz="3350" spc="-229" dirty="0">
                <a:solidFill>
                  <a:srgbClr val="000709"/>
                </a:solidFill>
                <a:latin typeface="Tahoma"/>
                <a:cs typeface="Tahoma"/>
              </a:rPr>
              <a:t>perdagangan </a:t>
            </a:r>
            <a:r>
              <a:rPr sz="3350" spc="-160" dirty="0">
                <a:solidFill>
                  <a:srgbClr val="000709"/>
                </a:solidFill>
                <a:latin typeface="Tahoma"/>
                <a:cs typeface="Tahoma"/>
              </a:rPr>
              <a:t>(nilai </a:t>
            </a:r>
            <a:r>
              <a:rPr sz="3350" spc="-135" dirty="0">
                <a:solidFill>
                  <a:srgbClr val="000709"/>
                </a:solidFill>
                <a:latin typeface="Tahoma"/>
                <a:cs typeface="Tahoma"/>
              </a:rPr>
              <a:t>impor </a:t>
            </a:r>
            <a:r>
              <a:rPr sz="3350" spc="-165" dirty="0">
                <a:solidFill>
                  <a:srgbClr val="000709"/>
                </a:solidFill>
                <a:latin typeface="Tahoma"/>
                <a:cs typeface="Tahoma"/>
              </a:rPr>
              <a:t>melebihi </a:t>
            </a:r>
            <a:r>
              <a:rPr sz="3350" spc="-1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40" dirty="0">
                <a:solidFill>
                  <a:srgbClr val="000709"/>
                </a:solidFill>
                <a:latin typeface="Tahoma"/>
                <a:cs typeface="Tahoma"/>
              </a:rPr>
              <a:t>nilai </a:t>
            </a:r>
            <a:r>
              <a:rPr sz="3350" spc="-204" dirty="0">
                <a:solidFill>
                  <a:srgbClr val="000709"/>
                </a:solidFill>
                <a:latin typeface="Tahoma"/>
                <a:cs typeface="Tahoma"/>
              </a:rPr>
              <a:t>ekspor). </a:t>
            </a:r>
            <a:r>
              <a:rPr sz="3350" spc="-190" dirty="0">
                <a:solidFill>
                  <a:srgbClr val="000709"/>
                </a:solidFill>
                <a:latin typeface="Tahoma"/>
                <a:cs typeface="Tahoma"/>
              </a:rPr>
              <a:t>Angka 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perdagangan </a:t>
            </a:r>
            <a:r>
              <a:rPr sz="3350" spc="-190" dirty="0">
                <a:solidFill>
                  <a:srgbClr val="000709"/>
                </a:solidFill>
                <a:latin typeface="Tahoma"/>
                <a:cs typeface="Tahoma"/>
              </a:rPr>
              <a:t>dapat </a:t>
            </a:r>
            <a:r>
              <a:rPr sz="3350" spc="-185" dirty="0">
                <a:solidFill>
                  <a:srgbClr val="000709"/>
                </a:solidFill>
                <a:latin typeface="Tahoma"/>
                <a:cs typeface="Tahoma"/>
              </a:rPr>
              <a:t>dibagi </a:t>
            </a:r>
            <a:r>
              <a:rPr sz="3350" spc="-170" dirty="0">
                <a:solidFill>
                  <a:srgbClr val="000709"/>
                </a:solidFill>
                <a:latin typeface="Tahoma"/>
                <a:cs typeface="Tahoma"/>
              </a:rPr>
              <a:t>lagi </a:t>
            </a:r>
            <a:r>
              <a:rPr sz="3350" spc="-195" dirty="0">
                <a:solidFill>
                  <a:srgbClr val="000709"/>
                </a:solidFill>
                <a:latin typeface="Tahoma"/>
                <a:cs typeface="Tahoma"/>
              </a:rPr>
              <a:t>menjadi </a:t>
            </a:r>
            <a:r>
              <a:rPr sz="3350" spc="-185" dirty="0">
                <a:solidFill>
                  <a:srgbClr val="000709"/>
                </a:solidFill>
                <a:latin typeface="Tahoma"/>
                <a:cs typeface="Tahoma"/>
              </a:rPr>
              <a:t>rekening </a:t>
            </a:r>
            <a:r>
              <a:rPr sz="3350" spc="-1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4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350" spc="-229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50" spc="-27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350" spc="-24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350" spc="-27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4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350" spc="-2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6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50" spc="-24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350" spc="-2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50" spc="-26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4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3350" spc="-2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30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350" spc="-2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4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50" spc="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350" spc="-2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9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350" spc="-29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7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350" spc="-29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8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50" spc="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350" spc="-3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2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350" spc="-2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50" spc="-23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80" dirty="0">
                <a:solidFill>
                  <a:srgbClr val="000709"/>
                </a:solidFill>
                <a:latin typeface="Tahoma"/>
                <a:cs typeface="Tahoma"/>
              </a:rPr>
              <a:t>jas</a:t>
            </a:r>
            <a:r>
              <a:rPr sz="3350" spc="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29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350" spc="-19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1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350" spc="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350" spc="-2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4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50" spc="-229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50" spc="-24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350" spc="-2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30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350" spc="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2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4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350" spc="-254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0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350" spc="-204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50" spc="-21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50" spc="-22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2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0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350" dirty="0">
                <a:solidFill>
                  <a:srgbClr val="000709"/>
                </a:solidFill>
                <a:latin typeface="Tahoma"/>
                <a:cs typeface="Tahoma"/>
              </a:rPr>
              <a:t>i  </a:t>
            </a:r>
            <a:r>
              <a:rPr sz="3350" spc="-150" dirty="0">
                <a:solidFill>
                  <a:srgbClr val="000709"/>
                </a:solidFill>
                <a:latin typeface="Tahoma"/>
                <a:cs typeface="Tahoma"/>
              </a:rPr>
              <a:t>surplus</a:t>
            </a:r>
            <a:r>
              <a:rPr sz="3350" spc="-1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85" dirty="0">
                <a:solidFill>
                  <a:srgbClr val="000709"/>
                </a:solidFill>
                <a:latin typeface="Tahoma"/>
                <a:cs typeface="Tahoma"/>
              </a:rPr>
              <a:t>pada</a:t>
            </a:r>
            <a:r>
              <a:rPr sz="3350" spc="-1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keduanya</a:t>
            </a:r>
            <a:r>
              <a:rPr sz="3350" spc="-2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40" dirty="0">
                <a:solidFill>
                  <a:srgbClr val="000709"/>
                </a:solidFill>
                <a:latin typeface="Tahoma"/>
                <a:cs typeface="Tahoma"/>
              </a:rPr>
              <a:t>dari</a:t>
            </a:r>
            <a:r>
              <a:rPr sz="3350" spc="-13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90" dirty="0">
                <a:solidFill>
                  <a:srgbClr val="000709"/>
                </a:solidFill>
                <a:latin typeface="Tahoma"/>
                <a:cs typeface="Tahoma"/>
              </a:rPr>
              <a:t>kerugian</a:t>
            </a:r>
            <a:r>
              <a:rPr sz="3350" spc="-1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90" dirty="0">
                <a:solidFill>
                  <a:srgbClr val="000709"/>
                </a:solidFill>
                <a:latin typeface="Tahoma"/>
                <a:cs typeface="Tahoma"/>
              </a:rPr>
              <a:t>(atau</a:t>
            </a:r>
            <a:r>
              <a:rPr sz="3350" spc="-1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15" dirty="0">
                <a:solidFill>
                  <a:srgbClr val="000709"/>
                </a:solidFill>
                <a:latin typeface="Tahoma"/>
                <a:cs typeface="Tahoma"/>
              </a:rPr>
              <a:t>keuntungan)</a:t>
            </a:r>
            <a:r>
              <a:rPr sz="3350" spc="-2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15" dirty="0">
                <a:solidFill>
                  <a:srgbClr val="000709"/>
                </a:solidFill>
                <a:latin typeface="Tahoma"/>
                <a:cs typeface="Tahoma"/>
              </a:rPr>
              <a:t>yang </a:t>
            </a:r>
            <a:r>
              <a:rPr sz="3350" spc="-2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20" dirty="0">
                <a:solidFill>
                  <a:srgbClr val="000709"/>
                </a:solidFill>
                <a:latin typeface="Tahoma"/>
                <a:cs typeface="Tahoma"/>
              </a:rPr>
              <a:t>di</a:t>
            </a:r>
            <a:r>
              <a:rPr sz="3350" spc="-229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350" spc="-204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50" spc="-220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220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3350" spc="-204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50" spc="-6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95" dirty="0">
                <a:solidFill>
                  <a:srgbClr val="000709"/>
                </a:solidFill>
                <a:latin typeface="Tahoma"/>
                <a:cs typeface="Tahoma"/>
              </a:rPr>
              <a:t>ol</a:t>
            </a:r>
            <a:r>
              <a:rPr sz="3350" spc="-18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50" spc="5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3350" spc="-5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60" dirty="0">
                <a:solidFill>
                  <a:srgbClr val="000709"/>
                </a:solidFill>
                <a:latin typeface="Tahoma"/>
                <a:cs typeface="Tahoma"/>
              </a:rPr>
              <a:t>f</a:t>
            </a:r>
            <a:r>
              <a:rPr sz="3350" spc="-170" dirty="0">
                <a:solidFill>
                  <a:srgbClr val="000709"/>
                </a:solidFill>
                <a:latin typeface="Tahoma"/>
                <a:cs typeface="Tahoma"/>
              </a:rPr>
              <a:t>lu</a:t>
            </a:r>
            <a:r>
              <a:rPr sz="3350" spc="-165" dirty="0">
                <a:solidFill>
                  <a:srgbClr val="000709"/>
                </a:solidFill>
                <a:latin typeface="Tahoma"/>
                <a:cs typeface="Tahoma"/>
              </a:rPr>
              <a:t>kt</a:t>
            </a:r>
            <a:r>
              <a:rPr sz="3350" spc="-17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350" spc="-180" dirty="0">
                <a:solidFill>
                  <a:srgbClr val="000709"/>
                </a:solidFill>
                <a:latin typeface="Tahoma"/>
                <a:cs typeface="Tahoma"/>
              </a:rPr>
              <a:t>as</a:t>
            </a:r>
            <a:r>
              <a:rPr sz="335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350" spc="-4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170" dirty="0">
                <a:solidFill>
                  <a:srgbClr val="000709"/>
                </a:solidFill>
                <a:latin typeface="Tahoma"/>
                <a:cs typeface="Tahoma"/>
              </a:rPr>
              <a:t>nil</a:t>
            </a:r>
            <a:r>
              <a:rPr sz="335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350" spc="-5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50" spc="-215" dirty="0">
                <a:solidFill>
                  <a:srgbClr val="000709"/>
                </a:solidFill>
                <a:latin typeface="Tahoma"/>
                <a:cs typeface="Tahoma"/>
              </a:rPr>
              <a:t>tu</a:t>
            </a:r>
            <a:r>
              <a:rPr sz="3350" spc="-204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35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50" spc="-68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350" dirty="0">
                <a:solidFill>
                  <a:srgbClr val="000709"/>
                </a:solidFill>
                <a:latin typeface="Tahoma"/>
                <a:cs typeface="Tahoma"/>
              </a:rPr>
              <a:t>.</a:t>
            </a:r>
            <a:endParaRPr sz="33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78930" y="430784"/>
            <a:ext cx="300164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K</a:t>
            </a:r>
            <a:r>
              <a:rPr sz="4400" spc="-40" dirty="0">
                <a:solidFill>
                  <a:srgbClr val="000000"/>
                </a:solidFill>
                <a:latin typeface="Calibri"/>
                <a:cs typeface="Calibri"/>
              </a:rPr>
              <a:t>E</a:t>
            </a:r>
            <a:r>
              <a:rPr sz="4400" spc="-30" dirty="0">
                <a:solidFill>
                  <a:srgbClr val="000000"/>
                </a:solidFill>
                <a:latin typeface="Calibri"/>
                <a:cs typeface="Calibri"/>
              </a:rPr>
              <a:t>S</a:t>
            </a:r>
            <a:r>
              <a:rPr sz="4400" spc="-35" dirty="0">
                <a:solidFill>
                  <a:srgbClr val="000000"/>
                </a:solidFill>
                <a:latin typeface="Calibri"/>
                <a:cs typeface="Calibri"/>
              </a:rPr>
              <a:t>I</a:t>
            </a:r>
            <a:r>
              <a:rPr sz="4400" spc="-50" dirty="0">
                <a:solidFill>
                  <a:srgbClr val="000000"/>
                </a:solidFill>
                <a:latin typeface="Calibri"/>
                <a:cs typeface="Calibri"/>
              </a:rPr>
              <a:t>M</a:t>
            </a:r>
            <a:r>
              <a:rPr sz="4400" spc="-5" dirty="0">
                <a:solidFill>
                  <a:srgbClr val="000000"/>
                </a:solidFill>
                <a:latin typeface="Calibri"/>
                <a:cs typeface="Calibri"/>
              </a:rPr>
              <a:t>P</a:t>
            </a:r>
            <a:r>
              <a:rPr sz="4400" spc="-35" dirty="0">
                <a:solidFill>
                  <a:srgbClr val="000000"/>
                </a:solidFill>
                <a:latin typeface="Calibri"/>
                <a:cs typeface="Calibri"/>
              </a:rPr>
              <a:t>U</a:t>
            </a:r>
            <a:r>
              <a:rPr sz="4400" spc="-10" dirty="0">
                <a:solidFill>
                  <a:srgbClr val="000000"/>
                </a:solidFill>
                <a:latin typeface="Calibri"/>
                <a:cs typeface="Calibri"/>
              </a:rPr>
              <a:t>L</a:t>
            </a:r>
            <a:r>
              <a:rPr sz="4400" spc="-25" dirty="0">
                <a:solidFill>
                  <a:srgbClr val="000000"/>
                </a:solidFill>
                <a:latin typeface="Calibri"/>
                <a:cs typeface="Calibri"/>
              </a:rPr>
              <a:t>A</a:t>
            </a:r>
            <a:r>
              <a:rPr sz="4400" spc="-10" dirty="0">
                <a:solidFill>
                  <a:srgbClr val="000000"/>
                </a:solidFill>
                <a:latin typeface="Calibri"/>
                <a:cs typeface="Calibri"/>
              </a:rPr>
              <a:t>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84858" y="2090369"/>
            <a:ext cx="16229965" cy="68370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27685" marR="67310" indent="-515620">
              <a:lnSpc>
                <a:spcPct val="99900"/>
              </a:lnSpc>
              <a:spcBef>
                <a:spcPts val="105"/>
              </a:spcBef>
              <a:buAutoNum type="arabicPeriod"/>
              <a:tabLst>
                <a:tab pos="527685" algn="l"/>
                <a:tab pos="528320" algn="l"/>
                <a:tab pos="2835275" algn="l"/>
                <a:tab pos="3740785" algn="l"/>
                <a:tab pos="4652010" algn="l"/>
                <a:tab pos="4886960" algn="l"/>
                <a:tab pos="6969125" algn="l"/>
                <a:tab pos="7078980" algn="l"/>
                <a:tab pos="8005445" algn="l"/>
                <a:tab pos="8734425" algn="l"/>
                <a:tab pos="9904730" algn="l"/>
                <a:tab pos="10130155" algn="l"/>
                <a:tab pos="11130280" algn="l"/>
                <a:tab pos="11715115" algn="l"/>
                <a:tab pos="12035790" algn="l"/>
                <a:tab pos="12621260" algn="l"/>
                <a:tab pos="14312900" algn="l"/>
                <a:tab pos="14352269" algn="l"/>
              </a:tabLst>
            </a:pPr>
            <a:r>
              <a:rPr sz="3600" spc="-35" dirty="0">
                <a:latin typeface="Calibri"/>
                <a:cs typeface="Calibri"/>
              </a:rPr>
              <a:t>Lingkungan	</a:t>
            </a:r>
            <a:r>
              <a:rPr sz="3600" spc="-40" dirty="0">
                <a:latin typeface="Calibri"/>
                <a:cs typeface="Calibri"/>
              </a:rPr>
              <a:t>ekonomi	</a:t>
            </a:r>
            <a:r>
              <a:rPr sz="3600" spc="-10" dirty="0">
                <a:latin typeface="Calibri"/>
                <a:cs typeface="Calibri"/>
              </a:rPr>
              <a:t>merupakan	</a:t>
            </a:r>
            <a:r>
              <a:rPr sz="3600" spc="-5" dirty="0">
                <a:latin typeface="Calibri"/>
                <a:cs typeface="Calibri"/>
              </a:rPr>
              <a:t>penentu	</a:t>
            </a:r>
            <a:r>
              <a:rPr sz="3600" spc="-15" dirty="0">
                <a:latin typeface="Calibri"/>
                <a:cs typeface="Calibri"/>
              </a:rPr>
              <a:t>utama	</a:t>
            </a:r>
            <a:r>
              <a:rPr sz="3600" spc="-10" dirty="0">
                <a:latin typeface="Calibri"/>
                <a:cs typeface="Calibri"/>
              </a:rPr>
              <a:t>potensi	</a:t>
            </a:r>
            <a:r>
              <a:rPr sz="3600" dirty="0">
                <a:latin typeface="Calibri"/>
                <a:cs typeface="Calibri"/>
              </a:rPr>
              <a:t>dan	</a:t>
            </a:r>
            <a:r>
              <a:rPr sz="3600" spc="-5" dirty="0">
                <a:latin typeface="Calibri"/>
                <a:cs typeface="Calibri"/>
              </a:rPr>
              <a:t>peluang	</a:t>
            </a:r>
            <a:r>
              <a:rPr sz="3600" dirty="0">
                <a:latin typeface="Calibri"/>
                <a:cs typeface="Calibri"/>
              </a:rPr>
              <a:t>pasar </a:t>
            </a:r>
            <a:r>
              <a:rPr sz="3600" spc="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global.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Dalam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40" dirty="0">
                <a:latin typeface="Calibri"/>
                <a:cs typeface="Calibri"/>
              </a:rPr>
              <a:t>ekonomi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global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saat</a:t>
            </a:r>
            <a:r>
              <a:rPr sz="3600" spc="-9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ini,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45" dirty="0">
                <a:latin typeface="Calibri"/>
                <a:cs typeface="Calibri"/>
              </a:rPr>
              <a:t>pergerakan</a:t>
            </a:r>
            <a:r>
              <a:rPr sz="3600" spc="-10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modal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adalah</a:t>
            </a:r>
            <a:r>
              <a:rPr sz="3600" spc="-15" dirty="0">
                <a:latin typeface="Calibri"/>
                <a:cs typeface="Calibri"/>
              </a:rPr>
              <a:t> </a:t>
            </a:r>
            <a:r>
              <a:rPr sz="3600" spc="-60" dirty="0">
                <a:latin typeface="Calibri"/>
                <a:cs typeface="Calibri"/>
              </a:rPr>
              <a:t>kekuatan</a:t>
            </a:r>
            <a:r>
              <a:rPr sz="3600" spc="-135" dirty="0">
                <a:latin typeface="Calibri"/>
                <a:cs typeface="Calibri"/>
              </a:rPr>
              <a:t> </a:t>
            </a:r>
            <a:r>
              <a:rPr sz="3600" spc="-15" dirty="0">
                <a:latin typeface="Calibri"/>
                <a:cs typeface="Calibri"/>
              </a:rPr>
              <a:t>pendorong </a:t>
            </a:r>
            <a:r>
              <a:rPr sz="3600" spc="-79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utama,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produksi	</a:t>
            </a:r>
            <a:r>
              <a:rPr sz="3600" spc="-10" dirty="0">
                <a:latin typeface="Calibri"/>
                <a:cs typeface="Calibri"/>
              </a:rPr>
              <a:t>telah	</a:t>
            </a:r>
            <a:r>
              <a:rPr sz="3600" spc="-15" dirty="0">
                <a:latin typeface="Calibri"/>
                <a:cs typeface="Calibri"/>
              </a:rPr>
              <a:t>dipisahkan		</a:t>
            </a:r>
            <a:r>
              <a:rPr sz="3600" spc="-5" dirty="0">
                <a:latin typeface="Calibri"/>
                <a:cs typeface="Calibri"/>
              </a:rPr>
              <a:t>dari	</a:t>
            </a:r>
            <a:r>
              <a:rPr sz="3600" spc="-10" dirty="0">
                <a:latin typeface="Calibri"/>
                <a:cs typeface="Calibri"/>
              </a:rPr>
              <a:t>lapangan	</a:t>
            </a:r>
            <a:r>
              <a:rPr sz="3600" spc="-40" dirty="0">
                <a:latin typeface="Calibri"/>
                <a:cs typeface="Calibri"/>
              </a:rPr>
              <a:t>kerja,	</a:t>
            </a:r>
            <a:r>
              <a:rPr sz="3600" spc="-5" dirty="0">
                <a:latin typeface="Calibri"/>
                <a:cs typeface="Calibri"/>
              </a:rPr>
              <a:t>dan	</a:t>
            </a:r>
            <a:r>
              <a:rPr sz="3600" spc="-40" dirty="0">
                <a:latin typeface="Calibri"/>
                <a:cs typeface="Calibri"/>
              </a:rPr>
              <a:t>kapitalisme		</a:t>
            </a:r>
            <a:r>
              <a:rPr sz="3600" spc="-10" dirty="0">
                <a:latin typeface="Calibri"/>
                <a:cs typeface="Calibri"/>
              </a:rPr>
              <a:t>telah </a:t>
            </a:r>
            <a:r>
              <a:rPr sz="3600" spc="-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mengalahkan</a:t>
            </a:r>
            <a:r>
              <a:rPr sz="3600" spc="20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komunisme.</a:t>
            </a:r>
            <a:endParaRPr sz="3600">
              <a:latin typeface="Calibri"/>
              <a:cs typeface="Calibri"/>
            </a:endParaRPr>
          </a:p>
          <a:p>
            <a:pPr marL="527685" marR="101600" indent="-515620">
              <a:lnSpc>
                <a:spcPct val="99800"/>
              </a:lnSpc>
              <a:spcBef>
                <a:spcPts val="950"/>
              </a:spcBef>
              <a:buAutoNum type="arabicPeriod"/>
              <a:tabLst>
                <a:tab pos="527685" algn="l"/>
                <a:tab pos="528320" algn="l"/>
                <a:tab pos="1777364" algn="l"/>
                <a:tab pos="3036570" algn="l"/>
                <a:tab pos="3225800" algn="l"/>
                <a:tab pos="4615815" algn="l"/>
                <a:tab pos="5417185" algn="l"/>
                <a:tab pos="5764530" algn="l"/>
                <a:tab pos="6322695" algn="l"/>
                <a:tab pos="8505825" algn="l"/>
                <a:tab pos="8755380" algn="l"/>
                <a:tab pos="9581515" algn="l"/>
                <a:tab pos="10371455" algn="l"/>
                <a:tab pos="11560175" algn="l"/>
                <a:tab pos="12279630" algn="l"/>
                <a:tab pos="13004800" algn="l"/>
                <a:tab pos="13669644" algn="l"/>
              </a:tabLst>
            </a:pPr>
            <a:r>
              <a:rPr sz="3600" spc="-35" dirty="0">
                <a:latin typeface="Calibri"/>
                <a:cs typeface="Calibri"/>
              </a:rPr>
              <a:t>Berdasarkan	</a:t>
            </a:r>
            <a:r>
              <a:rPr sz="3600" spc="-5" dirty="0">
                <a:latin typeface="Calibri"/>
                <a:cs typeface="Calibri"/>
              </a:rPr>
              <a:t>pola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alokasi	</a:t>
            </a:r>
            <a:r>
              <a:rPr sz="3600" spc="-5" dirty="0">
                <a:latin typeface="Calibri"/>
                <a:cs typeface="Calibri"/>
              </a:rPr>
              <a:t>dan	</a:t>
            </a:r>
            <a:r>
              <a:rPr sz="3600" spc="-45" dirty="0">
                <a:latin typeface="Calibri"/>
                <a:cs typeface="Calibri"/>
              </a:rPr>
              <a:t>kepemilikan	</a:t>
            </a:r>
            <a:r>
              <a:rPr sz="3600" dirty="0">
                <a:latin typeface="Calibri"/>
                <a:cs typeface="Calibri"/>
              </a:rPr>
              <a:t>sumber	</a:t>
            </a:r>
            <a:r>
              <a:rPr sz="3600" spc="-45" dirty="0">
                <a:latin typeface="Calibri"/>
                <a:cs typeface="Calibri"/>
              </a:rPr>
              <a:t>daya,	</a:t>
            </a:r>
            <a:r>
              <a:rPr sz="3600" spc="-40" dirty="0">
                <a:latin typeface="Calibri"/>
                <a:cs typeface="Calibri"/>
              </a:rPr>
              <a:t>perekonomian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nasional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dunia	dapat	</a:t>
            </a:r>
            <a:r>
              <a:rPr sz="3600" spc="-45" dirty="0">
                <a:latin typeface="Calibri"/>
                <a:cs typeface="Calibri"/>
              </a:rPr>
              <a:t>dikategorikan	</a:t>
            </a:r>
            <a:r>
              <a:rPr sz="3600" spc="-35" dirty="0">
                <a:latin typeface="Calibri"/>
                <a:cs typeface="Calibri"/>
              </a:rPr>
              <a:t>sebagai:kapitalisme	</a:t>
            </a:r>
            <a:r>
              <a:rPr sz="3600" spc="-55" dirty="0">
                <a:latin typeface="Calibri"/>
                <a:cs typeface="Calibri"/>
              </a:rPr>
              <a:t>pasar,kapitalisme	</a:t>
            </a:r>
            <a:r>
              <a:rPr sz="3600" spc="-30" dirty="0">
                <a:latin typeface="Calibri"/>
                <a:cs typeface="Calibri"/>
              </a:rPr>
              <a:t>yang 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spc="-20" dirty="0">
                <a:latin typeface="Calibri"/>
                <a:cs typeface="Calibri"/>
              </a:rPr>
              <a:t>d</a:t>
            </a:r>
            <a:r>
              <a:rPr sz="3600" spc="-35" dirty="0">
                <a:latin typeface="Calibri"/>
                <a:cs typeface="Calibri"/>
              </a:rPr>
              <a:t>i</a:t>
            </a:r>
            <a:r>
              <a:rPr sz="3600" spc="-80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en</a:t>
            </a:r>
            <a:r>
              <a:rPr sz="3600" spc="-60" dirty="0">
                <a:latin typeface="Calibri"/>
                <a:cs typeface="Calibri"/>
              </a:rPr>
              <a:t>c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n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spc="-100" dirty="0">
                <a:latin typeface="Calibri"/>
                <a:cs typeface="Calibri"/>
              </a:rPr>
              <a:t>k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n		</a:t>
            </a:r>
            <a:r>
              <a:rPr sz="3600" spc="-15" dirty="0">
                <a:latin typeface="Calibri"/>
                <a:cs typeface="Calibri"/>
              </a:rPr>
              <a:t>s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spc="-60" dirty="0">
                <a:latin typeface="Calibri"/>
                <a:cs typeface="Calibri"/>
              </a:rPr>
              <a:t>c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spc="-10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	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erp</a:t>
            </a:r>
            <a:r>
              <a:rPr sz="3600" spc="5" dirty="0">
                <a:latin typeface="Calibri"/>
                <a:cs typeface="Calibri"/>
              </a:rPr>
              <a:t>u</a:t>
            </a:r>
            <a:r>
              <a:rPr sz="3600" spc="-5" dirty="0">
                <a:latin typeface="Calibri"/>
                <a:cs typeface="Calibri"/>
              </a:rPr>
              <a:t>s</a:t>
            </a:r>
            <a:r>
              <a:rPr sz="3600" spc="-40" dirty="0">
                <a:latin typeface="Calibri"/>
                <a:cs typeface="Calibri"/>
              </a:rPr>
              <a:t>a</a:t>
            </a:r>
            <a:r>
              <a:rPr sz="3600" spc="-30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,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so</a:t>
            </a:r>
            <a:r>
              <a:rPr sz="3600" spc="10" dirty="0">
                <a:latin typeface="Calibri"/>
                <a:cs typeface="Calibri"/>
              </a:rPr>
              <a:t>s</a:t>
            </a:r>
            <a:r>
              <a:rPr sz="3600" spc="-10" dirty="0">
                <a:latin typeface="Calibri"/>
                <a:cs typeface="Calibri"/>
              </a:rPr>
              <a:t>i</a:t>
            </a:r>
            <a:r>
              <a:rPr sz="3600" dirty="0">
                <a:latin typeface="Calibri"/>
                <a:cs typeface="Calibri"/>
              </a:rPr>
              <a:t>al</a:t>
            </a:r>
            <a:r>
              <a:rPr sz="3600" spc="-25" dirty="0">
                <a:latin typeface="Calibri"/>
                <a:cs typeface="Calibri"/>
              </a:rPr>
              <a:t>i</a:t>
            </a:r>
            <a:r>
              <a:rPr sz="3600" spc="-5" dirty="0">
                <a:latin typeface="Calibri"/>
                <a:cs typeface="Calibri"/>
              </a:rPr>
              <a:t>s</a:t>
            </a:r>
            <a:r>
              <a:rPr sz="3600" spc="5" dirty="0">
                <a:latin typeface="Calibri"/>
                <a:cs typeface="Calibri"/>
              </a:rPr>
              <a:t>m</a:t>
            </a:r>
            <a:r>
              <a:rPr sz="3600" dirty="0">
                <a:latin typeface="Calibri"/>
                <a:cs typeface="Calibri"/>
              </a:rPr>
              <a:t>e	</a:t>
            </a:r>
            <a:r>
              <a:rPr sz="3600" spc="-75" dirty="0">
                <a:latin typeface="Calibri"/>
                <a:cs typeface="Calibri"/>
              </a:rPr>
              <a:t>y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n</a:t>
            </a:r>
            <a:r>
              <a:rPr sz="3600" dirty="0">
                <a:latin typeface="Calibri"/>
                <a:cs typeface="Calibri"/>
              </a:rPr>
              <a:t>g	</a:t>
            </a:r>
            <a:r>
              <a:rPr sz="3600" spc="-20" dirty="0">
                <a:latin typeface="Calibri"/>
                <a:cs typeface="Calibri"/>
              </a:rPr>
              <a:t>d</a:t>
            </a:r>
            <a:r>
              <a:rPr sz="3600" spc="-35" dirty="0">
                <a:latin typeface="Calibri"/>
                <a:cs typeface="Calibri"/>
              </a:rPr>
              <a:t>i</a:t>
            </a:r>
            <a:r>
              <a:rPr sz="3600" spc="-80" dirty="0">
                <a:latin typeface="Calibri"/>
                <a:cs typeface="Calibri"/>
              </a:rPr>
              <a:t>r</a:t>
            </a:r>
            <a:r>
              <a:rPr sz="3600" spc="-20" dirty="0">
                <a:latin typeface="Calibri"/>
                <a:cs typeface="Calibri"/>
              </a:rPr>
              <a:t>en</a:t>
            </a:r>
            <a:r>
              <a:rPr sz="3600" spc="-60" dirty="0">
                <a:latin typeface="Calibri"/>
                <a:cs typeface="Calibri"/>
              </a:rPr>
              <a:t>c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spc="-20" dirty="0">
                <a:latin typeface="Calibri"/>
                <a:cs typeface="Calibri"/>
              </a:rPr>
              <a:t>n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spc="-100" dirty="0">
                <a:latin typeface="Calibri"/>
                <a:cs typeface="Calibri"/>
              </a:rPr>
              <a:t>k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n	</a:t>
            </a:r>
            <a:r>
              <a:rPr sz="3600" spc="-15" dirty="0">
                <a:latin typeface="Calibri"/>
                <a:cs typeface="Calibri"/>
              </a:rPr>
              <a:t>s</a:t>
            </a:r>
            <a:r>
              <a:rPr sz="3600" spc="-20" dirty="0">
                <a:latin typeface="Calibri"/>
                <a:cs typeface="Calibri"/>
              </a:rPr>
              <a:t>e</a:t>
            </a:r>
            <a:r>
              <a:rPr sz="3600" spc="-60" dirty="0">
                <a:latin typeface="Calibri"/>
                <a:cs typeface="Calibri"/>
              </a:rPr>
              <a:t>c</a:t>
            </a:r>
            <a:r>
              <a:rPr sz="3600" spc="-25" dirty="0">
                <a:latin typeface="Calibri"/>
                <a:cs typeface="Calibri"/>
              </a:rPr>
              <a:t>a</a:t>
            </a:r>
            <a:r>
              <a:rPr sz="3600" spc="-105" dirty="0">
                <a:latin typeface="Calibri"/>
                <a:cs typeface="Calibri"/>
              </a:rPr>
              <a:t>r</a:t>
            </a:r>
            <a:r>
              <a:rPr sz="3600" dirty="0">
                <a:latin typeface="Calibri"/>
                <a:cs typeface="Calibri"/>
              </a:rPr>
              <a:t>a	</a:t>
            </a:r>
            <a:r>
              <a:rPr sz="3600" spc="-55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erp</a:t>
            </a:r>
            <a:r>
              <a:rPr sz="3600" spc="5" dirty="0">
                <a:latin typeface="Calibri"/>
                <a:cs typeface="Calibri"/>
              </a:rPr>
              <a:t>u</a:t>
            </a:r>
            <a:r>
              <a:rPr sz="3600" spc="-5" dirty="0">
                <a:latin typeface="Calibri"/>
                <a:cs typeface="Calibri"/>
              </a:rPr>
              <a:t>s</a:t>
            </a:r>
            <a:r>
              <a:rPr sz="3600" spc="-40" dirty="0">
                <a:latin typeface="Calibri"/>
                <a:cs typeface="Calibri"/>
              </a:rPr>
              <a:t>a</a:t>
            </a:r>
            <a:r>
              <a:rPr sz="3600" spc="-30" dirty="0">
                <a:latin typeface="Calibri"/>
                <a:cs typeface="Calibri"/>
              </a:rPr>
              <a:t>t</a:t>
            </a:r>
            <a:r>
              <a:rPr sz="3600" dirty="0">
                <a:latin typeface="Calibri"/>
                <a:cs typeface="Calibri"/>
              </a:rPr>
              <a:t>,</a:t>
            </a:r>
            <a:r>
              <a:rPr sz="3600" spc="-204" dirty="0">
                <a:latin typeface="Calibri"/>
                <a:cs typeface="Calibri"/>
              </a:rPr>
              <a:t> </a:t>
            </a:r>
            <a:r>
              <a:rPr sz="3600" spc="-5" dirty="0">
                <a:latin typeface="Calibri"/>
                <a:cs typeface="Calibri"/>
              </a:rPr>
              <a:t>d</a:t>
            </a:r>
            <a:r>
              <a:rPr sz="3600" spc="5" dirty="0">
                <a:latin typeface="Calibri"/>
                <a:cs typeface="Calibri"/>
              </a:rPr>
              <a:t>a</a:t>
            </a:r>
            <a:r>
              <a:rPr sz="3600" dirty="0">
                <a:latin typeface="Calibri"/>
                <a:cs typeface="Calibri"/>
              </a:rPr>
              <a:t>n  </a:t>
            </a:r>
            <a:r>
              <a:rPr sz="3600" spc="-5" dirty="0">
                <a:latin typeface="Calibri"/>
                <a:cs typeface="Calibri"/>
              </a:rPr>
              <a:t>sosialisme</a:t>
            </a:r>
            <a:r>
              <a:rPr sz="3600" spc="-30" dirty="0">
                <a:latin typeface="Calibri"/>
                <a:cs typeface="Calibri"/>
              </a:rPr>
              <a:t> </a:t>
            </a:r>
            <a:r>
              <a:rPr sz="3600" spc="-120" dirty="0">
                <a:latin typeface="Calibri"/>
                <a:cs typeface="Calibri"/>
              </a:rPr>
              <a:t>pasar.</a:t>
            </a:r>
            <a:endParaRPr sz="3600">
              <a:latin typeface="Calibri"/>
              <a:cs typeface="Calibri"/>
            </a:endParaRPr>
          </a:p>
          <a:p>
            <a:pPr marL="527685" marR="5080" indent="-515620">
              <a:lnSpc>
                <a:spcPct val="99800"/>
              </a:lnSpc>
              <a:spcBef>
                <a:spcPts val="919"/>
              </a:spcBef>
              <a:buAutoNum type="arabicPeriod"/>
              <a:tabLst>
                <a:tab pos="527685" algn="l"/>
                <a:tab pos="528320" algn="l"/>
                <a:tab pos="3085465" algn="l"/>
                <a:tab pos="5371465" algn="l"/>
                <a:tab pos="5764530" algn="l"/>
                <a:tab pos="6255385" algn="l"/>
                <a:tab pos="6807200" algn="l"/>
                <a:tab pos="8203565" algn="l"/>
                <a:tab pos="11179175" algn="l"/>
                <a:tab pos="11727815" algn="l"/>
                <a:tab pos="12977495" algn="l"/>
                <a:tab pos="14331315" algn="l"/>
              </a:tabLst>
            </a:pPr>
            <a:r>
              <a:rPr sz="3600" spc="-55" dirty="0">
                <a:latin typeface="Calibri"/>
                <a:cs typeface="Calibri"/>
              </a:rPr>
              <a:t>Tahun-tahun	</a:t>
            </a:r>
            <a:r>
              <a:rPr sz="3600" spc="-40" dirty="0">
                <a:latin typeface="Calibri"/>
                <a:cs typeface="Calibri"/>
              </a:rPr>
              <a:t>terakhir</a:t>
            </a:r>
            <a:r>
              <a:rPr sz="3600" spc="-2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abad	</a:t>
            </a:r>
            <a:r>
              <a:rPr sz="3600" spc="-45" dirty="0">
                <a:latin typeface="Calibri"/>
                <a:cs typeface="Calibri"/>
              </a:rPr>
              <a:t>kedua </a:t>
            </a:r>
            <a:r>
              <a:rPr sz="3600" spc="-5" dirty="0">
                <a:latin typeface="Calibri"/>
                <a:cs typeface="Calibri"/>
              </a:rPr>
              <a:t>puluh </a:t>
            </a:r>
            <a:r>
              <a:rPr sz="3600" spc="-10" dirty="0">
                <a:latin typeface="Calibri"/>
                <a:cs typeface="Calibri"/>
              </a:rPr>
              <a:t>ditandai </a:t>
            </a:r>
            <a:r>
              <a:rPr sz="3600" spc="-30" dirty="0">
                <a:latin typeface="Calibri"/>
                <a:cs typeface="Calibri"/>
              </a:rPr>
              <a:t>dengan </a:t>
            </a:r>
            <a:r>
              <a:rPr sz="3600" spc="-35" dirty="0">
                <a:latin typeface="Calibri"/>
                <a:cs typeface="Calibri"/>
              </a:rPr>
              <a:t>transisi </a:t>
            </a:r>
            <a:r>
              <a:rPr sz="3600" dirty="0">
                <a:latin typeface="Calibri"/>
                <a:cs typeface="Calibri"/>
              </a:rPr>
              <a:t>menuju </a:t>
            </a:r>
            <a:r>
              <a:rPr sz="3600" spc="-40" dirty="0">
                <a:latin typeface="Calibri"/>
                <a:cs typeface="Calibri"/>
              </a:rPr>
              <a:t>kapitalisme </a:t>
            </a:r>
            <a:r>
              <a:rPr sz="3600" spc="-80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pasar </a:t>
            </a:r>
            <a:r>
              <a:rPr sz="3600" spc="-5" dirty="0">
                <a:latin typeface="Calibri"/>
                <a:cs typeface="Calibri"/>
              </a:rPr>
              <a:t>di </a:t>
            </a:r>
            <a:r>
              <a:rPr sz="3600" spc="-40" dirty="0">
                <a:latin typeface="Calibri"/>
                <a:cs typeface="Calibri"/>
              </a:rPr>
              <a:t>banyak </a:t>
            </a:r>
            <a:r>
              <a:rPr sz="3600" spc="-45" dirty="0">
                <a:latin typeface="Calibri"/>
                <a:cs typeface="Calibri"/>
              </a:rPr>
              <a:t>negara </a:t>
            </a:r>
            <a:r>
              <a:rPr sz="3600" spc="-30" dirty="0">
                <a:latin typeface="Calibri"/>
                <a:cs typeface="Calibri"/>
              </a:rPr>
              <a:t>yang </a:t>
            </a:r>
            <a:r>
              <a:rPr sz="3600" spc="-10" dirty="0">
                <a:latin typeface="Calibri"/>
                <a:cs typeface="Calibri"/>
              </a:rPr>
              <a:t>telah </a:t>
            </a:r>
            <a:r>
              <a:rPr sz="3600" spc="-50" dirty="0">
                <a:latin typeface="Calibri"/>
                <a:cs typeface="Calibri"/>
              </a:rPr>
              <a:t>dikontrol </a:t>
            </a:r>
            <a:r>
              <a:rPr sz="3600" spc="-40" dirty="0">
                <a:latin typeface="Calibri"/>
                <a:cs typeface="Calibri"/>
              </a:rPr>
              <a:t>secara </a:t>
            </a:r>
            <a:r>
              <a:rPr sz="3600" spc="-15" dirty="0">
                <a:latin typeface="Calibri"/>
                <a:cs typeface="Calibri"/>
              </a:rPr>
              <a:t>terpusat. </a:t>
            </a:r>
            <a:r>
              <a:rPr sz="3600" dirty="0">
                <a:latin typeface="Calibri"/>
                <a:cs typeface="Calibri"/>
              </a:rPr>
              <a:t>Namun </a:t>
            </a:r>
            <a:r>
              <a:rPr sz="3600" spc="-5" dirty="0">
                <a:latin typeface="Calibri"/>
                <a:cs typeface="Calibri"/>
              </a:rPr>
              <a:t>demikian,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40" dirty="0">
                <a:latin typeface="Calibri"/>
                <a:cs typeface="Calibri"/>
              </a:rPr>
              <a:t>kesenjangan</a:t>
            </a:r>
            <a:r>
              <a:rPr sz="3600" spc="-5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besar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masih	ada	di	</a:t>
            </a:r>
            <a:r>
              <a:rPr sz="3600" spc="-50" dirty="0">
                <a:latin typeface="Calibri"/>
                <a:cs typeface="Calibri"/>
              </a:rPr>
              <a:t>antara	</a:t>
            </a:r>
            <a:r>
              <a:rPr sz="3600" dirty="0">
                <a:latin typeface="Calibri"/>
                <a:cs typeface="Calibri"/>
              </a:rPr>
              <a:t>bangsa-bangsa	di	</a:t>
            </a:r>
            <a:r>
              <a:rPr sz="3600" spc="-5" dirty="0">
                <a:latin typeface="Calibri"/>
                <a:cs typeface="Calibri"/>
              </a:rPr>
              <a:t>dunia	dalam	hal </a:t>
            </a:r>
            <a:r>
              <a:rPr sz="3600" dirty="0">
                <a:latin typeface="Calibri"/>
                <a:cs typeface="Calibri"/>
              </a:rPr>
              <a:t> </a:t>
            </a:r>
            <a:r>
              <a:rPr sz="3600" spc="-35" dirty="0">
                <a:latin typeface="Calibri"/>
                <a:cs typeface="Calibri"/>
              </a:rPr>
              <a:t>kebebasan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40" dirty="0">
                <a:latin typeface="Calibri"/>
                <a:cs typeface="Calibri"/>
              </a:rPr>
              <a:t>ekonomi.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29184" y="0"/>
            <a:ext cx="18946495" cy="10945495"/>
            <a:chOff x="-329184" y="0"/>
            <a:chExt cx="18946495" cy="109454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8288000" cy="10287000"/>
            </a:xfrm>
            <a:custGeom>
              <a:avLst/>
              <a:gdLst/>
              <a:ahLst/>
              <a:cxnLst/>
              <a:rect l="l" t="t" r="r" b="b"/>
              <a:pathLst>
                <a:path w="18288000" h="10287000">
                  <a:moveTo>
                    <a:pt x="0" y="10287000"/>
                  </a:moveTo>
                  <a:lnTo>
                    <a:pt x="18288000" y="10287000"/>
                  </a:lnTo>
                  <a:lnTo>
                    <a:pt x="18288000" y="0"/>
                  </a:lnTo>
                  <a:lnTo>
                    <a:pt x="0" y="0"/>
                  </a:lnTo>
                  <a:lnTo>
                    <a:pt x="0" y="10287000"/>
                  </a:lnTo>
                  <a:close/>
                </a:path>
              </a:pathLst>
            </a:custGeom>
            <a:ln w="658368">
              <a:solidFill>
                <a:srgbClr val="1E3E4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5048" y="2770631"/>
              <a:ext cx="9671304" cy="3395472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382768" y="4858512"/>
              <a:ext cx="7860792" cy="33924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327005"/>
            <a:chOff x="0" y="0"/>
            <a:chExt cx="18288000" cy="10327005"/>
          </a:xfrm>
        </p:grpSpPr>
        <p:sp>
          <p:nvSpPr>
            <p:cNvPr id="3" name="object 3"/>
            <p:cNvSpPr/>
            <p:nvPr/>
          </p:nvSpPr>
          <p:spPr>
            <a:xfrm>
              <a:off x="3624071" y="0"/>
              <a:ext cx="9049385" cy="10287000"/>
            </a:xfrm>
            <a:custGeom>
              <a:avLst/>
              <a:gdLst/>
              <a:ahLst/>
              <a:cxnLst/>
              <a:rect l="l" t="t" r="r" b="b"/>
              <a:pathLst>
                <a:path w="9049385" h="10287000">
                  <a:moveTo>
                    <a:pt x="9049004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049004" y="10287000"/>
                  </a:lnTo>
                  <a:lnTo>
                    <a:pt x="9049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2547" y="1524"/>
              <a:ext cx="9052560" cy="10287000"/>
            </a:xfrm>
            <a:custGeom>
              <a:avLst/>
              <a:gdLst/>
              <a:ahLst/>
              <a:cxnLst/>
              <a:rect l="l" t="t" r="r" b="b"/>
              <a:pathLst>
                <a:path w="9052560" h="10287000">
                  <a:moveTo>
                    <a:pt x="9052052" y="10286998"/>
                  </a:moveTo>
                  <a:lnTo>
                    <a:pt x="9052052" y="0"/>
                  </a:lnTo>
                </a:path>
                <a:path w="9052560" h="10287000">
                  <a:moveTo>
                    <a:pt x="0" y="0"/>
                  </a:moveTo>
                  <a:lnTo>
                    <a:pt x="0" y="10286998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0871" y="5873495"/>
              <a:ext cx="5565647" cy="4047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08576" y="1155192"/>
              <a:ext cx="6388608" cy="2023872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858639" y="2781463"/>
            <a:ext cx="6964045" cy="63030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algn="just">
              <a:lnSpc>
                <a:spcPct val="117000"/>
              </a:lnSpc>
              <a:spcBef>
                <a:spcPts val="90"/>
              </a:spcBef>
            </a:pPr>
            <a:r>
              <a:rPr sz="4400" spc="-280" dirty="0">
                <a:solidFill>
                  <a:srgbClr val="000709"/>
                </a:solidFill>
                <a:latin typeface="Tahoma"/>
                <a:cs typeface="Tahoma"/>
              </a:rPr>
              <a:t>Pemasaran </a:t>
            </a:r>
            <a:r>
              <a:rPr sz="4400" spc="-225" dirty="0">
                <a:solidFill>
                  <a:srgbClr val="000709"/>
                </a:solidFill>
                <a:latin typeface="Tahoma"/>
                <a:cs typeface="Tahoma"/>
              </a:rPr>
              <a:t>global </a:t>
            </a:r>
            <a:r>
              <a:rPr sz="4400" spc="-265" dirty="0">
                <a:solidFill>
                  <a:srgbClr val="000709"/>
                </a:solidFill>
                <a:latin typeface="Tahoma"/>
                <a:cs typeface="Tahoma"/>
              </a:rPr>
              <a:t>adalah </a:t>
            </a:r>
            <a:r>
              <a:rPr sz="4400" spc="-229" dirty="0">
                <a:solidFill>
                  <a:srgbClr val="000709"/>
                </a:solidFill>
                <a:latin typeface="Tahoma"/>
                <a:cs typeface="Tahoma"/>
              </a:rPr>
              <a:t>suatu </a:t>
            </a:r>
            <a:r>
              <a:rPr sz="4400" spc="-2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35" dirty="0">
                <a:solidFill>
                  <a:srgbClr val="000709"/>
                </a:solidFill>
                <a:latin typeface="Tahoma"/>
                <a:cs typeface="Tahoma"/>
              </a:rPr>
              <a:t>proses</a:t>
            </a:r>
            <a:r>
              <a:rPr sz="4400" spc="-22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00" dirty="0">
                <a:solidFill>
                  <a:srgbClr val="000709"/>
                </a:solidFill>
                <a:latin typeface="Tahoma"/>
                <a:cs typeface="Tahoma"/>
              </a:rPr>
              <a:t>untuk</a:t>
            </a:r>
            <a:r>
              <a:rPr sz="4400" spc="-1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85" dirty="0">
                <a:solidFill>
                  <a:srgbClr val="000709"/>
                </a:solidFill>
                <a:latin typeface="Tahoma"/>
                <a:cs typeface="Tahoma"/>
              </a:rPr>
              <a:t>mengutamakan </a:t>
            </a:r>
            <a:r>
              <a:rPr sz="4400" spc="-2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1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4400" spc="-22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4400" spc="-36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4400" spc="-320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4400" spc="-30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4400" spc="-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4400" spc="-4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37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4400" spc="-36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4400" spc="-470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4400" spc="-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4400" spc="-6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31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4400" spc="-320" dirty="0">
                <a:solidFill>
                  <a:srgbClr val="000709"/>
                </a:solidFill>
                <a:latin typeface="Tahoma"/>
                <a:cs typeface="Tahoma"/>
              </a:rPr>
              <a:t>anus</a:t>
            </a:r>
            <a:r>
              <a:rPr sz="4400" spc="-12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4400" spc="-46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4400" spc="-5" dirty="0">
                <a:solidFill>
                  <a:srgbClr val="000709"/>
                </a:solidFill>
                <a:latin typeface="Tahoma"/>
                <a:cs typeface="Tahoma"/>
              </a:rPr>
              <a:t>,</a:t>
            </a:r>
            <a:r>
              <a:rPr sz="4400" spc="-73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9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4400" spc="-28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4400" spc="-30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4400" spc="-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4400" spc="-5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160" dirty="0">
                <a:solidFill>
                  <a:srgbClr val="000709"/>
                </a:solidFill>
                <a:latin typeface="Tahoma"/>
                <a:cs typeface="Tahoma"/>
              </a:rPr>
              <a:t>f</a:t>
            </a:r>
            <a:r>
              <a:rPr sz="4400" spc="-1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4400" spc="-29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4400" spc="-14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4400" spc="-370" dirty="0">
                <a:solidFill>
                  <a:srgbClr val="000709"/>
                </a:solidFill>
                <a:latin typeface="Tahoma"/>
                <a:cs typeface="Tahoma"/>
              </a:rPr>
              <a:t>k,  </a:t>
            </a:r>
            <a:r>
              <a:rPr sz="4400" spc="-315" dirty="0">
                <a:solidFill>
                  <a:srgbClr val="000709"/>
                </a:solidFill>
                <a:latin typeface="Tahoma"/>
                <a:cs typeface="Tahoma"/>
              </a:rPr>
              <a:t>uang,</a:t>
            </a:r>
            <a:r>
              <a:rPr sz="4400" spc="-3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25" dirty="0">
                <a:solidFill>
                  <a:srgbClr val="000709"/>
                </a:solidFill>
                <a:latin typeface="Tahoma"/>
                <a:cs typeface="Tahoma"/>
              </a:rPr>
              <a:t>dan</a:t>
            </a:r>
            <a:r>
              <a:rPr sz="4400" spc="-2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50" dirty="0">
                <a:solidFill>
                  <a:srgbClr val="000709"/>
                </a:solidFill>
                <a:latin typeface="Tahoma"/>
                <a:cs typeface="Tahoma"/>
              </a:rPr>
              <a:t>tujuan</a:t>
            </a:r>
            <a:r>
              <a:rPr sz="4400" spc="-2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00" dirty="0">
                <a:solidFill>
                  <a:srgbClr val="000709"/>
                </a:solidFill>
                <a:latin typeface="Tahoma"/>
                <a:cs typeface="Tahoma"/>
              </a:rPr>
              <a:t>dari</a:t>
            </a:r>
            <a:r>
              <a:rPr sz="4400" spc="-1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20" dirty="0">
                <a:solidFill>
                  <a:srgbClr val="000709"/>
                </a:solidFill>
                <a:latin typeface="Tahoma"/>
                <a:cs typeface="Tahoma"/>
              </a:rPr>
              <a:t>suatu </a:t>
            </a:r>
            <a:r>
              <a:rPr sz="4400" spc="-2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75" dirty="0">
                <a:solidFill>
                  <a:srgbClr val="000709"/>
                </a:solidFill>
                <a:latin typeface="Tahoma"/>
                <a:cs typeface="Tahoma"/>
              </a:rPr>
              <a:t>perusahaan </a:t>
            </a:r>
            <a:r>
              <a:rPr sz="4400" spc="-210" dirty="0">
                <a:solidFill>
                  <a:srgbClr val="000709"/>
                </a:solidFill>
                <a:latin typeface="Tahoma"/>
                <a:cs typeface="Tahoma"/>
              </a:rPr>
              <a:t>demi </a:t>
            </a:r>
            <a:r>
              <a:rPr sz="4400" spc="-245" dirty="0">
                <a:solidFill>
                  <a:srgbClr val="000709"/>
                </a:solidFill>
                <a:latin typeface="Tahoma"/>
                <a:cs typeface="Tahoma"/>
              </a:rPr>
              <a:t>memperoleh </a:t>
            </a:r>
            <a:r>
              <a:rPr sz="4400" spc="-2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35" dirty="0">
                <a:solidFill>
                  <a:srgbClr val="000709"/>
                </a:solidFill>
                <a:latin typeface="Tahoma"/>
                <a:cs typeface="Tahoma"/>
              </a:rPr>
              <a:t>potensi</a:t>
            </a:r>
            <a:r>
              <a:rPr sz="4400" spc="-22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25" dirty="0">
                <a:solidFill>
                  <a:srgbClr val="000709"/>
                </a:solidFill>
                <a:latin typeface="Tahoma"/>
                <a:cs typeface="Tahoma"/>
              </a:rPr>
              <a:t>dan</a:t>
            </a:r>
            <a:r>
              <a:rPr sz="4400" spc="-2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04" dirty="0">
                <a:solidFill>
                  <a:srgbClr val="000709"/>
                </a:solidFill>
                <a:latin typeface="Tahoma"/>
                <a:cs typeface="Tahoma"/>
              </a:rPr>
              <a:t>demi</a:t>
            </a:r>
            <a:r>
              <a:rPr sz="4400" spc="-2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54" dirty="0">
                <a:solidFill>
                  <a:srgbClr val="000709"/>
                </a:solidFill>
                <a:latin typeface="Tahoma"/>
                <a:cs typeface="Tahoma"/>
              </a:rPr>
              <a:t>mengambil </a:t>
            </a:r>
            <a:r>
              <a:rPr sz="4400" spc="-13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45" dirty="0">
                <a:solidFill>
                  <a:srgbClr val="000709"/>
                </a:solidFill>
                <a:latin typeface="Tahoma"/>
                <a:cs typeface="Tahoma"/>
              </a:rPr>
              <a:t>tindakan atas </a:t>
            </a:r>
            <a:r>
              <a:rPr sz="4400" spc="-320" dirty="0">
                <a:solidFill>
                  <a:srgbClr val="000709"/>
                </a:solidFill>
                <a:latin typeface="Tahoma"/>
                <a:cs typeface="Tahoma"/>
              </a:rPr>
              <a:t>adanya </a:t>
            </a:r>
            <a:r>
              <a:rPr sz="4400" spc="-275" dirty="0">
                <a:solidFill>
                  <a:srgbClr val="000709"/>
                </a:solidFill>
                <a:latin typeface="Tahoma"/>
                <a:cs typeface="Tahoma"/>
              </a:rPr>
              <a:t>ancaman </a:t>
            </a:r>
            <a:r>
              <a:rPr sz="4400" spc="-2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30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4400" spc="-29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4400" spc="-28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4400" spc="-29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4400" spc="-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4400" spc="-8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4400" spc="-27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4400" spc="-27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4400" spc="-280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4400" spc="-345" dirty="0">
                <a:solidFill>
                  <a:srgbClr val="000709"/>
                </a:solidFill>
                <a:latin typeface="Tahoma"/>
                <a:cs typeface="Tahoma"/>
              </a:rPr>
              <a:t>ba</a:t>
            </a:r>
            <a:r>
              <a:rPr sz="4400" spc="-14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4400" spc="-5" dirty="0">
                <a:solidFill>
                  <a:srgbClr val="000709"/>
                </a:solidFill>
                <a:latin typeface="Tahoma"/>
                <a:cs typeface="Tahoma"/>
              </a:rPr>
              <a:t>.</a:t>
            </a:r>
            <a:endParaRPr sz="440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56360" y="5873496"/>
            <a:ext cx="3188207" cy="331622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3038855" y="2029967"/>
              <a:ext cx="13295630" cy="6793865"/>
            </a:xfrm>
            <a:custGeom>
              <a:avLst/>
              <a:gdLst/>
              <a:ahLst/>
              <a:cxnLst/>
              <a:rect l="l" t="t" r="r" b="b"/>
              <a:pathLst>
                <a:path w="13295630" h="6793865">
                  <a:moveTo>
                    <a:pt x="13295121" y="0"/>
                  </a:moveTo>
                  <a:lnTo>
                    <a:pt x="0" y="0"/>
                  </a:lnTo>
                  <a:lnTo>
                    <a:pt x="0" y="6793610"/>
                  </a:lnTo>
                  <a:lnTo>
                    <a:pt x="13295121" y="6793610"/>
                  </a:lnTo>
                  <a:lnTo>
                    <a:pt x="13295121" y="0"/>
                  </a:ln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40379" y="2031492"/>
              <a:ext cx="13295630" cy="6793865"/>
            </a:xfrm>
            <a:custGeom>
              <a:avLst/>
              <a:gdLst/>
              <a:ahLst/>
              <a:cxnLst/>
              <a:rect l="l" t="t" r="r" b="b"/>
              <a:pathLst>
                <a:path w="13295630" h="6793865">
                  <a:moveTo>
                    <a:pt x="0" y="6793610"/>
                  </a:moveTo>
                  <a:lnTo>
                    <a:pt x="13295121" y="6793610"/>
                  </a:lnTo>
                  <a:lnTo>
                    <a:pt x="13295121" y="0"/>
                  </a:lnTo>
                  <a:lnTo>
                    <a:pt x="0" y="0"/>
                  </a:lnTo>
                  <a:lnTo>
                    <a:pt x="0" y="679361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359151" y="1749551"/>
              <a:ext cx="13569950" cy="7352665"/>
            </a:xfrm>
            <a:custGeom>
              <a:avLst/>
              <a:gdLst/>
              <a:ahLst/>
              <a:cxnLst/>
              <a:rect l="l" t="t" r="r" b="b"/>
              <a:pathLst>
                <a:path w="13569950" h="7352665">
                  <a:moveTo>
                    <a:pt x="13260832" y="0"/>
                  </a:moveTo>
                  <a:lnTo>
                    <a:pt x="17145" y="569468"/>
                  </a:lnTo>
                  <a:lnTo>
                    <a:pt x="11049" y="572262"/>
                  </a:lnTo>
                  <a:lnTo>
                    <a:pt x="2286" y="581787"/>
                  </a:lnTo>
                  <a:lnTo>
                    <a:pt x="0" y="588009"/>
                  </a:lnTo>
                  <a:lnTo>
                    <a:pt x="290195" y="7337259"/>
                  </a:lnTo>
                  <a:lnTo>
                    <a:pt x="292989" y="7343330"/>
                  </a:lnTo>
                  <a:lnTo>
                    <a:pt x="302514" y="7352055"/>
                  </a:lnTo>
                  <a:lnTo>
                    <a:pt x="13546201" y="6785102"/>
                  </a:lnTo>
                  <a:lnTo>
                    <a:pt x="13569442" y="6759829"/>
                  </a:lnTo>
                  <a:lnTo>
                    <a:pt x="13279501" y="17018"/>
                  </a:lnTo>
                  <a:lnTo>
                    <a:pt x="13276707" y="10922"/>
                  </a:lnTo>
                  <a:lnTo>
                    <a:pt x="13267182" y="2286"/>
                  </a:lnTo>
                  <a:lnTo>
                    <a:pt x="13260832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360676" y="1751076"/>
              <a:ext cx="13569950" cy="7354570"/>
            </a:xfrm>
            <a:custGeom>
              <a:avLst/>
              <a:gdLst/>
              <a:ahLst/>
              <a:cxnLst/>
              <a:rect l="l" t="t" r="r" b="b"/>
              <a:pathLst>
                <a:path w="13569950" h="7354570">
                  <a:moveTo>
                    <a:pt x="23494" y="569214"/>
                  </a:moveTo>
                  <a:lnTo>
                    <a:pt x="13254355" y="253"/>
                  </a:lnTo>
                  <a:lnTo>
                    <a:pt x="13260831" y="0"/>
                  </a:lnTo>
                  <a:lnTo>
                    <a:pt x="13267181" y="2285"/>
                  </a:lnTo>
                  <a:lnTo>
                    <a:pt x="13271881" y="6603"/>
                  </a:lnTo>
                  <a:lnTo>
                    <a:pt x="13276706" y="10922"/>
                  </a:lnTo>
                  <a:lnTo>
                    <a:pt x="13279501" y="17018"/>
                  </a:lnTo>
                  <a:lnTo>
                    <a:pt x="13279755" y="23495"/>
                  </a:lnTo>
                  <a:lnTo>
                    <a:pt x="13569442" y="6759829"/>
                  </a:lnTo>
                  <a:lnTo>
                    <a:pt x="315341" y="7354074"/>
                  </a:lnTo>
                  <a:lnTo>
                    <a:pt x="308863" y="7354354"/>
                  </a:lnTo>
                  <a:lnTo>
                    <a:pt x="302513" y="7352055"/>
                  </a:lnTo>
                  <a:lnTo>
                    <a:pt x="297815" y="7347686"/>
                  </a:lnTo>
                  <a:lnTo>
                    <a:pt x="292988" y="7343330"/>
                  </a:lnTo>
                  <a:lnTo>
                    <a:pt x="290194" y="7337259"/>
                  </a:lnTo>
                  <a:lnTo>
                    <a:pt x="289941" y="7330808"/>
                  </a:lnTo>
                  <a:lnTo>
                    <a:pt x="254" y="594487"/>
                  </a:lnTo>
                  <a:lnTo>
                    <a:pt x="0" y="588009"/>
                  </a:lnTo>
                  <a:lnTo>
                    <a:pt x="2286" y="581787"/>
                  </a:lnTo>
                  <a:lnTo>
                    <a:pt x="6731" y="576960"/>
                  </a:lnTo>
                  <a:lnTo>
                    <a:pt x="11049" y="572262"/>
                  </a:lnTo>
                  <a:lnTo>
                    <a:pt x="17144" y="569468"/>
                  </a:lnTo>
                  <a:lnTo>
                    <a:pt x="23494" y="569214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928104" y="1313688"/>
              <a:ext cx="3666744" cy="9479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00728" y="5977128"/>
              <a:ext cx="1368552" cy="37795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432047" y="2913888"/>
              <a:ext cx="2621279" cy="32613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2469368" y="5907023"/>
              <a:ext cx="5818632" cy="4114800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3730244" y="2462286"/>
            <a:ext cx="9850120" cy="6271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3215" marR="7103745" indent="-311150">
              <a:lnSpc>
                <a:spcPct val="117200"/>
              </a:lnSpc>
              <a:spcBef>
                <a:spcPts val="95"/>
              </a:spcBef>
              <a:buFont typeface="Arial MT"/>
              <a:buChar char="•"/>
              <a:tabLst>
                <a:tab pos="323215" algn="l"/>
                <a:tab pos="323850" algn="l"/>
              </a:tabLst>
            </a:pPr>
            <a:r>
              <a:rPr sz="2850" spc="-9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850" spc="-105" dirty="0">
                <a:solidFill>
                  <a:srgbClr val="000709"/>
                </a:solidFill>
                <a:latin typeface="Tahoma"/>
                <a:cs typeface="Tahoma"/>
              </a:rPr>
              <a:t>hili</a:t>
            </a:r>
            <a:r>
              <a:rPr sz="285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850" spc="-3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50" spc="-19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850" spc="-114" dirty="0">
                <a:solidFill>
                  <a:srgbClr val="000709"/>
                </a:solidFill>
                <a:latin typeface="Tahoma"/>
                <a:cs typeface="Tahoma"/>
              </a:rPr>
              <a:t>ot</a:t>
            </a:r>
            <a:r>
              <a:rPr sz="2850" spc="-8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850" spc="-9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85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850" spc="-50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50" dirty="0">
                <a:solidFill>
                  <a:srgbClr val="000709"/>
                </a:solidFill>
                <a:latin typeface="Tahoma"/>
                <a:cs typeface="Tahoma"/>
              </a:rPr>
              <a:t>&amp;  </a:t>
            </a:r>
            <a:r>
              <a:rPr sz="2850" spc="-24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850" spc="-14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850" spc="-130" dirty="0">
                <a:solidFill>
                  <a:srgbClr val="000709"/>
                </a:solidFill>
                <a:latin typeface="Tahoma"/>
                <a:cs typeface="Tahoma"/>
              </a:rPr>
              <a:t>vi</a:t>
            </a:r>
            <a:r>
              <a:rPr sz="285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850" spc="-4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50" spc="-15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850" spc="-16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50" spc="-15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85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850" spc="-4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50" spc="-22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850" spc="-6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850" spc="-80" dirty="0">
                <a:solidFill>
                  <a:srgbClr val="000709"/>
                </a:solidFill>
                <a:latin typeface="Tahoma"/>
                <a:cs typeface="Tahoma"/>
              </a:rPr>
              <a:t>ll</a:t>
            </a:r>
            <a:r>
              <a:rPr sz="2850" spc="-90" dirty="0">
                <a:solidFill>
                  <a:srgbClr val="000709"/>
                </a:solidFill>
                <a:latin typeface="Tahoma"/>
                <a:cs typeface="Tahoma"/>
              </a:rPr>
              <a:t>er</a:t>
            </a:r>
            <a:endParaRPr sz="2850">
              <a:latin typeface="Tahoma"/>
              <a:cs typeface="Tahoma"/>
            </a:endParaRPr>
          </a:p>
          <a:p>
            <a:pPr marL="118745" marR="5080">
              <a:lnSpc>
                <a:spcPct val="118900"/>
              </a:lnSpc>
              <a:spcBef>
                <a:spcPts val="2045"/>
              </a:spcBef>
            </a:pPr>
            <a:r>
              <a:rPr sz="2450" spc="-130" dirty="0">
                <a:solidFill>
                  <a:srgbClr val="000709"/>
                </a:solidFill>
                <a:latin typeface="Tahoma"/>
                <a:cs typeface="Tahoma"/>
              </a:rPr>
              <a:t>Pmasaran</a:t>
            </a:r>
            <a:r>
              <a:rPr sz="2450" spc="-4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30" dirty="0">
                <a:solidFill>
                  <a:srgbClr val="000709"/>
                </a:solidFill>
                <a:latin typeface="Tahoma"/>
                <a:cs typeface="Tahoma"/>
              </a:rPr>
              <a:t>global</a:t>
            </a:r>
            <a:r>
              <a:rPr sz="2450" spc="-3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45" dirty="0">
                <a:solidFill>
                  <a:srgbClr val="000709"/>
                </a:solidFill>
                <a:latin typeface="Tahoma"/>
                <a:cs typeface="Tahoma"/>
              </a:rPr>
              <a:t>adalah</a:t>
            </a:r>
            <a:r>
              <a:rPr sz="2450" spc="-3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suatu</a:t>
            </a:r>
            <a:r>
              <a:rPr sz="2450" spc="-4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55" dirty="0">
                <a:solidFill>
                  <a:srgbClr val="000709"/>
                </a:solidFill>
                <a:latin typeface="Tahoma"/>
                <a:cs typeface="Tahoma"/>
              </a:rPr>
              <a:t>upaya</a:t>
            </a:r>
            <a:r>
              <a:rPr sz="2450" spc="-484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20" dirty="0">
                <a:solidFill>
                  <a:srgbClr val="000709"/>
                </a:solidFill>
                <a:latin typeface="Tahoma"/>
                <a:cs typeface="Tahoma"/>
              </a:rPr>
              <a:t>dalam</a:t>
            </a:r>
            <a:r>
              <a:rPr sz="2450" spc="-4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55" dirty="0">
                <a:solidFill>
                  <a:srgbClr val="000709"/>
                </a:solidFill>
                <a:latin typeface="Tahoma"/>
                <a:cs typeface="Tahoma"/>
              </a:rPr>
              <a:t>mengutamakan</a:t>
            </a:r>
            <a:r>
              <a:rPr sz="2450" spc="-3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05" dirty="0">
                <a:solidFill>
                  <a:srgbClr val="000709"/>
                </a:solidFill>
                <a:latin typeface="Tahoma"/>
                <a:cs typeface="Tahoma"/>
              </a:rPr>
              <a:t>seluruh</a:t>
            </a:r>
            <a:r>
              <a:rPr sz="2450" spc="-3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25" dirty="0">
                <a:solidFill>
                  <a:srgbClr val="000709"/>
                </a:solidFill>
                <a:latin typeface="Tahoma"/>
                <a:cs typeface="Tahoma"/>
              </a:rPr>
              <a:t>sumber</a:t>
            </a:r>
            <a:r>
              <a:rPr sz="2450" spc="-3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90" dirty="0">
                <a:solidFill>
                  <a:srgbClr val="000709"/>
                </a:solidFill>
                <a:latin typeface="Tahoma"/>
                <a:cs typeface="Tahoma"/>
              </a:rPr>
              <a:t>daya, </a:t>
            </a:r>
            <a:r>
              <a:rPr sz="2450" spc="-7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30" dirty="0">
                <a:solidFill>
                  <a:srgbClr val="000709"/>
                </a:solidFill>
                <a:latin typeface="Tahoma"/>
                <a:cs typeface="Tahoma"/>
              </a:rPr>
              <a:t>yaitu </a:t>
            </a:r>
            <a:r>
              <a:rPr sz="2450" spc="-185" dirty="0">
                <a:solidFill>
                  <a:srgbClr val="000709"/>
                </a:solidFill>
                <a:latin typeface="Tahoma"/>
                <a:cs typeface="Tahoma"/>
              </a:rPr>
              <a:t>SDM, </a:t>
            </a:r>
            <a:r>
              <a:rPr sz="2450" spc="-105" dirty="0">
                <a:solidFill>
                  <a:srgbClr val="000709"/>
                </a:solidFill>
                <a:latin typeface="Tahoma"/>
                <a:cs typeface="Tahoma"/>
              </a:rPr>
              <a:t>aset </a:t>
            </a:r>
            <a:r>
              <a:rPr sz="2450" spc="-85" dirty="0">
                <a:solidFill>
                  <a:srgbClr val="000709"/>
                </a:solidFill>
                <a:latin typeface="Tahoma"/>
                <a:cs typeface="Tahoma"/>
              </a:rPr>
              <a:t>fisik </a:t>
            </a:r>
            <a:r>
              <a:rPr sz="2450" spc="-125" dirty="0">
                <a:solidFill>
                  <a:srgbClr val="000709"/>
                </a:solidFill>
                <a:latin typeface="Tahoma"/>
                <a:cs typeface="Tahoma"/>
              </a:rPr>
              <a:t>atau </a:t>
            </a:r>
            <a:r>
              <a:rPr sz="2450" spc="-120" dirty="0">
                <a:solidFill>
                  <a:srgbClr val="000709"/>
                </a:solidFill>
                <a:latin typeface="Tahoma"/>
                <a:cs typeface="Tahoma"/>
              </a:rPr>
              <a:t>modal </a:t>
            </a:r>
            <a:r>
              <a:rPr sz="2450" spc="-175" dirty="0">
                <a:solidFill>
                  <a:srgbClr val="000709"/>
                </a:solidFill>
                <a:latin typeface="Tahoma"/>
                <a:cs typeface="Tahoma"/>
              </a:rPr>
              <a:t>dana,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dan </a:t>
            </a:r>
            <a:r>
              <a:rPr sz="2450" spc="-150" dirty="0">
                <a:solidFill>
                  <a:srgbClr val="000709"/>
                </a:solidFill>
                <a:latin typeface="Tahoma"/>
                <a:cs typeface="Tahoma"/>
              </a:rPr>
              <a:t>berbagai </a:t>
            </a:r>
            <a:r>
              <a:rPr sz="2450" spc="-140" dirty="0">
                <a:solidFill>
                  <a:srgbClr val="000709"/>
                </a:solidFill>
                <a:latin typeface="Tahoma"/>
                <a:cs typeface="Tahoma"/>
              </a:rPr>
              <a:t>tujuan </a:t>
            </a:r>
            <a:r>
              <a:rPr sz="2450" spc="-150" dirty="0">
                <a:solidFill>
                  <a:srgbClr val="000709"/>
                </a:solidFill>
                <a:latin typeface="Tahoma"/>
                <a:cs typeface="Tahoma"/>
              </a:rPr>
              <a:t>perusahaan </a:t>
            </a:r>
            <a:r>
              <a:rPr sz="2450" spc="-140" dirty="0">
                <a:solidFill>
                  <a:srgbClr val="000709"/>
                </a:solidFill>
                <a:latin typeface="Tahoma"/>
                <a:cs typeface="Tahoma"/>
              </a:rPr>
              <a:t>lainnya </a:t>
            </a:r>
            <a:r>
              <a:rPr sz="2450" spc="-13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10" dirty="0">
                <a:solidFill>
                  <a:srgbClr val="000709"/>
                </a:solidFill>
                <a:latin typeface="Tahoma"/>
                <a:cs typeface="Tahoma"/>
              </a:rPr>
              <a:t>demi</a:t>
            </a:r>
            <a:r>
              <a:rPr sz="2450" spc="-3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40" dirty="0">
                <a:solidFill>
                  <a:srgbClr val="000709"/>
                </a:solidFill>
                <a:latin typeface="Tahoma"/>
                <a:cs typeface="Tahoma"/>
              </a:rPr>
              <a:t>menindaklanjuti</a:t>
            </a:r>
            <a:r>
              <a:rPr sz="2450" spc="-2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45" dirty="0">
                <a:solidFill>
                  <a:srgbClr val="000709"/>
                </a:solidFill>
                <a:latin typeface="Tahoma"/>
                <a:cs typeface="Tahoma"/>
              </a:rPr>
              <a:t>ancaman</a:t>
            </a:r>
            <a:r>
              <a:rPr sz="2450" spc="-4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pasar</a:t>
            </a:r>
            <a:r>
              <a:rPr sz="2450" spc="-4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30" dirty="0">
                <a:solidFill>
                  <a:srgbClr val="000709"/>
                </a:solidFill>
                <a:latin typeface="Tahoma"/>
                <a:cs typeface="Tahoma"/>
              </a:rPr>
              <a:t>global</a:t>
            </a:r>
            <a:r>
              <a:rPr sz="2450" spc="-3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dan</a:t>
            </a:r>
            <a:r>
              <a:rPr sz="2450" spc="-4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00" dirty="0">
                <a:solidFill>
                  <a:srgbClr val="000709"/>
                </a:solidFill>
                <a:latin typeface="Tahoma"/>
                <a:cs typeface="Tahoma"/>
              </a:rPr>
              <a:t>untuk</a:t>
            </a:r>
            <a:r>
              <a:rPr sz="2450" spc="-4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30" dirty="0">
                <a:solidFill>
                  <a:srgbClr val="000709"/>
                </a:solidFill>
                <a:latin typeface="Tahoma"/>
                <a:cs typeface="Tahoma"/>
              </a:rPr>
              <a:t>meraih</a:t>
            </a:r>
            <a:r>
              <a:rPr sz="2450" spc="-3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30" dirty="0">
                <a:solidFill>
                  <a:srgbClr val="000709"/>
                </a:solidFill>
                <a:latin typeface="Tahoma"/>
                <a:cs typeface="Tahoma"/>
              </a:rPr>
              <a:t>potensi</a:t>
            </a:r>
            <a:r>
              <a:rPr sz="2450" spc="-3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55" dirty="0">
                <a:solidFill>
                  <a:srgbClr val="000709"/>
                </a:solidFill>
                <a:latin typeface="Tahoma"/>
                <a:cs typeface="Tahoma"/>
              </a:rPr>
              <a:t>yang</a:t>
            </a:r>
            <a:r>
              <a:rPr sz="2450" spc="-4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25" dirty="0">
                <a:solidFill>
                  <a:srgbClr val="000709"/>
                </a:solidFill>
                <a:latin typeface="Tahoma"/>
                <a:cs typeface="Tahoma"/>
              </a:rPr>
              <a:t>sama </a:t>
            </a:r>
            <a:r>
              <a:rPr sz="2450" spc="-7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70" dirty="0">
                <a:solidFill>
                  <a:srgbClr val="000709"/>
                </a:solidFill>
                <a:latin typeface="Tahoma"/>
                <a:cs typeface="Tahoma"/>
              </a:rPr>
              <a:t>di</a:t>
            </a:r>
            <a:r>
              <a:rPr sz="2450" spc="-3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pasar</a:t>
            </a:r>
            <a:r>
              <a:rPr sz="2450" spc="-5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65" dirty="0">
                <a:solidFill>
                  <a:srgbClr val="000709"/>
                </a:solidFill>
                <a:latin typeface="Tahoma"/>
                <a:cs typeface="Tahoma"/>
              </a:rPr>
              <a:t>global.dum.</a:t>
            </a:r>
            <a:endParaRPr sz="2450">
              <a:latin typeface="Tahoma"/>
              <a:cs typeface="Tahoma"/>
            </a:endParaRPr>
          </a:p>
          <a:p>
            <a:pPr marL="1195070" lvl="1" indent="-311785">
              <a:lnSpc>
                <a:spcPct val="100000"/>
              </a:lnSpc>
              <a:spcBef>
                <a:spcPts val="1989"/>
              </a:spcBef>
              <a:buFont typeface="Arial MT"/>
              <a:buChar char="•"/>
              <a:tabLst>
                <a:tab pos="1195070" algn="l"/>
                <a:tab pos="1195705" algn="l"/>
              </a:tabLst>
            </a:pPr>
            <a:r>
              <a:rPr sz="2850" spc="-130" dirty="0">
                <a:solidFill>
                  <a:srgbClr val="000709"/>
                </a:solidFill>
                <a:latin typeface="Tahoma"/>
                <a:cs typeface="Tahoma"/>
              </a:rPr>
              <a:t>Wikipedia</a:t>
            </a:r>
            <a:endParaRPr sz="2850">
              <a:latin typeface="Tahoma"/>
              <a:cs typeface="Tahoma"/>
            </a:endParaRPr>
          </a:p>
          <a:p>
            <a:pPr marL="118745" marR="1478915">
              <a:lnSpc>
                <a:spcPct val="119000"/>
              </a:lnSpc>
              <a:spcBef>
                <a:spcPts val="2230"/>
              </a:spcBef>
            </a:pPr>
            <a:r>
              <a:rPr sz="2450" spc="-140" dirty="0">
                <a:solidFill>
                  <a:srgbClr val="000709"/>
                </a:solidFill>
                <a:latin typeface="Tahoma"/>
                <a:cs typeface="Tahoma"/>
              </a:rPr>
              <a:t>Pemasaran </a:t>
            </a:r>
            <a:r>
              <a:rPr sz="2450" spc="-130" dirty="0">
                <a:solidFill>
                  <a:srgbClr val="000709"/>
                </a:solidFill>
                <a:latin typeface="Tahoma"/>
                <a:cs typeface="Tahoma"/>
              </a:rPr>
              <a:t>global </a:t>
            </a:r>
            <a:r>
              <a:rPr sz="2450" spc="-145" dirty="0">
                <a:solidFill>
                  <a:srgbClr val="000709"/>
                </a:solidFill>
                <a:latin typeface="Tahoma"/>
                <a:cs typeface="Tahoma"/>
              </a:rPr>
              <a:t>adalah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suatu </a:t>
            </a:r>
            <a:r>
              <a:rPr sz="2450" spc="-105" dirty="0">
                <a:solidFill>
                  <a:srgbClr val="000709"/>
                </a:solidFill>
                <a:latin typeface="Tahoma"/>
                <a:cs typeface="Tahoma"/>
              </a:rPr>
              <a:t>teknik </a:t>
            </a:r>
            <a:r>
              <a:rPr sz="2450" spc="-135" dirty="0">
                <a:solidFill>
                  <a:srgbClr val="000709"/>
                </a:solidFill>
                <a:latin typeface="Tahoma"/>
                <a:cs typeface="Tahoma"/>
              </a:rPr>
              <a:t>marketing </a:t>
            </a:r>
            <a:r>
              <a:rPr sz="2450" spc="-130" dirty="0">
                <a:solidFill>
                  <a:srgbClr val="000709"/>
                </a:solidFill>
                <a:latin typeface="Tahoma"/>
                <a:cs typeface="Tahoma"/>
              </a:rPr>
              <a:t>berskala </a:t>
            </a:r>
            <a:r>
              <a:rPr sz="2450" spc="-1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40" dirty="0">
                <a:solidFill>
                  <a:srgbClr val="000709"/>
                </a:solidFill>
                <a:latin typeface="Tahoma"/>
                <a:cs typeface="Tahoma"/>
              </a:rPr>
              <a:t>internasional. </a:t>
            </a:r>
            <a:r>
              <a:rPr sz="2450" spc="-135" dirty="0">
                <a:solidFill>
                  <a:srgbClr val="000709"/>
                </a:solidFill>
                <a:latin typeface="Tahoma"/>
                <a:cs typeface="Tahoma"/>
              </a:rPr>
              <a:t>Peluang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pasar </a:t>
            </a:r>
            <a:r>
              <a:rPr sz="2450" spc="-70" dirty="0">
                <a:solidFill>
                  <a:srgbClr val="000709"/>
                </a:solidFill>
                <a:latin typeface="Tahoma"/>
                <a:cs typeface="Tahoma"/>
              </a:rPr>
              <a:t>di </a:t>
            </a:r>
            <a:r>
              <a:rPr sz="2450" spc="-160" dirty="0">
                <a:solidFill>
                  <a:srgbClr val="000709"/>
                </a:solidFill>
                <a:latin typeface="Tahoma"/>
                <a:cs typeface="Tahoma"/>
              </a:rPr>
              <a:t>dalamnya </a:t>
            </a:r>
            <a:r>
              <a:rPr sz="2450" spc="-125" dirty="0">
                <a:solidFill>
                  <a:srgbClr val="000709"/>
                </a:solidFill>
                <a:latin typeface="Tahoma"/>
                <a:cs typeface="Tahoma"/>
              </a:rPr>
              <a:t>akan </a:t>
            </a:r>
            <a:r>
              <a:rPr sz="2450" spc="-100" dirty="0">
                <a:solidFill>
                  <a:srgbClr val="000709"/>
                </a:solidFill>
                <a:latin typeface="Tahoma"/>
                <a:cs typeface="Tahoma"/>
              </a:rPr>
              <a:t>selalu </a:t>
            </a:r>
            <a:r>
              <a:rPr sz="2450" spc="-130" dirty="0">
                <a:solidFill>
                  <a:srgbClr val="000709"/>
                </a:solidFill>
                <a:latin typeface="Tahoma"/>
                <a:cs typeface="Tahoma"/>
              </a:rPr>
              <a:t>terbuka </a:t>
            </a:r>
            <a:r>
              <a:rPr sz="2450" spc="-100" dirty="0">
                <a:solidFill>
                  <a:srgbClr val="000709"/>
                </a:solidFill>
                <a:latin typeface="Tahoma"/>
                <a:cs typeface="Tahoma"/>
              </a:rPr>
              <a:t>untuk </a:t>
            </a:r>
            <a:r>
              <a:rPr sz="2450" spc="-75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semua</a:t>
            </a:r>
            <a:r>
              <a:rPr sz="2450" spc="-4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75" dirty="0">
                <a:solidFill>
                  <a:srgbClr val="000709"/>
                </a:solidFill>
                <a:latin typeface="Tahoma"/>
                <a:cs typeface="Tahoma"/>
              </a:rPr>
              <a:t>pengusaha,</a:t>
            </a:r>
            <a:r>
              <a:rPr sz="2450" spc="-4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25" dirty="0">
                <a:solidFill>
                  <a:srgbClr val="000709"/>
                </a:solidFill>
                <a:latin typeface="Tahoma"/>
                <a:cs typeface="Tahoma"/>
              </a:rPr>
              <a:t>termasuk</a:t>
            </a:r>
            <a:r>
              <a:rPr sz="2450" spc="-30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70" dirty="0">
                <a:solidFill>
                  <a:srgbClr val="000709"/>
                </a:solidFill>
                <a:latin typeface="Tahoma"/>
                <a:cs typeface="Tahoma"/>
              </a:rPr>
              <a:t>di</a:t>
            </a:r>
            <a:r>
              <a:rPr sz="2450" spc="-3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pasar</a:t>
            </a:r>
            <a:r>
              <a:rPr sz="2450" spc="-4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25" dirty="0">
                <a:solidFill>
                  <a:srgbClr val="000709"/>
                </a:solidFill>
                <a:latin typeface="Tahoma"/>
                <a:cs typeface="Tahoma"/>
              </a:rPr>
              <a:t>ekspor</a:t>
            </a:r>
            <a:r>
              <a:rPr sz="2450" spc="-3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55" dirty="0">
                <a:solidFill>
                  <a:srgbClr val="000709"/>
                </a:solidFill>
                <a:latin typeface="Tahoma"/>
                <a:cs typeface="Tahoma"/>
              </a:rPr>
              <a:t>produk.</a:t>
            </a:r>
            <a:r>
              <a:rPr sz="2450" spc="-3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35" dirty="0">
                <a:solidFill>
                  <a:srgbClr val="000709"/>
                </a:solidFill>
                <a:latin typeface="Tahoma"/>
                <a:cs typeface="Tahoma"/>
              </a:rPr>
              <a:t>Para</a:t>
            </a:r>
            <a:r>
              <a:rPr sz="2450" spc="-3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50" dirty="0">
                <a:solidFill>
                  <a:srgbClr val="000709"/>
                </a:solidFill>
                <a:latin typeface="Tahoma"/>
                <a:cs typeface="Tahoma"/>
              </a:rPr>
              <a:t>pengusaha </a:t>
            </a:r>
            <a:r>
              <a:rPr sz="2450" spc="-7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harus </a:t>
            </a:r>
            <a:r>
              <a:rPr sz="2450" spc="-110" dirty="0">
                <a:solidFill>
                  <a:srgbClr val="000709"/>
                </a:solidFill>
                <a:latin typeface="Tahoma"/>
                <a:cs typeface="Tahoma"/>
              </a:rPr>
              <a:t>memiliki </a:t>
            </a:r>
            <a:r>
              <a:rPr sz="2450" spc="-114" dirty="0">
                <a:solidFill>
                  <a:srgbClr val="000709"/>
                </a:solidFill>
                <a:latin typeface="Tahoma"/>
                <a:cs typeface="Tahoma"/>
              </a:rPr>
              <a:t>kreatifitas dan </a:t>
            </a:r>
            <a:r>
              <a:rPr sz="2450" spc="-140" dirty="0">
                <a:solidFill>
                  <a:srgbClr val="000709"/>
                </a:solidFill>
                <a:latin typeface="Tahoma"/>
                <a:cs typeface="Tahoma"/>
              </a:rPr>
              <a:t>inovasi </a:t>
            </a:r>
            <a:r>
              <a:rPr sz="2450" spc="-120" dirty="0">
                <a:solidFill>
                  <a:srgbClr val="000709"/>
                </a:solidFill>
                <a:latin typeface="Tahoma"/>
                <a:cs typeface="Tahoma"/>
              </a:rPr>
              <a:t>dalam </a:t>
            </a:r>
            <a:r>
              <a:rPr sz="2450" spc="-160" dirty="0">
                <a:solidFill>
                  <a:srgbClr val="000709"/>
                </a:solidFill>
                <a:latin typeface="Tahoma"/>
                <a:cs typeface="Tahoma"/>
              </a:rPr>
              <a:t>mengembangkan </a:t>
            </a:r>
            <a:r>
              <a:rPr sz="2450" spc="-155" dirty="0">
                <a:solidFill>
                  <a:srgbClr val="000709"/>
                </a:solidFill>
                <a:latin typeface="Tahoma"/>
                <a:cs typeface="Tahoma"/>
              </a:rPr>
              <a:t> pasarnya</a:t>
            </a:r>
            <a:r>
              <a:rPr sz="2450" spc="-4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50" spc="-135" dirty="0">
                <a:solidFill>
                  <a:srgbClr val="000709"/>
                </a:solidFill>
                <a:latin typeface="Tahoma"/>
                <a:cs typeface="Tahoma"/>
              </a:rPr>
              <a:t>masing-masing.</a:t>
            </a:r>
            <a:endParaRPr sz="2450">
              <a:latin typeface="Tahoma"/>
              <a:cs typeface="Tahom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760464" y="1837944"/>
            <a:ext cx="5221224" cy="12649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18688" y="2831592"/>
              <a:ext cx="5175504" cy="558088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7013446"/>
              <a:ext cx="5074920" cy="327355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6640" y="0"/>
              <a:ext cx="4895088" cy="129540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605784" y="713231"/>
              <a:ext cx="4760975" cy="152095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83023" y="1652016"/>
              <a:ext cx="3185160" cy="1520952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3468370" y="3902662"/>
            <a:ext cx="4856480" cy="341947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274320" indent="-262255">
              <a:lnSpc>
                <a:spcPct val="100000"/>
              </a:lnSpc>
              <a:spcBef>
                <a:spcPts val="560"/>
              </a:spcBef>
              <a:buFont typeface="Arial MT"/>
              <a:buChar char="•"/>
              <a:tabLst>
                <a:tab pos="274320" algn="l"/>
                <a:tab pos="274955" algn="l"/>
              </a:tabLst>
            </a:pP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Teknologi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459"/>
              </a:spcBef>
              <a:buFont typeface="Arial MT"/>
              <a:buChar char="•"/>
              <a:tabLst>
                <a:tab pos="274320" algn="l"/>
                <a:tab pos="274955" algn="l"/>
              </a:tabLst>
            </a:pPr>
            <a:r>
              <a:rPr sz="2400" spc="-21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uh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43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3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6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40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74320" algn="l"/>
                <a:tab pos="274955" algn="l"/>
              </a:tabLst>
            </a:pPr>
            <a:r>
              <a:rPr sz="2400" spc="-19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7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400" spc="-12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135" dirty="0">
                <a:solidFill>
                  <a:srgbClr val="000709"/>
                </a:solidFill>
                <a:latin typeface="Tahoma"/>
                <a:cs typeface="Tahoma"/>
              </a:rPr>
              <a:t>ta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400" spc="-45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229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240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74320" algn="l"/>
                <a:tab pos="274955" algn="l"/>
              </a:tabLst>
            </a:pPr>
            <a:r>
              <a:rPr sz="2400" spc="-15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400" spc="-114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7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400" spc="-18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7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35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3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6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3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un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274320" algn="l"/>
                <a:tab pos="274955" algn="l"/>
              </a:tabLst>
            </a:pPr>
            <a:r>
              <a:rPr sz="2400" spc="-15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400" spc="-114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7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7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3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ob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endParaRPr sz="2400">
              <a:latin typeface="Tahoma"/>
              <a:cs typeface="Tahoma"/>
            </a:endParaRPr>
          </a:p>
          <a:p>
            <a:pPr marL="274320" indent="-262255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274320" algn="l"/>
                <a:tab pos="274955" algn="l"/>
                <a:tab pos="4363085" algn="l"/>
              </a:tabLst>
            </a:pP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Se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400" spc="-13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3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5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en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en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3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5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400" spc="-13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6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400" spc="3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20" dirty="0">
                <a:solidFill>
                  <a:srgbClr val="000709"/>
                </a:solidFill>
                <a:latin typeface="Tahoma"/>
                <a:cs typeface="Tahoma"/>
              </a:rPr>
              <a:t>un</a:t>
            </a:r>
            <a:r>
              <a:rPr sz="2400" spc="-13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400" spc="-12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k	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endParaRPr sz="2400">
              <a:latin typeface="Tahoma"/>
              <a:cs typeface="Tahoma"/>
            </a:endParaRPr>
          </a:p>
          <a:p>
            <a:pPr marL="274320" marR="11430">
              <a:lnSpc>
                <a:spcPts val="3410"/>
              </a:lnSpc>
              <a:spcBef>
                <a:spcPts val="75"/>
              </a:spcBef>
              <a:tabLst>
                <a:tab pos="2124710" algn="l"/>
                <a:tab pos="2841625" algn="l"/>
                <a:tab pos="4064000" algn="l"/>
              </a:tabLst>
            </a:pP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en</a:t>
            </a:r>
            <a:r>
              <a:rPr sz="2400" spc="-14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	</a:t>
            </a:r>
            <a:r>
              <a:rPr sz="2400" spc="-20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240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a	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400" spc="-16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as</a:t>
            </a:r>
            <a:r>
              <a:rPr sz="2400" spc="-19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215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a	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se</a:t>
            </a:r>
            <a:r>
              <a:rPr sz="2400" spc="-150" dirty="0">
                <a:solidFill>
                  <a:srgbClr val="000709"/>
                </a:solidFill>
                <a:latin typeface="Tahoma"/>
                <a:cs typeface="Tahoma"/>
              </a:rPr>
              <a:t>c</a:t>
            </a:r>
            <a:r>
              <a:rPr sz="2400" spc="-1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9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a  </a:t>
            </a:r>
            <a:r>
              <a:rPr sz="2400" spc="-120" dirty="0">
                <a:solidFill>
                  <a:srgbClr val="000709"/>
                </a:solidFill>
                <a:latin typeface="Tahoma"/>
                <a:cs typeface="Tahoma"/>
              </a:rPr>
              <a:t>internasional</a:t>
            </a:r>
            <a:endParaRPr sz="24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10991088" y="0"/>
            <a:ext cx="5230495" cy="8412480"/>
            <a:chOff x="10991088" y="0"/>
            <a:chExt cx="5230495" cy="841248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1414760" y="0"/>
              <a:ext cx="4806696" cy="129540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436096" y="713231"/>
              <a:ext cx="4760976" cy="1520952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213336" y="1652016"/>
              <a:ext cx="3185160" cy="1520952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91088" y="2831592"/>
              <a:ext cx="5172456" cy="5580887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1242040" y="3824096"/>
            <a:ext cx="3808095" cy="1744980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274955" indent="-26289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274955" algn="l"/>
                <a:tab pos="275590" algn="l"/>
              </a:tabLst>
            </a:pPr>
            <a:r>
              <a:rPr sz="2400" spc="-21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25" dirty="0">
                <a:solidFill>
                  <a:srgbClr val="000709"/>
                </a:solidFill>
                <a:latin typeface="Tahoma"/>
                <a:cs typeface="Tahoma"/>
              </a:rPr>
              <a:t>c</a:t>
            </a:r>
            <a:r>
              <a:rPr sz="2400" spc="-114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400" spc="-17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9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20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3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2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9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25" dirty="0">
                <a:solidFill>
                  <a:srgbClr val="000709"/>
                </a:solidFill>
                <a:latin typeface="Tahoma"/>
                <a:cs typeface="Tahoma"/>
              </a:rPr>
              <a:t>j</a:t>
            </a:r>
            <a:r>
              <a:rPr sz="2400" spc="-26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2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400" spc="-135" dirty="0">
                <a:solidFill>
                  <a:srgbClr val="000709"/>
                </a:solidFill>
                <a:latin typeface="Tahoma"/>
                <a:cs typeface="Tahoma"/>
              </a:rPr>
              <a:t>en</a:t>
            </a:r>
            <a:endParaRPr sz="2400">
              <a:latin typeface="Tahoma"/>
              <a:cs typeface="Tahoma"/>
            </a:endParaRPr>
          </a:p>
          <a:p>
            <a:pPr marL="274955" indent="-26289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74955" algn="l"/>
                <a:tab pos="275590" algn="l"/>
              </a:tabLst>
            </a:pPr>
            <a:r>
              <a:rPr sz="2400" spc="-15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400" spc="-9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40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endParaRPr sz="2400">
              <a:latin typeface="Tahoma"/>
              <a:cs typeface="Tahoma"/>
            </a:endParaRPr>
          </a:p>
          <a:p>
            <a:pPr marL="274955" indent="-262890">
              <a:lnSpc>
                <a:spcPct val="100000"/>
              </a:lnSpc>
              <a:spcBef>
                <a:spcPts val="505"/>
              </a:spcBef>
              <a:buFont typeface="Arial MT"/>
              <a:buChar char="•"/>
              <a:tabLst>
                <a:tab pos="274955" algn="l"/>
                <a:tab pos="275590" algn="l"/>
              </a:tabLst>
            </a:pPr>
            <a:r>
              <a:rPr sz="2400" spc="-21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400" spc="-1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400" spc="-2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6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18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400" spc="-7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400" spc="-16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6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,</a:t>
            </a:r>
            <a:r>
              <a:rPr sz="2400" spc="-4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  <a:p>
            <a:pPr marL="274955" indent="-262890">
              <a:lnSpc>
                <a:spcPct val="100000"/>
              </a:lnSpc>
              <a:spcBef>
                <a:spcPts val="509"/>
              </a:spcBef>
              <a:buFont typeface="Arial MT"/>
              <a:buChar char="•"/>
              <a:tabLst>
                <a:tab pos="274955" algn="l"/>
                <a:tab pos="275590" algn="l"/>
              </a:tabLst>
            </a:pPr>
            <a:r>
              <a:rPr sz="2400" spc="-170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400" spc="-16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215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3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200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400" spc="-7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400" spc="-17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65" dirty="0">
                <a:solidFill>
                  <a:srgbClr val="000709"/>
                </a:solidFill>
                <a:latin typeface="Tahoma"/>
                <a:cs typeface="Tahoma"/>
              </a:rPr>
              <a:t>ni</a:t>
            </a:r>
            <a:r>
              <a:rPr sz="2400" spc="-16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14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400" spc="-3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400" spc="-15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400" spc="-12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400" spc="-140" dirty="0">
                <a:solidFill>
                  <a:srgbClr val="000709"/>
                </a:solidFill>
                <a:latin typeface="Tahoma"/>
                <a:cs typeface="Tahoma"/>
              </a:rPr>
              <a:t>us</a:t>
            </a:r>
            <a:r>
              <a:rPr sz="24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400" spc="-19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2400" spc="-204" dirty="0">
                <a:solidFill>
                  <a:srgbClr val="000709"/>
                </a:solidFill>
                <a:latin typeface="Tahoma"/>
                <a:cs typeface="Tahoma"/>
              </a:rPr>
              <a:t>aa</a:t>
            </a:r>
            <a:r>
              <a:rPr sz="24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endParaRPr sz="24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8905"/>
            <a:chOff x="0" y="0"/>
            <a:chExt cx="18288000" cy="10288905"/>
          </a:xfrm>
        </p:grpSpPr>
        <p:sp>
          <p:nvSpPr>
            <p:cNvPr id="3" name="object 3"/>
            <p:cNvSpPr/>
            <p:nvPr/>
          </p:nvSpPr>
          <p:spPr>
            <a:xfrm>
              <a:off x="3624071" y="0"/>
              <a:ext cx="9049385" cy="10287000"/>
            </a:xfrm>
            <a:custGeom>
              <a:avLst/>
              <a:gdLst/>
              <a:ahLst/>
              <a:cxnLst/>
              <a:rect l="l" t="t" r="r" b="b"/>
              <a:pathLst>
                <a:path w="9049385" h="10287000">
                  <a:moveTo>
                    <a:pt x="9049004" y="0"/>
                  </a:moveTo>
                  <a:lnTo>
                    <a:pt x="0" y="0"/>
                  </a:lnTo>
                  <a:lnTo>
                    <a:pt x="0" y="10287000"/>
                  </a:lnTo>
                  <a:lnTo>
                    <a:pt x="9049004" y="10287000"/>
                  </a:lnTo>
                  <a:lnTo>
                    <a:pt x="90490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622547" y="1523"/>
              <a:ext cx="9052560" cy="10287000"/>
            </a:xfrm>
            <a:custGeom>
              <a:avLst/>
              <a:gdLst/>
              <a:ahLst/>
              <a:cxnLst/>
              <a:rect l="l" t="t" r="r" b="b"/>
              <a:pathLst>
                <a:path w="9052560" h="10287000">
                  <a:moveTo>
                    <a:pt x="9052052" y="10286998"/>
                  </a:moveTo>
                  <a:lnTo>
                    <a:pt x="9052052" y="0"/>
                  </a:lnTo>
                </a:path>
                <a:path w="9052560" h="10287000">
                  <a:moveTo>
                    <a:pt x="0" y="0"/>
                  </a:moveTo>
                  <a:lnTo>
                    <a:pt x="0" y="10286998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10871" y="5873496"/>
              <a:ext cx="5565647" cy="4047744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44567" y="499872"/>
              <a:ext cx="5227320" cy="2023872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44567" y="1743455"/>
              <a:ext cx="6458712" cy="2023872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44567" y="2987039"/>
              <a:ext cx="4218432" cy="202387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356360" y="5873496"/>
              <a:ext cx="3188207" cy="3316224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4890261" y="4922998"/>
            <a:ext cx="5643245" cy="3590925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marL="368935" indent="-356870">
              <a:lnSpc>
                <a:spcPct val="100000"/>
              </a:lnSpc>
              <a:spcBef>
                <a:spcPts val="815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300" spc="-34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300" spc="-204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00" spc="-21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00" spc="-9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300" spc="-26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00" spc="-27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300" spc="-229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300" spc="-200" dirty="0">
                <a:solidFill>
                  <a:srgbClr val="000709"/>
                </a:solidFill>
                <a:latin typeface="Tahoma"/>
                <a:cs typeface="Tahoma"/>
              </a:rPr>
              <a:t>at</a:t>
            </a:r>
            <a:r>
              <a:rPr sz="3300" spc="-229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300" spc="-27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00" spc="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00" spc="-6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00" spc="-29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300" spc="-190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3300" spc="-28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300" spc="-20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300" spc="-18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00" spc="-20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300" spc="-204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00" spc="-21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00" spc="-204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3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300" spc="-5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00" spc="-26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30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00" spc="-455" dirty="0">
                <a:solidFill>
                  <a:srgbClr val="000709"/>
                </a:solidFill>
                <a:latin typeface="Tahoma"/>
                <a:cs typeface="Tahoma"/>
              </a:rPr>
              <a:t>.</a:t>
            </a:r>
            <a:r>
              <a:rPr sz="3300" spc="-229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300" spc="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endParaRPr sz="3300">
              <a:latin typeface="Tahoma"/>
              <a:cs typeface="Tahoma"/>
            </a:endParaRPr>
          </a:p>
          <a:p>
            <a:pPr marL="368935">
              <a:lnSpc>
                <a:spcPct val="100000"/>
              </a:lnSpc>
              <a:spcBef>
                <a:spcPts val="675"/>
              </a:spcBef>
            </a:pPr>
            <a:r>
              <a:rPr sz="3250" spc="-190" dirty="0">
                <a:solidFill>
                  <a:srgbClr val="000709"/>
                </a:solidFill>
                <a:latin typeface="Tahoma"/>
                <a:cs typeface="Tahoma"/>
              </a:rPr>
              <a:t>Pengusaha</a:t>
            </a:r>
            <a:endParaRPr sz="3250">
              <a:latin typeface="Tahoma"/>
              <a:cs typeface="Tahoma"/>
            </a:endParaRPr>
          </a:p>
          <a:p>
            <a:pPr marL="368935" indent="-356870">
              <a:lnSpc>
                <a:spcPct val="100000"/>
              </a:lnSpc>
              <a:spcBef>
                <a:spcPts val="109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300" spc="-180" dirty="0">
                <a:solidFill>
                  <a:srgbClr val="000709"/>
                </a:solidFill>
                <a:latin typeface="Tahoma"/>
                <a:cs typeface="Tahoma"/>
              </a:rPr>
              <a:t>Kualitas</a:t>
            </a:r>
            <a:r>
              <a:rPr sz="3300" spc="-5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00" spc="-180" dirty="0">
                <a:solidFill>
                  <a:srgbClr val="000709"/>
                </a:solidFill>
                <a:latin typeface="Tahoma"/>
                <a:cs typeface="Tahoma"/>
              </a:rPr>
              <a:t>Peroduk</a:t>
            </a:r>
            <a:r>
              <a:rPr sz="3300" spc="-5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00" spc="-220" dirty="0">
                <a:solidFill>
                  <a:srgbClr val="000709"/>
                </a:solidFill>
                <a:latin typeface="Tahoma"/>
                <a:cs typeface="Tahoma"/>
              </a:rPr>
              <a:t>Yang</a:t>
            </a:r>
            <a:r>
              <a:rPr sz="3300" spc="-73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00" spc="-150" dirty="0">
                <a:solidFill>
                  <a:srgbClr val="000709"/>
                </a:solidFill>
                <a:latin typeface="Tahoma"/>
                <a:cs typeface="Tahoma"/>
              </a:rPr>
              <a:t>Lebih</a:t>
            </a:r>
            <a:r>
              <a:rPr sz="3300" spc="-5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00" spc="-140" dirty="0">
                <a:solidFill>
                  <a:srgbClr val="000709"/>
                </a:solidFill>
                <a:latin typeface="Tahoma"/>
                <a:cs typeface="Tahoma"/>
              </a:rPr>
              <a:t>Baik</a:t>
            </a:r>
            <a:endParaRPr sz="3300">
              <a:latin typeface="Tahoma"/>
              <a:cs typeface="Tahoma"/>
            </a:endParaRPr>
          </a:p>
          <a:p>
            <a:pPr marL="368935" indent="-35687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50" spc="-26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250" spc="-17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250" spc="-16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250" spc="-18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250" spc="-190" dirty="0">
                <a:solidFill>
                  <a:srgbClr val="000709"/>
                </a:solidFill>
                <a:latin typeface="Tahoma"/>
                <a:cs typeface="Tahoma"/>
              </a:rPr>
              <a:t>um</a:t>
            </a:r>
            <a:r>
              <a:rPr sz="3250" spc="-170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3250" spc="-18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250" spc="-18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3250" spc="-17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250" spc="-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250" spc="-4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250" spc="-14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250" spc="-204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250" spc="-180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3250" spc="-18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250" spc="-180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3250" spc="-19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250" spc="-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endParaRPr sz="3250">
              <a:latin typeface="Tahoma"/>
              <a:cs typeface="Tahoma"/>
            </a:endParaRPr>
          </a:p>
          <a:p>
            <a:pPr marL="368935" indent="-356870">
              <a:lnSpc>
                <a:spcPct val="100000"/>
              </a:lnSpc>
              <a:spcBef>
                <a:spcPts val="615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300" spc="-34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300" spc="-204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00" spc="-21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00" spc="-8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300" spc="-26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00" spc="-27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300" spc="-229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300" spc="-200" dirty="0">
                <a:solidFill>
                  <a:srgbClr val="000709"/>
                </a:solidFill>
                <a:latin typeface="Tahoma"/>
                <a:cs typeface="Tahoma"/>
              </a:rPr>
              <a:t>at</a:t>
            </a:r>
            <a:r>
              <a:rPr sz="3300" spc="-229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300" spc="-27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00" spc="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300" spc="-6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00" spc="-23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300" spc="-204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00" spc="-6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300" spc="-204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300" spc="-26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300" spc="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00" spc="-6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300" spc="-34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300" spc="-2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00" spc="-22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300" spc="-300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3300" spc="-22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00" spc="-26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300" spc="-22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300" spc="-229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300" spc="-225" dirty="0">
                <a:solidFill>
                  <a:srgbClr val="000709"/>
                </a:solidFill>
                <a:latin typeface="Tahoma"/>
                <a:cs typeface="Tahoma"/>
              </a:rPr>
              <a:t>at</a:t>
            </a:r>
            <a:endParaRPr sz="3300">
              <a:latin typeface="Tahoma"/>
              <a:cs typeface="Tahoma"/>
            </a:endParaRPr>
          </a:p>
          <a:p>
            <a:pPr marL="368935" indent="-356870">
              <a:lnSpc>
                <a:spcPct val="100000"/>
              </a:lnSpc>
              <a:spcBef>
                <a:spcPts val="695"/>
              </a:spcBef>
              <a:buFont typeface="Arial MT"/>
              <a:buChar char="•"/>
              <a:tabLst>
                <a:tab pos="368935" algn="l"/>
                <a:tab pos="369570" algn="l"/>
              </a:tabLst>
            </a:pPr>
            <a:r>
              <a:rPr sz="3250" spc="-16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3250" spc="-18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250" spc="-114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250" spc="-13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250" spc="-24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250" spc="-254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3250" spc="-24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250" spc="-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250" spc="-4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250" spc="-33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3250" spc="-170" dirty="0">
                <a:solidFill>
                  <a:srgbClr val="000709"/>
                </a:solidFill>
                <a:latin typeface="Tahoma"/>
                <a:cs typeface="Tahoma"/>
              </a:rPr>
              <a:t>id</a:t>
            </a:r>
            <a:r>
              <a:rPr sz="3250" spc="-18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250" spc="-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endParaRPr sz="32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1819655" y="1761744"/>
              <a:ext cx="14648815" cy="7379334"/>
            </a:xfrm>
            <a:custGeom>
              <a:avLst/>
              <a:gdLst/>
              <a:ahLst/>
              <a:cxnLst/>
              <a:rect l="l" t="t" r="r" b="b"/>
              <a:pathLst>
                <a:path w="14648815" h="7379334">
                  <a:moveTo>
                    <a:pt x="14634591" y="0"/>
                  </a:moveTo>
                  <a:lnTo>
                    <a:pt x="13969" y="0"/>
                  </a:lnTo>
                  <a:lnTo>
                    <a:pt x="9143" y="2031"/>
                  </a:lnTo>
                  <a:lnTo>
                    <a:pt x="2031" y="9144"/>
                  </a:lnTo>
                  <a:lnTo>
                    <a:pt x="0" y="13970"/>
                  </a:lnTo>
                  <a:lnTo>
                    <a:pt x="0" y="7365149"/>
                  </a:lnTo>
                  <a:lnTo>
                    <a:pt x="2031" y="7369975"/>
                  </a:lnTo>
                  <a:lnTo>
                    <a:pt x="9143" y="7377074"/>
                  </a:lnTo>
                  <a:lnTo>
                    <a:pt x="13969" y="7379081"/>
                  </a:lnTo>
                  <a:lnTo>
                    <a:pt x="14634591" y="7379081"/>
                  </a:lnTo>
                  <a:lnTo>
                    <a:pt x="14639417" y="7377074"/>
                  </a:lnTo>
                  <a:lnTo>
                    <a:pt x="14646529" y="7369975"/>
                  </a:lnTo>
                  <a:lnTo>
                    <a:pt x="14648561" y="7365149"/>
                  </a:lnTo>
                  <a:lnTo>
                    <a:pt x="14648561" y="13970"/>
                  </a:lnTo>
                  <a:lnTo>
                    <a:pt x="14646529" y="9144"/>
                  </a:lnTo>
                  <a:lnTo>
                    <a:pt x="14639417" y="2031"/>
                  </a:lnTo>
                  <a:lnTo>
                    <a:pt x="1463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19655" y="1761744"/>
              <a:ext cx="14648815" cy="7379334"/>
            </a:xfrm>
            <a:custGeom>
              <a:avLst/>
              <a:gdLst/>
              <a:ahLst/>
              <a:cxnLst/>
              <a:rect l="l" t="t" r="r" b="b"/>
              <a:pathLst>
                <a:path w="14648815" h="7379334">
                  <a:moveTo>
                    <a:pt x="18923" y="0"/>
                  </a:moveTo>
                  <a:lnTo>
                    <a:pt x="14629638" y="0"/>
                  </a:lnTo>
                  <a:lnTo>
                    <a:pt x="14634591" y="0"/>
                  </a:lnTo>
                  <a:lnTo>
                    <a:pt x="14639417" y="2031"/>
                  </a:lnTo>
                  <a:lnTo>
                    <a:pt x="14642973" y="5587"/>
                  </a:lnTo>
                  <a:lnTo>
                    <a:pt x="14646529" y="9144"/>
                  </a:lnTo>
                  <a:lnTo>
                    <a:pt x="14648561" y="13970"/>
                  </a:lnTo>
                  <a:lnTo>
                    <a:pt x="14648561" y="18923"/>
                  </a:lnTo>
                  <a:lnTo>
                    <a:pt x="14648561" y="7360119"/>
                  </a:lnTo>
                  <a:lnTo>
                    <a:pt x="14648561" y="7365149"/>
                  </a:lnTo>
                  <a:lnTo>
                    <a:pt x="14646529" y="7369975"/>
                  </a:lnTo>
                  <a:lnTo>
                    <a:pt x="14642973" y="7373531"/>
                  </a:lnTo>
                  <a:lnTo>
                    <a:pt x="14639417" y="7377074"/>
                  </a:lnTo>
                  <a:lnTo>
                    <a:pt x="14634591" y="7379081"/>
                  </a:lnTo>
                  <a:lnTo>
                    <a:pt x="14629638" y="7379081"/>
                  </a:lnTo>
                  <a:lnTo>
                    <a:pt x="18923" y="7379081"/>
                  </a:lnTo>
                  <a:lnTo>
                    <a:pt x="13969" y="7379081"/>
                  </a:lnTo>
                  <a:lnTo>
                    <a:pt x="9143" y="7377074"/>
                  </a:lnTo>
                  <a:lnTo>
                    <a:pt x="5587" y="7373531"/>
                  </a:lnTo>
                  <a:lnTo>
                    <a:pt x="2031" y="7369975"/>
                  </a:lnTo>
                  <a:lnTo>
                    <a:pt x="0" y="7365149"/>
                  </a:lnTo>
                  <a:lnTo>
                    <a:pt x="0" y="7360119"/>
                  </a:lnTo>
                  <a:lnTo>
                    <a:pt x="0" y="18923"/>
                  </a:lnTo>
                  <a:lnTo>
                    <a:pt x="0" y="13970"/>
                  </a:lnTo>
                  <a:lnTo>
                    <a:pt x="2031" y="9144"/>
                  </a:lnTo>
                  <a:lnTo>
                    <a:pt x="5587" y="5587"/>
                  </a:lnTo>
                  <a:lnTo>
                    <a:pt x="9143" y="2031"/>
                  </a:lnTo>
                  <a:lnTo>
                    <a:pt x="13969" y="0"/>
                  </a:lnTo>
                  <a:lnTo>
                    <a:pt x="18923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10311" y="6754368"/>
              <a:ext cx="3584448" cy="31912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3844015" y="0"/>
              <a:ext cx="4117848" cy="4050791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02279" y="1606296"/>
              <a:ext cx="11494008" cy="155752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782567" y="2560320"/>
              <a:ext cx="9793224" cy="1557527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6798564" y="4052315"/>
              <a:ext cx="4700270" cy="4556760"/>
            </a:xfrm>
            <a:custGeom>
              <a:avLst/>
              <a:gdLst/>
              <a:ahLst/>
              <a:cxnLst/>
              <a:rect l="l" t="t" r="r" b="b"/>
              <a:pathLst>
                <a:path w="4700270" h="4556759">
                  <a:moveTo>
                    <a:pt x="0" y="0"/>
                  </a:moveTo>
                  <a:lnTo>
                    <a:pt x="0" y="4556252"/>
                  </a:lnTo>
                </a:path>
                <a:path w="4700270" h="4556759">
                  <a:moveTo>
                    <a:pt x="4699761" y="0"/>
                  </a:moveTo>
                  <a:lnTo>
                    <a:pt x="4699761" y="4556252"/>
                  </a:lnTo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181604" y="5033847"/>
            <a:ext cx="3108960" cy="83629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7015" marR="5080" indent="-234950">
              <a:lnSpc>
                <a:spcPct val="120900"/>
              </a:lnSpc>
              <a:spcBef>
                <a:spcPts val="95"/>
              </a:spcBef>
              <a:buFont typeface="Arial MT"/>
              <a:buChar char="•"/>
              <a:tabLst>
                <a:tab pos="247015" algn="l"/>
                <a:tab pos="247650" algn="l"/>
                <a:tab pos="1677035" algn="l"/>
                <a:tab pos="2552065" algn="l"/>
              </a:tabLst>
            </a:pPr>
            <a:r>
              <a:rPr sz="2200" spc="-114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ra</a:t>
            </a: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n	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od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l	</a:t>
            </a:r>
            <a:r>
              <a:rPr sz="2200" spc="-9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7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h  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menggantikan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416300" y="5801260"/>
            <a:ext cx="2886075" cy="80708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5"/>
              </a:spcBef>
              <a:tabLst>
                <a:tab pos="2052320" algn="l"/>
              </a:tabLst>
            </a:pP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8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an</a:t>
            </a:r>
            <a:r>
              <a:rPr sz="2200" spc="-16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spc="-17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	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  <a:tabLst>
                <a:tab pos="1692275" algn="l"/>
              </a:tabLst>
            </a:pP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kekuatan	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pendorong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416300" y="6679438"/>
            <a:ext cx="2280920" cy="3619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6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omi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4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314056" y="4129843"/>
            <a:ext cx="3949065" cy="805815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L="247015" indent="-234950">
              <a:lnSpc>
                <a:spcPct val="100000"/>
              </a:lnSpc>
              <a:spcBef>
                <a:spcPts val="525"/>
              </a:spcBef>
              <a:buFont typeface="Arial MT"/>
              <a:buChar char="•"/>
              <a:tabLst>
                <a:tab pos="247015" algn="l"/>
                <a:tab pos="247650" algn="l"/>
                <a:tab pos="1499870" algn="l"/>
                <a:tab pos="2350770" algn="l"/>
                <a:tab pos="3521075" algn="l"/>
              </a:tabLst>
            </a:pPr>
            <a:r>
              <a:rPr sz="2200" spc="-7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8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200" spc="-12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i	</a:t>
            </a:r>
            <a:r>
              <a:rPr sz="2200" spc="-9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7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h	</a:t>
            </a:r>
            <a:r>
              <a:rPr sz="2200" spc="-9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200" spc="-11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7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200" spc="-18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7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s	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8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endParaRPr sz="2200">
              <a:latin typeface="Tahoma"/>
              <a:cs typeface="Tahoma"/>
            </a:endParaRPr>
          </a:p>
          <a:p>
            <a:pPr marL="247015">
              <a:lnSpc>
                <a:spcPct val="100000"/>
              </a:lnSpc>
              <a:spcBef>
                <a:spcPts val="434"/>
              </a:spcBef>
            </a:pPr>
            <a:r>
              <a:rPr sz="2200" spc="-7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8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4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0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95" dirty="0">
                <a:solidFill>
                  <a:srgbClr val="000709"/>
                </a:solidFill>
                <a:latin typeface="Tahoma"/>
                <a:cs typeface="Tahoma"/>
              </a:rPr>
              <a:t>j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83593" y="3983031"/>
            <a:ext cx="1819275" cy="119888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47015" marR="5080" indent="-234950">
              <a:lnSpc>
                <a:spcPct val="116900"/>
              </a:lnSpc>
              <a:spcBef>
                <a:spcPts val="80"/>
              </a:spcBef>
              <a:buFont typeface="Arial MT"/>
              <a:buChar char="•"/>
              <a:tabLst>
                <a:tab pos="247015" algn="l"/>
                <a:tab pos="247650" algn="l"/>
              </a:tabLst>
            </a:pPr>
            <a:r>
              <a:rPr sz="2200" spc="-114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6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omi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n  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mendominasi 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6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omi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4276323" y="3983031"/>
            <a:ext cx="1694814" cy="1244600"/>
          </a:xfrm>
          <a:prstGeom prst="rect">
            <a:avLst/>
          </a:prstGeom>
        </p:spPr>
        <p:txBody>
          <a:bodyPr vert="horz" wrap="square" lIns="0" tIns="66675" rIns="0" bIns="0" rtlCol="0">
            <a:spAutoFit/>
          </a:bodyPr>
          <a:lstStyle/>
          <a:p>
            <a:pPr marR="26670" algn="r">
              <a:lnSpc>
                <a:spcPct val="100000"/>
              </a:lnSpc>
              <a:spcBef>
                <a:spcPts val="525"/>
              </a:spcBef>
            </a:pPr>
            <a:r>
              <a:rPr sz="2200" spc="-105" dirty="0">
                <a:solidFill>
                  <a:srgbClr val="000709"/>
                </a:solidFill>
                <a:latin typeface="Tahoma"/>
                <a:cs typeface="Tahoma"/>
              </a:rPr>
              <a:t>dunia</a:t>
            </a:r>
            <a:endParaRPr sz="2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434"/>
              </a:spcBef>
            </a:pPr>
            <a:r>
              <a:rPr sz="2200" spc="-110" dirty="0">
                <a:solidFill>
                  <a:srgbClr val="000709"/>
                </a:solidFill>
                <a:latin typeface="Tahoma"/>
                <a:cs typeface="Tahoma"/>
              </a:rPr>
              <a:t>situasi;</a:t>
            </a:r>
            <a:endParaRPr sz="2200">
              <a:latin typeface="Tahoma"/>
              <a:cs typeface="Tahoma"/>
            </a:endParaRPr>
          </a:p>
          <a:p>
            <a:pPr marR="31115" algn="r">
              <a:lnSpc>
                <a:spcPct val="100000"/>
              </a:lnSpc>
              <a:spcBef>
                <a:spcPts val="815"/>
              </a:spcBef>
            </a:pP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masing-masing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218289" y="5186951"/>
            <a:ext cx="3720465" cy="8248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5"/>
              </a:spcBef>
              <a:tabLst>
                <a:tab pos="930275" algn="l"/>
                <a:tab pos="2381250" algn="l"/>
                <a:tab pos="3182620" algn="l"/>
              </a:tabLst>
            </a:pP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7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6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spc="-175" dirty="0">
                <a:solidFill>
                  <a:srgbClr val="000709"/>
                </a:solidFill>
                <a:latin typeface="Tahoma"/>
                <a:cs typeface="Tahoma"/>
              </a:rPr>
              <a:t>ar</a:t>
            </a:r>
            <a:r>
              <a:rPr sz="2200" spc="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	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	</a:t>
            </a: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	</a:t>
            </a:r>
            <a:r>
              <a:rPr sz="2200" spc="-210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2200" spc="-17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endParaRPr sz="2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05"/>
              </a:spcBef>
            </a:pPr>
            <a:r>
              <a:rPr sz="2200" spc="-7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2200" spc="-40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8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7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314056" y="5832169"/>
            <a:ext cx="3974465" cy="11995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47015" marR="5080" indent="-234950" algn="just">
              <a:lnSpc>
                <a:spcPct val="116900"/>
              </a:lnSpc>
              <a:spcBef>
                <a:spcPts val="85"/>
              </a:spcBef>
              <a:buFont typeface="Arial MT"/>
              <a:buChar char="•"/>
              <a:tabLst>
                <a:tab pos="247650" algn="l"/>
              </a:tabLst>
            </a:pPr>
            <a:r>
              <a:rPr sz="2200" spc="-114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95" dirty="0">
                <a:solidFill>
                  <a:srgbClr val="000709"/>
                </a:solidFill>
                <a:latin typeface="Tahoma"/>
                <a:cs typeface="Tahoma"/>
              </a:rPr>
              <a:t>j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9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29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14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29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6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spc="-114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75" dirty="0">
                <a:solidFill>
                  <a:srgbClr val="000709"/>
                </a:solidFill>
                <a:latin typeface="Tahoma"/>
                <a:cs typeface="Tahoma"/>
              </a:rPr>
              <a:t>li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2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n  </a:t>
            </a:r>
            <a:r>
              <a:rPr sz="2200" spc="-120" dirty="0">
                <a:solidFill>
                  <a:srgbClr val="000709"/>
                </a:solidFill>
                <a:latin typeface="Tahoma"/>
                <a:cs typeface="Tahoma"/>
              </a:rPr>
              <a:t>sosialisme</a:t>
            </a:r>
            <a:r>
              <a:rPr sz="2200" spc="-114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60" dirty="0">
                <a:solidFill>
                  <a:srgbClr val="000709"/>
                </a:solidFill>
                <a:latin typeface="Tahoma"/>
                <a:cs typeface="Tahoma"/>
              </a:rPr>
              <a:t>yang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05" dirty="0">
                <a:solidFill>
                  <a:srgbClr val="000709"/>
                </a:solidFill>
                <a:latin typeface="Tahoma"/>
                <a:cs typeface="Tahoma"/>
              </a:rPr>
              <a:t>dimulai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pada 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14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40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680" dirty="0">
                <a:solidFill>
                  <a:srgbClr val="000709"/>
                </a:solidFill>
                <a:latin typeface="Tahoma"/>
                <a:cs typeface="Tahoma"/>
              </a:rPr>
              <a:t>1</a:t>
            </a:r>
            <a:r>
              <a:rPr sz="2200" spc="-370" dirty="0">
                <a:solidFill>
                  <a:srgbClr val="000709"/>
                </a:solidFill>
                <a:latin typeface="Tahoma"/>
                <a:cs typeface="Tahoma"/>
              </a:rPr>
              <a:t>91</a:t>
            </a:r>
            <a:r>
              <a:rPr sz="2200" spc="185" dirty="0">
                <a:solidFill>
                  <a:srgbClr val="000709"/>
                </a:solidFill>
                <a:latin typeface="Tahoma"/>
                <a:cs typeface="Tahoma"/>
              </a:rPr>
              <a:t>7</a:t>
            </a:r>
            <a:r>
              <a:rPr sz="2200" spc="-9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7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200" spc="-17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2200" spc="-40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9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032742" y="6183648"/>
            <a:ext cx="3950335" cy="82486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234315" marR="5080" indent="-234315" algn="r">
              <a:lnSpc>
                <a:spcPct val="100000"/>
              </a:lnSpc>
              <a:spcBef>
                <a:spcPts val="605"/>
              </a:spcBef>
              <a:buFont typeface="Arial MT"/>
              <a:buChar char="•"/>
              <a:tabLst>
                <a:tab pos="234315" algn="l"/>
                <a:tab pos="234950" algn="l"/>
                <a:tab pos="2533015" algn="l"/>
              </a:tabLst>
            </a:pP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Pertumbuhan	</a:t>
            </a:r>
            <a:r>
              <a:rPr sz="2200" spc="-110" dirty="0">
                <a:solidFill>
                  <a:srgbClr val="000709"/>
                </a:solidFill>
                <a:latin typeface="Tahoma"/>
                <a:cs typeface="Tahoma"/>
              </a:rPr>
              <a:t>e-commerce</a:t>
            </a:r>
            <a:endParaRPr sz="2200">
              <a:latin typeface="Tahoma"/>
              <a:cs typeface="Tahoma"/>
            </a:endParaRPr>
          </a:p>
          <a:p>
            <a:pPr marR="5080" algn="r">
              <a:lnSpc>
                <a:spcPct val="100000"/>
              </a:lnSpc>
              <a:spcBef>
                <a:spcPts val="505"/>
              </a:spcBef>
            </a:pP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8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24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spc="-33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8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9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9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200" spc="-22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240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33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5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114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endParaRPr sz="22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252197" y="6938847"/>
            <a:ext cx="3736340" cy="1214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18200"/>
              </a:lnSpc>
              <a:spcBef>
                <a:spcPts val="95"/>
              </a:spcBef>
            </a:pPr>
            <a:r>
              <a:rPr sz="2200" spc="-130" dirty="0">
                <a:solidFill>
                  <a:srgbClr val="000709"/>
                </a:solidFill>
                <a:latin typeface="Tahoma"/>
                <a:cs typeface="Tahoma"/>
              </a:rPr>
              <a:t>nasional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10" dirty="0">
                <a:solidFill>
                  <a:srgbClr val="000709"/>
                </a:solidFill>
                <a:latin typeface="Tahoma"/>
                <a:cs typeface="Tahoma"/>
              </a:rPr>
              <a:t>dan</a:t>
            </a:r>
            <a:r>
              <a:rPr sz="2200" spc="-10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memaksa </a:t>
            </a:r>
            <a:r>
              <a:rPr sz="2200" spc="-6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perusahaan</a:t>
            </a: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untuk</a:t>
            </a:r>
            <a:r>
              <a:rPr sz="2200" spc="-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40" dirty="0">
                <a:solidFill>
                  <a:srgbClr val="000709"/>
                </a:solidFill>
                <a:latin typeface="Tahoma"/>
                <a:cs typeface="Tahoma"/>
              </a:rPr>
              <a:t>mengevaluasi </a:t>
            </a:r>
            <a:r>
              <a:rPr sz="2200" spc="-6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2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1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7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200" spc="-2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spc="-7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spc="-3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od</a:t>
            </a:r>
            <a:r>
              <a:rPr sz="2200" spc="-11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2200" spc="-4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200" spc="-4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200" spc="-12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200" spc="-13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200" spc="-14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200" spc="-15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200" dirty="0">
                <a:solidFill>
                  <a:srgbClr val="000709"/>
                </a:solidFill>
                <a:latin typeface="Tahoma"/>
                <a:cs typeface="Tahoma"/>
              </a:rPr>
              <a:t>.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8288000" cy="10286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956536" y="6745222"/>
              <a:ext cx="3331463" cy="354177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6897622"/>
              <a:ext cx="2770632" cy="3389375"/>
            </a:xfrm>
            <a:prstGeom prst="rect">
              <a:avLst/>
            </a:prstGeom>
          </p:spPr>
        </p:pic>
      </p:grp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421056" y="3908742"/>
          <a:ext cx="7741919" cy="39782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0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742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endParaRPr sz="2450">
                        <a:latin typeface="Times New Roman"/>
                        <a:cs typeface="Times New Roman"/>
                      </a:endParaRPr>
                    </a:p>
                    <a:p>
                      <a:pPr marL="510540" marR="492759" indent="1905" algn="ctr">
                        <a:lnSpc>
                          <a:spcPct val="118000"/>
                        </a:lnSpc>
                        <a:spcBef>
                          <a:spcPts val="5"/>
                        </a:spcBef>
                      </a:pPr>
                      <a:r>
                        <a:rPr sz="2400" dirty="0">
                          <a:latin typeface="Arial MT"/>
                          <a:cs typeface="Arial MT"/>
                        </a:rPr>
                        <a:t>Kapitalisme </a:t>
                      </a:r>
                      <a:r>
                        <a:rPr sz="2400" spc="-5" dirty="0">
                          <a:latin typeface="Arial MT"/>
                          <a:cs typeface="Arial MT"/>
                        </a:rPr>
                        <a:t>yang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d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i</a:t>
                      </a:r>
                      <a:r>
                        <a:rPr sz="2400" spc="-15" dirty="0">
                          <a:latin typeface="Arial MT"/>
                          <a:cs typeface="Arial MT"/>
                        </a:rPr>
                        <a:t>r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en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ana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k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n</a:t>
                      </a:r>
                      <a:r>
                        <a:rPr sz="2400" spc="-140" dirty="0">
                          <a:latin typeface="Arial MT"/>
                          <a:cs typeface="Arial MT"/>
                        </a:rPr>
                        <a:t> 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s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e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c</a:t>
                      </a:r>
                      <a:r>
                        <a:rPr sz="2400" spc="5" dirty="0">
                          <a:latin typeface="Arial MT"/>
                          <a:cs typeface="Arial MT"/>
                        </a:rPr>
                        <a:t>a</a:t>
                      </a:r>
                      <a:r>
                        <a:rPr sz="2400" dirty="0">
                          <a:latin typeface="Arial MT"/>
                          <a:cs typeface="Arial MT"/>
                        </a:rPr>
                        <a:t>ra  terpusat</a:t>
                      </a:r>
                      <a:endParaRPr sz="2400">
                        <a:latin typeface="Arial MT"/>
                        <a:cs typeface="Arial MT"/>
                      </a:endParaRPr>
                    </a:p>
                  </a:txBody>
                  <a:tcPr marL="0" marR="0" marT="508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4955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53975">
                      <a:solidFill>
                        <a:srgbClr val="000000"/>
                      </a:solidFill>
                      <a:prstDash val="solid"/>
                    </a:lnL>
                    <a:lnR w="53975">
                      <a:solidFill>
                        <a:srgbClr val="000000"/>
                      </a:solidFill>
                      <a:prstDash val="solid"/>
                    </a:lnR>
                    <a:lnT w="53975">
                      <a:solidFill>
                        <a:srgbClr val="000000"/>
                      </a:solidFill>
                      <a:prstDash val="solid"/>
                    </a:lnT>
                    <a:lnB w="539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037831" y="4715255"/>
            <a:ext cx="2840735" cy="69494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126223" y="6678168"/>
            <a:ext cx="2670048" cy="694943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10628376" y="6440423"/>
            <a:ext cx="3404870" cy="1149350"/>
            <a:chOff x="10628376" y="6440423"/>
            <a:chExt cx="3404870" cy="1149350"/>
          </a:xfrm>
        </p:grpSpPr>
        <p:pic>
          <p:nvPicPr>
            <p:cNvPr id="10" name="object 1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628376" y="6440423"/>
              <a:ext cx="3404616" cy="694944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055096" y="6894575"/>
              <a:ext cx="2478023" cy="694944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6132576" y="938783"/>
            <a:ext cx="6456045" cy="1649095"/>
            <a:chOff x="6132576" y="938783"/>
            <a:chExt cx="6456045" cy="1649095"/>
          </a:xfrm>
        </p:grpSpPr>
        <p:pic>
          <p:nvPicPr>
            <p:cNvPr id="13" name="object 1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132576" y="938783"/>
              <a:ext cx="6455664" cy="1520952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751064" y="2066544"/>
              <a:ext cx="2932176" cy="52120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3864355" y="4643754"/>
            <a:ext cx="1283970" cy="24733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765">
              <a:lnSpc>
                <a:spcPct val="100000"/>
              </a:lnSpc>
              <a:spcBef>
                <a:spcPts val="100"/>
              </a:spcBef>
            </a:pPr>
            <a:r>
              <a:rPr sz="3600" spc="-165" dirty="0">
                <a:solidFill>
                  <a:srgbClr val="000709"/>
                </a:solidFill>
                <a:latin typeface="Tahoma"/>
                <a:cs typeface="Tahoma"/>
              </a:rPr>
              <a:t>Pribadi</a:t>
            </a:r>
            <a:endParaRPr sz="3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43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5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3600" spc="-250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840726" y="2877388"/>
            <a:ext cx="998219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31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6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600" spc="-24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6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6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endParaRPr sz="3600">
              <a:latin typeface="Tahoma"/>
              <a:cs typeface="Tahom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04610">
              <a:lnSpc>
                <a:spcPct val="100000"/>
              </a:lnSpc>
              <a:spcBef>
                <a:spcPts val="100"/>
              </a:spcBef>
            </a:pPr>
            <a:r>
              <a:rPr spc="-229" dirty="0"/>
              <a:t>Memerintah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8288000" cy="10287000"/>
            <a:chOff x="0" y="0"/>
            <a:chExt cx="18288000" cy="10287000"/>
          </a:xfrm>
        </p:grpSpPr>
        <p:sp>
          <p:nvSpPr>
            <p:cNvPr id="3" name="object 3"/>
            <p:cNvSpPr/>
            <p:nvPr/>
          </p:nvSpPr>
          <p:spPr>
            <a:xfrm>
              <a:off x="2008632" y="1030224"/>
              <a:ext cx="14157960" cy="8229600"/>
            </a:xfrm>
            <a:custGeom>
              <a:avLst/>
              <a:gdLst/>
              <a:ahLst/>
              <a:cxnLst/>
              <a:rect l="l" t="t" r="r" b="b"/>
              <a:pathLst>
                <a:path w="14157960" h="8229600">
                  <a:moveTo>
                    <a:pt x="14134591" y="0"/>
                  </a:moveTo>
                  <a:lnTo>
                    <a:pt x="22860" y="0"/>
                  </a:lnTo>
                  <a:lnTo>
                    <a:pt x="13969" y="1777"/>
                  </a:lnTo>
                  <a:lnTo>
                    <a:pt x="6731" y="6730"/>
                  </a:lnTo>
                  <a:lnTo>
                    <a:pt x="1778" y="13970"/>
                  </a:lnTo>
                  <a:lnTo>
                    <a:pt x="0" y="22859"/>
                  </a:lnTo>
                  <a:lnTo>
                    <a:pt x="0" y="8206752"/>
                  </a:lnTo>
                  <a:lnTo>
                    <a:pt x="1778" y="8215642"/>
                  </a:lnTo>
                  <a:lnTo>
                    <a:pt x="6731" y="8222907"/>
                  </a:lnTo>
                  <a:lnTo>
                    <a:pt x="13969" y="8227796"/>
                  </a:lnTo>
                  <a:lnTo>
                    <a:pt x="22860" y="8229600"/>
                  </a:lnTo>
                  <a:lnTo>
                    <a:pt x="14134591" y="8229600"/>
                  </a:lnTo>
                  <a:lnTo>
                    <a:pt x="14143481" y="8227796"/>
                  </a:lnTo>
                  <a:lnTo>
                    <a:pt x="14150721" y="8222907"/>
                  </a:lnTo>
                  <a:lnTo>
                    <a:pt x="14155673" y="8215642"/>
                  </a:lnTo>
                  <a:lnTo>
                    <a:pt x="14157452" y="8206752"/>
                  </a:lnTo>
                  <a:lnTo>
                    <a:pt x="14157452" y="22859"/>
                  </a:lnTo>
                  <a:lnTo>
                    <a:pt x="14155673" y="13970"/>
                  </a:lnTo>
                  <a:lnTo>
                    <a:pt x="14150721" y="6730"/>
                  </a:lnTo>
                  <a:lnTo>
                    <a:pt x="14143481" y="1777"/>
                  </a:lnTo>
                  <a:lnTo>
                    <a:pt x="141345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2010155" y="1031747"/>
              <a:ext cx="14157960" cy="8229600"/>
            </a:xfrm>
            <a:custGeom>
              <a:avLst/>
              <a:gdLst/>
              <a:ahLst/>
              <a:cxnLst/>
              <a:rect l="l" t="t" r="r" b="b"/>
              <a:pathLst>
                <a:path w="14157960" h="8229600">
                  <a:moveTo>
                    <a:pt x="22860" y="0"/>
                  </a:moveTo>
                  <a:lnTo>
                    <a:pt x="14134592" y="0"/>
                  </a:lnTo>
                  <a:lnTo>
                    <a:pt x="14143482" y="1777"/>
                  </a:lnTo>
                  <a:lnTo>
                    <a:pt x="14150721" y="6730"/>
                  </a:lnTo>
                  <a:lnTo>
                    <a:pt x="14155674" y="13970"/>
                  </a:lnTo>
                  <a:lnTo>
                    <a:pt x="14157452" y="22859"/>
                  </a:lnTo>
                  <a:lnTo>
                    <a:pt x="14157452" y="8206752"/>
                  </a:lnTo>
                  <a:lnTo>
                    <a:pt x="14155674" y="8215642"/>
                  </a:lnTo>
                  <a:lnTo>
                    <a:pt x="14150721" y="8222907"/>
                  </a:lnTo>
                  <a:lnTo>
                    <a:pt x="14143482" y="8227796"/>
                  </a:lnTo>
                  <a:lnTo>
                    <a:pt x="14134592" y="8229600"/>
                  </a:lnTo>
                  <a:lnTo>
                    <a:pt x="22860" y="8229600"/>
                  </a:lnTo>
                  <a:lnTo>
                    <a:pt x="13969" y="8227796"/>
                  </a:lnTo>
                  <a:lnTo>
                    <a:pt x="6731" y="8222907"/>
                  </a:lnTo>
                  <a:lnTo>
                    <a:pt x="1777" y="8215642"/>
                  </a:lnTo>
                  <a:lnTo>
                    <a:pt x="0" y="8206752"/>
                  </a:lnTo>
                  <a:lnTo>
                    <a:pt x="0" y="22859"/>
                  </a:lnTo>
                  <a:lnTo>
                    <a:pt x="1777" y="13970"/>
                  </a:lnTo>
                  <a:lnTo>
                    <a:pt x="6731" y="6730"/>
                  </a:lnTo>
                  <a:lnTo>
                    <a:pt x="13969" y="1777"/>
                  </a:lnTo>
                  <a:lnTo>
                    <a:pt x="22860" y="0"/>
                  </a:lnTo>
                  <a:close/>
                </a:path>
              </a:pathLst>
            </a:custGeom>
            <a:ln w="3962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6894576"/>
              <a:ext cx="3322320" cy="309372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020800" y="7181088"/>
              <a:ext cx="4267198" cy="2520696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3309620" y="1432001"/>
            <a:ext cx="11592560" cy="750125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11430" algn="just">
              <a:lnSpc>
                <a:spcPct val="116100"/>
              </a:lnSpc>
              <a:spcBef>
                <a:spcPts val="85"/>
              </a:spcBef>
            </a:pPr>
            <a:r>
              <a:rPr sz="2800" spc="-135" dirty="0">
                <a:solidFill>
                  <a:srgbClr val="000709"/>
                </a:solidFill>
                <a:latin typeface="Tahoma"/>
                <a:cs typeface="Tahoma"/>
              </a:rPr>
              <a:t>berkat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globalisasi, </a:t>
            </a:r>
            <a:r>
              <a:rPr sz="2800" spc="-125" dirty="0">
                <a:solidFill>
                  <a:srgbClr val="000709"/>
                </a:solidFill>
                <a:latin typeface="Tahoma"/>
                <a:cs typeface="Tahoma"/>
              </a:rPr>
              <a:t>sistem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ekonomi 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menjadi </a:t>
            </a:r>
            <a:r>
              <a:rPr sz="2800" spc="-114" dirty="0">
                <a:solidFill>
                  <a:srgbClr val="000709"/>
                </a:solidFill>
                <a:latin typeface="Tahoma"/>
                <a:cs typeface="Tahoma"/>
              </a:rPr>
              <a:t>lebih </a:t>
            </a:r>
            <a:r>
              <a:rPr sz="2800" spc="-100" dirty="0">
                <a:solidFill>
                  <a:srgbClr val="000709"/>
                </a:solidFill>
                <a:latin typeface="Tahoma"/>
                <a:cs typeface="Tahoma"/>
              </a:rPr>
              <a:t>sulit </a:t>
            </a:r>
            <a:r>
              <a:rPr sz="2800" spc="-120" dirty="0">
                <a:solidFill>
                  <a:srgbClr val="000709"/>
                </a:solidFill>
                <a:latin typeface="Tahoma"/>
                <a:cs typeface="Tahoma"/>
              </a:rPr>
              <a:t>untuk 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dikategorikan </a:t>
            </a:r>
            <a:r>
              <a:rPr sz="2800" spc="-155" dirty="0">
                <a:solidFill>
                  <a:srgbClr val="000709"/>
                </a:solidFill>
                <a:latin typeface="Tahoma"/>
                <a:cs typeface="Tahoma"/>
              </a:rPr>
              <a:t>dalam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batasan</a:t>
            </a:r>
            <a:r>
              <a:rPr sz="2800" spc="-4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30" dirty="0">
                <a:solidFill>
                  <a:srgbClr val="000709"/>
                </a:solidFill>
                <a:latin typeface="Tahoma"/>
                <a:cs typeface="Tahoma"/>
              </a:rPr>
              <a:t>matriks</a:t>
            </a:r>
            <a:r>
              <a:rPr sz="2800" spc="-36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5" dirty="0">
                <a:solidFill>
                  <a:srgbClr val="000709"/>
                </a:solidFill>
                <a:latin typeface="Tahoma"/>
                <a:cs typeface="Tahoma"/>
              </a:rPr>
              <a:t>empat</a:t>
            </a:r>
            <a:r>
              <a:rPr sz="2800" spc="-4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sel.</a:t>
            </a:r>
            <a:r>
              <a:rPr sz="2800" spc="-4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Alternatifnya,</a:t>
            </a:r>
            <a:r>
              <a:rPr sz="2800" spc="-3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20" dirty="0">
                <a:solidFill>
                  <a:srgbClr val="000709"/>
                </a:solidFill>
                <a:latin typeface="Tahoma"/>
                <a:cs typeface="Tahoma"/>
              </a:rPr>
              <a:t>kriteria</a:t>
            </a:r>
            <a:r>
              <a:rPr sz="2800" spc="-3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25" dirty="0">
                <a:solidFill>
                  <a:srgbClr val="000709"/>
                </a:solidFill>
                <a:latin typeface="Tahoma"/>
                <a:cs typeface="Tahoma"/>
              </a:rPr>
              <a:t>deskriptif</a:t>
            </a:r>
            <a:r>
              <a:rPr sz="2800" spc="-36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85" dirty="0">
                <a:solidFill>
                  <a:srgbClr val="000709"/>
                </a:solidFill>
                <a:latin typeface="Tahoma"/>
                <a:cs typeface="Tahoma"/>
              </a:rPr>
              <a:t>yang</a:t>
            </a:r>
            <a:r>
              <a:rPr sz="2800" spc="-4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30" dirty="0">
                <a:solidFill>
                  <a:srgbClr val="000709"/>
                </a:solidFill>
                <a:latin typeface="Tahoma"/>
                <a:cs typeface="Tahoma"/>
              </a:rPr>
              <a:t>lebih</a:t>
            </a:r>
            <a:r>
              <a:rPr sz="2800" spc="-3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30" dirty="0">
                <a:solidFill>
                  <a:srgbClr val="000709"/>
                </a:solidFill>
                <a:latin typeface="Tahoma"/>
                <a:cs typeface="Tahoma"/>
              </a:rPr>
              <a:t>kuat</a:t>
            </a:r>
            <a:r>
              <a:rPr sz="2800" spc="-3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mencakup </a:t>
            </a:r>
            <a:r>
              <a:rPr sz="2800" spc="-8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05" dirty="0">
                <a:solidFill>
                  <a:srgbClr val="000709"/>
                </a:solidFill>
                <a:latin typeface="Tahoma"/>
                <a:cs typeface="Tahoma"/>
              </a:rPr>
              <a:t>hal-hal</a:t>
            </a:r>
            <a:r>
              <a:rPr sz="2800" spc="-4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berikut:</a:t>
            </a:r>
            <a:endParaRPr sz="2800">
              <a:latin typeface="Tahoma"/>
              <a:cs typeface="Tahoma"/>
            </a:endParaRPr>
          </a:p>
          <a:p>
            <a:pPr marL="12700" marR="7620" algn="just">
              <a:lnSpc>
                <a:spcPct val="116500"/>
              </a:lnSpc>
              <a:spcBef>
                <a:spcPts val="165"/>
              </a:spcBef>
            </a:pPr>
            <a:r>
              <a:rPr sz="2800" spc="-55" dirty="0">
                <a:solidFill>
                  <a:srgbClr val="000709"/>
                </a:solidFill>
                <a:latin typeface="Tahoma"/>
                <a:cs typeface="Tahoma"/>
              </a:rPr>
              <a:t>-Jenis</a:t>
            </a:r>
            <a:r>
              <a:rPr sz="2800" spc="-2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perekonomian.</a:t>
            </a:r>
            <a:r>
              <a:rPr sz="2800" spc="-3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Apakah</a:t>
            </a:r>
            <a:r>
              <a:rPr sz="2800" spc="-3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40" dirty="0">
                <a:solidFill>
                  <a:srgbClr val="000709"/>
                </a:solidFill>
                <a:latin typeface="Tahoma"/>
                <a:cs typeface="Tahoma"/>
              </a:rPr>
              <a:t>suatu</a:t>
            </a:r>
            <a:r>
              <a:rPr sz="2800" spc="-3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85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2800" spc="-3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merupakan</a:t>
            </a:r>
            <a:r>
              <a:rPr sz="2800" spc="-3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2800" spc="-3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30" dirty="0">
                <a:solidFill>
                  <a:srgbClr val="000709"/>
                </a:solidFill>
                <a:latin typeface="Tahoma"/>
                <a:cs typeface="Tahoma"/>
              </a:rPr>
              <a:t>industri</a:t>
            </a:r>
            <a:r>
              <a:rPr sz="2800" spc="-254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95" dirty="0">
                <a:solidFill>
                  <a:srgbClr val="000709"/>
                </a:solidFill>
                <a:latin typeface="Tahoma"/>
                <a:cs typeface="Tahoma"/>
              </a:rPr>
              <a:t>maju,</a:t>
            </a:r>
            <a:r>
              <a:rPr sz="2800" spc="-4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negara </a:t>
            </a:r>
            <a:r>
              <a:rPr sz="2800" spc="-8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dengan</a:t>
            </a:r>
            <a:r>
              <a:rPr sz="2800" spc="-5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5" dirty="0">
                <a:solidFill>
                  <a:srgbClr val="000709"/>
                </a:solidFill>
                <a:latin typeface="Tahoma"/>
                <a:cs typeface="Tahoma"/>
              </a:rPr>
              <a:t>perekonomian</a:t>
            </a:r>
            <a:r>
              <a:rPr sz="2800" spc="-6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baru,</a:t>
            </a:r>
            <a:r>
              <a:rPr sz="2800" spc="-5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2800" spc="-5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5" dirty="0">
                <a:solidFill>
                  <a:srgbClr val="000709"/>
                </a:solidFill>
                <a:latin typeface="Tahoma"/>
                <a:cs typeface="Tahoma"/>
              </a:rPr>
              <a:t>dalam</a:t>
            </a:r>
            <a:r>
              <a:rPr sz="2800" spc="-4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transisi,</a:t>
            </a:r>
            <a:r>
              <a:rPr sz="2800" spc="-5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atau</a:t>
            </a:r>
            <a:r>
              <a:rPr sz="2800" spc="-4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2800" spc="-6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berkembang?</a:t>
            </a:r>
            <a:endParaRPr sz="2800">
              <a:latin typeface="Tahoma"/>
              <a:cs typeface="Tahoma"/>
            </a:endParaRPr>
          </a:p>
          <a:p>
            <a:pPr marL="12700" marR="10795" algn="just">
              <a:lnSpc>
                <a:spcPct val="112200"/>
              </a:lnSpc>
              <a:spcBef>
                <a:spcPts val="285"/>
              </a:spcBef>
              <a:buChar char="-"/>
              <a:tabLst>
                <a:tab pos="250825" algn="l"/>
              </a:tabLst>
            </a:pPr>
            <a:r>
              <a:rPr sz="2800" spc="-55" dirty="0">
                <a:solidFill>
                  <a:srgbClr val="000709"/>
                </a:solidFill>
                <a:latin typeface="Tahoma"/>
                <a:cs typeface="Tahoma"/>
              </a:rPr>
              <a:t>Jenis</a:t>
            </a:r>
            <a:r>
              <a:rPr sz="2800" spc="-2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pemerintahan.</a:t>
            </a:r>
            <a:r>
              <a:rPr sz="2800" spc="-3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Apakah</a:t>
            </a:r>
            <a:r>
              <a:rPr sz="2800" spc="-2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90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2800" spc="-2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00" dirty="0">
                <a:solidFill>
                  <a:srgbClr val="000709"/>
                </a:solidFill>
                <a:latin typeface="Tahoma"/>
                <a:cs typeface="Tahoma"/>
              </a:rPr>
              <a:t>ini</a:t>
            </a:r>
            <a:r>
              <a:rPr sz="2800" spc="-2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diperintah</a:t>
            </a:r>
            <a:r>
              <a:rPr sz="2800" spc="-2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00" dirty="0">
                <a:solidFill>
                  <a:srgbClr val="000709"/>
                </a:solidFill>
                <a:latin typeface="Tahoma"/>
                <a:cs typeface="Tahoma"/>
              </a:rPr>
              <a:t>oleh</a:t>
            </a:r>
            <a:r>
              <a:rPr sz="2800" spc="-3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monarki,</a:t>
            </a:r>
            <a:r>
              <a:rPr sz="2800" spc="-3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kediktatoran,</a:t>
            </a:r>
            <a:r>
              <a:rPr sz="2800" spc="-1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atau </a:t>
            </a:r>
            <a:r>
              <a:rPr sz="2800" spc="-8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35" dirty="0">
                <a:solidFill>
                  <a:srgbClr val="000709"/>
                </a:solidFill>
                <a:latin typeface="Tahoma"/>
                <a:cs typeface="Tahoma"/>
              </a:rPr>
              <a:t>tiran?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Apakah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ada </a:t>
            </a:r>
            <a:r>
              <a:rPr sz="2800" spc="-135" dirty="0">
                <a:solidFill>
                  <a:srgbClr val="000709"/>
                </a:solidFill>
                <a:latin typeface="Tahoma"/>
                <a:cs typeface="Tahoma"/>
              </a:rPr>
              <a:t>sistem</a:t>
            </a:r>
            <a:r>
              <a:rPr sz="2800" spc="-130" dirty="0">
                <a:solidFill>
                  <a:srgbClr val="000709"/>
                </a:solidFill>
                <a:latin typeface="Tahoma"/>
                <a:cs typeface="Tahoma"/>
              </a:rPr>
              <a:t> satu 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partai</a:t>
            </a:r>
            <a:r>
              <a:rPr sz="2800" spc="-1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90" dirty="0">
                <a:solidFill>
                  <a:srgbClr val="000709"/>
                </a:solidFill>
                <a:latin typeface="Tahoma"/>
                <a:cs typeface="Tahoma"/>
              </a:rPr>
              <a:t>yang</a:t>
            </a:r>
            <a:r>
              <a:rPr sz="2800" spc="-1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otokratis?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Apakah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tersebut </a:t>
            </a:r>
            <a:r>
              <a:rPr sz="2800" spc="-1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5" dirty="0">
                <a:solidFill>
                  <a:srgbClr val="000709"/>
                </a:solidFill>
                <a:latin typeface="Tahoma"/>
                <a:cs typeface="Tahoma"/>
              </a:rPr>
              <a:t>didominasi </a:t>
            </a:r>
            <a:r>
              <a:rPr sz="2800" spc="-114" dirty="0">
                <a:solidFill>
                  <a:srgbClr val="000709"/>
                </a:solidFill>
                <a:latin typeface="Tahoma"/>
                <a:cs typeface="Tahoma"/>
              </a:rPr>
              <a:t>oleh 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negara </a:t>
            </a:r>
            <a:r>
              <a:rPr sz="2800" spc="-155" dirty="0">
                <a:solidFill>
                  <a:srgbClr val="000709"/>
                </a:solidFill>
                <a:latin typeface="Tahoma"/>
                <a:cs typeface="Tahoma"/>
              </a:rPr>
              <a:t>lain,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ataukah 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negara 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demokrasi 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dengan </a:t>
            </a:r>
            <a:r>
              <a:rPr sz="2800" spc="-114" dirty="0">
                <a:solidFill>
                  <a:srgbClr val="000709"/>
                </a:solidFill>
                <a:latin typeface="Tahoma"/>
                <a:cs typeface="Tahoma"/>
              </a:rPr>
              <a:t>sistem 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multipartai? </a:t>
            </a:r>
            <a:r>
              <a:rPr sz="2800" spc="-1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Apakah</a:t>
            </a:r>
            <a:r>
              <a:rPr sz="2800" spc="-5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95" dirty="0">
                <a:solidFill>
                  <a:srgbClr val="000709"/>
                </a:solidFill>
                <a:latin typeface="Tahoma"/>
                <a:cs typeface="Tahoma"/>
              </a:rPr>
              <a:t>ini</a:t>
            </a:r>
            <a:r>
              <a:rPr sz="2800" spc="-46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2800" spc="-5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95" dirty="0">
                <a:solidFill>
                  <a:srgbClr val="000709"/>
                </a:solidFill>
                <a:latin typeface="Tahoma"/>
                <a:cs typeface="Tahoma"/>
              </a:rPr>
              <a:t>yang</a:t>
            </a:r>
            <a:r>
              <a:rPr sz="2800" spc="-5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14" dirty="0">
                <a:solidFill>
                  <a:srgbClr val="000709"/>
                </a:solidFill>
                <a:latin typeface="Tahoma"/>
                <a:cs typeface="Tahoma"/>
              </a:rPr>
              <a:t>tidak</a:t>
            </a:r>
            <a:r>
              <a:rPr sz="2800" spc="-5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20" dirty="0">
                <a:solidFill>
                  <a:srgbClr val="000709"/>
                </a:solidFill>
                <a:latin typeface="Tahoma"/>
                <a:cs typeface="Tahoma"/>
              </a:rPr>
              <a:t>stabil</a:t>
            </a:r>
            <a:r>
              <a:rPr sz="2800" spc="-50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atau</a:t>
            </a:r>
            <a:r>
              <a:rPr sz="2800" spc="-4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30" dirty="0">
                <a:solidFill>
                  <a:srgbClr val="000709"/>
                </a:solidFill>
                <a:latin typeface="Tahoma"/>
                <a:cs typeface="Tahoma"/>
              </a:rPr>
              <a:t>teroris?</a:t>
            </a:r>
            <a:endParaRPr sz="2800">
              <a:latin typeface="Tahoma"/>
              <a:cs typeface="Tahoma"/>
            </a:endParaRPr>
          </a:p>
          <a:p>
            <a:pPr marL="12700" marR="5080" algn="just">
              <a:lnSpc>
                <a:spcPct val="113100"/>
              </a:lnSpc>
              <a:spcBef>
                <a:spcPts val="450"/>
              </a:spcBef>
              <a:buChar char="-"/>
              <a:tabLst>
                <a:tab pos="299720" algn="l"/>
              </a:tabLst>
            </a:pPr>
            <a:r>
              <a:rPr sz="2800" spc="-185" dirty="0">
                <a:solidFill>
                  <a:srgbClr val="000709"/>
                </a:solidFill>
                <a:latin typeface="Tahoma"/>
                <a:cs typeface="Tahoma"/>
              </a:rPr>
              <a:t>Perdagangan </a:t>
            </a:r>
            <a:r>
              <a:rPr sz="2800" spc="-130" dirty="0">
                <a:solidFill>
                  <a:srgbClr val="000709"/>
                </a:solidFill>
                <a:latin typeface="Tahoma"/>
                <a:cs typeface="Tahoma"/>
              </a:rPr>
              <a:t>dan arus 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modal.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Apakah </a:t>
            </a:r>
            <a:r>
              <a:rPr sz="2800" spc="-140" dirty="0">
                <a:solidFill>
                  <a:srgbClr val="000709"/>
                </a:solidFill>
                <a:latin typeface="Tahoma"/>
                <a:cs typeface="Tahoma"/>
              </a:rPr>
              <a:t>suatu </a:t>
            </a:r>
            <a:r>
              <a:rPr sz="2800" spc="-190" dirty="0">
                <a:solidFill>
                  <a:srgbClr val="000709"/>
                </a:solidFill>
                <a:latin typeface="Tahoma"/>
                <a:cs typeface="Tahoma"/>
              </a:rPr>
              <a:t>negara </a:t>
            </a:r>
            <a:r>
              <a:rPr sz="2800" spc="-125" dirty="0">
                <a:solidFill>
                  <a:srgbClr val="000709"/>
                </a:solidFill>
                <a:latin typeface="Tahoma"/>
                <a:cs typeface="Tahoma"/>
              </a:rPr>
              <a:t>dicirikan </a:t>
            </a:r>
            <a:r>
              <a:rPr sz="2800" spc="-120" dirty="0">
                <a:solidFill>
                  <a:srgbClr val="000709"/>
                </a:solidFill>
                <a:latin typeface="Tahoma"/>
                <a:cs typeface="Tahoma"/>
              </a:rPr>
              <a:t>oleh </a:t>
            </a:r>
            <a:r>
              <a:rPr sz="2800" spc="-200" dirty="0">
                <a:solidFill>
                  <a:srgbClr val="000709"/>
                </a:solidFill>
                <a:latin typeface="Tahoma"/>
                <a:cs typeface="Tahoma"/>
              </a:rPr>
              <a:t>perdagangan </a:t>
            </a:r>
            <a:r>
              <a:rPr sz="2800" spc="-1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5" dirty="0">
                <a:solidFill>
                  <a:srgbClr val="000709"/>
                </a:solidFill>
                <a:latin typeface="Tahoma"/>
                <a:cs typeface="Tahoma"/>
              </a:rPr>
              <a:t>bebas </a:t>
            </a:r>
            <a:r>
              <a:rPr sz="2800" spc="-195" dirty="0">
                <a:solidFill>
                  <a:srgbClr val="000709"/>
                </a:solidFill>
                <a:latin typeface="Tahoma"/>
                <a:cs typeface="Tahoma"/>
              </a:rPr>
              <a:t>yang </a:t>
            </a:r>
            <a:r>
              <a:rPr sz="2800" spc="-140" dirty="0">
                <a:solidFill>
                  <a:srgbClr val="000709"/>
                </a:solidFill>
                <a:latin typeface="Tahoma"/>
                <a:cs typeface="Tahoma"/>
              </a:rPr>
              <a:t>hampir 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sepenuhnya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atau </a:t>
            </a:r>
            <a:r>
              <a:rPr sz="2800" spc="-200" dirty="0">
                <a:solidFill>
                  <a:srgbClr val="000709"/>
                </a:solidFill>
                <a:latin typeface="Tahoma"/>
                <a:cs typeface="Tahoma"/>
              </a:rPr>
              <a:t>perdagangan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bebas </a:t>
            </a:r>
            <a:r>
              <a:rPr sz="2800" spc="-195" dirty="0">
                <a:solidFill>
                  <a:srgbClr val="000709"/>
                </a:solidFill>
                <a:latin typeface="Tahoma"/>
                <a:cs typeface="Tahoma"/>
              </a:rPr>
              <a:t>yang </a:t>
            </a:r>
            <a:r>
              <a:rPr sz="2800" spc="-120" dirty="0">
                <a:solidFill>
                  <a:srgbClr val="000709"/>
                </a:solidFill>
                <a:latin typeface="Tahoma"/>
                <a:cs typeface="Tahoma"/>
              </a:rPr>
              <a:t>tidak </a:t>
            </a:r>
            <a:r>
              <a:rPr sz="2800" spc="-190" dirty="0">
                <a:solidFill>
                  <a:srgbClr val="000709"/>
                </a:solidFill>
                <a:latin typeface="Tahoma"/>
                <a:cs typeface="Tahoma"/>
              </a:rPr>
              <a:t>lengkap, </a:t>
            </a:r>
            <a:r>
              <a:rPr sz="2800" spc="-125" dirty="0">
                <a:solidFill>
                  <a:srgbClr val="000709"/>
                </a:solidFill>
                <a:latin typeface="Tahoma"/>
                <a:cs typeface="Tahoma"/>
              </a:rPr>
              <a:t>dan </a:t>
            </a:r>
            <a:r>
              <a:rPr sz="2800" spc="-1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apakah negara </a:t>
            </a:r>
            <a:r>
              <a:rPr sz="2800" spc="-140" dirty="0">
                <a:solidFill>
                  <a:srgbClr val="000709"/>
                </a:solidFill>
                <a:latin typeface="Tahoma"/>
                <a:cs typeface="Tahoma"/>
              </a:rPr>
              <a:t>tersebut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merupakan 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bagian </a:t>
            </a:r>
            <a:r>
              <a:rPr sz="2800" spc="-114" dirty="0">
                <a:solidFill>
                  <a:srgbClr val="000709"/>
                </a:solidFill>
                <a:latin typeface="Tahoma"/>
                <a:cs typeface="Tahoma"/>
              </a:rPr>
              <a:t>dari </a:t>
            </a:r>
            <a:r>
              <a:rPr sz="2800" spc="-110" dirty="0">
                <a:solidFill>
                  <a:srgbClr val="000709"/>
                </a:solidFill>
                <a:latin typeface="Tahoma"/>
                <a:cs typeface="Tahoma"/>
              </a:rPr>
              <a:t>blok </a:t>
            </a:r>
            <a:r>
              <a:rPr sz="2800" spc="-200" dirty="0">
                <a:solidFill>
                  <a:srgbClr val="000709"/>
                </a:solidFill>
                <a:latin typeface="Tahoma"/>
                <a:cs typeface="Tahoma"/>
              </a:rPr>
              <a:t>perdagangan? 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Apakah 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ada </a:t>
            </a:r>
            <a:r>
              <a:rPr sz="2800" spc="-1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dewan </a:t>
            </a:r>
            <a:r>
              <a:rPr sz="2800" spc="-140" dirty="0">
                <a:solidFill>
                  <a:srgbClr val="000709"/>
                </a:solidFill>
                <a:latin typeface="Tahoma"/>
                <a:cs typeface="Tahoma"/>
              </a:rPr>
              <a:t>mata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uang 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atau </a:t>
            </a:r>
            <a:r>
              <a:rPr sz="2800" spc="-125" dirty="0">
                <a:solidFill>
                  <a:srgbClr val="000709"/>
                </a:solidFill>
                <a:latin typeface="Tahoma"/>
                <a:cs typeface="Tahoma"/>
              </a:rPr>
              <a:t>kontrol 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pertukaran?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Apakah </a:t>
            </a:r>
            <a:r>
              <a:rPr sz="2800" spc="-125" dirty="0">
                <a:solidFill>
                  <a:srgbClr val="000709"/>
                </a:solidFill>
                <a:latin typeface="Tahoma"/>
                <a:cs typeface="Tahoma"/>
              </a:rPr>
              <a:t>tidak 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ada </a:t>
            </a:r>
            <a:r>
              <a:rPr sz="2800" spc="-204" dirty="0">
                <a:solidFill>
                  <a:srgbClr val="000709"/>
                </a:solidFill>
                <a:latin typeface="Tahoma"/>
                <a:cs typeface="Tahoma"/>
              </a:rPr>
              <a:t>perdagangan,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atau </a:t>
            </a:r>
            <a:r>
              <a:rPr sz="2800" spc="-1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229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00" spc="-21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2800" spc="-229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00" spc="-22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800" spc="-229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0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2800" spc="-4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pe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00" dirty="0">
                <a:solidFill>
                  <a:srgbClr val="000709"/>
                </a:solidFill>
                <a:latin typeface="Tahoma"/>
                <a:cs typeface="Tahoma"/>
              </a:rPr>
              <a:t>h</a:t>
            </a:r>
            <a:r>
              <a:rPr sz="2800" spc="-4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9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800" spc="-18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800" spc="-2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800" spc="-18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2800" spc="-19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2800" spc="-19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800" spc="-2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800" spc="-20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00" spc="-20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28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800" spc="-45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20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mun</a:t>
            </a:r>
            <a:r>
              <a:rPr sz="2800" spc="-16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2800" spc="-17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800" spc="-1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800" spc="-5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210" dirty="0">
                <a:solidFill>
                  <a:srgbClr val="000709"/>
                </a:solidFill>
                <a:latin typeface="Tahoma"/>
                <a:cs typeface="Tahoma"/>
              </a:rPr>
              <a:t>pe</a:t>
            </a:r>
            <a:r>
              <a:rPr sz="2800" spc="-24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2800" spc="-21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2800" spc="-229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00" spc="-21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800" spc="-229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00" spc="-22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800" spc="-21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2800" spc="-229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2800" spc="-22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2800" dirty="0">
                <a:solidFill>
                  <a:srgbClr val="000709"/>
                </a:solidFill>
                <a:latin typeface="Tahoma"/>
                <a:cs typeface="Tahoma"/>
              </a:rPr>
              <a:t>?</a:t>
            </a:r>
            <a:endParaRPr sz="2800">
              <a:latin typeface="Tahoma"/>
              <a:cs typeface="Tahoma"/>
            </a:endParaRPr>
          </a:p>
          <a:p>
            <a:pPr marL="226060" indent="-213360" algn="just">
              <a:lnSpc>
                <a:spcPct val="100000"/>
              </a:lnSpc>
              <a:spcBef>
                <a:spcPts val="1010"/>
              </a:spcBef>
              <a:buChar char="-"/>
              <a:tabLst>
                <a:tab pos="226060" algn="l"/>
              </a:tabLst>
            </a:pPr>
            <a:r>
              <a:rPr sz="2800" spc="-120" dirty="0">
                <a:solidFill>
                  <a:srgbClr val="000709"/>
                </a:solidFill>
                <a:latin typeface="Tahoma"/>
                <a:cs typeface="Tahoma"/>
              </a:rPr>
              <a:t>Sektor</a:t>
            </a:r>
            <a:r>
              <a:rPr sz="2800" spc="-46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0" dirty="0">
                <a:solidFill>
                  <a:srgbClr val="000709"/>
                </a:solidFill>
                <a:latin typeface="Tahoma"/>
                <a:cs typeface="Tahoma"/>
              </a:rPr>
              <a:t>tertinggi</a:t>
            </a:r>
            <a:r>
              <a:rPr sz="2800" spc="-4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85" dirty="0">
                <a:solidFill>
                  <a:srgbClr val="000709"/>
                </a:solidFill>
                <a:latin typeface="Tahoma"/>
                <a:cs typeface="Tahoma"/>
              </a:rPr>
              <a:t>(misalnya,</a:t>
            </a:r>
            <a:r>
              <a:rPr sz="2800" spc="-5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20" dirty="0">
                <a:solidFill>
                  <a:srgbClr val="000709"/>
                </a:solidFill>
                <a:latin typeface="Tahoma"/>
                <a:cs typeface="Tahoma"/>
              </a:rPr>
              <a:t>sektor</a:t>
            </a:r>
            <a:r>
              <a:rPr sz="2800" spc="-45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65" dirty="0">
                <a:solidFill>
                  <a:srgbClr val="000709"/>
                </a:solidFill>
                <a:latin typeface="Tahoma"/>
                <a:cs typeface="Tahoma"/>
              </a:rPr>
              <a:t>transportasi,</a:t>
            </a:r>
            <a:r>
              <a:rPr sz="2800" spc="-6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55" dirty="0">
                <a:solidFill>
                  <a:srgbClr val="000709"/>
                </a:solidFill>
                <a:latin typeface="Tahoma"/>
                <a:cs typeface="Tahoma"/>
              </a:rPr>
              <a:t>komunikasi</a:t>
            </a:r>
            <a:r>
              <a:rPr sz="2800" spc="-40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25" dirty="0">
                <a:solidFill>
                  <a:srgbClr val="000709"/>
                </a:solidFill>
                <a:latin typeface="Tahoma"/>
                <a:cs typeface="Tahoma"/>
              </a:rPr>
              <a:t>dan</a:t>
            </a:r>
            <a:r>
              <a:rPr sz="2800" spc="-54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2800" spc="-170" dirty="0">
                <a:solidFill>
                  <a:srgbClr val="000709"/>
                </a:solidFill>
                <a:latin typeface="Tahoma"/>
                <a:cs typeface="Tahoma"/>
              </a:rPr>
              <a:t>energi).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88263" y="1487424"/>
            <a:ext cx="8336280" cy="7303134"/>
            <a:chOff x="588263" y="1487424"/>
            <a:chExt cx="8336280" cy="7303134"/>
          </a:xfrm>
        </p:grpSpPr>
        <p:sp>
          <p:nvSpPr>
            <p:cNvPr id="3" name="object 3"/>
            <p:cNvSpPr/>
            <p:nvPr/>
          </p:nvSpPr>
          <p:spPr>
            <a:xfrm>
              <a:off x="1828800" y="3240024"/>
              <a:ext cx="3420110" cy="5205730"/>
            </a:xfrm>
            <a:custGeom>
              <a:avLst/>
              <a:gdLst/>
              <a:ahLst/>
              <a:cxnLst/>
              <a:rect l="l" t="t" r="r" b="b"/>
              <a:pathLst>
                <a:path w="3420110" h="5205730">
                  <a:moveTo>
                    <a:pt x="191135" y="0"/>
                  </a:moveTo>
                  <a:lnTo>
                    <a:pt x="152654" y="14731"/>
                  </a:lnTo>
                  <a:lnTo>
                    <a:pt x="135889" y="52450"/>
                  </a:lnTo>
                  <a:lnTo>
                    <a:pt x="0" y="5064379"/>
                  </a:lnTo>
                  <a:lnTo>
                    <a:pt x="3682" y="5085461"/>
                  </a:lnTo>
                  <a:lnTo>
                    <a:pt x="14858" y="5102859"/>
                  </a:lnTo>
                  <a:lnTo>
                    <a:pt x="31623" y="5114925"/>
                  </a:lnTo>
                  <a:lnTo>
                    <a:pt x="52450" y="5119624"/>
                  </a:lnTo>
                  <a:lnTo>
                    <a:pt x="3228466" y="5205603"/>
                  </a:lnTo>
                  <a:lnTo>
                    <a:pt x="3249422" y="5201920"/>
                  </a:lnTo>
                  <a:lnTo>
                    <a:pt x="3266948" y="5190871"/>
                  </a:lnTo>
                  <a:lnTo>
                    <a:pt x="3278886" y="5174107"/>
                  </a:lnTo>
                  <a:lnTo>
                    <a:pt x="3283712" y="5153279"/>
                  </a:lnTo>
                  <a:lnTo>
                    <a:pt x="3419602" y="141350"/>
                  </a:lnTo>
                  <a:lnTo>
                    <a:pt x="3415919" y="120269"/>
                  </a:lnTo>
                  <a:lnTo>
                    <a:pt x="3404742" y="102870"/>
                  </a:lnTo>
                  <a:lnTo>
                    <a:pt x="3387979" y="90804"/>
                  </a:lnTo>
                  <a:lnTo>
                    <a:pt x="3367151" y="86105"/>
                  </a:lnTo>
                  <a:lnTo>
                    <a:pt x="191135" y="0"/>
                  </a:lnTo>
                  <a:close/>
                </a:path>
              </a:pathLst>
            </a:custGeom>
            <a:solidFill>
              <a:srgbClr val="000000">
                <a:alpha val="3176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0324" y="3241547"/>
              <a:ext cx="3420110" cy="5205730"/>
            </a:xfrm>
            <a:custGeom>
              <a:avLst/>
              <a:gdLst/>
              <a:ahLst/>
              <a:cxnLst/>
              <a:rect l="l" t="t" r="r" b="b"/>
              <a:pathLst>
                <a:path w="3420110" h="5205730">
                  <a:moveTo>
                    <a:pt x="191134" y="0"/>
                  </a:moveTo>
                  <a:lnTo>
                    <a:pt x="3367151" y="86105"/>
                  </a:lnTo>
                  <a:lnTo>
                    <a:pt x="3404742" y="102870"/>
                  </a:lnTo>
                  <a:lnTo>
                    <a:pt x="3419602" y="141350"/>
                  </a:lnTo>
                  <a:lnTo>
                    <a:pt x="3283712" y="5153279"/>
                  </a:lnTo>
                  <a:lnTo>
                    <a:pt x="3278886" y="5174107"/>
                  </a:lnTo>
                  <a:lnTo>
                    <a:pt x="3266948" y="5190871"/>
                  </a:lnTo>
                  <a:lnTo>
                    <a:pt x="3249422" y="5201920"/>
                  </a:lnTo>
                  <a:lnTo>
                    <a:pt x="3228466" y="5205603"/>
                  </a:lnTo>
                  <a:lnTo>
                    <a:pt x="52450" y="5119624"/>
                  </a:lnTo>
                  <a:lnTo>
                    <a:pt x="31623" y="5114925"/>
                  </a:lnTo>
                  <a:lnTo>
                    <a:pt x="14858" y="5102859"/>
                  </a:lnTo>
                  <a:lnTo>
                    <a:pt x="3682" y="5085460"/>
                  </a:lnTo>
                  <a:lnTo>
                    <a:pt x="0" y="5064379"/>
                  </a:lnTo>
                  <a:lnTo>
                    <a:pt x="135889" y="52450"/>
                  </a:lnTo>
                  <a:lnTo>
                    <a:pt x="140715" y="31623"/>
                  </a:lnTo>
                  <a:lnTo>
                    <a:pt x="152653" y="14731"/>
                  </a:lnTo>
                  <a:lnTo>
                    <a:pt x="170180" y="3682"/>
                  </a:lnTo>
                  <a:lnTo>
                    <a:pt x="191134" y="0"/>
                  </a:lnTo>
                  <a:close/>
                </a:path>
              </a:pathLst>
            </a:custGeom>
            <a:ln w="396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97407" y="1816608"/>
              <a:ext cx="8317865" cy="6964680"/>
            </a:xfrm>
            <a:custGeom>
              <a:avLst/>
              <a:gdLst/>
              <a:ahLst/>
              <a:cxnLst/>
              <a:rect l="l" t="t" r="r" b="b"/>
              <a:pathLst>
                <a:path w="8317865" h="6964680">
                  <a:moveTo>
                    <a:pt x="8284083" y="0"/>
                  </a:moveTo>
                  <a:lnTo>
                    <a:pt x="33388" y="0"/>
                  </a:lnTo>
                  <a:lnTo>
                    <a:pt x="20396" y="2667"/>
                  </a:lnTo>
                  <a:lnTo>
                    <a:pt x="9779" y="9778"/>
                  </a:lnTo>
                  <a:lnTo>
                    <a:pt x="2628" y="20447"/>
                  </a:lnTo>
                  <a:lnTo>
                    <a:pt x="0" y="33400"/>
                  </a:lnTo>
                  <a:lnTo>
                    <a:pt x="0" y="6931279"/>
                  </a:lnTo>
                  <a:lnTo>
                    <a:pt x="2628" y="6944233"/>
                  </a:lnTo>
                  <a:lnTo>
                    <a:pt x="9779" y="6954901"/>
                  </a:lnTo>
                  <a:lnTo>
                    <a:pt x="20396" y="6962013"/>
                  </a:lnTo>
                  <a:lnTo>
                    <a:pt x="33388" y="6964680"/>
                  </a:lnTo>
                  <a:lnTo>
                    <a:pt x="8284083" y="6964680"/>
                  </a:lnTo>
                  <a:lnTo>
                    <a:pt x="8297037" y="6962013"/>
                  </a:lnTo>
                  <a:lnTo>
                    <a:pt x="8307705" y="6954901"/>
                  </a:lnTo>
                  <a:lnTo>
                    <a:pt x="8314817" y="6944233"/>
                  </a:lnTo>
                  <a:lnTo>
                    <a:pt x="8317484" y="6931279"/>
                  </a:lnTo>
                  <a:lnTo>
                    <a:pt x="8317484" y="33400"/>
                  </a:lnTo>
                  <a:lnTo>
                    <a:pt x="8314817" y="20447"/>
                  </a:lnTo>
                  <a:lnTo>
                    <a:pt x="8307705" y="9778"/>
                  </a:lnTo>
                  <a:lnTo>
                    <a:pt x="8297037" y="2667"/>
                  </a:lnTo>
                  <a:lnTo>
                    <a:pt x="82840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7407" y="1816608"/>
              <a:ext cx="8317865" cy="6964680"/>
            </a:xfrm>
            <a:custGeom>
              <a:avLst/>
              <a:gdLst/>
              <a:ahLst/>
              <a:cxnLst/>
              <a:rect l="l" t="t" r="r" b="b"/>
              <a:pathLst>
                <a:path w="8317865" h="6964680">
                  <a:moveTo>
                    <a:pt x="33388" y="0"/>
                  </a:moveTo>
                  <a:lnTo>
                    <a:pt x="8284083" y="0"/>
                  </a:lnTo>
                  <a:lnTo>
                    <a:pt x="8297037" y="2667"/>
                  </a:lnTo>
                  <a:lnTo>
                    <a:pt x="8307705" y="9778"/>
                  </a:lnTo>
                  <a:lnTo>
                    <a:pt x="8314817" y="20447"/>
                  </a:lnTo>
                  <a:lnTo>
                    <a:pt x="8317484" y="33400"/>
                  </a:lnTo>
                  <a:lnTo>
                    <a:pt x="8317484" y="6931279"/>
                  </a:lnTo>
                  <a:lnTo>
                    <a:pt x="8314817" y="6944233"/>
                  </a:lnTo>
                  <a:lnTo>
                    <a:pt x="8307705" y="6954901"/>
                  </a:lnTo>
                  <a:lnTo>
                    <a:pt x="8297037" y="6962013"/>
                  </a:lnTo>
                  <a:lnTo>
                    <a:pt x="8284083" y="6964680"/>
                  </a:lnTo>
                  <a:lnTo>
                    <a:pt x="33388" y="6964680"/>
                  </a:lnTo>
                  <a:lnTo>
                    <a:pt x="20396" y="6962013"/>
                  </a:lnTo>
                  <a:lnTo>
                    <a:pt x="9779" y="6954901"/>
                  </a:lnTo>
                  <a:lnTo>
                    <a:pt x="2628" y="6944233"/>
                  </a:lnTo>
                  <a:lnTo>
                    <a:pt x="0" y="6931279"/>
                  </a:lnTo>
                  <a:lnTo>
                    <a:pt x="0" y="33400"/>
                  </a:lnTo>
                  <a:lnTo>
                    <a:pt x="2628" y="20447"/>
                  </a:lnTo>
                  <a:lnTo>
                    <a:pt x="9779" y="9778"/>
                  </a:lnTo>
                  <a:lnTo>
                    <a:pt x="20396" y="2667"/>
                  </a:lnTo>
                  <a:lnTo>
                    <a:pt x="33388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98519" y="1487424"/>
              <a:ext cx="2712720" cy="658368"/>
            </a:xfrm>
            <a:prstGeom prst="rect">
              <a:avLst/>
            </a:prstGeom>
          </p:spPr>
        </p:pic>
      </p:grp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77071" y="9259822"/>
            <a:ext cx="2377439" cy="102717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799591" y="2148423"/>
            <a:ext cx="7957184" cy="4285615"/>
          </a:xfrm>
          <a:prstGeom prst="rect">
            <a:avLst/>
          </a:prstGeom>
        </p:spPr>
        <p:txBody>
          <a:bodyPr vert="horz" wrap="square" lIns="0" tIns="711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4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spc="-409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000" spc="-24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45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spc="-24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000" spc="-37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000" spc="-6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6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endParaRPr sz="3000">
              <a:latin typeface="Tahoma"/>
              <a:cs typeface="Tahoma"/>
            </a:endParaRPr>
          </a:p>
          <a:p>
            <a:pPr marL="658495" marR="5080" indent="-323215" algn="just">
              <a:lnSpc>
                <a:spcPts val="4200"/>
              </a:lnSpc>
              <a:spcBef>
                <a:spcPts val="95"/>
              </a:spcBef>
              <a:buFont typeface="Arial MT"/>
              <a:buChar char="•"/>
              <a:tabLst>
                <a:tab pos="659130" algn="l"/>
              </a:tabLst>
            </a:pP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Kapitalisme</a:t>
            </a:r>
            <a:r>
              <a:rPr sz="3000" spc="-35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pasar</a:t>
            </a:r>
            <a:r>
              <a:rPr sz="3000" spc="-3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adalah</a:t>
            </a:r>
            <a:r>
              <a:rPr sz="3000" spc="-3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45" dirty="0">
                <a:solidFill>
                  <a:srgbClr val="000709"/>
                </a:solidFill>
                <a:latin typeface="Tahoma"/>
                <a:cs typeface="Tahoma"/>
              </a:rPr>
              <a:t>sistem</a:t>
            </a:r>
            <a:r>
              <a:rPr sz="3000" spc="-3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000709"/>
                </a:solidFill>
                <a:latin typeface="Tahoma"/>
                <a:cs typeface="Tahoma"/>
              </a:rPr>
              <a:t>ekonomi</a:t>
            </a:r>
            <a:r>
              <a:rPr sz="3000" spc="-35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90" dirty="0">
                <a:solidFill>
                  <a:srgbClr val="000709"/>
                </a:solidFill>
                <a:latin typeface="Tahoma"/>
                <a:cs typeface="Tahoma"/>
              </a:rPr>
              <a:t>di</a:t>
            </a:r>
            <a:r>
              <a:rPr sz="3000" spc="-33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80" dirty="0">
                <a:solidFill>
                  <a:srgbClr val="000709"/>
                </a:solidFill>
                <a:latin typeface="Tahoma"/>
                <a:cs typeface="Tahoma"/>
              </a:rPr>
              <a:t>mana </a:t>
            </a:r>
            <a:r>
              <a:rPr sz="3000" spc="-93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55" dirty="0">
                <a:solidFill>
                  <a:srgbClr val="000709"/>
                </a:solidFill>
                <a:latin typeface="Tahoma"/>
                <a:cs typeface="Tahoma"/>
              </a:rPr>
              <a:t>individu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55" dirty="0">
                <a:solidFill>
                  <a:srgbClr val="000709"/>
                </a:solidFill>
                <a:latin typeface="Tahoma"/>
                <a:cs typeface="Tahoma"/>
              </a:rPr>
              <a:t>dan</a:t>
            </a:r>
            <a:r>
              <a:rPr sz="3000" spc="-29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perusahaan</a:t>
            </a:r>
            <a:r>
              <a:rPr sz="3000" spc="-29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mengalokasikan</a:t>
            </a:r>
            <a:r>
              <a:rPr sz="3000" spc="-2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55" dirty="0">
                <a:solidFill>
                  <a:srgbClr val="000709"/>
                </a:solidFill>
                <a:latin typeface="Tahoma"/>
                <a:cs typeface="Tahoma"/>
              </a:rPr>
              <a:t>sumber</a:t>
            </a:r>
            <a:endParaRPr sz="3000">
              <a:latin typeface="Tahoma"/>
              <a:cs typeface="Tahoma"/>
            </a:endParaRPr>
          </a:p>
          <a:p>
            <a:pPr marL="658495" marR="5080" algn="just">
              <a:lnSpc>
                <a:spcPts val="4200"/>
              </a:lnSpc>
              <a:spcBef>
                <a:spcPts val="5"/>
              </a:spcBef>
            </a:pPr>
            <a:r>
              <a:rPr sz="3000" spc="-200" dirty="0">
                <a:solidFill>
                  <a:srgbClr val="000709"/>
                </a:solidFill>
                <a:latin typeface="Tahoma"/>
                <a:cs typeface="Tahoma"/>
              </a:rPr>
              <a:t>daya </a:t>
            </a:r>
            <a:r>
              <a:rPr sz="3000" spc="-145" dirty="0">
                <a:solidFill>
                  <a:srgbClr val="000709"/>
                </a:solidFill>
                <a:latin typeface="Tahoma"/>
                <a:cs typeface="Tahoma"/>
              </a:rPr>
              <a:t>dan 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sumber </a:t>
            </a:r>
            <a:r>
              <a:rPr sz="3000" spc="-200" dirty="0">
                <a:solidFill>
                  <a:srgbClr val="000709"/>
                </a:solidFill>
                <a:latin typeface="Tahoma"/>
                <a:cs typeface="Tahoma"/>
              </a:rPr>
              <a:t>daya </a:t>
            </a:r>
            <a:r>
              <a:rPr sz="3000" spc="-155" dirty="0">
                <a:solidFill>
                  <a:srgbClr val="000709"/>
                </a:solidFill>
                <a:latin typeface="Tahoma"/>
                <a:cs typeface="Tahoma"/>
              </a:rPr>
              <a:t>produksi </a:t>
            </a:r>
            <a:r>
              <a:rPr sz="3000" spc="-125" dirty="0">
                <a:solidFill>
                  <a:srgbClr val="000709"/>
                </a:solidFill>
                <a:latin typeface="Tahoma"/>
                <a:cs typeface="Tahoma"/>
              </a:rPr>
              <a:t>dimiliki </a:t>
            </a:r>
            <a:r>
              <a:rPr sz="3000" spc="-170" dirty="0">
                <a:solidFill>
                  <a:srgbClr val="000709"/>
                </a:solidFill>
                <a:latin typeface="Tahoma"/>
                <a:cs typeface="Tahoma"/>
              </a:rPr>
              <a:t>secara 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80" dirty="0">
                <a:solidFill>
                  <a:srgbClr val="000709"/>
                </a:solidFill>
                <a:latin typeface="Tahoma"/>
                <a:cs typeface="Tahoma"/>
              </a:rPr>
              <a:t>pribadi. 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Sederhananya,</a:t>
            </a:r>
            <a:r>
              <a:rPr sz="3000" spc="-2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000709"/>
                </a:solidFill>
                <a:latin typeface="Tahoma"/>
                <a:cs typeface="Tahoma"/>
              </a:rPr>
              <a:t>konsumen 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memutuskan </a:t>
            </a:r>
            <a:r>
              <a:rPr sz="3000" spc="-1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barang</a:t>
            </a:r>
            <a:r>
              <a:rPr sz="3000" spc="-53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000709"/>
                </a:solidFill>
                <a:latin typeface="Tahoma"/>
                <a:cs typeface="Tahoma"/>
              </a:rPr>
              <a:t>apa</a:t>
            </a:r>
            <a:r>
              <a:rPr sz="3000" spc="-5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04" dirty="0">
                <a:solidFill>
                  <a:srgbClr val="000709"/>
                </a:solidFill>
                <a:latin typeface="Tahoma"/>
                <a:cs typeface="Tahoma"/>
              </a:rPr>
              <a:t>yang</a:t>
            </a:r>
            <a:r>
              <a:rPr sz="3000" spc="-53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mereka</a:t>
            </a:r>
            <a:r>
              <a:rPr sz="3000" spc="-4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000709"/>
                </a:solidFill>
                <a:latin typeface="Tahoma"/>
                <a:cs typeface="Tahoma"/>
              </a:rPr>
              <a:t>inginkan</a:t>
            </a:r>
            <a:r>
              <a:rPr sz="3000" spc="-5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0" dirty="0">
                <a:solidFill>
                  <a:srgbClr val="000709"/>
                </a:solidFill>
                <a:latin typeface="Tahoma"/>
                <a:cs typeface="Tahoma"/>
              </a:rPr>
              <a:t>dan</a:t>
            </a:r>
            <a:r>
              <a:rPr sz="3000" spc="-4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perusahaan</a:t>
            </a:r>
            <a:endParaRPr sz="3000">
              <a:latin typeface="Tahoma"/>
              <a:cs typeface="Tahoma"/>
            </a:endParaRPr>
          </a:p>
          <a:p>
            <a:pPr marL="658495" algn="just">
              <a:lnSpc>
                <a:spcPct val="100000"/>
              </a:lnSpc>
              <a:spcBef>
                <a:spcPts val="360"/>
              </a:spcBef>
            </a:pPr>
            <a:r>
              <a:rPr sz="3000" spc="-170" dirty="0">
                <a:solidFill>
                  <a:srgbClr val="000709"/>
                </a:solidFill>
                <a:latin typeface="Tahoma"/>
                <a:cs typeface="Tahoma"/>
              </a:rPr>
              <a:t>menentukan</a:t>
            </a:r>
            <a:r>
              <a:rPr sz="3000" spc="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apa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45" dirty="0">
                <a:solidFill>
                  <a:srgbClr val="000709"/>
                </a:solidFill>
                <a:latin typeface="Tahoma"/>
                <a:cs typeface="Tahoma"/>
              </a:rPr>
              <a:t>dan</a:t>
            </a:r>
            <a:r>
              <a:rPr sz="3000" spc="-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berapa</a:t>
            </a:r>
            <a:r>
              <a:rPr sz="3000" spc="6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banyak</a:t>
            </a:r>
            <a:r>
              <a:rPr sz="3000" spc="-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yang</a:t>
            </a:r>
            <a:r>
              <a:rPr sz="3000" spc="-3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akan</a:t>
            </a:r>
            <a:endParaRPr sz="3000">
              <a:latin typeface="Tahoma"/>
              <a:cs typeface="Tahoma"/>
            </a:endParaRPr>
          </a:p>
          <a:p>
            <a:pPr marL="658495" algn="just">
              <a:lnSpc>
                <a:spcPct val="100000"/>
              </a:lnSpc>
              <a:spcBef>
                <a:spcPts val="819"/>
              </a:spcBef>
            </a:pPr>
            <a:r>
              <a:rPr sz="3000" spc="-180" dirty="0">
                <a:solidFill>
                  <a:srgbClr val="000709"/>
                </a:solidFill>
                <a:latin typeface="Tahoma"/>
                <a:cs typeface="Tahoma"/>
              </a:rPr>
              <a:t>diproduksi;</a:t>
            </a:r>
            <a:r>
              <a:rPr sz="3000" spc="-37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peran</a:t>
            </a:r>
            <a:r>
              <a:rPr sz="3000" spc="-3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3000" spc="-4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50" dirty="0">
                <a:solidFill>
                  <a:srgbClr val="000709"/>
                </a:solidFill>
                <a:latin typeface="Tahoma"/>
                <a:cs typeface="Tahoma"/>
              </a:rPr>
              <a:t>dalam</a:t>
            </a:r>
            <a:r>
              <a:rPr sz="3000" spc="-3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55" dirty="0">
                <a:solidFill>
                  <a:srgbClr val="000709"/>
                </a:solidFill>
                <a:latin typeface="Tahoma"/>
                <a:cs typeface="Tahoma"/>
              </a:rPr>
              <a:t>kapitalisme</a:t>
            </a:r>
            <a:r>
              <a:rPr sz="3000" spc="-3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pasar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3033" y="6356298"/>
            <a:ext cx="504698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264795">
              <a:lnSpc>
                <a:spcPct val="116799"/>
              </a:lnSpc>
              <a:spcBef>
                <a:spcPts val="100"/>
              </a:spcBef>
              <a:tabLst>
                <a:tab pos="1097915" algn="l"/>
                <a:tab pos="2311400" algn="l"/>
                <a:tab pos="3100705" algn="l"/>
                <a:tab pos="4250055" algn="l"/>
              </a:tabLst>
            </a:pP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000" spc="-24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3000" spc="-22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000" spc="-215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g	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000" spc="-15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ain</a:t>
            </a:r>
            <a:r>
              <a:rPr sz="3000" spc="-22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000" spc="-26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n	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spc="-14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r  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229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n	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000" spc="-215" dirty="0">
                <a:solidFill>
                  <a:srgbClr val="000709"/>
                </a:solidFill>
                <a:latin typeface="Tahoma"/>
                <a:cs typeface="Tahoma"/>
              </a:rPr>
              <a:t>en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j</a:t>
            </a:r>
            <a:r>
              <a:rPr sz="3000" spc="-25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000" spc="-13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n	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000" spc="-15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000" spc="-9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spc="-31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000" spc="-2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5767" y="6356298"/>
            <a:ext cx="2209165" cy="163004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17000"/>
              </a:lnSpc>
              <a:spcBef>
                <a:spcPts val="90"/>
              </a:spcBef>
              <a:tabLst>
                <a:tab pos="1320165" algn="l"/>
              </a:tabLst>
            </a:pP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al</a:t>
            </a:r>
            <a:r>
              <a:rPr sz="3000" spc="-26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h	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un</a:t>
            </a:r>
            <a:r>
              <a:rPr sz="3000" spc="-12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000" spc="-14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k  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perusahaan 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konsumen.</a:t>
            </a:r>
            <a:endParaRPr sz="3000">
              <a:latin typeface="Tahoma"/>
              <a:cs typeface="Tahom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9756647" y="1487424"/>
            <a:ext cx="8336280" cy="7303134"/>
            <a:chOff x="9756647" y="1487424"/>
            <a:chExt cx="8336280" cy="7303134"/>
          </a:xfrm>
        </p:grpSpPr>
        <p:sp>
          <p:nvSpPr>
            <p:cNvPr id="13" name="object 13"/>
            <p:cNvSpPr/>
            <p:nvPr/>
          </p:nvSpPr>
          <p:spPr>
            <a:xfrm>
              <a:off x="9765791" y="1816608"/>
              <a:ext cx="8317865" cy="6964680"/>
            </a:xfrm>
            <a:custGeom>
              <a:avLst/>
              <a:gdLst/>
              <a:ahLst/>
              <a:cxnLst/>
              <a:rect l="l" t="t" r="r" b="b"/>
              <a:pathLst>
                <a:path w="8317865" h="6964680">
                  <a:moveTo>
                    <a:pt x="33400" y="0"/>
                  </a:moveTo>
                  <a:lnTo>
                    <a:pt x="8284083" y="0"/>
                  </a:lnTo>
                  <a:lnTo>
                    <a:pt x="8297036" y="2667"/>
                  </a:lnTo>
                  <a:lnTo>
                    <a:pt x="8307704" y="9778"/>
                  </a:lnTo>
                  <a:lnTo>
                    <a:pt x="8314817" y="20447"/>
                  </a:lnTo>
                  <a:lnTo>
                    <a:pt x="8317484" y="33400"/>
                  </a:lnTo>
                  <a:lnTo>
                    <a:pt x="8317484" y="6931279"/>
                  </a:lnTo>
                  <a:lnTo>
                    <a:pt x="8314817" y="6944233"/>
                  </a:lnTo>
                  <a:lnTo>
                    <a:pt x="8307704" y="6954901"/>
                  </a:lnTo>
                  <a:lnTo>
                    <a:pt x="8297036" y="6962013"/>
                  </a:lnTo>
                  <a:lnTo>
                    <a:pt x="8284083" y="6964680"/>
                  </a:lnTo>
                  <a:lnTo>
                    <a:pt x="33400" y="6964680"/>
                  </a:lnTo>
                  <a:lnTo>
                    <a:pt x="20447" y="6962013"/>
                  </a:lnTo>
                  <a:lnTo>
                    <a:pt x="9778" y="6954901"/>
                  </a:lnTo>
                  <a:lnTo>
                    <a:pt x="2666" y="6944233"/>
                  </a:lnTo>
                  <a:lnTo>
                    <a:pt x="0" y="6931279"/>
                  </a:lnTo>
                  <a:lnTo>
                    <a:pt x="0" y="33400"/>
                  </a:lnTo>
                  <a:lnTo>
                    <a:pt x="2666" y="20447"/>
                  </a:lnTo>
                  <a:lnTo>
                    <a:pt x="9778" y="9778"/>
                  </a:lnTo>
                  <a:lnTo>
                    <a:pt x="20447" y="2667"/>
                  </a:lnTo>
                  <a:lnTo>
                    <a:pt x="33400" y="0"/>
                  </a:lnTo>
                  <a:close/>
                </a:path>
              </a:pathLst>
            </a:custGeom>
            <a:ln w="182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2923519" y="1487424"/>
              <a:ext cx="2709672" cy="658368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9972802" y="1975215"/>
            <a:ext cx="7940040" cy="218694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2362835" algn="l"/>
                <a:tab pos="3774440" algn="l"/>
              </a:tabLst>
            </a:pPr>
            <a:r>
              <a:rPr sz="3000" spc="-265" dirty="0">
                <a:solidFill>
                  <a:srgbClr val="000709"/>
                </a:solidFill>
                <a:latin typeface="Tahoma"/>
                <a:cs typeface="Tahoma"/>
              </a:rPr>
              <a:t>SOSIALISME	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YANG	</a:t>
            </a:r>
            <a:r>
              <a:rPr sz="3000" spc="-275" dirty="0">
                <a:solidFill>
                  <a:srgbClr val="000709"/>
                </a:solidFill>
                <a:latin typeface="Tahoma"/>
                <a:cs typeface="Tahoma"/>
              </a:rPr>
              <a:t>DIRENCANAKAN</a:t>
            </a:r>
            <a:endParaRPr sz="3000">
              <a:latin typeface="Tahoma"/>
              <a:cs typeface="Tahoma"/>
            </a:endParaRPr>
          </a:p>
          <a:p>
            <a:pPr marR="244475" algn="ctr">
              <a:lnSpc>
                <a:spcPct val="100000"/>
              </a:lnSpc>
              <a:spcBef>
                <a:spcPts val="600"/>
              </a:spcBef>
            </a:pP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SECARA</a:t>
            </a:r>
            <a:r>
              <a:rPr sz="3000" spc="2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15" dirty="0">
                <a:solidFill>
                  <a:srgbClr val="000709"/>
                </a:solidFill>
                <a:latin typeface="Tahoma"/>
                <a:cs typeface="Tahoma"/>
              </a:rPr>
              <a:t>TERPUSAT</a:t>
            </a:r>
            <a:endParaRPr sz="3000">
              <a:latin typeface="Tahoma"/>
              <a:cs typeface="Tahoma"/>
            </a:endParaRPr>
          </a:p>
          <a:p>
            <a:pPr marL="12700" marR="5080">
              <a:lnSpc>
                <a:spcPct val="116700"/>
              </a:lnSpc>
              <a:spcBef>
                <a:spcPts val="219"/>
              </a:spcBef>
              <a:tabLst>
                <a:tab pos="2426970" algn="l"/>
                <a:tab pos="3825875" algn="l"/>
                <a:tab pos="5569585" algn="l"/>
                <a:tab pos="6953884" algn="l"/>
              </a:tabLst>
            </a:pPr>
            <a:r>
              <a:rPr sz="3000" spc="-145" dirty="0">
                <a:solidFill>
                  <a:srgbClr val="000709"/>
                </a:solidFill>
                <a:latin typeface="Tahoma"/>
                <a:cs typeface="Tahoma"/>
              </a:rPr>
              <a:t>spektrum</a:t>
            </a:r>
            <a:r>
              <a:rPr sz="3000" spc="35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kapitalisme</a:t>
            </a:r>
            <a:r>
              <a:rPr sz="3000" spc="38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pasar</a:t>
            </a:r>
            <a:r>
              <a:rPr sz="3000" spc="3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80" dirty="0">
                <a:solidFill>
                  <a:srgbClr val="000709"/>
                </a:solidFill>
                <a:latin typeface="Tahoma"/>
                <a:cs typeface="Tahoma"/>
              </a:rPr>
              <a:t>adalah</a:t>
            </a:r>
            <a:r>
              <a:rPr sz="3000" spc="36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55" dirty="0">
                <a:solidFill>
                  <a:srgbClr val="000709"/>
                </a:solidFill>
                <a:latin typeface="Tahoma"/>
                <a:cs typeface="Tahoma"/>
              </a:rPr>
              <a:t>sosialisme</a:t>
            </a:r>
            <a:r>
              <a:rPr sz="3000" spc="29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00" dirty="0">
                <a:solidFill>
                  <a:srgbClr val="000709"/>
                </a:solidFill>
                <a:latin typeface="Tahoma"/>
                <a:cs typeface="Tahoma"/>
              </a:rPr>
              <a:t>yang </a:t>
            </a:r>
            <a:r>
              <a:rPr sz="3000" spc="-92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114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spc="-15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000" spc="-24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000" spc="-21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spc="-140" dirty="0">
                <a:solidFill>
                  <a:srgbClr val="000709"/>
                </a:solidFill>
                <a:latin typeface="Tahoma"/>
                <a:cs typeface="Tahoma"/>
              </a:rPr>
              <a:t>c</a:t>
            </a:r>
            <a:r>
              <a:rPr sz="3000" spc="-2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0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n	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000" spc="-24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000" spc="-140" dirty="0">
                <a:solidFill>
                  <a:srgbClr val="000709"/>
                </a:solidFill>
                <a:latin typeface="Tahoma"/>
                <a:cs typeface="Tahoma"/>
              </a:rPr>
              <a:t>c</a:t>
            </a:r>
            <a:r>
              <a:rPr sz="3000" spc="-2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4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a	</a:t>
            </a:r>
            <a:r>
              <a:rPr sz="3000" spc="-145" dirty="0">
                <a:solidFill>
                  <a:srgbClr val="000709"/>
                </a:solidFill>
                <a:latin typeface="Tahoma"/>
                <a:cs typeface="Tahoma"/>
              </a:rPr>
              <a:t>te</a:t>
            </a:r>
            <a:r>
              <a:rPr sz="3000" spc="-15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000" spc="-21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14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.	</a:t>
            </a:r>
            <a:r>
              <a:rPr sz="3000" spc="-38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114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m	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ste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972802" y="4261815"/>
            <a:ext cx="789114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180" dirty="0">
                <a:solidFill>
                  <a:srgbClr val="000709"/>
                </a:solidFill>
                <a:latin typeface="Tahoma"/>
                <a:cs typeface="Tahoma"/>
              </a:rPr>
              <a:t>perekonomian</a:t>
            </a:r>
            <a:r>
              <a:rPr sz="3000" spc="-434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55" dirty="0">
                <a:solidFill>
                  <a:srgbClr val="000709"/>
                </a:solidFill>
                <a:latin typeface="Tahoma"/>
                <a:cs typeface="Tahoma"/>
              </a:rPr>
              <a:t>jenis</a:t>
            </a:r>
            <a:r>
              <a:rPr sz="3000" spc="-40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ini,</a:t>
            </a:r>
            <a:r>
              <a:rPr sz="3000" spc="-38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negara</a:t>
            </a:r>
            <a:r>
              <a:rPr sz="3000" spc="-4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00" dirty="0">
                <a:solidFill>
                  <a:srgbClr val="000709"/>
                </a:solidFill>
                <a:latin typeface="Tahoma"/>
                <a:cs typeface="Tahoma"/>
              </a:rPr>
              <a:t>mempunyai</a:t>
            </a:r>
            <a:r>
              <a:rPr sz="3000" spc="-33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kekuasaan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972802" y="5329250"/>
            <a:ext cx="1938655" cy="4832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229" dirty="0">
                <a:solidFill>
                  <a:srgbClr val="000709"/>
                </a:solidFill>
                <a:latin typeface="Tahoma"/>
                <a:cs typeface="Tahoma"/>
              </a:rPr>
              <a:t>sebagaimana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9972802" y="4700211"/>
            <a:ext cx="3016250" cy="111188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75"/>
              </a:spcBef>
              <a:tabLst>
                <a:tab pos="1042669" algn="l"/>
                <a:tab pos="1966595" algn="l"/>
              </a:tabLst>
            </a:pP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yang	</a:t>
            </a:r>
            <a:r>
              <a:rPr sz="3000" spc="-125" dirty="0">
                <a:solidFill>
                  <a:srgbClr val="000709"/>
                </a:solidFill>
                <a:latin typeface="Tahoma"/>
                <a:cs typeface="Tahoma"/>
              </a:rPr>
              <a:t>luas	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untuk</a:t>
            </a:r>
            <a:endParaRPr sz="3000">
              <a:latin typeface="Tahoma"/>
              <a:cs typeface="Tahoma"/>
            </a:endParaRPr>
          </a:p>
          <a:p>
            <a:pPr marL="2283460">
              <a:lnSpc>
                <a:spcPct val="100000"/>
              </a:lnSpc>
              <a:spcBef>
                <a:spcPts val="675"/>
              </a:spcBef>
            </a:pPr>
            <a:r>
              <a:rPr sz="3000" spc="-295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3119354" y="4666056"/>
            <a:ext cx="134747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9230" marR="5080" indent="-177165">
              <a:lnSpc>
                <a:spcPct val="116700"/>
              </a:lnSpc>
              <a:spcBef>
                <a:spcPts val="100"/>
              </a:spcBef>
            </a:pPr>
            <a:r>
              <a:rPr sz="3000" spc="-24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000" spc="-9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300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an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i  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dilihat.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4607286" y="4666056"/>
            <a:ext cx="3009900" cy="1093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54940">
              <a:lnSpc>
                <a:spcPct val="116700"/>
              </a:lnSpc>
              <a:spcBef>
                <a:spcPts val="100"/>
              </a:spcBef>
              <a:tabLst>
                <a:tab pos="2274570" algn="l"/>
                <a:tab pos="2299335" algn="l"/>
              </a:tabLst>
            </a:pPr>
            <a:r>
              <a:rPr sz="3000" spc="-20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en</a:t>
            </a:r>
            <a:r>
              <a:rPr sz="3000" spc="-145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000" spc="-135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spc="-245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000" spc="-28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n		</a:t>
            </a:r>
            <a:r>
              <a:rPr sz="3000" spc="-140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000" spc="-245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u  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Perencanaan	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endParaRPr sz="3000">
              <a:latin typeface="Tahoma"/>
              <a:cs typeface="Tahom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972802" y="5737937"/>
            <a:ext cx="7953375" cy="216027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 algn="just">
              <a:lnSpc>
                <a:spcPct val="116799"/>
              </a:lnSpc>
              <a:spcBef>
                <a:spcPts val="85"/>
              </a:spcBef>
            </a:pP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membuat 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keputusan </a:t>
            </a:r>
            <a:r>
              <a:rPr sz="3000" spc="-155" dirty="0">
                <a:solidFill>
                  <a:srgbClr val="000709"/>
                </a:solidFill>
                <a:latin typeface="Tahoma"/>
                <a:cs typeface="Tahoma"/>
              </a:rPr>
              <a:t>“dari 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atas </a:t>
            </a:r>
            <a:r>
              <a:rPr sz="3000" spc="-100" dirty="0">
                <a:solidFill>
                  <a:srgbClr val="000709"/>
                </a:solidFill>
                <a:latin typeface="Tahoma"/>
                <a:cs typeface="Tahoma"/>
              </a:rPr>
              <a:t>ke </a:t>
            </a:r>
            <a:r>
              <a:rPr sz="3000" spc="-204" dirty="0">
                <a:solidFill>
                  <a:srgbClr val="000709"/>
                </a:solidFill>
                <a:latin typeface="Tahoma"/>
                <a:cs typeface="Tahoma"/>
              </a:rPr>
              <a:t>bawah” </a:t>
            </a:r>
            <a:r>
              <a:rPr sz="3000" spc="-805" dirty="0">
                <a:solidFill>
                  <a:srgbClr val="000709"/>
                </a:solidFill>
                <a:latin typeface="Tahoma"/>
                <a:cs typeface="Tahoma"/>
              </a:rPr>
              <a:t>tennetgaanrag </a:t>
            </a:r>
            <a:r>
              <a:rPr sz="3000" spc="-8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b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7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000" spc="-484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spc="-4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50" dirty="0">
                <a:solidFill>
                  <a:srgbClr val="000709"/>
                </a:solidFill>
                <a:latin typeface="Tahoma"/>
                <a:cs typeface="Tahoma"/>
              </a:rPr>
              <a:t>j</a:t>
            </a:r>
            <a:r>
              <a:rPr sz="3000" spc="-25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6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50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7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49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320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6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000" spc="-509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16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000" spc="-195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o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spc="-42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spc="-47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000" spc="-45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00" dirty="0">
                <a:solidFill>
                  <a:srgbClr val="000709"/>
                </a:solidFill>
                <a:latin typeface="Tahoma"/>
                <a:cs typeface="Tahoma"/>
              </a:rPr>
              <a:t>j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m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l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h  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berapa 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; </a:t>
            </a:r>
            <a:r>
              <a:rPr sz="3000" spc="-170" dirty="0">
                <a:solidFill>
                  <a:srgbClr val="000709"/>
                </a:solidFill>
                <a:latin typeface="Tahoma"/>
                <a:cs typeface="Tahoma"/>
              </a:rPr>
              <a:t>konsumen </a:t>
            </a:r>
            <a:r>
              <a:rPr sz="3000" spc="-175" dirty="0">
                <a:solidFill>
                  <a:srgbClr val="000709"/>
                </a:solidFill>
                <a:latin typeface="Tahoma"/>
                <a:cs typeface="Tahoma"/>
              </a:rPr>
              <a:t>dapat </a:t>
            </a:r>
            <a:r>
              <a:rPr sz="3000" spc="-200" dirty="0">
                <a:solidFill>
                  <a:srgbClr val="000709"/>
                </a:solidFill>
                <a:latin typeface="Tahoma"/>
                <a:cs typeface="Tahoma"/>
              </a:rPr>
              <a:t>membelanjakan </a:t>
            </a:r>
            <a:r>
              <a:rPr sz="3000" spc="-215" dirty="0">
                <a:solidFill>
                  <a:srgbClr val="000709"/>
                </a:solidFill>
                <a:latin typeface="Tahoma"/>
                <a:cs typeface="Tahoma"/>
              </a:rPr>
              <a:t>uangnya 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85" dirty="0">
                <a:solidFill>
                  <a:srgbClr val="000709"/>
                </a:solidFill>
                <a:latin typeface="Tahoma"/>
                <a:cs typeface="Tahoma"/>
              </a:rPr>
              <a:t>un</a:t>
            </a:r>
            <a:r>
              <a:rPr sz="3000" spc="-120" dirty="0">
                <a:solidFill>
                  <a:srgbClr val="000709"/>
                </a:solidFill>
                <a:latin typeface="Tahoma"/>
                <a:cs typeface="Tahoma"/>
              </a:rPr>
              <a:t>t</a:t>
            </a:r>
            <a:r>
              <a:rPr sz="3000" spc="-165" dirty="0">
                <a:solidFill>
                  <a:srgbClr val="000709"/>
                </a:solidFill>
                <a:latin typeface="Tahoma"/>
                <a:cs typeface="Tahoma"/>
              </a:rPr>
              <a:t>u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k</a:t>
            </a:r>
            <a:r>
              <a:rPr sz="3000" spc="-51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29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p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64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295" dirty="0">
                <a:solidFill>
                  <a:srgbClr val="000709"/>
                </a:solidFill>
                <a:latin typeface="Tahoma"/>
                <a:cs typeface="Tahoma"/>
              </a:rPr>
              <a:t>y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spc="-235" dirty="0">
                <a:solidFill>
                  <a:srgbClr val="000709"/>
                </a:solidFill>
                <a:latin typeface="Tahoma"/>
                <a:cs typeface="Tahoma"/>
              </a:rPr>
              <a:t>n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g</a:t>
            </a:r>
            <a:r>
              <a:rPr sz="3000" spc="-655" dirty="0">
                <a:solidFill>
                  <a:srgbClr val="000709"/>
                </a:solidFill>
                <a:latin typeface="Tahoma"/>
                <a:cs typeface="Tahoma"/>
              </a:rPr>
              <a:t> </a:t>
            </a:r>
            <a:r>
              <a:rPr sz="3000" spc="-140" dirty="0">
                <a:solidFill>
                  <a:srgbClr val="000709"/>
                </a:solidFill>
                <a:latin typeface="Tahoma"/>
                <a:cs typeface="Tahoma"/>
              </a:rPr>
              <a:t>te</a:t>
            </a:r>
            <a:r>
              <a:rPr sz="3000" spc="-150" dirty="0">
                <a:solidFill>
                  <a:srgbClr val="000709"/>
                </a:solidFill>
                <a:latin typeface="Tahoma"/>
                <a:cs typeface="Tahoma"/>
              </a:rPr>
              <a:t>r</a:t>
            </a:r>
            <a:r>
              <a:rPr sz="3000" spc="-190" dirty="0">
                <a:solidFill>
                  <a:srgbClr val="000709"/>
                </a:solidFill>
                <a:latin typeface="Tahoma"/>
                <a:cs typeface="Tahoma"/>
              </a:rPr>
              <a:t>s</a:t>
            </a:r>
            <a:r>
              <a:rPr sz="3000" spc="-210" dirty="0">
                <a:solidFill>
                  <a:srgbClr val="000709"/>
                </a:solidFill>
                <a:latin typeface="Tahoma"/>
                <a:cs typeface="Tahoma"/>
              </a:rPr>
              <a:t>e</a:t>
            </a:r>
            <a:r>
              <a:rPr sz="3000" spc="-220" dirty="0">
                <a:solidFill>
                  <a:srgbClr val="000709"/>
                </a:solidFill>
                <a:latin typeface="Tahoma"/>
                <a:cs typeface="Tahoma"/>
              </a:rPr>
              <a:t>d</a:t>
            </a:r>
            <a:r>
              <a:rPr sz="3000" spc="-90" dirty="0">
                <a:solidFill>
                  <a:srgbClr val="000709"/>
                </a:solidFill>
                <a:latin typeface="Tahoma"/>
                <a:cs typeface="Tahoma"/>
              </a:rPr>
              <a:t>i</a:t>
            </a:r>
            <a:r>
              <a:rPr sz="3000" spc="-254" dirty="0">
                <a:solidFill>
                  <a:srgbClr val="000709"/>
                </a:solidFill>
                <a:latin typeface="Tahoma"/>
                <a:cs typeface="Tahoma"/>
              </a:rPr>
              <a:t>a</a:t>
            </a:r>
            <a:r>
              <a:rPr sz="3000" dirty="0">
                <a:solidFill>
                  <a:srgbClr val="000709"/>
                </a:solidFill>
                <a:latin typeface="Tahoma"/>
                <a:cs typeface="Tahoma"/>
              </a:rPr>
              <a:t>.</a:t>
            </a:r>
            <a:endParaRPr sz="30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791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MT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Memerintah</vt:lpstr>
      <vt:lpstr>PowerPoint Presentation</vt:lpstr>
      <vt:lpstr>PowerPoint Presentation</vt:lpstr>
      <vt:lpstr>PowerPoint Presentation</vt:lpstr>
      <vt:lpstr>KESIMPULAN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Andri Firman Saputra</cp:lastModifiedBy>
  <cp:revision>1</cp:revision>
  <dcterms:created xsi:type="dcterms:W3CDTF">2023-11-15T13:43:13Z</dcterms:created>
  <dcterms:modified xsi:type="dcterms:W3CDTF">2023-11-15T13:44:44Z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2023-11-15T00:00:00Z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2023-11-15T00:00:00Z</vt:filetime>
  </property>
</Properties>
</file>