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12"/>
  </p:notesMasterIdLst>
  <p:sldIdLst>
    <p:sldId id="256" r:id="rId2"/>
    <p:sldId id="260" r:id="rId3"/>
    <p:sldId id="347" r:id="rId4"/>
    <p:sldId id="349" r:id="rId5"/>
    <p:sldId id="261" r:id="rId6"/>
    <p:sldId id="348" r:id="rId7"/>
    <p:sldId id="350" r:id="rId8"/>
    <p:sldId id="275" r:id="rId9"/>
    <p:sldId id="351" r:id="rId10"/>
    <p:sldId id="35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053C3B-8980-46DC-91AC-3571972C5F50}">
  <a:tblStyle styleId="{5F053C3B-8980-46DC-91AC-3571972C5F5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cd8a80d6b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cd8a80d6b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107aaa41fe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107aaa41fe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1122500" y="1073000"/>
            <a:ext cx="6899100" cy="285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cxnSp>
        <p:nvCxnSpPr>
          <p:cNvPr id="50" name="Google Shape;50;p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1" name="Google Shape;51;p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2" name="Google Shape;52;p8"/>
          <p:cNvCxnSpPr/>
          <p:nvPr/>
        </p:nvCxnSpPr>
        <p:spPr>
          <a:xfrm flipH="1">
            <a:off x="7093250" y="3935075"/>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3" name="Google Shape;53;p8"/>
          <p:cNvCxnSpPr/>
          <p:nvPr/>
        </p:nvCxnSpPr>
        <p:spPr>
          <a:xfrm flipH="1">
            <a:off x="-420450" y="-121600"/>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1">
  <p:cSld name="CUSTOM_19">
    <p:spTree>
      <p:nvGrpSpPr>
        <p:cNvPr id="1" name="Shape 185"/>
        <p:cNvGrpSpPr/>
        <p:nvPr/>
      </p:nvGrpSpPr>
      <p:grpSpPr>
        <a:xfrm>
          <a:off x="0" y="0"/>
          <a:ext cx="0" cy="0"/>
          <a:chOff x="0" y="0"/>
          <a:chExt cx="0" cy="0"/>
        </a:xfrm>
      </p:grpSpPr>
      <p:sp>
        <p:nvSpPr>
          <p:cNvPr id="186" name="Google Shape;186;p25"/>
          <p:cNvSpPr txBox="1">
            <a:spLocks noGrp="1"/>
          </p:cNvSpPr>
          <p:nvPr>
            <p:ph type="title" hasCustomPrompt="1"/>
          </p:nvPr>
        </p:nvSpPr>
        <p:spPr>
          <a:xfrm>
            <a:off x="713225" y="1345375"/>
            <a:ext cx="6120300" cy="16443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a:spLocks noGrp="1"/>
          </p:cNvSpPr>
          <p:nvPr>
            <p:ph type="subTitle" idx="1"/>
          </p:nvPr>
        </p:nvSpPr>
        <p:spPr>
          <a:xfrm>
            <a:off x="713225" y="3188648"/>
            <a:ext cx="6120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188" name="Google Shape;188;p2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9" name="Google Shape;189;p2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0" name="Google Shape;190;p25"/>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91" name="Google Shape;191;p25"/>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8" r:id="rId3"/>
    <p:sldLayoutId id="2147483661" r:id="rId4"/>
    <p:sldLayoutId id="2147483662" r:id="rId5"/>
    <p:sldLayoutId id="2147483671" r:id="rId6"/>
    <p:sldLayoutId id="2147483696" r:id="rId7"/>
    <p:sldLayoutId id="2147483697" r:id="rId8"/>
    <p:sldLayoutId id="2147483698" r:id="rId9"/>
    <p:sldLayoutId id="214748369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39950" y="937924"/>
            <a:ext cx="7064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KELOMPOK 1</a:t>
            </a:r>
            <a:br>
              <a:rPr lang="en" dirty="0"/>
            </a:br>
            <a:r>
              <a:rPr lang="en" dirty="0"/>
              <a:t>GALAT</a:t>
            </a:r>
            <a:endParaRPr dirty="0"/>
          </a:p>
        </p:txBody>
      </p:sp>
      <p:sp>
        <p:nvSpPr>
          <p:cNvPr id="483" name="Google Shape;483;p59"/>
          <p:cNvSpPr txBox="1">
            <a:spLocks noGrp="1"/>
          </p:cNvSpPr>
          <p:nvPr>
            <p:ph type="subTitle" idx="1"/>
          </p:nvPr>
        </p:nvSpPr>
        <p:spPr>
          <a:xfrm>
            <a:off x="1039950" y="2990524"/>
            <a:ext cx="7064100" cy="441900"/>
          </a:xfrm>
          <a:prstGeom prst="rect">
            <a:avLst/>
          </a:prstGeom>
        </p:spPr>
        <p:txBody>
          <a:bodyPr spcFirstLastPara="1" wrap="square" lIns="91425" tIns="91425" rIns="91425" bIns="91425" anchor="t" anchorCtr="0">
            <a:noAutofit/>
          </a:bodyPr>
          <a:lstStyle/>
          <a:p>
            <a:pPr marL="0" indent="0">
              <a:buClr>
                <a:schemeClr val="dk1"/>
              </a:buClr>
              <a:buSzPts val="1100"/>
            </a:pPr>
            <a:r>
              <a:rPr lang="id-ID" dirty="0"/>
              <a:t>Galat Mutlak, Galat Relatif Dan Galat Pembulatan</a:t>
            </a:r>
            <a:endParaRPr lang="en-US" dirty="0"/>
          </a:p>
          <a:p>
            <a:pPr marL="0" indent="0">
              <a:buClr>
                <a:schemeClr val="dk1"/>
              </a:buClr>
              <a:buSzPts val="1100"/>
            </a:pPr>
            <a:endParaRPr lang="en-US" dirty="0"/>
          </a:p>
          <a:p>
            <a:pPr marL="0" indent="0">
              <a:buClr>
                <a:schemeClr val="dk1"/>
              </a:buClr>
              <a:buSzPts val="1100"/>
            </a:pPr>
            <a:r>
              <a:rPr lang="en-US" dirty="0" err="1"/>
              <a:t>Anggota</a:t>
            </a:r>
            <a:r>
              <a:rPr lang="en-US" dirty="0"/>
              <a:t>:</a:t>
            </a:r>
          </a:p>
          <a:p>
            <a:pPr marL="0" indent="0" algn="l">
              <a:buClr>
                <a:schemeClr val="dk1"/>
              </a:buClr>
              <a:buSzPts val="1100"/>
            </a:pPr>
            <a:r>
              <a:rPr lang="en-US" dirty="0"/>
              <a:t>	Andri Firman Saputra 		– 201011402125</a:t>
            </a:r>
            <a:br>
              <a:rPr lang="en-US" dirty="0"/>
            </a:br>
            <a:r>
              <a:rPr lang="en-US" dirty="0"/>
              <a:t>	</a:t>
            </a:r>
            <a:r>
              <a:rPr lang="en-US" dirty="0" err="1"/>
              <a:t>Dhiwa</a:t>
            </a:r>
            <a:r>
              <a:rPr lang="en-US" dirty="0"/>
              <a:t> </a:t>
            </a:r>
            <a:r>
              <a:rPr lang="en-US" dirty="0" err="1"/>
              <a:t>Gemilang</a:t>
            </a:r>
            <a:r>
              <a:rPr lang="en-US" dirty="0"/>
              <a:t> Pram Dhani 	– 201011402321</a:t>
            </a:r>
            <a:br>
              <a:rPr lang="en-US" dirty="0"/>
            </a:br>
            <a:r>
              <a:rPr lang="en-US" dirty="0"/>
              <a:t>	Muhammad Lutfi </a:t>
            </a:r>
            <a:r>
              <a:rPr lang="en-US" dirty="0" err="1"/>
              <a:t>Ariski</a:t>
            </a:r>
            <a:r>
              <a:rPr lang="en-US" dirty="0"/>
              <a:t>		– 201011401871</a:t>
            </a:r>
            <a:endParaRPr lang="id-ID" dirty="0"/>
          </a:p>
          <a:p>
            <a:pPr marL="0" lvl="0" indent="0">
              <a:buClr>
                <a:schemeClr val="dk1"/>
              </a:buClr>
              <a:buSzPts val="1100"/>
            </a:pPr>
            <a:endParaRPr lang="id-ID"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A59A-19AB-B83C-2AA6-0B8153A18AD6}"/>
              </a:ext>
            </a:extLst>
          </p:cNvPr>
          <p:cNvSpPr>
            <a:spLocks noGrp="1"/>
          </p:cNvSpPr>
          <p:nvPr>
            <p:ph type="title"/>
          </p:nvPr>
        </p:nvSpPr>
        <p:spPr>
          <a:xfrm>
            <a:off x="1612756" y="1962409"/>
            <a:ext cx="6120300" cy="1644300"/>
          </a:xfrm>
        </p:spPr>
        <p:txBody>
          <a:bodyPr/>
          <a:lstStyle/>
          <a:p>
            <a:pPr algn="ctr"/>
            <a:r>
              <a:rPr lang="en-US" sz="5000" dirty="0"/>
              <a:t>ADA PERTANYAAN ? </a:t>
            </a:r>
            <a:endParaRPr lang="en-ID" sz="5000" dirty="0"/>
          </a:p>
        </p:txBody>
      </p:sp>
    </p:spTree>
    <p:extLst>
      <p:ext uri="{BB962C8B-B14F-4D97-AF65-F5344CB8AC3E}">
        <p14:creationId xmlns:p14="http://schemas.microsoft.com/office/powerpoint/2010/main" val="3613412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3"/>
          <p:cNvSpPr txBox="1">
            <a:spLocks noGrp="1"/>
          </p:cNvSpPr>
          <p:nvPr>
            <p:ph type="title"/>
          </p:nvPr>
        </p:nvSpPr>
        <p:spPr>
          <a:xfrm>
            <a:off x="2180041" y="853073"/>
            <a:ext cx="4323000" cy="49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GALAT</a:t>
            </a:r>
            <a:endParaRPr dirty="0"/>
          </a:p>
        </p:txBody>
      </p:sp>
      <p:sp>
        <p:nvSpPr>
          <p:cNvPr id="535" name="Google Shape;535;p63"/>
          <p:cNvSpPr txBox="1">
            <a:spLocks noGrp="1"/>
          </p:cNvSpPr>
          <p:nvPr>
            <p:ph type="subTitle" idx="1"/>
          </p:nvPr>
        </p:nvSpPr>
        <p:spPr>
          <a:xfrm>
            <a:off x="1738822" y="1574550"/>
            <a:ext cx="5458200" cy="9972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1600" dirty="0"/>
              <a:t>“</a:t>
            </a:r>
            <a:r>
              <a:rPr lang="en-ID" sz="1600" dirty="0" err="1"/>
              <a:t>Galat</a:t>
            </a:r>
            <a:r>
              <a:rPr lang="en-ID" sz="1600" dirty="0"/>
              <a:t> </a:t>
            </a:r>
            <a:r>
              <a:rPr lang="en-ID" sz="1600" dirty="0" err="1"/>
              <a:t>atau</a:t>
            </a:r>
            <a:r>
              <a:rPr lang="en-ID" sz="1600" dirty="0"/>
              <a:t> </a:t>
            </a:r>
            <a:r>
              <a:rPr lang="en-ID" sz="1600" dirty="0" err="1"/>
              <a:t>biasa</a:t>
            </a:r>
            <a:r>
              <a:rPr lang="en-ID" sz="1600" dirty="0"/>
              <a:t> </a:t>
            </a:r>
            <a:r>
              <a:rPr lang="en-ID" sz="1600" dirty="0" err="1"/>
              <a:t>disebut</a:t>
            </a:r>
            <a:r>
              <a:rPr lang="en-ID" sz="1600" dirty="0"/>
              <a:t> error </a:t>
            </a:r>
            <a:r>
              <a:rPr lang="en-ID" sz="1600" dirty="0" err="1"/>
              <a:t>dalam</a:t>
            </a:r>
            <a:r>
              <a:rPr lang="en-ID" sz="1600" dirty="0"/>
              <a:t> </a:t>
            </a:r>
            <a:r>
              <a:rPr lang="en-ID" sz="1600" dirty="0" err="1"/>
              <a:t>metode</a:t>
            </a:r>
            <a:r>
              <a:rPr lang="en-ID" sz="1600" dirty="0"/>
              <a:t> </a:t>
            </a:r>
            <a:r>
              <a:rPr lang="en-ID" sz="1600" dirty="0" err="1"/>
              <a:t>numerik</a:t>
            </a:r>
            <a:r>
              <a:rPr lang="en-ID" sz="1600" dirty="0"/>
              <a:t> </a:t>
            </a:r>
            <a:r>
              <a:rPr lang="en-ID" sz="1600" dirty="0" err="1"/>
              <a:t>adalah</a:t>
            </a:r>
            <a:r>
              <a:rPr lang="en-ID" sz="1600" dirty="0"/>
              <a:t> </a:t>
            </a:r>
            <a:r>
              <a:rPr lang="en-ID" sz="1600" dirty="0" err="1"/>
              <a:t>selisih</a:t>
            </a:r>
            <a:r>
              <a:rPr lang="en-ID" sz="1600" dirty="0"/>
              <a:t> yang </a:t>
            </a:r>
            <a:r>
              <a:rPr lang="en-ID" sz="1600" dirty="0" err="1"/>
              <a:t>ditimbulkan</a:t>
            </a:r>
            <a:r>
              <a:rPr lang="en-ID" sz="1600" dirty="0"/>
              <a:t> </a:t>
            </a:r>
            <a:r>
              <a:rPr lang="en-ID" sz="1600" dirty="0" err="1"/>
              <a:t>antara</a:t>
            </a:r>
            <a:r>
              <a:rPr lang="en-ID" sz="1600" dirty="0"/>
              <a:t> nilai </a:t>
            </a:r>
            <a:r>
              <a:rPr lang="en-ID" sz="1600" dirty="0" err="1"/>
              <a:t>sebenarnya</a:t>
            </a:r>
            <a:r>
              <a:rPr lang="en-ID" sz="1600" dirty="0"/>
              <a:t> </a:t>
            </a:r>
            <a:r>
              <a:rPr lang="en-ID" sz="1600" dirty="0" err="1"/>
              <a:t>dengan</a:t>
            </a:r>
            <a:r>
              <a:rPr lang="en-ID" sz="1600" dirty="0"/>
              <a:t> nilai yang </a:t>
            </a:r>
            <a:r>
              <a:rPr lang="en-ID" sz="1600" dirty="0" err="1"/>
              <a:t>dihasilkan</a:t>
            </a:r>
            <a:r>
              <a:rPr lang="en-ID" sz="1600" dirty="0"/>
              <a:t> </a:t>
            </a:r>
            <a:r>
              <a:rPr lang="en-ID" sz="1600" dirty="0" err="1"/>
              <a:t>dengan</a:t>
            </a:r>
            <a:r>
              <a:rPr lang="en-ID" sz="1600" dirty="0"/>
              <a:t> </a:t>
            </a:r>
            <a:r>
              <a:rPr lang="en-ID" sz="1600" dirty="0" err="1"/>
              <a:t>metode</a:t>
            </a:r>
            <a:r>
              <a:rPr lang="en-ID" sz="1600" dirty="0"/>
              <a:t> </a:t>
            </a:r>
            <a:r>
              <a:rPr lang="en-ID" sz="1600" dirty="0" err="1"/>
              <a:t>numerik</a:t>
            </a:r>
            <a:r>
              <a:rPr lang="en-ID" sz="1600" dirty="0"/>
              <a:t>. </a:t>
            </a:r>
          </a:p>
          <a:p>
            <a:pPr marL="0" lvl="0" indent="0" algn="ctr" rtl="0">
              <a:spcBef>
                <a:spcPts val="0"/>
              </a:spcBef>
              <a:spcAft>
                <a:spcPts val="1200"/>
              </a:spcAft>
              <a:buNone/>
            </a:pPr>
            <a:r>
              <a:rPr lang="en-ID" sz="1600" dirty="0" err="1"/>
              <a:t>Dalam</a:t>
            </a:r>
            <a:r>
              <a:rPr lang="en-ID" sz="1600" dirty="0"/>
              <a:t> </a:t>
            </a:r>
            <a:r>
              <a:rPr lang="en-ID" sz="1600" dirty="0" err="1"/>
              <a:t>metode</a:t>
            </a:r>
            <a:r>
              <a:rPr lang="en-ID" sz="1600" dirty="0"/>
              <a:t> </a:t>
            </a:r>
            <a:r>
              <a:rPr lang="en-ID" sz="1600" dirty="0" err="1"/>
              <a:t>numerik</a:t>
            </a:r>
            <a:r>
              <a:rPr lang="en-ID" sz="1600" dirty="0"/>
              <a:t>, </a:t>
            </a:r>
            <a:r>
              <a:rPr lang="en-ID" sz="1600" dirty="0" err="1"/>
              <a:t>hasil</a:t>
            </a:r>
            <a:r>
              <a:rPr lang="en-ID" sz="1600" dirty="0"/>
              <a:t> yang </a:t>
            </a:r>
            <a:r>
              <a:rPr lang="en-ID" sz="1600" dirty="0" err="1"/>
              <a:t>diperoleh</a:t>
            </a:r>
            <a:r>
              <a:rPr lang="en-ID" sz="1600" dirty="0"/>
              <a:t> </a:t>
            </a:r>
            <a:r>
              <a:rPr lang="en-ID" sz="1600" dirty="0" err="1"/>
              <a:t>bukanlah</a:t>
            </a:r>
            <a:r>
              <a:rPr lang="en-ID" sz="1600" dirty="0"/>
              <a:t> </a:t>
            </a:r>
            <a:r>
              <a:rPr lang="en-ID" sz="1600" dirty="0" err="1"/>
              <a:t>hasil</a:t>
            </a:r>
            <a:r>
              <a:rPr lang="en-ID" sz="1600" dirty="0"/>
              <a:t> yang </a:t>
            </a:r>
            <a:r>
              <a:rPr lang="en-ID" sz="1600" dirty="0" err="1"/>
              <a:t>sama</a:t>
            </a:r>
            <a:r>
              <a:rPr lang="en-ID" sz="1600" dirty="0"/>
              <a:t> </a:t>
            </a:r>
            <a:r>
              <a:rPr lang="en-ID" sz="1600" dirty="0" err="1"/>
              <a:t>persis</a:t>
            </a:r>
            <a:r>
              <a:rPr lang="en-ID" sz="1600" dirty="0"/>
              <a:t> </a:t>
            </a:r>
            <a:r>
              <a:rPr lang="en-ID" sz="1600" dirty="0" err="1"/>
              <a:t>dengan</a:t>
            </a:r>
            <a:r>
              <a:rPr lang="en-ID" sz="1600" dirty="0"/>
              <a:t> nilai </a:t>
            </a:r>
            <a:r>
              <a:rPr lang="en-ID" sz="1600" dirty="0" err="1"/>
              <a:t>sejatinya</a:t>
            </a:r>
            <a:r>
              <a:rPr lang="en-ID" sz="1600" dirty="0"/>
              <a:t>. Akan </a:t>
            </a:r>
            <a:r>
              <a:rPr lang="en-ID" sz="1600" dirty="0" err="1"/>
              <a:t>selalu</a:t>
            </a:r>
            <a:r>
              <a:rPr lang="en-ID" sz="1600" dirty="0"/>
              <a:t> </a:t>
            </a:r>
            <a:r>
              <a:rPr lang="en-ID" sz="1600" dirty="0" err="1"/>
              <a:t>ada</a:t>
            </a:r>
            <a:r>
              <a:rPr lang="en-ID" sz="1600" dirty="0"/>
              <a:t> </a:t>
            </a:r>
            <a:r>
              <a:rPr lang="en-ID" sz="1600" dirty="0" err="1"/>
              <a:t>selisih</a:t>
            </a:r>
            <a:r>
              <a:rPr lang="en-ID" sz="1600" dirty="0"/>
              <a:t>, </a:t>
            </a:r>
            <a:r>
              <a:rPr lang="en-ID" sz="1600" dirty="0" err="1"/>
              <a:t>karena</a:t>
            </a:r>
            <a:r>
              <a:rPr lang="en-ID" sz="1600" dirty="0"/>
              <a:t> </a:t>
            </a:r>
            <a:r>
              <a:rPr lang="en-ID" sz="1600" dirty="0" err="1"/>
              <a:t>hasil</a:t>
            </a:r>
            <a:r>
              <a:rPr lang="en-ID" sz="1600" dirty="0"/>
              <a:t> yang di </a:t>
            </a:r>
            <a:r>
              <a:rPr lang="en-ID" sz="1600" dirty="0" err="1"/>
              <a:t>dapat</a:t>
            </a:r>
            <a:r>
              <a:rPr lang="en-ID" sz="1600" dirty="0"/>
              <a:t> </a:t>
            </a:r>
            <a:r>
              <a:rPr lang="en-ID" sz="1600" dirty="0" err="1"/>
              <a:t>dengan</a:t>
            </a:r>
            <a:r>
              <a:rPr lang="en-ID" sz="1600" dirty="0"/>
              <a:t> </a:t>
            </a:r>
            <a:r>
              <a:rPr lang="en-ID" sz="1600" dirty="0" err="1"/>
              <a:t>metode</a:t>
            </a:r>
            <a:r>
              <a:rPr lang="en-ID" sz="1600" dirty="0"/>
              <a:t> </a:t>
            </a:r>
            <a:r>
              <a:rPr lang="en-ID" sz="1600" dirty="0" err="1"/>
              <a:t>numerik</a:t>
            </a:r>
            <a:r>
              <a:rPr lang="en-ID" sz="1600" dirty="0"/>
              <a:t> </a:t>
            </a:r>
            <a:r>
              <a:rPr lang="en-ID" sz="1600" dirty="0" err="1"/>
              <a:t>merupakan</a:t>
            </a:r>
            <a:r>
              <a:rPr lang="en-ID" sz="1600" dirty="0"/>
              <a:t> </a:t>
            </a:r>
            <a:r>
              <a:rPr lang="en-ID" sz="1600" dirty="0" err="1"/>
              <a:t>hasil</a:t>
            </a:r>
            <a:r>
              <a:rPr lang="en-ID" sz="1600" dirty="0"/>
              <a:t> yang </a:t>
            </a:r>
            <a:r>
              <a:rPr lang="en-ID" sz="1600" dirty="0" err="1"/>
              <a:t>diperoleh</a:t>
            </a:r>
            <a:r>
              <a:rPr lang="en-ID" sz="1600" dirty="0"/>
              <a:t> </a:t>
            </a:r>
            <a:r>
              <a:rPr lang="en-ID" sz="1600" dirty="0" err="1"/>
              <a:t>dengan</a:t>
            </a:r>
            <a:r>
              <a:rPr lang="en-ID" sz="1600" dirty="0"/>
              <a:t> proses </a:t>
            </a:r>
            <a:r>
              <a:rPr lang="en-ID" sz="1600" dirty="0" err="1"/>
              <a:t>iterasi</a:t>
            </a:r>
            <a:r>
              <a:rPr lang="en-ID" sz="1600" dirty="0"/>
              <a:t> (</a:t>
            </a:r>
            <a:r>
              <a:rPr lang="en-ID" sz="1600" i="1" dirty="0"/>
              <a:t>looping</a:t>
            </a:r>
            <a:r>
              <a:rPr lang="en-ID" sz="1600" dirty="0"/>
              <a:t>) </a:t>
            </a:r>
            <a:r>
              <a:rPr lang="en-ID" sz="1600" dirty="0" err="1"/>
              <a:t>untuk</a:t>
            </a:r>
            <a:r>
              <a:rPr lang="en-ID" sz="1600" dirty="0"/>
              <a:t> </a:t>
            </a:r>
            <a:r>
              <a:rPr lang="en-ID" sz="1600" dirty="0" err="1"/>
              <a:t>menghampiri</a:t>
            </a:r>
            <a:r>
              <a:rPr lang="en-ID" sz="1600" dirty="0"/>
              <a:t> nilai </a:t>
            </a:r>
            <a:r>
              <a:rPr lang="en-ID" sz="1600" dirty="0" err="1"/>
              <a:t>sebenarnya</a:t>
            </a:r>
            <a:r>
              <a:rPr lang="en" sz="1600" dirty="0"/>
              <a:t>.”</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EB20-17CA-EF91-523C-43A39823C1E7}"/>
              </a:ext>
            </a:extLst>
          </p:cNvPr>
          <p:cNvSpPr>
            <a:spLocks noGrp="1"/>
          </p:cNvSpPr>
          <p:nvPr>
            <p:ph type="title"/>
          </p:nvPr>
        </p:nvSpPr>
        <p:spPr>
          <a:xfrm>
            <a:off x="699900" y="1007332"/>
            <a:ext cx="4323000" cy="497700"/>
          </a:xfrm>
        </p:spPr>
        <p:txBody>
          <a:bodyPr/>
          <a:lstStyle/>
          <a:p>
            <a:r>
              <a:rPr lang="en-US" dirty="0" err="1"/>
              <a:t>Macam</a:t>
            </a:r>
            <a:r>
              <a:rPr lang="en-US" dirty="0"/>
              <a:t> – </a:t>
            </a:r>
            <a:r>
              <a:rPr lang="en-US" dirty="0" err="1"/>
              <a:t>macam</a:t>
            </a:r>
            <a:r>
              <a:rPr lang="en-US" dirty="0"/>
              <a:t> </a:t>
            </a:r>
            <a:r>
              <a:rPr lang="en-US" dirty="0" err="1"/>
              <a:t>Galat</a:t>
            </a:r>
            <a:endParaRPr lang="en-ID" dirty="0"/>
          </a:p>
        </p:txBody>
      </p:sp>
      <p:sp>
        <p:nvSpPr>
          <p:cNvPr id="3" name="Subtitle 2">
            <a:extLst>
              <a:ext uri="{FF2B5EF4-FFF2-40B4-BE49-F238E27FC236}">
                <a16:creationId xmlns:a16="http://schemas.microsoft.com/office/drawing/2014/main" id="{C3087741-E6CE-1F29-2EF9-65EB0921CE9A}"/>
              </a:ext>
            </a:extLst>
          </p:cNvPr>
          <p:cNvSpPr>
            <a:spLocks noGrp="1"/>
          </p:cNvSpPr>
          <p:nvPr>
            <p:ph type="subTitle" idx="1"/>
          </p:nvPr>
        </p:nvSpPr>
        <p:spPr>
          <a:xfrm>
            <a:off x="699900" y="2073150"/>
            <a:ext cx="5458200" cy="997200"/>
          </a:xfrm>
        </p:spPr>
        <p:txBody>
          <a:bodyPr/>
          <a:lstStyle/>
          <a:p>
            <a:r>
              <a:rPr lang="en-US" dirty="0"/>
              <a:t>- </a:t>
            </a:r>
            <a:r>
              <a:rPr lang="en-US" dirty="0" err="1"/>
              <a:t>Galat</a:t>
            </a:r>
            <a:r>
              <a:rPr lang="en-US" dirty="0"/>
              <a:t> </a:t>
            </a:r>
            <a:r>
              <a:rPr lang="en-US" dirty="0" err="1"/>
              <a:t>Mutlak</a:t>
            </a:r>
            <a:endParaRPr lang="en-US" dirty="0"/>
          </a:p>
          <a:p>
            <a:r>
              <a:rPr lang="en-US" dirty="0"/>
              <a:t>- </a:t>
            </a:r>
            <a:r>
              <a:rPr lang="en-US" dirty="0" err="1"/>
              <a:t>Galat</a:t>
            </a:r>
            <a:r>
              <a:rPr lang="en-US" dirty="0"/>
              <a:t> </a:t>
            </a:r>
            <a:r>
              <a:rPr lang="en-US" dirty="0" err="1"/>
              <a:t>Relatif</a:t>
            </a:r>
            <a:endParaRPr lang="en-US" dirty="0"/>
          </a:p>
          <a:p>
            <a:r>
              <a:rPr lang="en-ID" dirty="0"/>
              <a:t>- </a:t>
            </a:r>
            <a:r>
              <a:rPr lang="en-US" dirty="0" err="1"/>
              <a:t>Galat</a:t>
            </a:r>
            <a:r>
              <a:rPr lang="en-US" dirty="0"/>
              <a:t> </a:t>
            </a:r>
            <a:r>
              <a:rPr lang="en-US" dirty="0" err="1"/>
              <a:t>Pembulatan</a:t>
            </a:r>
            <a:endParaRPr lang="en-US" dirty="0"/>
          </a:p>
        </p:txBody>
      </p:sp>
    </p:spTree>
    <p:extLst>
      <p:ext uri="{BB962C8B-B14F-4D97-AF65-F5344CB8AC3E}">
        <p14:creationId xmlns:p14="http://schemas.microsoft.com/office/powerpoint/2010/main" val="1267479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5167F-7F90-33A6-4AE2-DF7B54DDC8D3}"/>
              </a:ext>
            </a:extLst>
          </p:cNvPr>
          <p:cNvSpPr>
            <a:spLocks noGrp="1"/>
          </p:cNvSpPr>
          <p:nvPr>
            <p:ph type="title"/>
          </p:nvPr>
        </p:nvSpPr>
        <p:spPr>
          <a:xfrm>
            <a:off x="2580739" y="885031"/>
            <a:ext cx="4323000" cy="497700"/>
          </a:xfrm>
        </p:spPr>
        <p:txBody>
          <a:bodyPr/>
          <a:lstStyle/>
          <a:p>
            <a:pPr algn="ctr"/>
            <a:r>
              <a:rPr lang="en-ID" sz="1500" dirty="0" err="1">
                <a:latin typeface="Montserrat" panose="00000500000000000000" pitchFamily="2" charset="0"/>
              </a:rPr>
              <a:t>Galat</a:t>
            </a:r>
            <a:r>
              <a:rPr lang="en-ID" sz="1500" dirty="0">
                <a:latin typeface="Montserrat" panose="00000500000000000000" pitchFamily="2" charset="0"/>
              </a:rPr>
              <a:t> </a:t>
            </a:r>
            <a:r>
              <a:rPr lang="en-ID" sz="1500" dirty="0" err="1">
                <a:latin typeface="Montserrat" panose="00000500000000000000" pitchFamily="2" charset="0"/>
              </a:rPr>
              <a:t>Mutlak</a:t>
            </a:r>
            <a:r>
              <a:rPr lang="en-ID" sz="1500" dirty="0">
                <a:latin typeface="Montserrat" panose="00000500000000000000" pitchFamily="2" charset="0"/>
              </a:rPr>
              <a:t> </a:t>
            </a:r>
            <a:r>
              <a:rPr lang="en-ID" sz="1500" dirty="0" err="1">
                <a:latin typeface="Montserrat" panose="00000500000000000000" pitchFamily="2" charset="0"/>
              </a:rPr>
              <a:t>adalah</a:t>
            </a:r>
            <a:r>
              <a:rPr lang="en-ID" sz="1500" dirty="0">
                <a:latin typeface="Montserrat" panose="00000500000000000000" pitchFamily="2" charset="0"/>
              </a:rPr>
              <a:t> </a:t>
            </a:r>
            <a:r>
              <a:rPr lang="en-ID" sz="1500" dirty="0" err="1">
                <a:latin typeface="Montserrat" panose="00000500000000000000" pitchFamily="2" charset="0"/>
              </a:rPr>
              <a:t>perbedaan</a:t>
            </a:r>
            <a:r>
              <a:rPr lang="en-ID" sz="1500" dirty="0">
                <a:latin typeface="Montserrat" panose="00000500000000000000" pitchFamily="2" charset="0"/>
              </a:rPr>
              <a:t> </a:t>
            </a:r>
            <a:r>
              <a:rPr lang="en-ID" sz="1500" dirty="0" err="1">
                <a:latin typeface="Montserrat" panose="00000500000000000000" pitchFamily="2" charset="0"/>
              </a:rPr>
              <a:t>absolut</a:t>
            </a:r>
            <a:r>
              <a:rPr lang="en-ID" sz="1500" dirty="0">
                <a:latin typeface="Montserrat" panose="00000500000000000000" pitchFamily="2" charset="0"/>
              </a:rPr>
              <a:t> </a:t>
            </a:r>
            <a:r>
              <a:rPr lang="en-ID" sz="1500" dirty="0" err="1">
                <a:latin typeface="Montserrat" panose="00000500000000000000" pitchFamily="2" charset="0"/>
              </a:rPr>
              <a:t>antara</a:t>
            </a:r>
            <a:r>
              <a:rPr lang="en-ID" sz="1500" dirty="0">
                <a:latin typeface="Montserrat" panose="00000500000000000000" pitchFamily="2" charset="0"/>
              </a:rPr>
              <a:t> </a:t>
            </a:r>
            <a:r>
              <a:rPr lang="en-ID" sz="1500" dirty="0" err="1">
                <a:latin typeface="Montserrat" panose="00000500000000000000" pitchFamily="2" charset="0"/>
              </a:rPr>
              <a:t>sebuah</a:t>
            </a:r>
            <a:r>
              <a:rPr lang="en-ID" sz="1500" dirty="0">
                <a:latin typeface="Montserrat" panose="00000500000000000000" pitchFamily="2" charset="0"/>
              </a:rPr>
              <a:t> nilai yang </a:t>
            </a:r>
            <a:r>
              <a:rPr lang="en-ID" sz="1500" dirty="0" err="1">
                <a:latin typeface="Montserrat" panose="00000500000000000000" pitchFamily="2" charset="0"/>
              </a:rPr>
              <a:t>diukur</a:t>
            </a:r>
            <a:r>
              <a:rPr lang="en-ID" sz="1500" dirty="0">
                <a:latin typeface="Montserrat" panose="00000500000000000000" pitchFamily="2" charset="0"/>
              </a:rPr>
              <a:t> </a:t>
            </a:r>
            <a:r>
              <a:rPr lang="en-ID" sz="1500" dirty="0" err="1">
                <a:latin typeface="Montserrat" panose="00000500000000000000" pitchFamily="2" charset="0"/>
              </a:rPr>
              <a:t>dengan</a:t>
            </a:r>
            <a:r>
              <a:rPr lang="en-ID" sz="1500" dirty="0">
                <a:latin typeface="Montserrat" panose="00000500000000000000" pitchFamily="2" charset="0"/>
              </a:rPr>
              <a:t> nilai yang </a:t>
            </a:r>
            <a:r>
              <a:rPr lang="en-ID" sz="1500" dirty="0" err="1">
                <a:latin typeface="Montserrat" panose="00000500000000000000" pitchFamily="2" charset="0"/>
              </a:rPr>
              <a:t>seharusnya</a:t>
            </a:r>
            <a:r>
              <a:rPr lang="en-ID" sz="1500" dirty="0">
                <a:latin typeface="Montserrat" panose="00000500000000000000" pitchFamily="2" charset="0"/>
              </a:rPr>
              <a:t>. </a:t>
            </a:r>
            <a:br>
              <a:rPr lang="en-ID" sz="1500" dirty="0">
                <a:latin typeface="Montserrat" panose="00000500000000000000" pitchFamily="2" charset="0"/>
              </a:rPr>
            </a:br>
            <a:r>
              <a:rPr lang="en-ID" sz="1500" dirty="0" err="1">
                <a:latin typeface="Montserrat" panose="00000500000000000000" pitchFamily="2" charset="0"/>
              </a:rPr>
              <a:t>Andaikan</a:t>
            </a:r>
            <a:r>
              <a:rPr lang="en-ID" sz="1500" dirty="0">
                <a:latin typeface="Montserrat" panose="00000500000000000000" pitchFamily="2" charset="0"/>
              </a:rPr>
              <a:t> </a:t>
            </a:r>
            <a:r>
              <a:rPr lang="en-ID" sz="1500" dirty="0" err="1">
                <a:latin typeface="Montserrat" panose="00000500000000000000" pitchFamily="2" charset="0"/>
              </a:rPr>
              <a:t>jika</a:t>
            </a:r>
            <a:r>
              <a:rPr lang="en-ID" sz="1500" dirty="0">
                <a:latin typeface="Montserrat" panose="00000500000000000000" pitchFamily="2" charset="0"/>
              </a:rPr>
              <a:t> 𝑎̂ </a:t>
            </a:r>
            <a:r>
              <a:rPr lang="en-ID" sz="1500" dirty="0" err="1">
                <a:latin typeface="Montserrat" panose="00000500000000000000" pitchFamily="2" charset="0"/>
              </a:rPr>
              <a:t>merupakan</a:t>
            </a:r>
            <a:r>
              <a:rPr lang="en-ID" sz="1500" dirty="0">
                <a:latin typeface="Montserrat" panose="00000500000000000000" pitchFamily="2" charset="0"/>
              </a:rPr>
              <a:t> </a:t>
            </a:r>
            <a:r>
              <a:rPr lang="en-ID" sz="1500" dirty="0" err="1">
                <a:latin typeface="Montserrat" panose="00000500000000000000" pitchFamily="2" charset="0"/>
              </a:rPr>
              <a:t>sebuah</a:t>
            </a:r>
            <a:r>
              <a:rPr lang="en-ID" sz="1500" dirty="0">
                <a:latin typeface="Montserrat" panose="00000500000000000000" pitchFamily="2" charset="0"/>
              </a:rPr>
              <a:t> nilai </a:t>
            </a:r>
            <a:r>
              <a:rPr lang="en-ID" sz="1500" dirty="0" err="1">
                <a:latin typeface="Montserrat" panose="00000500000000000000" pitchFamily="2" charset="0"/>
              </a:rPr>
              <a:t>hampiran</a:t>
            </a:r>
            <a:r>
              <a:rPr lang="en-ID" sz="1500" dirty="0">
                <a:latin typeface="Montserrat" panose="00000500000000000000" pitchFamily="2" charset="0"/>
              </a:rPr>
              <a:t> </a:t>
            </a:r>
            <a:r>
              <a:rPr lang="en-ID" sz="1500" dirty="0" err="1">
                <a:latin typeface="Montserrat" panose="00000500000000000000" pitchFamily="2" charset="0"/>
              </a:rPr>
              <a:t>terhadap</a:t>
            </a:r>
            <a:r>
              <a:rPr lang="en-ID" sz="1500" dirty="0">
                <a:latin typeface="Montserrat" panose="00000500000000000000" pitchFamily="2" charset="0"/>
              </a:rPr>
              <a:t> nilai </a:t>
            </a:r>
            <a:r>
              <a:rPr lang="en-ID" sz="1500" dirty="0" err="1">
                <a:latin typeface="Montserrat" panose="00000500000000000000" pitchFamily="2" charset="0"/>
              </a:rPr>
              <a:t>sejati</a:t>
            </a:r>
            <a:r>
              <a:rPr lang="en-ID" sz="1500" dirty="0">
                <a:latin typeface="Montserrat" panose="00000500000000000000" pitchFamily="2" charset="0"/>
              </a:rPr>
              <a:t> 𝑎, </a:t>
            </a:r>
            <a:r>
              <a:rPr lang="en-ID" sz="1500" dirty="0" err="1">
                <a:latin typeface="Montserrat" panose="00000500000000000000" pitchFamily="2" charset="0"/>
              </a:rPr>
              <a:t>maka</a:t>
            </a:r>
            <a:r>
              <a:rPr lang="en-ID" sz="1500" dirty="0">
                <a:latin typeface="Montserrat" panose="00000500000000000000" pitchFamily="2" charset="0"/>
              </a:rPr>
              <a:t> </a:t>
            </a:r>
            <a:r>
              <a:rPr lang="en-ID" sz="1500" dirty="0" err="1">
                <a:latin typeface="Montserrat" panose="00000500000000000000" pitchFamily="2" charset="0"/>
              </a:rPr>
              <a:t>selisih</a:t>
            </a:r>
            <a:r>
              <a:rPr lang="en-ID" sz="1500" dirty="0">
                <a:latin typeface="Montserrat" panose="00000500000000000000" pitchFamily="2" charset="0"/>
              </a:rPr>
              <a:t> </a:t>
            </a:r>
            <a:r>
              <a:rPr lang="en-ID" sz="1500" dirty="0" err="1">
                <a:latin typeface="Montserrat" panose="00000500000000000000" pitchFamily="2" charset="0"/>
              </a:rPr>
              <a:t>dari</a:t>
            </a:r>
            <a:r>
              <a:rPr lang="en-ID" sz="1500" dirty="0">
                <a:latin typeface="Montserrat" panose="00000500000000000000" pitchFamily="2" charset="0"/>
              </a:rPr>
              <a:t> 𝜀 = 𝑎 − 𝑎̂ </a:t>
            </a:r>
            <a:r>
              <a:rPr lang="en-ID" sz="1500" dirty="0" err="1">
                <a:latin typeface="Montserrat" panose="00000500000000000000" pitchFamily="2" charset="0"/>
              </a:rPr>
              <a:t>disebut</a:t>
            </a:r>
            <a:r>
              <a:rPr lang="en-ID" sz="1500" dirty="0">
                <a:latin typeface="Montserrat" panose="00000500000000000000" pitchFamily="2" charset="0"/>
              </a:rPr>
              <a:t> </a:t>
            </a:r>
            <a:r>
              <a:rPr lang="en-ID" sz="1500" dirty="0" err="1">
                <a:latin typeface="Montserrat" panose="00000500000000000000" pitchFamily="2" charset="0"/>
              </a:rPr>
              <a:t>dengan</a:t>
            </a:r>
            <a:r>
              <a:rPr lang="en-ID" sz="1500" dirty="0">
                <a:latin typeface="Montserrat" panose="00000500000000000000" pitchFamily="2" charset="0"/>
              </a:rPr>
              <a:t> </a:t>
            </a:r>
            <a:r>
              <a:rPr lang="en-ID" sz="1500" dirty="0" err="1">
                <a:latin typeface="Montserrat" panose="00000500000000000000" pitchFamily="2" charset="0"/>
              </a:rPr>
              <a:t>galat</a:t>
            </a:r>
            <a:r>
              <a:rPr lang="en-ID" sz="1500" dirty="0">
                <a:latin typeface="Montserrat" panose="00000500000000000000" pitchFamily="2" charset="0"/>
              </a:rPr>
              <a:t>. </a:t>
            </a:r>
            <a:br>
              <a:rPr lang="en-ID" sz="1500" dirty="0">
                <a:latin typeface="Montserrat" panose="00000500000000000000" pitchFamily="2" charset="0"/>
              </a:rPr>
            </a:br>
            <a:br>
              <a:rPr lang="en-ID" sz="1500" dirty="0">
                <a:latin typeface="Montserrat" panose="00000500000000000000" pitchFamily="2" charset="0"/>
              </a:rPr>
            </a:br>
            <a:r>
              <a:rPr lang="en-ID" sz="1500" dirty="0" err="1">
                <a:latin typeface="Montserrat" panose="00000500000000000000" pitchFamily="2" charset="0"/>
              </a:rPr>
              <a:t>Sebagai</a:t>
            </a:r>
            <a:r>
              <a:rPr lang="en-ID" sz="1500" dirty="0">
                <a:latin typeface="Montserrat" panose="00000500000000000000" pitchFamily="2" charset="0"/>
              </a:rPr>
              <a:t> </a:t>
            </a:r>
            <a:r>
              <a:rPr lang="en-ID" sz="1500" dirty="0" err="1">
                <a:latin typeface="Montserrat" panose="00000500000000000000" pitchFamily="2" charset="0"/>
              </a:rPr>
              <a:t>contoh</a:t>
            </a:r>
            <a:r>
              <a:rPr lang="en-ID" sz="1500" dirty="0">
                <a:latin typeface="Montserrat" panose="00000500000000000000" pitchFamily="2" charset="0"/>
              </a:rPr>
              <a:t> </a:t>
            </a:r>
            <a:r>
              <a:rPr lang="en-ID" sz="1500" dirty="0" err="1">
                <a:latin typeface="Montserrat" panose="00000500000000000000" pitchFamily="2" charset="0"/>
              </a:rPr>
              <a:t>jika</a:t>
            </a:r>
            <a:r>
              <a:rPr lang="en-ID" sz="1500" dirty="0">
                <a:latin typeface="Montserrat" panose="00000500000000000000" pitchFamily="2" charset="0"/>
              </a:rPr>
              <a:t> 𝑎̂ = 5.5 </a:t>
            </a:r>
            <a:r>
              <a:rPr lang="en-ID" sz="1500" dirty="0" err="1">
                <a:latin typeface="Montserrat" panose="00000500000000000000" pitchFamily="2" charset="0"/>
              </a:rPr>
              <a:t>merupakan</a:t>
            </a:r>
            <a:r>
              <a:rPr lang="en-ID" sz="1500" dirty="0">
                <a:latin typeface="Montserrat" panose="00000500000000000000" pitchFamily="2" charset="0"/>
              </a:rPr>
              <a:t> nilai </a:t>
            </a:r>
            <a:r>
              <a:rPr lang="en-ID" sz="1500" dirty="0" err="1">
                <a:latin typeface="Montserrat" panose="00000500000000000000" pitchFamily="2" charset="0"/>
              </a:rPr>
              <a:t>hampiran</a:t>
            </a:r>
            <a:r>
              <a:rPr lang="en-ID" sz="1500" dirty="0">
                <a:latin typeface="Montserrat" panose="00000500000000000000" pitchFamily="2" charset="0"/>
              </a:rPr>
              <a:t> </a:t>
            </a:r>
            <a:r>
              <a:rPr lang="en-ID" sz="1500" dirty="0" err="1">
                <a:latin typeface="Montserrat" panose="00000500000000000000" pitchFamily="2" charset="0"/>
              </a:rPr>
              <a:t>dari</a:t>
            </a:r>
            <a:r>
              <a:rPr lang="en-ID" sz="1500" dirty="0">
                <a:latin typeface="Montserrat" panose="00000500000000000000" pitchFamily="2" charset="0"/>
              </a:rPr>
              <a:t> 𝑎 = 5.35, </a:t>
            </a:r>
            <a:r>
              <a:rPr lang="en-ID" sz="1500" dirty="0" err="1">
                <a:latin typeface="Montserrat" panose="00000500000000000000" pitchFamily="2" charset="0"/>
              </a:rPr>
              <a:t>maka</a:t>
            </a:r>
            <a:r>
              <a:rPr lang="en-ID" sz="1500" dirty="0">
                <a:latin typeface="Montserrat" panose="00000500000000000000" pitchFamily="2" charset="0"/>
              </a:rPr>
              <a:t> nilai </a:t>
            </a:r>
            <a:r>
              <a:rPr lang="en-ID" sz="1500" dirty="0" err="1">
                <a:latin typeface="Montserrat" panose="00000500000000000000" pitchFamily="2" charset="0"/>
              </a:rPr>
              <a:t>galatnya</a:t>
            </a:r>
            <a:r>
              <a:rPr lang="en-ID" sz="1500" dirty="0">
                <a:latin typeface="Montserrat" panose="00000500000000000000" pitchFamily="2" charset="0"/>
              </a:rPr>
              <a:t> </a:t>
            </a:r>
            <a:r>
              <a:rPr lang="en-ID" sz="1500" dirty="0" err="1">
                <a:latin typeface="Montserrat" panose="00000500000000000000" pitchFamily="2" charset="0"/>
              </a:rPr>
              <a:t>adalah</a:t>
            </a:r>
            <a:r>
              <a:rPr lang="en-ID" sz="1500" dirty="0">
                <a:latin typeface="Montserrat" panose="00000500000000000000" pitchFamily="2" charset="0"/>
              </a:rPr>
              <a:t> 𝜀 = −0.15. </a:t>
            </a:r>
            <a:r>
              <a:rPr lang="en-ID" sz="1500" dirty="0" err="1">
                <a:latin typeface="Montserrat" panose="00000500000000000000" pitchFamily="2" charset="0"/>
              </a:rPr>
              <a:t>Apabila</a:t>
            </a:r>
            <a:r>
              <a:rPr lang="en-ID" sz="1500" dirty="0">
                <a:latin typeface="Montserrat" panose="00000500000000000000" pitchFamily="2" charset="0"/>
              </a:rPr>
              <a:t> nilai </a:t>
            </a:r>
            <a:r>
              <a:rPr lang="en-ID" sz="1500" dirty="0" err="1">
                <a:latin typeface="Montserrat" panose="00000500000000000000" pitchFamily="2" charset="0"/>
              </a:rPr>
              <a:t>positif</a:t>
            </a:r>
            <a:r>
              <a:rPr lang="en-ID" sz="1500" dirty="0">
                <a:latin typeface="Montserrat" panose="00000500000000000000" pitchFamily="2" charset="0"/>
              </a:rPr>
              <a:t> </a:t>
            </a:r>
            <a:r>
              <a:rPr lang="en-ID" sz="1500" dirty="0" err="1">
                <a:latin typeface="Montserrat" panose="00000500000000000000" pitchFamily="2" charset="0"/>
              </a:rPr>
              <a:t>atau</a:t>
            </a:r>
            <a:r>
              <a:rPr lang="en-ID" sz="1500" dirty="0">
                <a:latin typeface="Montserrat" panose="00000500000000000000" pitchFamily="2" charset="0"/>
              </a:rPr>
              <a:t> </a:t>
            </a:r>
            <a:r>
              <a:rPr lang="en-ID" sz="1500" dirty="0" err="1">
                <a:latin typeface="Montserrat" panose="00000500000000000000" pitchFamily="2" charset="0"/>
              </a:rPr>
              <a:t>negatif</a:t>
            </a:r>
            <a:r>
              <a:rPr lang="en-ID" sz="1500" dirty="0">
                <a:latin typeface="Montserrat" panose="00000500000000000000" pitchFamily="2" charset="0"/>
              </a:rPr>
              <a:t> pada </a:t>
            </a:r>
            <a:r>
              <a:rPr lang="en-ID" sz="1500" dirty="0" err="1">
                <a:latin typeface="Montserrat" panose="00000500000000000000" pitchFamily="2" charset="0"/>
              </a:rPr>
              <a:t>galat</a:t>
            </a:r>
            <a:r>
              <a:rPr lang="en-ID" sz="1500" dirty="0">
                <a:latin typeface="Montserrat" panose="00000500000000000000" pitchFamily="2" charset="0"/>
              </a:rPr>
              <a:t> </a:t>
            </a:r>
            <a:r>
              <a:rPr lang="en-ID" sz="1500" dirty="0" err="1">
                <a:latin typeface="Montserrat" panose="00000500000000000000" pitchFamily="2" charset="0"/>
              </a:rPr>
              <a:t>diabaikan</a:t>
            </a:r>
            <a:r>
              <a:rPr lang="en-ID" sz="1500" dirty="0">
                <a:latin typeface="Montserrat" panose="00000500000000000000" pitchFamily="2" charset="0"/>
              </a:rPr>
              <a:t>, </a:t>
            </a:r>
            <a:r>
              <a:rPr lang="en-ID" sz="1500" dirty="0" err="1">
                <a:latin typeface="Montserrat" panose="00000500000000000000" pitchFamily="2" charset="0"/>
              </a:rPr>
              <a:t>maka</a:t>
            </a:r>
            <a:r>
              <a:rPr lang="en-ID" sz="1500" dirty="0">
                <a:latin typeface="Montserrat" panose="00000500000000000000" pitchFamily="2" charset="0"/>
              </a:rPr>
              <a:t> </a:t>
            </a:r>
            <a:r>
              <a:rPr lang="en-ID" sz="1500" dirty="0" err="1">
                <a:latin typeface="Montserrat" panose="00000500000000000000" pitchFamily="2" charset="0"/>
              </a:rPr>
              <a:t>pendefinisian</a:t>
            </a:r>
            <a:r>
              <a:rPr lang="en-ID" sz="1500" dirty="0">
                <a:latin typeface="Montserrat" panose="00000500000000000000" pitchFamily="2" charset="0"/>
              </a:rPr>
              <a:t> pada </a:t>
            </a:r>
            <a:r>
              <a:rPr lang="en-ID" sz="1500" dirty="0" err="1">
                <a:latin typeface="Montserrat" panose="00000500000000000000" pitchFamily="2" charset="0"/>
              </a:rPr>
              <a:t>galat</a:t>
            </a:r>
            <a:r>
              <a:rPr lang="en-ID" sz="1500" dirty="0">
                <a:latin typeface="Montserrat" panose="00000500000000000000" pitchFamily="2" charset="0"/>
              </a:rPr>
              <a:t> </a:t>
            </a:r>
            <a:r>
              <a:rPr lang="en-ID" sz="1500" dirty="0" err="1">
                <a:latin typeface="Montserrat" panose="00000500000000000000" pitchFamily="2" charset="0"/>
              </a:rPr>
              <a:t>mutlak</a:t>
            </a:r>
            <a:r>
              <a:rPr lang="en-ID" sz="1500" dirty="0">
                <a:latin typeface="Montserrat" panose="00000500000000000000" pitchFamily="2" charset="0"/>
              </a:rPr>
              <a:t> </a:t>
            </a:r>
            <a:r>
              <a:rPr lang="en-ID" sz="1500" dirty="0" err="1">
                <a:latin typeface="Montserrat" panose="00000500000000000000" pitchFamily="2" charset="0"/>
              </a:rPr>
              <a:t>adalah</a:t>
            </a:r>
            <a:r>
              <a:rPr lang="en-ID" sz="1500" dirty="0">
                <a:latin typeface="Montserrat" panose="00000500000000000000" pitchFamily="2" charset="0"/>
              </a:rPr>
              <a:t> </a:t>
            </a:r>
            <a:r>
              <a:rPr lang="en-ID" sz="1500" dirty="0" err="1">
                <a:latin typeface="Montserrat" panose="00000500000000000000" pitchFamily="2" charset="0"/>
              </a:rPr>
              <a:t>sebagai</a:t>
            </a:r>
            <a:r>
              <a:rPr lang="en-ID" sz="1500" dirty="0">
                <a:latin typeface="Montserrat" panose="00000500000000000000" pitchFamily="2" charset="0"/>
              </a:rPr>
              <a:t> </a:t>
            </a:r>
            <a:r>
              <a:rPr lang="en-ID" sz="1500" dirty="0" err="1">
                <a:latin typeface="Montserrat" panose="00000500000000000000" pitchFamily="2" charset="0"/>
              </a:rPr>
              <a:t>berikut</a:t>
            </a:r>
            <a:r>
              <a:rPr lang="en-ID" sz="1500" dirty="0">
                <a:latin typeface="Montserrat" panose="00000500000000000000" pitchFamily="2" charset="0"/>
              </a:rPr>
              <a:t>:</a:t>
            </a:r>
            <a:br>
              <a:rPr lang="en-ID" sz="1500" dirty="0">
                <a:latin typeface="Montserrat" panose="00000500000000000000" pitchFamily="2" charset="0"/>
              </a:rPr>
            </a:br>
            <a:br>
              <a:rPr lang="en-ID" sz="1050" dirty="0">
                <a:latin typeface="Montserrat" panose="00000500000000000000" pitchFamily="2" charset="0"/>
              </a:rPr>
            </a:br>
            <a:r>
              <a:rPr lang="en-ID" sz="1500" dirty="0">
                <a:latin typeface="Montserrat" panose="00000500000000000000" pitchFamily="2" charset="0"/>
              </a:rPr>
              <a:t>|𝜀| = |𝑎 − 𝑎̂|</a:t>
            </a:r>
          </a:p>
        </p:txBody>
      </p:sp>
      <p:sp>
        <p:nvSpPr>
          <p:cNvPr id="3" name="Subtitle 2">
            <a:extLst>
              <a:ext uri="{FF2B5EF4-FFF2-40B4-BE49-F238E27FC236}">
                <a16:creationId xmlns:a16="http://schemas.microsoft.com/office/drawing/2014/main" id="{30D28A08-1554-FD2A-9578-D7714515B09E}"/>
              </a:ext>
            </a:extLst>
          </p:cNvPr>
          <p:cNvSpPr>
            <a:spLocks noGrp="1"/>
          </p:cNvSpPr>
          <p:nvPr>
            <p:ph type="subTitle" idx="1"/>
          </p:nvPr>
        </p:nvSpPr>
        <p:spPr>
          <a:xfrm>
            <a:off x="1842900" y="434400"/>
            <a:ext cx="5458200" cy="416205"/>
          </a:xfrm>
        </p:spPr>
        <p:txBody>
          <a:bodyPr/>
          <a:lstStyle/>
          <a:p>
            <a:pPr algn="ctr"/>
            <a:r>
              <a:rPr lang="en-US" sz="2400" dirty="0" err="1">
                <a:latin typeface="Vidaloka"/>
              </a:rPr>
              <a:t>Galat</a:t>
            </a:r>
            <a:r>
              <a:rPr lang="en-US" sz="2400" dirty="0">
                <a:latin typeface="Vidaloka"/>
              </a:rPr>
              <a:t> </a:t>
            </a:r>
            <a:r>
              <a:rPr lang="en-US" sz="2400" dirty="0" err="1">
                <a:latin typeface="Vidaloka"/>
              </a:rPr>
              <a:t>Mutlak</a:t>
            </a:r>
            <a:r>
              <a:rPr lang="en-US" sz="1500" dirty="0">
                <a:latin typeface="Vidaloka"/>
              </a:rPr>
              <a:t> </a:t>
            </a:r>
            <a:endParaRPr lang="en-ID" sz="1500" dirty="0">
              <a:latin typeface="Vidaloka"/>
            </a:endParaRPr>
          </a:p>
        </p:txBody>
      </p:sp>
      <p:sp>
        <p:nvSpPr>
          <p:cNvPr id="5" name="TextBox 4">
            <a:extLst>
              <a:ext uri="{FF2B5EF4-FFF2-40B4-BE49-F238E27FC236}">
                <a16:creationId xmlns:a16="http://schemas.microsoft.com/office/drawing/2014/main" id="{162123B9-EFB1-9C17-FB94-39B12FC67A76}"/>
              </a:ext>
            </a:extLst>
          </p:cNvPr>
          <p:cNvSpPr txBox="1"/>
          <p:nvPr/>
        </p:nvSpPr>
        <p:spPr>
          <a:xfrm>
            <a:off x="518532" y="3537392"/>
            <a:ext cx="4813610" cy="954107"/>
          </a:xfrm>
          <a:prstGeom prst="rect">
            <a:avLst/>
          </a:prstGeom>
          <a:noFill/>
        </p:spPr>
        <p:txBody>
          <a:bodyPr wrap="square">
            <a:spAutoFit/>
          </a:bodyPr>
          <a:lstStyle/>
          <a:p>
            <a:r>
              <a:rPr lang="en-ID" sz="1400" dirty="0">
                <a:latin typeface="Montserrat" panose="00000500000000000000" pitchFamily="2" charset="0"/>
              </a:rPr>
              <a:t>𝜀 = </a:t>
            </a:r>
            <a:r>
              <a:rPr lang="en-ID" sz="1400" dirty="0" err="1">
                <a:latin typeface="Montserrat" panose="00000500000000000000" pitchFamily="2" charset="0"/>
              </a:rPr>
              <a:t>galat</a:t>
            </a:r>
            <a:endParaRPr lang="en-ID" sz="1400" dirty="0">
              <a:latin typeface="Montserrat" panose="00000500000000000000" pitchFamily="2" charset="0"/>
            </a:endParaRPr>
          </a:p>
          <a:p>
            <a:r>
              <a:rPr lang="en-ID" sz="1400" dirty="0">
                <a:latin typeface="Montserrat" panose="00000500000000000000" pitchFamily="2" charset="0"/>
              </a:rPr>
              <a:t>𝑎</a:t>
            </a:r>
            <a:r>
              <a:rPr lang="en-ID" dirty="0">
                <a:latin typeface="Montserrat" panose="00000500000000000000" pitchFamily="2" charset="0"/>
              </a:rPr>
              <a:t> = </a:t>
            </a:r>
            <a:r>
              <a:rPr lang="en-ID" dirty="0" err="1">
                <a:latin typeface="Montserrat" panose="00000500000000000000" pitchFamily="2" charset="0"/>
              </a:rPr>
              <a:t>nilai</a:t>
            </a:r>
            <a:r>
              <a:rPr lang="en-ID" dirty="0">
                <a:latin typeface="Montserrat" panose="00000500000000000000" pitchFamily="2" charset="0"/>
              </a:rPr>
              <a:t> </a:t>
            </a:r>
            <a:r>
              <a:rPr lang="en-ID" dirty="0" err="1">
                <a:latin typeface="Montserrat" panose="00000500000000000000" pitchFamily="2" charset="0"/>
              </a:rPr>
              <a:t>sejati</a:t>
            </a:r>
            <a:endParaRPr lang="en-ID" dirty="0">
              <a:latin typeface="Montserrat" panose="00000500000000000000" pitchFamily="2" charset="0"/>
            </a:endParaRPr>
          </a:p>
          <a:p>
            <a:r>
              <a:rPr lang="en-ID" sz="1400" dirty="0">
                <a:latin typeface="Montserrat" panose="00000500000000000000" pitchFamily="2" charset="0"/>
              </a:rPr>
              <a:t>𝑎̂ = </a:t>
            </a:r>
            <a:r>
              <a:rPr lang="en-ID" sz="1400" dirty="0" err="1">
                <a:latin typeface="Montserrat" panose="00000500000000000000" pitchFamily="2" charset="0"/>
              </a:rPr>
              <a:t>nilai</a:t>
            </a:r>
            <a:r>
              <a:rPr lang="en-ID" sz="1400" dirty="0">
                <a:latin typeface="Montserrat" panose="00000500000000000000" pitchFamily="2" charset="0"/>
              </a:rPr>
              <a:t> </a:t>
            </a:r>
            <a:r>
              <a:rPr lang="en-ID" sz="1400" dirty="0" err="1">
                <a:latin typeface="Montserrat" panose="00000500000000000000" pitchFamily="2" charset="0"/>
              </a:rPr>
              <a:t>hampiran</a:t>
            </a:r>
            <a:r>
              <a:rPr lang="en-ID" sz="1400" dirty="0">
                <a:latin typeface="Montserrat" panose="00000500000000000000" pitchFamily="2" charset="0"/>
              </a:rPr>
              <a:t> </a:t>
            </a:r>
          </a:p>
          <a:p>
            <a:endParaRPr lang="en-ID" dirty="0"/>
          </a:p>
        </p:txBody>
      </p:sp>
    </p:spTree>
    <p:extLst>
      <p:ext uri="{BB962C8B-B14F-4D97-AF65-F5344CB8AC3E}">
        <p14:creationId xmlns:p14="http://schemas.microsoft.com/office/powerpoint/2010/main" val="1489330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4"/>
          <p:cNvSpPr txBox="1">
            <a:spLocks noGrp="1"/>
          </p:cNvSpPr>
          <p:nvPr>
            <p:ph type="title"/>
          </p:nvPr>
        </p:nvSpPr>
        <p:spPr>
          <a:xfrm>
            <a:off x="1932878" y="561282"/>
            <a:ext cx="5231056" cy="497700"/>
          </a:xfrm>
          <a:prstGeom prst="rect">
            <a:avLst/>
          </a:prstGeom>
        </p:spPr>
        <p:txBody>
          <a:bodyPr spcFirstLastPara="1" wrap="square" lIns="91425" tIns="91425" rIns="91425" bIns="91425" anchor="t" anchorCtr="0">
            <a:noAutofit/>
          </a:bodyPr>
          <a:lstStyle/>
          <a:p>
            <a:pPr algn="ctr"/>
            <a:r>
              <a:rPr lang="en-US" dirty="0" err="1"/>
              <a:t>Galat</a:t>
            </a:r>
            <a:r>
              <a:rPr lang="en-US" dirty="0"/>
              <a:t> </a:t>
            </a:r>
            <a:r>
              <a:rPr lang="en-US" dirty="0" err="1"/>
              <a:t>Relatif</a:t>
            </a:r>
            <a:endParaRPr lang="en-US" dirty="0"/>
          </a:p>
        </p:txBody>
      </p:sp>
      <p:sp>
        <p:nvSpPr>
          <p:cNvPr id="541" name="Google Shape;541;p64"/>
          <p:cNvSpPr txBox="1">
            <a:spLocks noGrp="1"/>
          </p:cNvSpPr>
          <p:nvPr>
            <p:ph type="subTitle" idx="1"/>
          </p:nvPr>
        </p:nvSpPr>
        <p:spPr>
          <a:xfrm>
            <a:off x="1705734" y="1460312"/>
            <a:ext cx="5458200" cy="997200"/>
          </a:xfrm>
          <a:prstGeom prst="rect">
            <a:avLst/>
          </a:prstGeom>
        </p:spPr>
        <p:txBody>
          <a:bodyPr spcFirstLastPara="1" wrap="square" lIns="91425" tIns="91425" rIns="91425" bIns="91425" anchor="t" anchorCtr="0">
            <a:noAutofit/>
          </a:bodyPr>
          <a:lstStyle/>
          <a:p>
            <a:pPr marL="0" lvl="0" indent="0" algn="ctr">
              <a:spcAft>
                <a:spcPts val="1200"/>
              </a:spcAft>
            </a:pPr>
            <a:r>
              <a:rPr lang="en-ID" sz="1500" dirty="0" err="1"/>
              <a:t>Galat</a:t>
            </a:r>
            <a:r>
              <a:rPr lang="en-ID" sz="1500" dirty="0"/>
              <a:t> </a:t>
            </a:r>
            <a:r>
              <a:rPr lang="en-ID" sz="1500" dirty="0" err="1"/>
              <a:t>Relatif</a:t>
            </a:r>
            <a:r>
              <a:rPr lang="en-ID" sz="1500" dirty="0"/>
              <a:t> </a:t>
            </a:r>
            <a:r>
              <a:rPr lang="en-ID" sz="1500" dirty="0" err="1"/>
              <a:t>adalah</a:t>
            </a:r>
            <a:r>
              <a:rPr lang="en-ID" sz="1500" dirty="0"/>
              <a:t> </a:t>
            </a:r>
            <a:r>
              <a:rPr lang="en-ID" sz="1500" dirty="0" err="1"/>
              <a:t>perbandingan</a:t>
            </a:r>
            <a:r>
              <a:rPr lang="en-ID" sz="1500" dirty="0"/>
              <a:t> </a:t>
            </a:r>
            <a:r>
              <a:rPr lang="en-ID" sz="1500" dirty="0" err="1"/>
              <a:t>antara</a:t>
            </a:r>
            <a:r>
              <a:rPr lang="en-ID" sz="1500" dirty="0"/>
              <a:t> </a:t>
            </a:r>
            <a:r>
              <a:rPr lang="en-ID" sz="1500" dirty="0" err="1"/>
              <a:t>galat</a:t>
            </a:r>
            <a:r>
              <a:rPr lang="en-ID" sz="1500" dirty="0"/>
              <a:t> </a:t>
            </a:r>
            <a:r>
              <a:rPr lang="en-ID" sz="1500" dirty="0" err="1"/>
              <a:t>mutlak</a:t>
            </a:r>
            <a:r>
              <a:rPr lang="en-ID" sz="1500" dirty="0"/>
              <a:t> dan nilai yang </a:t>
            </a:r>
            <a:r>
              <a:rPr lang="en-ID" sz="1500" dirty="0" err="1"/>
              <a:t>sebenarnya</a:t>
            </a:r>
            <a:r>
              <a:rPr lang="en-ID" sz="1500" dirty="0"/>
              <a:t>, </a:t>
            </a:r>
            <a:r>
              <a:rPr lang="en-ID" sz="1500" dirty="0" err="1"/>
              <a:t>biasanya</a:t>
            </a:r>
            <a:r>
              <a:rPr lang="en-ID" sz="1500" dirty="0"/>
              <a:t> </a:t>
            </a:r>
            <a:r>
              <a:rPr lang="en-ID" sz="1500" dirty="0" err="1"/>
              <a:t>diungkapkan</a:t>
            </a:r>
            <a:r>
              <a:rPr lang="en-ID" sz="1500" dirty="0"/>
              <a:t> </a:t>
            </a:r>
            <a:r>
              <a:rPr lang="en-ID" sz="1500" dirty="0" err="1"/>
              <a:t>dalam</a:t>
            </a:r>
            <a:r>
              <a:rPr lang="en-ID" sz="1500" dirty="0"/>
              <a:t> </a:t>
            </a:r>
            <a:r>
              <a:rPr lang="en-ID" sz="1500" dirty="0" err="1"/>
              <a:t>bentuk</a:t>
            </a:r>
            <a:r>
              <a:rPr lang="en-ID" sz="1500" dirty="0"/>
              <a:t> </a:t>
            </a:r>
            <a:r>
              <a:rPr lang="en-ID" sz="1500" dirty="0" err="1"/>
              <a:t>persentase</a:t>
            </a:r>
            <a:r>
              <a:rPr lang="en-ID" sz="1500" dirty="0"/>
              <a:t>.</a:t>
            </a:r>
          </a:p>
          <a:p>
            <a:pPr marL="0" lvl="0" indent="0" algn="ctr">
              <a:spcAft>
                <a:spcPts val="1200"/>
              </a:spcAft>
            </a:pPr>
            <a:r>
              <a:rPr lang="en-ID" sz="1500" dirty="0" err="1"/>
              <a:t>Galat</a:t>
            </a:r>
            <a:r>
              <a:rPr lang="en-ID" sz="1500" dirty="0"/>
              <a:t> </a:t>
            </a:r>
            <a:r>
              <a:rPr lang="en-ID" sz="1500" dirty="0" err="1"/>
              <a:t>relatif</a:t>
            </a:r>
            <a:r>
              <a:rPr lang="en-ID" sz="1500" dirty="0"/>
              <a:t> </a:t>
            </a:r>
            <a:r>
              <a:rPr lang="en-ID" sz="1500" dirty="0" err="1"/>
              <a:t>didefinisikan</a:t>
            </a:r>
            <a:r>
              <a:rPr lang="en-ID" sz="1500" dirty="0"/>
              <a:t> </a:t>
            </a:r>
            <a:r>
              <a:rPr lang="en-ID" sz="1500" dirty="0" err="1"/>
              <a:t>sebagai</a:t>
            </a:r>
            <a:r>
              <a:rPr lang="en-ID" sz="1500" dirty="0"/>
              <a:t>:</a:t>
            </a:r>
            <a:endParaRPr sz="1500" dirty="0"/>
          </a:p>
        </p:txBody>
      </p:sp>
      <p:pic>
        <p:nvPicPr>
          <p:cNvPr id="3" name="Picture 2">
            <a:extLst>
              <a:ext uri="{FF2B5EF4-FFF2-40B4-BE49-F238E27FC236}">
                <a16:creationId xmlns:a16="http://schemas.microsoft.com/office/drawing/2014/main" id="{43CCA867-9AEE-D3F8-2C37-CFE12A80DC7C}"/>
              </a:ext>
            </a:extLst>
          </p:cNvPr>
          <p:cNvPicPr>
            <a:picLocks noChangeAspect="1"/>
          </p:cNvPicPr>
          <p:nvPr/>
        </p:nvPicPr>
        <p:blipFill>
          <a:blip r:embed="rId3"/>
          <a:stretch>
            <a:fillRect/>
          </a:stretch>
        </p:blipFill>
        <p:spPr>
          <a:xfrm>
            <a:off x="3972125" y="2713828"/>
            <a:ext cx="723963" cy="449619"/>
          </a:xfrm>
          <a:prstGeom prst="rect">
            <a:avLst/>
          </a:prstGeom>
        </p:spPr>
      </p:pic>
      <p:sp>
        <p:nvSpPr>
          <p:cNvPr id="5" name="TextBox 4">
            <a:extLst>
              <a:ext uri="{FF2B5EF4-FFF2-40B4-BE49-F238E27FC236}">
                <a16:creationId xmlns:a16="http://schemas.microsoft.com/office/drawing/2014/main" id="{4B121E0B-1280-B92F-B2D7-35888C9E730E}"/>
              </a:ext>
            </a:extLst>
          </p:cNvPr>
          <p:cNvSpPr txBox="1"/>
          <p:nvPr/>
        </p:nvSpPr>
        <p:spPr>
          <a:xfrm>
            <a:off x="2622747" y="3428168"/>
            <a:ext cx="4813610" cy="323165"/>
          </a:xfrm>
          <a:prstGeom prst="rect">
            <a:avLst/>
          </a:prstGeom>
          <a:noFill/>
        </p:spPr>
        <p:txBody>
          <a:bodyPr wrap="square">
            <a:spAutoFit/>
          </a:bodyPr>
          <a:lstStyle/>
          <a:p>
            <a:r>
              <a:rPr lang="en-ID" sz="1500" dirty="0" err="1">
                <a:latin typeface="Montserrat" panose="00000500000000000000" pitchFamily="2" charset="0"/>
              </a:rPr>
              <a:t>atau</a:t>
            </a:r>
            <a:r>
              <a:rPr lang="en-ID" sz="1500" dirty="0">
                <a:latin typeface="Montserrat" panose="00000500000000000000" pitchFamily="2" charset="0"/>
              </a:rPr>
              <a:t> </a:t>
            </a:r>
            <a:r>
              <a:rPr lang="en-ID" sz="1500" dirty="0" err="1">
                <a:latin typeface="Montserrat" panose="00000500000000000000" pitchFamily="2" charset="0"/>
              </a:rPr>
              <a:t>jika</a:t>
            </a:r>
            <a:r>
              <a:rPr lang="en-ID" sz="1500" dirty="0">
                <a:latin typeface="Montserrat" panose="00000500000000000000" pitchFamily="2" charset="0"/>
              </a:rPr>
              <a:t> </a:t>
            </a:r>
            <a:r>
              <a:rPr lang="en-ID" sz="1500" dirty="0" err="1">
                <a:latin typeface="Montserrat" panose="00000500000000000000" pitchFamily="2" charset="0"/>
              </a:rPr>
              <a:t>dalam</a:t>
            </a:r>
            <a:r>
              <a:rPr lang="en-ID" sz="1500" dirty="0">
                <a:latin typeface="Montserrat" panose="00000500000000000000" pitchFamily="2" charset="0"/>
              </a:rPr>
              <a:t> </a:t>
            </a:r>
            <a:r>
              <a:rPr lang="en-ID" sz="1500" dirty="0" err="1">
                <a:latin typeface="Montserrat" panose="00000500000000000000" pitchFamily="2" charset="0"/>
              </a:rPr>
              <a:t>bentuk</a:t>
            </a:r>
            <a:r>
              <a:rPr lang="en-ID" sz="1500" dirty="0">
                <a:latin typeface="Montserrat" panose="00000500000000000000" pitchFamily="2" charset="0"/>
              </a:rPr>
              <a:t> </a:t>
            </a:r>
            <a:r>
              <a:rPr lang="en-ID" sz="1500" dirty="0" err="1">
                <a:latin typeface="Montserrat" panose="00000500000000000000" pitchFamily="2" charset="0"/>
              </a:rPr>
              <a:t>presentase</a:t>
            </a:r>
            <a:r>
              <a:rPr lang="en-ID" sz="1500" dirty="0">
                <a:latin typeface="Montserrat" panose="00000500000000000000" pitchFamily="2" charset="0"/>
              </a:rPr>
              <a:t>:</a:t>
            </a:r>
          </a:p>
        </p:txBody>
      </p:sp>
      <p:pic>
        <p:nvPicPr>
          <p:cNvPr id="7" name="Picture 6">
            <a:extLst>
              <a:ext uri="{FF2B5EF4-FFF2-40B4-BE49-F238E27FC236}">
                <a16:creationId xmlns:a16="http://schemas.microsoft.com/office/drawing/2014/main" id="{11DEFB1F-259B-C47E-A92A-394270E2F734}"/>
              </a:ext>
            </a:extLst>
          </p:cNvPr>
          <p:cNvPicPr>
            <a:picLocks noChangeAspect="1"/>
          </p:cNvPicPr>
          <p:nvPr/>
        </p:nvPicPr>
        <p:blipFill>
          <a:blip r:embed="rId4"/>
          <a:stretch>
            <a:fillRect/>
          </a:stretch>
        </p:blipFill>
        <p:spPr>
          <a:xfrm>
            <a:off x="3804470" y="3859874"/>
            <a:ext cx="1059272" cy="4267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0"/>
                                        </p:tgtEl>
                                        <p:attrNameLst>
                                          <p:attrName>style.visibility</p:attrName>
                                        </p:attrNameLst>
                                      </p:cBhvr>
                                      <p:to>
                                        <p:strVal val="visible"/>
                                      </p:to>
                                    </p:set>
                                    <p:anim calcmode="lin" valueType="num">
                                      <p:cBhvr additive="base">
                                        <p:cTn id="7" dur="1000"/>
                                        <p:tgtEl>
                                          <p:spTgt spid="540"/>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41"/>
                                        </p:tgtEl>
                                        <p:attrNameLst>
                                          <p:attrName>style.visibility</p:attrName>
                                        </p:attrNameLst>
                                      </p:cBhvr>
                                      <p:to>
                                        <p:strVal val="visible"/>
                                      </p:to>
                                    </p:set>
                                    <p:anim calcmode="lin" valueType="num">
                                      <p:cBhvr additive="base">
                                        <p:cTn id="10" dur="1000"/>
                                        <p:tgtEl>
                                          <p:spTgt spid="5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E45A-C0E6-0143-F4DF-B8233413CABD}"/>
              </a:ext>
            </a:extLst>
          </p:cNvPr>
          <p:cNvSpPr>
            <a:spLocks noGrp="1"/>
          </p:cNvSpPr>
          <p:nvPr>
            <p:ph type="title"/>
          </p:nvPr>
        </p:nvSpPr>
        <p:spPr>
          <a:xfrm>
            <a:off x="1122450" y="408849"/>
            <a:ext cx="6899100" cy="2856600"/>
          </a:xfrm>
        </p:spPr>
        <p:txBody>
          <a:bodyPr/>
          <a:lstStyle/>
          <a:p>
            <a:r>
              <a:rPr lang="en-US" sz="1500" dirty="0" err="1">
                <a:latin typeface="Montserrat" panose="00000500000000000000" pitchFamily="2" charset="0"/>
              </a:rPr>
              <a:t>Contoh</a:t>
            </a:r>
            <a:r>
              <a:rPr lang="en-US" sz="1500" dirty="0">
                <a:latin typeface="Montserrat" panose="00000500000000000000" pitchFamily="2" charset="0"/>
              </a:rPr>
              <a:t>:</a:t>
            </a:r>
            <a:br>
              <a:rPr lang="en-US" sz="1500" dirty="0">
                <a:latin typeface="Montserrat" panose="00000500000000000000" pitchFamily="2" charset="0"/>
              </a:rPr>
            </a:br>
            <a:r>
              <a:rPr lang="en-US" sz="1500" dirty="0">
                <a:latin typeface="Montserrat" panose="00000500000000000000" pitchFamily="2" charset="0"/>
              </a:rPr>
              <a:t>Ada </a:t>
            </a:r>
            <a:r>
              <a:rPr lang="en-US" sz="1500" dirty="0" err="1">
                <a:latin typeface="Montserrat" panose="00000500000000000000" pitchFamily="2" charset="0"/>
              </a:rPr>
              <a:t>seseorang</a:t>
            </a:r>
            <a:r>
              <a:rPr lang="en-US" sz="1500" dirty="0">
                <a:latin typeface="Montserrat" panose="00000500000000000000" pitchFamily="2" charset="0"/>
              </a:rPr>
              <a:t> yang </a:t>
            </a:r>
            <a:r>
              <a:rPr lang="en-US" sz="1500" dirty="0" err="1">
                <a:latin typeface="Montserrat" panose="00000500000000000000" pitchFamily="2" charset="0"/>
              </a:rPr>
              <a:t>menghitung</a:t>
            </a:r>
            <a:r>
              <a:rPr lang="en-US" sz="1500" dirty="0">
                <a:latin typeface="Montserrat" panose="00000500000000000000" pitchFamily="2" charset="0"/>
              </a:rPr>
              <a:t> </a:t>
            </a:r>
            <a:r>
              <a:rPr lang="en-US" sz="1500" dirty="0" err="1">
                <a:latin typeface="Montserrat" panose="00000500000000000000" pitchFamily="2" charset="0"/>
              </a:rPr>
              <a:t>panjang</a:t>
            </a:r>
            <a:r>
              <a:rPr lang="en-US" sz="1500" dirty="0">
                <a:latin typeface="Montserrat" panose="00000500000000000000" pitchFamily="2" charset="0"/>
              </a:rPr>
              <a:t> dua </a:t>
            </a:r>
            <a:r>
              <a:rPr lang="en-US" sz="1500" dirty="0" err="1">
                <a:latin typeface="Montserrat" panose="00000500000000000000" pitchFamily="2" charset="0"/>
              </a:rPr>
              <a:t>buah</a:t>
            </a:r>
            <a:r>
              <a:rPr lang="en-US" sz="1500" dirty="0">
                <a:latin typeface="Montserrat" panose="00000500000000000000" pitchFamily="2" charset="0"/>
              </a:rPr>
              <a:t> </a:t>
            </a:r>
            <a:r>
              <a:rPr lang="en-US" sz="1500" dirty="0" err="1">
                <a:latin typeface="Montserrat" panose="00000500000000000000" pitchFamily="2" charset="0"/>
              </a:rPr>
              <a:t>benda</a:t>
            </a:r>
            <a:r>
              <a:rPr lang="en-US" sz="1500" dirty="0">
                <a:latin typeface="Montserrat" panose="00000500000000000000" pitchFamily="2" charset="0"/>
              </a:rPr>
              <a:t> </a:t>
            </a:r>
            <a:r>
              <a:rPr lang="en-US" sz="1500" dirty="0" err="1">
                <a:latin typeface="Montserrat" panose="00000500000000000000" pitchFamily="2" charset="0"/>
              </a:rPr>
              <a:t>yakni</a:t>
            </a:r>
            <a:r>
              <a:rPr lang="en-US" sz="1500" dirty="0">
                <a:latin typeface="Montserrat" panose="00000500000000000000" pitchFamily="2" charset="0"/>
              </a:rPr>
              <a:t> </a:t>
            </a:r>
            <a:r>
              <a:rPr lang="en-US" sz="1500" dirty="0" err="1">
                <a:latin typeface="Montserrat" panose="00000500000000000000" pitchFamily="2" charset="0"/>
              </a:rPr>
              <a:t>pensil</a:t>
            </a:r>
            <a:r>
              <a:rPr lang="en-US" sz="1500" dirty="0">
                <a:latin typeface="Montserrat" panose="00000500000000000000" pitchFamily="2" charset="0"/>
              </a:rPr>
              <a:t> dan </a:t>
            </a:r>
            <a:r>
              <a:rPr lang="en-US" sz="1500" dirty="0" err="1">
                <a:latin typeface="Montserrat" panose="00000500000000000000" pitchFamily="2" charset="0"/>
              </a:rPr>
              <a:t>benang</a:t>
            </a:r>
            <a:r>
              <a:rPr lang="en-US" sz="1500" dirty="0">
                <a:latin typeface="Montserrat" panose="00000500000000000000" pitchFamily="2" charset="0"/>
              </a:rPr>
              <a:t>. Panjang </a:t>
            </a:r>
            <a:r>
              <a:rPr lang="en-US" sz="1500" dirty="0" err="1">
                <a:latin typeface="Montserrat" panose="00000500000000000000" pitchFamily="2" charset="0"/>
              </a:rPr>
              <a:t>pensil</a:t>
            </a:r>
            <a:r>
              <a:rPr lang="en-US" sz="1500" dirty="0">
                <a:latin typeface="Montserrat" panose="00000500000000000000" pitchFamily="2" charset="0"/>
              </a:rPr>
              <a:t> yang </a:t>
            </a:r>
            <a:r>
              <a:rPr lang="en-US" sz="1500" dirty="0" err="1">
                <a:latin typeface="Montserrat" panose="00000500000000000000" pitchFamily="2" charset="0"/>
              </a:rPr>
              <a:t>diukur</a:t>
            </a:r>
            <a:br>
              <a:rPr lang="en-US" sz="1500" dirty="0">
                <a:latin typeface="Montserrat" panose="00000500000000000000" pitchFamily="2" charset="0"/>
              </a:rPr>
            </a:br>
            <a:r>
              <a:rPr lang="en-US" sz="1500" dirty="0">
                <a:latin typeface="Montserrat" panose="00000500000000000000" pitchFamily="2" charset="0"/>
              </a:rPr>
              <a:t>orang </a:t>
            </a:r>
            <a:r>
              <a:rPr lang="en-US" sz="1500" dirty="0" err="1">
                <a:latin typeface="Montserrat" panose="00000500000000000000" pitchFamily="2" charset="0"/>
              </a:rPr>
              <a:t>tersebut</a:t>
            </a:r>
            <a:r>
              <a:rPr lang="en-US" sz="1500" dirty="0">
                <a:latin typeface="Montserrat" panose="00000500000000000000" pitchFamily="2" charset="0"/>
              </a:rPr>
              <a:t> </a:t>
            </a:r>
            <a:r>
              <a:rPr lang="en-US" sz="1500" dirty="0" err="1">
                <a:latin typeface="Montserrat" panose="00000500000000000000" pitchFamily="2" charset="0"/>
              </a:rPr>
              <a:t>adalah</a:t>
            </a:r>
            <a:r>
              <a:rPr lang="en-US" sz="1500" dirty="0">
                <a:latin typeface="Montserrat" panose="00000500000000000000" pitchFamily="2" charset="0"/>
              </a:rPr>
              <a:t> 8 𝑐𝑚 , </a:t>
            </a:r>
            <a:r>
              <a:rPr lang="en-US" sz="1500" dirty="0" err="1">
                <a:latin typeface="Montserrat" panose="00000500000000000000" pitchFamily="2" charset="0"/>
              </a:rPr>
              <a:t>padahal</a:t>
            </a:r>
            <a:r>
              <a:rPr lang="en-US" sz="1500" dirty="0">
                <a:latin typeface="Montserrat" panose="00000500000000000000" pitchFamily="2" charset="0"/>
              </a:rPr>
              <a:t> </a:t>
            </a:r>
            <a:r>
              <a:rPr lang="en-US" sz="1500" dirty="0" err="1">
                <a:latin typeface="Montserrat" panose="00000500000000000000" pitchFamily="2" charset="0"/>
              </a:rPr>
              <a:t>panjang</a:t>
            </a:r>
            <a:r>
              <a:rPr lang="en-US" sz="1500" dirty="0">
                <a:latin typeface="Montserrat" panose="00000500000000000000" pitchFamily="2" charset="0"/>
              </a:rPr>
              <a:t> </a:t>
            </a:r>
            <a:r>
              <a:rPr lang="en-US" sz="1500" dirty="0" err="1">
                <a:latin typeface="Montserrat" panose="00000500000000000000" pitchFamily="2" charset="0"/>
              </a:rPr>
              <a:t>pensil</a:t>
            </a:r>
            <a:r>
              <a:rPr lang="en-US" sz="1500" dirty="0">
                <a:latin typeface="Montserrat" panose="00000500000000000000" pitchFamily="2" charset="0"/>
              </a:rPr>
              <a:t> yang</a:t>
            </a:r>
            <a:br>
              <a:rPr lang="en-US" sz="1500" dirty="0">
                <a:latin typeface="Montserrat" panose="00000500000000000000" pitchFamily="2" charset="0"/>
              </a:rPr>
            </a:br>
            <a:r>
              <a:rPr lang="en-US" sz="1500" dirty="0" err="1">
                <a:latin typeface="Montserrat" panose="00000500000000000000" pitchFamily="2" charset="0"/>
              </a:rPr>
              <a:t>sebenarnya</a:t>
            </a:r>
            <a:r>
              <a:rPr lang="en-US" sz="1500" dirty="0">
                <a:latin typeface="Montserrat" panose="00000500000000000000" pitchFamily="2" charset="0"/>
              </a:rPr>
              <a:t> </a:t>
            </a:r>
            <a:r>
              <a:rPr lang="en-US" sz="1500" dirty="0" err="1">
                <a:latin typeface="Montserrat" panose="00000500000000000000" pitchFamily="2" charset="0"/>
              </a:rPr>
              <a:t>adalah</a:t>
            </a:r>
            <a:r>
              <a:rPr lang="en-US" sz="1500" dirty="0">
                <a:latin typeface="Montserrat" panose="00000500000000000000" pitchFamily="2" charset="0"/>
              </a:rPr>
              <a:t> 10 𝑐𝑚 </a:t>
            </a:r>
            <a:r>
              <a:rPr lang="en-US" sz="1500" dirty="0" err="1">
                <a:latin typeface="Montserrat" panose="00000500000000000000" pitchFamily="2" charset="0"/>
              </a:rPr>
              <a:t>sehingga</a:t>
            </a:r>
            <a:r>
              <a:rPr lang="en-US" sz="1500" dirty="0">
                <a:latin typeface="Montserrat" panose="00000500000000000000" pitchFamily="2" charset="0"/>
              </a:rPr>
              <a:t> </a:t>
            </a:r>
            <a:r>
              <a:rPr lang="en-US" sz="1500" dirty="0" err="1">
                <a:latin typeface="Montserrat" panose="00000500000000000000" pitchFamily="2" charset="0"/>
              </a:rPr>
              <a:t>galatnya</a:t>
            </a:r>
            <a:r>
              <a:rPr lang="en-US" sz="1500" dirty="0">
                <a:latin typeface="Montserrat" panose="00000500000000000000" pitchFamily="2" charset="0"/>
              </a:rPr>
              <a:t> </a:t>
            </a:r>
            <a:r>
              <a:rPr lang="en-US" sz="1500" dirty="0" err="1">
                <a:latin typeface="Montserrat" panose="00000500000000000000" pitchFamily="2" charset="0"/>
              </a:rPr>
              <a:t>adalah</a:t>
            </a:r>
            <a:br>
              <a:rPr lang="en-US" sz="1500" dirty="0">
                <a:latin typeface="Montserrat" panose="00000500000000000000" pitchFamily="2" charset="0"/>
              </a:rPr>
            </a:br>
            <a:r>
              <a:rPr lang="en-US" sz="1500" dirty="0">
                <a:latin typeface="Montserrat" panose="00000500000000000000" pitchFamily="2" charset="0"/>
              </a:rPr>
              <a:t>10 – 8 = 2 𝑐𝑚. </a:t>
            </a:r>
            <a:br>
              <a:rPr lang="en-US" sz="1500" dirty="0">
                <a:latin typeface="Montserrat" panose="00000500000000000000" pitchFamily="2" charset="0"/>
              </a:rPr>
            </a:br>
            <a:r>
              <a:rPr lang="en-US" sz="1500" dirty="0">
                <a:latin typeface="Montserrat" panose="00000500000000000000" pitchFamily="2" charset="0"/>
              </a:rPr>
              <a:t>Panjang </a:t>
            </a:r>
            <a:r>
              <a:rPr lang="en-US" sz="1500" dirty="0" err="1">
                <a:latin typeface="Montserrat" panose="00000500000000000000" pitchFamily="2" charset="0"/>
              </a:rPr>
              <a:t>benang</a:t>
            </a:r>
            <a:r>
              <a:rPr lang="en-US" sz="1500" dirty="0">
                <a:latin typeface="Montserrat" panose="00000500000000000000" pitchFamily="2" charset="0"/>
              </a:rPr>
              <a:t> yang </a:t>
            </a:r>
            <a:r>
              <a:rPr lang="en-US" sz="1500" dirty="0" err="1">
                <a:latin typeface="Montserrat" panose="00000500000000000000" pitchFamily="2" charset="0"/>
              </a:rPr>
              <a:t>diukur</a:t>
            </a:r>
            <a:r>
              <a:rPr lang="en-US" sz="1500" dirty="0">
                <a:latin typeface="Montserrat" panose="00000500000000000000" pitchFamily="2" charset="0"/>
              </a:rPr>
              <a:t> </a:t>
            </a:r>
            <a:r>
              <a:rPr lang="en-US" sz="1500" dirty="0" err="1">
                <a:latin typeface="Montserrat" panose="00000500000000000000" pitchFamily="2" charset="0"/>
              </a:rPr>
              <a:t>adalah</a:t>
            </a:r>
            <a:br>
              <a:rPr lang="en-US" sz="1500" dirty="0">
                <a:latin typeface="Montserrat" panose="00000500000000000000" pitchFamily="2" charset="0"/>
              </a:rPr>
            </a:br>
            <a:r>
              <a:rPr lang="en-US" sz="1500" dirty="0">
                <a:latin typeface="Montserrat" panose="00000500000000000000" pitchFamily="2" charset="0"/>
              </a:rPr>
              <a:t>98 𝑐𝑚 </a:t>
            </a:r>
            <a:r>
              <a:rPr lang="en-US" sz="1500" dirty="0" err="1">
                <a:latin typeface="Montserrat" panose="00000500000000000000" pitchFamily="2" charset="0"/>
              </a:rPr>
              <a:t>sementara</a:t>
            </a:r>
            <a:r>
              <a:rPr lang="en-US" sz="1500" dirty="0">
                <a:latin typeface="Montserrat" panose="00000500000000000000" pitchFamily="2" charset="0"/>
              </a:rPr>
              <a:t> </a:t>
            </a:r>
            <a:r>
              <a:rPr lang="en-US" sz="1500" dirty="0" err="1">
                <a:latin typeface="Montserrat" panose="00000500000000000000" pitchFamily="2" charset="0"/>
              </a:rPr>
              <a:t>panjang</a:t>
            </a:r>
            <a:r>
              <a:rPr lang="en-US" sz="1500" dirty="0">
                <a:latin typeface="Montserrat" panose="00000500000000000000" pitchFamily="2" charset="0"/>
              </a:rPr>
              <a:t> </a:t>
            </a:r>
            <a:r>
              <a:rPr lang="en-US" sz="1500" dirty="0" err="1">
                <a:latin typeface="Montserrat" panose="00000500000000000000" pitchFamily="2" charset="0"/>
              </a:rPr>
              <a:t>benang</a:t>
            </a:r>
            <a:r>
              <a:rPr lang="en-US" sz="1500" dirty="0">
                <a:latin typeface="Montserrat" panose="00000500000000000000" pitchFamily="2" charset="0"/>
              </a:rPr>
              <a:t> </a:t>
            </a:r>
            <a:r>
              <a:rPr lang="en-US" sz="1500" dirty="0" err="1">
                <a:latin typeface="Montserrat" panose="00000500000000000000" pitchFamily="2" charset="0"/>
              </a:rPr>
              <a:t>sesungguhnya</a:t>
            </a:r>
            <a:r>
              <a:rPr lang="en-US" sz="1500" dirty="0">
                <a:latin typeface="Montserrat" panose="00000500000000000000" pitchFamily="2" charset="0"/>
              </a:rPr>
              <a:t> </a:t>
            </a:r>
            <a:r>
              <a:rPr lang="en-US" sz="1500" dirty="0" err="1">
                <a:latin typeface="Montserrat" panose="00000500000000000000" pitchFamily="2" charset="0"/>
              </a:rPr>
              <a:t>adalah</a:t>
            </a:r>
            <a:br>
              <a:rPr lang="en-US" sz="1500" dirty="0">
                <a:latin typeface="Montserrat" panose="00000500000000000000" pitchFamily="2" charset="0"/>
              </a:rPr>
            </a:br>
            <a:r>
              <a:rPr lang="en-US" sz="1500" dirty="0">
                <a:latin typeface="Montserrat" panose="00000500000000000000" pitchFamily="2" charset="0"/>
              </a:rPr>
              <a:t>100 𝑐𝑚 </a:t>
            </a:r>
            <a:r>
              <a:rPr lang="en-US" sz="1500" dirty="0" err="1">
                <a:latin typeface="Montserrat" panose="00000500000000000000" pitchFamily="2" charset="0"/>
              </a:rPr>
              <a:t>sehingga</a:t>
            </a:r>
            <a:r>
              <a:rPr lang="en-US" sz="1500" dirty="0">
                <a:latin typeface="Montserrat" panose="00000500000000000000" pitchFamily="2" charset="0"/>
              </a:rPr>
              <a:t> </a:t>
            </a:r>
            <a:r>
              <a:rPr lang="en-US" sz="1500" dirty="0" err="1">
                <a:latin typeface="Montserrat" panose="00000500000000000000" pitchFamily="2" charset="0"/>
              </a:rPr>
              <a:t>galatnya</a:t>
            </a:r>
            <a:r>
              <a:rPr lang="en-US" sz="1500" dirty="0">
                <a:latin typeface="Montserrat" panose="00000500000000000000" pitchFamily="2" charset="0"/>
              </a:rPr>
              <a:t> </a:t>
            </a:r>
            <a:r>
              <a:rPr lang="en-US" sz="1500" dirty="0" err="1">
                <a:latin typeface="Montserrat" panose="00000500000000000000" pitchFamily="2" charset="0"/>
              </a:rPr>
              <a:t>adalah</a:t>
            </a:r>
            <a:r>
              <a:rPr lang="en-US" sz="1500" dirty="0">
                <a:latin typeface="Montserrat" panose="00000500000000000000" pitchFamily="2" charset="0"/>
              </a:rPr>
              <a:t> 100 – 98 = 2 𝑐𝑚.</a:t>
            </a:r>
            <a:br>
              <a:rPr lang="en-US" sz="1500" dirty="0">
                <a:latin typeface="Montserrat" panose="00000500000000000000" pitchFamily="2" charset="0"/>
              </a:rPr>
            </a:br>
            <a:r>
              <a:rPr lang="en-US" sz="1500" dirty="0" err="1">
                <a:latin typeface="Montserrat" panose="00000500000000000000" pitchFamily="2" charset="0"/>
              </a:rPr>
              <a:t>Apabila</a:t>
            </a:r>
            <a:r>
              <a:rPr lang="en-US" sz="1500" dirty="0">
                <a:latin typeface="Montserrat" panose="00000500000000000000" pitchFamily="2" charset="0"/>
              </a:rPr>
              <a:t> </a:t>
            </a:r>
            <a:r>
              <a:rPr lang="en-US" sz="1500" dirty="0" err="1">
                <a:latin typeface="Montserrat" panose="00000500000000000000" pitchFamily="2" charset="0"/>
              </a:rPr>
              <a:t>tidak</a:t>
            </a:r>
            <a:r>
              <a:rPr lang="en-US" sz="1500" dirty="0">
                <a:latin typeface="Montserrat" panose="00000500000000000000" pitchFamily="2" charset="0"/>
              </a:rPr>
              <a:t> </a:t>
            </a:r>
            <a:r>
              <a:rPr lang="en-US" sz="1500" dirty="0" err="1">
                <a:latin typeface="Montserrat" panose="00000500000000000000" pitchFamily="2" charset="0"/>
              </a:rPr>
              <a:t>ada</a:t>
            </a:r>
            <a:r>
              <a:rPr lang="en-US" sz="1500" dirty="0">
                <a:latin typeface="Montserrat" panose="00000500000000000000" pitchFamily="2" charset="0"/>
              </a:rPr>
              <a:t> </a:t>
            </a:r>
            <a:r>
              <a:rPr lang="en-US" sz="1500" dirty="0" err="1">
                <a:latin typeface="Montserrat" panose="00000500000000000000" pitchFamily="2" charset="0"/>
              </a:rPr>
              <a:t>informasi</a:t>
            </a:r>
            <a:r>
              <a:rPr lang="en-US" sz="1500" dirty="0">
                <a:latin typeface="Montserrat" panose="00000500000000000000" pitchFamily="2" charset="0"/>
              </a:rPr>
              <a:t> yang </a:t>
            </a:r>
            <a:r>
              <a:rPr lang="en-US" sz="1500" dirty="0" err="1">
                <a:latin typeface="Montserrat" panose="00000500000000000000" pitchFamily="2" charset="0"/>
              </a:rPr>
              <a:t>diketahui</a:t>
            </a:r>
            <a:r>
              <a:rPr lang="en-US" sz="1500" dirty="0">
                <a:latin typeface="Montserrat" panose="00000500000000000000" pitchFamily="2" charset="0"/>
              </a:rPr>
              <a:t> oleh orang</a:t>
            </a:r>
            <a:br>
              <a:rPr lang="en-US" sz="1500" dirty="0">
                <a:latin typeface="Montserrat" panose="00000500000000000000" pitchFamily="2" charset="0"/>
              </a:rPr>
            </a:br>
            <a:r>
              <a:rPr lang="en-US" sz="1500" dirty="0" err="1">
                <a:latin typeface="Montserrat" panose="00000500000000000000" pitchFamily="2" charset="0"/>
              </a:rPr>
              <a:t>tersebut</a:t>
            </a:r>
            <a:r>
              <a:rPr lang="en-US" sz="1500" dirty="0">
                <a:latin typeface="Montserrat" panose="00000500000000000000" pitchFamily="2" charset="0"/>
              </a:rPr>
              <a:t> </a:t>
            </a:r>
            <a:r>
              <a:rPr lang="en-US" sz="1500" dirty="0" err="1">
                <a:latin typeface="Montserrat" panose="00000500000000000000" pitchFamily="2" charset="0"/>
              </a:rPr>
              <a:t>mengenai</a:t>
            </a:r>
            <a:r>
              <a:rPr lang="en-US" sz="1500" dirty="0">
                <a:latin typeface="Montserrat" panose="00000500000000000000" pitchFamily="2" charset="0"/>
              </a:rPr>
              <a:t> </a:t>
            </a:r>
            <a:r>
              <a:rPr lang="en-US" sz="1500" dirty="0" err="1">
                <a:latin typeface="Montserrat" panose="00000500000000000000" pitchFamily="2" charset="0"/>
              </a:rPr>
              <a:t>panjang</a:t>
            </a:r>
            <a:r>
              <a:rPr lang="en-US" sz="1500" dirty="0">
                <a:latin typeface="Montserrat" panose="00000500000000000000" pitchFamily="2" charset="0"/>
              </a:rPr>
              <a:t> </a:t>
            </a:r>
            <a:r>
              <a:rPr lang="en-US" sz="1500" dirty="0" err="1">
                <a:latin typeface="Montserrat" panose="00000500000000000000" pitchFamily="2" charset="0"/>
              </a:rPr>
              <a:t>sesungguhnya</a:t>
            </a:r>
            <a:r>
              <a:rPr lang="en-US" sz="1500" dirty="0">
                <a:latin typeface="Montserrat" panose="00000500000000000000" pitchFamily="2" charset="0"/>
              </a:rPr>
              <a:t> </a:t>
            </a:r>
            <a:r>
              <a:rPr lang="en-US" sz="1500" dirty="0" err="1">
                <a:latin typeface="Montserrat" panose="00000500000000000000" pitchFamily="2" charset="0"/>
              </a:rPr>
              <a:t>dari</a:t>
            </a:r>
            <a:r>
              <a:rPr lang="en-US" sz="1500" dirty="0">
                <a:latin typeface="Montserrat" panose="00000500000000000000" pitchFamily="2" charset="0"/>
              </a:rPr>
              <a:t> </a:t>
            </a:r>
            <a:r>
              <a:rPr lang="en-US" sz="1500" dirty="0" err="1">
                <a:latin typeface="Montserrat" panose="00000500000000000000" pitchFamily="2" charset="0"/>
              </a:rPr>
              <a:t>kedua</a:t>
            </a:r>
            <a:br>
              <a:rPr lang="en-US" sz="1500" dirty="0">
                <a:latin typeface="Montserrat" panose="00000500000000000000" pitchFamily="2" charset="0"/>
              </a:rPr>
            </a:br>
            <a:r>
              <a:rPr lang="en-US" sz="1500" dirty="0" err="1">
                <a:latin typeface="Montserrat" panose="00000500000000000000" pitchFamily="2" charset="0"/>
              </a:rPr>
              <a:t>benda</a:t>
            </a:r>
            <a:r>
              <a:rPr lang="en-US" sz="1500" dirty="0">
                <a:latin typeface="Montserrat" panose="00000500000000000000" pitchFamily="2" charset="0"/>
              </a:rPr>
              <a:t> </a:t>
            </a:r>
            <a:r>
              <a:rPr lang="en-US" sz="1500" dirty="0" err="1">
                <a:latin typeface="Montserrat" panose="00000500000000000000" pitchFamily="2" charset="0"/>
              </a:rPr>
              <a:t>itu</a:t>
            </a:r>
            <a:r>
              <a:rPr lang="en-US" sz="1500" dirty="0">
                <a:latin typeface="Montserrat" panose="00000500000000000000" pitchFamily="2" charset="0"/>
              </a:rPr>
              <a:t>, </a:t>
            </a:r>
            <a:r>
              <a:rPr lang="en-US" sz="1500" dirty="0" err="1">
                <a:latin typeface="Montserrat" panose="00000500000000000000" pitchFamily="2" charset="0"/>
              </a:rPr>
              <a:t>maka</a:t>
            </a:r>
            <a:r>
              <a:rPr lang="en-US" sz="1500" dirty="0">
                <a:latin typeface="Montserrat" panose="00000500000000000000" pitchFamily="2" charset="0"/>
              </a:rPr>
              <a:t> orang </a:t>
            </a:r>
            <a:r>
              <a:rPr lang="en-US" sz="1500" dirty="0" err="1">
                <a:latin typeface="Montserrat" panose="00000500000000000000" pitchFamily="2" charset="0"/>
              </a:rPr>
              <a:t>tersebut</a:t>
            </a:r>
            <a:r>
              <a:rPr lang="en-US" sz="1500" dirty="0">
                <a:latin typeface="Montserrat" panose="00000500000000000000" pitchFamily="2" charset="0"/>
              </a:rPr>
              <a:t> </a:t>
            </a:r>
            <a:r>
              <a:rPr lang="en-US" sz="1500" dirty="0" err="1">
                <a:latin typeface="Montserrat" panose="00000500000000000000" pitchFamily="2" charset="0"/>
              </a:rPr>
              <a:t>mungkin</a:t>
            </a:r>
            <a:r>
              <a:rPr lang="en-US" sz="1500" dirty="0">
                <a:latin typeface="Montserrat" panose="00000500000000000000" pitchFamily="2" charset="0"/>
              </a:rPr>
              <a:t> </a:t>
            </a:r>
            <a:r>
              <a:rPr lang="en-US" sz="1500" dirty="0" err="1">
                <a:latin typeface="Montserrat" panose="00000500000000000000" pitchFamily="2" charset="0"/>
              </a:rPr>
              <a:t>akan</a:t>
            </a:r>
            <a:br>
              <a:rPr lang="en-US" sz="1500" dirty="0">
                <a:latin typeface="Montserrat" panose="00000500000000000000" pitchFamily="2" charset="0"/>
              </a:rPr>
            </a:br>
            <a:r>
              <a:rPr lang="en-US" sz="1500" dirty="0" err="1">
                <a:latin typeface="Montserrat" panose="00000500000000000000" pitchFamily="2" charset="0"/>
              </a:rPr>
              <a:t>menganggap</a:t>
            </a:r>
            <a:r>
              <a:rPr lang="en-US" sz="1500" dirty="0">
                <a:latin typeface="Montserrat" panose="00000500000000000000" pitchFamily="2" charset="0"/>
              </a:rPr>
              <a:t> </a:t>
            </a:r>
            <a:r>
              <a:rPr lang="en-US" sz="1500" dirty="0" err="1">
                <a:latin typeface="Montserrat" panose="00000500000000000000" pitchFamily="2" charset="0"/>
              </a:rPr>
              <a:t>bahwa</a:t>
            </a:r>
            <a:r>
              <a:rPr lang="en-US" sz="1500" dirty="0">
                <a:latin typeface="Montserrat" panose="00000500000000000000" pitchFamily="2" charset="0"/>
              </a:rPr>
              <a:t> </a:t>
            </a:r>
            <a:r>
              <a:rPr lang="en-US" sz="1500" dirty="0" err="1">
                <a:latin typeface="Montserrat" panose="00000500000000000000" pitchFamily="2" charset="0"/>
              </a:rPr>
              <a:t>kedua</a:t>
            </a:r>
            <a:r>
              <a:rPr lang="en-US" sz="1500" dirty="0">
                <a:latin typeface="Montserrat" panose="00000500000000000000" pitchFamily="2" charset="0"/>
              </a:rPr>
              <a:t> </a:t>
            </a:r>
            <a:r>
              <a:rPr lang="en-US" sz="1500" dirty="0" err="1">
                <a:latin typeface="Montserrat" panose="00000500000000000000" pitchFamily="2" charset="0"/>
              </a:rPr>
              <a:t>galat</a:t>
            </a:r>
            <a:r>
              <a:rPr lang="en-US" sz="1500" dirty="0">
                <a:latin typeface="Montserrat" panose="00000500000000000000" pitchFamily="2" charset="0"/>
              </a:rPr>
              <a:t> </a:t>
            </a:r>
            <a:r>
              <a:rPr lang="en-US" sz="1500" dirty="0" err="1">
                <a:latin typeface="Montserrat" panose="00000500000000000000" pitchFamily="2" charset="0"/>
              </a:rPr>
              <a:t>tersebut</a:t>
            </a:r>
            <a:r>
              <a:rPr lang="en-US" sz="1500" dirty="0">
                <a:latin typeface="Montserrat" panose="00000500000000000000" pitchFamily="2" charset="0"/>
              </a:rPr>
              <a:t> </a:t>
            </a:r>
            <a:r>
              <a:rPr lang="en-US" sz="1500" dirty="0" err="1">
                <a:latin typeface="Montserrat" panose="00000500000000000000" pitchFamily="2" charset="0"/>
              </a:rPr>
              <a:t>adalah</a:t>
            </a:r>
            <a:r>
              <a:rPr lang="en-US" sz="1500" dirty="0">
                <a:latin typeface="Montserrat" panose="00000500000000000000" pitchFamily="2" charset="0"/>
              </a:rPr>
              <a:t> </a:t>
            </a:r>
            <a:r>
              <a:rPr lang="en-US" sz="1500" dirty="0" err="1">
                <a:latin typeface="Montserrat" panose="00000500000000000000" pitchFamily="2" charset="0"/>
              </a:rPr>
              <a:t>sama</a:t>
            </a:r>
            <a:br>
              <a:rPr lang="en-US" sz="1500" dirty="0">
                <a:latin typeface="Montserrat" panose="00000500000000000000" pitchFamily="2" charset="0"/>
              </a:rPr>
            </a:br>
            <a:r>
              <a:rPr lang="en-US" sz="1500" dirty="0" err="1">
                <a:latin typeface="Montserrat" panose="00000500000000000000" pitchFamily="2" charset="0"/>
              </a:rPr>
              <a:t>saja</a:t>
            </a:r>
            <a:r>
              <a:rPr lang="en-US" sz="1500" dirty="0">
                <a:latin typeface="Montserrat" panose="00000500000000000000" pitchFamily="2" charset="0"/>
              </a:rPr>
              <a:t>. Oleh </a:t>
            </a:r>
            <a:r>
              <a:rPr lang="en-US" sz="1500" dirty="0" err="1">
                <a:latin typeface="Montserrat" panose="00000500000000000000" pitchFamily="2" charset="0"/>
              </a:rPr>
              <a:t>karena</a:t>
            </a:r>
            <a:r>
              <a:rPr lang="en-US" sz="1500" dirty="0">
                <a:latin typeface="Montserrat" panose="00000500000000000000" pitchFamily="2" charset="0"/>
              </a:rPr>
              <a:t> </a:t>
            </a:r>
            <a:r>
              <a:rPr lang="en-US" sz="1500" dirty="0" err="1">
                <a:latin typeface="Montserrat" panose="00000500000000000000" pitchFamily="2" charset="0"/>
              </a:rPr>
              <a:t>itu</a:t>
            </a:r>
            <a:r>
              <a:rPr lang="en-US" sz="1500" dirty="0">
                <a:latin typeface="Montserrat" panose="00000500000000000000" pitchFamily="2" charset="0"/>
              </a:rPr>
              <a:t>, </a:t>
            </a:r>
            <a:r>
              <a:rPr lang="en-US" sz="1500" dirty="0" err="1">
                <a:latin typeface="Montserrat" panose="00000500000000000000" pitchFamily="2" charset="0"/>
              </a:rPr>
              <a:t>guna</a:t>
            </a:r>
            <a:r>
              <a:rPr lang="en-US" sz="1500" dirty="0">
                <a:latin typeface="Montserrat" panose="00000500000000000000" pitchFamily="2" charset="0"/>
              </a:rPr>
              <a:t> </a:t>
            </a:r>
            <a:r>
              <a:rPr lang="en-US" sz="1500" dirty="0" err="1">
                <a:latin typeface="Montserrat" panose="00000500000000000000" pitchFamily="2" charset="0"/>
              </a:rPr>
              <a:t>mengatasi</a:t>
            </a:r>
            <a:r>
              <a:rPr lang="en-US" sz="1500" dirty="0">
                <a:latin typeface="Montserrat" panose="00000500000000000000" pitchFamily="2" charset="0"/>
              </a:rPr>
              <a:t> </a:t>
            </a:r>
            <a:r>
              <a:rPr lang="en-US" sz="1500" dirty="0" err="1">
                <a:latin typeface="Montserrat" panose="00000500000000000000" pitchFamily="2" charset="0"/>
              </a:rPr>
              <a:t>interpretasi</a:t>
            </a:r>
            <a:r>
              <a:rPr lang="en-US" sz="1500" dirty="0">
                <a:latin typeface="Montserrat" panose="00000500000000000000" pitchFamily="2" charset="0"/>
              </a:rPr>
              <a:t> pada</a:t>
            </a:r>
            <a:br>
              <a:rPr lang="en-US" sz="1500" dirty="0">
                <a:latin typeface="Montserrat" panose="00000500000000000000" pitchFamily="2" charset="0"/>
              </a:rPr>
            </a:br>
            <a:r>
              <a:rPr lang="en-US" sz="1500" dirty="0" err="1">
                <a:latin typeface="Montserrat" panose="00000500000000000000" pitchFamily="2" charset="0"/>
              </a:rPr>
              <a:t>nilai</a:t>
            </a:r>
            <a:r>
              <a:rPr lang="en-US" sz="1500" dirty="0">
                <a:latin typeface="Montserrat" panose="00000500000000000000" pitchFamily="2" charset="0"/>
              </a:rPr>
              <a:t> </a:t>
            </a:r>
            <a:r>
              <a:rPr lang="en-US" sz="1500" dirty="0" err="1">
                <a:latin typeface="Montserrat" panose="00000500000000000000" pitchFamily="2" charset="0"/>
              </a:rPr>
              <a:t>galat</a:t>
            </a:r>
            <a:r>
              <a:rPr lang="en-US" sz="1500" dirty="0">
                <a:latin typeface="Montserrat" panose="00000500000000000000" pitchFamily="2" charset="0"/>
              </a:rPr>
              <a:t> </a:t>
            </a:r>
            <a:r>
              <a:rPr lang="en-US" sz="1500" dirty="0" err="1">
                <a:latin typeface="Montserrat" panose="00000500000000000000" pitchFamily="2" charset="0"/>
              </a:rPr>
              <a:t>ini</a:t>
            </a:r>
            <a:r>
              <a:rPr lang="en-US" sz="1500" dirty="0">
                <a:latin typeface="Montserrat" panose="00000500000000000000" pitchFamily="2" charset="0"/>
              </a:rPr>
              <a:t>, </a:t>
            </a:r>
            <a:r>
              <a:rPr lang="en-US" sz="1500" dirty="0" err="1">
                <a:latin typeface="Montserrat" panose="00000500000000000000" pitchFamily="2" charset="0"/>
              </a:rPr>
              <a:t>maka</a:t>
            </a:r>
            <a:r>
              <a:rPr lang="en-US" sz="1500" dirty="0">
                <a:latin typeface="Montserrat" panose="00000500000000000000" pitchFamily="2" charset="0"/>
              </a:rPr>
              <a:t> </a:t>
            </a:r>
            <a:r>
              <a:rPr lang="en-US" sz="1500" dirty="0" err="1">
                <a:latin typeface="Montserrat" panose="00000500000000000000" pitchFamily="2" charset="0"/>
              </a:rPr>
              <a:t>penormalan</a:t>
            </a:r>
            <a:r>
              <a:rPr lang="en-US" sz="1500" dirty="0">
                <a:latin typeface="Montserrat" panose="00000500000000000000" pitchFamily="2" charset="0"/>
              </a:rPr>
              <a:t> </a:t>
            </a:r>
            <a:r>
              <a:rPr lang="en-US" sz="1500" dirty="0" err="1">
                <a:latin typeface="Montserrat" panose="00000500000000000000" pitchFamily="2" charset="0"/>
              </a:rPr>
              <a:t>galat</a:t>
            </a:r>
            <a:r>
              <a:rPr lang="en-US" sz="1500" dirty="0">
                <a:latin typeface="Montserrat" panose="00000500000000000000" pitchFamily="2" charset="0"/>
              </a:rPr>
              <a:t> </a:t>
            </a:r>
            <a:r>
              <a:rPr lang="en-US" sz="1500" dirty="0" err="1">
                <a:latin typeface="Montserrat" panose="00000500000000000000" pitchFamily="2" charset="0"/>
              </a:rPr>
              <a:t>terhadap</a:t>
            </a:r>
            <a:r>
              <a:rPr lang="en-US" sz="1500" dirty="0">
                <a:latin typeface="Montserrat" panose="00000500000000000000" pitchFamily="2" charset="0"/>
              </a:rPr>
              <a:t> </a:t>
            </a:r>
            <a:r>
              <a:rPr lang="en-US" sz="1500" dirty="0" err="1">
                <a:latin typeface="Montserrat" panose="00000500000000000000" pitchFamily="2" charset="0"/>
              </a:rPr>
              <a:t>nilai</a:t>
            </a:r>
            <a:r>
              <a:rPr lang="en-US" sz="1500" dirty="0">
                <a:latin typeface="Montserrat" panose="00000500000000000000" pitchFamily="2" charset="0"/>
              </a:rPr>
              <a:t> </a:t>
            </a:r>
            <a:r>
              <a:rPr lang="en-US" sz="1500" dirty="0" err="1">
                <a:latin typeface="Montserrat" panose="00000500000000000000" pitchFamily="2" charset="0"/>
              </a:rPr>
              <a:t>asli</a:t>
            </a:r>
            <a:br>
              <a:rPr lang="en-US" sz="1500" dirty="0">
                <a:latin typeface="Montserrat" panose="00000500000000000000" pitchFamily="2" charset="0"/>
              </a:rPr>
            </a:br>
            <a:r>
              <a:rPr lang="en-US" sz="1500" dirty="0" err="1">
                <a:latin typeface="Montserrat" panose="00000500000000000000" pitchFamily="2" charset="0"/>
              </a:rPr>
              <a:t>harus</a:t>
            </a:r>
            <a:r>
              <a:rPr lang="en-US" sz="1500" dirty="0">
                <a:latin typeface="Montserrat" panose="00000500000000000000" pitchFamily="2" charset="0"/>
              </a:rPr>
              <a:t> </a:t>
            </a:r>
            <a:r>
              <a:rPr lang="en-US" sz="1500" dirty="0" err="1">
                <a:latin typeface="Montserrat" panose="00000500000000000000" pitchFamily="2" charset="0"/>
              </a:rPr>
              <a:t>dilakukan</a:t>
            </a:r>
            <a:r>
              <a:rPr lang="en-US" sz="1500" dirty="0">
                <a:latin typeface="Montserrat" panose="00000500000000000000" pitchFamily="2" charset="0"/>
              </a:rPr>
              <a:t>. </a:t>
            </a:r>
            <a:r>
              <a:rPr lang="en-US" sz="1500" dirty="0" err="1">
                <a:latin typeface="Montserrat" panose="00000500000000000000" pitchFamily="2" charset="0"/>
              </a:rPr>
              <a:t>Pemikiran</a:t>
            </a:r>
            <a:r>
              <a:rPr lang="en-US" sz="1500" dirty="0">
                <a:latin typeface="Montserrat" panose="00000500000000000000" pitchFamily="2" charset="0"/>
              </a:rPr>
              <a:t> </a:t>
            </a:r>
            <a:r>
              <a:rPr lang="en-US" sz="1500" dirty="0" err="1">
                <a:latin typeface="Montserrat" panose="00000500000000000000" pitchFamily="2" charset="0"/>
              </a:rPr>
              <a:t>akan</a:t>
            </a:r>
            <a:r>
              <a:rPr lang="en-US" sz="1500" dirty="0">
                <a:latin typeface="Montserrat" panose="00000500000000000000" pitchFamily="2" charset="0"/>
              </a:rPr>
              <a:t> </a:t>
            </a:r>
            <a:r>
              <a:rPr lang="en-US" sz="1500" dirty="0" err="1">
                <a:latin typeface="Montserrat" panose="00000500000000000000" pitchFamily="2" charset="0"/>
              </a:rPr>
              <a:t>hal</a:t>
            </a:r>
            <a:r>
              <a:rPr lang="en-US" sz="1500" dirty="0">
                <a:latin typeface="Montserrat" panose="00000500000000000000" pitchFamily="2" charset="0"/>
              </a:rPr>
              <a:t> </a:t>
            </a:r>
            <a:r>
              <a:rPr lang="en-US" sz="1500" dirty="0" err="1">
                <a:latin typeface="Montserrat" panose="00000500000000000000" pitchFamily="2" charset="0"/>
              </a:rPr>
              <a:t>tersebut</a:t>
            </a:r>
            <a:r>
              <a:rPr lang="en-US" sz="1500" dirty="0">
                <a:latin typeface="Montserrat" panose="00000500000000000000" pitchFamily="2" charset="0"/>
              </a:rPr>
              <a:t> </a:t>
            </a:r>
            <a:r>
              <a:rPr lang="en-US" sz="1500" dirty="0" err="1">
                <a:latin typeface="Montserrat" panose="00000500000000000000" pitchFamily="2" charset="0"/>
              </a:rPr>
              <a:t>lah</a:t>
            </a:r>
            <a:r>
              <a:rPr lang="en-US" sz="1500" dirty="0">
                <a:latin typeface="Montserrat" panose="00000500000000000000" pitchFamily="2" charset="0"/>
              </a:rPr>
              <a:t> yang</a:t>
            </a:r>
            <a:br>
              <a:rPr lang="en-US" sz="1500" dirty="0">
                <a:latin typeface="Montserrat" panose="00000500000000000000" pitchFamily="2" charset="0"/>
              </a:rPr>
            </a:br>
            <a:r>
              <a:rPr lang="en-US" sz="1500" dirty="0" err="1">
                <a:latin typeface="Montserrat" panose="00000500000000000000" pitchFamily="2" charset="0"/>
              </a:rPr>
              <a:t>meciptakan</a:t>
            </a:r>
            <a:r>
              <a:rPr lang="en-US" sz="1500" dirty="0">
                <a:latin typeface="Montserrat" panose="00000500000000000000" pitchFamily="2" charset="0"/>
              </a:rPr>
              <a:t> </a:t>
            </a:r>
            <a:r>
              <a:rPr lang="en-US" sz="1500" dirty="0" err="1">
                <a:latin typeface="Montserrat" panose="00000500000000000000" pitchFamily="2" charset="0"/>
              </a:rPr>
              <a:t>apa</a:t>
            </a:r>
            <a:r>
              <a:rPr lang="en-US" sz="1500" dirty="0">
                <a:latin typeface="Montserrat" panose="00000500000000000000" pitchFamily="2" charset="0"/>
              </a:rPr>
              <a:t> yang </a:t>
            </a:r>
            <a:r>
              <a:rPr lang="en-US" sz="1500" dirty="0" err="1">
                <a:latin typeface="Montserrat" panose="00000500000000000000" pitchFamily="2" charset="0"/>
              </a:rPr>
              <a:t>disebut</a:t>
            </a:r>
            <a:r>
              <a:rPr lang="en-US" sz="1500" dirty="0">
                <a:latin typeface="Montserrat" panose="00000500000000000000" pitchFamily="2" charset="0"/>
              </a:rPr>
              <a:t> </a:t>
            </a:r>
            <a:r>
              <a:rPr lang="en-US" sz="1500" dirty="0" err="1">
                <a:latin typeface="Montserrat" panose="00000500000000000000" pitchFamily="2" charset="0"/>
              </a:rPr>
              <a:t>dengan</a:t>
            </a:r>
            <a:r>
              <a:rPr lang="en-US" sz="1500" dirty="0">
                <a:latin typeface="Montserrat" panose="00000500000000000000" pitchFamily="2" charset="0"/>
              </a:rPr>
              <a:t> </a:t>
            </a:r>
            <a:r>
              <a:rPr lang="en-US" sz="1500" b="1" dirty="0" err="1">
                <a:latin typeface="Montserrat" panose="00000500000000000000" pitchFamily="2" charset="0"/>
              </a:rPr>
              <a:t>galat</a:t>
            </a:r>
            <a:r>
              <a:rPr lang="en-US" sz="1500" b="1" dirty="0">
                <a:latin typeface="Montserrat" panose="00000500000000000000" pitchFamily="2" charset="0"/>
              </a:rPr>
              <a:t> </a:t>
            </a:r>
            <a:r>
              <a:rPr lang="en-US" sz="1500" b="1" dirty="0" err="1">
                <a:latin typeface="Montserrat" panose="00000500000000000000" pitchFamily="2" charset="0"/>
              </a:rPr>
              <a:t>relatif</a:t>
            </a:r>
            <a:r>
              <a:rPr lang="en-US" sz="1500" b="1" dirty="0">
                <a:latin typeface="Montserrat" panose="00000500000000000000" pitchFamily="2" charset="0"/>
              </a:rPr>
              <a:t>. </a:t>
            </a:r>
            <a:endParaRPr lang="en-ID" sz="1500" b="1" dirty="0">
              <a:latin typeface="Montserrat" panose="00000500000000000000" pitchFamily="2" charset="0"/>
            </a:endParaRPr>
          </a:p>
        </p:txBody>
      </p:sp>
    </p:spTree>
    <p:extLst>
      <p:ext uri="{BB962C8B-B14F-4D97-AF65-F5344CB8AC3E}">
        <p14:creationId xmlns:p14="http://schemas.microsoft.com/office/powerpoint/2010/main" val="1063208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10A0A-4077-5CB2-2BE1-9524BD1F24AD}"/>
              </a:ext>
            </a:extLst>
          </p:cNvPr>
          <p:cNvSpPr>
            <a:spLocks noGrp="1"/>
          </p:cNvSpPr>
          <p:nvPr>
            <p:ph type="title"/>
          </p:nvPr>
        </p:nvSpPr>
        <p:spPr/>
        <p:txBody>
          <a:bodyPr/>
          <a:lstStyle/>
          <a:p>
            <a:r>
              <a:rPr lang="en-ID" sz="1500" dirty="0" err="1">
                <a:latin typeface="Montserrat" panose="00000500000000000000" pitchFamily="2" charset="0"/>
              </a:rPr>
              <a:t>Dikarenakan</a:t>
            </a:r>
            <a:r>
              <a:rPr lang="en-ID" sz="1500" dirty="0">
                <a:latin typeface="Montserrat" panose="00000500000000000000" pitchFamily="2" charset="0"/>
              </a:rPr>
              <a:t> </a:t>
            </a:r>
            <a:r>
              <a:rPr lang="en-ID" sz="1500" dirty="0" err="1">
                <a:latin typeface="Montserrat" panose="00000500000000000000" pitchFamily="2" charset="0"/>
              </a:rPr>
              <a:t>galat</a:t>
            </a:r>
            <a:r>
              <a:rPr lang="en-ID" sz="1500" dirty="0">
                <a:latin typeface="Montserrat" panose="00000500000000000000" pitchFamily="2" charset="0"/>
              </a:rPr>
              <a:t> </a:t>
            </a:r>
            <a:r>
              <a:rPr lang="en-ID" sz="1500" dirty="0" err="1">
                <a:latin typeface="Montserrat" panose="00000500000000000000" pitchFamily="2" charset="0"/>
              </a:rPr>
              <a:t>tersebut</a:t>
            </a:r>
            <a:r>
              <a:rPr lang="en-ID" sz="1500" dirty="0">
                <a:latin typeface="Montserrat" panose="00000500000000000000" pitchFamily="2" charset="0"/>
              </a:rPr>
              <a:t> </a:t>
            </a:r>
            <a:r>
              <a:rPr lang="en-ID" sz="1500" dirty="0" err="1">
                <a:latin typeface="Montserrat" panose="00000500000000000000" pitchFamily="2" charset="0"/>
              </a:rPr>
              <a:t>mengalami</a:t>
            </a:r>
            <a:r>
              <a:rPr lang="en-ID" sz="1500" dirty="0">
                <a:latin typeface="Montserrat" panose="00000500000000000000" pitchFamily="2" charset="0"/>
              </a:rPr>
              <a:t> </a:t>
            </a:r>
            <a:r>
              <a:rPr lang="en-ID" sz="1500" dirty="0" err="1">
                <a:latin typeface="Montserrat" panose="00000500000000000000" pitchFamily="2" charset="0"/>
              </a:rPr>
              <a:t>penormalan</a:t>
            </a:r>
            <a:br>
              <a:rPr lang="en-ID" sz="1500" dirty="0">
                <a:latin typeface="Montserrat" panose="00000500000000000000" pitchFamily="2" charset="0"/>
              </a:rPr>
            </a:br>
            <a:r>
              <a:rPr lang="en-ID" sz="1500" dirty="0" err="1">
                <a:latin typeface="Montserrat" panose="00000500000000000000" pitchFamily="2" charset="0"/>
              </a:rPr>
              <a:t>terhadap</a:t>
            </a:r>
            <a:r>
              <a:rPr lang="en-ID" sz="1500" dirty="0">
                <a:latin typeface="Montserrat" panose="00000500000000000000" pitchFamily="2" charset="0"/>
              </a:rPr>
              <a:t> nilai </a:t>
            </a:r>
            <a:r>
              <a:rPr lang="en-ID" sz="1500" dirty="0" err="1">
                <a:latin typeface="Montserrat" panose="00000500000000000000" pitchFamily="2" charset="0"/>
              </a:rPr>
              <a:t>sejati</a:t>
            </a:r>
            <a:r>
              <a:rPr lang="en-ID" sz="1500" dirty="0">
                <a:latin typeface="Montserrat" panose="00000500000000000000" pitchFamily="2" charset="0"/>
              </a:rPr>
              <a:t>, </a:t>
            </a:r>
            <a:r>
              <a:rPr lang="en-ID" sz="1500" dirty="0" err="1">
                <a:latin typeface="Montserrat" panose="00000500000000000000" pitchFamily="2" charset="0"/>
              </a:rPr>
              <a:t>maka</a:t>
            </a:r>
            <a:r>
              <a:rPr lang="en-ID" sz="1500" dirty="0">
                <a:latin typeface="Montserrat" panose="00000500000000000000" pitchFamily="2" charset="0"/>
              </a:rPr>
              <a:t> </a:t>
            </a:r>
            <a:r>
              <a:rPr lang="en-ID" sz="1500" dirty="0" err="1">
                <a:latin typeface="Montserrat" panose="00000500000000000000" pitchFamily="2" charset="0"/>
              </a:rPr>
              <a:t>galat</a:t>
            </a:r>
            <a:r>
              <a:rPr lang="en-ID" sz="1500" dirty="0">
                <a:latin typeface="Montserrat" panose="00000500000000000000" pitchFamily="2" charset="0"/>
              </a:rPr>
              <a:t> </a:t>
            </a:r>
            <a:r>
              <a:rPr lang="en-ID" sz="1500" dirty="0" err="1">
                <a:latin typeface="Montserrat" panose="00000500000000000000" pitchFamily="2" charset="0"/>
              </a:rPr>
              <a:t>relatif</a:t>
            </a:r>
            <a:r>
              <a:rPr lang="en-ID" sz="1500" dirty="0">
                <a:latin typeface="Montserrat" panose="00000500000000000000" pitchFamily="2" charset="0"/>
              </a:rPr>
              <a:t> </a:t>
            </a:r>
            <a:r>
              <a:rPr lang="en-ID" sz="1500" dirty="0" err="1">
                <a:latin typeface="Montserrat" panose="00000500000000000000" pitchFamily="2" charset="0"/>
              </a:rPr>
              <a:t>tersebut</a:t>
            </a:r>
            <a:br>
              <a:rPr lang="en-ID" sz="1500" dirty="0">
                <a:latin typeface="Montserrat" panose="00000500000000000000" pitchFamily="2" charset="0"/>
              </a:rPr>
            </a:br>
            <a:r>
              <a:rPr lang="en-ID" sz="1500" dirty="0" err="1">
                <a:latin typeface="Montserrat" panose="00000500000000000000" pitchFamily="2" charset="0"/>
              </a:rPr>
              <a:t>dinamakan</a:t>
            </a:r>
            <a:r>
              <a:rPr lang="en-ID" sz="1500" dirty="0">
                <a:latin typeface="Montserrat" panose="00000500000000000000" pitchFamily="2" charset="0"/>
              </a:rPr>
              <a:t> juga </a:t>
            </a:r>
            <a:r>
              <a:rPr lang="en-ID" sz="1500" dirty="0" err="1">
                <a:latin typeface="Montserrat" panose="00000500000000000000" pitchFamily="2" charset="0"/>
              </a:rPr>
              <a:t>dengan</a:t>
            </a:r>
            <a:r>
              <a:rPr lang="en-ID" sz="1500" dirty="0">
                <a:latin typeface="Montserrat" panose="00000500000000000000" pitchFamily="2" charset="0"/>
              </a:rPr>
              <a:t> </a:t>
            </a:r>
            <a:r>
              <a:rPr lang="en-ID" sz="1500" b="1" dirty="0" err="1">
                <a:latin typeface="Montserrat" panose="00000500000000000000" pitchFamily="2" charset="0"/>
              </a:rPr>
              <a:t>galat</a:t>
            </a:r>
            <a:r>
              <a:rPr lang="en-ID" sz="1500" b="1" dirty="0">
                <a:latin typeface="Montserrat" panose="00000500000000000000" pitchFamily="2" charset="0"/>
              </a:rPr>
              <a:t> </a:t>
            </a:r>
            <a:r>
              <a:rPr lang="en-ID" sz="1500" b="1" dirty="0" err="1">
                <a:latin typeface="Montserrat" panose="00000500000000000000" pitchFamily="2" charset="0"/>
              </a:rPr>
              <a:t>relatif</a:t>
            </a:r>
            <a:r>
              <a:rPr lang="en-ID" sz="1500" b="1" dirty="0">
                <a:latin typeface="Montserrat" panose="00000500000000000000" pitchFamily="2" charset="0"/>
              </a:rPr>
              <a:t> </a:t>
            </a:r>
            <a:r>
              <a:rPr lang="en-ID" sz="1500" b="1" dirty="0" err="1">
                <a:latin typeface="Montserrat" panose="00000500000000000000" pitchFamily="2" charset="0"/>
              </a:rPr>
              <a:t>sejati</a:t>
            </a:r>
            <a:r>
              <a:rPr lang="en-ID" sz="1500" dirty="0">
                <a:latin typeface="Montserrat" panose="00000500000000000000" pitchFamily="2" charset="0"/>
              </a:rPr>
              <a:t>.</a:t>
            </a:r>
            <a:br>
              <a:rPr lang="en-ID" sz="1500" dirty="0">
                <a:latin typeface="Montserrat" panose="00000500000000000000" pitchFamily="2" charset="0"/>
              </a:rPr>
            </a:br>
            <a:r>
              <a:rPr lang="en-ID" sz="1500" dirty="0">
                <a:latin typeface="Montserrat" panose="00000500000000000000" pitchFamily="2" charset="0"/>
              </a:rPr>
              <a:t> </a:t>
            </a:r>
            <a:br>
              <a:rPr lang="en-ID" sz="1500" dirty="0">
                <a:latin typeface="Montserrat" panose="00000500000000000000" pitchFamily="2" charset="0"/>
              </a:rPr>
            </a:br>
            <a:r>
              <a:rPr lang="en-ID" sz="1500" dirty="0">
                <a:latin typeface="Montserrat" panose="00000500000000000000" pitchFamily="2" charset="0"/>
              </a:rPr>
              <a:t>Oleh </a:t>
            </a:r>
            <a:r>
              <a:rPr lang="en-ID" sz="1500" dirty="0" err="1">
                <a:latin typeface="Montserrat" panose="00000500000000000000" pitchFamily="2" charset="0"/>
              </a:rPr>
              <a:t>karena</a:t>
            </a:r>
            <a:r>
              <a:rPr lang="en-ID" sz="1500" dirty="0">
                <a:latin typeface="Montserrat" panose="00000500000000000000" pitchFamily="2" charset="0"/>
              </a:rPr>
              <a:t> </a:t>
            </a:r>
            <a:r>
              <a:rPr lang="en-ID" sz="1500" dirty="0" err="1">
                <a:latin typeface="Montserrat" panose="00000500000000000000" pitchFamily="2" charset="0"/>
              </a:rPr>
              <a:t>itu</a:t>
            </a:r>
            <a:r>
              <a:rPr lang="en-ID" sz="1500" dirty="0">
                <a:latin typeface="Montserrat" panose="00000500000000000000" pitchFamily="2" charset="0"/>
              </a:rPr>
              <a:t>, </a:t>
            </a:r>
            <a:r>
              <a:rPr lang="en-ID" sz="1500" dirty="0" err="1">
                <a:latin typeface="Montserrat" panose="00000500000000000000" pitchFamily="2" charset="0"/>
              </a:rPr>
              <a:t>panjang</a:t>
            </a:r>
            <a:r>
              <a:rPr lang="en-ID" sz="1500" dirty="0">
                <a:latin typeface="Montserrat" panose="00000500000000000000" pitchFamily="2" charset="0"/>
              </a:rPr>
              <a:t> </a:t>
            </a:r>
            <a:r>
              <a:rPr lang="en-ID" sz="1500" dirty="0" err="1">
                <a:latin typeface="Montserrat" panose="00000500000000000000" pitchFamily="2" charset="0"/>
              </a:rPr>
              <a:t>pensil</a:t>
            </a:r>
            <a:r>
              <a:rPr lang="en-ID" sz="1500" dirty="0">
                <a:latin typeface="Montserrat" panose="00000500000000000000" pitchFamily="2" charset="0"/>
              </a:rPr>
              <a:t> yang </a:t>
            </a:r>
            <a:r>
              <a:rPr lang="en-ID" sz="1500" dirty="0" err="1">
                <a:latin typeface="Montserrat" panose="00000500000000000000" pitchFamily="2" charset="0"/>
              </a:rPr>
              <a:t>diukur</a:t>
            </a:r>
            <a:r>
              <a:rPr lang="en-ID" sz="1500" dirty="0">
                <a:latin typeface="Montserrat" panose="00000500000000000000" pitchFamily="2" charset="0"/>
              </a:rPr>
              <a:t> </a:t>
            </a:r>
            <a:r>
              <a:rPr lang="en-ID" sz="1500" dirty="0" err="1">
                <a:latin typeface="Montserrat" panose="00000500000000000000" pitchFamily="2" charset="0"/>
              </a:rPr>
              <a:t>memiliki</a:t>
            </a:r>
            <a:r>
              <a:rPr lang="en-ID" sz="1500" dirty="0">
                <a:latin typeface="Montserrat" panose="00000500000000000000" pitchFamily="2" charset="0"/>
              </a:rPr>
              <a:t> </a:t>
            </a:r>
            <a:r>
              <a:rPr lang="en-ID" sz="1500" dirty="0" err="1">
                <a:latin typeface="Montserrat" panose="00000500000000000000" pitchFamily="2" charset="0"/>
              </a:rPr>
              <a:t>galat</a:t>
            </a:r>
            <a:r>
              <a:rPr lang="en-ID" sz="1500" dirty="0">
                <a:latin typeface="Montserrat" panose="00000500000000000000" pitchFamily="2" charset="0"/>
              </a:rPr>
              <a:t> </a:t>
            </a:r>
            <a:r>
              <a:rPr lang="en-ID" sz="1500" dirty="0" err="1">
                <a:latin typeface="Montserrat" panose="00000500000000000000" pitchFamily="2" charset="0"/>
              </a:rPr>
              <a:t>relatif</a:t>
            </a:r>
            <a:r>
              <a:rPr lang="en-ID" sz="1500" dirty="0">
                <a:latin typeface="Montserrat" panose="00000500000000000000" pitchFamily="2" charset="0"/>
              </a:rPr>
              <a:t> </a:t>
            </a:r>
            <a:r>
              <a:rPr lang="en-ID" sz="1500" dirty="0" err="1">
                <a:latin typeface="Montserrat" panose="00000500000000000000" pitchFamily="2" charset="0"/>
              </a:rPr>
              <a:t>sejati</a:t>
            </a:r>
            <a:r>
              <a:rPr lang="en-ID" sz="1500" dirty="0">
                <a:latin typeface="Montserrat" panose="00000500000000000000" pitchFamily="2" charset="0"/>
              </a:rPr>
              <a:t> 2/10 = 0.2 </a:t>
            </a:r>
            <a:r>
              <a:rPr lang="en-ID" sz="1500" dirty="0" err="1">
                <a:latin typeface="Montserrat" panose="00000500000000000000" pitchFamily="2" charset="0"/>
              </a:rPr>
              <a:t>atau</a:t>
            </a:r>
            <a:r>
              <a:rPr lang="en-ID" sz="1500" dirty="0">
                <a:latin typeface="Montserrat" panose="00000500000000000000" pitchFamily="2" charset="0"/>
              </a:rPr>
              <a:t> 20%, </a:t>
            </a:r>
            <a:r>
              <a:rPr lang="en-ID" sz="1500" dirty="0" err="1">
                <a:latin typeface="Montserrat" panose="00000500000000000000" pitchFamily="2" charset="0"/>
              </a:rPr>
              <a:t>sementara</a:t>
            </a:r>
            <a:r>
              <a:rPr lang="en-ID" sz="1500" dirty="0">
                <a:latin typeface="Montserrat" panose="00000500000000000000" pitchFamily="2" charset="0"/>
              </a:rPr>
              <a:t> </a:t>
            </a:r>
            <a:r>
              <a:rPr lang="en-ID" sz="1500" dirty="0" err="1">
                <a:latin typeface="Montserrat" panose="00000500000000000000" pitchFamily="2" charset="0"/>
              </a:rPr>
              <a:t>itu</a:t>
            </a:r>
            <a:r>
              <a:rPr lang="en-ID" sz="1500" dirty="0">
                <a:latin typeface="Montserrat" panose="00000500000000000000" pitchFamily="2" charset="0"/>
              </a:rPr>
              <a:t> </a:t>
            </a:r>
            <a:r>
              <a:rPr lang="en-ID" sz="1500" dirty="0" err="1">
                <a:latin typeface="Montserrat" panose="00000500000000000000" pitchFamily="2" charset="0"/>
              </a:rPr>
              <a:t>hasil</a:t>
            </a:r>
            <a:r>
              <a:rPr lang="en-ID" sz="1500" dirty="0">
                <a:latin typeface="Montserrat" panose="00000500000000000000" pitchFamily="2" charset="0"/>
              </a:rPr>
              <a:t> </a:t>
            </a:r>
            <a:r>
              <a:rPr lang="en-ID" sz="1500" dirty="0" err="1">
                <a:latin typeface="Montserrat" panose="00000500000000000000" pitchFamily="2" charset="0"/>
              </a:rPr>
              <a:t>pengukuran</a:t>
            </a:r>
            <a:r>
              <a:rPr lang="en-ID" sz="1500" dirty="0">
                <a:latin typeface="Montserrat" panose="00000500000000000000" pitchFamily="2" charset="0"/>
              </a:rPr>
              <a:t> </a:t>
            </a:r>
            <a:r>
              <a:rPr lang="en-ID" sz="1500" dirty="0" err="1">
                <a:latin typeface="Montserrat" panose="00000500000000000000" pitchFamily="2" charset="0"/>
              </a:rPr>
              <a:t>panjang</a:t>
            </a:r>
            <a:br>
              <a:rPr lang="en-ID" sz="1500" dirty="0">
                <a:latin typeface="Montserrat" panose="00000500000000000000" pitchFamily="2" charset="0"/>
              </a:rPr>
            </a:br>
            <a:r>
              <a:rPr lang="en-ID" sz="1500" dirty="0" err="1">
                <a:latin typeface="Montserrat" panose="00000500000000000000" pitchFamily="2" charset="0"/>
              </a:rPr>
              <a:t>benang</a:t>
            </a:r>
            <a:r>
              <a:rPr lang="en-ID" sz="1500" dirty="0">
                <a:latin typeface="Montserrat" panose="00000500000000000000" pitchFamily="2" charset="0"/>
              </a:rPr>
              <a:t> </a:t>
            </a:r>
            <a:r>
              <a:rPr lang="en-ID" sz="1500" dirty="0" err="1">
                <a:latin typeface="Montserrat" panose="00000500000000000000" pitchFamily="2" charset="0"/>
              </a:rPr>
              <a:t>memiliki</a:t>
            </a:r>
            <a:r>
              <a:rPr lang="en-ID" sz="1500" dirty="0">
                <a:latin typeface="Montserrat" panose="00000500000000000000" pitchFamily="2" charset="0"/>
              </a:rPr>
              <a:t> </a:t>
            </a:r>
            <a:r>
              <a:rPr lang="en-ID" sz="1500" dirty="0" err="1">
                <a:latin typeface="Montserrat" panose="00000500000000000000" pitchFamily="2" charset="0"/>
              </a:rPr>
              <a:t>galat</a:t>
            </a:r>
            <a:r>
              <a:rPr lang="en-ID" sz="1500" dirty="0">
                <a:latin typeface="Montserrat" panose="00000500000000000000" pitchFamily="2" charset="0"/>
              </a:rPr>
              <a:t> </a:t>
            </a:r>
            <a:r>
              <a:rPr lang="en-ID" sz="1500" dirty="0" err="1">
                <a:latin typeface="Montserrat" panose="00000500000000000000" pitchFamily="2" charset="0"/>
              </a:rPr>
              <a:t>relatif</a:t>
            </a:r>
            <a:r>
              <a:rPr lang="en-ID" sz="1500" dirty="0">
                <a:latin typeface="Montserrat" panose="00000500000000000000" pitchFamily="2" charset="0"/>
              </a:rPr>
              <a:t> </a:t>
            </a:r>
            <a:r>
              <a:rPr lang="en-ID" sz="1500" dirty="0" err="1">
                <a:latin typeface="Montserrat" panose="00000500000000000000" pitchFamily="2" charset="0"/>
              </a:rPr>
              <a:t>sejati</a:t>
            </a:r>
            <a:r>
              <a:rPr lang="en-ID" sz="1500" dirty="0">
                <a:latin typeface="Montserrat" panose="00000500000000000000" pitchFamily="2" charset="0"/>
              </a:rPr>
              <a:t> = 2/100 = 0.02 </a:t>
            </a:r>
            <a:r>
              <a:rPr lang="en-ID" sz="1500" dirty="0" err="1">
                <a:latin typeface="Montserrat" panose="00000500000000000000" pitchFamily="2" charset="0"/>
              </a:rPr>
              <a:t>atau</a:t>
            </a:r>
            <a:r>
              <a:rPr lang="en-ID" sz="1500" dirty="0">
                <a:latin typeface="Montserrat" panose="00000500000000000000" pitchFamily="2" charset="0"/>
              </a:rPr>
              <a:t> 2%.</a:t>
            </a:r>
          </a:p>
        </p:txBody>
      </p:sp>
    </p:spTree>
    <p:extLst>
      <p:ext uri="{BB962C8B-B14F-4D97-AF65-F5344CB8AC3E}">
        <p14:creationId xmlns:p14="http://schemas.microsoft.com/office/powerpoint/2010/main" val="1939572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78"/>
          <p:cNvSpPr txBox="1">
            <a:spLocks noGrp="1"/>
          </p:cNvSpPr>
          <p:nvPr>
            <p:ph type="title"/>
          </p:nvPr>
        </p:nvSpPr>
        <p:spPr>
          <a:xfrm>
            <a:off x="765265" y="713472"/>
            <a:ext cx="6120300" cy="609477"/>
          </a:xfrm>
          <a:prstGeom prst="rect">
            <a:avLst/>
          </a:prstGeom>
        </p:spPr>
        <p:txBody>
          <a:bodyPr spcFirstLastPara="1" wrap="square" lIns="91425" tIns="91425" rIns="91425" bIns="91425" anchor="t" anchorCtr="0">
            <a:noAutofit/>
          </a:bodyPr>
          <a:lstStyle/>
          <a:p>
            <a:r>
              <a:rPr lang="en-US" sz="3000" dirty="0" err="1"/>
              <a:t>Galat</a:t>
            </a:r>
            <a:r>
              <a:rPr lang="en-US" sz="3000" dirty="0"/>
              <a:t> </a:t>
            </a:r>
            <a:r>
              <a:rPr lang="en-US" sz="3000" dirty="0" err="1"/>
              <a:t>Pembulatan</a:t>
            </a:r>
            <a:endParaRPr sz="3000" dirty="0"/>
          </a:p>
        </p:txBody>
      </p:sp>
      <p:sp>
        <p:nvSpPr>
          <p:cNvPr id="668" name="Google Shape;668;p78"/>
          <p:cNvSpPr txBox="1">
            <a:spLocks noGrp="1"/>
          </p:cNvSpPr>
          <p:nvPr>
            <p:ph type="subTitle" idx="1"/>
          </p:nvPr>
        </p:nvSpPr>
        <p:spPr>
          <a:xfrm>
            <a:off x="765265" y="1363139"/>
            <a:ext cx="6120300" cy="375000"/>
          </a:xfrm>
          <a:prstGeom prst="rect">
            <a:avLst/>
          </a:prstGeom>
        </p:spPr>
        <p:txBody>
          <a:bodyPr spcFirstLastPara="1" wrap="square" lIns="91425" tIns="91425" rIns="91425" bIns="91425" anchor="t" anchorCtr="0">
            <a:noAutofit/>
          </a:bodyPr>
          <a:lstStyle/>
          <a:p>
            <a:pPr marL="0" lvl="0" indent="0">
              <a:spcAft>
                <a:spcPts val="1200"/>
              </a:spcAft>
            </a:pPr>
            <a:r>
              <a:rPr lang="en-US" dirty="0" err="1"/>
              <a:t>Galat</a:t>
            </a:r>
            <a:r>
              <a:rPr lang="en-US" dirty="0"/>
              <a:t> </a:t>
            </a:r>
            <a:r>
              <a:rPr lang="en-US" dirty="0" err="1"/>
              <a:t>pembulatan</a:t>
            </a:r>
            <a:r>
              <a:rPr lang="en-US" dirty="0"/>
              <a:t> </a:t>
            </a:r>
            <a:r>
              <a:rPr lang="en-US" dirty="0" err="1"/>
              <a:t>adalah</a:t>
            </a:r>
            <a:r>
              <a:rPr lang="en-US" dirty="0"/>
              <a:t> </a:t>
            </a:r>
            <a:r>
              <a:rPr lang="en-US" dirty="0" err="1"/>
              <a:t>kesalahan</a:t>
            </a:r>
            <a:r>
              <a:rPr lang="en-US" dirty="0"/>
              <a:t> yang </a:t>
            </a:r>
            <a:r>
              <a:rPr lang="en-US" dirty="0" err="1"/>
              <a:t>muncul</a:t>
            </a:r>
            <a:r>
              <a:rPr lang="en-US" dirty="0"/>
              <a:t> </a:t>
            </a:r>
            <a:r>
              <a:rPr lang="en-US" dirty="0" err="1"/>
              <a:t>ketika</a:t>
            </a:r>
            <a:r>
              <a:rPr lang="en-US" dirty="0"/>
              <a:t> </a:t>
            </a:r>
            <a:r>
              <a:rPr lang="en-US" dirty="0" err="1"/>
              <a:t>kita</a:t>
            </a:r>
            <a:r>
              <a:rPr lang="en-US" dirty="0"/>
              <a:t> </a:t>
            </a:r>
            <a:r>
              <a:rPr lang="en-US" dirty="0" err="1"/>
              <a:t>membulatkan</a:t>
            </a:r>
            <a:r>
              <a:rPr lang="en-US" dirty="0"/>
              <a:t> </a:t>
            </a:r>
            <a:r>
              <a:rPr lang="en-US" dirty="0" err="1"/>
              <a:t>hasil</a:t>
            </a:r>
            <a:r>
              <a:rPr lang="en-US" dirty="0"/>
              <a:t> </a:t>
            </a:r>
            <a:r>
              <a:rPr lang="en-US" dirty="0" err="1"/>
              <a:t>perhitungan</a:t>
            </a:r>
            <a:r>
              <a:rPr lang="en-US" dirty="0"/>
              <a:t> </a:t>
            </a:r>
            <a:r>
              <a:rPr lang="en-US" dirty="0" err="1"/>
              <a:t>ke</a:t>
            </a:r>
            <a:r>
              <a:rPr lang="en-US" dirty="0"/>
              <a:t> </a:t>
            </a:r>
            <a:r>
              <a:rPr lang="en-US" dirty="0" err="1"/>
              <a:t>angka</a:t>
            </a:r>
            <a:r>
              <a:rPr lang="en-US" dirty="0"/>
              <a:t> yang </a:t>
            </a:r>
            <a:r>
              <a:rPr lang="en-US" dirty="0" err="1"/>
              <a:t>lebih</a:t>
            </a:r>
            <a:r>
              <a:rPr lang="en-US" dirty="0"/>
              <a:t> </a:t>
            </a:r>
            <a:r>
              <a:rPr lang="en-US" dirty="0" err="1"/>
              <a:t>sederhana</a:t>
            </a:r>
            <a:r>
              <a:rPr lang="en-US" dirty="0"/>
              <a:t> </a:t>
            </a:r>
            <a:r>
              <a:rPr lang="en-US" dirty="0" err="1"/>
              <a:t>atau</a:t>
            </a:r>
            <a:r>
              <a:rPr lang="en-US" dirty="0"/>
              <a:t> </a:t>
            </a:r>
            <a:r>
              <a:rPr lang="en-US" dirty="0" err="1"/>
              <a:t>sesuai</a:t>
            </a:r>
            <a:r>
              <a:rPr lang="en-US" dirty="0"/>
              <a:t> </a:t>
            </a:r>
            <a:r>
              <a:rPr lang="en-US" dirty="0" err="1"/>
              <a:t>dengan</a:t>
            </a:r>
            <a:r>
              <a:rPr lang="en-US" dirty="0"/>
              <a:t> jumlah </a:t>
            </a:r>
            <a:r>
              <a:rPr lang="en-US" dirty="0" err="1"/>
              <a:t>desimal</a:t>
            </a:r>
            <a:r>
              <a:rPr lang="en-US" dirty="0"/>
              <a:t> </a:t>
            </a:r>
            <a:r>
              <a:rPr lang="en-US" dirty="0" err="1"/>
              <a:t>tertentu</a:t>
            </a:r>
            <a:r>
              <a:rPr lang="en-US" dirty="0"/>
              <a:t>. </a:t>
            </a:r>
          </a:p>
          <a:p>
            <a:pPr marL="0" lvl="0" indent="0">
              <a:spcAft>
                <a:spcPts val="1200"/>
              </a:spcAft>
            </a:pPr>
            <a:r>
              <a:rPr lang="en-ID" dirty="0" err="1"/>
              <a:t>Contoh</a:t>
            </a:r>
            <a:r>
              <a:rPr lang="en-ID" dirty="0"/>
              <a:t>:</a:t>
            </a:r>
          </a:p>
          <a:p>
            <a:pPr marL="0" lvl="0" indent="0">
              <a:spcAft>
                <a:spcPts val="1200"/>
              </a:spcAft>
            </a:pPr>
            <a:r>
              <a:rPr lang="en-ID" dirty="0" err="1"/>
              <a:t>Misalkan</a:t>
            </a:r>
            <a:r>
              <a:rPr lang="en-ID" dirty="0"/>
              <a:t> </a:t>
            </a:r>
            <a:r>
              <a:rPr lang="en-ID" dirty="0" err="1"/>
              <a:t>sebuah</a:t>
            </a:r>
            <a:r>
              <a:rPr lang="en-ID" dirty="0"/>
              <a:t> </a:t>
            </a:r>
            <a:r>
              <a:rPr lang="en-ID" dirty="0" err="1"/>
              <a:t>komputer</a:t>
            </a:r>
            <a:r>
              <a:rPr lang="en-ID" dirty="0"/>
              <a:t> </a:t>
            </a:r>
            <a:r>
              <a:rPr lang="en-ID" dirty="0" err="1"/>
              <a:t>hanya</a:t>
            </a:r>
            <a:r>
              <a:rPr lang="en-ID" dirty="0"/>
              <a:t> </a:t>
            </a:r>
            <a:r>
              <a:rPr lang="en-ID" dirty="0" err="1"/>
              <a:t>berkemampuan</a:t>
            </a:r>
            <a:r>
              <a:rPr lang="en-ID" dirty="0"/>
              <a:t> </a:t>
            </a:r>
            <a:r>
              <a:rPr lang="en-ID" dirty="0" err="1"/>
              <a:t>menyajikan</a:t>
            </a:r>
            <a:r>
              <a:rPr lang="en-ID" dirty="0"/>
              <a:t> data </a:t>
            </a:r>
            <a:r>
              <a:rPr lang="en-ID" dirty="0" err="1"/>
              <a:t>bilangan</a:t>
            </a:r>
            <a:r>
              <a:rPr lang="en-ID" dirty="0"/>
              <a:t> rill </a:t>
            </a:r>
            <a:r>
              <a:rPr lang="en-ID" dirty="0" err="1"/>
              <a:t>dalam</a:t>
            </a:r>
            <a:r>
              <a:rPr lang="en-ID" dirty="0"/>
              <a:t> 5-digit </a:t>
            </a:r>
            <a:r>
              <a:rPr lang="en-ID" dirty="0" err="1"/>
              <a:t>angka</a:t>
            </a:r>
            <a:r>
              <a:rPr lang="en-ID" dirty="0"/>
              <a:t> </a:t>
            </a:r>
            <a:r>
              <a:rPr lang="en-ID" dirty="0" err="1"/>
              <a:t>berarti</a:t>
            </a:r>
            <a:r>
              <a:rPr lang="en-ID" dirty="0"/>
              <a:t>, </a:t>
            </a:r>
            <a:r>
              <a:rPr lang="en-ID" dirty="0" err="1"/>
              <a:t>maka</a:t>
            </a:r>
            <a:r>
              <a:rPr lang="en-ID" dirty="0"/>
              <a:t> </a:t>
            </a:r>
            <a:r>
              <a:rPr lang="en-ID" dirty="0" err="1"/>
              <a:t>penyajian</a:t>
            </a:r>
            <a:r>
              <a:rPr lang="en-ID" dirty="0"/>
              <a:t> </a:t>
            </a:r>
            <a:r>
              <a:rPr lang="en-ID" dirty="0" err="1"/>
              <a:t>bilangan</a:t>
            </a:r>
            <a:r>
              <a:rPr lang="en-ID" dirty="0"/>
              <a:t> 1/15 = 0.066666666666 …. di </a:t>
            </a:r>
            <a:r>
              <a:rPr lang="en-ID" dirty="0" err="1"/>
              <a:t>dalam</a:t>
            </a:r>
            <a:r>
              <a:rPr lang="en-ID" dirty="0"/>
              <a:t> </a:t>
            </a:r>
            <a:r>
              <a:rPr lang="en-ID" dirty="0" err="1"/>
              <a:t>komputer</a:t>
            </a:r>
            <a:r>
              <a:rPr lang="en-ID" dirty="0"/>
              <a:t> 5-digit </a:t>
            </a:r>
            <a:r>
              <a:rPr lang="en-ID" dirty="0" err="1"/>
              <a:t>tadi</a:t>
            </a:r>
            <a:r>
              <a:rPr lang="en-ID" dirty="0"/>
              <a:t> </a:t>
            </a:r>
            <a:r>
              <a:rPr lang="en-ID" dirty="0" err="1"/>
              <a:t>adalah</a:t>
            </a:r>
            <a:r>
              <a:rPr lang="en-ID" dirty="0"/>
              <a:t> 0.0667. </a:t>
            </a:r>
            <a:r>
              <a:rPr lang="en-ID" dirty="0" err="1"/>
              <a:t>Galat</a:t>
            </a:r>
            <a:r>
              <a:rPr lang="en-ID" dirty="0"/>
              <a:t> </a:t>
            </a:r>
            <a:r>
              <a:rPr lang="en-ID" dirty="0" err="1"/>
              <a:t>pembulatan</a:t>
            </a:r>
            <a:r>
              <a:rPr lang="en-ID" dirty="0"/>
              <a:t> yang </a:t>
            </a:r>
            <a:r>
              <a:rPr lang="en-ID" dirty="0" err="1"/>
              <a:t>dihasilkan</a:t>
            </a:r>
            <a:r>
              <a:rPr lang="en-ID" dirty="0"/>
              <a:t> </a:t>
            </a:r>
            <a:r>
              <a:rPr lang="en-ID" dirty="0" err="1"/>
              <a:t>dari</a:t>
            </a:r>
            <a:r>
              <a:rPr lang="en-ID" dirty="0"/>
              <a:t> </a:t>
            </a:r>
            <a:r>
              <a:rPr lang="en-ID" dirty="0" err="1"/>
              <a:t>pembulatan</a:t>
            </a:r>
            <a:r>
              <a:rPr lang="en-ID" dirty="0"/>
              <a:t> </a:t>
            </a:r>
            <a:r>
              <a:rPr lang="en-ID" dirty="0" err="1"/>
              <a:t>tadi</a:t>
            </a:r>
            <a:r>
              <a:rPr lang="en-ID" dirty="0"/>
              <a:t> </a:t>
            </a:r>
            <a:r>
              <a:rPr lang="en-ID" dirty="0" err="1"/>
              <a:t>adalah</a:t>
            </a:r>
            <a:r>
              <a:rPr lang="en-ID" dirty="0"/>
              <a:t> 1/15 – 0.0667 = −0.000034 .</a:t>
            </a:r>
            <a:br>
              <a:rPr lang="en-ID" dirty="0"/>
            </a:br>
            <a:endParaRPr lang="en-ID" dirty="0"/>
          </a:p>
          <a:p>
            <a:pPr marL="0" indent="0">
              <a:spcAft>
                <a:spcPts val="1200"/>
              </a:spcAft>
            </a:pPr>
            <a:endParaRPr lang="it-IT" dirty="0"/>
          </a:p>
          <a:p>
            <a:pPr marL="0" lvl="0" indent="0">
              <a:spcAft>
                <a:spcPts val="1200"/>
              </a:spcAft>
            </a:pPr>
            <a:endParaRPr dirty="0"/>
          </a:p>
        </p:txBody>
      </p:sp>
      <p:sp>
        <p:nvSpPr>
          <p:cNvPr id="2" name="Rectangle 1">
            <a:extLst>
              <a:ext uri="{FF2B5EF4-FFF2-40B4-BE49-F238E27FC236}">
                <a16:creationId xmlns:a16="http://schemas.microsoft.com/office/drawing/2014/main" id="{A2C4C4FF-BFB5-41D5-B301-82720E0BAFAC}"/>
              </a:ext>
            </a:extLst>
          </p:cNvPr>
          <p:cNvSpPr>
            <a:spLocks noChangeArrowheads="1"/>
          </p:cNvSpPr>
          <p:nvPr/>
        </p:nvSpPr>
        <p:spPr bwMode="auto">
          <a:xfrm>
            <a:off x="0" y="0"/>
            <a:ext cx="0" cy="0"/>
          </a:xfrm>
          <a:prstGeom prst="rect">
            <a:avLst/>
          </a:prstGeom>
          <a:solidFill>
            <a:srgbClr val="F3F4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0" b="0" i="0" u="none" strike="noStrike" cap="none" normalizeH="0" baseline="0">
                <a:ln>
                  <a:noFill/>
                </a:ln>
                <a:solidFill>
                  <a:srgbClr val="444444"/>
                </a:solidFill>
                <a:effectLst/>
                <a:latin typeface="ff2"/>
              </a:rPr>
              <a:t>Terjadi pada komputer yg dibatasi 5 angka signifikan: Penjumlahan</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600" b="0" i="0" u="none" strike="noStrike" cap="none" normalizeH="0" baseline="0">
                <a:ln>
                  <a:noFill/>
                </a:ln>
                <a:solidFill>
                  <a:srgbClr val="444444"/>
                </a:solidFill>
                <a:effectLst/>
                <a:latin typeface="ff0"/>
              </a:rPr>
              <a:t>9,2654 + 7,1625</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0" b="0" i="0" u="none" strike="noStrike" cap="none" normalizeH="0" baseline="0">
                <a:ln>
                  <a:noFill/>
                </a:ln>
                <a:solidFill>
                  <a:srgbClr val="444444"/>
                </a:solidFill>
                <a:effectLst/>
                <a:latin typeface="ff2"/>
              </a:rPr>
              <a:t>yang hasilnya</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600" b="0" i="0" u="none" strike="noStrike" cap="none" normalizeH="0" baseline="0">
                <a:ln>
                  <a:noFill/>
                </a:ln>
                <a:solidFill>
                  <a:srgbClr val="444444"/>
                </a:solidFill>
                <a:effectLst/>
                <a:latin typeface="ff0"/>
              </a:rPr>
              <a:t>16,4279</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0" b="0" i="0" u="none" strike="noStrike" cap="none" normalizeH="0" baseline="0">
                <a:ln>
                  <a:noFill/>
                </a:ln>
                <a:solidFill>
                  <a:srgbClr val="444444"/>
                </a:solidFill>
                <a:effectLst/>
                <a:latin typeface="ff2"/>
              </a:rPr>
              <a:t>initerdiri dari 6 angka signifikan maka pembulatannya menjadi</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600" b="0" i="0" u="none" strike="noStrike" cap="none" normalizeH="0" baseline="0">
                <a:ln>
                  <a:noFill/>
                </a:ln>
                <a:solidFill>
                  <a:srgbClr val="444444"/>
                </a:solidFill>
                <a:effectLst/>
                <a:latin typeface="ff0"/>
              </a:rPr>
              <a:t>16,428</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0" b="0" i="0" u="none" strike="noStrike" cap="none" normalizeH="0" baseline="0">
                <a:ln>
                  <a:noFill/>
                </a:ln>
                <a:solidFill>
                  <a:srgbClr val="444444"/>
                </a:solidFill>
                <a:effectLst/>
                <a:latin typeface="ff2"/>
              </a:rPr>
              <a:t>.</a:t>
            </a:r>
            <a:endParaRPr kumimoji="0" lang="en-US" altLang="en-US" sz="1200" b="0" i="0" u="none" strike="noStrike" cap="none" normalizeH="0" baseline="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800" b="0" i="0" u="none" strike="noStrike" cap="none" normalizeH="0" baseline="0">
                <a:ln>
                  <a:noFill/>
                </a:ln>
                <a:solidFill>
                  <a:srgbClr val="373737"/>
                </a:solidFill>
                <a:effectLst/>
                <a:latin typeface="ff3"/>
              </a:rPr>
              <a:t> </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Roboto" panose="02000000000000000000" pitchFamily="2" charset="0"/>
              </a:rPr>
              <a:t>  </a:t>
            </a:r>
            <a:r>
              <a:rPr kumimoji="0" lang="en-US" altLang="en-US" sz="5600" b="0" i="0" u="none" strike="noStrike" cap="none" normalizeH="0" baseline="0">
                <a:ln>
                  <a:noFill/>
                </a:ln>
                <a:solidFill>
                  <a:srgbClr val="000000"/>
                </a:solidFill>
                <a:effectLst/>
                <a:latin typeface="Roboto" panose="02000000000000000000" pitchFamily="2"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67"/>
                                        </p:tgtEl>
                                        <p:attrNameLst>
                                          <p:attrName>style.visibility</p:attrName>
                                        </p:attrNameLst>
                                      </p:cBhvr>
                                      <p:to>
                                        <p:strVal val="visible"/>
                                      </p:to>
                                    </p:set>
                                    <p:anim calcmode="lin" valueType="num">
                                      <p:cBhvr additive="base">
                                        <p:cTn id="7" dur="1000"/>
                                        <p:tgtEl>
                                          <p:spTgt spid="66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668"/>
                                        </p:tgtEl>
                                        <p:attrNameLst>
                                          <p:attrName>style.visibility</p:attrName>
                                        </p:attrNameLst>
                                      </p:cBhvr>
                                      <p:to>
                                        <p:strVal val="visible"/>
                                      </p:to>
                                    </p:set>
                                    <p:anim calcmode="lin" valueType="num">
                                      <p:cBhvr additive="base">
                                        <p:cTn id="10" dur="1000"/>
                                        <p:tgtEl>
                                          <p:spTgt spid="66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B8A63-C7BA-50D4-18E5-919BBED5816E}"/>
              </a:ext>
            </a:extLst>
          </p:cNvPr>
          <p:cNvSpPr>
            <a:spLocks noGrp="1"/>
          </p:cNvSpPr>
          <p:nvPr>
            <p:ph type="title"/>
          </p:nvPr>
        </p:nvSpPr>
        <p:spPr>
          <a:xfrm>
            <a:off x="713225" y="512751"/>
            <a:ext cx="6120300" cy="1644300"/>
          </a:xfrm>
        </p:spPr>
        <p:txBody>
          <a:bodyPr/>
          <a:lstStyle/>
          <a:p>
            <a:r>
              <a:rPr lang="en-US" sz="3000" dirty="0"/>
              <a:t>KESIMPULAN</a:t>
            </a:r>
            <a:endParaRPr lang="en-ID" sz="3000" dirty="0"/>
          </a:p>
        </p:txBody>
      </p:sp>
      <p:sp>
        <p:nvSpPr>
          <p:cNvPr id="3" name="Subtitle 2">
            <a:extLst>
              <a:ext uri="{FF2B5EF4-FFF2-40B4-BE49-F238E27FC236}">
                <a16:creationId xmlns:a16="http://schemas.microsoft.com/office/drawing/2014/main" id="{37AFF7D8-22C8-4669-67D4-51D4A962EA88}"/>
              </a:ext>
            </a:extLst>
          </p:cNvPr>
          <p:cNvSpPr>
            <a:spLocks noGrp="1"/>
          </p:cNvSpPr>
          <p:nvPr>
            <p:ph type="subTitle" idx="1"/>
          </p:nvPr>
        </p:nvSpPr>
        <p:spPr>
          <a:xfrm>
            <a:off x="312234" y="1411888"/>
            <a:ext cx="6521291" cy="375000"/>
          </a:xfrm>
        </p:spPr>
        <p:txBody>
          <a:bodyPr/>
          <a:lstStyle/>
          <a:p>
            <a:r>
              <a:rPr lang="en-ID" dirty="0"/>
              <a:t>	</a:t>
            </a:r>
            <a:r>
              <a:rPr lang="en-ID" dirty="0" err="1"/>
              <a:t>Dalam</a:t>
            </a:r>
            <a:r>
              <a:rPr lang="en-ID" dirty="0"/>
              <a:t> </a:t>
            </a:r>
            <a:r>
              <a:rPr lang="en-ID" dirty="0" err="1"/>
              <a:t>metode</a:t>
            </a:r>
            <a:r>
              <a:rPr lang="en-ID" dirty="0"/>
              <a:t> </a:t>
            </a:r>
            <a:r>
              <a:rPr lang="en-ID" dirty="0" err="1"/>
              <a:t>numerik</a:t>
            </a:r>
            <a:r>
              <a:rPr lang="en-ID" dirty="0"/>
              <a:t>, </a:t>
            </a:r>
            <a:r>
              <a:rPr lang="en-ID" dirty="0" err="1"/>
              <a:t>galat</a:t>
            </a:r>
            <a:r>
              <a:rPr lang="en-ID" dirty="0"/>
              <a:t> </a:t>
            </a:r>
            <a:r>
              <a:rPr lang="en-ID" dirty="0" err="1"/>
              <a:t>adalah</a:t>
            </a:r>
            <a:r>
              <a:rPr lang="en-ID" dirty="0"/>
              <a:t> </a:t>
            </a:r>
            <a:r>
              <a:rPr lang="en-ID" dirty="0" err="1"/>
              <a:t>perbedaan</a:t>
            </a:r>
            <a:r>
              <a:rPr lang="en-ID" dirty="0"/>
              <a:t> </a:t>
            </a:r>
            <a:r>
              <a:rPr lang="en-ID" dirty="0" err="1"/>
              <a:t>antara</a:t>
            </a:r>
            <a:r>
              <a:rPr lang="en-ID" dirty="0"/>
              <a:t> </a:t>
            </a:r>
            <a:r>
              <a:rPr lang="en-ID" dirty="0" err="1"/>
              <a:t>hasil</a:t>
            </a:r>
            <a:r>
              <a:rPr lang="en-ID" dirty="0"/>
              <a:t> </a:t>
            </a:r>
            <a:r>
              <a:rPr lang="en-ID" dirty="0" err="1"/>
              <a:t>perhitungan</a:t>
            </a:r>
            <a:r>
              <a:rPr lang="en-ID" dirty="0"/>
              <a:t> dan </a:t>
            </a:r>
            <a:r>
              <a:rPr lang="en-ID" dirty="0" err="1"/>
              <a:t>nilai</a:t>
            </a:r>
            <a:r>
              <a:rPr lang="en-ID" dirty="0"/>
              <a:t> </a:t>
            </a:r>
            <a:r>
              <a:rPr lang="en-ID" dirty="0" err="1"/>
              <a:t>sebenarnya</a:t>
            </a:r>
            <a:r>
              <a:rPr lang="en-ID" dirty="0"/>
              <a:t>. </a:t>
            </a:r>
            <a:r>
              <a:rPr lang="en-ID" dirty="0" err="1"/>
              <a:t>Galat</a:t>
            </a:r>
            <a:r>
              <a:rPr lang="en-ID" dirty="0"/>
              <a:t> </a:t>
            </a:r>
            <a:r>
              <a:rPr lang="en-ID" dirty="0" err="1"/>
              <a:t>mutlak</a:t>
            </a:r>
            <a:r>
              <a:rPr lang="en-ID" dirty="0"/>
              <a:t> </a:t>
            </a:r>
            <a:r>
              <a:rPr lang="en-ID" dirty="0" err="1"/>
              <a:t>mencerminkan</a:t>
            </a:r>
            <a:r>
              <a:rPr lang="en-ID" dirty="0"/>
              <a:t> </a:t>
            </a:r>
            <a:r>
              <a:rPr lang="en-ID" dirty="0" err="1"/>
              <a:t>perbedaan</a:t>
            </a:r>
            <a:r>
              <a:rPr lang="en-ID" dirty="0"/>
              <a:t>, </a:t>
            </a:r>
            <a:r>
              <a:rPr lang="en-ID" dirty="0" err="1"/>
              <a:t>sementara</a:t>
            </a:r>
            <a:r>
              <a:rPr lang="en-ID" dirty="0"/>
              <a:t> </a:t>
            </a:r>
            <a:r>
              <a:rPr lang="en-ID" dirty="0" err="1"/>
              <a:t>galat</a:t>
            </a:r>
            <a:r>
              <a:rPr lang="en-ID" dirty="0"/>
              <a:t> </a:t>
            </a:r>
            <a:r>
              <a:rPr lang="en-ID" dirty="0" err="1"/>
              <a:t>relatif</a:t>
            </a:r>
            <a:r>
              <a:rPr lang="en-ID" dirty="0"/>
              <a:t> </a:t>
            </a:r>
            <a:r>
              <a:rPr lang="en-ID" dirty="0" err="1"/>
              <a:t>mengukur</a:t>
            </a:r>
            <a:r>
              <a:rPr lang="en-ID" dirty="0"/>
              <a:t> </a:t>
            </a:r>
            <a:r>
              <a:rPr lang="en-ID" dirty="0" err="1"/>
              <a:t>persentase</a:t>
            </a:r>
            <a:r>
              <a:rPr lang="en-ID" dirty="0"/>
              <a:t> </a:t>
            </a:r>
            <a:r>
              <a:rPr lang="en-ID" dirty="0" err="1"/>
              <a:t>kesalahan</a:t>
            </a:r>
            <a:r>
              <a:rPr lang="en-ID" dirty="0"/>
              <a:t>. </a:t>
            </a:r>
            <a:r>
              <a:rPr lang="en-ID" dirty="0" err="1"/>
              <a:t>Galat</a:t>
            </a:r>
            <a:r>
              <a:rPr lang="en-ID" dirty="0"/>
              <a:t> </a:t>
            </a:r>
            <a:r>
              <a:rPr lang="en-ID" dirty="0" err="1"/>
              <a:t>pembulatan</a:t>
            </a:r>
            <a:r>
              <a:rPr lang="en-ID" dirty="0"/>
              <a:t> </a:t>
            </a:r>
            <a:r>
              <a:rPr lang="en-ID" dirty="0" err="1"/>
              <a:t>terjadi</a:t>
            </a:r>
            <a:r>
              <a:rPr lang="en-ID" dirty="0"/>
              <a:t> </a:t>
            </a:r>
            <a:r>
              <a:rPr lang="en-ID" dirty="0" err="1"/>
              <a:t>saat</a:t>
            </a:r>
            <a:r>
              <a:rPr lang="en-ID" dirty="0"/>
              <a:t> </a:t>
            </a:r>
            <a:r>
              <a:rPr lang="en-ID" dirty="0" err="1"/>
              <a:t>membulatkan</a:t>
            </a:r>
            <a:r>
              <a:rPr lang="en-ID" dirty="0"/>
              <a:t> </a:t>
            </a:r>
            <a:r>
              <a:rPr lang="en-ID" dirty="0" err="1"/>
              <a:t>hasil</a:t>
            </a:r>
            <a:r>
              <a:rPr lang="en-ID" dirty="0"/>
              <a:t>, </a:t>
            </a:r>
            <a:r>
              <a:rPr lang="en-ID" dirty="0" err="1"/>
              <a:t>bisa</a:t>
            </a:r>
            <a:r>
              <a:rPr lang="en-ID" dirty="0"/>
              <a:t> </a:t>
            </a:r>
            <a:r>
              <a:rPr lang="en-ID" dirty="0" err="1"/>
              <a:t>mendekati</a:t>
            </a:r>
            <a:r>
              <a:rPr lang="en-ID" dirty="0"/>
              <a:t> </a:t>
            </a:r>
            <a:r>
              <a:rPr lang="en-ID" dirty="0" err="1"/>
              <a:t>tapi</a:t>
            </a:r>
            <a:r>
              <a:rPr lang="en-ID" dirty="0"/>
              <a:t> </a:t>
            </a:r>
            <a:r>
              <a:rPr lang="en-ID" dirty="0" err="1"/>
              <a:t>tidak</a:t>
            </a:r>
            <a:r>
              <a:rPr lang="en-ID" dirty="0"/>
              <a:t> </a:t>
            </a:r>
            <a:r>
              <a:rPr lang="en-ID" dirty="0" err="1"/>
              <a:t>persis</a:t>
            </a:r>
            <a:r>
              <a:rPr lang="en-ID" dirty="0"/>
              <a:t> </a:t>
            </a:r>
            <a:r>
              <a:rPr lang="en-ID" dirty="0" err="1"/>
              <a:t>sesuai</a:t>
            </a:r>
            <a:r>
              <a:rPr lang="en-ID" dirty="0"/>
              <a:t>. </a:t>
            </a:r>
            <a:r>
              <a:rPr lang="en-ID" dirty="0" err="1"/>
              <a:t>Kontrol</a:t>
            </a:r>
            <a:r>
              <a:rPr lang="en-ID" dirty="0"/>
              <a:t> </a:t>
            </a:r>
            <a:r>
              <a:rPr lang="en-ID" dirty="0" err="1"/>
              <a:t>galat</a:t>
            </a:r>
            <a:r>
              <a:rPr lang="en-ID" dirty="0"/>
              <a:t> </a:t>
            </a:r>
            <a:r>
              <a:rPr lang="en-ID" dirty="0" err="1"/>
              <a:t>dengan</a:t>
            </a:r>
            <a:r>
              <a:rPr lang="en-ID" dirty="0"/>
              <a:t> </a:t>
            </a:r>
            <a:r>
              <a:rPr lang="en-ID" dirty="0" err="1"/>
              <a:t>memilih</a:t>
            </a:r>
            <a:r>
              <a:rPr lang="en-ID" dirty="0"/>
              <a:t> </a:t>
            </a:r>
            <a:r>
              <a:rPr lang="en-ID" dirty="0" err="1"/>
              <a:t>metode</a:t>
            </a:r>
            <a:r>
              <a:rPr lang="en-ID" dirty="0"/>
              <a:t> </a:t>
            </a:r>
            <a:r>
              <a:rPr lang="en-ID" dirty="0" err="1"/>
              <a:t>numerik</a:t>
            </a:r>
            <a:r>
              <a:rPr lang="en-ID" dirty="0"/>
              <a:t> </a:t>
            </a:r>
            <a:r>
              <a:rPr lang="en-ID" dirty="0" err="1"/>
              <a:t>tepat</a:t>
            </a:r>
            <a:r>
              <a:rPr lang="en-ID" dirty="0"/>
              <a:t> dan </a:t>
            </a:r>
            <a:r>
              <a:rPr lang="en-ID" dirty="0" err="1"/>
              <a:t>memahami</a:t>
            </a:r>
            <a:r>
              <a:rPr lang="en-ID" dirty="0"/>
              <a:t> </a:t>
            </a:r>
            <a:r>
              <a:rPr lang="en-ID" dirty="0" err="1"/>
              <a:t>faktor-faktor</a:t>
            </a:r>
            <a:r>
              <a:rPr lang="en-ID" dirty="0"/>
              <a:t> </a:t>
            </a:r>
            <a:r>
              <a:rPr lang="en-ID" dirty="0" err="1"/>
              <a:t>pembulatan</a:t>
            </a:r>
            <a:r>
              <a:rPr lang="en-ID" dirty="0"/>
              <a:t> </a:t>
            </a:r>
            <a:r>
              <a:rPr lang="en-ID" dirty="0" err="1"/>
              <a:t>membantu</a:t>
            </a:r>
            <a:r>
              <a:rPr lang="en-ID" dirty="0"/>
              <a:t> </a:t>
            </a:r>
            <a:r>
              <a:rPr lang="en-ID" dirty="0" err="1"/>
              <a:t>akurasi</a:t>
            </a:r>
            <a:r>
              <a:rPr lang="en-ID" dirty="0"/>
              <a:t> </a:t>
            </a:r>
            <a:r>
              <a:rPr lang="en-ID" dirty="0" err="1"/>
              <a:t>perhitungan</a:t>
            </a:r>
            <a:r>
              <a:rPr lang="en-ID" dirty="0"/>
              <a:t>. </a:t>
            </a:r>
            <a:r>
              <a:rPr lang="en-ID" dirty="0" err="1"/>
              <a:t>Pahami</a:t>
            </a:r>
            <a:r>
              <a:rPr lang="en-ID" dirty="0"/>
              <a:t> </a:t>
            </a:r>
            <a:r>
              <a:rPr lang="en-ID" dirty="0" err="1"/>
              <a:t>galat</a:t>
            </a:r>
            <a:r>
              <a:rPr lang="en-ID" dirty="0"/>
              <a:t> </a:t>
            </a:r>
            <a:r>
              <a:rPr lang="en-ID" dirty="0" err="1"/>
              <a:t>ini</a:t>
            </a:r>
            <a:r>
              <a:rPr lang="en-ID" dirty="0"/>
              <a:t> </a:t>
            </a:r>
            <a:r>
              <a:rPr lang="en-ID" dirty="0" err="1"/>
              <a:t>untuk</a:t>
            </a:r>
            <a:r>
              <a:rPr lang="en-ID" dirty="0"/>
              <a:t> </a:t>
            </a:r>
            <a:r>
              <a:rPr lang="en-ID" dirty="0" err="1"/>
              <a:t>solusi</a:t>
            </a:r>
            <a:r>
              <a:rPr lang="en-ID" dirty="0"/>
              <a:t> yang </a:t>
            </a:r>
            <a:r>
              <a:rPr lang="en-ID" dirty="0" err="1"/>
              <a:t>mendekati</a:t>
            </a:r>
            <a:r>
              <a:rPr lang="en-ID" dirty="0"/>
              <a:t> </a:t>
            </a:r>
            <a:r>
              <a:rPr lang="en-ID" dirty="0" err="1"/>
              <a:t>dalam</a:t>
            </a:r>
            <a:r>
              <a:rPr lang="en-ID" dirty="0"/>
              <a:t> </a:t>
            </a:r>
            <a:r>
              <a:rPr lang="en-ID" dirty="0" err="1"/>
              <a:t>berbagai</a:t>
            </a:r>
            <a:r>
              <a:rPr lang="en-ID" dirty="0"/>
              <a:t> </a:t>
            </a:r>
            <a:r>
              <a:rPr lang="en-ID" dirty="0" err="1"/>
              <a:t>masalah</a:t>
            </a:r>
            <a:r>
              <a:rPr lang="en-ID" dirty="0"/>
              <a:t> </a:t>
            </a:r>
            <a:r>
              <a:rPr lang="en-ID" dirty="0" err="1"/>
              <a:t>ilmiah</a:t>
            </a:r>
            <a:r>
              <a:rPr lang="en-ID" dirty="0"/>
              <a:t> dan </a:t>
            </a:r>
            <a:r>
              <a:rPr lang="en-ID" dirty="0" err="1"/>
              <a:t>teknis</a:t>
            </a:r>
            <a:r>
              <a:rPr lang="en-ID" dirty="0"/>
              <a:t>.</a:t>
            </a:r>
          </a:p>
        </p:txBody>
      </p:sp>
    </p:spTree>
    <p:extLst>
      <p:ext uri="{BB962C8B-B14F-4D97-AF65-F5344CB8AC3E}">
        <p14:creationId xmlns:p14="http://schemas.microsoft.com/office/powerpoint/2010/main" val="2969535707"/>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648</Words>
  <Application>Microsoft Office PowerPoint</Application>
  <PresentationFormat>On-screen Show (16:9)</PresentationFormat>
  <Paragraphs>39</Paragraphs>
  <Slides>10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Crimson Text</vt:lpstr>
      <vt:lpstr>ff0</vt:lpstr>
      <vt:lpstr>ff2</vt:lpstr>
      <vt:lpstr>ff3</vt:lpstr>
      <vt:lpstr>Vidaloka</vt:lpstr>
      <vt:lpstr>Arial</vt:lpstr>
      <vt:lpstr>Montserrat</vt:lpstr>
      <vt:lpstr>Roboto</vt:lpstr>
      <vt:lpstr>Minimalist Business Slides XL by Slidesgo</vt:lpstr>
      <vt:lpstr>KELOMPOK 1 GALAT</vt:lpstr>
      <vt:lpstr>GALAT</vt:lpstr>
      <vt:lpstr>Macam – macam Galat</vt:lpstr>
      <vt:lpstr>Galat Mutlak adalah perbedaan absolut antara sebuah nilai yang diukur dengan nilai yang seharusnya.  Andaikan jika 𝑎̂ merupakan sebuah nilai hampiran terhadap nilai sejati 𝑎, maka selisih dari 𝜀 = 𝑎 − 𝑎̂ disebut dengan galat.   Sebagai contoh jika 𝑎̂ = 5.5 merupakan nilai hampiran dari 𝑎 = 5.35, maka nilai galatnya adalah 𝜀 = −0.15. Apabila nilai positif atau negatif pada galat diabaikan, maka pendefinisian pada galat mutlak adalah sebagai berikut:  |𝜀| = |𝑎 − 𝑎̂|</vt:lpstr>
      <vt:lpstr>Galat Relatif</vt:lpstr>
      <vt:lpstr>Contoh: Ada seseorang yang menghitung panjang dua buah benda yakni pensil dan benang. Panjang pensil yang diukur orang tersebut adalah 8 𝑐𝑚 , padahal panjang pensil yang sebenarnya adalah 10 𝑐𝑚 sehingga galatnya adalah 10 – 8 = 2 𝑐𝑚.  Panjang benang yang diukur adalah 98 𝑐𝑚 sementara panjang benang sesungguhnya adalah 100 𝑐𝑚 sehingga galatnya adalah 100 – 98 = 2 𝑐𝑚. Apabila tidak ada informasi yang diketahui oleh orang tersebut mengenai panjang sesungguhnya dari kedua benda itu, maka orang tersebut mungkin akan menganggap bahwa kedua galat tersebut adalah sama saja. Oleh karena itu, guna mengatasi interpretasi pada nilai galat ini, maka penormalan galat terhadap nilai asli harus dilakukan. Pemikiran akan hal tersebut lah yang meciptakan apa yang disebut dengan galat relatif. </vt:lpstr>
      <vt:lpstr>Dikarenakan galat tersebut mengalami penormalan terhadap nilai sejati, maka galat relatif tersebut dinamakan juga dengan galat relatif sejati.   Oleh karena itu, panjang pensil yang diukur memiliki galat relatif sejati 2/10 = 0.2 atau 20%, sementara itu hasil pengukuran panjang benang memiliki galat relatif sejati = 2/100 = 0.02 atau 2%.</vt:lpstr>
      <vt:lpstr>Galat Pembulatan</vt:lpstr>
      <vt:lpstr>KESIMPULAN</vt:lpstr>
      <vt:lpstr>ADA PERTANYAAN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KELOMPOK 1 GALAT</dc:title>
  <cp:lastModifiedBy>Andri Firman Saputra</cp:lastModifiedBy>
  <cp:revision>18</cp:revision>
  <dcterms:modified xsi:type="dcterms:W3CDTF">2023-09-18T03:02:42Z</dcterms:modified>
</cp:coreProperties>
</file>