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8" r:id="rId3"/>
    <p:sldId id="273" r:id="rId4"/>
    <p:sldId id="269" r:id="rId5"/>
    <p:sldId id="270" r:id="rId6"/>
    <p:sldId id="271" r:id="rId7"/>
    <p:sldId id="298" r:id="rId8"/>
    <p:sldId id="300" r:id="rId9"/>
    <p:sldId id="301" r:id="rId10"/>
    <p:sldId id="302" r:id="rId11"/>
    <p:sldId id="260" r:id="rId12"/>
    <p:sldId id="261" r:id="rId13"/>
    <p:sldId id="263" r:id="rId14"/>
    <p:sldId id="264" r:id="rId15"/>
    <p:sldId id="265" r:id="rId16"/>
    <p:sldId id="266" r:id="rId17"/>
    <p:sldId id="267" r:id="rId18"/>
    <p:sldId id="272" r:id="rId19"/>
    <p:sldId id="274" r:id="rId20"/>
    <p:sldId id="294" r:id="rId21"/>
    <p:sldId id="295" r:id="rId22"/>
    <p:sldId id="296" r:id="rId23"/>
    <p:sldId id="297" r:id="rId24"/>
    <p:sldId id="262" r:id="rId25"/>
    <p:sldId id="275" r:id="rId26"/>
    <p:sldId id="276" r:id="rId27"/>
    <p:sldId id="277" r:id="rId28"/>
    <p:sldId id="278" r:id="rId29"/>
    <p:sldId id="268" r:id="rId30"/>
    <p:sldId id="279" r:id="rId31"/>
    <p:sldId id="281" r:id="rId32"/>
    <p:sldId id="282" r:id="rId33"/>
    <p:sldId id="283" r:id="rId34"/>
    <p:sldId id="284" r:id="rId35"/>
    <p:sldId id="285" r:id="rId36"/>
    <p:sldId id="286" r:id="rId37"/>
    <p:sldId id="287" r:id="rId38"/>
    <p:sldId id="289" r:id="rId39"/>
    <p:sldId id="290" r:id="rId40"/>
    <p:sldId id="291" r:id="rId41"/>
    <p:sldId id="292" r:id="rId42"/>
    <p:sldId id="288" r:id="rId43"/>
    <p:sldId id="280" r:id="rId44"/>
    <p:sldId id="293" r:id="rId45"/>
    <p:sldId id="303" r:id="rId4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D59920-A4F8-4C18-885C-09F5EC804522}" type="datetimeFigureOut">
              <a:rPr lang="id-ID" smtClean="0"/>
              <a:pPr/>
              <a:t>07/11/2022</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F1FE-DF42-4979-A73E-A17F4B969DCA}"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Practicioner</a:t>
            </a:r>
            <a:r>
              <a:rPr lang="en-US" dirty="0"/>
              <a:t> by Day and worked in the tech field for 20 years – 8 as a full time UX person, formerly a  part time UX person and tech writer</a:t>
            </a:r>
          </a:p>
          <a:p>
            <a:endParaRPr lang="en-US" dirty="0"/>
          </a:p>
          <a:p>
            <a:r>
              <a:rPr lang="en-US" dirty="0"/>
              <a:t>Lecturer at night on the topic of UX and related subjects</a:t>
            </a:r>
          </a:p>
          <a:p>
            <a:endParaRPr lang="en-US" dirty="0"/>
          </a:p>
          <a:p>
            <a:r>
              <a:rPr lang="en-US" dirty="0"/>
              <a:t>Unique take on the industry and how to train folks in the field</a:t>
            </a:r>
          </a:p>
        </p:txBody>
      </p:sp>
      <p:sp>
        <p:nvSpPr>
          <p:cNvPr id="4" name="Slide Number Placeholder 3"/>
          <p:cNvSpPr>
            <a:spLocks noGrp="1"/>
          </p:cNvSpPr>
          <p:nvPr>
            <p:ph type="sldNum" idx="10"/>
          </p:nvPr>
        </p:nvSpPr>
        <p:spPr/>
        <p:txBody>
          <a:bodyPr/>
          <a:lstStyle/>
          <a:p>
            <a:pPr>
              <a:defRPr/>
            </a:pPr>
            <a:fld id="{C097376A-BCCD-42DA-AAC4-F217C7E53487}" type="slidenum">
              <a:rPr lang="de-DE" smtClean="0"/>
              <a:pPr>
                <a:defRPr/>
              </a:pPr>
              <a:t>2</a:t>
            </a:fld>
            <a:endParaRPr lang="de-DE"/>
          </a:p>
        </p:txBody>
      </p:sp>
    </p:spTree>
    <p:extLst>
      <p:ext uri="{BB962C8B-B14F-4D97-AF65-F5344CB8AC3E}">
        <p14:creationId xmlns:p14="http://schemas.microsoft.com/office/powerpoint/2010/main" val="338158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393869" eaLnBrk="0" fontAlgn="base" hangingPunct="0">
              <a:spcBef>
                <a:spcPct val="30000"/>
              </a:spcBef>
              <a:spcAft>
                <a:spcPct val="0"/>
              </a:spcAft>
              <a:buClr>
                <a:srgbClr val="000000"/>
              </a:buClr>
              <a:buSzPct val="100000"/>
              <a:defRPr/>
            </a:pPr>
            <a:r>
              <a:rPr lang="en-US" dirty="0"/>
              <a:t>From UPA and Whitney</a:t>
            </a:r>
            <a:r>
              <a:rPr lang="en-US" baseline="0" dirty="0"/>
              <a:t> </a:t>
            </a:r>
            <a:r>
              <a:rPr lang="en-US" baseline="0" dirty="0" err="1"/>
              <a:t>Quesenberry</a:t>
            </a:r>
            <a:r>
              <a:rPr lang="en-US" baseline="0" dirty="0"/>
              <a:t> – great high level over view of what encompasses UX and Usability</a:t>
            </a:r>
            <a:endParaRPr lang="en-US" dirty="0"/>
          </a:p>
          <a:p>
            <a:endParaRPr lang="en-US" dirty="0"/>
          </a:p>
          <a:p>
            <a:r>
              <a:rPr lang="en-US" dirty="0"/>
              <a:t>Further shows</a:t>
            </a:r>
            <a:r>
              <a:rPr lang="en-US" baseline="0" dirty="0"/>
              <a:t> how and in what way the UX field is both an umbrella term and incredibly interdisciplinary</a:t>
            </a:r>
          </a:p>
          <a:p>
            <a:endParaRPr lang="en-US" baseline="0" dirty="0"/>
          </a:p>
          <a:p>
            <a:r>
              <a:rPr lang="en-US" baseline="0" dirty="0"/>
              <a:t>Show the expansion and overall interdisciplinary nature of the UX field </a:t>
            </a:r>
            <a:endParaRPr lang="en-US" dirty="0"/>
          </a:p>
        </p:txBody>
      </p:sp>
      <p:sp>
        <p:nvSpPr>
          <p:cNvPr id="4" name="Slide Number Placeholder 3"/>
          <p:cNvSpPr>
            <a:spLocks noGrp="1"/>
          </p:cNvSpPr>
          <p:nvPr>
            <p:ph type="sldNum" idx="10"/>
          </p:nvPr>
        </p:nvSpPr>
        <p:spPr/>
        <p:txBody>
          <a:bodyPr/>
          <a:lstStyle/>
          <a:p>
            <a:pPr>
              <a:defRPr/>
            </a:pPr>
            <a:fld id="{C097376A-BCCD-42DA-AAC4-F217C7E53487}" type="slidenum">
              <a:rPr lang="de-DE" smtClean="0"/>
              <a:pPr>
                <a:defRPr/>
              </a:pPr>
              <a:t>12</a:t>
            </a:fld>
            <a:endParaRPr lang="de-DE"/>
          </a:p>
        </p:txBody>
      </p:sp>
    </p:spTree>
    <p:extLst>
      <p:ext uri="{BB962C8B-B14F-4D97-AF65-F5344CB8AC3E}">
        <p14:creationId xmlns:p14="http://schemas.microsoft.com/office/powerpoint/2010/main" val="206520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a:t>
            </a:r>
            <a:r>
              <a:rPr lang="en-US" baseline="0" dirty="0"/>
              <a:t> is as old as man – a wheel used to move something or someone more efficiently and more quickly from point A to point B</a:t>
            </a:r>
          </a:p>
          <a:p>
            <a:endParaRPr lang="en-US" baseline="0" dirty="0"/>
          </a:p>
          <a:p>
            <a:r>
              <a:rPr lang="en-US" dirty="0"/>
              <a:t>Original rotary</a:t>
            </a:r>
            <a:r>
              <a:rPr lang="en-US" baseline="0" dirty="0"/>
              <a:t> dial phone – used in most homes post WWII</a:t>
            </a:r>
          </a:p>
          <a:p>
            <a:endParaRPr lang="en-US" baseline="0" dirty="0"/>
          </a:p>
          <a:p>
            <a:r>
              <a:rPr lang="en-US" dirty="0"/>
              <a:t>Development of the TV remote and its uses – both form and function – was</a:t>
            </a:r>
            <a:r>
              <a:rPr lang="en-US" baseline="0" dirty="0"/>
              <a:t> an early example of a user experience in the modern era</a:t>
            </a:r>
            <a:endParaRPr lang="en-US" dirty="0"/>
          </a:p>
        </p:txBody>
      </p:sp>
      <p:sp>
        <p:nvSpPr>
          <p:cNvPr id="4" name="Slide Number Placeholder 3"/>
          <p:cNvSpPr>
            <a:spLocks noGrp="1"/>
          </p:cNvSpPr>
          <p:nvPr>
            <p:ph type="sldNum" sz="quarter" idx="10"/>
          </p:nvPr>
        </p:nvSpPr>
        <p:spPr/>
        <p:txBody>
          <a:bodyPr/>
          <a:lstStyle/>
          <a:p>
            <a:fld id="{BCD5A6D3-8552-4047-9C91-9C32B799A33B}" type="slidenum">
              <a:rPr lang="en-US" smtClean="0"/>
              <a:pPr/>
              <a:t>13</a:t>
            </a:fld>
            <a:endParaRPr lang="en-US" dirty="0"/>
          </a:p>
        </p:txBody>
      </p:sp>
    </p:spTree>
    <p:extLst>
      <p:ext uri="{BB962C8B-B14F-4D97-AF65-F5344CB8AC3E}">
        <p14:creationId xmlns:p14="http://schemas.microsoft.com/office/powerpoint/2010/main" val="302832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season</a:t>
            </a:r>
          </a:p>
          <a:p>
            <a:endParaRPr lang="en-US" dirty="0"/>
          </a:p>
          <a:p>
            <a:r>
              <a:rPr lang="en-US" dirty="0"/>
              <a:t>Homer’s Long Lost </a:t>
            </a:r>
            <a:r>
              <a:rPr lang="en-US" dirty="0" err="1"/>
              <a:t>Borther</a:t>
            </a:r>
            <a:r>
              <a:rPr lang="en-US" dirty="0"/>
              <a:t> finds him and decides “Homer” is the ‘average</a:t>
            </a:r>
            <a:r>
              <a:rPr lang="en-US" baseline="0" dirty="0"/>
              <a:t> guy’ so asks him to design a car since he would be </a:t>
            </a:r>
            <a:r>
              <a:rPr lang="en-US" baseline="0" dirty="0" err="1"/>
              <a:t>represenative</a:t>
            </a:r>
            <a:r>
              <a:rPr lang="en-US" baseline="0" dirty="0"/>
              <a:t> of a ‘average user’</a:t>
            </a:r>
          </a:p>
          <a:p>
            <a:endParaRPr lang="en-US" baseline="0" dirty="0"/>
          </a:p>
          <a:p>
            <a:r>
              <a:rPr lang="en-US" baseline="0" dirty="0"/>
              <a:t>Homer busted the budget and the car was super expensive, but the details included:</a:t>
            </a:r>
          </a:p>
          <a:p>
            <a:endParaRPr lang="en-US" baseline="0" dirty="0"/>
          </a:p>
          <a:p>
            <a:r>
              <a:rPr lang="en-US" baseline="0" dirty="0"/>
              <a:t>1 bubble domes – </a:t>
            </a:r>
            <a:r>
              <a:rPr lang="en-US" baseline="0" dirty="0" err="1"/>
              <a:t>includeing</a:t>
            </a:r>
            <a:r>
              <a:rPr lang="en-US" baseline="0" dirty="0"/>
              <a:t> one separate space for the kids to be </a:t>
            </a:r>
            <a:r>
              <a:rPr lang="en-US" baseline="0" dirty="0" err="1"/>
              <a:t>seperated</a:t>
            </a:r>
            <a:endParaRPr lang="en-US" baseline="0" dirty="0"/>
          </a:p>
          <a:p>
            <a:r>
              <a:rPr lang="en-US" baseline="0" dirty="0"/>
              <a:t>Loud Engine</a:t>
            </a:r>
          </a:p>
          <a:p>
            <a:r>
              <a:rPr lang="en-US" baseline="0" dirty="0"/>
              <a:t>3 horns (La </a:t>
            </a:r>
            <a:r>
              <a:rPr lang="en-US" baseline="0" dirty="0" err="1"/>
              <a:t>Cucharacha</a:t>
            </a:r>
            <a:r>
              <a:rPr lang="en-US" baseline="0" dirty="0"/>
              <a:t>)</a:t>
            </a:r>
          </a:p>
          <a:p>
            <a:r>
              <a:rPr lang="en-US" baseline="0" dirty="0"/>
              <a:t>Huge </a:t>
            </a:r>
            <a:r>
              <a:rPr lang="en-US" baseline="0" dirty="0" err="1"/>
              <a:t>Cupholders</a:t>
            </a:r>
            <a:endParaRPr lang="en-US" baseline="0" dirty="0"/>
          </a:p>
          <a:p>
            <a:endParaRPr lang="en-US" baseline="0" dirty="0"/>
          </a:p>
          <a:p>
            <a:r>
              <a:rPr lang="en-US" baseline="0" dirty="0"/>
              <a:t>Car was a huge bust and bankrupted the company. </a:t>
            </a:r>
          </a:p>
          <a:p>
            <a:endParaRPr lang="en-US" baseline="0" dirty="0"/>
          </a:p>
          <a:p>
            <a:r>
              <a:rPr lang="en-US" baseline="0" dirty="0"/>
              <a:t>This is a popular example of why not to exactly design what the user or one group o users dictate </a:t>
            </a:r>
          </a:p>
          <a:p>
            <a:endParaRPr lang="en-US" baseline="0" dirty="0"/>
          </a:p>
          <a:p>
            <a:r>
              <a:rPr lang="en-US" baseline="0" dirty="0"/>
              <a:t>When is good – good enough….</a:t>
            </a:r>
            <a:endParaRPr lang="en-US" dirty="0"/>
          </a:p>
        </p:txBody>
      </p:sp>
      <p:sp>
        <p:nvSpPr>
          <p:cNvPr id="4" name="Slide Number Placeholder 3"/>
          <p:cNvSpPr>
            <a:spLocks noGrp="1"/>
          </p:cNvSpPr>
          <p:nvPr>
            <p:ph type="sldNum" sz="quarter" idx="10"/>
          </p:nvPr>
        </p:nvSpPr>
        <p:spPr/>
        <p:txBody>
          <a:bodyPr/>
          <a:lstStyle/>
          <a:p>
            <a:fld id="{BCD5A6D3-8552-4047-9C91-9C32B799A33B}" type="slidenum">
              <a:rPr lang="en-US" smtClean="0"/>
              <a:pPr/>
              <a:t>14</a:t>
            </a:fld>
            <a:endParaRPr lang="en-US" dirty="0"/>
          </a:p>
        </p:txBody>
      </p:sp>
    </p:spTree>
    <p:extLst>
      <p:ext uri="{BB962C8B-B14F-4D97-AF65-F5344CB8AC3E}">
        <p14:creationId xmlns:p14="http://schemas.microsoft.com/office/powerpoint/2010/main" val="187363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44">
              <a:defRPr/>
            </a:pPr>
            <a:endParaRPr lang="en-US" dirty="0"/>
          </a:p>
        </p:txBody>
      </p:sp>
      <p:sp>
        <p:nvSpPr>
          <p:cNvPr id="4" name="Slide Number Placeholder 3"/>
          <p:cNvSpPr>
            <a:spLocks noGrp="1"/>
          </p:cNvSpPr>
          <p:nvPr>
            <p:ph type="sldNum" sz="quarter" idx="10"/>
          </p:nvPr>
        </p:nvSpPr>
        <p:spPr/>
        <p:txBody>
          <a:bodyPr/>
          <a:lstStyle/>
          <a:p>
            <a:fld id="{BCD5A6D3-8552-4047-9C91-9C32B799A33B}" type="slidenum">
              <a:rPr lang="en-US" smtClean="0"/>
              <a:pPr/>
              <a:t>15</a:t>
            </a:fld>
            <a:endParaRPr lang="en-US" dirty="0"/>
          </a:p>
        </p:txBody>
      </p:sp>
    </p:spTree>
    <p:extLst>
      <p:ext uri="{BB962C8B-B14F-4D97-AF65-F5344CB8AC3E}">
        <p14:creationId xmlns:p14="http://schemas.microsoft.com/office/powerpoint/2010/main" val="2699948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44">
              <a:defRPr/>
            </a:pPr>
            <a:r>
              <a:rPr lang="en-US" dirty="0"/>
              <a:t>Design</a:t>
            </a:r>
            <a:r>
              <a:rPr lang="en-US" baseline="0" dirty="0"/>
              <a:t> (unlike the others) is a very iterative process and can go through many rounds of expansion/contraction before it is a solution</a:t>
            </a:r>
          </a:p>
          <a:p>
            <a:pPr defTabSz="457144">
              <a:defRPr/>
            </a:pPr>
            <a:endParaRPr lang="en-US" baseline="0" dirty="0"/>
          </a:p>
          <a:p>
            <a:pPr defTabSz="457144">
              <a:defRPr/>
            </a:pPr>
            <a:r>
              <a:rPr lang="en-US" baseline="0" dirty="0"/>
              <a:t>EXAMPLE – previous job lead a group and we were designing a first experience – and went through 17/18 solid iterations before the final.</a:t>
            </a:r>
          </a:p>
          <a:p>
            <a:pPr defTabSz="457144">
              <a:defRPr/>
            </a:pPr>
            <a:r>
              <a:rPr lang="en-US" baseline="0" dirty="0"/>
              <a:t>Seemed ‘simple’ at the end – but only that could happen after going through the process a multitude of times</a:t>
            </a:r>
            <a:endParaRPr lang="en-US" dirty="0"/>
          </a:p>
        </p:txBody>
      </p:sp>
      <p:sp>
        <p:nvSpPr>
          <p:cNvPr id="4" name="Slide Number Placeholder 3"/>
          <p:cNvSpPr>
            <a:spLocks noGrp="1"/>
          </p:cNvSpPr>
          <p:nvPr>
            <p:ph type="sldNum" sz="quarter" idx="10"/>
          </p:nvPr>
        </p:nvSpPr>
        <p:spPr/>
        <p:txBody>
          <a:bodyPr/>
          <a:lstStyle/>
          <a:p>
            <a:fld id="{BCD5A6D3-8552-4047-9C91-9C32B799A33B}" type="slidenum">
              <a:rPr lang="en-US" smtClean="0"/>
              <a:pPr/>
              <a:t>16</a:t>
            </a:fld>
            <a:endParaRPr lang="en-US" dirty="0"/>
          </a:p>
        </p:txBody>
      </p:sp>
    </p:spTree>
    <p:extLst>
      <p:ext uri="{BB962C8B-B14F-4D97-AF65-F5344CB8AC3E}">
        <p14:creationId xmlns:p14="http://schemas.microsoft.com/office/powerpoint/2010/main" val="2699948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dirty="0"/>
              <a:t>Usability Testing was the main one – and that is now one of many methods</a:t>
            </a:r>
          </a:p>
          <a:p>
            <a:pPr algn="l">
              <a:buNone/>
            </a:pPr>
            <a:endParaRPr lang="en-US" dirty="0"/>
          </a:p>
          <a:p>
            <a:pPr algn="l">
              <a:buNone/>
            </a:pPr>
            <a:r>
              <a:rPr lang="en-US" dirty="0"/>
              <a:t>Usability Testing</a:t>
            </a:r>
            <a:r>
              <a:rPr lang="en-US" baseline="0" dirty="0"/>
              <a:t> – formative – earlier in process to understand users needs and expectations</a:t>
            </a:r>
          </a:p>
          <a:p>
            <a:pPr algn="l">
              <a:buNone/>
            </a:pPr>
            <a:r>
              <a:rPr lang="en-US" baseline="0" dirty="0"/>
              <a:t>Usability Testing -  summative – later in process to understand </a:t>
            </a:r>
            <a:r>
              <a:rPr lang="en-US" baseline="0" dirty="0" err="1"/>
              <a:t>perfomance</a:t>
            </a:r>
            <a:r>
              <a:rPr lang="en-US" baseline="0" dirty="0"/>
              <a:t> and satisfaction</a:t>
            </a:r>
            <a:endParaRPr lang="en-US" dirty="0"/>
          </a:p>
          <a:p>
            <a:pPr algn="l">
              <a:buNone/>
            </a:pPr>
            <a:endParaRPr lang="en-US" dirty="0"/>
          </a:p>
          <a:p>
            <a:pPr algn="l">
              <a:buNone/>
            </a:pPr>
            <a:r>
              <a:rPr lang="en-US" dirty="0"/>
              <a:t>Note in Evaluation</a:t>
            </a:r>
            <a:r>
              <a:rPr lang="en-US" baseline="0" dirty="0"/>
              <a:t> – satisfaction surveys</a:t>
            </a:r>
            <a:endParaRPr lang="en-US" dirty="0"/>
          </a:p>
        </p:txBody>
      </p:sp>
      <p:sp>
        <p:nvSpPr>
          <p:cNvPr id="4" name="Slide Number Placeholder 3"/>
          <p:cNvSpPr>
            <a:spLocks noGrp="1"/>
          </p:cNvSpPr>
          <p:nvPr>
            <p:ph type="sldNum" sz="quarter" idx="10"/>
          </p:nvPr>
        </p:nvSpPr>
        <p:spPr/>
        <p:txBody>
          <a:bodyPr/>
          <a:lstStyle/>
          <a:p>
            <a:fld id="{BCD5A6D3-8552-4047-9C91-9C32B799A33B}" type="slidenum">
              <a:rPr lang="en-US" smtClean="0"/>
              <a:pPr/>
              <a:t>17</a:t>
            </a:fld>
            <a:endParaRPr lang="en-US" dirty="0"/>
          </a:p>
        </p:txBody>
      </p:sp>
    </p:spTree>
    <p:extLst>
      <p:ext uri="{BB962C8B-B14F-4D97-AF65-F5344CB8AC3E}">
        <p14:creationId xmlns:p14="http://schemas.microsoft.com/office/powerpoint/2010/main" val="2699948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 name="Titel 1"/>
          <p:cNvSpPr>
            <a:spLocks noGrp="1"/>
          </p:cNvSpPr>
          <p:nvPr>
            <p:ph type="ctrTitle" hasCustomPrompt="1"/>
          </p:nvPr>
        </p:nvSpPr>
        <p:spPr>
          <a:xfrm>
            <a:off x="849600" y="2318757"/>
            <a:ext cx="7444800" cy="1306342"/>
          </a:xfrm>
          <a:prstGeom prst="rect">
            <a:avLst/>
          </a:prstGeom>
        </p:spPr>
        <p:txBody>
          <a:bodyPr/>
          <a:lstStyle>
            <a:lvl1pPr>
              <a:lnSpc>
                <a:spcPct val="90000"/>
              </a:lnSpc>
              <a:defRPr sz="2900" b="1">
                <a:solidFill>
                  <a:srgbClr val="000000"/>
                </a:solidFill>
                <a:latin typeface="Trebuchet MS" pitchFamily="34" charset="0"/>
              </a:defRPr>
            </a:lvl1pPr>
          </a:lstStyle>
          <a:p>
            <a:r>
              <a:rPr lang="de-DE" dirty="0"/>
              <a:t>title </a:t>
            </a:r>
            <a:r>
              <a:rPr lang="de-DE" dirty="0" err="1"/>
              <a:t>of</a:t>
            </a:r>
            <a:r>
              <a:rPr lang="de-DE" dirty="0"/>
              <a:t> </a:t>
            </a:r>
            <a:r>
              <a:rPr lang="de-DE" dirty="0" err="1"/>
              <a:t>chapter</a:t>
            </a:r>
            <a:r>
              <a:rPr lang="de-DE" dirty="0"/>
              <a:t>,</a:t>
            </a:r>
            <a:br>
              <a:rPr lang="de-DE" dirty="0"/>
            </a:br>
            <a:r>
              <a:rPr lang="de-DE" dirty="0" err="1"/>
              <a:t>click</a:t>
            </a:r>
            <a:r>
              <a:rPr lang="de-DE" dirty="0"/>
              <a:t> </a:t>
            </a:r>
            <a:r>
              <a:rPr lang="de-DE" dirty="0" err="1"/>
              <a:t>to</a:t>
            </a:r>
            <a:r>
              <a:rPr lang="de-DE" dirty="0"/>
              <a:t> </a:t>
            </a:r>
            <a:r>
              <a:rPr lang="de-DE" dirty="0" err="1"/>
              <a:t>edit</a:t>
            </a:r>
            <a:endParaRPr lang="de-DE" dirty="0"/>
          </a:p>
        </p:txBody>
      </p:sp>
      <p:sp>
        <p:nvSpPr>
          <p:cNvPr id="7" name="Untertitel 2"/>
          <p:cNvSpPr>
            <a:spLocks noGrp="1"/>
          </p:cNvSpPr>
          <p:nvPr>
            <p:ph type="subTitle" idx="1" hasCustomPrompt="1"/>
          </p:nvPr>
        </p:nvSpPr>
        <p:spPr>
          <a:xfrm>
            <a:off x="1959591" y="3821050"/>
            <a:ext cx="5224819" cy="1306342"/>
          </a:xfrm>
          <a:prstGeom prst="rect">
            <a:avLst/>
          </a:prstGeom>
        </p:spPr>
        <p:txBody>
          <a:bodyPr/>
          <a:lstStyle>
            <a:lvl1pPr marL="0" indent="0" algn="ctr">
              <a:lnSpc>
                <a:spcPct val="90000"/>
              </a:lnSpc>
              <a:spcAft>
                <a:spcPts val="0"/>
              </a:spcAft>
              <a:buNone/>
              <a:defRPr sz="1800" baseline="0">
                <a:solidFill>
                  <a:srgbClr val="969696"/>
                </a:solidFill>
                <a:latin typeface="Trebuchet MS" pitchFamily="34" charset="0"/>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de-DE" dirty="0" err="1"/>
              <a:t>chapter</a:t>
            </a:r>
            <a:r>
              <a:rPr lang="de-DE" dirty="0"/>
              <a:t> </a:t>
            </a:r>
            <a:r>
              <a:rPr lang="de-DE" dirty="0" err="1"/>
              <a:t>information</a:t>
            </a:r>
            <a:r>
              <a:rPr lang="de-DE" dirty="0"/>
              <a:t>, </a:t>
            </a:r>
          </a:p>
          <a:p>
            <a:r>
              <a:rPr lang="de-DE" dirty="0" err="1"/>
              <a:t>click</a:t>
            </a:r>
            <a:r>
              <a:rPr lang="de-DE" dirty="0"/>
              <a:t> </a:t>
            </a:r>
            <a:r>
              <a:rPr lang="de-DE" dirty="0" err="1"/>
              <a:t>to</a:t>
            </a:r>
            <a:r>
              <a:rPr lang="de-DE" dirty="0"/>
              <a:t> </a:t>
            </a:r>
            <a:r>
              <a:rPr lang="de-DE" dirty="0" err="1"/>
              <a:t>edit</a:t>
            </a:r>
            <a:endParaRPr lang="de-DE" dirty="0"/>
          </a:p>
        </p:txBody>
      </p:sp>
    </p:spTree>
    <p:extLst>
      <p:ext uri="{BB962C8B-B14F-4D97-AF65-F5344CB8AC3E}">
        <p14:creationId xmlns:p14="http://schemas.microsoft.com/office/powerpoint/2010/main" val="404760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CBA49-DF19-4284-A307-CFEB7D756423}" type="datetimeFigureOut">
              <a:rPr lang="id-ID" smtClean="0"/>
              <a:pPr/>
              <a:t>07/11/2022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B9A3D2E-E412-4EFA-9750-2809D8D76A09}"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CBA49-DF19-4284-A307-CFEB7D756423}" type="datetimeFigureOut">
              <a:rPr lang="id-ID" smtClean="0"/>
              <a:pPr/>
              <a:t>07/11/2022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A3D2E-E412-4EFA-9750-2809D8D76A09}"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lgn="ctr">
              <a:buNone/>
            </a:pPr>
            <a:endParaRPr lang="id-ID" dirty="0"/>
          </a:p>
          <a:p>
            <a:pPr algn="ctr">
              <a:buNone/>
            </a:pPr>
            <a:r>
              <a:rPr lang="id-ID" dirty="0"/>
              <a:t>Workshop</a:t>
            </a:r>
          </a:p>
          <a:p>
            <a:pPr algn="ctr">
              <a:buNone/>
            </a:pPr>
            <a:r>
              <a:rPr lang="id-ID" dirty="0"/>
              <a:t>User Interface &amp; User Experience (UIUX) </a:t>
            </a:r>
          </a:p>
          <a:p>
            <a:pPr algn="ctr">
              <a:buNone/>
            </a:pPr>
            <a:endParaRPr lang="id-ID" dirty="0"/>
          </a:p>
          <a:p>
            <a:pPr algn="ctr">
              <a:buNone/>
            </a:pPr>
            <a:endParaRPr lang="id-ID" dirty="0"/>
          </a:p>
          <a:p>
            <a:pPr algn="r">
              <a:buNone/>
            </a:pPr>
            <a:r>
              <a:rPr lang="id-ID" sz="2400" dirty="0"/>
              <a:t>Alvino Octaviano, S.T, M.Kom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1670" y="4857760"/>
            <a:ext cx="5224819" cy="1306342"/>
          </a:xfrm>
        </p:spPr>
        <p:txBody>
          <a:bodyPr>
            <a:normAutofit lnSpcReduction="10000"/>
          </a:bodyPr>
          <a:lstStyle/>
          <a:p>
            <a:r>
              <a:rPr lang="id-ID" dirty="0">
                <a:solidFill>
                  <a:schemeClr val="tx1"/>
                </a:solidFill>
                <a:latin typeface="Calibri" pitchFamily="34" charset="0"/>
                <a:cs typeface="Calibri" pitchFamily="34" charset="0"/>
              </a:rPr>
              <a:t>Menaruh menu di kiri dan vertical ke bawah, pertimbangannya adalah skalabilitas. Sebelum merancang design ini, menganalisa bahwa kedepannya, menu menu di dashboard ini akan bertambah dan pertambahannya bisa cukup banyak.</a:t>
            </a:r>
          </a:p>
        </p:txBody>
      </p:sp>
      <p:pic>
        <p:nvPicPr>
          <p:cNvPr id="68610" name="Picture 2" descr="https://cdn-images-1.medium.com/max/800/1*bBjLMpMkOl--IQAkcGF20A.png"/>
          <p:cNvPicPr>
            <a:picLocks noChangeAspect="1" noChangeArrowheads="1"/>
          </p:cNvPicPr>
          <p:nvPr/>
        </p:nvPicPr>
        <p:blipFill>
          <a:blip r:embed="rId2"/>
          <a:srcRect/>
          <a:stretch>
            <a:fillRect/>
          </a:stretch>
        </p:blipFill>
        <p:spPr bwMode="auto">
          <a:xfrm>
            <a:off x="1428728" y="124993"/>
            <a:ext cx="6310357" cy="473276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ctrTitle"/>
          </p:nvPr>
        </p:nvSpPr>
        <p:spPr bwMode="auto">
          <a:xfrm>
            <a:off x="849600" y="2318644"/>
            <a:ext cx="7444800" cy="130621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2945" tIns="41473" rIns="82945" bIns="41473" numCol="1" anchor="t" anchorCtr="0" compatLnSpc="1">
            <a:prstTxWarp prst="textNoShape">
              <a:avLst/>
            </a:prstTxWarp>
          </a:bodyPr>
          <a:lstStyle/>
          <a:p>
            <a:r>
              <a:rPr lang="de-DE" dirty="0">
                <a:latin typeface="Calibri" pitchFamily="34" charset="0"/>
                <a:cs typeface="Calibri" pitchFamily="34" charset="0"/>
              </a:rPr>
              <a:t>User Experience (UX)?</a:t>
            </a:r>
          </a:p>
        </p:txBody>
      </p:sp>
    </p:spTree>
    <p:extLst>
      <p:ext uri="{BB962C8B-B14F-4D97-AF65-F5344CB8AC3E}">
        <p14:creationId xmlns:p14="http://schemas.microsoft.com/office/powerpoint/2010/main" val="235510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ctrTitle"/>
          </p:nvPr>
        </p:nvSpPr>
        <p:spPr bwMode="auto">
          <a:xfrm>
            <a:off x="849600" y="162940"/>
            <a:ext cx="7444800" cy="58776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2945" tIns="41473" rIns="82945" bIns="41473" numCol="1" anchor="t" anchorCtr="0" compatLnSpc="1">
            <a:prstTxWarp prst="textNoShape">
              <a:avLst/>
            </a:prstTxWarp>
          </a:bodyPr>
          <a:lstStyle/>
          <a:p>
            <a:r>
              <a:rPr lang="de-DE" dirty="0">
                <a:latin typeface="Trebuchet MS" pitchFamily="32" charset="0"/>
              </a:rPr>
              <a:t>User Experience (UX)?</a:t>
            </a:r>
          </a:p>
        </p:txBody>
      </p:sp>
      <p:pic>
        <p:nvPicPr>
          <p:cNvPr id="2" name="Picture 1" descr="Screen Shot 2014-06-03 at 5.28.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442" y="1011999"/>
            <a:ext cx="6727702" cy="4949469"/>
          </a:xfrm>
          <a:prstGeom prst="rect">
            <a:avLst/>
          </a:prstGeom>
        </p:spPr>
      </p:pic>
    </p:spTree>
    <p:extLst>
      <p:ext uri="{BB962C8B-B14F-4D97-AF65-F5344CB8AC3E}">
        <p14:creationId xmlns:p14="http://schemas.microsoft.com/office/powerpoint/2010/main" val="56761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585" y="1600201"/>
            <a:ext cx="7903215" cy="4833719"/>
          </a:xfrm>
        </p:spPr>
        <p:txBody>
          <a:bodyPr>
            <a:normAutofit/>
          </a:bodyPr>
          <a:lstStyle/>
          <a:p>
            <a:pPr>
              <a:buNone/>
            </a:pPr>
            <a:r>
              <a:rPr lang="id-ID" sz="2400" dirty="0">
                <a:latin typeface="Calibri" pitchFamily="34" charset="0"/>
                <a:cs typeface="Calibri" pitchFamily="34" charset="0"/>
              </a:rPr>
              <a:t>User experience memiliki ranah yang lebih luas dari UI, karena ranah UX ini dimulai dengan research pasar sampai kemudian diimplementasi kedalam sebuah interface.</a:t>
            </a:r>
          </a:p>
          <a:p>
            <a:pPr>
              <a:buNone/>
            </a:pPr>
            <a:br>
              <a:rPr lang="id-ID" sz="2400" dirty="0"/>
            </a:br>
            <a:endParaRPr lang="en-US" sz="5000" dirty="0">
              <a:latin typeface="Trebuchet MS"/>
              <a:cs typeface="Trebuchet MS"/>
            </a:endParaRPr>
          </a:p>
        </p:txBody>
      </p:sp>
      <p:sp>
        <p:nvSpPr>
          <p:cNvPr id="4" name="Titel 3"/>
          <p:cNvSpPr txBox="1">
            <a:spLocks/>
          </p:cNvSpPr>
          <p:nvPr/>
        </p:nvSpPr>
        <p:spPr bwMode="auto">
          <a:xfrm>
            <a:off x="587632" y="293431"/>
            <a:ext cx="7444801" cy="522537"/>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2945" tIns="41473" rIns="82945" bIns="41473" numCol="1" anchor="t"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a:lstStyle>
          <a:p>
            <a:pPr algn="l"/>
            <a:r>
              <a:rPr lang="de-DE" sz="2900" dirty="0">
                <a:latin typeface="Britannic Bold" pitchFamily="34" charset="0"/>
              </a:rPr>
              <a:t>User Experience (UX)?</a:t>
            </a:r>
          </a:p>
        </p:txBody>
      </p:sp>
    </p:spTree>
    <p:extLst>
      <p:ext uri="{BB962C8B-B14F-4D97-AF65-F5344CB8AC3E}">
        <p14:creationId xmlns:p14="http://schemas.microsoft.com/office/powerpoint/2010/main" val="368946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5172931"/>
            <a:ext cx="8149585" cy="999692"/>
          </a:xfrm>
        </p:spPr>
        <p:txBody>
          <a:bodyPr>
            <a:normAutofit/>
          </a:bodyPr>
          <a:lstStyle/>
          <a:p>
            <a:pPr marL="414726" indent="-414726">
              <a:buFont typeface="Wingdings" charset="2"/>
              <a:buChar char="§"/>
            </a:pPr>
            <a:r>
              <a:rPr lang="en-US" sz="2200" dirty="0">
                <a:latin typeface="Trebuchet MS"/>
                <a:cs typeface="Trebuchet MS"/>
              </a:rPr>
              <a:t>Users are not designers and designers are not users!</a:t>
            </a:r>
          </a:p>
          <a:p>
            <a:pPr marL="414726" indent="-414726">
              <a:buFont typeface="Wingdings" charset="2"/>
              <a:buChar char="§"/>
            </a:pPr>
            <a:r>
              <a:rPr lang="en-US" sz="2200" dirty="0">
                <a:latin typeface="Trebuchet MS"/>
                <a:cs typeface="Trebuchet MS"/>
              </a:rPr>
              <a:t>It is more than common sense!</a:t>
            </a:r>
          </a:p>
          <a:p>
            <a:pPr marL="0" indent="0"/>
            <a:endParaRPr lang="en-US" dirty="0"/>
          </a:p>
        </p:txBody>
      </p:sp>
      <p:sp>
        <p:nvSpPr>
          <p:cNvPr id="9" name="TextBox 8"/>
          <p:cNvSpPr txBox="1"/>
          <p:nvPr/>
        </p:nvSpPr>
        <p:spPr>
          <a:xfrm>
            <a:off x="7205290" y="2760299"/>
            <a:ext cx="184710" cy="369322"/>
          </a:xfrm>
          <a:prstGeom prst="rect">
            <a:avLst/>
          </a:prstGeom>
          <a:noFill/>
        </p:spPr>
        <p:txBody>
          <a:bodyPr wrap="none" lIns="91430" tIns="45715" rIns="91430" bIns="45715" rtlCol="0">
            <a:spAutoFit/>
          </a:bodyPr>
          <a:lstStyle/>
          <a:p>
            <a:endParaRPr lang="en-US" dirty="0"/>
          </a:p>
        </p:txBody>
      </p:sp>
      <p:sp>
        <p:nvSpPr>
          <p:cNvPr id="10" name="Content Placeholder 2"/>
          <p:cNvSpPr txBox="1">
            <a:spLocks/>
          </p:cNvSpPr>
          <p:nvPr/>
        </p:nvSpPr>
        <p:spPr>
          <a:xfrm>
            <a:off x="4909053" y="1600200"/>
            <a:ext cx="3777748" cy="2258000"/>
          </a:xfrm>
          <a:prstGeom prst="rect">
            <a:avLst/>
          </a:prstGeom>
        </p:spPr>
        <p:txBody>
          <a:bodyPr vert="horz" lIns="91430" tIns="45715" rIns="91430" bIns="45715"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endParaRPr lang="en-US" dirty="0"/>
          </a:p>
        </p:txBody>
      </p:sp>
      <p:pic>
        <p:nvPicPr>
          <p:cNvPr id="4" name="Picture 3" descr="the_hom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760" y="1015104"/>
            <a:ext cx="5878574" cy="4112329"/>
          </a:xfrm>
          <a:prstGeom prst="rect">
            <a:avLst/>
          </a:prstGeom>
        </p:spPr>
      </p:pic>
      <p:sp>
        <p:nvSpPr>
          <p:cNvPr id="11" name="TextBox 10"/>
          <p:cNvSpPr txBox="1"/>
          <p:nvPr/>
        </p:nvSpPr>
        <p:spPr>
          <a:xfrm>
            <a:off x="3796307" y="4781340"/>
            <a:ext cx="5347694" cy="215444"/>
          </a:xfrm>
          <a:prstGeom prst="rect">
            <a:avLst/>
          </a:prstGeom>
          <a:noFill/>
        </p:spPr>
        <p:txBody>
          <a:bodyPr wrap="square" lIns="91430" tIns="45715" rIns="91430" bIns="45715" rtlCol="0">
            <a:spAutoFit/>
          </a:bodyPr>
          <a:lstStyle/>
          <a:p>
            <a:r>
              <a:rPr lang="en-US" sz="800" dirty="0"/>
              <a:t>http://simpsons.wikia.com/index.php?title=The_Homer&amp;image=TheHomer-png</a:t>
            </a:r>
          </a:p>
        </p:txBody>
      </p:sp>
      <p:sp>
        <p:nvSpPr>
          <p:cNvPr id="8" name="Titel 3"/>
          <p:cNvSpPr txBox="1">
            <a:spLocks/>
          </p:cNvSpPr>
          <p:nvPr/>
        </p:nvSpPr>
        <p:spPr bwMode="auto">
          <a:xfrm>
            <a:off x="522315" y="228106"/>
            <a:ext cx="8230004" cy="522537"/>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2945" tIns="41473" rIns="82945" bIns="41473" numCol="1" anchor="t"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a:lstStyle>
          <a:p>
            <a:pPr algn="l"/>
            <a:r>
              <a:rPr lang="de-DE" sz="2900" dirty="0" err="1">
                <a:latin typeface="Trebuchet MS" pitchFamily="32" charset="0"/>
              </a:rPr>
              <a:t>What</a:t>
            </a:r>
            <a:r>
              <a:rPr lang="de-DE" sz="2900" dirty="0">
                <a:latin typeface="Trebuchet MS" pitchFamily="32" charset="0"/>
              </a:rPr>
              <a:t> User-</a:t>
            </a:r>
            <a:r>
              <a:rPr lang="de-DE" sz="2900" dirty="0" err="1">
                <a:latin typeface="Trebuchet MS" pitchFamily="32" charset="0"/>
              </a:rPr>
              <a:t>Centered</a:t>
            </a:r>
            <a:r>
              <a:rPr lang="de-DE" sz="2900" dirty="0">
                <a:latin typeface="Trebuchet MS" pitchFamily="32" charset="0"/>
              </a:rPr>
              <a:t> Design (UCD) </a:t>
            </a:r>
            <a:r>
              <a:rPr lang="de-DE" sz="2900" dirty="0" err="1">
                <a:latin typeface="Trebuchet MS" pitchFamily="32" charset="0"/>
              </a:rPr>
              <a:t>is</a:t>
            </a:r>
            <a:r>
              <a:rPr lang="de-DE" sz="2900" dirty="0">
                <a:latin typeface="Trebuchet MS" pitchFamily="32" charset="0"/>
              </a:rPr>
              <a:t> </a:t>
            </a:r>
            <a:r>
              <a:rPr lang="de-DE" sz="2900" u="sng" dirty="0">
                <a:latin typeface="Trebuchet MS" pitchFamily="32" charset="0"/>
              </a:rPr>
              <a:t>NOT</a:t>
            </a:r>
          </a:p>
        </p:txBody>
      </p:sp>
    </p:spTree>
    <p:extLst>
      <p:ext uri="{BB962C8B-B14F-4D97-AF65-F5344CB8AC3E}">
        <p14:creationId xmlns:p14="http://schemas.microsoft.com/office/powerpoint/2010/main" val="241894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3945"/>
            <a:ext cx="8229600" cy="4288807"/>
          </a:xfrm>
        </p:spPr>
        <p:txBody>
          <a:bodyPr/>
          <a:lstStyle/>
          <a:p>
            <a:r>
              <a:rPr lang="en-US" altLang="ja-JP" sz="2200" dirty="0">
                <a:latin typeface="Trebuchet MS"/>
                <a:cs typeface="Trebuchet MS"/>
              </a:rPr>
              <a:t>User Experience (UX) is an open-ended term and profession that continues to grow and expand </a:t>
            </a:r>
          </a:p>
          <a:p>
            <a:r>
              <a:rPr lang="en-US" altLang="ja-JP" sz="2200" dirty="0">
                <a:latin typeface="Trebuchet MS"/>
                <a:cs typeface="Trebuchet MS"/>
              </a:rPr>
              <a:t>User Experience includes three distinct groupings: </a:t>
            </a:r>
          </a:p>
          <a:p>
            <a:endParaRPr lang="en-US" altLang="ja-JP" sz="2200" dirty="0">
              <a:latin typeface="Trebuchet MS"/>
              <a:cs typeface="Trebuchet MS"/>
            </a:endParaRPr>
          </a:p>
          <a:p>
            <a:pPr algn="ctr"/>
            <a:r>
              <a:rPr lang="en-US" altLang="ja-JP" sz="4000" dirty="0">
                <a:latin typeface="Trebuchet MS"/>
                <a:cs typeface="Trebuchet MS"/>
              </a:rPr>
              <a:t>RESEARCH – DESIGN - EVALUATION</a:t>
            </a:r>
          </a:p>
          <a:p>
            <a:pPr algn="r">
              <a:buNone/>
            </a:pPr>
            <a:endParaRPr lang="en-US" sz="1600" dirty="0">
              <a:latin typeface="Trebuchet MS"/>
              <a:cs typeface="Trebuchet MS"/>
            </a:endParaRPr>
          </a:p>
          <a:p>
            <a:pPr>
              <a:buNone/>
            </a:pPr>
            <a:br>
              <a:rPr lang="en-US" dirty="0">
                <a:latin typeface="Verdana" charset="0"/>
              </a:rPr>
            </a:br>
            <a:endParaRPr lang="en-US" dirty="0"/>
          </a:p>
        </p:txBody>
      </p:sp>
      <p:sp>
        <p:nvSpPr>
          <p:cNvPr id="4" name="Titel 3"/>
          <p:cNvSpPr txBox="1">
            <a:spLocks/>
          </p:cNvSpPr>
          <p:nvPr/>
        </p:nvSpPr>
        <p:spPr bwMode="auto">
          <a:xfrm>
            <a:off x="522315" y="228106"/>
            <a:ext cx="8230004" cy="522537"/>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2945" tIns="41473" rIns="82945" bIns="41473" numCol="1" anchor="t"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a:lstStyle>
          <a:p>
            <a:pPr algn="l"/>
            <a:r>
              <a:rPr lang="de-DE" sz="2900" dirty="0">
                <a:latin typeface="Trebuchet MS" pitchFamily="32" charset="0"/>
              </a:rPr>
              <a:t>User Experience (UX) – </a:t>
            </a:r>
            <a:r>
              <a:rPr lang="de-DE" sz="2900" dirty="0" err="1">
                <a:latin typeface="Trebuchet MS" pitchFamily="32" charset="0"/>
              </a:rPr>
              <a:t>Clarity</a:t>
            </a:r>
            <a:r>
              <a:rPr lang="de-DE" sz="2900" dirty="0">
                <a:latin typeface="Trebuchet MS" pitchFamily="32" charset="0"/>
              </a:rPr>
              <a:t>?</a:t>
            </a:r>
          </a:p>
        </p:txBody>
      </p:sp>
    </p:spTree>
    <p:extLst>
      <p:ext uri="{BB962C8B-B14F-4D97-AF65-F5344CB8AC3E}">
        <p14:creationId xmlns:p14="http://schemas.microsoft.com/office/powerpoint/2010/main" val="318312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633" y="1403945"/>
            <a:ext cx="8229600" cy="4288807"/>
          </a:xfrm>
        </p:spPr>
        <p:txBody>
          <a:bodyPr>
            <a:normAutofit fontScale="85000" lnSpcReduction="20000"/>
          </a:bodyPr>
          <a:lstStyle/>
          <a:p>
            <a:pPr marL="414726" indent="-414726">
              <a:buFont typeface="Wingdings" charset="2"/>
              <a:buChar char="§"/>
            </a:pPr>
            <a:r>
              <a:rPr lang="en-US" altLang="ja-JP" i="1" dirty="0">
                <a:latin typeface="Trebuchet MS"/>
                <a:cs typeface="Trebuchet MS"/>
              </a:rPr>
              <a:t>Research</a:t>
            </a:r>
            <a:r>
              <a:rPr lang="en-US" altLang="ja-JP" dirty="0">
                <a:latin typeface="Trebuchet MS"/>
                <a:cs typeface="Trebuchet MS"/>
              </a:rPr>
              <a:t> – Understanding what the users need and their goals and behavior</a:t>
            </a:r>
          </a:p>
          <a:p>
            <a:pPr marL="414726" indent="-414726">
              <a:buFont typeface="Wingdings" charset="2"/>
              <a:buChar char="§"/>
            </a:pPr>
            <a:r>
              <a:rPr lang="en-US" altLang="ja-JP" i="1" dirty="0">
                <a:latin typeface="Trebuchet MS"/>
                <a:cs typeface="Trebuchet MS"/>
              </a:rPr>
              <a:t>Design</a:t>
            </a:r>
            <a:r>
              <a:rPr lang="en-US" altLang="ja-JP" dirty="0">
                <a:latin typeface="Trebuchet MS"/>
                <a:cs typeface="Trebuchet MS"/>
              </a:rPr>
              <a:t> – creating and designing the interface or experience the user expects or needs</a:t>
            </a:r>
          </a:p>
          <a:p>
            <a:pPr marL="414726" indent="-414726">
              <a:buFont typeface="Wingdings" charset="2"/>
              <a:buChar char="§"/>
            </a:pPr>
            <a:r>
              <a:rPr lang="en-US" altLang="ja-JP" i="1" dirty="0">
                <a:latin typeface="Trebuchet MS"/>
                <a:cs typeface="Trebuchet MS"/>
              </a:rPr>
              <a:t>Evaluation</a:t>
            </a:r>
            <a:r>
              <a:rPr lang="en-US" altLang="ja-JP" dirty="0">
                <a:latin typeface="Trebuchet MS"/>
                <a:cs typeface="Trebuchet MS"/>
              </a:rPr>
              <a:t> – once the interface or product is  in a working state, users can test and evaluate if the interface or product maps to user’s mental model and needs</a:t>
            </a:r>
            <a:br>
              <a:rPr lang="en-US" altLang="ja-JP" dirty="0">
                <a:latin typeface="Trebuchet MS"/>
                <a:cs typeface="Trebuchet MS"/>
              </a:rPr>
            </a:br>
            <a:r>
              <a:rPr lang="en-US" altLang="ja-JP" dirty="0">
                <a:latin typeface="Trebuchet MS"/>
                <a:cs typeface="Trebuchet MS"/>
              </a:rPr>
              <a:t> 		</a:t>
            </a:r>
            <a:endParaRPr lang="en-US" sz="1600" dirty="0">
              <a:latin typeface="Trebuchet MS"/>
              <a:cs typeface="Trebuchet MS"/>
            </a:endParaRPr>
          </a:p>
          <a:p>
            <a:pPr>
              <a:buNone/>
            </a:pPr>
            <a:br>
              <a:rPr lang="en-US" dirty="0">
                <a:latin typeface="Verdana" charset="0"/>
              </a:rPr>
            </a:br>
            <a:endParaRPr lang="en-US" dirty="0"/>
          </a:p>
        </p:txBody>
      </p:sp>
      <p:sp>
        <p:nvSpPr>
          <p:cNvPr id="4" name="Titel 3"/>
          <p:cNvSpPr txBox="1">
            <a:spLocks/>
          </p:cNvSpPr>
          <p:nvPr/>
        </p:nvSpPr>
        <p:spPr bwMode="auto">
          <a:xfrm>
            <a:off x="522315" y="293431"/>
            <a:ext cx="8230004" cy="522537"/>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2945" tIns="41473" rIns="82945" bIns="41473" numCol="1" anchor="t"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a:lstStyle>
          <a:p>
            <a:pPr algn="l"/>
            <a:r>
              <a:rPr lang="de-DE" sz="2900" dirty="0">
                <a:latin typeface="Trebuchet MS" pitchFamily="32" charset="0"/>
              </a:rPr>
              <a:t>UX </a:t>
            </a:r>
            <a:r>
              <a:rPr lang="de-DE" sz="2900" dirty="0" err="1">
                <a:latin typeface="Trebuchet MS" pitchFamily="32" charset="0"/>
              </a:rPr>
              <a:t>Methods</a:t>
            </a:r>
            <a:r>
              <a:rPr lang="de-DE" sz="2900" dirty="0">
                <a:latin typeface="Trebuchet MS" pitchFamily="32" charset="0"/>
              </a:rPr>
              <a:t> – </a:t>
            </a:r>
            <a:r>
              <a:rPr lang="de-DE" sz="2900" dirty="0" err="1">
                <a:latin typeface="Trebuchet MS" pitchFamily="32" charset="0"/>
              </a:rPr>
              <a:t>By</a:t>
            </a:r>
            <a:r>
              <a:rPr lang="de-DE" sz="2900" dirty="0">
                <a:latin typeface="Trebuchet MS" pitchFamily="32" charset="0"/>
              </a:rPr>
              <a:t> </a:t>
            </a:r>
            <a:r>
              <a:rPr lang="de-DE" sz="2900" dirty="0" err="1">
                <a:latin typeface="Trebuchet MS" pitchFamily="32" charset="0"/>
              </a:rPr>
              <a:t>Grouping</a:t>
            </a:r>
            <a:endParaRPr lang="de-DE" sz="2900" dirty="0">
              <a:latin typeface="Trebuchet MS" pitchFamily="32" charset="0"/>
            </a:endParaRPr>
          </a:p>
        </p:txBody>
      </p:sp>
    </p:spTree>
    <p:extLst>
      <p:ext uri="{BB962C8B-B14F-4D97-AF65-F5344CB8AC3E}">
        <p14:creationId xmlns:p14="http://schemas.microsoft.com/office/powerpoint/2010/main" val="325755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998" y="1403945"/>
            <a:ext cx="8229600" cy="4288807"/>
          </a:xfrm>
        </p:spPr>
        <p:txBody>
          <a:bodyPr/>
          <a:lstStyle/>
          <a:p>
            <a:r>
              <a:rPr lang="en-US" altLang="ja-JP" sz="2200" dirty="0">
                <a:latin typeface="Trebuchet MS"/>
                <a:cs typeface="Trebuchet MS"/>
              </a:rPr>
              <a:t>Here are a sampling of the most common methods used in the field today (divided into the grouping mentioned earlier)</a:t>
            </a:r>
          </a:p>
        </p:txBody>
      </p:sp>
      <p:sp>
        <p:nvSpPr>
          <p:cNvPr id="4" name="Titel 3"/>
          <p:cNvSpPr txBox="1">
            <a:spLocks/>
          </p:cNvSpPr>
          <p:nvPr/>
        </p:nvSpPr>
        <p:spPr bwMode="auto">
          <a:xfrm>
            <a:off x="522315" y="358755"/>
            <a:ext cx="8230004" cy="522537"/>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2945" tIns="41473" rIns="82945" bIns="41473" numCol="1" anchor="t"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Unicode MS" charset="0"/>
              </a:defRPr>
            </a:lvl9pPr>
          </a:lstStyle>
          <a:p>
            <a:pPr algn="l"/>
            <a:r>
              <a:rPr lang="de-DE" sz="2900" dirty="0" err="1">
                <a:latin typeface="Trebuchet MS" pitchFamily="32" charset="0"/>
              </a:rPr>
              <a:t>Methods</a:t>
            </a:r>
            <a:r>
              <a:rPr lang="de-DE" sz="2900" dirty="0">
                <a:latin typeface="Trebuchet MS" pitchFamily="32" charset="0"/>
              </a:rPr>
              <a:t> – </a:t>
            </a:r>
            <a:r>
              <a:rPr lang="de-DE" sz="2900" dirty="0" err="1">
                <a:latin typeface="Trebuchet MS" pitchFamily="32" charset="0"/>
              </a:rPr>
              <a:t>By</a:t>
            </a:r>
            <a:r>
              <a:rPr lang="de-DE" sz="2900" dirty="0">
                <a:latin typeface="Trebuchet MS" pitchFamily="32" charset="0"/>
              </a:rPr>
              <a:t> </a:t>
            </a:r>
            <a:r>
              <a:rPr lang="de-DE" sz="2900" dirty="0" err="1">
                <a:latin typeface="Trebuchet MS" pitchFamily="32" charset="0"/>
              </a:rPr>
              <a:t>Grouping</a:t>
            </a:r>
            <a:endParaRPr lang="de-DE" sz="2900" dirty="0">
              <a:latin typeface="Trebuchet MS" pitchFamily="32" charset="0"/>
            </a:endParaRPr>
          </a:p>
        </p:txBody>
      </p:sp>
      <p:pic>
        <p:nvPicPr>
          <p:cNvPr id="2" name="Picture 1" descr="updated_methods_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48" y="3071810"/>
            <a:ext cx="7983360" cy="2523145"/>
          </a:xfrm>
          <a:prstGeom prst="rect">
            <a:avLst/>
          </a:prstGeom>
        </p:spPr>
      </p:pic>
    </p:spTree>
    <p:extLst>
      <p:ext uri="{BB962C8B-B14F-4D97-AF65-F5344CB8AC3E}">
        <p14:creationId xmlns:p14="http://schemas.microsoft.com/office/powerpoint/2010/main" val="125723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ollection-of-download-buttons_1021-63.jpg"/>
          <p:cNvPicPr>
            <a:picLocks noChangeAspect="1" noChangeArrowheads="1"/>
          </p:cNvPicPr>
          <p:nvPr/>
        </p:nvPicPr>
        <p:blipFill>
          <a:blip r:embed="rId2"/>
          <a:srcRect/>
          <a:stretch>
            <a:fillRect/>
          </a:stretch>
        </p:blipFill>
        <p:spPr bwMode="auto">
          <a:xfrm>
            <a:off x="642910" y="714356"/>
            <a:ext cx="2357454" cy="2357455"/>
          </a:xfrm>
          <a:prstGeom prst="rect">
            <a:avLst/>
          </a:prstGeom>
          <a:noFill/>
        </p:spPr>
      </p:pic>
      <p:pic>
        <p:nvPicPr>
          <p:cNvPr id="36868" name="Picture 4" descr="http://bisakomputer.com/wp-content/uploads/2012/06/uxmatters.jpg"/>
          <p:cNvPicPr>
            <a:picLocks noChangeAspect="1" noChangeArrowheads="1"/>
          </p:cNvPicPr>
          <p:nvPr/>
        </p:nvPicPr>
        <p:blipFill>
          <a:blip r:embed="rId3"/>
          <a:srcRect/>
          <a:stretch>
            <a:fillRect/>
          </a:stretch>
        </p:blipFill>
        <p:spPr bwMode="auto">
          <a:xfrm>
            <a:off x="714348" y="3357562"/>
            <a:ext cx="5829300" cy="23812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Seperti apakah UI/UX yang bagus? </a:t>
            </a:r>
          </a:p>
        </p:txBody>
      </p:sp>
      <p:sp>
        <p:nvSpPr>
          <p:cNvPr id="3" name="Content Placeholder 2"/>
          <p:cNvSpPr>
            <a:spLocks noGrp="1"/>
          </p:cNvSpPr>
          <p:nvPr>
            <p:ph idx="1"/>
          </p:nvPr>
        </p:nvSpPr>
        <p:spPr/>
        <p:txBody>
          <a:bodyPr/>
          <a:lstStyle/>
          <a:p>
            <a:pPr>
              <a:buNone/>
            </a:pPr>
            <a:endParaRPr lang="id-ID" dirty="0"/>
          </a:p>
          <a:p>
            <a:pPr>
              <a:buNone/>
            </a:pPr>
            <a:r>
              <a:rPr lang="id-ID" dirty="0"/>
              <a:t>Beberapa karakteristik tersebut adalah : </a:t>
            </a:r>
          </a:p>
          <a:p>
            <a:r>
              <a:rPr lang="id-ID" dirty="0"/>
              <a:t>Subjective</a:t>
            </a:r>
          </a:p>
          <a:p>
            <a:r>
              <a:rPr lang="id-ID" dirty="0"/>
              <a:t>Usable </a:t>
            </a:r>
          </a:p>
          <a:p>
            <a:r>
              <a:rPr lang="id-ID" dirty="0"/>
              <a:t>Consistent</a:t>
            </a:r>
          </a:p>
          <a:p>
            <a:pPr>
              <a:buNone/>
            </a:pPr>
            <a:endParaRPr lang="id-ID" dirty="0"/>
          </a:p>
          <a:p>
            <a:pPr>
              <a:buNone/>
            </a:pPr>
            <a:r>
              <a:rPr lang="id-ID" dirty="0"/>
              <a:t>(</a:t>
            </a:r>
            <a:r>
              <a:rPr lang="id-ID" i="1" dirty="0"/>
              <a:t>DailySocial</a:t>
            </a:r>
            <a:r>
              <a:rPr lang="id-ID"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ctrTitle"/>
          </p:nvPr>
        </p:nvSpPr>
        <p:spPr bwMode="auto">
          <a:xfrm>
            <a:off x="849600" y="2318644"/>
            <a:ext cx="7444800" cy="130621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2945" tIns="41473" rIns="82945" bIns="41473" numCol="1" anchor="t" anchorCtr="0" compatLnSpc="1">
            <a:prstTxWarp prst="textNoShape">
              <a:avLst/>
            </a:prstTxWarp>
          </a:bodyPr>
          <a:lstStyle/>
          <a:p>
            <a:r>
              <a:rPr lang="de-DE" dirty="0">
                <a:latin typeface="Trebuchet MS" pitchFamily="32" charset="0"/>
              </a:rPr>
              <a:t> </a:t>
            </a:r>
            <a:r>
              <a:rPr lang="de-DE" b="0" dirty="0">
                <a:latin typeface="+mn-lt"/>
              </a:rPr>
              <a:t>Welcome and Introduction</a:t>
            </a:r>
          </a:p>
        </p:txBody>
      </p:sp>
    </p:spTree>
    <p:extLst>
      <p:ext uri="{BB962C8B-B14F-4D97-AF65-F5344CB8AC3E}">
        <p14:creationId xmlns:p14="http://schemas.microsoft.com/office/powerpoint/2010/main" val="1502225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Subjective</a:t>
            </a:r>
            <a:br>
              <a:rPr lang="id-ID" dirty="0"/>
            </a:br>
            <a:endParaRPr lang="id-ID" dirty="0"/>
          </a:p>
        </p:txBody>
      </p:sp>
      <p:sp>
        <p:nvSpPr>
          <p:cNvPr id="3" name="Content Placeholder 2"/>
          <p:cNvSpPr>
            <a:spLocks noGrp="1"/>
          </p:cNvSpPr>
          <p:nvPr>
            <p:ph idx="1"/>
          </p:nvPr>
        </p:nvSpPr>
        <p:spPr/>
        <p:txBody>
          <a:bodyPr>
            <a:normAutofit/>
          </a:bodyPr>
          <a:lstStyle/>
          <a:p>
            <a:r>
              <a:rPr lang="id-ID" dirty="0"/>
              <a:t>Subyektivitas dari sebuah UI/UX yang bagus bagi sebuah website untuk mengerti siapa pengunjungnya dan karakteristik mereka dalam berinternet. </a:t>
            </a:r>
          </a:p>
          <a:p>
            <a:r>
              <a:rPr lang="id-ID" dirty="0"/>
              <a:t>Hal ini akan menentukan seperti apa website itu dibuat, struktur navigasi, layout dan banyak komponen website lainnya.</a:t>
            </a:r>
          </a:p>
          <a:p>
            <a:pPr>
              <a:buNone/>
            </a:pPr>
            <a:endParaRPr lang="id-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Usable</a:t>
            </a:r>
            <a:br>
              <a:rPr lang="id-ID" dirty="0"/>
            </a:br>
            <a:endParaRPr lang="id-ID" dirty="0"/>
          </a:p>
        </p:txBody>
      </p:sp>
      <p:sp>
        <p:nvSpPr>
          <p:cNvPr id="3" name="Content Placeholder 2"/>
          <p:cNvSpPr>
            <a:spLocks noGrp="1"/>
          </p:cNvSpPr>
          <p:nvPr>
            <p:ph idx="1"/>
          </p:nvPr>
        </p:nvSpPr>
        <p:spPr/>
        <p:txBody>
          <a:bodyPr>
            <a:normAutofit fontScale="92500" lnSpcReduction="10000"/>
          </a:bodyPr>
          <a:lstStyle/>
          <a:p>
            <a:r>
              <a:rPr lang="id-ID" dirty="0"/>
              <a:t>Ketika pengunjung masuk ke dalam sebuah website, secara alamiah dia akan masuk dan menggunakan visualisasi yang ada dalam website tersebut untuk masuk dan bernavigasi di dalam. </a:t>
            </a:r>
          </a:p>
          <a:p>
            <a:r>
              <a:rPr lang="id-ID" dirty="0"/>
              <a:t>Jika orang awam masih kesulitan dalam bernavigasi di website anda maka UI/UX anda bisa dibilang kurang bagus. </a:t>
            </a:r>
          </a:p>
          <a:p>
            <a:r>
              <a:rPr lang="id-ID" dirty="0"/>
              <a:t>Tidak dibutuhkan manual untuk melakukan hal ini, menunjukkan betapa bagusnya UI dan UX di kedua situs tersebut.</a:t>
            </a:r>
          </a:p>
          <a:p>
            <a:pPr>
              <a:buNone/>
            </a:pPr>
            <a:endParaRPr lang="id-ID"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Consistent</a:t>
            </a:r>
            <a:br>
              <a:rPr lang="id-ID" dirty="0"/>
            </a:br>
            <a:endParaRPr lang="id-ID" dirty="0"/>
          </a:p>
        </p:txBody>
      </p:sp>
      <p:sp>
        <p:nvSpPr>
          <p:cNvPr id="3" name="Content Placeholder 2"/>
          <p:cNvSpPr>
            <a:spLocks noGrp="1"/>
          </p:cNvSpPr>
          <p:nvPr>
            <p:ph idx="1"/>
          </p:nvPr>
        </p:nvSpPr>
        <p:spPr/>
        <p:txBody>
          <a:bodyPr>
            <a:normAutofit/>
          </a:bodyPr>
          <a:lstStyle/>
          <a:p>
            <a:r>
              <a:rPr lang="id-ID" dirty="0"/>
              <a:t>Konsistensi ini juga berlaku untuk layout ataupun look and feel dari berbagai halaman dalam sebuah website. Meskipun tiap halaman memiliki fungsi yang berbeda-beda, namun konsistensi dalam hal look and feel atau komponen apapun yang bisa membuat pengguna tetap merasa nyaman di dalam sebuah website.</a:t>
            </a:r>
          </a:p>
          <a:p>
            <a:pPr>
              <a:buNone/>
            </a:pPr>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Kesimpulan</a:t>
            </a:r>
          </a:p>
        </p:txBody>
      </p:sp>
      <p:sp>
        <p:nvSpPr>
          <p:cNvPr id="3" name="Content Placeholder 2"/>
          <p:cNvSpPr>
            <a:spLocks noGrp="1"/>
          </p:cNvSpPr>
          <p:nvPr>
            <p:ph idx="1"/>
          </p:nvPr>
        </p:nvSpPr>
        <p:spPr/>
        <p:txBody>
          <a:bodyPr/>
          <a:lstStyle/>
          <a:p>
            <a:pPr>
              <a:buNone/>
            </a:pPr>
            <a:r>
              <a:rPr lang="id-ID" dirty="0"/>
              <a:t>UI adalah menampilkan </a:t>
            </a:r>
            <a:r>
              <a:rPr lang="id-ID" i="1" dirty="0"/>
              <a:t>interface</a:t>
            </a:r>
            <a:r>
              <a:rPr lang="id-ID" dirty="0"/>
              <a:t> yang memiliki keseragaman yang baik baik dari segi warna, font, gambar dan lain sebagainya.</a:t>
            </a:r>
          </a:p>
          <a:p>
            <a:pPr>
              <a:buNone/>
            </a:pPr>
            <a:endParaRPr lang="id-ID" dirty="0"/>
          </a:p>
          <a:p>
            <a:pPr>
              <a:buNone/>
            </a:pPr>
            <a:r>
              <a:rPr lang="id-ID" dirty="0"/>
              <a:t>UX memiliki tujuan meningkatkan kemudahan dan kepuasan pengguna terhadap produk.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7356" y="4786322"/>
            <a:ext cx="5224819" cy="1306342"/>
          </a:xfrm>
        </p:spPr>
        <p:txBody>
          <a:bodyPr/>
          <a:lstStyle/>
          <a:p>
            <a:br>
              <a:rPr lang="id-ID" dirty="0">
                <a:solidFill>
                  <a:schemeClr val="tx1"/>
                </a:solidFill>
                <a:latin typeface="Britannic Bold" pitchFamily="34" charset="0"/>
              </a:rPr>
            </a:br>
            <a:r>
              <a:rPr lang="id-ID" dirty="0">
                <a:solidFill>
                  <a:schemeClr val="tx1"/>
                </a:solidFill>
                <a:latin typeface="Britannic Bold" pitchFamily="34" charset="0"/>
              </a:rPr>
              <a:t>Halaman Awal Pencil Portable</a:t>
            </a:r>
          </a:p>
          <a:p>
            <a:endParaRPr lang="id-ID" dirty="0"/>
          </a:p>
        </p:txBody>
      </p:sp>
      <p:pic>
        <p:nvPicPr>
          <p:cNvPr id="4" name="Picture 3"/>
          <p:cNvPicPr/>
          <p:nvPr/>
        </p:nvPicPr>
        <p:blipFill>
          <a:blip r:embed="rId2"/>
          <a:srcRect/>
          <a:stretch>
            <a:fillRect/>
          </a:stretch>
        </p:blipFill>
        <p:spPr bwMode="auto">
          <a:xfrm>
            <a:off x="785786" y="428604"/>
            <a:ext cx="7715304" cy="450059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7356" y="4786322"/>
            <a:ext cx="5224819" cy="1306342"/>
          </a:xfrm>
        </p:spPr>
        <p:txBody>
          <a:bodyPr/>
          <a:lstStyle/>
          <a:p>
            <a:br>
              <a:rPr lang="id-ID" dirty="0">
                <a:solidFill>
                  <a:schemeClr val="tx1"/>
                </a:solidFill>
                <a:latin typeface="Britannic Bold" pitchFamily="34" charset="0"/>
              </a:rPr>
            </a:br>
            <a:r>
              <a:rPr lang="id-ID" dirty="0">
                <a:solidFill>
                  <a:schemeClr val="tx1"/>
                </a:solidFill>
                <a:latin typeface="Britannic Bold" pitchFamily="34" charset="0"/>
              </a:rPr>
              <a:t>Bentuk – bentuk flowchart</a:t>
            </a:r>
          </a:p>
          <a:p>
            <a:endParaRPr lang="id-ID" dirty="0">
              <a:solidFill>
                <a:schemeClr val="tx1"/>
              </a:solidFill>
              <a:latin typeface="Britannic Bold" pitchFamily="34" charset="0"/>
            </a:endParaRPr>
          </a:p>
          <a:p>
            <a:endParaRPr lang="id-ID" dirty="0"/>
          </a:p>
        </p:txBody>
      </p:sp>
      <p:pic>
        <p:nvPicPr>
          <p:cNvPr id="5" name="Picture 4"/>
          <p:cNvPicPr/>
          <p:nvPr/>
        </p:nvPicPr>
        <p:blipFill>
          <a:blip r:embed="rId2"/>
          <a:srcRect t="2151" r="80136"/>
          <a:stretch>
            <a:fillRect/>
          </a:stretch>
        </p:blipFill>
        <p:spPr bwMode="auto">
          <a:xfrm>
            <a:off x="2285984" y="928670"/>
            <a:ext cx="4214842" cy="376795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7356" y="4786322"/>
            <a:ext cx="5224819" cy="1306342"/>
          </a:xfrm>
        </p:spPr>
        <p:txBody>
          <a:bodyPr/>
          <a:lstStyle/>
          <a:p>
            <a:br>
              <a:rPr lang="id-ID" dirty="0">
                <a:solidFill>
                  <a:schemeClr val="tx1"/>
                </a:solidFill>
                <a:latin typeface="Britannic Bold" pitchFamily="34" charset="0"/>
              </a:rPr>
            </a:br>
            <a:br>
              <a:rPr lang="id-ID" dirty="0"/>
            </a:br>
            <a:r>
              <a:rPr lang="id-ID" b="1" dirty="0">
                <a:solidFill>
                  <a:schemeClr val="tx1"/>
                </a:solidFill>
                <a:latin typeface="Britannic Bold" pitchFamily="34" charset="0"/>
              </a:rPr>
              <a:t>Untuk Design Desktop</a:t>
            </a:r>
          </a:p>
          <a:p>
            <a:endParaRPr lang="id-ID" dirty="0">
              <a:solidFill>
                <a:schemeClr val="tx1"/>
              </a:solidFill>
              <a:latin typeface="Britannic Bold" pitchFamily="34" charset="0"/>
            </a:endParaRPr>
          </a:p>
          <a:p>
            <a:endParaRPr lang="id-ID" dirty="0">
              <a:solidFill>
                <a:schemeClr val="tx1"/>
              </a:solidFill>
              <a:latin typeface="Britannic Bold" pitchFamily="34" charset="0"/>
            </a:endParaRPr>
          </a:p>
          <a:p>
            <a:endParaRPr lang="id-ID" dirty="0"/>
          </a:p>
        </p:txBody>
      </p:sp>
      <p:pic>
        <p:nvPicPr>
          <p:cNvPr id="4" name="Picture 3"/>
          <p:cNvPicPr/>
          <p:nvPr/>
        </p:nvPicPr>
        <p:blipFill>
          <a:blip r:embed="rId2"/>
          <a:srcRect r="70095"/>
          <a:stretch>
            <a:fillRect/>
          </a:stretch>
        </p:blipFill>
        <p:spPr bwMode="auto">
          <a:xfrm>
            <a:off x="1714480" y="1428736"/>
            <a:ext cx="5621586" cy="322794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7356" y="4786322"/>
            <a:ext cx="5224819" cy="1306342"/>
          </a:xfrm>
        </p:spPr>
        <p:txBody>
          <a:bodyPr/>
          <a:lstStyle/>
          <a:p>
            <a:br>
              <a:rPr lang="id-ID" dirty="0">
                <a:solidFill>
                  <a:schemeClr val="tx1"/>
                </a:solidFill>
                <a:latin typeface="Britannic Bold" pitchFamily="34" charset="0"/>
              </a:rPr>
            </a:br>
            <a:br>
              <a:rPr lang="id-ID" dirty="0"/>
            </a:br>
            <a:r>
              <a:rPr lang="id-ID" b="1" dirty="0">
                <a:solidFill>
                  <a:schemeClr val="tx1"/>
                </a:solidFill>
                <a:latin typeface="Britannic Bold" pitchFamily="34" charset="0"/>
              </a:rPr>
              <a:t>Untuk Design Android</a:t>
            </a:r>
          </a:p>
          <a:p>
            <a:endParaRPr lang="id-ID" dirty="0"/>
          </a:p>
          <a:p>
            <a:endParaRPr lang="id-ID" dirty="0">
              <a:solidFill>
                <a:schemeClr val="tx1"/>
              </a:solidFill>
              <a:latin typeface="Britannic Bold" pitchFamily="34" charset="0"/>
            </a:endParaRPr>
          </a:p>
          <a:p>
            <a:endParaRPr lang="id-ID" dirty="0">
              <a:solidFill>
                <a:schemeClr val="tx1"/>
              </a:solidFill>
              <a:latin typeface="Britannic Bold" pitchFamily="34" charset="0"/>
            </a:endParaRPr>
          </a:p>
          <a:p>
            <a:endParaRPr lang="id-ID" dirty="0"/>
          </a:p>
        </p:txBody>
      </p:sp>
      <p:pic>
        <p:nvPicPr>
          <p:cNvPr id="5" name="Picture 4"/>
          <p:cNvPicPr/>
          <p:nvPr/>
        </p:nvPicPr>
        <p:blipFill>
          <a:blip r:embed="rId2"/>
          <a:srcRect r="69545" b="3901"/>
          <a:stretch>
            <a:fillRect/>
          </a:stretch>
        </p:blipFill>
        <p:spPr bwMode="auto">
          <a:xfrm>
            <a:off x="857224" y="571480"/>
            <a:ext cx="7572428" cy="440539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57356" y="4786322"/>
            <a:ext cx="5224819" cy="1306342"/>
          </a:xfrm>
        </p:spPr>
        <p:txBody>
          <a:bodyPr/>
          <a:lstStyle/>
          <a:p>
            <a:br>
              <a:rPr lang="id-ID" dirty="0">
                <a:solidFill>
                  <a:schemeClr val="tx1"/>
                </a:solidFill>
                <a:latin typeface="Britannic Bold" pitchFamily="34" charset="0"/>
              </a:rPr>
            </a:br>
            <a:br>
              <a:rPr lang="id-ID" dirty="0"/>
            </a:br>
            <a:br>
              <a:rPr lang="id-ID" dirty="0"/>
            </a:br>
            <a:r>
              <a:rPr lang="id-ID" dirty="0">
                <a:solidFill>
                  <a:schemeClr val="tx1"/>
                </a:solidFill>
                <a:latin typeface="Britannic Bold" pitchFamily="34" charset="0"/>
              </a:rPr>
              <a:t>Untuk Design Web</a:t>
            </a:r>
          </a:p>
          <a:p>
            <a:endParaRPr lang="id-ID" dirty="0"/>
          </a:p>
          <a:p>
            <a:endParaRPr lang="id-ID" dirty="0"/>
          </a:p>
          <a:p>
            <a:endParaRPr lang="id-ID" dirty="0">
              <a:solidFill>
                <a:schemeClr val="tx1"/>
              </a:solidFill>
              <a:latin typeface="Britannic Bold" pitchFamily="34" charset="0"/>
            </a:endParaRPr>
          </a:p>
          <a:p>
            <a:endParaRPr lang="id-ID" dirty="0">
              <a:solidFill>
                <a:schemeClr val="tx1"/>
              </a:solidFill>
              <a:latin typeface="Britannic Bold" pitchFamily="34" charset="0"/>
            </a:endParaRPr>
          </a:p>
          <a:p>
            <a:endParaRPr lang="id-ID" dirty="0"/>
          </a:p>
        </p:txBody>
      </p:sp>
      <p:pic>
        <p:nvPicPr>
          <p:cNvPr id="4" name="Picture 3"/>
          <p:cNvPicPr/>
          <p:nvPr/>
        </p:nvPicPr>
        <p:blipFill>
          <a:blip r:embed="rId2"/>
          <a:srcRect r="69784"/>
          <a:stretch>
            <a:fillRect/>
          </a:stretch>
        </p:blipFill>
        <p:spPr bwMode="auto">
          <a:xfrm>
            <a:off x="571472" y="428604"/>
            <a:ext cx="8072494" cy="461436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Latihan Membuat Aplikasi</a:t>
            </a:r>
          </a:p>
        </p:txBody>
      </p:sp>
      <p:sp>
        <p:nvSpPr>
          <p:cNvPr id="3" name="Subtitle 2"/>
          <p:cNvSpPr>
            <a:spLocks noGrp="1"/>
          </p:cNvSpPr>
          <p:nvPr>
            <p:ph type="subTitle" idx="1"/>
          </p:nvPr>
        </p:nvSpPr>
        <p:spPr/>
        <p:txBody>
          <a:bodyPr/>
          <a:lstStyle/>
          <a:p>
            <a:endParaRPr 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d-ID"/>
          </a:p>
        </p:txBody>
      </p:sp>
      <p:pic>
        <p:nvPicPr>
          <p:cNvPr id="37890" name="Picture 2" descr="1-1024x422.png"/>
          <p:cNvPicPr>
            <a:picLocks noChangeAspect="1" noChangeArrowheads="1"/>
          </p:cNvPicPr>
          <p:nvPr/>
        </p:nvPicPr>
        <p:blipFill>
          <a:blip r:embed="rId2"/>
          <a:srcRect/>
          <a:stretch>
            <a:fillRect/>
          </a:stretch>
        </p:blipFill>
        <p:spPr bwMode="auto">
          <a:xfrm>
            <a:off x="857224" y="1214422"/>
            <a:ext cx="7620053" cy="3143272"/>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5224819" cy="1306342"/>
          </a:xfrm>
        </p:spPr>
        <p:txBody>
          <a:bodyPr>
            <a:normAutofit lnSpcReduction="10000"/>
          </a:bodyPr>
          <a:lstStyle/>
          <a:p>
            <a:pPr algn="just"/>
            <a:br>
              <a:rPr lang="id-ID" dirty="0">
                <a:solidFill>
                  <a:schemeClr val="tx1"/>
                </a:solidFill>
                <a:latin typeface="Britannic Bold" pitchFamily="34" charset="0"/>
              </a:rPr>
            </a:br>
            <a:r>
              <a:rPr lang="id-ID" dirty="0">
                <a:solidFill>
                  <a:schemeClr val="tx1"/>
                </a:solidFill>
                <a:latin typeface="Britannic Bold" pitchFamily="34" charset="0"/>
              </a:rPr>
              <a:t>Untitled Frame menjadi data pribadi</a:t>
            </a:r>
          </a:p>
          <a:p>
            <a:pPr algn="just"/>
            <a:r>
              <a:rPr lang="id-ID" dirty="0">
                <a:solidFill>
                  <a:schemeClr val="tx1"/>
                </a:solidFill>
                <a:latin typeface="Britannic Bold" pitchFamily="34" charset="0"/>
              </a:rPr>
              <a:t>Klik kiri 2 kali di untitled frame </a:t>
            </a:r>
            <a:r>
              <a:rPr lang="id-ID" dirty="0">
                <a:solidFill>
                  <a:schemeClr val="tx1"/>
                </a:solidFill>
                <a:latin typeface="Britannic Bold" pitchFamily="34" charset="0"/>
                <a:sym typeface="Wingdings"/>
              </a:rPr>
              <a:t></a:t>
            </a:r>
            <a:r>
              <a:rPr lang="id-ID" dirty="0">
                <a:solidFill>
                  <a:schemeClr val="tx1"/>
                </a:solidFill>
                <a:latin typeface="Britannic Bold" pitchFamily="34" charset="0"/>
              </a:rPr>
              <a:t>rubah menjadi Data Pribadi</a:t>
            </a:r>
          </a:p>
          <a:p>
            <a:r>
              <a:rPr lang="id-ID" dirty="0"/>
              <a:t> </a:t>
            </a:r>
          </a:p>
          <a:p>
            <a:endParaRPr lang="id-ID" dirty="0"/>
          </a:p>
        </p:txBody>
      </p:sp>
      <p:pic>
        <p:nvPicPr>
          <p:cNvPr id="4" name="Picture 3"/>
          <p:cNvPicPr/>
          <p:nvPr/>
        </p:nvPicPr>
        <p:blipFill>
          <a:blip r:embed="rId2"/>
          <a:srcRect/>
          <a:stretch>
            <a:fillRect/>
          </a:stretch>
        </p:blipFill>
        <p:spPr bwMode="auto">
          <a:xfrm>
            <a:off x="357158" y="214291"/>
            <a:ext cx="8429684" cy="435771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5224819" cy="1306342"/>
          </a:xfrm>
        </p:spPr>
        <p:txBody>
          <a:bodyPr>
            <a:normAutofit/>
          </a:bodyPr>
          <a:lstStyle/>
          <a:p>
            <a:pPr algn="l"/>
            <a:r>
              <a:rPr lang="id-ID" dirty="0">
                <a:solidFill>
                  <a:schemeClr val="tx1"/>
                </a:solidFill>
                <a:latin typeface="Britannic Bold" pitchFamily="34" charset="0"/>
              </a:rPr>
              <a:t>Menambahkan label</a:t>
            </a:r>
          </a:p>
          <a:p>
            <a:pPr algn="l"/>
            <a:br>
              <a:rPr lang="id-ID" dirty="0">
                <a:solidFill>
                  <a:schemeClr val="tx1"/>
                </a:solidFill>
                <a:latin typeface="Britannic Bold" pitchFamily="34" charset="0"/>
              </a:rPr>
            </a:br>
            <a:r>
              <a:rPr lang="id-ID" dirty="0">
                <a:solidFill>
                  <a:schemeClr val="tx1"/>
                </a:solidFill>
                <a:latin typeface="Britannic Bold" pitchFamily="34" charset="0"/>
              </a:rPr>
              <a:t>Drag label  </a:t>
            </a:r>
            <a:r>
              <a:rPr lang="id-ID" dirty="0">
                <a:solidFill>
                  <a:schemeClr val="tx1"/>
                </a:solidFill>
                <a:latin typeface="Britannic Bold" pitchFamily="34" charset="0"/>
                <a:sym typeface="Wingdings"/>
              </a:rPr>
              <a:t></a:t>
            </a:r>
            <a:r>
              <a:rPr lang="id-ID" dirty="0">
                <a:solidFill>
                  <a:schemeClr val="tx1"/>
                </a:solidFill>
                <a:latin typeface="Britannic Bold" pitchFamily="34" charset="0"/>
              </a:rPr>
              <a:t> masukkan ke dalam frame</a:t>
            </a:r>
          </a:p>
          <a:p>
            <a:pPr algn="l"/>
            <a:r>
              <a:rPr lang="id-ID" dirty="0">
                <a:solidFill>
                  <a:schemeClr val="tx1"/>
                </a:solidFill>
                <a:latin typeface="Britannic Bold" pitchFamily="34" charset="0"/>
              </a:rPr>
              <a:t>Rubah menjadi </a:t>
            </a:r>
            <a:r>
              <a:rPr lang="id-ID" dirty="0">
                <a:solidFill>
                  <a:schemeClr val="tx1"/>
                </a:solidFill>
                <a:latin typeface="Britannic Bold" pitchFamily="34" charset="0"/>
                <a:sym typeface="Wingdings"/>
              </a:rPr>
              <a:t></a:t>
            </a:r>
            <a:r>
              <a:rPr lang="id-ID" dirty="0">
                <a:solidFill>
                  <a:schemeClr val="tx1"/>
                </a:solidFill>
                <a:latin typeface="Britannic Bold" pitchFamily="34" charset="0"/>
              </a:rPr>
              <a:t> Nama</a:t>
            </a:r>
          </a:p>
          <a:p>
            <a:pPr algn="just"/>
            <a:endParaRPr lang="id-ID" dirty="0">
              <a:solidFill>
                <a:schemeClr val="tx1"/>
              </a:solidFill>
              <a:latin typeface="Britannic Bold" pitchFamily="34" charset="0"/>
            </a:endParaRPr>
          </a:p>
          <a:p>
            <a:endParaRPr lang="id-ID" dirty="0"/>
          </a:p>
          <a:p>
            <a:endParaRPr lang="id-ID" dirty="0"/>
          </a:p>
        </p:txBody>
      </p:sp>
      <p:pic>
        <p:nvPicPr>
          <p:cNvPr id="5" name="Picture 4"/>
          <p:cNvPicPr/>
          <p:nvPr/>
        </p:nvPicPr>
        <p:blipFill>
          <a:blip r:embed="rId2"/>
          <a:srcRect/>
          <a:stretch>
            <a:fillRect/>
          </a:stretch>
        </p:blipFill>
        <p:spPr bwMode="auto">
          <a:xfrm>
            <a:off x="214282" y="214290"/>
            <a:ext cx="8643998" cy="457203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5224819" cy="1306342"/>
          </a:xfrm>
        </p:spPr>
        <p:txBody>
          <a:bodyPr>
            <a:normAutofit/>
          </a:bodyPr>
          <a:lstStyle/>
          <a:p>
            <a:r>
              <a:rPr lang="id-ID" dirty="0">
                <a:solidFill>
                  <a:schemeClr val="tx1"/>
                </a:solidFill>
                <a:latin typeface="Britannic Bold" pitchFamily="34" charset="0"/>
              </a:rPr>
              <a:t>Tambahkan Label menjadi Nama, NPM, dan Kelas </a:t>
            </a:r>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4" name="Picture 3"/>
          <p:cNvPicPr/>
          <p:nvPr/>
        </p:nvPicPr>
        <p:blipFill>
          <a:blip r:embed="rId2"/>
          <a:srcRect/>
          <a:stretch>
            <a:fillRect/>
          </a:stretch>
        </p:blipFill>
        <p:spPr bwMode="auto">
          <a:xfrm>
            <a:off x="357158" y="214290"/>
            <a:ext cx="8429684" cy="450059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5224819" cy="1306342"/>
          </a:xfrm>
        </p:spPr>
        <p:txBody>
          <a:bodyPr>
            <a:normAutofit/>
          </a:bodyPr>
          <a:lstStyle/>
          <a:p>
            <a:pPr algn="l"/>
            <a:r>
              <a:rPr lang="id-ID" dirty="0">
                <a:solidFill>
                  <a:schemeClr val="tx1"/>
                </a:solidFill>
                <a:latin typeface="Britannic Bold" pitchFamily="34" charset="0"/>
              </a:rPr>
              <a:t>Buat Group Box</a:t>
            </a:r>
          </a:p>
          <a:p>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5" name="Picture 4"/>
          <p:cNvPicPr/>
          <p:nvPr/>
        </p:nvPicPr>
        <p:blipFill>
          <a:blip r:embed="rId2"/>
          <a:srcRect/>
          <a:stretch>
            <a:fillRect/>
          </a:stretch>
        </p:blipFill>
        <p:spPr bwMode="auto">
          <a:xfrm>
            <a:off x="214282" y="214290"/>
            <a:ext cx="8572560" cy="435771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5224819" cy="1306342"/>
          </a:xfrm>
        </p:spPr>
        <p:txBody>
          <a:bodyPr>
            <a:normAutofit/>
          </a:bodyPr>
          <a:lstStyle/>
          <a:p>
            <a:pPr algn="l"/>
            <a:r>
              <a:rPr lang="id-ID" dirty="0">
                <a:solidFill>
                  <a:schemeClr val="tx1"/>
                </a:solidFill>
                <a:latin typeface="Britannic Bold" pitchFamily="34" charset="0"/>
              </a:rPr>
              <a:t>Tambahkan Text Box </a:t>
            </a:r>
            <a:br>
              <a:rPr lang="id-ID" dirty="0"/>
            </a:br>
            <a:endParaRPr lang="id-ID" dirty="0"/>
          </a:p>
          <a:p>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4" name="Picture 3"/>
          <p:cNvPicPr/>
          <p:nvPr/>
        </p:nvPicPr>
        <p:blipFill>
          <a:blip r:embed="rId2"/>
          <a:srcRect/>
          <a:stretch>
            <a:fillRect/>
          </a:stretch>
        </p:blipFill>
        <p:spPr bwMode="auto">
          <a:xfrm>
            <a:off x="285720" y="285728"/>
            <a:ext cx="8501122" cy="435771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5224819" cy="1306342"/>
          </a:xfrm>
        </p:spPr>
        <p:txBody>
          <a:bodyPr>
            <a:normAutofit fontScale="92500" lnSpcReduction="20000"/>
          </a:bodyPr>
          <a:lstStyle/>
          <a:p>
            <a:pPr algn="l"/>
            <a:br>
              <a:rPr lang="id-ID" dirty="0"/>
            </a:br>
            <a:r>
              <a:rPr lang="id-ID" dirty="0">
                <a:solidFill>
                  <a:schemeClr val="tx1"/>
                </a:solidFill>
                <a:latin typeface="Britannic Bold" pitchFamily="34" charset="0"/>
              </a:rPr>
              <a:t>Perbarui frame menjadi seperti gambar</a:t>
            </a:r>
          </a:p>
          <a:p>
            <a:pPr algn="l"/>
            <a:br>
              <a:rPr lang="id-ID" dirty="0"/>
            </a:br>
            <a:endParaRPr lang="id-ID" dirty="0"/>
          </a:p>
          <a:p>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5" name="Picture 4"/>
          <p:cNvPicPr/>
          <p:nvPr/>
        </p:nvPicPr>
        <p:blipFill>
          <a:blip r:embed="rId2"/>
          <a:srcRect/>
          <a:stretch>
            <a:fillRect/>
          </a:stretch>
        </p:blipFill>
        <p:spPr bwMode="auto">
          <a:xfrm>
            <a:off x="285720" y="214290"/>
            <a:ext cx="8643998" cy="435771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6286544" cy="1306342"/>
          </a:xfrm>
        </p:spPr>
        <p:txBody>
          <a:bodyPr>
            <a:normAutofit fontScale="70000" lnSpcReduction="20000"/>
          </a:bodyPr>
          <a:lstStyle/>
          <a:p>
            <a:pPr algn="l"/>
            <a:br>
              <a:rPr lang="id-ID" sz="2600" dirty="0">
                <a:solidFill>
                  <a:schemeClr val="tx1"/>
                </a:solidFill>
                <a:latin typeface="Britannic Bold" pitchFamily="34" charset="0"/>
              </a:rPr>
            </a:br>
            <a:r>
              <a:rPr lang="id-ID" sz="2600" dirty="0">
                <a:solidFill>
                  <a:schemeClr val="tx1"/>
                </a:solidFill>
                <a:latin typeface="Britannic Bold" pitchFamily="34" charset="0"/>
              </a:rPr>
              <a:t>Tambahkan Radio Button ke dalam Group Box ( Fakultas)</a:t>
            </a:r>
          </a:p>
          <a:p>
            <a:pPr algn="l"/>
            <a:endParaRPr lang="id-ID" dirty="0">
              <a:solidFill>
                <a:schemeClr val="tx1"/>
              </a:solidFill>
              <a:latin typeface="Britannic Bold" pitchFamily="34" charset="0"/>
            </a:endParaRPr>
          </a:p>
          <a:p>
            <a:pPr algn="l"/>
            <a:br>
              <a:rPr lang="id-ID" dirty="0"/>
            </a:br>
            <a:endParaRPr lang="id-ID" dirty="0"/>
          </a:p>
          <a:p>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4" name="Picture 3"/>
          <p:cNvPicPr/>
          <p:nvPr/>
        </p:nvPicPr>
        <p:blipFill>
          <a:blip r:embed="rId2"/>
          <a:srcRect/>
          <a:stretch>
            <a:fillRect/>
          </a:stretch>
        </p:blipFill>
        <p:spPr bwMode="auto">
          <a:xfrm>
            <a:off x="285720" y="285728"/>
            <a:ext cx="8643998" cy="435771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6286544" cy="1306342"/>
          </a:xfrm>
        </p:spPr>
        <p:txBody>
          <a:bodyPr>
            <a:normAutofit fontScale="85000" lnSpcReduction="20000"/>
          </a:bodyPr>
          <a:lstStyle/>
          <a:p>
            <a:pPr algn="l"/>
            <a:r>
              <a:rPr lang="id-ID" sz="2100" dirty="0">
                <a:solidFill>
                  <a:schemeClr val="tx1"/>
                </a:solidFill>
                <a:latin typeface="Britannic Bold" pitchFamily="34" charset="0"/>
              </a:rPr>
              <a:t>Tambahkan Tombol Button</a:t>
            </a:r>
          </a:p>
          <a:p>
            <a:pPr algn="l"/>
            <a:endParaRPr lang="id-ID" dirty="0">
              <a:solidFill>
                <a:schemeClr val="tx1"/>
              </a:solidFill>
              <a:latin typeface="Britannic Bold" pitchFamily="34" charset="0"/>
            </a:endParaRPr>
          </a:p>
          <a:p>
            <a:pPr algn="l"/>
            <a:br>
              <a:rPr lang="id-ID" dirty="0"/>
            </a:br>
            <a:endParaRPr lang="id-ID" dirty="0"/>
          </a:p>
          <a:p>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5" name="Picture 4"/>
          <p:cNvPicPr/>
          <p:nvPr/>
        </p:nvPicPr>
        <p:blipFill>
          <a:blip r:embed="rId2"/>
          <a:srcRect/>
          <a:stretch>
            <a:fillRect/>
          </a:stretch>
        </p:blipFill>
        <p:spPr bwMode="auto">
          <a:xfrm>
            <a:off x="428596" y="285728"/>
            <a:ext cx="8429684" cy="435771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6286544" cy="1306342"/>
          </a:xfrm>
        </p:spPr>
        <p:txBody>
          <a:bodyPr>
            <a:normAutofit/>
          </a:bodyPr>
          <a:lstStyle/>
          <a:p>
            <a:pPr algn="l"/>
            <a:r>
              <a:rPr lang="id-ID" sz="2300" dirty="0">
                <a:solidFill>
                  <a:schemeClr val="tx1"/>
                </a:solidFill>
                <a:latin typeface="Britannic Bold" pitchFamily="34" charset="0"/>
              </a:rPr>
              <a:t>Perbarui frame dengan tombol Button</a:t>
            </a:r>
          </a:p>
          <a:p>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4" name="Picture 3"/>
          <p:cNvPicPr/>
          <p:nvPr/>
        </p:nvPicPr>
        <p:blipFill>
          <a:blip r:embed="rId2"/>
          <a:srcRect/>
          <a:stretch>
            <a:fillRect/>
          </a:stretch>
        </p:blipFill>
        <p:spPr bwMode="auto">
          <a:xfrm>
            <a:off x="357158" y="285728"/>
            <a:ext cx="8572560" cy="400052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714884"/>
            <a:ext cx="6286544" cy="1306342"/>
          </a:xfrm>
        </p:spPr>
        <p:txBody>
          <a:bodyPr>
            <a:normAutofit/>
          </a:bodyPr>
          <a:lstStyle/>
          <a:p>
            <a:pPr algn="l"/>
            <a:r>
              <a:rPr lang="id-ID" dirty="0">
                <a:solidFill>
                  <a:schemeClr val="tx1"/>
                </a:solidFill>
                <a:latin typeface="Britannic Bold" pitchFamily="34" charset="0"/>
              </a:rPr>
              <a:t>Klik Kanan </a:t>
            </a:r>
            <a:r>
              <a:rPr lang="id-ID" dirty="0">
                <a:solidFill>
                  <a:schemeClr val="tx1"/>
                </a:solidFill>
                <a:latin typeface="Britannic Bold" pitchFamily="34" charset="0"/>
                <a:sym typeface="Wingdings"/>
              </a:rPr>
              <a:t></a:t>
            </a:r>
            <a:r>
              <a:rPr lang="id-ID" dirty="0">
                <a:solidFill>
                  <a:schemeClr val="tx1"/>
                </a:solidFill>
                <a:latin typeface="Britannic Bold" pitchFamily="34" charset="0"/>
              </a:rPr>
              <a:t> select all </a:t>
            </a:r>
            <a:r>
              <a:rPr lang="id-ID" dirty="0">
                <a:solidFill>
                  <a:schemeClr val="tx1"/>
                </a:solidFill>
                <a:latin typeface="Britannic Bold" pitchFamily="34" charset="0"/>
                <a:sym typeface="Wingdings"/>
              </a:rPr>
              <a:t></a:t>
            </a:r>
            <a:r>
              <a:rPr lang="id-ID" dirty="0">
                <a:solidFill>
                  <a:schemeClr val="tx1"/>
                </a:solidFill>
                <a:latin typeface="Britannic Bold" pitchFamily="34" charset="0"/>
              </a:rPr>
              <a:t>group</a:t>
            </a:r>
          </a:p>
          <a:p>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5" name="Picture 4"/>
          <p:cNvPicPr/>
          <p:nvPr/>
        </p:nvPicPr>
        <p:blipFill>
          <a:blip r:embed="rId2"/>
          <a:srcRect/>
          <a:stretch>
            <a:fillRect/>
          </a:stretch>
        </p:blipFill>
        <p:spPr bwMode="auto">
          <a:xfrm>
            <a:off x="428596" y="285728"/>
            <a:ext cx="8501122" cy="421484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00100" y="1285860"/>
            <a:ext cx="7643866" cy="4500594"/>
          </a:xfrm>
          <a:prstGeom prst="rect">
            <a:avLst/>
          </a:prstGeom>
        </p:spPr>
        <p:txBody>
          <a:bodyPr vert="horz" lIns="91440" tIns="45720" rIns="91440" bIns="45720" rtlCol="0">
            <a:normAutofit/>
          </a:bodyPr>
          <a:lstStyle/>
          <a:p>
            <a:pPr lvl="0" algn="just">
              <a:spcBef>
                <a:spcPct val="20000"/>
              </a:spcBef>
            </a:pPr>
            <a:endParaRPr lang="id-ID" b="1" dirty="0"/>
          </a:p>
          <a:p>
            <a:pPr lvl="0" algn="just">
              <a:spcBef>
                <a:spcPct val="20000"/>
              </a:spcBef>
            </a:pPr>
            <a:endParaRPr lang="id-ID" b="1" dirty="0"/>
          </a:p>
          <a:p>
            <a:pPr lvl="0" algn="just">
              <a:spcBef>
                <a:spcPct val="20000"/>
              </a:spcBef>
            </a:pPr>
            <a:r>
              <a:rPr lang="id-ID" sz="2400" dirty="0">
                <a:latin typeface="Calibri" pitchFamily="34" charset="0"/>
                <a:cs typeface="Calibri" pitchFamily="34" charset="0"/>
              </a:rPr>
              <a:t>UI designer mereka lebih fokus pada visualisasi, coloring, dan hal-hal yang berkaitan dengan kreativitas dari interface yang akan digunakan oleh user. </a:t>
            </a:r>
          </a:p>
          <a:p>
            <a:pPr lvl="0" algn="just">
              <a:spcBef>
                <a:spcPct val="20000"/>
              </a:spcBef>
            </a:pPr>
            <a:endParaRPr lang="id-ID" sz="2400" dirty="0">
              <a:latin typeface="Calibri" pitchFamily="34" charset="0"/>
              <a:cs typeface="Calibri" pitchFamily="34" charset="0"/>
            </a:endParaRPr>
          </a:p>
          <a:p>
            <a:pPr lvl="0" algn="just">
              <a:spcBef>
                <a:spcPct val="20000"/>
              </a:spcBef>
            </a:pPr>
            <a:r>
              <a:rPr lang="id-ID" sz="2400" dirty="0">
                <a:latin typeface="Calibri" pitchFamily="34" charset="0"/>
                <a:cs typeface="Calibri" pitchFamily="34" charset="0"/>
              </a:rPr>
              <a:t>Visualisasi adalah kunci dari UI design dan fokus pada bagaimana tampilan interface yang akan dipakai user bisa menjadi menarik. Penataan bentuk yang kita lihat pada user interface adalah karya seorang UI designer.</a:t>
            </a:r>
            <a:endParaRPr kumimoji="0" lang="id-ID" sz="2400" i="0" u="none" strike="noStrike" kern="1200" cap="none" spc="0" normalizeH="0" baseline="0" noProof="0" dirty="0">
              <a:ln>
                <a:noFill/>
              </a:ln>
              <a:solidFill>
                <a:srgbClr val="969696"/>
              </a:solidFill>
              <a:effectLst/>
              <a:uLnTx/>
              <a:uFillTx/>
              <a:latin typeface="Calibri" pitchFamily="34" charset="0"/>
              <a:cs typeface="Calibr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572008"/>
            <a:ext cx="6286544" cy="1306342"/>
          </a:xfrm>
        </p:spPr>
        <p:txBody>
          <a:bodyPr>
            <a:normAutofit/>
          </a:bodyPr>
          <a:lstStyle/>
          <a:p>
            <a:pPr algn="l"/>
            <a:r>
              <a:rPr lang="id-ID" dirty="0">
                <a:solidFill>
                  <a:schemeClr val="tx1"/>
                </a:solidFill>
                <a:latin typeface="Britannic Bold" pitchFamily="34" charset="0"/>
              </a:rPr>
              <a:t>Export menjadi format PNG</a:t>
            </a:r>
          </a:p>
          <a:p>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4" name="Picture 3"/>
          <p:cNvPicPr/>
          <p:nvPr/>
        </p:nvPicPr>
        <p:blipFill>
          <a:blip r:embed="rId2"/>
          <a:srcRect/>
          <a:stretch>
            <a:fillRect/>
          </a:stretch>
        </p:blipFill>
        <p:spPr bwMode="auto">
          <a:xfrm>
            <a:off x="285720" y="214290"/>
            <a:ext cx="8215370" cy="4143404"/>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4572008"/>
            <a:ext cx="6286544" cy="1306342"/>
          </a:xfrm>
        </p:spPr>
        <p:txBody>
          <a:bodyPr>
            <a:normAutofit/>
          </a:bodyPr>
          <a:lstStyle/>
          <a:p>
            <a:pPr algn="l"/>
            <a:r>
              <a:rPr lang="id-ID" dirty="0">
                <a:solidFill>
                  <a:schemeClr val="tx1"/>
                </a:solidFill>
                <a:latin typeface="Britannic Bold" pitchFamily="34" charset="0"/>
              </a:rPr>
              <a:t>Simpan menjadi format .epgz</a:t>
            </a:r>
          </a:p>
          <a:p>
            <a:br>
              <a:rPr lang="id-ID" dirty="0">
                <a:solidFill>
                  <a:schemeClr val="tx1"/>
                </a:solidFill>
                <a:latin typeface="Britannic Bold" pitchFamily="34" charset="0"/>
              </a:rPr>
            </a:br>
            <a:endParaRPr lang="id-ID" dirty="0">
              <a:solidFill>
                <a:schemeClr val="tx1"/>
              </a:solidFill>
              <a:latin typeface="Britannic Bold" pitchFamily="34" charset="0"/>
            </a:endParaRPr>
          </a:p>
          <a:p>
            <a:pPr algn="just"/>
            <a:endParaRPr lang="id-ID" dirty="0">
              <a:solidFill>
                <a:schemeClr val="tx1"/>
              </a:solidFill>
              <a:latin typeface="Britannic Bold" pitchFamily="34" charset="0"/>
            </a:endParaRPr>
          </a:p>
          <a:p>
            <a:endParaRPr lang="id-ID" dirty="0"/>
          </a:p>
          <a:p>
            <a:endParaRPr lang="id-ID" dirty="0"/>
          </a:p>
        </p:txBody>
      </p:sp>
      <p:pic>
        <p:nvPicPr>
          <p:cNvPr id="5" name="Picture 4"/>
          <p:cNvPicPr/>
          <p:nvPr/>
        </p:nvPicPr>
        <p:blipFill>
          <a:blip r:embed="rId2"/>
          <a:srcRect/>
          <a:stretch>
            <a:fillRect/>
          </a:stretch>
        </p:blipFill>
        <p:spPr bwMode="auto">
          <a:xfrm>
            <a:off x="285720" y="214290"/>
            <a:ext cx="8286808" cy="4071966"/>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descr="C:\Users\oke\Desktop\New folder\New folder\untitled_page.png"/>
          <p:cNvPicPr>
            <a:picLocks noChangeAspect="1" noChangeArrowheads="1"/>
          </p:cNvPicPr>
          <p:nvPr/>
        </p:nvPicPr>
        <p:blipFill>
          <a:blip r:embed="rId2"/>
          <a:srcRect/>
          <a:stretch>
            <a:fillRect/>
          </a:stretch>
        </p:blipFill>
        <p:spPr bwMode="auto">
          <a:xfrm>
            <a:off x="700087" y="971550"/>
            <a:ext cx="7743825" cy="49149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oke\Desktop\New folder\android.png"/>
          <p:cNvPicPr>
            <a:picLocks noChangeAspect="1" noChangeArrowheads="1"/>
          </p:cNvPicPr>
          <p:nvPr/>
        </p:nvPicPr>
        <p:blipFill>
          <a:blip r:embed="rId2"/>
          <a:srcRect/>
          <a:stretch>
            <a:fillRect/>
          </a:stretch>
        </p:blipFill>
        <p:spPr bwMode="auto">
          <a:xfrm>
            <a:off x="2500298" y="1214422"/>
            <a:ext cx="6214622" cy="4054127"/>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oke\Desktop\New folder (2)\untitled_page.png"/>
          <p:cNvPicPr>
            <a:picLocks noChangeAspect="1" noChangeArrowheads="1"/>
          </p:cNvPicPr>
          <p:nvPr/>
        </p:nvPicPr>
        <p:blipFill>
          <a:blip r:embed="rId2"/>
          <a:srcRect/>
          <a:stretch>
            <a:fillRect/>
          </a:stretch>
        </p:blipFill>
        <p:spPr bwMode="auto">
          <a:xfrm>
            <a:off x="390525" y="1371600"/>
            <a:ext cx="8362950" cy="41148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https://pencil.evolus.vn</a:t>
            </a:r>
          </a:p>
        </p:txBody>
      </p:sp>
      <p:sp>
        <p:nvSpPr>
          <p:cNvPr id="3" name="Subtitle 2"/>
          <p:cNvSpPr>
            <a:spLocks noGrp="1"/>
          </p:cNvSpPr>
          <p:nvPr>
            <p:ph type="subTitle" idx="1"/>
          </p:nvPr>
        </p:nvSpPr>
        <p:spPr/>
        <p:txBody>
          <a:bodyPr/>
          <a:lstStyle/>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2000232" y="1142984"/>
            <a:ext cx="6357982" cy="4429156"/>
          </a:xfrm>
        </p:spPr>
        <p:txBody>
          <a:bodyPr>
            <a:normAutofit/>
          </a:bodyPr>
          <a:lstStyle/>
          <a:p>
            <a:pPr algn="l"/>
            <a:r>
              <a:rPr lang="id-ID" sz="2400" dirty="0">
                <a:solidFill>
                  <a:schemeClr val="tx1"/>
                </a:solidFill>
                <a:latin typeface="+mn-lt"/>
              </a:rPr>
              <a:t>Umumnya, orang menyebut UI sebagai tampilan atau desain sebuah </a:t>
            </a:r>
            <a:r>
              <a:rPr lang="id-ID" sz="2400" i="1" dirty="0">
                <a:solidFill>
                  <a:schemeClr val="tx1"/>
                </a:solidFill>
                <a:latin typeface="+mn-lt"/>
              </a:rPr>
              <a:t>website</a:t>
            </a:r>
            <a:r>
              <a:rPr lang="id-ID" sz="2400" dirty="0">
                <a:solidFill>
                  <a:schemeClr val="tx1"/>
                </a:solidFill>
                <a:latin typeface="+mn-lt"/>
              </a:rPr>
              <a:t> karena memang ia “bertanggung jawab” </a:t>
            </a:r>
          </a:p>
          <a:p>
            <a:pPr algn="l"/>
            <a:endParaRPr lang="id-ID" sz="2400" dirty="0">
              <a:solidFill>
                <a:schemeClr val="tx1"/>
              </a:solidFill>
              <a:latin typeface="+mn-lt"/>
            </a:endParaRPr>
          </a:p>
          <a:p>
            <a:pPr algn="l">
              <a:buFontTx/>
              <a:buChar char="-"/>
            </a:pPr>
            <a:r>
              <a:rPr lang="id-ID" sz="2400" i="1" dirty="0">
                <a:solidFill>
                  <a:schemeClr val="tx1"/>
                </a:solidFill>
                <a:latin typeface="+mn-lt"/>
              </a:rPr>
              <a:t>layout</a:t>
            </a:r>
            <a:r>
              <a:rPr lang="id-ID" sz="2400" dirty="0">
                <a:solidFill>
                  <a:schemeClr val="tx1"/>
                </a:solidFill>
                <a:latin typeface="+mn-lt"/>
              </a:rPr>
              <a:t> desain,</a:t>
            </a:r>
          </a:p>
          <a:p>
            <a:pPr algn="l">
              <a:buFontTx/>
              <a:buChar char="-"/>
            </a:pPr>
            <a:r>
              <a:rPr lang="id-ID" sz="2400" dirty="0">
                <a:solidFill>
                  <a:schemeClr val="tx1"/>
                </a:solidFill>
                <a:latin typeface="+mn-lt"/>
              </a:rPr>
              <a:t> tombol</a:t>
            </a:r>
          </a:p>
          <a:p>
            <a:pPr algn="l">
              <a:buFontTx/>
              <a:buChar char="-"/>
            </a:pPr>
            <a:r>
              <a:rPr lang="id-ID" sz="2400" dirty="0">
                <a:solidFill>
                  <a:schemeClr val="tx1"/>
                </a:solidFill>
                <a:latin typeface="+mn-lt"/>
              </a:rPr>
              <a:t> gambar</a:t>
            </a:r>
          </a:p>
          <a:p>
            <a:pPr algn="l">
              <a:buFontTx/>
              <a:buChar char="-"/>
            </a:pPr>
            <a:r>
              <a:rPr lang="id-ID" sz="2400" dirty="0">
                <a:solidFill>
                  <a:schemeClr val="tx1"/>
                </a:solidFill>
                <a:latin typeface="+mn-lt"/>
              </a:rPr>
              <a:t> ilustrasi</a:t>
            </a:r>
          </a:p>
          <a:p>
            <a:pPr algn="l">
              <a:buFontTx/>
              <a:buChar char="-"/>
            </a:pPr>
            <a:r>
              <a:rPr lang="id-ID" sz="2400" dirty="0">
                <a:solidFill>
                  <a:schemeClr val="tx1"/>
                </a:solidFill>
                <a:latin typeface="+mn-lt"/>
              </a:rPr>
              <a:t>Semua yang berhubungan dengan visual.</a:t>
            </a:r>
          </a:p>
          <a:p>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d-ID"/>
          </a:p>
        </p:txBody>
      </p:sp>
      <p:sp>
        <p:nvSpPr>
          <p:cNvPr id="3" name="Subtitle 2"/>
          <p:cNvSpPr>
            <a:spLocks noGrp="1"/>
          </p:cNvSpPr>
          <p:nvPr>
            <p:ph type="subTitle" idx="1"/>
          </p:nvPr>
        </p:nvSpPr>
        <p:spPr/>
        <p:txBody>
          <a:bodyPr/>
          <a:lstStyle/>
          <a:p>
            <a:endParaRPr lang="id-ID"/>
          </a:p>
        </p:txBody>
      </p:sp>
      <p:pic>
        <p:nvPicPr>
          <p:cNvPr id="1026" name="Picture 2" descr="2.png"/>
          <p:cNvPicPr>
            <a:picLocks noChangeAspect="1" noChangeArrowheads="1"/>
          </p:cNvPicPr>
          <p:nvPr/>
        </p:nvPicPr>
        <p:blipFill>
          <a:blip r:embed="rId2"/>
          <a:srcRect/>
          <a:stretch>
            <a:fillRect/>
          </a:stretch>
        </p:blipFill>
        <p:spPr bwMode="auto">
          <a:xfrm>
            <a:off x="778052" y="1571612"/>
            <a:ext cx="7651600" cy="378621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1670" y="4857760"/>
            <a:ext cx="5224819" cy="1306342"/>
          </a:xfrm>
        </p:spPr>
        <p:txBody>
          <a:bodyPr>
            <a:normAutofit fontScale="85000" lnSpcReduction="20000"/>
          </a:bodyPr>
          <a:lstStyle/>
          <a:p>
            <a:r>
              <a:rPr lang="id-ID" b="1" dirty="0">
                <a:solidFill>
                  <a:schemeClr val="tx1"/>
                </a:solidFill>
                <a:latin typeface="Calibri" pitchFamily="34" charset="0"/>
                <a:cs typeface="Calibri" pitchFamily="34" charset="0"/>
              </a:rPr>
              <a:t>Kenapa menu nya ada dibawah?</a:t>
            </a:r>
            <a:br>
              <a:rPr lang="id-ID" b="1" dirty="0">
                <a:solidFill>
                  <a:schemeClr val="tx1"/>
                </a:solidFill>
                <a:latin typeface="Calibri" pitchFamily="34" charset="0"/>
                <a:cs typeface="Calibri" pitchFamily="34" charset="0"/>
              </a:rPr>
            </a:br>
            <a:r>
              <a:rPr lang="id-ID" dirty="0">
                <a:solidFill>
                  <a:schemeClr val="tx1"/>
                </a:solidFill>
                <a:latin typeface="Calibri" pitchFamily="34" charset="0"/>
                <a:cs typeface="Calibri" pitchFamily="34" charset="0"/>
              </a:rPr>
              <a:t>Karena app ini memiliki 3 menu utama. Dan dalam penggunaan app ini, user cenderung berpindah-pindah dari menu satu ke menu utama lain-nya dalam selang waktu relatif singkat. Maka dari itu, untuk </a:t>
            </a:r>
            <a:r>
              <a:rPr lang="id-ID" b="1" i="1" dirty="0">
                <a:solidFill>
                  <a:schemeClr val="tx1"/>
                </a:solidFill>
                <a:latin typeface="Calibri" pitchFamily="34" charset="0"/>
                <a:cs typeface="Calibri" pitchFamily="34" charset="0"/>
              </a:rPr>
              <a:t>mempermudah user</a:t>
            </a:r>
            <a:r>
              <a:rPr lang="id-ID" dirty="0">
                <a:solidFill>
                  <a:schemeClr val="tx1"/>
                </a:solidFill>
                <a:latin typeface="Calibri" pitchFamily="34" charset="0"/>
                <a:cs typeface="Calibri" pitchFamily="34" charset="0"/>
              </a:rPr>
              <a:t>, 3 menu utama ditaruh di bawah dan sisanya ditaruh di menu </a:t>
            </a:r>
            <a:r>
              <a:rPr lang="id-ID" i="1" dirty="0">
                <a:solidFill>
                  <a:schemeClr val="tx1"/>
                </a:solidFill>
                <a:latin typeface="Calibri" pitchFamily="34" charset="0"/>
                <a:cs typeface="Calibri" pitchFamily="34" charset="0"/>
              </a:rPr>
              <a:t>more</a:t>
            </a:r>
            <a:r>
              <a:rPr lang="id-ID" dirty="0">
                <a:solidFill>
                  <a:schemeClr val="tx1"/>
                </a:solidFill>
                <a:latin typeface="Calibri" pitchFamily="34" charset="0"/>
                <a:cs typeface="Calibri" pitchFamily="34" charset="0"/>
              </a:rPr>
              <a:t> yang terletak di paling kanan.</a:t>
            </a:r>
          </a:p>
        </p:txBody>
      </p:sp>
      <p:pic>
        <p:nvPicPr>
          <p:cNvPr id="43010" name="Picture 2" descr="https://cdn-images-1.medium.com/max/800/1*C0Xa5k6dGg0u9FomaIkDxQ.png"/>
          <p:cNvPicPr>
            <a:picLocks noChangeAspect="1" noChangeArrowheads="1"/>
          </p:cNvPicPr>
          <p:nvPr/>
        </p:nvPicPr>
        <p:blipFill>
          <a:blip r:embed="rId2"/>
          <a:srcRect/>
          <a:stretch>
            <a:fillRect/>
          </a:stretch>
        </p:blipFill>
        <p:spPr bwMode="auto">
          <a:xfrm>
            <a:off x="2071670" y="1000108"/>
            <a:ext cx="5143536" cy="385765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1670" y="4857760"/>
            <a:ext cx="5224819" cy="1306342"/>
          </a:xfrm>
        </p:spPr>
        <p:txBody>
          <a:bodyPr>
            <a:normAutofit fontScale="92500"/>
          </a:bodyPr>
          <a:lstStyle/>
          <a:p>
            <a:r>
              <a:rPr lang="id-ID" b="1" dirty="0">
                <a:solidFill>
                  <a:schemeClr val="tx1"/>
                </a:solidFill>
                <a:latin typeface="Calibri" pitchFamily="34" charset="0"/>
                <a:cs typeface="Calibri" pitchFamily="34" charset="0"/>
              </a:rPr>
              <a:t>Kenapa ada tulisan yang tebal dan ada yang tidak tebal?</a:t>
            </a:r>
            <a:br>
              <a:rPr lang="id-ID" b="1" dirty="0">
                <a:solidFill>
                  <a:schemeClr val="tx1"/>
                </a:solidFill>
                <a:latin typeface="Calibri" pitchFamily="34" charset="0"/>
                <a:cs typeface="Calibri" pitchFamily="34" charset="0"/>
              </a:rPr>
            </a:br>
            <a:r>
              <a:rPr lang="id-ID" dirty="0">
                <a:solidFill>
                  <a:schemeClr val="tx1"/>
                </a:solidFill>
                <a:latin typeface="Calibri" pitchFamily="34" charset="0"/>
                <a:cs typeface="Calibri" pitchFamily="34" charset="0"/>
              </a:rPr>
              <a:t>Ini adalah menu Inbox, tulisan yang tebal sebagai penanda belum dibaca. Dan yang tidak tebal sebagai penanda sudah pernah dibaca. Sehingga </a:t>
            </a:r>
            <a:r>
              <a:rPr lang="id-ID" b="1" i="1" dirty="0">
                <a:solidFill>
                  <a:schemeClr val="tx1"/>
                </a:solidFill>
                <a:latin typeface="Calibri" pitchFamily="34" charset="0"/>
                <a:cs typeface="Calibri" pitchFamily="34" charset="0"/>
              </a:rPr>
              <a:t>memudahkan user</a:t>
            </a:r>
            <a:r>
              <a:rPr lang="id-ID" dirty="0">
                <a:solidFill>
                  <a:schemeClr val="tx1"/>
                </a:solidFill>
                <a:latin typeface="Calibri" pitchFamily="34" charset="0"/>
                <a:cs typeface="Calibri" pitchFamily="34" charset="0"/>
              </a:rPr>
              <a:t> untuk membedakannya.</a:t>
            </a:r>
          </a:p>
        </p:txBody>
      </p:sp>
      <p:pic>
        <p:nvPicPr>
          <p:cNvPr id="43010" name="Picture 2" descr="https://cdn-images-1.medium.com/max/800/1*C0Xa5k6dGg0u9FomaIkDxQ.png"/>
          <p:cNvPicPr>
            <a:picLocks noChangeAspect="1" noChangeArrowheads="1"/>
          </p:cNvPicPr>
          <p:nvPr/>
        </p:nvPicPr>
        <p:blipFill>
          <a:blip r:embed="rId2"/>
          <a:srcRect/>
          <a:stretch>
            <a:fillRect/>
          </a:stretch>
        </p:blipFill>
        <p:spPr bwMode="auto">
          <a:xfrm>
            <a:off x="2071670" y="1000108"/>
            <a:ext cx="5143536" cy="385765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1670" y="4857760"/>
            <a:ext cx="5224819" cy="1306342"/>
          </a:xfrm>
        </p:spPr>
        <p:txBody>
          <a:bodyPr>
            <a:normAutofit fontScale="85000" lnSpcReduction="20000"/>
          </a:bodyPr>
          <a:lstStyle/>
          <a:p>
            <a:r>
              <a:rPr lang="id-ID" b="1" dirty="0">
                <a:solidFill>
                  <a:schemeClr val="tx1"/>
                </a:solidFill>
                <a:latin typeface="Calibri" pitchFamily="34" charset="0"/>
                <a:cs typeface="Calibri" pitchFamily="34" charset="0"/>
              </a:rPr>
              <a:t>Ada dua inputan tanggal, tapi kenapa beda ya?. Padahal kan sama-sama memilih tanggal.</a:t>
            </a:r>
            <a:br>
              <a:rPr lang="id-ID" b="1" dirty="0">
                <a:solidFill>
                  <a:schemeClr val="tx1"/>
                </a:solidFill>
                <a:latin typeface="Calibri" pitchFamily="34" charset="0"/>
                <a:cs typeface="Calibri" pitchFamily="34" charset="0"/>
              </a:rPr>
            </a:br>
            <a:r>
              <a:rPr lang="id-ID" dirty="0">
                <a:solidFill>
                  <a:schemeClr val="tx1"/>
                </a:solidFill>
                <a:latin typeface="Calibri" pitchFamily="34" charset="0"/>
                <a:cs typeface="Calibri" pitchFamily="34" charset="0"/>
              </a:rPr>
              <a:t>Coba bayangkan jika Anda menjadi user. Untuk mengisi tanggal lahir, lebih mudah memakai format pengisian yang atas atau yang bawah?. Tentu lebih mudah memakai format yang atas. Karena, Anda ingat tanggal lahir Anda. Dan dengan cepat akan mengisi hari, bulan dan tahunnya.</a:t>
            </a:r>
          </a:p>
        </p:txBody>
      </p:sp>
      <p:pic>
        <p:nvPicPr>
          <p:cNvPr id="64514" name="Picture 2" descr="https://cdn-images-1.medium.com/max/800/1*0dceMv57Rxp9YCTUSW8Jtw.png"/>
          <p:cNvPicPr>
            <a:picLocks noChangeAspect="1" noChangeArrowheads="1"/>
          </p:cNvPicPr>
          <p:nvPr/>
        </p:nvPicPr>
        <p:blipFill>
          <a:blip r:embed="rId2"/>
          <a:srcRect/>
          <a:stretch>
            <a:fillRect/>
          </a:stretch>
        </p:blipFill>
        <p:spPr bwMode="auto">
          <a:xfrm>
            <a:off x="2714612" y="500042"/>
            <a:ext cx="3996150" cy="429586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1294</Words>
  <Application>Microsoft Office PowerPoint</Application>
  <PresentationFormat>On-screen Show (4:3)</PresentationFormat>
  <Paragraphs>169</Paragraphs>
  <Slides>45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Britannic Bold</vt:lpstr>
      <vt:lpstr>Calibri</vt:lpstr>
      <vt:lpstr>Times New Roman</vt:lpstr>
      <vt:lpstr>Trebuchet MS</vt:lpstr>
      <vt:lpstr>Verdana</vt:lpstr>
      <vt:lpstr>Wingdings</vt:lpstr>
      <vt:lpstr>Office Theme</vt:lpstr>
      <vt:lpstr>PowerPoint Presentation</vt:lpstr>
      <vt:lpstr> Welcome and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Experience (UX)?</vt:lpstr>
      <vt:lpstr>User Experience (UX)?</vt:lpstr>
      <vt:lpstr>PowerPoint Presentation</vt:lpstr>
      <vt:lpstr>PowerPoint Presentation</vt:lpstr>
      <vt:lpstr>PowerPoint Presentation</vt:lpstr>
      <vt:lpstr>PowerPoint Presentation</vt:lpstr>
      <vt:lpstr>PowerPoint Presentation</vt:lpstr>
      <vt:lpstr>PowerPoint Presentation</vt:lpstr>
      <vt:lpstr>Seperti apakah UI/UX yang bagus? </vt:lpstr>
      <vt:lpstr>Subjective </vt:lpstr>
      <vt:lpstr>Usable </vt:lpstr>
      <vt:lpstr>Consistent </vt:lpstr>
      <vt:lpstr>Kesimpulan</vt:lpstr>
      <vt:lpstr>PowerPoint Presentation</vt:lpstr>
      <vt:lpstr>PowerPoint Presentation</vt:lpstr>
      <vt:lpstr>PowerPoint Presentation</vt:lpstr>
      <vt:lpstr>PowerPoint Presentation</vt:lpstr>
      <vt:lpstr>PowerPoint Presentation</vt:lpstr>
      <vt:lpstr>Latihan Membuat Aplikasi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https://pencil.evolus.vn</vt:lpstr>
    </vt:vector>
  </TitlesOfParts>
  <Company>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SekretarisProdiTI</dc:creator>
  <cp:lastModifiedBy>amir</cp:lastModifiedBy>
  <cp:revision>7</cp:revision>
  <dcterms:created xsi:type="dcterms:W3CDTF">2018-08-24T06:21:57Z</dcterms:created>
  <dcterms:modified xsi:type="dcterms:W3CDTF">2022-11-06T17:53:47Z</dcterms:modified>
</cp:coreProperties>
</file>