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96" r:id="rId6"/>
    <p:sldId id="295" r:id="rId7"/>
    <p:sldId id="263" r:id="rId8"/>
    <p:sldId id="297" r:id="rId9"/>
    <p:sldId id="264" r:id="rId10"/>
    <p:sldId id="298" r:id="rId11"/>
    <p:sldId id="260" r:id="rId12"/>
    <p:sldId id="299" r:id="rId13"/>
    <p:sldId id="301" r:id="rId14"/>
    <p:sldId id="267" r:id="rId15"/>
    <p:sldId id="303" r:id="rId16"/>
    <p:sldId id="268" r:id="rId17"/>
    <p:sldId id="304" r:id="rId18"/>
    <p:sldId id="277" r:id="rId19"/>
  </p:sldIdLst>
  <p:sldSz cx="9144000" cy="5143500" type="screen16x9"/>
  <p:notesSz cx="6858000" cy="9144000"/>
  <p:embeddedFontLst>
    <p:embeddedFont>
      <p:font typeface="Roboto Slab" charset="0"/>
      <p:regular r:id="rId21"/>
      <p:bold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Chivo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E61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E3C9FA-EBAD-4885-90D2-0F3138BC2D0D}">
  <a:tblStyle styleId="{2EE3C9FA-EBAD-4885-90D2-0F3138BC2D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9DB0D9-0BB1-4054-9C9A-B231B8B04C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49" autoAdjust="0"/>
  </p:normalViewPr>
  <p:slideViewPr>
    <p:cSldViewPr snapToGrid="0">
      <p:cViewPr>
        <p:scale>
          <a:sx n="94" d="100"/>
          <a:sy n="94" d="100"/>
        </p:scale>
        <p:origin x="-612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B134D-E719-4F52-8D26-C19174CA279E}" type="doc">
      <dgm:prSet loTypeId="urn:microsoft.com/office/officeart/2005/8/layout/list1" loCatId="list" qsTypeId="urn:microsoft.com/office/officeart/2005/8/quickstyle/3d2" qsCatId="3D" csTypeId="urn:microsoft.com/office/officeart/2005/8/colors/accent6_1" csCatId="accent6" phldr="1"/>
      <dgm:spPr/>
      <dgm:t>
        <a:bodyPr/>
        <a:lstStyle/>
        <a:p>
          <a:endParaRPr lang="en-ID"/>
        </a:p>
      </dgm:t>
    </dgm:pt>
    <dgm:pt modelId="{6A458A85-2AAA-49BB-937B-88DAC0596FCC}">
      <dgm:prSet phldrT="[Text]" custT="1"/>
      <dgm:spPr/>
      <dgm:t>
        <a:bodyPr/>
        <a:lstStyle/>
        <a:p>
          <a:r>
            <a:rPr lang="en-ID" sz="1200" b="1" dirty="0">
              <a:latin typeface="Roboto Slab" panose="020B0604020202020204" charset="0"/>
              <a:ea typeface="Roboto Slab" panose="020B0604020202020204" charset="0"/>
            </a:rPr>
            <a:t>Create Objective</a:t>
          </a:r>
        </a:p>
      </dgm:t>
    </dgm:pt>
    <dgm:pt modelId="{0B4C7E33-6ED8-4C23-B5B7-1C62E7BBB5FB}" type="parTrans" cxnId="{0A880BD5-19E9-4F0E-B02F-C02CF6DF68FA}">
      <dgm:prSet/>
      <dgm:spPr/>
      <dgm:t>
        <a:bodyPr/>
        <a:lstStyle/>
        <a:p>
          <a:endParaRPr lang="en-ID" sz="1200" b="1">
            <a:latin typeface="Roboto Slab" panose="020B0604020202020204" charset="0"/>
            <a:ea typeface="Roboto Slab" panose="020B0604020202020204" charset="0"/>
          </a:endParaRPr>
        </a:p>
      </dgm:t>
    </dgm:pt>
    <dgm:pt modelId="{64DBE2DC-9C37-40B5-8054-E5B492DB3850}" type="sibTrans" cxnId="{0A880BD5-19E9-4F0E-B02F-C02CF6DF68FA}">
      <dgm:prSet/>
      <dgm:spPr/>
      <dgm:t>
        <a:bodyPr/>
        <a:lstStyle/>
        <a:p>
          <a:endParaRPr lang="en-ID" sz="1200" b="1">
            <a:latin typeface="Roboto Slab" panose="020B0604020202020204" charset="0"/>
            <a:ea typeface="Roboto Slab" panose="020B0604020202020204" charset="0"/>
          </a:endParaRPr>
        </a:p>
      </dgm:t>
    </dgm:pt>
    <dgm:pt modelId="{CE3E250C-ACF2-4C5E-B597-5798D511EE94}">
      <dgm:prSet phldrT="[Text]" custT="1"/>
      <dgm:spPr/>
      <dgm:t>
        <a:bodyPr/>
        <a:lstStyle/>
        <a:p>
          <a:r>
            <a:rPr lang="en-ID" sz="1200" b="1" dirty="0" err="1">
              <a:latin typeface="Roboto Slab" panose="020B0604020202020204" charset="0"/>
              <a:ea typeface="Roboto Slab" panose="020B0604020202020204" charset="0"/>
            </a:rPr>
            <a:t>Mendeskripsikan</a:t>
          </a:r>
          <a:r>
            <a:rPr lang="en-ID" sz="1200" b="1" dirty="0">
              <a:latin typeface="Roboto Slab" panose="020B0604020202020204" charset="0"/>
              <a:ea typeface="Roboto Slab" panose="020B0604020202020204" charset="0"/>
            </a:rPr>
            <a:t> Hasil</a:t>
          </a:r>
        </a:p>
      </dgm:t>
    </dgm:pt>
    <dgm:pt modelId="{998FFF2A-1819-4E54-9058-206E5A1B8E86}" type="parTrans" cxnId="{0FD7A2C7-3B1D-461F-8642-A862FE61AA4D}">
      <dgm:prSet/>
      <dgm:spPr/>
      <dgm:t>
        <a:bodyPr/>
        <a:lstStyle/>
        <a:p>
          <a:endParaRPr lang="en-ID" sz="1200" b="1">
            <a:latin typeface="Roboto Slab" panose="020B0604020202020204" charset="0"/>
            <a:ea typeface="Roboto Slab" panose="020B0604020202020204" charset="0"/>
          </a:endParaRPr>
        </a:p>
      </dgm:t>
    </dgm:pt>
    <dgm:pt modelId="{813F02CA-93A1-4C0F-ADA6-6DAFD7953DF2}" type="sibTrans" cxnId="{0FD7A2C7-3B1D-461F-8642-A862FE61AA4D}">
      <dgm:prSet/>
      <dgm:spPr/>
      <dgm:t>
        <a:bodyPr/>
        <a:lstStyle/>
        <a:p>
          <a:endParaRPr lang="en-ID" sz="1200" b="1">
            <a:latin typeface="Roboto Slab" panose="020B0604020202020204" charset="0"/>
            <a:ea typeface="Roboto Slab" panose="020B0604020202020204" charset="0"/>
          </a:endParaRPr>
        </a:p>
      </dgm:t>
    </dgm:pt>
    <dgm:pt modelId="{5003DA87-BF30-4BC7-9FC9-798E2E997A20}">
      <dgm:prSet phldrT="[Text]" custT="1"/>
      <dgm:spPr/>
      <dgm:t>
        <a:bodyPr/>
        <a:lstStyle/>
        <a:p>
          <a:r>
            <a:rPr lang="en-ID" sz="1200" b="1" dirty="0">
              <a:latin typeface="Roboto Slab" panose="020B0604020202020204" charset="0"/>
              <a:ea typeface="Roboto Slab" panose="020B0604020202020204" charset="0"/>
            </a:rPr>
            <a:t> Ambil Tindakan</a:t>
          </a:r>
        </a:p>
      </dgm:t>
    </dgm:pt>
    <dgm:pt modelId="{601FA3A4-CC10-4286-935D-4145F713C6E3}" type="parTrans" cxnId="{0538D07C-98CE-47F0-BC69-B3E6151BC4EC}">
      <dgm:prSet/>
      <dgm:spPr/>
      <dgm:t>
        <a:bodyPr/>
        <a:lstStyle/>
        <a:p>
          <a:endParaRPr lang="en-ID" sz="1200" b="1">
            <a:latin typeface="Roboto Slab" panose="020B0604020202020204" charset="0"/>
            <a:ea typeface="Roboto Slab" panose="020B0604020202020204" charset="0"/>
          </a:endParaRPr>
        </a:p>
      </dgm:t>
    </dgm:pt>
    <dgm:pt modelId="{72C41F4A-6C82-4D52-BADC-9A73EBE8349E}" type="sibTrans" cxnId="{0538D07C-98CE-47F0-BC69-B3E6151BC4EC}">
      <dgm:prSet/>
      <dgm:spPr/>
      <dgm:t>
        <a:bodyPr/>
        <a:lstStyle/>
        <a:p>
          <a:endParaRPr lang="en-ID" sz="1200" b="1">
            <a:latin typeface="Roboto Slab" panose="020B0604020202020204" charset="0"/>
            <a:ea typeface="Roboto Slab" panose="020B0604020202020204" charset="0"/>
          </a:endParaRPr>
        </a:p>
      </dgm:t>
    </dgm:pt>
    <dgm:pt modelId="{8A959385-4583-47FC-BF85-5F5AD44468E9}">
      <dgm:prSet phldrT="[Text]" custT="1"/>
      <dgm:spPr/>
      <dgm:t>
        <a:bodyPr/>
        <a:lstStyle/>
        <a:p>
          <a:r>
            <a:rPr lang="en-ID" sz="1200" b="1" dirty="0" err="1">
              <a:latin typeface="Roboto Slab" panose="020B0604020202020204" charset="0"/>
              <a:ea typeface="Roboto Slab" panose="020B0604020202020204" charset="0"/>
            </a:rPr>
            <a:t>Identifikasi</a:t>
          </a:r>
          <a:r>
            <a:rPr lang="en-ID" sz="1200" b="1" dirty="0">
              <a:latin typeface="Roboto Slab" panose="020B0604020202020204" charset="0"/>
              <a:ea typeface="Roboto Slab" panose="020B0604020202020204" charset="0"/>
            </a:rPr>
            <a:t> </a:t>
          </a:r>
          <a:r>
            <a:rPr lang="en-ID" sz="1200" b="1" dirty="0" err="1">
              <a:latin typeface="Roboto Slab" panose="020B0604020202020204" charset="0"/>
              <a:ea typeface="Roboto Slab" panose="020B0604020202020204" charset="0"/>
            </a:rPr>
            <a:t>Ukuran</a:t>
          </a:r>
          <a:endParaRPr lang="en-ID" sz="1200" b="1" dirty="0">
            <a:latin typeface="Roboto Slab" panose="020B0604020202020204" charset="0"/>
            <a:ea typeface="Roboto Slab" panose="020B0604020202020204" charset="0"/>
          </a:endParaRPr>
        </a:p>
      </dgm:t>
    </dgm:pt>
    <dgm:pt modelId="{F1F80648-C674-4800-A7A6-6A36D8265074}" type="parTrans" cxnId="{8D59CEEC-3AA1-47BE-BA1D-949A1328117C}">
      <dgm:prSet/>
      <dgm:spPr/>
      <dgm:t>
        <a:bodyPr/>
        <a:lstStyle/>
        <a:p>
          <a:endParaRPr lang="en-ID" sz="1200" b="1">
            <a:latin typeface="Roboto Slab" panose="020B0604020202020204" charset="0"/>
            <a:ea typeface="Roboto Slab" panose="020B0604020202020204" charset="0"/>
          </a:endParaRPr>
        </a:p>
      </dgm:t>
    </dgm:pt>
    <dgm:pt modelId="{4396AF87-159C-4461-92DF-7196A47F583A}" type="sibTrans" cxnId="{8D59CEEC-3AA1-47BE-BA1D-949A1328117C}">
      <dgm:prSet/>
      <dgm:spPr/>
      <dgm:t>
        <a:bodyPr/>
        <a:lstStyle/>
        <a:p>
          <a:endParaRPr lang="en-ID" sz="1200" b="1">
            <a:latin typeface="Roboto Slab" panose="020B0604020202020204" charset="0"/>
            <a:ea typeface="Roboto Slab" panose="020B0604020202020204" charset="0"/>
          </a:endParaRPr>
        </a:p>
      </dgm:t>
    </dgm:pt>
    <dgm:pt modelId="{8D9BCC97-D7FF-4617-A635-4A4F5427B808}">
      <dgm:prSet phldrT="[Text]" custT="1"/>
      <dgm:spPr/>
      <dgm:t>
        <a:bodyPr/>
        <a:lstStyle/>
        <a:p>
          <a:r>
            <a:rPr lang="en-ID" sz="1200" b="1" dirty="0" err="1">
              <a:latin typeface="Roboto Slab" panose="020B0604020202020204" charset="0"/>
              <a:ea typeface="Roboto Slab" panose="020B0604020202020204" charset="0"/>
            </a:rPr>
            <a:t>Unggah</a:t>
          </a:r>
          <a:r>
            <a:rPr lang="en-ID" sz="1200" b="1" dirty="0">
              <a:latin typeface="Roboto Slab" panose="020B0604020202020204" charset="0"/>
              <a:ea typeface="Roboto Slab" panose="020B0604020202020204" charset="0"/>
            </a:rPr>
            <a:t> </a:t>
          </a:r>
          <a:r>
            <a:rPr lang="en-ID" sz="1200" b="1" dirty="0" err="1">
              <a:latin typeface="Roboto Slab" panose="020B0604020202020204" charset="0"/>
              <a:ea typeface="Roboto Slab" panose="020B0604020202020204" charset="0"/>
            </a:rPr>
            <a:t>Struktur</a:t>
          </a:r>
          <a:r>
            <a:rPr lang="en-ID" sz="1200" b="1" dirty="0">
              <a:latin typeface="Roboto Slab" panose="020B0604020202020204" charset="0"/>
              <a:ea typeface="Roboto Slab" panose="020B0604020202020204" charset="0"/>
            </a:rPr>
            <a:t>/Data </a:t>
          </a:r>
          <a:r>
            <a:rPr lang="en-ID" sz="1200" b="1" dirty="0" err="1">
              <a:latin typeface="Roboto Slab" panose="020B0604020202020204" charset="0"/>
              <a:ea typeface="Roboto Slab" panose="020B0604020202020204" charset="0"/>
            </a:rPr>
            <a:t>ke</a:t>
          </a:r>
          <a:r>
            <a:rPr lang="en-ID" sz="1200" b="1" dirty="0">
              <a:latin typeface="Roboto Slab" panose="020B0604020202020204" charset="0"/>
              <a:ea typeface="Roboto Slab" panose="020B0604020202020204" charset="0"/>
            </a:rPr>
            <a:t> </a:t>
          </a:r>
          <a:r>
            <a:rPr lang="en-ID" sz="1200" b="1" dirty="0" err="1">
              <a:latin typeface="Roboto Slab" panose="020B0604020202020204" charset="0"/>
              <a:ea typeface="Roboto Slab" panose="020B0604020202020204" charset="0"/>
            </a:rPr>
            <a:t>dalam</a:t>
          </a:r>
          <a:r>
            <a:rPr lang="en-ID" sz="1200" b="1" dirty="0">
              <a:latin typeface="Roboto Slab" panose="020B0604020202020204" charset="0"/>
              <a:ea typeface="Roboto Slab" panose="020B0604020202020204" charset="0"/>
            </a:rPr>
            <a:t> system</a:t>
          </a:r>
        </a:p>
      </dgm:t>
    </dgm:pt>
    <dgm:pt modelId="{9952D2C2-4816-4550-A412-BA63CDED824A}" type="parTrans" cxnId="{7CE9C566-7504-45E4-A6D6-5A3666A12D5A}">
      <dgm:prSet/>
      <dgm:spPr/>
      <dgm:t>
        <a:bodyPr/>
        <a:lstStyle/>
        <a:p>
          <a:endParaRPr lang="en-ID" sz="1200" b="1">
            <a:latin typeface="Roboto Slab" panose="020B0604020202020204" charset="0"/>
            <a:ea typeface="Roboto Slab" panose="020B0604020202020204" charset="0"/>
          </a:endParaRPr>
        </a:p>
      </dgm:t>
    </dgm:pt>
    <dgm:pt modelId="{8F94A647-E665-4A73-BA7A-E645F2E1F8F8}" type="sibTrans" cxnId="{7CE9C566-7504-45E4-A6D6-5A3666A12D5A}">
      <dgm:prSet/>
      <dgm:spPr/>
      <dgm:t>
        <a:bodyPr/>
        <a:lstStyle/>
        <a:p>
          <a:endParaRPr lang="en-ID" sz="1200" b="1">
            <a:latin typeface="Roboto Slab" panose="020B0604020202020204" charset="0"/>
            <a:ea typeface="Roboto Slab" panose="020B0604020202020204" charset="0"/>
          </a:endParaRPr>
        </a:p>
      </dgm:t>
    </dgm:pt>
    <dgm:pt modelId="{81D56D1C-97AC-468A-8639-6FA2F0D5C527}">
      <dgm:prSet phldrT="[Text]" custT="1"/>
      <dgm:spPr/>
      <dgm:t>
        <a:bodyPr/>
        <a:lstStyle/>
        <a:p>
          <a:r>
            <a:rPr lang="en-ID" sz="1200" b="1" dirty="0" err="1">
              <a:latin typeface="Roboto Slab" panose="020B0604020202020204" charset="0"/>
              <a:ea typeface="Roboto Slab" panose="020B0604020202020204" charset="0"/>
            </a:rPr>
            <a:t>Menafsirkan</a:t>
          </a:r>
          <a:r>
            <a:rPr lang="en-ID" sz="1200" b="1" dirty="0">
              <a:latin typeface="Roboto Slab" panose="020B0604020202020204" charset="0"/>
              <a:ea typeface="Roboto Slab" panose="020B0604020202020204" charset="0"/>
            </a:rPr>
            <a:t> Hasil</a:t>
          </a:r>
        </a:p>
      </dgm:t>
    </dgm:pt>
    <dgm:pt modelId="{81CED3ED-C012-456E-85C7-6934E7F028A4}" type="parTrans" cxnId="{5A008289-C8A6-4978-AFDD-619C11A09D69}">
      <dgm:prSet/>
      <dgm:spPr/>
      <dgm:t>
        <a:bodyPr/>
        <a:lstStyle/>
        <a:p>
          <a:endParaRPr lang="en-ID" sz="1200" b="1">
            <a:latin typeface="Roboto Slab" panose="020B0604020202020204" charset="0"/>
            <a:ea typeface="Roboto Slab" panose="020B0604020202020204" charset="0"/>
          </a:endParaRPr>
        </a:p>
      </dgm:t>
    </dgm:pt>
    <dgm:pt modelId="{410A7116-685A-4CA0-BBB1-E9B7F0D2E1B3}" type="sibTrans" cxnId="{5A008289-C8A6-4978-AFDD-619C11A09D69}">
      <dgm:prSet/>
      <dgm:spPr/>
      <dgm:t>
        <a:bodyPr/>
        <a:lstStyle/>
        <a:p>
          <a:endParaRPr lang="en-ID" sz="1200" b="1">
            <a:latin typeface="Roboto Slab" panose="020B0604020202020204" charset="0"/>
            <a:ea typeface="Roboto Slab" panose="020B0604020202020204" charset="0"/>
          </a:endParaRPr>
        </a:p>
      </dgm:t>
    </dgm:pt>
    <dgm:pt modelId="{A45018F2-0D19-4F21-AC78-CD8CAF8431C6}">
      <dgm:prSet phldrT="[Text]" custT="1"/>
      <dgm:spPr/>
      <dgm:t>
        <a:bodyPr/>
        <a:lstStyle/>
        <a:p>
          <a:r>
            <a:rPr lang="en-ID" sz="1200" b="1" dirty="0" err="1">
              <a:latin typeface="Roboto Slab" panose="020B0604020202020204" charset="0"/>
              <a:ea typeface="Roboto Slab" panose="020B0604020202020204" charset="0"/>
            </a:rPr>
            <a:t>Tentukan</a:t>
          </a:r>
          <a:r>
            <a:rPr lang="en-ID" sz="1200" b="1" dirty="0">
              <a:latin typeface="Roboto Slab" panose="020B0604020202020204" charset="0"/>
              <a:ea typeface="Roboto Slab" panose="020B0604020202020204" charset="0"/>
            </a:rPr>
            <a:t> </a:t>
          </a:r>
          <a:r>
            <a:rPr lang="en-ID" sz="1200" b="1" dirty="0" err="1">
              <a:latin typeface="Roboto Slab" panose="020B0604020202020204" charset="0"/>
              <a:ea typeface="Roboto Slab" panose="020B0604020202020204" charset="0"/>
            </a:rPr>
            <a:t>Ambang</a:t>
          </a:r>
          <a:r>
            <a:rPr lang="en-ID" sz="1200" b="1" dirty="0">
              <a:latin typeface="Roboto Slab" panose="020B0604020202020204" charset="0"/>
              <a:ea typeface="Roboto Slab" panose="020B0604020202020204" charset="0"/>
            </a:rPr>
            <a:t> Batas (Threshold)</a:t>
          </a:r>
        </a:p>
      </dgm:t>
    </dgm:pt>
    <dgm:pt modelId="{72DBA98A-6A09-457B-A6BD-E4A5674CB5B5}" type="parTrans" cxnId="{1EA32513-99D0-43B6-8600-40A4A4390EC5}">
      <dgm:prSet/>
      <dgm:spPr/>
      <dgm:t>
        <a:bodyPr/>
        <a:lstStyle/>
        <a:p>
          <a:endParaRPr lang="en-ID" sz="1200" b="1">
            <a:latin typeface="Roboto Slab" panose="020B0604020202020204" charset="0"/>
            <a:ea typeface="Roboto Slab" panose="020B0604020202020204" charset="0"/>
          </a:endParaRPr>
        </a:p>
      </dgm:t>
    </dgm:pt>
    <dgm:pt modelId="{5CAA6925-A171-46BE-9A55-A7E3F269E823}" type="sibTrans" cxnId="{1EA32513-99D0-43B6-8600-40A4A4390EC5}">
      <dgm:prSet/>
      <dgm:spPr/>
      <dgm:t>
        <a:bodyPr/>
        <a:lstStyle/>
        <a:p>
          <a:endParaRPr lang="en-ID" sz="1200" b="1">
            <a:latin typeface="Roboto Slab" panose="020B0604020202020204" charset="0"/>
            <a:ea typeface="Roboto Slab" panose="020B0604020202020204" charset="0"/>
          </a:endParaRPr>
        </a:p>
      </dgm:t>
    </dgm:pt>
    <dgm:pt modelId="{E9BC83A0-C470-4225-9125-526520317C26}" type="pres">
      <dgm:prSet presAssocID="{D3DB134D-E719-4F52-8D26-C19174CA279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F67861-7678-46C0-9DB4-E66BD667E7CA}" type="pres">
      <dgm:prSet presAssocID="{6A458A85-2AAA-49BB-937B-88DAC0596FCC}" presName="parentLin" presStyleCnt="0"/>
      <dgm:spPr/>
    </dgm:pt>
    <dgm:pt modelId="{DCAD8AD8-BCB6-4CA5-B53F-472AEAA6C374}" type="pres">
      <dgm:prSet presAssocID="{6A458A85-2AAA-49BB-937B-88DAC0596FCC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4C1FFAE0-E478-40A6-9115-C5F41A24A31B}" type="pres">
      <dgm:prSet presAssocID="{6A458A85-2AAA-49BB-937B-88DAC0596FCC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C9DC3-4FA8-41D5-A379-4E56CF179C48}" type="pres">
      <dgm:prSet presAssocID="{6A458A85-2AAA-49BB-937B-88DAC0596FCC}" presName="negativeSpace" presStyleCnt="0"/>
      <dgm:spPr/>
    </dgm:pt>
    <dgm:pt modelId="{9E0680E8-AABB-45D7-83CC-D7DE464A9749}" type="pres">
      <dgm:prSet presAssocID="{6A458A85-2AAA-49BB-937B-88DAC0596FCC}" presName="childText" presStyleLbl="conFgAcc1" presStyleIdx="0" presStyleCnt="7">
        <dgm:presLayoutVars>
          <dgm:bulletEnabled val="1"/>
        </dgm:presLayoutVars>
      </dgm:prSet>
      <dgm:spPr/>
    </dgm:pt>
    <dgm:pt modelId="{21C85181-E297-4B06-AE31-3C10DBCA9F8E}" type="pres">
      <dgm:prSet presAssocID="{64DBE2DC-9C37-40B5-8054-E5B492DB3850}" presName="spaceBetweenRectangles" presStyleCnt="0"/>
      <dgm:spPr/>
    </dgm:pt>
    <dgm:pt modelId="{235C4997-ED30-4F4B-BF07-314976AAF12F}" type="pres">
      <dgm:prSet presAssocID="{CE3E250C-ACF2-4C5E-B597-5798D511EE94}" presName="parentLin" presStyleCnt="0"/>
      <dgm:spPr/>
    </dgm:pt>
    <dgm:pt modelId="{ED9A68C7-1400-4BF0-ACD8-1565A35B202E}" type="pres">
      <dgm:prSet presAssocID="{CE3E250C-ACF2-4C5E-B597-5798D511EE94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5C700181-0539-4011-90FA-B9AE1CB0D342}" type="pres">
      <dgm:prSet presAssocID="{CE3E250C-ACF2-4C5E-B597-5798D511EE94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E16E0C-278E-4C69-87C3-2D23123D297B}" type="pres">
      <dgm:prSet presAssocID="{CE3E250C-ACF2-4C5E-B597-5798D511EE94}" presName="negativeSpace" presStyleCnt="0"/>
      <dgm:spPr/>
    </dgm:pt>
    <dgm:pt modelId="{8FA26242-F1ED-4019-B9C1-244ADCE3CB94}" type="pres">
      <dgm:prSet presAssocID="{CE3E250C-ACF2-4C5E-B597-5798D511EE94}" presName="childText" presStyleLbl="conFgAcc1" presStyleIdx="1" presStyleCnt="7">
        <dgm:presLayoutVars>
          <dgm:bulletEnabled val="1"/>
        </dgm:presLayoutVars>
      </dgm:prSet>
      <dgm:spPr/>
    </dgm:pt>
    <dgm:pt modelId="{03F46531-688F-4CDD-94B9-BCA48A5FF132}" type="pres">
      <dgm:prSet presAssocID="{813F02CA-93A1-4C0F-ADA6-6DAFD7953DF2}" presName="spaceBetweenRectangles" presStyleCnt="0"/>
      <dgm:spPr/>
    </dgm:pt>
    <dgm:pt modelId="{BCC44278-85B1-4E98-87C8-EA22CAE13249}" type="pres">
      <dgm:prSet presAssocID="{8A959385-4583-47FC-BF85-5F5AD44468E9}" presName="parentLin" presStyleCnt="0"/>
      <dgm:spPr/>
    </dgm:pt>
    <dgm:pt modelId="{FEAE00A1-13A8-418E-9565-B1C7E26CC87A}" type="pres">
      <dgm:prSet presAssocID="{8A959385-4583-47FC-BF85-5F5AD44468E9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12B3E229-E8C1-4908-9A2E-150FA62ECA0D}" type="pres">
      <dgm:prSet presAssocID="{8A959385-4583-47FC-BF85-5F5AD44468E9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DACBA-14AF-49B9-BF84-AC339BAD7561}" type="pres">
      <dgm:prSet presAssocID="{8A959385-4583-47FC-BF85-5F5AD44468E9}" presName="negativeSpace" presStyleCnt="0"/>
      <dgm:spPr/>
    </dgm:pt>
    <dgm:pt modelId="{FCE6957E-DD35-4EAC-B44D-AABED72B9F74}" type="pres">
      <dgm:prSet presAssocID="{8A959385-4583-47FC-BF85-5F5AD44468E9}" presName="childText" presStyleLbl="conFgAcc1" presStyleIdx="2" presStyleCnt="7">
        <dgm:presLayoutVars>
          <dgm:bulletEnabled val="1"/>
        </dgm:presLayoutVars>
      </dgm:prSet>
      <dgm:spPr/>
    </dgm:pt>
    <dgm:pt modelId="{A18E7994-C1F1-4E55-A29F-644C91DE6873}" type="pres">
      <dgm:prSet presAssocID="{4396AF87-159C-4461-92DF-7196A47F583A}" presName="spaceBetweenRectangles" presStyleCnt="0"/>
      <dgm:spPr/>
    </dgm:pt>
    <dgm:pt modelId="{33E30A77-D365-450C-B4B8-0FD968D9B53B}" type="pres">
      <dgm:prSet presAssocID="{A45018F2-0D19-4F21-AC78-CD8CAF8431C6}" presName="parentLin" presStyleCnt="0"/>
      <dgm:spPr/>
    </dgm:pt>
    <dgm:pt modelId="{C6F47928-33B5-46C4-8C34-C1FD6F134C25}" type="pres">
      <dgm:prSet presAssocID="{A45018F2-0D19-4F21-AC78-CD8CAF8431C6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BE6D8299-F0DB-49AB-B862-640D0D74CB7C}" type="pres">
      <dgm:prSet presAssocID="{A45018F2-0D19-4F21-AC78-CD8CAF8431C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1A726-1D31-44A3-9079-A11C8712965D}" type="pres">
      <dgm:prSet presAssocID="{A45018F2-0D19-4F21-AC78-CD8CAF8431C6}" presName="negativeSpace" presStyleCnt="0"/>
      <dgm:spPr/>
    </dgm:pt>
    <dgm:pt modelId="{B0377DA6-CB13-4D76-8C46-E7E9027651BF}" type="pres">
      <dgm:prSet presAssocID="{A45018F2-0D19-4F21-AC78-CD8CAF8431C6}" presName="childText" presStyleLbl="conFgAcc1" presStyleIdx="3" presStyleCnt="7">
        <dgm:presLayoutVars>
          <dgm:bulletEnabled val="1"/>
        </dgm:presLayoutVars>
      </dgm:prSet>
      <dgm:spPr/>
    </dgm:pt>
    <dgm:pt modelId="{E5CC11BF-5204-4EC5-A6EF-B6A06F0152A1}" type="pres">
      <dgm:prSet presAssocID="{5CAA6925-A171-46BE-9A55-A7E3F269E823}" presName="spaceBetweenRectangles" presStyleCnt="0"/>
      <dgm:spPr/>
    </dgm:pt>
    <dgm:pt modelId="{A72590B1-5EF1-4CE6-813D-0ED5AE8EC5A2}" type="pres">
      <dgm:prSet presAssocID="{8D9BCC97-D7FF-4617-A635-4A4F5427B808}" presName="parentLin" presStyleCnt="0"/>
      <dgm:spPr/>
    </dgm:pt>
    <dgm:pt modelId="{A73F27AB-7D61-4118-9896-4DDC850C5FC3}" type="pres">
      <dgm:prSet presAssocID="{8D9BCC97-D7FF-4617-A635-4A4F5427B808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F29E0A3D-BD63-43A3-AA99-C98BF0879E7F}" type="pres">
      <dgm:prSet presAssocID="{8D9BCC97-D7FF-4617-A635-4A4F5427B808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1905C-6A6B-488B-9BA5-4812BAD2EFC7}" type="pres">
      <dgm:prSet presAssocID="{8D9BCC97-D7FF-4617-A635-4A4F5427B808}" presName="negativeSpace" presStyleCnt="0"/>
      <dgm:spPr/>
    </dgm:pt>
    <dgm:pt modelId="{1CCE4FD2-8550-4E65-9B40-2D68C224A9E7}" type="pres">
      <dgm:prSet presAssocID="{8D9BCC97-D7FF-4617-A635-4A4F5427B808}" presName="childText" presStyleLbl="conFgAcc1" presStyleIdx="4" presStyleCnt="7">
        <dgm:presLayoutVars>
          <dgm:bulletEnabled val="1"/>
        </dgm:presLayoutVars>
      </dgm:prSet>
      <dgm:spPr/>
    </dgm:pt>
    <dgm:pt modelId="{67901FBB-2A95-4096-9172-28957E5926F6}" type="pres">
      <dgm:prSet presAssocID="{8F94A647-E665-4A73-BA7A-E645F2E1F8F8}" presName="spaceBetweenRectangles" presStyleCnt="0"/>
      <dgm:spPr/>
    </dgm:pt>
    <dgm:pt modelId="{C5C03484-F67A-4142-806D-472886E54136}" type="pres">
      <dgm:prSet presAssocID="{81D56D1C-97AC-468A-8639-6FA2F0D5C527}" presName="parentLin" presStyleCnt="0"/>
      <dgm:spPr/>
    </dgm:pt>
    <dgm:pt modelId="{A591D179-9827-4522-9C90-86E2F0985812}" type="pres">
      <dgm:prSet presAssocID="{81D56D1C-97AC-468A-8639-6FA2F0D5C527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2DFC7888-FD71-4A44-B4D0-EDB021C10AA0}" type="pres">
      <dgm:prSet presAssocID="{81D56D1C-97AC-468A-8639-6FA2F0D5C52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19FBC-E6CA-48C7-B448-31C816AD5520}" type="pres">
      <dgm:prSet presAssocID="{81D56D1C-97AC-468A-8639-6FA2F0D5C527}" presName="negativeSpace" presStyleCnt="0"/>
      <dgm:spPr/>
    </dgm:pt>
    <dgm:pt modelId="{37BEEBB1-7D3E-47BC-9997-E6208473F819}" type="pres">
      <dgm:prSet presAssocID="{81D56D1C-97AC-468A-8639-6FA2F0D5C527}" presName="childText" presStyleLbl="conFgAcc1" presStyleIdx="5" presStyleCnt="7">
        <dgm:presLayoutVars>
          <dgm:bulletEnabled val="1"/>
        </dgm:presLayoutVars>
      </dgm:prSet>
      <dgm:spPr/>
    </dgm:pt>
    <dgm:pt modelId="{256F3B1C-D691-4DE6-A879-9321DE4EE48B}" type="pres">
      <dgm:prSet presAssocID="{410A7116-685A-4CA0-BBB1-E9B7F0D2E1B3}" presName="spaceBetweenRectangles" presStyleCnt="0"/>
      <dgm:spPr/>
    </dgm:pt>
    <dgm:pt modelId="{C8E41840-2A32-44C6-86D0-6D7C4917D4DD}" type="pres">
      <dgm:prSet presAssocID="{5003DA87-BF30-4BC7-9FC9-798E2E997A20}" presName="parentLin" presStyleCnt="0"/>
      <dgm:spPr/>
    </dgm:pt>
    <dgm:pt modelId="{A20449C2-9739-4415-ACFA-DA5F31E5379F}" type="pres">
      <dgm:prSet presAssocID="{5003DA87-BF30-4BC7-9FC9-798E2E997A20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D52C8931-01CF-44D6-9972-44D4356FEEAD}" type="pres">
      <dgm:prSet presAssocID="{5003DA87-BF30-4BC7-9FC9-798E2E997A20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BB01D-34B3-4E3D-B0DA-55AF8DFB0B7A}" type="pres">
      <dgm:prSet presAssocID="{5003DA87-BF30-4BC7-9FC9-798E2E997A20}" presName="negativeSpace" presStyleCnt="0"/>
      <dgm:spPr/>
    </dgm:pt>
    <dgm:pt modelId="{96992852-A9DE-45B8-89C9-B0740EF84DB0}" type="pres">
      <dgm:prSet presAssocID="{5003DA87-BF30-4BC7-9FC9-798E2E997A2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D59CEEC-3AA1-47BE-BA1D-949A1328117C}" srcId="{D3DB134D-E719-4F52-8D26-C19174CA279E}" destId="{8A959385-4583-47FC-BF85-5F5AD44468E9}" srcOrd="2" destOrd="0" parTransId="{F1F80648-C674-4800-A7A6-6A36D8265074}" sibTransId="{4396AF87-159C-4461-92DF-7196A47F583A}"/>
    <dgm:cxn modelId="{1EA32513-99D0-43B6-8600-40A4A4390EC5}" srcId="{D3DB134D-E719-4F52-8D26-C19174CA279E}" destId="{A45018F2-0D19-4F21-AC78-CD8CAF8431C6}" srcOrd="3" destOrd="0" parTransId="{72DBA98A-6A09-457B-A6BD-E4A5674CB5B5}" sibTransId="{5CAA6925-A171-46BE-9A55-A7E3F269E823}"/>
    <dgm:cxn modelId="{2880AE2C-89D1-47DB-9BC8-16C3FB2C87B5}" type="presOf" srcId="{5003DA87-BF30-4BC7-9FC9-798E2E997A20}" destId="{A20449C2-9739-4415-ACFA-DA5F31E5379F}" srcOrd="0" destOrd="0" presId="urn:microsoft.com/office/officeart/2005/8/layout/list1"/>
    <dgm:cxn modelId="{0538D07C-98CE-47F0-BC69-B3E6151BC4EC}" srcId="{D3DB134D-E719-4F52-8D26-C19174CA279E}" destId="{5003DA87-BF30-4BC7-9FC9-798E2E997A20}" srcOrd="6" destOrd="0" parTransId="{601FA3A4-CC10-4286-935D-4145F713C6E3}" sibTransId="{72C41F4A-6C82-4D52-BADC-9A73EBE8349E}"/>
    <dgm:cxn modelId="{5A008289-C8A6-4978-AFDD-619C11A09D69}" srcId="{D3DB134D-E719-4F52-8D26-C19174CA279E}" destId="{81D56D1C-97AC-468A-8639-6FA2F0D5C527}" srcOrd="5" destOrd="0" parTransId="{81CED3ED-C012-456E-85C7-6934E7F028A4}" sibTransId="{410A7116-685A-4CA0-BBB1-E9B7F0D2E1B3}"/>
    <dgm:cxn modelId="{E12652DE-D363-4A14-9EC3-0A6BDE5B90A5}" type="presOf" srcId="{81D56D1C-97AC-468A-8639-6FA2F0D5C527}" destId="{A591D179-9827-4522-9C90-86E2F0985812}" srcOrd="0" destOrd="0" presId="urn:microsoft.com/office/officeart/2005/8/layout/list1"/>
    <dgm:cxn modelId="{53CF3D7C-E2BA-4F5B-9707-2817C329D112}" type="presOf" srcId="{A45018F2-0D19-4F21-AC78-CD8CAF8431C6}" destId="{C6F47928-33B5-46C4-8C34-C1FD6F134C25}" srcOrd="0" destOrd="0" presId="urn:microsoft.com/office/officeart/2005/8/layout/list1"/>
    <dgm:cxn modelId="{0FD7A2C7-3B1D-461F-8642-A862FE61AA4D}" srcId="{D3DB134D-E719-4F52-8D26-C19174CA279E}" destId="{CE3E250C-ACF2-4C5E-B597-5798D511EE94}" srcOrd="1" destOrd="0" parTransId="{998FFF2A-1819-4E54-9058-206E5A1B8E86}" sibTransId="{813F02CA-93A1-4C0F-ADA6-6DAFD7953DF2}"/>
    <dgm:cxn modelId="{5F411290-C9E1-45CD-A349-BAEE9E99DF10}" type="presOf" srcId="{D3DB134D-E719-4F52-8D26-C19174CA279E}" destId="{E9BC83A0-C470-4225-9125-526520317C26}" srcOrd="0" destOrd="0" presId="urn:microsoft.com/office/officeart/2005/8/layout/list1"/>
    <dgm:cxn modelId="{60234F71-F603-4091-B740-01C1C67483D3}" type="presOf" srcId="{6A458A85-2AAA-49BB-937B-88DAC0596FCC}" destId="{4C1FFAE0-E478-40A6-9115-C5F41A24A31B}" srcOrd="1" destOrd="0" presId="urn:microsoft.com/office/officeart/2005/8/layout/list1"/>
    <dgm:cxn modelId="{C4DBEE3E-F2F7-4AEE-8838-44C5E088B068}" type="presOf" srcId="{8D9BCC97-D7FF-4617-A635-4A4F5427B808}" destId="{A73F27AB-7D61-4118-9896-4DDC850C5FC3}" srcOrd="0" destOrd="0" presId="urn:microsoft.com/office/officeart/2005/8/layout/list1"/>
    <dgm:cxn modelId="{9E5B0907-C949-48F3-914A-55712637123F}" type="presOf" srcId="{8D9BCC97-D7FF-4617-A635-4A4F5427B808}" destId="{F29E0A3D-BD63-43A3-AA99-C98BF0879E7F}" srcOrd="1" destOrd="0" presId="urn:microsoft.com/office/officeart/2005/8/layout/list1"/>
    <dgm:cxn modelId="{D59EF759-AEA2-4C8F-825E-AA3C342F8536}" type="presOf" srcId="{8A959385-4583-47FC-BF85-5F5AD44468E9}" destId="{FEAE00A1-13A8-418E-9565-B1C7E26CC87A}" srcOrd="0" destOrd="0" presId="urn:microsoft.com/office/officeart/2005/8/layout/list1"/>
    <dgm:cxn modelId="{5E4DA644-1C1B-4751-ACAB-CCF365782D86}" type="presOf" srcId="{8A959385-4583-47FC-BF85-5F5AD44468E9}" destId="{12B3E229-E8C1-4908-9A2E-150FA62ECA0D}" srcOrd="1" destOrd="0" presId="urn:microsoft.com/office/officeart/2005/8/layout/list1"/>
    <dgm:cxn modelId="{0A880BD5-19E9-4F0E-B02F-C02CF6DF68FA}" srcId="{D3DB134D-E719-4F52-8D26-C19174CA279E}" destId="{6A458A85-2AAA-49BB-937B-88DAC0596FCC}" srcOrd="0" destOrd="0" parTransId="{0B4C7E33-6ED8-4C23-B5B7-1C62E7BBB5FB}" sibTransId="{64DBE2DC-9C37-40B5-8054-E5B492DB3850}"/>
    <dgm:cxn modelId="{125EEE84-E847-4CC3-B2F6-76FF50C1C70F}" type="presOf" srcId="{CE3E250C-ACF2-4C5E-B597-5798D511EE94}" destId="{5C700181-0539-4011-90FA-B9AE1CB0D342}" srcOrd="1" destOrd="0" presId="urn:microsoft.com/office/officeart/2005/8/layout/list1"/>
    <dgm:cxn modelId="{E23A97E9-AA31-4DC3-89F5-B1BA5DEFAFDA}" type="presOf" srcId="{A45018F2-0D19-4F21-AC78-CD8CAF8431C6}" destId="{BE6D8299-F0DB-49AB-B862-640D0D74CB7C}" srcOrd="1" destOrd="0" presId="urn:microsoft.com/office/officeart/2005/8/layout/list1"/>
    <dgm:cxn modelId="{ABAD4474-981F-4422-A82B-4480A439EC5E}" type="presOf" srcId="{81D56D1C-97AC-468A-8639-6FA2F0D5C527}" destId="{2DFC7888-FD71-4A44-B4D0-EDB021C10AA0}" srcOrd="1" destOrd="0" presId="urn:microsoft.com/office/officeart/2005/8/layout/list1"/>
    <dgm:cxn modelId="{37945E7C-08C2-4E50-9897-BCCEE497DB60}" type="presOf" srcId="{CE3E250C-ACF2-4C5E-B597-5798D511EE94}" destId="{ED9A68C7-1400-4BF0-ACD8-1565A35B202E}" srcOrd="0" destOrd="0" presId="urn:microsoft.com/office/officeart/2005/8/layout/list1"/>
    <dgm:cxn modelId="{84C95DE5-830C-4566-A406-45F7CF8F9640}" type="presOf" srcId="{5003DA87-BF30-4BC7-9FC9-798E2E997A20}" destId="{D52C8931-01CF-44D6-9972-44D4356FEEAD}" srcOrd="1" destOrd="0" presId="urn:microsoft.com/office/officeart/2005/8/layout/list1"/>
    <dgm:cxn modelId="{7CE9C566-7504-45E4-A6D6-5A3666A12D5A}" srcId="{D3DB134D-E719-4F52-8D26-C19174CA279E}" destId="{8D9BCC97-D7FF-4617-A635-4A4F5427B808}" srcOrd="4" destOrd="0" parTransId="{9952D2C2-4816-4550-A412-BA63CDED824A}" sibTransId="{8F94A647-E665-4A73-BA7A-E645F2E1F8F8}"/>
    <dgm:cxn modelId="{3AD64E58-50AD-4F60-83AF-E4DEBA1B38AF}" type="presOf" srcId="{6A458A85-2AAA-49BB-937B-88DAC0596FCC}" destId="{DCAD8AD8-BCB6-4CA5-B53F-472AEAA6C374}" srcOrd="0" destOrd="0" presId="urn:microsoft.com/office/officeart/2005/8/layout/list1"/>
    <dgm:cxn modelId="{7103F6F3-9897-497C-9D82-5AF5BFA62B5C}" type="presParOf" srcId="{E9BC83A0-C470-4225-9125-526520317C26}" destId="{46F67861-7678-46C0-9DB4-E66BD667E7CA}" srcOrd="0" destOrd="0" presId="urn:microsoft.com/office/officeart/2005/8/layout/list1"/>
    <dgm:cxn modelId="{0CB9C44A-658E-4146-9A54-2AF266CE2B04}" type="presParOf" srcId="{46F67861-7678-46C0-9DB4-E66BD667E7CA}" destId="{DCAD8AD8-BCB6-4CA5-B53F-472AEAA6C374}" srcOrd="0" destOrd="0" presId="urn:microsoft.com/office/officeart/2005/8/layout/list1"/>
    <dgm:cxn modelId="{0F8AF3B6-2AD9-448C-9709-19FD87180021}" type="presParOf" srcId="{46F67861-7678-46C0-9DB4-E66BD667E7CA}" destId="{4C1FFAE0-E478-40A6-9115-C5F41A24A31B}" srcOrd="1" destOrd="0" presId="urn:microsoft.com/office/officeart/2005/8/layout/list1"/>
    <dgm:cxn modelId="{9FC74E9B-3DB1-4FFC-99A5-A54E43D9C5CC}" type="presParOf" srcId="{E9BC83A0-C470-4225-9125-526520317C26}" destId="{2A9C9DC3-4FA8-41D5-A379-4E56CF179C48}" srcOrd="1" destOrd="0" presId="urn:microsoft.com/office/officeart/2005/8/layout/list1"/>
    <dgm:cxn modelId="{A98BAB70-E3E7-483E-A6D6-8BFCFD6811F0}" type="presParOf" srcId="{E9BC83A0-C470-4225-9125-526520317C26}" destId="{9E0680E8-AABB-45D7-83CC-D7DE464A9749}" srcOrd="2" destOrd="0" presId="urn:microsoft.com/office/officeart/2005/8/layout/list1"/>
    <dgm:cxn modelId="{ED2B0B0B-BC92-40BD-9057-F6714DA188CC}" type="presParOf" srcId="{E9BC83A0-C470-4225-9125-526520317C26}" destId="{21C85181-E297-4B06-AE31-3C10DBCA9F8E}" srcOrd="3" destOrd="0" presId="urn:microsoft.com/office/officeart/2005/8/layout/list1"/>
    <dgm:cxn modelId="{C1C073FF-A57A-4D58-ADCE-752E68B3EA79}" type="presParOf" srcId="{E9BC83A0-C470-4225-9125-526520317C26}" destId="{235C4997-ED30-4F4B-BF07-314976AAF12F}" srcOrd="4" destOrd="0" presId="urn:microsoft.com/office/officeart/2005/8/layout/list1"/>
    <dgm:cxn modelId="{CD8DD659-7B66-4EF3-AF4A-7E9B81BE9A10}" type="presParOf" srcId="{235C4997-ED30-4F4B-BF07-314976AAF12F}" destId="{ED9A68C7-1400-4BF0-ACD8-1565A35B202E}" srcOrd="0" destOrd="0" presId="urn:microsoft.com/office/officeart/2005/8/layout/list1"/>
    <dgm:cxn modelId="{E328096F-3B86-4769-A211-1E37F0099DDA}" type="presParOf" srcId="{235C4997-ED30-4F4B-BF07-314976AAF12F}" destId="{5C700181-0539-4011-90FA-B9AE1CB0D342}" srcOrd="1" destOrd="0" presId="urn:microsoft.com/office/officeart/2005/8/layout/list1"/>
    <dgm:cxn modelId="{83750173-0204-47B5-91CA-8F7A30894BB1}" type="presParOf" srcId="{E9BC83A0-C470-4225-9125-526520317C26}" destId="{F1E16E0C-278E-4C69-87C3-2D23123D297B}" srcOrd="5" destOrd="0" presId="urn:microsoft.com/office/officeart/2005/8/layout/list1"/>
    <dgm:cxn modelId="{33E763F1-31C2-4D19-80F3-958340ABA312}" type="presParOf" srcId="{E9BC83A0-C470-4225-9125-526520317C26}" destId="{8FA26242-F1ED-4019-B9C1-244ADCE3CB94}" srcOrd="6" destOrd="0" presId="urn:microsoft.com/office/officeart/2005/8/layout/list1"/>
    <dgm:cxn modelId="{D6948EBA-65C7-4736-94B9-13F1CF9132A3}" type="presParOf" srcId="{E9BC83A0-C470-4225-9125-526520317C26}" destId="{03F46531-688F-4CDD-94B9-BCA48A5FF132}" srcOrd="7" destOrd="0" presId="urn:microsoft.com/office/officeart/2005/8/layout/list1"/>
    <dgm:cxn modelId="{53A8228F-1499-49FA-B103-74C4C632B07F}" type="presParOf" srcId="{E9BC83A0-C470-4225-9125-526520317C26}" destId="{BCC44278-85B1-4E98-87C8-EA22CAE13249}" srcOrd="8" destOrd="0" presId="urn:microsoft.com/office/officeart/2005/8/layout/list1"/>
    <dgm:cxn modelId="{214939AB-E451-4784-B377-622C54365747}" type="presParOf" srcId="{BCC44278-85B1-4E98-87C8-EA22CAE13249}" destId="{FEAE00A1-13A8-418E-9565-B1C7E26CC87A}" srcOrd="0" destOrd="0" presId="urn:microsoft.com/office/officeart/2005/8/layout/list1"/>
    <dgm:cxn modelId="{05AA6F8B-652F-4759-8A88-B0398497B239}" type="presParOf" srcId="{BCC44278-85B1-4E98-87C8-EA22CAE13249}" destId="{12B3E229-E8C1-4908-9A2E-150FA62ECA0D}" srcOrd="1" destOrd="0" presId="urn:microsoft.com/office/officeart/2005/8/layout/list1"/>
    <dgm:cxn modelId="{2916B50A-6B5B-445C-81A2-306AF43154CA}" type="presParOf" srcId="{E9BC83A0-C470-4225-9125-526520317C26}" destId="{3A3DACBA-14AF-49B9-BF84-AC339BAD7561}" srcOrd="9" destOrd="0" presId="urn:microsoft.com/office/officeart/2005/8/layout/list1"/>
    <dgm:cxn modelId="{0238F767-1724-4B7D-B2F9-504A9AB97E33}" type="presParOf" srcId="{E9BC83A0-C470-4225-9125-526520317C26}" destId="{FCE6957E-DD35-4EAC-B44D-AABED72B9F74}" srcOrd="10" destOrd="0" presId="urn:microsoft.com/office/officeart/2005/8/layout/list1"/>
    <dgm:cxn modelId="{BFA044B1-1221-4A98-A6CF-39805478891E}" type="presParOf" srcId="{E9BC83A0-C470-4225-9125-526520317C26}" destId="{A18E7994-C1F1-4E55-A29F-644C91DE6873}" srcOrd="11" destOrd="0" presId="urn:microsoft.com/office/officeart/2005/8/layout/list1"/>
    <dgm:cxn modelId="{4AD1834A-22A9-4556-953E-8B66AEAA141C}" type="presParOf" srcId="{E9BC83A0-C470-4225-9125-526520317C26}" destId="{33E30A77-D365-450C-B4B8-0FD968D9B53B}" srcOrd="12" destOrd="0" presId="urn:microsoft.com/office/officeart/2005/8/layout/list1"/>
    <dgm:cxn modelId="{9A26770C-69F1-4544-8323-0BC749034DFF}" type="presParOf" srcId="{33E30A77-D365-450C-B4B8-0FD968D9B53B}" destId="{C6F47928-33B5-46C4-8C34-C1FD6F134C25}" srcOrd="0" destOrd="0" presId="urn:microsoft.com/office/officeart/2005/8/layout/list1"/>
    <dgm:cxn modelId="{56D80B25-2D4F-49FD-A9B4-6159C9A6C372}" type="presParOf" srcId="{33E30A77-D365-450C-B4B8-0FD968D9B53B}" destId="{BE6D8299-F0DB-49AB-B862-640D0D74CB7C}" srcOrd="1" destOrd="0" presId="urn:microsoft.com/office/officeart/2005/8/layout/list1"/>
    <dgm:cxn modelId="{49F920C4-EDAE-4264-AB81-E43984147BE7}" type="presParOf" srcId="{E9BC83A0-C470-4225-9125-526520317C26}" destId="{3441A726-1D31-44A3-9079-A11C8712965D}" srcOrd="13" destOrd="0" presId="urn:microsoft.com/office/officeart/2005/8/layout/list1"/>
    <dgm:cxn modelId="{6F76ABAC-968F-44A6-9628-1B43E3EFF84D}" type="presParOf" srcId="{E9BC83A0-C470-4225-9125-526520317C26}" destId="{B0377DA6-CB13-4D76-8C46-E7E9027651BF}" srcOrd="14" destOrd="0" presId="urn:microsoft.com/office/officeart/2005/8/layout/list1"/>
    <dgm:cxn modelId="{B01F2159-1330-445B-957C-B5DAD5ACE10D}" type="presParOf" srcId="{E9BC83A0-C470-4225-9125-526520317C26}" destId="{E5CC11BF-5204-4EC5-A6EF-B6A06F0152A1}" srcOrd="15" destOrd="0" presId="urn:microsoft.com/office/officeart/2005/8/layout/list1"/>
    <dgm:cxn modelId="{81AC01D4-F994-4E90-81AD-7E45F1B16F02}" type="presParOf" srcId="{E9BC83A0-C470-4225-9125-526520317C26}" destId="{A72590B1-5EF1-4CE6-813D-0ED5AE8EC5A2}" srcOrd="16" destOrd="0" presId="urn:microsoft.com/office/officeart/2005/8/layout/list1"/>
    <dgm:cxn modelId="{747008D6-1E98-4639-9A26-660D4C55E76E}" type="presParOf" srcId="{A72590B1-5EF1-4CE6-813D-0ED5AE8EC5A2}" destId="{A73F27AB-7D61-4118-9896-4DDC850C5FC3}" srcOrd="0" destOrd="0" presId="urn:microsoft.com/office/officeart/2005/8/layout/list1"/>
    <dgm:cxn modelId="{310DD0E0-2055-4DC3-B2D7-119967D2A9B3}" type="presParOf" srcId="{A72590B1-5EF1-4CE6-813D-0ED5AE8EC5A2}" destId="{F29E0A3D-BD63-43A3-AA99-C98BF0879E7F}" srcOrd="1" destOrd="0" presId="urn:microsoft.com/office/officeart/2005/8/layout/list1"/>
    <dgm:cxn modelId="{85DF0D13-1474-496B-873A-0CE0DEDB04CE}" type="presParOf" srcId="{E9BC83A0-C470-4225-9125-526520317C26}" destId="{E6C1905C-6A6B-488B-9BA5-4812BAD2EFC7}" srcOrd="17" destOrd="0" presId="urn:microsoft.com/office/officeart/2005/8/layout/list1"/>
    <dgm:cxn modelId="{ECFC8F1E-8A94-4591-921B-D143A25F1709}" type="presParOf" srcId="{E9BC83A0-C470-4225-9125-526520317C26}" destId="{1CCE4FD2-8550-4E65-9B40-2D68C224A9E7}" srcOrd="18" destOrd="0" presId="urn:microsoft.com/office/officeart/2005/8/layout/list1"/>
    <dgm:cxn modelId="{576C229B-47A4-4FEA-B6F6-68503C6AEE20}" type="presParOf" srcId="{E9BC83A0-C470-4225-9125-526520317C26}" destId="{67901FBB-2A95-4096-9172-28957E5926F6}" srcOrd="19" destOrd="0" presId="urn:microsoft.com/office/officeart/2005/8/layout/list1"/>
    <dgm:cxn modelId="{5F706DB0-D792-4E2C-AE49-C1A26709FC77}" type="presParOf" srcId="{E9BC83A0-C470-4225-9125-526520317C26}" destId="{C5C03484-F67A-4142-806D-472886E54136}" srcOrd="20" destOrd="0" presId="urn:microsoft.com/office/officeart/2005/8/layout/list1"/>
    <dgm:cxn modelId="{A0D9B8A1-A2D4-40DA-ABFD-94584FC92B31}" type="presParOf" srcId="{C5C03484-F67A-4142-806D-472886E54136}" destId="{A591D179-9827-4522-9C90-86E2F0985812}" srcOrd="0" destOrd="0" presId="urn:microsoft.com/office/officeart/2005/8/layout/list1"/>
    <dgm:cxn modelId="{363E35F8-BD51-4BA8-9F44-79895ED154C6}" type="presParOf" srcId="{C5C03484-F67A-4142-806D-472886E54136}" destId="{2DFC7888-FD71-4A44-B4D0-EDB021C10AA0}" srcOrd="1" destOrd="0" presId="urn:microsoft.com/office/officeart/2005/8/layout/list1"/>
    <dgm:cxn modelId="{0454B7CE-3154-4851-93E4-0BF5194808B0}" type="presParOf" srcId="{E9BC83A0-C470-4225-9125-526520317C26}" destId="{B2219FBC-E6CA-48C7-B448-31C816AD5520}" srcOrd="21" destOrd="0" presId="urn:microsoft.com/office/officeart/2005/8/layout/list1"/>
    <dgm:cxn modelId="{38624C85-A039-405E-8DBA-67C813E2BCE3}" type="presParOf" srcId="{E9BC83A0-C470-4225-9125-526520317C26}" destId="{37BEEBB1-7D3E-47BC-9997-E6208473F819}" srcOrd="22" destOrd="0" presId="urn:microsoft.com/office/officeart/2005/8/layout/list1"/>
    <dgm:cxn modelId="{3317150D-E9CE-4C36-9CB3-F05D25FEFFAA}" type="presParOf" srcId="{E9BC83A0-C470-4225-9125-526520317C26}" destId="{256F3B1C-D691-4DE6-A879-9321DE4EE48B}" srcOrd="23" destOrd="0" presId="urn:microsoft.com/office/officeart/2005/8/layout/list1"/>
    <dgm:cxn modelId="{49B3E0A7-A758-4BB6-9820-0152C847F141}" type="presParOf" srcId="{E9BC83A0-C470-4225-9125-526520317C26}" destId="{C8E41840-2A32-44C6-86D0-6D7C4917D4DD}" srcOrd="24" destOrd="0" presId="urn:microsoft.com/office/officeart/2005/8/layout/list1"/>
    <dgm:cxn modelId="{6C300D02-A2B0-4D88-B42A-D337CB3C93C8}" type="presParOf" srcId="{C8E41840-2A32-44C6-86D0-6D7C4917D4DD}" destId="{A20449C2-9739-4415-ACFA-DA5F31E5379F}" srcOrd="0" destOrd="0" presId="urn:microsoft.com/office/officeart/2005/8/layout/list1"/>
    <dgm:cxn modelId="{A948D646-6A4B-4F63-A00C-F5634419CAFA}" type="presParOf" srcId="{C8E41840-2A32-44C6-86D0-6D7C4917D4DD}" destId="{D52C8931-01CF-44D6-9972-44D4356FEEAD}" srcOrd="1" destOrd="0" presId="urn:microsoft.com/office/officeart/2005/8/layout/list1"/>
    <dgm:cxn modelId="{C379BBE7-0EF3-45D9-A61B-ED8365697D49}" type="presParOf" srcId="{E9BC83A0-C470-4225-9125-526520317C26}" destId="{04BBB01D-34B3-4E3D-B0DA-55AF8DFB0B7A}" srcOrd="25" destOrd="0" presId="urn:microsoft.com/office/officeart/2005/8/layout/list1"/>
    <dgm:cxn modelId="{E78131ED-1DC4-4824-90A1-A442349075C3}" type="presParOf" srcId="{E9BC83A0-C470-4225-9125-526520317C26}" destId="{96992852-A9DE-45B8-89C9-B0740EF84DB0}" srcOrd="26" destOrd="0" presId="urn:microsoft.com/office/officeart/2005/8/layout/list1"/>
  </dgm:cxnLst>
  <dgm:bg>
    <a:solidFill>
      <a:srgbClr val="92D050"/>
    </a:solidFill>
  </dgm:bg>
  <dgm:whole>
    <a:ln>
      <a:solidFill>
        <a:schemeClr val="accent1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26484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876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313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012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87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585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067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411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79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2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60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74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45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86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62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75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PERTEMUAN </a:t>
            </a:r>
            <a:r>
              <a:rPr lang="id-ID" sz="2800" dirty="0" smtClean="0"/>
              <a:t>9</a:t>
            </a:r>
            <a:r>
              <a:rPr lang="en-ID" sz="4000" dirty="0"/>
              <a:t/>
            </a:r>
            <a:br>
              <a:rPr lang="en-ID" sz="4000" dirty="0"/>
            </a:br>
            <a:r>
              <a:rPr lang="en-ID" sz="4000" dirty="0"/>
              <a:t/>
            </a:r>
            <a:br>
              <a:rPr lang="en-ID" sz="4000" dirty="0"/>
            </a:br>
            <a:r>
              <a:rPr lang="en-ID" sz="4000" dirty="0"/>
              <a:t>KEY PERFORMANCE INDICATORS (KPI)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Indikator</a:t>
            </a:r>
            <a:r>
              <a:rPr lang="en-ID" dirty="0"/>
              <a:t> Kinerja</a:t>
            </a:r>
          </a:p>
        </p:txBody>
      </p:sp>
      <p:sp>
        <p:nvSpPr>
          <p:cNvPr id="212" name="Google Shape;212;p2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147;p14">
            <a:extLst>
              <a:ext uri="{FF2B5EF4-FFF2-40B4-BE49-F238E27FC236}">
                <a16:creationId xmlns:a16="http://schemas.microsoft.com/office/drawing/2014/main" xmlns="" id="{EE7F8CCC-B359-2E17-3C71-E42D1A958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0724" y="2127000"/>
            <a:ext cx="2343851" cy="22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200" b="1" dirty="0" err="1"/>
              <a:t>Kategori</a:t>
            </a:r>
            <a:r>
              <a:rPr lang="en-ID" sz="1200" b="1" dirty="0"/>
              <a:t> </a:t>
            </a:r>
            <a:r>
              <a:rPr lang="en-ID" sz="1200" b="1" dirty="0" err="1"/>
              <a:t>ukuran</a:t>
            </a:r>
            <a:r>
              <a:rPr lang="en-ID" sz="1200" b="1" dirty="0"/>
              <a:t> </a:t>
            </a:r>
            <a:r>
              <a:rPr lang="en-ID" sz="1200" b="1" dirty="0" err="1"/>
              <a:t>indikator</a:t>
            </a:r>
            <a:r>
              <a:rPr lang="en-ID" sz="1200" b="1" dirty="0"/>
              <a:t> </a:t>
            </a:r>
            <a:r>
              <a:rPr lang="en-ID" sz="1200" b="1" dirty="0" err="1"/>
              <a:t>kinerja</a:t>
            </a:r>
            <a:r>
              <a:rPr lang="en-ID" sz="1200" b="1" dirty="0"/>
              <a:t>: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 err="1">
                <a:solidFill>
                  <a:srgbClr val="00001A"/>
                </a:solidFill>
              </a:rPr>
              <a:t>Efektif</a:t>
            </a:r>
            <a:endParaRPr lang="en-ID" sz="1200" dirty="0">
              <a:solidFill>
                <a:srgbClr val="00001A"/>
              </a:solidFill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 err="1">
                <a:solidFill>
                  <a:srgbClr val="00001A"/>
                </a:solidFill>
              </a:rPr>
              <a:t>Efisien</a:t>
            </a:r>
            <a:endParaRPr lang="en-ID" sz="1200" dirty="0">
              <a:solidFill>
                <a:srgbClr val="00001A"/>
              </a:solidFill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 err="1">
                <a:solidFill>
                  <a:srgbClr val="00001A"/>
                </a:solidFill>
              </a:rPr>
              <a:t>Kualitas</a:t>
            </a:r>
            <a:endParaRPr lang="en-ID" sz="1200" dirty="0">
              <a:solidFill>
                <a:srgbClr val="00001A"/>
              </a:solidFill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 err="1">
                <a:solidFill>
                  <a:srgbClr val="00001A"/>
                </a:solidFill>
              </a:rPr>
              <a:t>Ketepatan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waktu</a:t>
            </a:r>
            <a:endParaRPr lang="en-ID" sz="1200" dirty="0">
              <a:solidFill>
                <a:srgbClr val="00001A"/>
              </a:solidFill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 err="1">
                <a:solidFill>
                  <a:srgbClr val="00001A"/>
                </a:solidFill>
              </a:rPr>
              <a:t>Produktivitas</a:t>
            </a:r>
            <a:endParaRPr lang="en-ID" sz="1200" dirty="0">
              <a:solidFill>
                <a:srgbClr val="00001A"/>
              </a:solidFill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 err="1">
                <a:solidFill>
                  <a:srgbClr val="00001A"/>
                </a:solidFill>
              </a:rPr>
              <a:t>Keselamatan</a:t>
            </a:r>
            <a:endParaRPr sz="1200" dirty="0">
              <a:solidFill>
                <a:srgbClr val="00001A"/>
              </a:solidFill>
            </a:endParaRPr>
          </a:p>
        </p:txBody>
      </p:sp>
      <p:sp>
        <p:nvSpPr>
          <p:cNvPr id="9" name="Google Shape;147;p14">
            <a:extLst>
              <a:ext uri="{FF2B5EF4-FFF2-40B4-BE49-F238E27FC236}">
                <a16:creationId xmlns:a16="http://schemas.microsoft.com/office/drawing/2014/main" xmlns="" id="{D53DBD37-39FF-67E6-D61B-9697C7BDF543}"/>
              </a:ext>
            </a:extLst>
          </p:cNvPr>
          <p:cNvSpPr txBox="1">
            <a:spLocks/>
          </p:cNvSpPr>
          <p:nvPr/>
        </p:nvSpPr>
        <p:spPr>
          <a:xfrm>
            <a:off x="3400824" y="2127000"/>
            <a:ext cx="5317206" cy="2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buFont typeface="Chivo"/>
              <a:buNone/>
            </a:pPr>
            <a:r>
              <a:rPr lang="en-ID" sz="1200" b="1" dirty="0" err="1"/>
              <a:t>Tipe</a:t>
            </a:r>
            <a:r>
              <a:rPr lang="en-ID" sz="1200" b="1" dirty="0"/>
              <a:t> </a:t>
            </a:r>
            <a:r>
              <a:rPr lang="en-ID" sz="1200" b="1" dirty="0" err="1"/>
              <a:t>ukuran</a:t>
            </a:r>
            <a:r>
              <a:rPr lang="en-ID" sz="1200" b="1" dirty="0"/>
              <a:t> </a:t>
            </a:r>
            <a:r>
              <a:rPr lang="en-ID" sz="1200" b="1" dirty="0" err="1"/>
              <a:t>kinerja</a:t>
            </a:r>
            <a:r>
              <a:rPr lang="en-ID" sz="1200" dirty="0"/>
              <a:t>: 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/>
              <a:t>Key Result Indicator (KRI), </a:t>
            </a:r>
            <a:r>
              <a:rPr lang="en-ID" sz="1200" dirty="0" err="1"/>
              <a:t>ukuran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memberitahu</a:t>
            </a:r>
            <a:r>
              <a:rPr lang="en-ID" sz="1200" dirty="0"/>
              <a:t> </a:t>
            </a:r>
            <a:r>
              <a:rPr lang="en-ID" sz="1200" dirty="0" err="1"/>
              <a:t>bagaimana</a:t>
            </a:r>
            <a:r>
              <a:rPr lang="en-ID" sz="1200" dirty="0"/>
              <a:t> </a:t>
            </a:r>
            <a:r>
              <a:rPr lang="en-ID" sz="1200" dirty="0" err="1"/>
              <a:t>kinerja</a:t>
            </a:r>
            <a:r>
              <a:rPr lang="en-ID" sz="1200" dirty="0"/>
              <a:t> </a:t>
            </a:r>
            <a:r>
              <a:rPr lang="en-ID" sz="1200" dirty="0" err="1"/>
              <a:t>anda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perspektif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factor </a:t>
            </a:r>
            <a:r>
              <a:rPr lang="en-ID" sz="1200" dirty="0" err="1"/>
              <a:t>keberhasilan</a:t>
            </a:r>
            <a:r>
              <a:rPr lang="en-ID" sz="1200" dirty="0"/>
              <a:t> </a:t>
            </a:r>
            <a:r>
              <a:rPr lang="en-ID" sz="1200" dirty="0" err="1"/>
              <a:t>kritis</a:t>
            </a:r>
            <a:r>
              <a:rPr lang="en-ID" sz="1200" dirty="0"/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/>
              <a:t>Result Indicator (RI), </a:t>
            </a:r>
            <a:r>
              <a:rPr lang="en-ID" sz="1200" dirty="0" err="1"/>
              <a:t>memberitahu</a:t>
            </a:r>
            <a:r>
              <a:rPr lang="en-ID" sz="1200" dirty="0"/>
              <a:t> </a:t>
            </a:r>
            <a:r>
              <a:rPr lang="en-ID" sz="1200" dirty="0" err="1"/>
              <a:t>apa</a:t>
            </a:r>
            <a:r>
              <a:rPr lang="en-ID" sz="1200" dirty="0"/>
              <a:t> yang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anda</a:t>
            </a:r>
            <a:r>
              <a:rPr lang="en-ID" sz="1200" dirty="0"/>
              <a:t> </a:t>
            </a:r>
            <a:r>
              <a:rPr lang="en-ID" sz="1200" dirty="0" err="1"/>
              <a:t>lakukan</a:t>
            </a:r>
            <a:r>
              <a:rPr lang="en-ID" sz="1200" dirty="0"/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/>
              <a:t>Performance Indicator (PI), </a:t>
            </a:r>
            <a:r>
              <a:rPr lang="en-ID" sz="1200" dirty="0" err="1"/>
              <a:t>memberitahu</a:t>
            </a:r>
            <a:r>
              <a:rPr lang="en-ID" sz="1200" dirty="0"/>
              <a:t> </a:t>
            </a:r>
            <a:r>
              <a:rPr lang="en-ID" sz="1200" dirty="0" err="1"/>
              <a:t>anda</a:t>
            </a:r>
            <a:r>
              <a:rPr lang="en-ID" sz="1200" dirty="0"/>
              <a:t> </a:t>
            </a:r>
            <a:r>
              <a:rPr lang="en-ID" sz="1200" dirty="0" err="1"/>
              <a:t>apa</a:t>
            </a:r>
            <a:r>
              <a:rPr lang="en-ID" sz="1200" dirty="0"/>
              <a:t> yang </a:t>
            </a:r>
            <a:r>
              <a:rPr lang="en-ID" sz="1200" dirty="0" err="1"/>
              <a:t>harus</a:t>
            </a:r>
            <a:r>
              <a:rPr lang="en-ID" sz="1200" dirty="0"/>
              <a:t> </a:t>
            </a:r>
            <a:r>
              <a:rPr lang="en-ID" sz="1200" dirty="0" err="1"/>
              <a:t>dilakukan</a:t>
            </a:r>
            <a:r>
              <a:rPr lang="en-ID" sz="1200" dirty="0"/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/>
              <a:t>Key performance indicator (KPI), </a:t>
            </a:r>
            <a:r>
              <a:rPr lang="en-ID" sz="1200" dirty="0" err="1"/>
              <a:t>memberitahu</a:t>
            </a:r>
            <a:r>
              <a:rPr lang="en-ID" sz="1200" dirty="0"/>
              <a:t> </a:t>
            </a:r>
            <a:r>
              <a:rPr lang="en-ID" sz="1200" dirty="0" err="1"/>
              <a:t>anda</a:t>
            </a:r>
            <a:r>
              <a:rPr lang="en-ID" sz="1200" dirty="0"/>
              <a:t> </a:t>
            </a:r>
            <a:r>
              <a:rPr lang="en-ID" sz="1200" dirty="0" err="1"/>
              <a:t>apa</a:t>
            </a:r>
            <a:r>
              <a:rPr lang="en-ID" sz="1200" dirty="0"/>
              <a:t> yang </a:t>
            </a:r>
            <a:r>
              <a:rPr lang="en-ID" sz="1200" dirty="0" err="1"/>
              <a:t>harus</a:t>
            </a:r>
            <a:r>
              <a:rPr lang="en-ID" sz="1200" dirty="0"/>
              <a:t> </a:t>
            </a:r>
            <a:r>
              <a:rPr lang="en-ID" sz="1200" dirty="0" err="1"/>
              <a:t>dilakukan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kinerja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dramatis</a:t>
            </a:r>
            <a:endParaRPr lang="en-ID" sz="1100" dirty="0">
              <a:solidFill>
                <a:srgbClr val="000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3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499975" y="576594"/>
            <a:ext cx="8022233" cy="10657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err="1"/>
              <a:t>Perbedaan</a:t>
            </a:r>
            <a:r>
              <a:rPr lang="en-US" sz="1400" b="1" dirty="0"/>
              <a:t> </a:t>
            </a:r>
            <a:r>
              <a:rPr lang="en-US" sz="1400" b="1" dirty="0" err="1"/>
              <a:t>antara</a:t>
            </a:r>
            <a:r>
              <a:rPr lang="en-US" sz="1400" b="1" dirty="0"/>
              <a:t> Key Result Indicator (KRI) dan Key  Performance Indicator (KPI)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1F1C3AE-6302-1E39-F4F6-A76834E0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5" y="1109472"/>
            <a:ext cx="8022233" cy="38097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4094966" y="1239020"/>
            <a:ext cx="3495911" cy="10657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400" b="1" dirty="0" err="1"/>
              <a:t>Perbedaan</a:t>
            </a:r>
            <a:r>
              <a:rPr lang="en-ID" sz="1400" b="1" dirty="0"/>
              <a:t> </a:t>
            </a:r>
            <a:r>
              <a:rPr lang="en-ID" sz="1400" b="1" dirty="0" err="1"/>
              <a:t>antara</a:t>
            </a:r>
            <a:r>
              <a:rPr lang="en-ID" sz="1400" b="1" dirty="0"/>
              <a:t> Result Indicator dan Performance Indicator</a:t>
            </a:r>
            <a:endParaRPr lang="en-US" sz="1400" b="1" dirty="0"/>
          </a:p>
        </p:txBody>
      </p:sp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CFD1258-7BFD-E539-A708-3BB0999E9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742" y="1951208"/>
            <a:ext cx="4474361" cy="3076575"/>
          </a:xfrm>
          <a:prstGeom prst="rect">
            <a:avLst/>
          </a:prstGeom>
        </p:spPr>
      </p:pic>
      <p:pic>
        <p:nvPicPr>
          <p:cNvPr id="17" name="Google Shape;586;p45">
            <a:extLst>
              <a:ext uri="{FF2B5EF4-FFF2-40B4-BE49-F238E27FC236}">
                <a16:creationId xmlns:a16="http://schemas.microsoft.com/office/drawing/2014/main" xmlns="" id="{5FD50B66-CD9D-874D-790C-402E6F8AC4AA}"/>
              </a:ext>
            </a:extLst>
          </p:cNvPr>
          <p:cNvPicPr preferRelativeResize="0"/>
          <p:nvPr/>
        </p:nvPicPr>
        <p:blipFill>
          <a:blip r:embed="rId4"/>
          <a:srcRect l="11760" r="11760"/>
          <a:stretch/>
        </p:blipFill>
        <p:spPr>
          <a:xfrm>
            <a:off x="139700" y="224300"/>
            <a:ext cx="2976816" cy="17780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01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499975" y="576594"/>
            <a:ext cx="8022233" cy="10657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err="1"/>
              <a:t>Perbedaan</a:t>
            </a:r>
            <a:r>
              <a:rPr lang="en-US" sz="1400" b="1" dirty="0"/>
              <a:t> </a:t>
            </a:r>
            <a:r>
              <a:rPr lang="en-US" sz="1400" b="1" dirty="0" err="1"/>
              <a:t>antara</a:t>
            </a:r>
            <a:r>
              <a:rPr lang="en-US" sz="1400" b="1" dirty="0"/>
              <a:t> Result Indicator dan Performance Indicator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1F1C3AE-6302-1E39-F4F6-A76834E0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5" y="1109472"/>
            <a:ext cx="8022233" cy="38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9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Kinerja</a:t>
            </a:r>
            <a:endParaRPr dirty="0"/>
          </a:p>
        </p:txBody>
      </p:sp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896D7AF-5E85-E3A9-8459-68739657CCD7}"/>
              </a:ext>
            </a:extLst>
          </p:cNvPr>
          <p:cNvSpPr/>
          <p:nvPr/>
        </p:nvSpPr>
        <p:spPr>
          <a:xfrm>
            <a:off x="457200" y="2259315"/>
            <a:ext cx="4114800" cy="1969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Menurut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Abdullah (2014)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Ukuran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Kinerja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diklasifikasikan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kelompok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sebagai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berikut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Produktivitas</a:t>
            </a:r>
            <a:endParaRPr lang="en-ID" sz="11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Kualitas</a:t>
            </a:r>
            <a:endParaRPr lang="en-ID" sz="11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Ketepatan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waktu</a:t>
            </a:r>
            <a:endParaRPr lang="en-ID" sz="11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Cycle time</a:t>
            </a:r>
          </a:p>
          <a:p>
            <a:pPr marL="228600" indent="-228600">
              <a:buFont typeface="+mj-lt"/>
              <a:buAutoNum type="arabicPeriod"/>
            </a:pP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Pemanfaatan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sumberdaya</a:t>
            </a:r>
            <a:endParaRPr lang="en-ID" sz="11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Biaya</a:t>
            </a:r>
            <a:endParaRPr lang="en-ID" sz="11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endParaRPr lang="en-ID" sz="11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endParaRPr lang="en-ID" sz="11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endParaRPr lang="en-ID" sz="11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E24BA8DF-E5FF-EB76-6FA8-9BABDF101222}"/>
              </a:ext>
            </a:extLst>
          </p:cNvPr>
          <p:cNvSpPr/>
          <p:nvPr/>
        </p:nvSpPr>
        <p:spPr>
          <a:xfrm>
            <a:off x="4769975" y="1391148"/>
            <a:ext cx="4114800" cy="352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D" sz="12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Menurut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Amstrong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(1994),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pengklasifikasian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ukuran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kinerja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sebagai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berikut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endParaRPr lang="en-ID" sz="11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Ukuran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uang,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digunakan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mengukur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memaksimalkan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income,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meminimalkan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pengeluaran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dan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meningkatkan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tingkat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pendapatan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Ukuran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waktu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mengekspresikan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kinerja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jadwal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waktu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kerja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jumlah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jaminan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simpanan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dan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kecepatan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aktivitas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Ukuran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pengaruh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termasuk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hal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pencapaian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standar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perubahan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perilaku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kolega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staf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pelanggan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 dan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tingkat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penerimaan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layanan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Reaksi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menunjukan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bagaimana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orang lain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menilai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karyawan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bekerja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Reaksi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diukur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penilaian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oleh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rekan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kerja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pelanggan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dan 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analisis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terhadap</a:t>
            </a:r>
            <a:r>
              <a:rPr lang="en-ID" sz="11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keluhan</a:t>
            </a:r>
            <a:endParaRPr lang="en-ID" sz="1100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endParaRPr lang="en-ID" sz="12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45339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Langkah-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KPI</a:t>
            </a:r>
            <a:endParaRPr dirty="0"/>
          </a:p>
        </p:txBody>
      </p:sp>
      <p:sp>
        <p:nvSpPr>
          <p:cNvPr id="251" name="Google Shape;251;p2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Google Shape;588;p45">
            <a:extLst>
              <a:ext uri="{FF2B5EF4-FFF2-40B4-BE49-F238E27FC236}">
                <a16:creationId xmlns:a16="http://schemas.microsoft.com/office/drawing/2014/main" xmlns="" id="{71008AD7-EFAE-7E9C-549C-5482A3634E6D}"/>
              </a:ext>
            </a:extLst>
          </p:cNvPr>
          <p:cNvPicPr preferRelativeResize="0"/>
          <p:nvPr/>
        </p:nvPicPr>
        <p:blipFill>
          <a:blip r:embed="rId3"/>
          <a:srcRect l="11505" r="11505"/>
          <a:stretch/>
        </p:blipFill>
        <p:spPr>
          <a:xfrm>
            <a:off x="4991100" y="241300"/>
            <a:ext cx="1612900" cy="1344237"/>
          </a:xfrm>
          <a:prstGeom prst="ellipse">
            <a:avLst/>
          </a:prstGeom>
          <a:noFill/>
          <a:ln>
            <a:noFill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BB1A1363-BD04-A26F-6ED8-B02DDBEA1B39}"/>
              </a:ext>
            </a:extLst>
          </p:cNvPr>
          <p:cNvGraphicFramePr/>
          <p:nvPr/>
        </p:nvGraphicFramePr>
        <p:xfrm>
          <a:off x="1524000" y="2055700"/>
          <a:ext cx="6096000" cy="254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981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45339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Kompensasi</a:t>
            </a:r>
            <a:endParaRPr dirty="0"/>
          </a:p>
        </p:txBody>
      </p:sp>
      <p:sp>
        <p:nvSpPr>
          <p:cNvPr id="251" name="Google Shape;251;p2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Google Shape;147;p14">
            <a:extLst>
              <a:ext uri="{FF2B5EF4-FFF2-40B4-BE49-F238E27FC236}">
                <a16:creationId xmlns:a16="http://schemas.microsoft.com/office/drawing/2014/main" xmlns="" id="{6BBAE227-2958-3B40-0CF4-A6F138C768A2}"/>
              </a:ext>
            </a:extLst>
          </p:cNvPr>
          <p:cNvSpPr txBox="1">
            <a:spLocks/>
          </p:cNvSpPr>
          <p:nvPr/>
        </p:nvSpPr>
        <p:spPr>
          <a:xfrm>
            <a:off x="648122" y="1930225"/>
            <a:ext cx="3209893" cy="282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Kompensasi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adalah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semua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pendapatan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yang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berbentuk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uang,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barang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langsung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atau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tidak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langsung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yang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diterima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karyawan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sebagai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imbalan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atas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jasa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yang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diberikan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kepada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perusahaan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(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Malayu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S.P. Hasibuan, 2003)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Kompensasi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merupakan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istilah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yang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berkaitan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dengan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imbalan-imbalan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finansial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(financial reward) yang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diterima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oleh orang-orang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melalui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hubungan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kepegawaian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mereka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dengan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sebuah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organisasi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97FDF86-9F1B-B620-8421-F0E434072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400" y="1615425"/>
            <a:ext cx="4524375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45339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Kompensasi</a:t>
            </a:r>
            <a:endParaRPr dirty="0"/>
          </a:p>
        </p:txBody>
      </p:sp>
      <p:sp>
        <p:nvSpPr>
          <p:cNvPr id="251" name="Google Shape;251;p2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147;p14">
            <a:extLst>
              <a:ext uri="{FF2B5EF4-FFF2-40B4-BE49-F238E27FC236}">
                <a16:creationId xmlns:a16="http://schemas.microsoft.com/office/drawing/2014/main" xmlns="" id="{454028A9-F436-CD4C-62FF-CC64EBD4E52B}"/>
              </a:ext>
            </a:extLst>
          </p:cNvPr>
          <p:cNvSpPr txBox="1">
            <a:spLocks/>
          </p:cNvSpPr>
          <p:nvPr/>
        </p:nvSpPr>
        <p:spPr>
          <a:xfrm>
            <a:off x="499975" y="1696782"/>
            <a:ext cx="8290541" cy="306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 algn="ctr">
              <a:buNone/>
            </a:pPr>
            <a:r>
              <a:rPr lang="en-ID" sz="1100" dirty="0">
                <a:solidFill>
                  <a:srgbClr val="00001A"/>
                </a:solidFill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ID" sz="1200" b="1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Beberapa</a:t>
            </a:r>
            <a:r>
              <a:rPr lang="en-ID" sz="1200" b="1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b="1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terminologi</a:t>
            </a:r>
            <a:r>
              <a:rPr lang="en-ID" sz="1200" b="1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b="1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dalam</a:t>
            </a:r>
            <a:r>
              <a:rPr lang="en-ID" sz="1200" b="1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b="1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kompensasi</a:t>
            </a:r>
            <a:r>
              <a:rPr lang="en-ID" sz="1200" b="1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:</a:t>
            </a:r>
          </a:p>
          <a:p>
            <a:pPr marL="228600" indent="-228600" algn="just">
              <a:buFont typeface="+mj-lt"/>
              <a:buAutoNum type="alphaLcPeriod"/>
            </a:pP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Upah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/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gaji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.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Upah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(wages)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biasanya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berhubungan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dengan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tarif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gaji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perjam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(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semakin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lama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kerjanya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,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semakin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besar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bayarannya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).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Upah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merupakan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basis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bayaran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yang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kerap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digunakan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bagi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pekerja-pekerja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produksi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dan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pemeliharaan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.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Sedangkan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gaji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(salary)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umumnya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berlaku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untuk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tarif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mingguan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,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bulanan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atau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tahunan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.</a:t>
            </a:r>
          </a:p>
          <a:p>
            <a:pPr marL="228600" indent="-228600" algn="just">
              <a:buFont typeface="+mj-lt"/>
              <a:buAutoNum type="alphaLcPeriod"/>
            </a:pP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Insentif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, (incentive)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merupakan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tambahan-tambahan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gaji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diatas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atau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diluar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gaji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atau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upah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yang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diberikan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oleh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organisasi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. Program-program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insentif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disesuaikan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dengan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memberikan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bayaran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tambahan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berdasarkan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produktivitas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,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penjualan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,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keuntungan-keuntungan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atau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upaya-upaya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pemangkasan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biaya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.</a:t>
            </a:r>
          </a:p>
          <a:p>
            <a:pPr marL="228600" indent="-228600" algn="just">
              <a:buFont typeface="+mj-lt"/>
              <a:buAutoNum type="alphaLcPeriod"/>
            </a:pP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Tunjangan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(Benefit).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Contoh-contoh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tunjangan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seperti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asuransi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kesehatan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,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asuransi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jiwa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,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liburan-liburan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yang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ditanggung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perusahaan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, program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pensiun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dan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tunjangantunjangan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lainnya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yang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berhubungan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dengan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kepegawaian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.</a:t>
            </a:r>
          </a:p>
          <a:p>
            <a:pPr marL="228600" indent="-228600" algn="just">
              <a:buFont typeface="+mj-lt"/>
              <a:buAutoNum type="alphaLcPeriod"/>
            </a:pP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Fasilitas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(Facility)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adalah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kenikmatan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/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fasilitas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seperti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mobil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perusahaan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,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keanggotaan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klub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,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tempat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parkir</a:t>
            </a:r>
            <a:r>
              <a:rPr lang="en-ID" sz="1200" dirty="0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00001A"/>
                </a:solidFill>
                <a:latin typeface="Chivo" panose="020B0604020202020204" charset="0"/>
                <a:ea typeface="Roboto Slab" panose="020B0604020202020204" charset="0"/>
              </a:rPr>
              <a:t>khusus</a:t>
            </a:r>
            <a:endParaRPr lang="en-ID" sz="1200" dirty="0">
              <a:solidFill>
                <a:srgbClr val="00001A"/>
              </a:solidFill>
              <a:latin typeface="Chivo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8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Google Shape;249;p25">
            <a:extLst>
              <a:ext uri="{FF2B5EF4-FFF2-40B4-BE49-F238E27FC236}">
                <a16:creationId xmlns:a16="http://schemas.microsoft.com/office/drawing/2014/main" xmlns="" id="{93EAB93F-1DA8-48C3-F93F-D2FBD6372B54}"/>
              </a:ext>
            </a:extLst>
          </p:cNvPr>
          <p:cNvSpPr txBox="1">
            <a:spLocks/>
          </p:cNvSpPr>
          <p:nvPr/>
        </p:nvSpPr>
        <p:spPr>
          <a:xfrm>
            <a:off x="1577213" y="1853852"/>
            <a:ext cx="45339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D" dirty="0"/>
          </a:p>
        </p:txBody>
      </p:sp>
      <p:sp>
        <p:nvSpPr>
          <p:cNvPr id="3" name="Google Shape;249;p25">
            <a:extLst>
              <a:ext uri="{FF2B5EF4-FFF2-40B4-BE49-F238E27FC236}">
                <a16:creationId xmlns:a16="http://schemas.microsoft.com/office/drawing/2014/main" xmlns="" id="{699CC8EE-20C4-5ADC-0822-42E950A64A7D}"/>
              </a:ext>
            </a:extLst>
          </p:cNvPr>
          <p:cNvSpPr txBox="1">
            <a:spLocks/>
          </p:cNvSpPr>
          <p:nvPr/>
        </p:nvSpPr>
        <p:spPr>
          <a:xfrm>
            <a:off x="2423787" y="1664550"/>
            <a:ext cx="45339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 panose="020B0604020202020204" charset="0"/>
              </a:rPr>
              <a:t>T</a:t>
            </a:r>
            <a:r>
              <a:rPr lang="en-ID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 panose="020B0604020202020204" charset="0"/>
              </a:rPr>
              <a:t>ERIMAKASIH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Pengertian</a:t>
            </a:r>
            <a:r>
              <a:rPr lang="en-ID" dirty="0"/>
              <a:t> KPI</a:t>
            </a:r>
            <a:endParaRPr dirty="0"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499975" y="199058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100" b="1" dirty="0">
                <a:solidFill>
                  <a:srgbClr val="00001A"/>
                </a:solidFill>
              </a:rPr>
              <a:t>BPKP, 2000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100" dirty="0" err="1">
                <a:solidFill>
                  <a:srgbClr val="00001A"/>
                </a:solidFill>
              </a:rPr>
              <a:t>Indikator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kinerja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adalah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ukuran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kuantitatif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atau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kualitatif</a:t>
            </a:r>
            <a:r>
              <a:rPr lang="en-ID" sz="1100" dirty="0">
                <a:solidFill>
                  <a:srgbClr val="00001A"/>
                </a:solidFill>
              </a:rPr>
              <a:t> yang </a:t>
            </a:r>
            <a:r>
              <a:rPr lang="en-ID" sz="1100" dirty="0" err="1">
                <a:solidFill>
                  <a:srgbClr val="00001A"/>
                </a:solidFill>
              </a:rPr>
              <a:t>menggambarkan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tingkat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pencapaian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suatu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sasaran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atau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tujuan</a:t>
            </a:r>
            <a:r>
              <a:rPr lang="en-ID" sz="1100" dirty="0">
                <a:solidFill>
                  <a:srgbClr val="00001A"/>
                </a:solidFill>
              </a:rPr>
              <a:t> yang </a:t>
            </a:r>
            <a:r>
              <a:rPr lang="en-ID" sz="1100" dirty="0" err="1">
                <a:solidFill>
                  <a:srgbClr val="00001A"/>
                </a:solidFill>
              </a:rPr>
              <a:t>telah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ditetapkan</a:t>
            </a:r>
            <a:r>
              <a:rPr lang="en-ID" sz="1100" dirty="0">
                <a:solidFill>
                  <a:srgbClr val="00001A"/>
                </a:solidFill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100" b="1" dirty="0">
                <a:solidFill>
                  <a:srgbClr val="00001A"/>
                </a:solidFill>
              </a:rPr>
              <a:t>Lohman (2003)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100" dirty="0" err="1">
                <a:solidFill>
                  <a:srgbClr val="00001A"/>
                </a:solidFill>
              </a:rPr>
              <a:t>Indikator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kinerja</a:t>
            </a:r>
            <a:r>
              <a:rPr lang="en-ID" sz="1100" dirty="0">
                <a:solidFill>
                  <a:srgbClr val="00001A"/>
                </a:solidFill>
              </a:rPr>
              <a:t> (Performance Indicators) </a:t>
            </a:r>
            <a:r>
              <a:rPr lang="en-ID" sz="1100" dirty="0" err="1">
                <a:solidFill>
                  <a:srgbClr val="00001A"/>
                </a:solidFill>
              </a:rPr>
              <a:t>adalah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suatu</a:t>
            </a:r>
            <a:r>
              <a:rPr lang="en-ID" sz="1100" dirty="0">
                <a:solidFill>
                  <a:srgbClr val="00001A"/>
                </a:solidFill>
              </a:rPr>
              <a:t> variable yang </a:t>
            </a:r>
            <a:r>
              <a:rPr lang="en-ID" sz="1100" dirty="0" err="1">
                <a:solidFill>
                  <a:srgbClr val="00001A"/>
                </a:solidFill>
              </a:rPr>
              <a:t>digunakan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untuk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mengekspresikan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secara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kuantitatif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efektivitas</a:t>
            </a:r>
            <a:r>
              <a:rPr lang="en-ID" sz="1100" dirty="0">
                <a:solidFill>
                  <a:srgbClr val="00001A"/>
                </a:solidFill>
              </a:rPr>
              <a:t> dan </a:t>
            </a:r>
            <a:r>
              <a:rPr lang="en-ID" sz="1100" dirty="0" err="1">
                <a:solidFill>
                  <a:srgbClr val="00001A"/>
                </a:solidFill>
              </a:rPr>
              <a:t>efesiensi</a:t>
            </a:r>
            <a:r>
              <a:rPr lang="en-ID" sz="1100" dirty="0">
                <a:solidFill>
                  <a:srgbClr val="00001A"/>
                </a:solidFill>
              </a:rPr>
              <a:t> proses </a:t>
            </a:r>
            <a:r>
              <a:rPr lang="en-ID" sz="1100" dirty="0" err="1">
                <a:solidFill>
                  <a:srgbClr val="00001A"/>
                </a:solidFill>
              </a:rPr>
              <a:t>atau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operasi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dengan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berpedoman</a:t>
            </a:r>
            <a:r>
              <a:rPr lang="en-ID" sz="1100" dirty="0">
                <a:solidFill>
                  <a:srgbClr val="00001A"/>
                </a:solidFill>
              </a:rPr>
              <a:t> pada target-target dan </a:t>
            </a:r>
            <a:r>
              <a:rPr lang="en-ID" sz="1100" dirty="0" err="1">
                <a:solidFill>
                  <a:srgbClr val="00001A"/>
                </a:solidFill>
              </a:rPr>
              <a:t>tujuan</a:t>
            </a:r>
            <a:r>
              <a:rPr lang="en-ID" sz="1100" dirty="0">
                <a:solidFill>
                  <a:srgbClr val="00001A"/>
                </a:solidFill>
              </a:rPr>
              <a:t> </a:t>
            </a:r>
            <a:r>
              <a:rPr lang="en-ID" sz="1100" dirty="0" err="1">
                <a:solidFill>
                  <a:srgbClr val="00001A"/>
                </a:solidFill>
              </a:rPr>
              <a:t>organisasi</a:t>
            </a:r>
            <a:r>
              <a:rPr lang="en-ID" sz="1100" dirty="0">
                <a:solidFill>
                  <a:srgbClr val="00001A"/>
                </a:solidFill>
              </a:rPr>
              <a:t>.</a:t>
            </a:r>
            <a:endParaRPr sz="1100" dirty="0">
              <a:solidFill>
                <a:srgbClr val="00001A"/>
              </a:solidFill>
            </a:endParaRPr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147;p14">
            <a:extLst>
              <a:ext uri="{FF2B5EF4-FFF2-40B4-BE49-F238E27FC236}">
                <a16:creationId xmlns:a16="http://schemas.microsoft.com/office/drawing/2014/main" xmlns="" id="{A0C6B74D-FC12-1EBA-BB18-4CA6AD06ABE1}"/>
              </a:ext>
            </a:extLst>
          </p:cNvPr>
          <p:cNvSpPr txBox="1">
            <a:spLocks/>
          </p:cNvSpPr>
          <p:nvPr/>
        </p:nvSpPr>
        <p:spPr>
          <a:xfrm>
            <a:off x="3459625" y="1990580"/>
            <a:ext cx="5684375" cy="3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b="1" dirty="0" err="1">
                <a:solidFill>
                  <a:srgbClr val="00001A"/>
                </a:solidFill>
              </a:rPr>
              <a:t>Dalam</a:t>
            </a:r>
            <a:r>
              <a:rPr lang="en-ID" sz="1200" b="1" dirty="0">
                <a:solidFill>
                  <a:srgbClr val="00001A"/>
                </a:solidFill>
              </a:rPr>
              <a:t> </a:t>
            </a:r>
            <a:r>
              <a:rPr lang="en-ID" sz="1200" b="1" dirty="0" err="1">
                <a:solidFill>
                  <a:srgbClr val="00001A"/>
                </a:solidFill>
              </a:rPr>
              <a:t>perspektif</a:t>
            </a:r>
            <a:r>
              <a:rPr lang="en-ID" sz="1200" b="1" dirty="0">
                <a:solidFill>
                  <a:srgbClr val="00001A"/>
                </a:solidFill>
              </a:rPr>
              <a:t> lain </a:t>
            </a:r>
            <a:r>
              <a:rPr lang="en-ID" sz="1200" b="1" dirty="0" err="1">
                <a:solidFill>
                  <a:srgbClr val="00001A"/>
                </a:solidFill>
              </a:rPr>
              <a:t>indikator</a:t>
            </a:r>
            <a:r>
              <a:rPr lang="en-ID" sz="1200" b="1" dirty="0">
                <a:solidFill>
                  <a:srgbClr val="00001A"/>
                </a:solidFill>
              </a:rPr>
              <a:t> </a:t>
            </a:r>
            <a:r>
              <a:rPr lang="en-ID" sz="1200" b="1" dirty="0" err="1">
                <a:solidFill>
                  <a:srgbClr val="00001A"/>
                </a:solidFill>
              </a:rPr>
              <a:t>kinerja</a:t>
            </a:r>
            <a:r>
              <a:rPr lang="en-ID" sz="1200" b="1" dirty="0">
                <a:solidFill>
                  <a:srgbClr val="00001A"/>
                </a:solidFill>
              </a:rPr>
              <a:t> juga </a:t>
            </a:r>
            <a:r>
              <a:rPr lang="en-ID" sz="1200" b="1" dirty="0" err="1">
                <a:solidFill>
                  <a:srgbClr val="00001A"/>
                </a:solidFill>
              </a:rPr>
              <a:t>didefinisikan</a:t>
            </a:r>
            <a:r>
              <a:rPr lang="en-ID" sz="1200" b="1" dirty="0">
                <a:solidFill>
                  <a:srgbClr val="00001A"/>
                </a:solidFill>
              </a:rPr>
              <a:t> </a:t>
            </a:r>
            <a:r>
              <a:rPr lang="en-ID" sz="1200" b="1" dirty="0" err="1">
                <a:solidFill>
                  <a:srgbClr val="00001A"/>
                </a:solidFill>
              </a:rPr>
              <a:t>sebagai</a:t>
            </a:r>
            <a:r>
              <a:rPr lang="en-ID" sz="1200" b="1" dirty="0">
                <a:solidFill>
                  <a:srgbClr val="00001A"/>
                </a:solidFill>
              </a:rPr>
              <a:t> </a:t>
            </a:r>
            <a:r>
              <a:rPr lang="en-ID" sz="1200" b="1" dirty="0" err="1">
                <a:solidFill>
                  <a:srgbClr val="00001A"/>
                </a:solidFill>
              </a:rPr>
              <a:t>berikut</a:t>
            </a:r>
            <a:r>
              <a:rPr lang="en-ID" sz="1200" b="1" dirty="0">
                <a:solidFill>
                  <a:srgbClr val="00001A"/>
                </a:solidFill>
              </a:rPr>
              <a:t>: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ID" sz="1200" dirty="0" err="1">
                <a:solidFill>
                  <a:srgbClr val="00001A"/>
                </a:solidFill>
              </a:rPr>
              <a:t>Indikator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kinerja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adalah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nilai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atau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karakteristik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tertentu</a:t>
            </a:r>
            <a:r>
              <a:rPr lang="en-ID" sz="1200" dirty="0">
                <a:solidFill>
                  <a:srgbClr val="00001A"/>
                </a:solidFill>
              </a:rPr>
              <a:t> yang </a:t>
            </a:r>
            <a:r>
              <a:rPr lang="en-ID" sz="1200" dirty="0" err="1">
                <a:solidFill>
                  <a:srgbClr val="00001A"/>
                </a:solidFill>
              </a:rPr>
              <a:t>digunakan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untuk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mengukur</a:t>
            </a:r>
            <a:r>
              <a:rPr lang="en-ID" sz="1200" dirty="0">
                <a:solidFill>
                  <a:srgbClr val="00001A"/>
                </a:solidFill>
              </a:rPr>
              <a:t> output </a:t>
            </a:r>
            <a:r>
              <a:rPr lang="en-ID" sz="1200" dirty="0" err="1">
                <a:solidFill>
                  <a:srgbClr val="00001A"/>
                </a:solidFill>
              </a:rPr>
              <a:t>atau</a:t>
            </a:r>
            <a:r>
              <a:rPr lang="en-ID" sz="1200" dirty="0">
                <a:solidFill>
                  <a:srgbClr val="00001A"/>
                </a:solidFill>
              </a:rPr>
              <a:t> outcome </a:t>
            </a:r>
            <a:r>
              <a:rPr lang="en-ID" sz="1200" dirty="0" err="1">
                <a:solidFill>
                  <a:srgbClr val="00001A"/>
                </a:solidFill>
              </a:rPr>
              <a:t>suatu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kegiatan</a:t>
            </a:r>
            <a:r>
              <a:rPr lang="en-ID" sz="1200" dirty="0">
                <a:solidFill>
                  <a:srgbClr val="00001A"/>
                </a:solidFill>
              </a:rPr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ID" sz="1200" dirty="0" err="1">
                <a:solidFill>
                  <a:srgbClr val="00001A"/>
                </a:solidFill>
              </a:rPr>
              <a:t>Indikator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kinerja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adalah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alat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ukur</a:t>
            </a:r>
            <a:r>
              <a:rPr lang="en-ID" sz="1200" dirty="0">
                <a:solidFill>
                  <a:srgbClr val="00001A"/>
                </a:solidFill>
              </a:rPr>
              <a:t> yang </a:t>
            </a:r>
            <a:r>
              <a:rPr lang="en-ID" sz="1200" dirty="0" err="1">
                <a:solidFill>
                  <a:srgbClr val="00001A"/>
                </a:solidFill>
              </a:rPr>
              <a:t>dipergunakan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untuk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menentukan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derajat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keberhasilan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suatu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organisasi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dalam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mencapai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tujuannya</a:t>
            </a:r>
            <a:r>
              <a:rPr lang="en-ID" sz="1200" dirty="0">
                <a:solidFill>
                  <a:srgbClr val="00001A"/>
                </a:solidFill>
              </a:rPr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ID" sz="1200" dirty="0" err="1">
                <a:solidFill>
                  <a:srgbClr val="00001A"/>
                </a:solidFill>
              </a:rPr>
              <a:t>Indikator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kinerja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adalah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ukuran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kuantitatif</a:t>
            </a:r>
            <a:r>
              <a:rPr lang="en-ID" sz="1200" dirty="0">
                <a:solidFill>
                  <a:srgbClr val="00001A"/>
                </a:solidFill>
              </a:rPr>
              <a:t> dan </a:t>
            </a:r>
            <a:r>
              <a:rPr lang="en-ID" sz="1200" dirty="0" err="1">
                <a:solidFill>
                  <a:srgbClr val="00001A"/>
                </a:solidFill>
              </a:rPr>
              <a:t>kualitatif</a:t>
            </a:r>
            <a:r>
              <a:rPr lang="en-ID" sz="1200" dirty="0">
                <a:solidFill>
                  <a:srgbClr val="00001A"/>
                </a:solidFill>
              </a:rPr>
              <a:t> yang </a:t>
            </a:r>
            <a:r>
              <a:rPr lang="en-ID" sz="1200" dirty="0" err="1">
                <a:solidFill>
                  <a:srgbClr val="00001A"/>
                </a:solidFill>
              </a:rPr>
              <a:t>menggambarkan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tingkat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pencapaian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suatu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sasaran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atau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tujuan</a:t>
            </a:r>
            <a:r>
              <a:rPr lang="en-ID" sz="1200" dirty="0">
                <a:solidFill>
                  <a:srgbClr val="00001A"/>
                </a:solidFill>
              </a:rPr>
              <a:t> yang </a:t>
            </a:r>
            <a:r>
              <a:rPr lang="en-ID" sz="1200" dirty="0" err="1">
                <a:solidFill>
                  <a:srgbClr val="00001A"/>
                </a:solidFill>
              </a:rPr>
              <a:t>telah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ditetapkan</a:t>
            </a:r>
            <a:r>
              <a:rPr lang="en-ID" sz="1200" dirty="0">
                <a:solidFill>
                  <a:srgbClr val="00001A"/>
                </a:solidFill>
              </a:rPr>
              <a:t> oleh </a:t>
            </a:r>
            <a:r>
              <a:rPr lang="en-ID" sz="1200" dirty="0" err="1">
                <a:solidFill>
                  <a:srgbClr val="00001A"/>
                </a:solidFill>
              </a:rPr>
              <a:t>organisasi</a:t>
            </a:r>
            <a:r>
              <a:rPr lang="en-ID" sz="1200" dirty="0">
                <a:solidFill>
                  <a:srgbClr val="00001A"/>
                </a:solidFill>
              </a:rPr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ID" sz="1200" dirty="0" err="1">
                <a:solidFill>
                  <a:srgbClr val="00001A"/>
                </a:solidFill>
              </a:rPr>
              <a:t>Indikator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kinerja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adalah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suatu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informasi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operasional</a:t>
            </a:r>
            <a:r>
              <a:rPr lang="en-ID" sz="1200" dirty="0">
                <a:solidFill>
                  <a:srgbClr val="00001A"/>
                </a:solidFill>
              </a:rPr>
              <a:t> yang </a:t>
            </a:r>
            <a:r>
              <a:rPr lang="en-ID" sz="1200" dirty="0" err="1">
                <a:solidFill>
                  <a:srgbClr val="00001A"/>
                </a:solidFill>
              </a:rPr>
              <a:t>merupakan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indikasi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mengenai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kinerja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atau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kondisi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suatu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fasilitas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atau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kelompok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fasilitas</a:t>
            </a:r>
            <a:r>
              <a:rPr lang="en-ID" sz="1200" dirty="0">
                <a:solidFill>
                  <a:srgbClr val="00001A"/>
                </a:solidFill>
              </a:rPr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lphaLcPeriod"/>
            </a:pPr>
            <a:endParaRPr lang="en-ID" sz="1200" dirty="0">
              <a:solidFill>
                <a:srgbClr val="00001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3072384" y="881648"/>
            <a:ext cx="5937504" cy="25564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bg1"/>
                </a:solidFill>
              </a:rPr>
              <a:t>Pada </a:t>
            </a:r>
            <a:r>
              <a:rPr lang="en-ID" sz="1200" dirty="0" err="1">
                <a:solidFill>
                  <a:schemeClr val="bg1"/>
                </a:solidFill>
              </a:rPr>
              <a:t>indikator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kinerja</a:t>
            </a:r>
            <a:r>
              <a:rPr lang="en-ID" sz="1200" dirty="0">
                <a:solidFill>
                  <a:schemeClr val="bg1"/>
                </a:solidFill>
              </a:rPr>
              <a:t> (Performance Indicator) </a:t>
            </a:r>
            <a:r>
              <a:rPr lang="en-ID" sz="1200" dirty="0" err="1">
                <a:solidFill>
                  <a:schemeClr val="bg1"/>
                </a:solidFill>
              </a:rPr>
              <a:t>mengacu</a:t>
            </a:r>
            <a:r>
              <a:rPr lang="en-ID" sz="1200" dirty="0">
                <a:solidFill>
                  <a:schemeClr val="bg1"/>
                </a:solidFill>
              </a:rPr>
              <a:t> pada </a:t>
            </a:r>
            <a:r>
              <a:rPr lang="en-ID" sz="1200" dirty="0" err="1">
                <a:solidFill>
                  <a:schemeClr val="bg1"/>
                </a:solidFill>
              </a:rPr>
              <a:t>penilaian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kinerja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secara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tidak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langsung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yaitu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hal-hal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bersifat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hanya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merupakan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indikasi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saja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sehingga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bentuknya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cenderung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kualitatif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saja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Sedangkan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ukuran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kinerja</a:t>
            </a:r>
            <a:r>
              <a:rPr lang="en-ID" sz="1200" dirty="0">
                <a:solidFill>
                  <a:schemeClr val="bg1"/>
                </a:solidFill>
              </a:rPr>
              <a:t> (performance measure) </a:t>
            </a:r>
            <a:r>
              <a:rPr lang="en-ID" sz="1200" dirty="0" err="1">
                <a:solidFill>
                  <a:schemeClr val="bg1"/>
                </a:solidFill>
              </a:rPr>
              <a:t>adalah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kriteria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mengacu</a:t>
            </a:r>
            <a:r>
              <a:rPr lang="en-ID" sz="1200" dirty="0">
                <a:solidFill>
                  <a:schemeClr val="bg1"/>
                </a:solidFill>
              </a:rPr>
              <a:t> pada </a:t>
            </a:r>
            <a:r>
              <a:rPr lang="en-ID" sz="1200" dirty="0" err="1">
                <a:solidFill>
                  <a:schemeClr val="bg1"/>
                </a:solidFill>
              </a:rPr>
              <a:t>penilaian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kinerja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secara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langsung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sehingga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lebih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bersifat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kuantitatif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atau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dapat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dihitung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Dalam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penilaian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kinerja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ini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ada</a:t>
            </a:r>
            <a:r>
              <a:rPr lang="en-ID" sz="1200" dirty="0">
                <a:solidFill>
                  <a:schemeClr val="bg1"/>
                </a:solidFill>
              </a:rPr>
              <a:t> area </a:t>
            </a:r>
            <a:r>
              <a:rPr lang="en-ID" sz="1200" dirty="0" err="1">
                <a:solidFill>
                  <a:schemeClr val="bg1"/>
                </a:solidFill>
              </a:rPr>
              <a:t>keberhasilan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utama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disebut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b="1" i="1" dirty="0">
                <a:solidFill>
                  <a:schemeClr val="bg1"/>
                </a:solidFill>
              </a:rPr>
              <a:t>critical success factors (CSF).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b="1" i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bg1"/>
                </a:solidFill>
              </a:rPr>
              <a:t>Area CSF </a:t>
            </a:r>
            <a:r>
              <a:rPr lang="en-ID" sz="1200" dirty="0" err="1">
                <a:solidFill>
                  <a:schemeClr val="bg1"/>
                </a:solidFill>
              </a:rPr>
              <a:t>ini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adalah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menggambarkan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preferensi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manajerial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dengan</a:t>
            </a:r>
            <a:endParaRPr lang="en-ID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chemeClr val="bg1"/>
                </a:solidFill>
              </a:rPr>
              <a:t>memperhatikan</a:t>
            </a:r>
            <a:r>
              <a:rPr lang="en-ID" sz="1200" dirty="0">
                <a:solidFill>
                  <a:schemeClr val="bg1"/>
                </a:solidFill>
              </a:rPr>
              <a:t> variable </a:t>
            </a:r>
            <a:r>
              <a:rPr lang="en-ID" sz="1200" dirty="0" err="1">
                <a:solidFill>
                  <a:schemeClr val="bg1"/>
                </a:solidFill>
              </a:rPr>
              <a:t>kunci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dapat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berbentuk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keuangan</a:t>
            </a:r>
            <a:r>
              <a:rPr lang="en-ID" sz="1200" dirty="0">
                <a:solidFill>
                  <a:schemeClr val="bg1"/>
                </a:solidFill>
              </a:rPr>
              <a:t> (financial) CSF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chemeClr val="bg1"/>
                </a:solidFill>
              </a:rPr>
              <a:t>ini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dapat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digunakan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sebagai</a:t>
            </a:r>
            <a:r>
              <a:rPr lang="en-ID" sz="1200" dirty="0">
                <a:solidFill>
                  <a:schemeClr val="bg1"/>
                </a:solidFill>
              </a:rPr>
              <a:t> indicator </a:t>
            </a:r>
            <a:r>
              <a:rPr lang="en-ID" sz="1200" dirty="0" err="1">
                <a:solidFill>
                  <a:schemeClr val="bg1"/>
                </a:solidFill>
              </a:rPr>
              <a:t>kinerja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atau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sebagai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masukan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dalam</a:t>
            </a:r>
            <a:endParaRPr lang="en-ID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chemeClr val="bg1"/>
                </a:solidFill>
              </a:rPr>
              <a:t>menentukan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indikator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kinerja</a:t>
            </a:r>
            <a:r>
              <a:rPr lang="en-ID" sz="1200" dirty="0">
                <a:solidFill>
                  <a:schemeClr val="bg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1" dirty="0">
              <a:solidFill>
                <a:schemeClr val="bg1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xmlns="" id="{8DC1BE47-6E31-3652-8F3A-E2635B01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81648"/>
            <a:ext cx="2143125" cy="2143125"/>
          </a:xfrm>
          <a:prstGeom prst="rect">
            <a:avLst/>
          </a:prstGeom>
        </p:spPr>
      </p:pic>
      <p:sp>
        <p:nvSpPr>
          <p:cNvPr id="4" name="Google Shape;147;p14">
            <a:extLst>
              <a:ext uri="{FF2B5EF4-FFF2-40B4-BE49-F238E27FC236}">
                <a16:creationId xmlns:a16="http://schemas.microsoft.com/office/drawing/2014/main" xmlns="" id="{37EA58FF-0ABD-9D45-6AAC-DF4525459B25}"/>
              </a:ext>
            </a:extLst>
          </p:cNvPr>
          <p:cNvSpPr txBox="1">
            <a:spLocks/>
          </p:cNvSpPr>
          <p:nvPr/>
        </p:nvSpPr>
        <p:spPr>
          <a:xfrm>
            <a:off x="3072384" y="4058412"/>
            <a:ext cx="58188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hivo"/>
              <a:buNone/>
              <a:defRPr sz="24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hivo"/>
              <a:buNone/>
              <a:defRPr sz="30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hivo"/>
              <a:buNone/>
              <a:defRPr sz="30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hivo"/>
              <a:buNone/>
              <a:defRPr sz="30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hivo"/>
              <a:buNone/>
              <a:defRPr sz="30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hivo"/>
              <a:buNone/>
              <a:defRPr sz="30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hivo"/>
              <a:buNone/>
              <a:defRPr sz="30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hivo"/>
              <a:buNone/>
              <a:defRPr sz="30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hivo"/>
              <a:buNone/>
              <a:defRPr sz="3000" b="0" i="0" u="none" strike="noStrike" cap="non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1200" dirty="0">
                <a:solidFill>
                  <a:srgbClr val="00001A"/>
                </a:solidFill>
              </a:rPr>
              <a:t>CSF </a:t>
            </a:r>
            <a:r>
              <a:rPr lang="en-ID" sz="1200" dirty="0" err="1">
                <a:solidFill>
                  <a:srgbClr val="00001A"/>
                </a:solidFill>
              </a:rPr>
              <a:t>adalah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kumpulan</a:t>
            </a:r>
            <a:r>
              <a:rPr lang="en-ID" sz="1200" dirty="0">
                <a:solidFill>
                  <a:srgbClr val="00001A"/>
                </a:solidFill>
              </a:rPr>
              <a:t> indicator yang </a:t>
            </a:r>
            <a:r>
              <a:rPr lang="en-ID" sz="1200" dirty="0" err="1">
                <a:solidFill>
                  <a:srgbClr val="00001A"/>
                </a:solidFill>
              </a:rPr>
              <a:t>dapat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dianggap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sebagai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ukuran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kinerja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kunci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baik</a:t>
            </a:r>
            <a:r>
              <a:rPr lang="en-ID" sz="1200" dirty="0">
                <a:solidFill>
                  <a:srgbClr val="00001A"/>
                </a:solidFill>
              </a:rPr>
              <a:t> yang </a:t>
            </a:r>
            <a:r>
              <a:rPr lang="en-ID" sz="1200" dirty="0" err="1">
                <a:solidFill>
                  <a:srgbClr val="00001A"/>
                </a:solidFill>
              </a:rPr>
              <a:t>bersiat</a:t>
            </a:r>
            <a:r>
              <a:rPr lang="en-ID" sz="1200" dirty="0">
                <a:solidFill>
                  <a:srgbClr val="00001A"/>
                </a:solidFill>
              </a:rPr>
              <a:t> financial </a:t>
            </a:r>
            <a:r>
              <a:rPr lang="en-ID" sz="1200" dirty="0" err="1">
                <a:solidFill>
                  <a:srgbClr val="00001A"/>
                </a:solidFill>
              </a:rPr>
              <a:t>maupun</a:t>
            </a:r>
            <a:r>
              <a:rPr lang="en-ID" sz="1200" dirty="0">
                <a:solidFill>
                  <a:srgbClr val="00001A"/>
                </a:solidFill>
              </a:rPr>
              <a:t> non financial.</a:t>
            </a: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ID" sz="1200" dirty="0" err="1">
                <a:solidFill>
                  <a:srgbClr val="00001A"/>
                </a:solidFill>
              </a:rPr>
              <a:t>Sedangkan</a:t>
            </a:r>
            <a:r>
              <a:rPr lang="en-ID" sz="1200" dirty="0">
                <a:solidFill>
                  <a:srgbClr val="00001A"/>
                </a:solidFill>
              </a:rPr>
              <a:t> KPI </a:t>
            </a:r>
            <a:r>
              <a:rPr lang="sv-SE" sz="1200" dirty="0">
                <a:solidFill>
                  <a:srgbClr val="00001A"/>
                </a:solidFill>
              </a:rPr>
              <a:t>hanya untuk mendeteksi dan memonitor capaian kinerja</a:t>
            </a:r>
            <a:endParaRPr lang="en-ID" sz="1200" dirty="0">
              <a:solidFill>
                <a:srgbClr val="00001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53613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Critical </a:t>
            </a:r>
            <a:r>
              <a:rPr lang="en-US" sz="2400" dirty="0" err="1"/>
              <a:t>Succes</a:t>
            </a:r>
            <a:r>
              <a:rPr lang="en-US" sz="2400" dirty="0"/>
              <a:t> Factors (CSF)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Indikator</a:t>
            </a:r>
            <a:r>
              <a:rPr lang="en-US" sz="2400" dirty="0"/>
              <a:t> Kinerja</a:t>
            </a:r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8CE168-654E-B23D-A667-67C67306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1814300"/>
            <a:ext cx="6379655" cy="3104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E0226-FC16-B1A8-1C93-AD459C21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-24384"/>
            <a:ext cx="7693152" cy="731520"/>
          </a:xfrm>
        </p:spPr>
        <p:txBody>
          <a:bodyPr anchor="ctr"/>
          <a:lstStyle/>
          <a:p>
            <a:pPr algn="ctr"/>
            <a:r>
              <a:rPr lang="en-ID" sz="2000" dirty="0" err="1"/>
              <a:t>Penentuan</a:t>
            </a:r>
            <a:r>
              <a:rPr lang="en-ID" sz="2000" dirty="0"/>
              <a:t> </a:t>
            </a:r>
            <a:r>
              <a:rPr lang="en-ID" sz="2000" dirty="0" err="1"/>
              <a:t>Indikator</a:t>
            </a:r>
            <a:r>
              <a:rPr lang="en-ID" sz="2000" dirty="0"/>
              <a:t> Kinerja </a:t>
            </a:r>
            <a:r>
              <a:rPr lang="en-ID" sz="2000" dirty="0" err="1"/>
              <a:t>Organisasi</a:t>
            </a:r>
            <a:r>
              <a:rPr lang="en-ID" sz="2000" dirty="0"/>
              <a:t> Profit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427C3D-CD73-34E3-31D5-79BDB4C3F2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8E00774-B65B-3563-5EE3-A05A99A6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28" y="707136"/>
            <a:ext cx="6742176" cy="40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4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E0226-FC16-B1A8-1C93-AD459C21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24384"/>
            <a:ext cx="8034528" cy="731520"/>
          </a:xfrm>
        </p:spPr>
        <p:txBody>
          <a:bodyPr anchor="ctr"/>
          <a:lstStyle/>
          <a:p>
            <a:r>
              <a:rPr lang="en-US" sz="2000" dirty="0" err="1"/>
              <a:t>Penentuan</a:t>
            </a:r>
            <a:r>
              <a:rPr lang="en-US" sz="2000" dirty="0"/>
              <a:t> Key performance indicators Non Profit (</a:t>
            </a:r>
            <a:r>
              <a:rPr lang="en-US" sz="2000" dirty="0" err="1"/>
              <a:t>Pemerintah</a:t>
            </a:r>
            <a:r>
              <a:rPr lang="en-US" sz="2000" dirty="0"/>
              <a:t>)</a:t>
            </a:r>
            <a:endParaRPr lang="en-ID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427C3D-CD73-34E3-31D5-79BDB4C3F2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DD1D162-B41B-562B-FB07-604C606F2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731520"/>
            <a:ext cx="7693152" cy="42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6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Indikator</a:t>
            </a:r>
            <a:r>
              <a:rPr lang="en-ID" dirty="0"/>
              <a:t> Kinerja</a:t>
            </a: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Google Shape;147;p14">
            <a:extLst>
              <a:ext uri="{FF2B5EF4-FFF2-40B4-BE49-F238E27FC236}">
                <a16:creationId xmlns:a16="http://schemas.microsoft.com/office/drawing/2014/main" xmlns="" id="{F79BC273-394A-BB9A-1B45-68BFC7618DD4}"/>
              </a:ext>
            </a:extLst>
          </p:cNvPr>
          <p:cNvSpPr txBox="1">
            <a:spLocks/>
          </p:cNvSpPr>
          <p:nvPr/>
        </p:nvSpPr>
        <p:spPr>
          <a:xfrm>
            <a:off x="457200" y="1341846"/>
            <a:ext cx="8317847" cy="385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b="1" dirty="0" err="1">
                <a:solidFill>
                  <a:srgbClr val="00001A"/>
                </a:solidFill>
              </a:rPr>
              <a:t>Persyaratan-persyaratan</a:t>
            </a:r>
            <a:r>
              <a:rPr lang="en-ID" sz="1200" b="1" dirty="0">
                <a:solidFill>
                  <a:srgbClr val="00001A"/>
                </a:solidFill>
              </a:rPr>
              <a:t> </a:t>
            </a:r>
            <a:r>
              <a:rPr lang="en-ID" sz="1200" b="1" dirty="0" err="1">
                <a:solidFill>
                  <a:srgbClr val="00001A"/>
                </a:solidFill>
              </a:rPr>
              <a:t>umum</a:t>
            </a:r>
            <a:r>
              <a:rPr lang="en-ID" sz="1200" b="1" dirty="0">
                <a:solidFill>
                  <a:srgbClr val="00001A"/>
                </a:solidFill>
              </a:rPr>
              <a:t> yang </a:t>
            </a:r>
            <a:r>
              <a:rPr lang="en-ID" sz="1200" b="1" dirty="0" err="1">
                <a:solidFill>
                  <a:srgbClr val="00001A"/>
                </a:solidFill>
              </a:rPr>
              <a:t>dapat</a:t>
            </a:r>
            <a:r>
              <a:rPr lang="en-ID" sz="1200" b="1" dirty="0">
                <a:solidFill>
                  <a:srgbClr val="00001A"/>
                </a:solidFill>
              </a:rPr>
              <a:t> </a:t>
            </a:r>
            <a:r>
              <a:rPr lang="en-ID" sz="1200" b="1" dirty="0" err="1">
                <a:solidFill>
                  <a:srgbClr val="00001A"/>
                </a:solidFill>
              </a:rPr>
              <a:t>mewujudkan</a:t>
            </a:r>
            <a:r>
              <a:rPr lang="en-ID" sz="1200" b="1" dirty="0">
                <a:solidFill>
                  <a:srgbClr val="00001A"/>
                </a:solidFill>
              </a:rPr>
              <a:t> </a:t>
            </a:r>
            <a:r>
              <a:rPr lang="en-ID" sz="1200" b="1" dirty="0" err="1">
                <a:solidFill>
                  <a:srgbClr val="00001A"/>
                </a:solidFill>
              </a:rPr>
              <a:t>suatu</a:t>
            </a:r>
            <a:r>
              <a:rPr lang="en-ID" sz="1200" b="1" dirty="0">
                <a:solidFill>
                  <a:srgbClr val="00001A"/>
                </a:solidFill>
              </a:rPr>
              <a:t> indicator yang </a:t>
            </a:r>
            <a:r>
              <a:rPr lang="en-ID" sz="1200" b="1" dirty="0" err="1">
                <a:solidFill>
                  <a:srgbClr val="00001A"/>
                </a:solidFill>
              </a:rPr>
              <a:t>baik</a:t>
            </a:r>
            <a:r>
              <a:rPr lang="en-ID" sz="1200" b="1" dirty="0">
                <a:solidFill>
                  <a:srgbClr val="00001A"/>
                </a:solidFill>
              </a:rPr>
              <a:t> dan juga ideal, </a:t>
            </a:r>
            <a:r>
              <a:rPr lang="en-ID" sz="1200" b="1" dirty="0" err="1">
                <a:solidFill>
                  <a:srgbClr val="00001A"/>
                </a:solidFill>
              </a:rPr>
              <a:t>diantaranya</a:t>
            </a:r>
            <a:r>
              <a:rPr lang="en-ID" sz="1200" b="1" dirty="0">
                <a:solidFill>
                  <a:srgbClr val="00001A"/>
                </a:solidFill>
              </a:rPr>
              <a:t> </a:t>
            </a:r>
            <a:r>
              <a:rPr lang="en-ID" sz="1200" b="1" dirty="0" err="1">
                <a:solidFill>
                  <a:srgbClr val="00001A"/>
                </a:solidFill>
              </a:rPr>
              <a:t>adalah</a:t>
            </a:r>
            <a:r>
              <a:rPr lang="en-ID" sz="1200" b="1" dirty="0">
                <a:solidFill>
                  <a:srgbClr val="00001A"/>
                </a:solidFill>
              </a:rPr>
              <a:t> </a:t>
            </a:r>
            <a:r>
              <a:rPr lang="en-ID" sz="1200" b="1" dirty="0" err="1">
                <a:solidFill>
                  <a:srgbClr val="00001A"/>
                </a:solidFill>
              </a:rPr>
              <a:t>sebagai</a:t>
            </a:r>
            <a:r>
              <a:rPr lang="en-ID" sz="1200" b="1" dirty="0">
                <a:solidFill>
                  <a:srgbClr val="00001A"/>
                </a:solidFill>
              </a:rPr>
              <a:t> </a:t>
            </a:r>
            <a:r>
              <a:rPr lang="en-ID" sz="1200" b="1" dirty="0" err="1">
                <a:solidFill>
                  <a:srgbClr val="00001A"/>
                </a:solidFill>
              </a:rPr>
              <a:t>berikut</a:t>
            </a:r>
            <a:r>
              <a:rPr lang="en-ID" sz="1200" b="1" dirty="0">
                <a:solidFill>
                  <a:srgbClr val="00001A"/>
                </a:solidFill>
              </a:rPr>
              <a:t>: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ID" sz="1200" dirty="0">
                <a:solidFill>
                  <a:srgbClr val="00001A"/>
                </a:solidFill>
              </a:rPr>
              <a:t>Consistency, </a:t>
            </a:r>
            <a:r>
              <a:rPr lang="en-ID" sz="1200" dirty="0" err="1">
                <a:solidFill>
                  <a:srgbClr val="00001A"/>
                </a:solidFill>
              </a:rPr>
              <a:t>tidak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berubah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baik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antar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periode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waktu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maupun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antar</a:t>
            </a:r>
            <a:r>
              <a:rPr lang="en-ID" sz="1200" dirty="0">
                <a:solidFill>
                  <a:srgbClr val="00001A"/>
                </a:solidFill>
              </a:rPr>
              <a:t> unit </a:t>
            </a:r>
            <a:r>
              <a:rPr lang="en-ID" sz="1200" dirty="0" err="1">
                <a:solidFill>
                  <a:srgbClr val="00001A"/>
                </a:solidFill>
              </a:rPr>
              <a:t>organisasi</a:t>
            </a:r>
            <a:r>
              <a:rPr lang="en-ID" sz="1200" dirty="0">
                <a:solidFill>
                  <a:srgbClr val="00001A"/>
                </a:solidFill>
              </a:rPr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ID" sz="1200" dirty="0" err="1">
                <a:solidFill>
                  <a:srgbClr val="00001A"/>
                </a:solidFill>
              </a:rPr>
              <a:t>Comparibility</a:t>
            </a:r>
            <a:r>
              <a:rPr lang="en-ID" sz="1200" dirty="0">
                <a:solidFill>
                  <a:srgbClr val="00001A"/>
                </a:solidFill>
              </a:rPr>
              <a:t>, </a:t>
            </a:r>
            <a:r>
              <a:rPr lang="en-ID" sz="1200" dirty="0" err="1">
                <a:solidFill>
                  <a:srgbClr val="00001A"/>
                </a:solidFill>
              </a:rPr>
              <a:t>mempunyai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daya</a:t>
            </a:r>
            <a:r>
              <a:rPr lang="en-ID" sz="1200" dirty="0">
                <a:solidFill>
                  <a:srgbClr val="00001A"/>
                </a:solidFill>
              </a:rPr>
              <a:t> banding yang </a:t>
            </a:r>
            <a:r>
              <a:rPr lang="en-ID" sz="1200" dirty="0" err="1">
                <a:solidFill>
                  <a:srgbClr val="00001A"/>
                </a:solidFill>
              </a:rPr>
              <a:t>layak</a:t>
            </a:r>
            <a:r>
              <a:rPr lang="en-ID" sz="1200" dirty="0">
                <a:solidFill>
                  <a:srgbClr val="00001A"/>
                </a:solidFill>
              </a:rPr>
              <a:t> dan </a:t>
            </a:r>
            <a:r>
              <a:rPr lang="en-ID" sz="1200" dirty="0" err="1">
                <a:solidFill>
                  <a:srgbClr val="00001A"/>
                </a:solidFill>
              </a:rPr>
              <a:t>tepat</a:t>
            </a:r>
            <a:endParaRPr lang="en-ID" sz="1200" dirty="0">
              <a:solidFill>
                <a:srgbClr val="00001A"/>
              </a:solidFill>
            </a:endParaRP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ID" sz="1200" dirty="0">
                <a:solidFill>
                  <a:srgbClr val="00001A"/>
                </a:solidFill>
              </a:rPr>
              <a:t>Clarity, </a:t>
            </a:r>
            <a:r>
              <a:rPr lang="en-ID" sz="1200" dirty="0" err="1">
                <a:solidFill>
                  <a:srgbClr val="00001A"/>
                </a:solidFill>
              </a:rPr>
              <a:t>sederhaana</a:t>
            </a:r>
            <a:r>
              <a:rPr lang="en-ID" sz="1200" dirty="0">
                <a:solidFill>
                  <a:srgbClr val="00001A"/>
                </a:solidFill>
              </a:rPr>
              <a:t>, </a:t>
            </a:r>
            <a:r>
              <a:rPr lang="en-ID" sz="1200" dirty="0" err="1">
                <a:solidFill>
                  <a:srgbClr val="00001A"/>
                </a:solidFill>
              </a:rPr>
              <a:t>mudah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dimengerti</a:t>
            </a:r>
            <a:r>
              <a:rPr lang="en-ID" sz="1200" dirty="0">
                <a:solidFill>
                  <a:srgbClr val="00001A"/>
                </a:solidFill>
              </a:rPr>
              <a:t> dan </a:t>
            </a:r>
            <a:r>
              <a:rPr lang="en-ID" sz="1200" dirty="0" err="1">
                <a:solidFill>
                  <a:srgbClr val="00001A"/>
                </a:solidFill>
              </a:rPr>
              <a:t>dipahami</a:t>
            </a:r>
            <a:r>
              <a:rPr lang="en-ID" sz="1200" dirty="0">
                <a:solidFill>
                  <a:srgbClr val="00001A"/>
                </a:solidFill>
              </a:rPr>
              <a:t> oleh </a:t>
            </a:r>
            <a:r>
              <a:rPr lang="en-ID" sz="1200" dirty="0" err="1">
                <a:solidFill>
                  <a:srgbClr val="00001A"/>
                </a:solidFill>
              </a:rPr>
              <a:t>semua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organisasi</a:t>
            </a:r>
            <a:r>
              <a:rPr lang="en-ID" sz="1200" dirty="0">
                <a:solidFill>
                  <a:srgbClr val="00001A"/>
                </a:solidFill>
              </a:rPr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ID" sz="1200" dirty="0">
                <a:solidFill>
                  <a:srgbClr val="00001A"/>
                </a:solidFill>
              </a:rPr>
              <a:t>Controllability, </a:t>
            </a:r>
            <a:r>
              <a:rPr lang="en-ID" sz="1200" dirty="0" err="1">
                <a:solidFill>
                  <a:srgbClr val="00001A"/>
                </a:solidFill>
              </a:rPr>
              <a:t>dapat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dikendalikn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dalam</a:t>
            </a:r>
            <a:r>
              <a:rPr lang="en-ID" sz="1200" dirty="0">
                <a:solidFill>
                  <a:srgbClr val="00001A"/>
                </a:solidFill>
              </a:rPr>
              <a:t> wilayah dan </a:t>
            </a:r>
            <a:r>
              <a:rPr lang="en-ID" sz="1200" dirty="0" err="1">
                <a:solidFill>
                  <a:srgbClr val="00001A"/>
                </a:solidFill>
              </a:rPr>
              <a:t>departemen</a:t>
            </a:r>
            <a:r>
              <a:rPr lang="en-ID" sz="1200" dirty="0">
                <a:solidFill>
                  <a:srgbClr val="00001A"/>
                </a:solidFill>
              </a:rPr>
              <a:t> yang </a:t>
            </a:r>
            <a:r>
              <a:rPr lang="en-ID" sz="1200" dirty="0" err="1">
                <a:solidFill>
                  <a:srgbClr val="00001A"/>
                </a:solidFill>
              </a:rPr>
              <a:t>ada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dalam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lingkungan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organisasi</a:t>
            </a:r>
            <a:endParaRPr lang="en-ID" sz="1200" dirty="0">
              <a:solidFill>
                <a:srgbClr val="00001A"/>
              </a:solidFill>
            </a:endParaRP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ID" sz="1200" dirty="0">
                <a:solidFill>
                  <a:srgbClr val="00001A"/>
                </a:solidFill>
              </a:rPr>
              <a:t>Contingency, </a:t>
            </a:r>
            <a:r>
              <a:rPr lang="en-ID" sz="1200" dirty="0" err="1">
                <a:solidFill>
                  <a:srgbClr val="00001A"/>
                </a:solidFill>
              </a:rPr>
              <a:t>berdasarkan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struktur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organisasi</a:t>
            </a:r>
            <a:r>
              <a:rPr lang="en-ID" sz="1200" dirty="0">
                <a:solidFill>
                  <a:srgbClr val="00001A"/>
                </a:solidFill>
              </a:rPr>
              <a:t>, </a:t>
            </a:r>
            <a:r>
              <a:rPr lang="en-ID" sz="1200" dirty="0" err="1">
                <a:solidFill>
                  <a:srgbClr val="00001A"/>
                </a:solidFill>
              </a:rPr>
              <a:t>gaya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manajemen</a:t>
            </a:r>
            <a:r>
              <a:rPr lang="en-ID" sz="1200" dirty="0">
                <a:solidFill>
                  <a:srgbClr val="00001A"/>
                </a:solidFill>
              </a:rPr>
              <a:t>, </a:t>
            </a:r>
            <a:r>
              <a:rPr lang="en-ID" sz="1200" dirty="0" err="1">
                <a:solidFill>
                  <a:srgbClr val="00001A"/>
                </a:solidFill>
              </a:rPr>
              <a:t>ketidakpastian</a:t>
            </a:r>
            <a:r>
              <a:rPr lang="en-ID" sz="1200" dirty="0">
                <a:solidFill>
                  <a:srgbClr val="00001A"/>
                </a:solidFill>
              </a:rPr>
              <a:t> dan </a:t>
            </a:r>
            <a:r>
              <a:rPr lang="en-ID" sz="1200" dirty="0" err="1">
                <a:solidFill>
                  <a:srgbClr val="00001A"/>
                </a:solidFill>
              </a:rPr>
              <a:t>kompleksitas</a:t>
            </a:r>
            <a:endParaRPr lang="en-ID" sz="1200" dirty="0">
              <a:solidFill>
                <a:srgbClr val="00001A"/>
              </a:solidFill>
            </a:endParaRP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ID" sz="1200" dirty="0" err="1">
                <a:solidFill>
                  <a:srgbClr val="00001A"/>
                </a:solidFill>
              </a:rPr>
              <a:t>Comprehensivenes</a:t>
            </a:r>
            <a:r>
              <a:rPr lang="en-ID" sz="1200" dirty="0">
                <a:solidFill>
                  <a:srgbClr val="00001A"/>
                </a:solidFill>
              </a:rPr>
              <a:t>, </a:t>
            </a:r>
            <a:r>
              <a:rPr lang="en-ID" sz="1200" dirty="0" err="1">
                <a:solidFill>
                  <a:srgbClr val="00001A"/>
                </a:solidFill>
              </a:rPr>
              <a:t>merefleksikan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semua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aspek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perilaku</a:t>
            </a:r>
            <a:r>
              <a:rPr lang="en-ID" sz="1200" dirty="0">
                <a:solidFill>
                  <a:srgbClr val="00001A"/>
                </a:solidFill>
              </a:rPr>
              <a:t> yang </a:t>
            </a:r>
            <a:r>
              <a:rPr lang="en-ID" sz="1200" dirty="0" err="1">
                <a:solidFill>
                  <a:srgbClr val="00001A"/>
                </a:solidFill>
              </a:rPr>
              <a:t>cukup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penting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untuk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pembuatan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keputusan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manajerial</a:t>
            </a:r>
            <a:r>
              <a:rPr lang="en-ID" sz="1200" dirty="0">
                <a:solidFill>
                  <a:srgbClr val="00001A"/>
                </a:solidFill>
              </a:rPr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ID" sz="1200" dirty="0">
                <a:solidFill>
                  <a:srgbClr val="00001A"/>
                </a:solidFill>
              </a:rPr>
              <a:t>Boundedness, </a:t>
            </a:r>
            <a:r>
              <a:rPr lang="en-ID" sz="1200" dirty="0" err="1">
                <a:solidFill>
                  <a:srgbClr val="00001A"/>
                </a:solidFill>
              </a:rPr>
              <a:t>fokus</a:t>
            </a:r>
            <a:r>
              <a:rPr lang="en-ID" sz="1200" dirty="0">
                <a:solidFill>
                  <a:srgbClr val="00001A"/>
                </a:solidFill>
              </a:rPr>
              <a:t> pada </a:t>
            </a:r>
            <a:r>
              <a:rPr lang="en-ID" sz="1200" dirty="0" err="1">
                <a:solidFill>
                  <a:srgbClr val="00001A"/>
                </a:solidFill>
              </a:rPr>
              <a:t>faktor-faktor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utama</a:t>
            </a:r>
            <a:r>
              <a:rPr lang="en-ID" sz="1200" dirty="0">
                <a:solidFill>
                  <a:srgbClr val="00001A"/>
                </a:solidFill>
              </a:rPr>
              <a:t> yang </a:t>
            </a:r>
            <a:r>
              <a:rPr lang="en-ID" sz="1200" dirty="0" err="1">
                <a:solidFill>
                  <a:srgbClr val="00001A"/>
                </a:solidFill>
              </a:rPr>
              <a:t>merupakan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perwujudan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keberhasilan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organisasi</a:t>
            </a:r>
            <a:r>
              <a:rPr lang="en-ID" sz="1200" dirty="0">
                <a:solidFill>
                  <a:srgbClr val="00001A"/>
                </a:solidFill>
              </a:rPr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ID" sz="1200" dirty="0">
                <a:solidFill>
                  <a:srgbClr val="00001A"/>
                </a:solidFill>
              </a:rPr>
              <a:t>Relevance, </a:t>
            </a:r>
            <a:r>
              <a:rPr lang="en-ID" sz="1200" dirty="0" err="1">
                <a:solidFill>
                  <a:srgbClr val="00001A"/>
                </a:solidFill>
              </a:rPr>
              <a:t>dalam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penerapannya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memerlukan</a:t>
            </a:r>
            <a:r>
              <a:rPr lang="en-ID" sz="1200" dirty="0">
                <a:solidFill>
                  <a:srgbClr val="00001A"/>
                </a:solidFill>
              </a:rPr>
              <a:t> indicator yang </a:t>
            </a:r>
            <a:r>
              <a:rPr lang="en-ID" sz="1200" dirty="0" err="1">
                <a:solidFill>
                  <a:srgbClr val="00001A"/>
                </a:solidFill>
              </a:rPr>
              <a:t>spesifik</a:t>
            </a:r>
            <a:r>
              <a:rPr lang="en-ID" sz="1200" dirty="0">
                <a:solidFill>
                  <a:srgbClr val="00001A"/>
                </a:solidFill>
              </a:rPr>
              <a:t>, </a:t>
            </a:r>
            <a:r>
              <a:rPr lang="en-ID" sz="1200" dirty="0" err="1">
                <a:solidFill>
                  <a:srgbClr val="00001A"/>
                </a:solidFill>
              </a:rPr>
              <a:t>sehingga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relevan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dengan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kondisi</a:t>
            </a:r>
            <a:r>
              <a:rPr lang="en-ID" sz="1200" dirty="0">
                <a:solidFill>
                  <a:srgbClr val="00001A"/>
                </a:solidFill>
              </a:rPr>
              <a:t> dan </a:t>
            </a:r>
            <a:r>
              <a:rPr lang="en-ID" sz="1200" dirty="0" err="1">
                <a:solidFill>
                  <a:srgbClr val="00001A"/>
                </a:solidFill>
              </a:rPr>
              <a:t>kebutuhan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tertentu</a:t>
            </a:r>
            <a:r>
              <a:rPr lang="en-ID" sz="1200" dirty="0">
                <a:solidFill>
                  <a:srgbClr val="00001A"/>
                </a:solidFill>
              </a:rPr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ID" sz="1200" dirty="0">
                <a:solidFill>
                  <a:srgbClr val="00001A"/>
                </a:solidFill>
              </a:rPr>
              <a:t>Feasibility, target-target yang </a:t>
            </a:r>
            <a:r>
              <a:rPr lang="en-ID" sz="1200" dirty="0" err="1">
                <a:solidFill>
                  <a:srgbClr val="00001A"/>
                </a:solidFill>
              </a:rPr>
              <a:t>dipergunakan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sebagai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dasar</a:t>
            </a:r>
            <a:r>
              <a:rPr lang="en-ID" sz="1200" dirty="0">
                <a:solidFill>
                  <a:srgbClr val="00001A"/>
                </a:solidFill>
              </a:rPr>
              <a:t> indicator </a:t>
            </a:r>
            <a:r>
              <a:rPr lang="en-ID" sz="1200" dirty="0" err="1">
                <a:solidFill>
                  <a:srgbClr val="00001A"/>
                </a:solidFill>
              </a:rPr>
              <a:t>perumusan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indikator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kinerja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harus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merupakan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harapan</a:t>
            </a:r>
            <a:r>
              <a:rPr lang="en-ID" sz="1200" dirty="0">
                <a:solidFill>
                  <a:srgbClr val="00001A"/>
                </a:solidFill>
              </a:rPr>
              <a:t> yang </a:t>
            </a:r>
            <a:r>
              <a:rPr lang="en-ID" sz="1200" dirty="0" err="1">
                <a:solidFill>
                  <a:srgbClr val="00001A"/>
                </a:solidFill>
              </a:rPr>
              <a:t>realistik</a:t>
            </a:r>
            <a:r>
              <a:rPr lang="en-ID" sz="1200" dirty="0">
                <a:solidFill>
                  <a:srgbClr val="00001A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08432" y="260876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Indikator</a:t>
            </a:r>
            <a:r>
              <a:rPr lang="en-ID" dirty="0"/>
              <a:t> Kinerja</a:t>
            </a: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Google Shape;147;p14">
            <a:extLst>
              <a:ext uri="{FF2B5EF4-FFF2-40B4-BE49-F238E27FC236}">
                <a16:creationId xmlns:a16="http://schemas.microsoft.com/office/drawing/2014/main" xmlns="" id="{F79BC273-394A-BB9A-1B45-68BFC7618DD4}"/>
              </a:ext>
            </a:extLst>
          </p:cNvPr>
          <p:cNvSpPr txBox="1">
            <a:spLocks/>
          </p:cNvSpPr>
          <p:nvPr/>
        </p:nvSpPr>
        <p:spPr>
          <a:xfrm>
            <a:off x="652272" y="1988022"/>
            <a:ext cx="8317847" cy="385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 err="1">
                <a:solidFill>
                  <a:srgbClr val="00001A"/>
                </a:solidFill>
              </a:rPr>
              <a:t>Untuk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mengembangkan</a:t>
            </a:r>
            <a:r>
              <a:rPr lang="en-ID" sz="1200" dirty="0">
                <a:solidFill>
                  <a:srgbClr val="00001A"/>
                </a:solidFill>
              </a:rPr>
              <a:t> indicator </a:t>
            </a:r>
            <a:r>
              <a:rPr lang="en-ID" sz="1200" dirty="0" err="1">
                <a:solidFill>
                  <a:srgbClr val="00001A"/>
                </a:solidFill>
              </a:rPr>
              <a:t>kinerja</a:t>
            </a:r>
            <a:r>
              <a:rPr lang="en-ID" sz="1200" dirty="0">
                <a:solidFill>
                  <a:srgbClr val="00001A"/>
                </a:solidFill>
              </a:rPr>
              <a:t>, </a:t>
            </a:r>
            <a:r>
              <a:rPr lang="en-ID" sz="1200" dirty="0" err="1">
                <a:solidFill>
                  <a:srgbClr val="00001A"/>
                </a:solidFill>
              </a:rPr>
              <a:t>ada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tiga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hal</a:t>
            </a:r>
            <a:r>
              <a:rPr lang="en-ID" sz="1200" dirty="0">
                <a:solidFill>
                  <a:srgbClr val="00001A"/>
                </a:solidFill>
              </a:rPr>
              <a:t> yang </a:t>
            </a:r>
            <a:r>
              <a:rPr lang="en-ID" sz="1200" dirty="0" err="1">
                <a:solidFill>
                  <a:srgbClr val="00001A"/>
                </a:solidFill>
              </a:rPr>
              <a:t>dapat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dijadikan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dasar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dalam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pengembangannya</a:t>
            </a:r>
            <a:r>
              <a:rPr lang="en-ID" sz="1200" dirty="0">
                <a:solidFill>
                  <a:srgbClr val="00001A"/>
                </a:solidFill>
              </a:rPr>
              <a:t> agar </a:t>
            </a:r>
            <a:r>
              <a:rPr lang="en-ID" sz="1200" dirty="0" err="1">
                <a:solidFill>
                  <a:srgbClr val="00001A"/>
                </a:solidFill>
              </a:rPr>
              <a:t>dapat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meningkatkan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efektivitas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organisasi</a:t>
            </a:r>
            <a:r>
              <a:rPr lang="en-ID" sz="1200" dirty="0">
                <a:solidFill>
                  <a:srgbClr val="00001A"/>
                </a:solidFill>
              </a:rPr>
              <a:t>, </a:t>
            </a:r>
            <a:r>
              <a:rPr lang="en-ID" sz="1200" dirty="0" err="1">
                <a:solidFill>
                  <a:srgbClr val="00001A"/>
                </a:solidFill>
              </a:rPr>
              <a:t>yaitu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sebagai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berikut</a:t>
            </a:r>
            <a:r>
              <a:rPr lang="en-ID" sz="1200" dirty="0">
                <a:solidFill>
                  <a:srgbClr val="00001A"/>
                </a:solidFill>
              </a:rPr>
              <a:t>: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ID" sz="1200" dirty="0" err="1">
                <a:solidFill>
                  <a:srgbClr val="00001A"/>
                </a:solidFill>
              </a:rPr>
              <a:t>Apa</a:t>
            </a:r>
            <a:r>
              <a:rPr lang="en-ID" sz="1200" dirty="0">
                <a:solidFill>
                  <a:srgbClr val="00001A"/>
                </a:solidFill>
              </a:rPr>
              <a:t> yang </a:t>
            </a:r>
            <a:r>
              <a:rPr lang="en-ID" sz="1200" dirty="0" err="1">
                <a:solidFill>
                  <a:srgbClr val="00001A"/>
                </a:solidFill>
              </a:rPr>
              <a:t>diukur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semata-mata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ditentukan</a:t>
            </a:r>
            <a:r>
              <a:rPr lang="en-ID" sz="1200" dirty="0">
                <a:solidFill>
                  <a:srgbClr val="00001A"/>
                </a:solidFill>
              </a:rPr>
              <a:t> oleh </a:t>
            </a:r>
            <a:r>
              <a:rPr lang="en-ID" sz="1200" dirty="0" err="1">
                <a:solidFill>
                  <a:srgbClr val="00001A"/>
                </a:solidFill>
              </a:rPr>
              <a:t>apa</a:t>
            </a:r>
            <a:r>
              <a:rPr lang="en-ID" sz="1200" dirty="0">
                <a:solidFill>
                  <a:srgbClr val="00001A"/>
                </a:solidFill>
              </a:rPr>
              <a:t> yang </a:t>
            </a:r>
            <a:r>
              <a:rPr lang="en-ID" sz="1200" dirty="0" err="1">
                <a:solidFill>
                  <a:srgbClr val="00001A"/>
                </a:solidFill>
              </a:rPr>
              <a:t>dianggarkan</a:t>
            </a:r>
            <a:r>
              <a:rPr lang="en-ID" sz="1200" dirty="0">
                <a:solidFill>
                  <a:srgbClr val="00001A"/>
                </a:solidFill>
              </a:rPr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ID" sz="1200" dirty="0" err="1">
                <a:solidFill>
                  <a:srgbClr val="00001A"/>
                </a:solidFill>
              </a:rPr>
              <a:t>Kebutuhan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pelanggan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diterjemahkan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menjadi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prioritas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strategis</a:t>
            </a:r>
            <a:r>
              <a:rPr lang="en-ID" sz="1200" dirty="0">
                <a:solidFill>
                  <a:srgbClr val="00001A"/>
                </a:solidFill>
              </a:rPr>
              <a:t> dan </a:t>
            </a:r>
            <a:r>
              <a:rPr lang="en-ID" sz="1200" dirty="0" err="1">
                <a:solidFill>
                  <a:srgbClr val="00001A"/>
                </a:solidFill>
              </a:rPr>
              <a:t>rencana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strategis</a:t>
            </a:r>
            <a:r>
              <a:rPr lang="en-ID" sz="1200" dirty="0">
                <a:solidFill>
                  <a:srgbClr val="00001A"/>
                </a:solidFill>
              </a:rPr>
              <a:t> yang </a:t>
            </a:r>
            <a:r>
              <a:rPr lang="en-ID" sz="1200" dirty="0" err="1">
                <a:solidFill>
                  <a:srgbClr val="00001A"/>
                </a:solidFill>
              </a:rPr>
              <a:t>mengindikasikan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apa</a:t>
            </a:r>
            <a:r>
              <a:rPr lang="en-ID" sz="1200" dirty="0">
                <a:solidFill>
                  <a:srgbClr val="00001A"/>
                </a:solidFill>
              </a:rPr>
              <a:t> yang </a:t>
            </a:r>
            <a:r>
              <a:rPr lang="en-ID" sz="1200" dirty="0" err="1">
                <a:solidFill>
                  <a:srgbClr val="00001A"/>
                </a:solidFill>
              </a:rPr>
              <a:t>harus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diukur</a:t>
            </a:r>
            <a:r>
              <a:rPr lang="en-ID" sz="1200" dirty="0">
                <a:solidFill>
                  <a:srgbClr val="00001A"/>
                </a:solidFill>
              </a:rPr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en-ID" sz="1200" dirty="0" err="1">
                <a:solidFill>
                  <a:srgbClr val="00001A"/>
                </a:solidFill>
              </a:rPr>
              <a:t>Memberikan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perbaikan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kepada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karyawan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maupun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tim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dengan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mengukur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hasil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dari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prioritas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strategis</a:t>
            </a:r>
            <a:r>
              <a:rPr lang="en-ID" sz="1200" dirty="0">
                <a:solidFill>
                  <a:srgbClr val="00001A"/>
                </a:solidFill>
              </a:rPr>
              <a:t>, </a:t>
            </a:r>
            <a:r>
              <a:rPr lang="en-ID" sz="1200" dirty="0" err="1">
                <a:solidFill>
                  <a:srgbClr val="00001A"/>
                </a:solidFill>
              </a:rPr>
              <a:t>memberikan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kontribusi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untuk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perbaikan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lebih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lanjut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dengan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mengusahakan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motivasi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karyawan</a:t>
            </a:r>
            <a:r>
              <a:rPr lang="en-ID" sz="1200" dirty="0">
                <a:solidFill>
                  <a:srgbClr val="00001A"/>
                </a:solidFill>
              </a:rPr>
              <a:t> dan </a:t>
            </a:r>
            <a:r>
              <a:rPr lang="en-ID" sz="1200" dirty="0" err="1">
                <a:solidFill>
                  <a:srgbClr val="00001A"/>
                </a:solidFill>
              </a:rPr>
              <a:t>tim</a:t>
            </a:r>
            <a:r>
              <a:rPr lang="en-ID" sz="1200" dirty="0">
                <a:solidFill>
                  <a:srgbClr val="00001A"/>
                </a:solidFill>
              </a:rPr>
              <a:t>, dan </a:t>
            </a:r>
            <a:r>
              <a:rPr lang="en-ID" sz="1200" dirty="0" err="1">
                <a:solidFill>
                  <a:srgbClr val="00001A"/>
                </a:solidFill>
              </a:rPr>
              <a:t>memberikan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informasi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tentang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apa</a:t>
            </a:r>
            <a:r>
              <a:rPr lang="en-ID" sz="1200" dirty="0">
                <a:solidFill>
                  <a:srgbClr val="00001A"/>
                </a:solidFill>
              </a:rPr>
              <a:t> yang </a:t>
            </a:r>
            <a:r>
              <a:rPr lang="en-ID" sz="1200" dirty="0" err="1">
                <a:solidFill>
                  <a:srgbClr val="00001A"/>
                </a:solidFill>
              </a:rPr>
              <a:t>sudah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berjalan</a:t>
            </a:r>
            <a:r>
              <a:rPr lang="en-ID" sz="1200" dirty="0">
                <a:solidFill>
                  <a:srgbClr val="00001A"/>
                </a:solidFill>
              </a:rPr>
              <a:t> dan </a:t>
            </a:r>
            <a:r>
              <a:rPr lang="en-ID" sz="1200" dirty="0" err="1">
                <a:solidFill>
                  <a:srgbClr val="00001A"/>
                </a:solidFill>
              </a:rPr>
              <a:t>tidak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berjalan</a:t>
            </a:r>
            <a:r>
              <a:rPr lang="en-ID" sz="1200" dirty="0">
                <a:solidFill>
                  <a:srgbClr val="00001A"/>
                </a:solidFill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ID" sz="1200" dirty="0">
              <a:solidFill>
                <a:srgbClr val="00001A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Dengan</a:t>
            </a:r>
            <a:r>
              <a:rPr lang="en-ID" sz="1200" i="1" dirty="0">
                <a:solidFill>
                  <a:schemeClr val="bg1"/>
                </a:solidFill>
                <a:highlight>
                  <a:srgbClr val="00CC99"/>
                </a:highlight>
              </a:rPr>
              <a:t> </a:t>
            </a: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demikian</a:t>
            </a:r>
            <a:r>
              <a:rPr lang="en-ID" sz="1200" i="1" dirty="0">
                <a:solidFill>
                  <a:schemeClr val="bg1"/>
                </a:solidFill>
                <a:highlight>
                  <a:srgbClr val="00CC99"/>
                </a:highlight>
              </a:rPr>
              <a:t> </a:t>
            </a: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tujuan</a:t>
            </a:r>
            <a:r>
              <a:rPr lang="en-ID" sz="1200" i="1" dirty="0">
                <a:solidFill>
                  <a:schemeClr val="bg1"/>
                </a:solidFill>
                <a:highlight>
                  <a:srgbClr val="00CC99"/>
                </a:highlight>
              </a:rPr>
              <a:t> </a:t>
            </a: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ditetapkannya</a:t>
            </a:r>
            <a:r>
              <a:rPr lang="en-ID" sz="1200" i="1" dirty="0">
                <a:solidFill>
                  <a:schemeClr val="bg1"/>
                </a:solidFill>
                <a:highlight>
                  <a:srgbClr val="00CC99"/>
                </a:highlight>
              </a:rPr>
              <a:t> </a:t>
            </a: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indikator</a:t>
            </a:r>
            <a:r>
              <a:rPr lang="en-ID" sz="1200" i="1" dirty="0">
                <a:solidFill>
                  <a:schemeClr val="bg1"/>
                </a:solidFill>
                <a:highlight>
                  <a:srgbClr val="00CC99"/>
                </a:highlight>
              </a:rPr>
              <a:t> </a:t>
            </a: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kinerja</a:t>
            </a:r>
            <a:r>
              <a:rPr lang="en-ID" sz="1200" i="1" dirty="0">
                <a:solidFill>
                  <a:schemeClr val="bg1"/>
                </a:solidFill>
                <a:highlight>
                  <a:srgbClr val="00CC99"/>
                </a:highlight>
              </a:rPr>
              <a:t> </a:t>
            </a: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itu</a:t>
            </a:r>
            <a:r>
              <a:rPr lang="en-ID" sz="1200" i="1" dirty="0">
                <a:solidFill>
                  <a:schemeClr val="bg1"/>
                </a:solidFill>
                <a:highlight>
                  <a:srgbClr val="00CC99"/>
                </a:highlight>
              </a:rPr>
              <a:t> </a:t>
            </a: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adalah</a:t>
            </a:r>
            <a:r>
              <a:rPr lang="en-ID" sz="1200" i="1" dirty="0">
                <a:solidFill>
                  <a:schemeClr val="bg1"/>
                </a:solidFill>
                <a:highlight>
                  <a:srgbClr val="00CC99"/>
                </a:highlight>
              </a:rPr>
              <a:t> </a:t>
            </a: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untuk</a:t>
            </a:r>
            <a:r>
              <a:rPr lang="en-ID" sz="1200" i="1" dirty="0">
                <a:solidFill>
                  <a:schemeClr val="bg1"/>
                </a:solidFill>
                <a:highlight>
                  <a:srgbClr val="00CC99"/>
                </a:highlight>
              </a:rPr>
              <a:t> </a:t>
            </a: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memberikan</a:t>
            </a:r>
            <a:r>
              <a:rPr lang="en-ID" sz="1200" i="1" dirty="0">
                <a:solidFill>
                  <a:schemeClr val="bg1"/>
                </a:solidFill>
                <a:highlight>
                  <a:srgbClr val="00CC99"/>
                </a:highlight>
              </a:rPr>
              <a:t> </a:t>
            </a: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bukti</a:t>
            </a:r>
            <a:r>
              <a:rPr lang="en-ID" sz="1200" i="1" dirty="0">
                <a:solidFill>
                  <a:schemeClr val="bg1"/>
                </a:solidFill>
                <a:highlight>
                  <a:srgbClr val="00CC99"/>
                </a:highlight>
              </a:rPr>
              <a:t> </a:t>
            </a: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apakah</a:t>
            </a:r>
            <a:r>
              <a:rPr lang="en-ID" sz="1200" i="1" dirty="0">
                <a:solidFill>
                  <a:schemeClr val="bg1"/>
                </a:solidFill>
                <a:highlight>
                  <a:srgbClr val="00CC99"/>
                </a:highlight>
              </a:rPr>
              <a:t> </a:t>
            </a: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hasil</a:t>
            </a:r>
            <a:r>
              <a:rPr lang="en-ID" sz="1200" i="1" dirty="0">
                <a:solidFill>
                  <a:schemeClr val="bg1"/>
                </a:solidFill>
                <a:highlight>
                  <a:srgbClr val="00CC99"/>
                </a:highlight>
              </a:rPr>
              <a:t> yang </a:t>
            </a: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diinginkan</a:t>
            </a:r>
            <a:r>
              <a:rPr lang="en-ID" sz="1200" i="1" dirty="0">
                <a:solidFill>
                  <a:schemeClr val="bg1"/>
                </a:solidFill>
                <a:highlight>
                  <a:srgbClr val="00CC99"/>
                </a:highlight>
              </a:rPr>
              <a:t> </a:t>
            </a: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telah</a:t>
            </a:r>
            <a:r>
              <a:rPr lang="en-ID" sz="1200" i="1" dirty="0">
                <a:solidFill>
                  <a:schemeClr val="bg1"/>
                </a:solidFill>
                <a:highlight>
                  <a:srgbClr val="00CC99"/>
                </a:highlight>
              </a:rPr>
              <a:t> </a:t>
            </a: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dicapai</a:t>
            </a:r>
            <a:r>
              <a:rPr lang="en-ID" sz="1200" i="1" dirty="0">
                <a:solidFill>
                  <a:schemeClr val="bg1"/>
                </a:solidFill>
                <a:highlight>
                  <a:srgbClr val="00CC99"/>
                </a:highlight>
              </a:rPr>
              <a:t> </a:t>
            </a: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atau</a:t>
            </a:r>
            <a:r>
              <a:rPr lang="en-ID" sz="1200" i="1" dirty="0">
                <a:solidFill>
                  <a:schemeClr val="bg1"/>
                </a:solidFill>
                <a:highlight>
                  <a:srgbClr val="00CC99"/>
                </a:highlight>
              </a:rPr>
              <a:t> </a:t>
            </a:r>
            <a:r>
              <a:rPr lang="en-ID" sz="1200" i="1" dirty="0" err="1">
                <a:solidFill>
                  <a:schemeClr val="bg1"/>
                </a:solidFill>
                <a:highlight>
                  <a:srgbClr val="00CC99"/>
                </a:highlight>
              </a:rPr>
              <a:t>belum</a:t>
            </a:r>
            <a:r>
              <a:rPr lang="en-ID" sz="1200" i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66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Indikator</a:t>
            </a:r>
            <a:r>
              <a:rPr lang="en-ID" dirty="0"/>
              <a:t> Kinerja</a:t>
            </a:r>
          </a:p>
        </p:txBody>
      </p:sp>
      <p:sp>
        <p:nvSpPr>
          <p:cNvPr id="212" name="Google Shape;212;p2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147;p14">
            <a:extLst>
              <a:ext uri="{FF2B5EF4-FFF2-40B4-BE49-F238E27FC236}">
                <a16:creationId xmlns:a16="http://schemas.microsoft.com/office/drawing/2014/main" xmlns="" id="{EE7F8CCC-B359-2E17-3C71-E42D1A958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0724" y="2127000"/>
            <a:ext cx="2343851" cy="22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200" b="1" dirty="0" err="1"/>
              <a:t>Kategori</a:t>
            </a:r>
            <a:r>
              <a:rPr lang="en-ID" sz="1200" b="1" dirty="0"/>
              <a:t> </a:t>
            </a:r>
            <a:r>
              <a:rPr lang="en-ID" sz="1200" b="1" dirty="0" err="1"/>
              <a:t>ukuran</a:t>
            </a:r>
            <a:r>
              <a:rPr lang="en-ID" sz="1200" b="1" dirty="0"/>
              <a:t> </a:t>
            </a:r>
            <a:r>
              <a:rPr lang="en-ID" sz="1200" b="1" dirty="0" err="1"/>
              <a:t>indikator</a:t>
            </a:r>
            <a:r>
              <a:rPr lang="en-ID" sz="1200" b="1" dirty="0"/>
              <a:t> </a:t>
            </a:r>
            <a:r>
              <a:rPr lang="en-ID" sz="1200" b="1" dirty="0" err="1"/>
              <a:t>kinerja</a:t>
            </a:r>
            <a:r>
              <a:rPr lang="en-ID" sz="1200" b="1" dirty="0"/>
              <a:t>: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 err="1">
                <a:solidFill>
                  <a:srgbClr val="00001A"/>
                </a:solidFill>
              </a:rPr>
              <a:t>Efektif</a:t>
            </a:r>
            <a:endParaRPr lang="en-ID" sz="1200" dirty="0">
              <a:solidFill>
                <a:srgbClr val="00001A"/>
              </a:solidFill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 err="1">
                <a:solidFill>
                  <a:srgbClr val="00001A"/>
                </a:solidFill>
              </a:rPr>
              <a:t>Efisien</a:t>
            </a:r>
            <a:endParaRPr lang="en-ID" sz="1200" dirty="0">
              <a:solidFill>
                <a:srgbClr val="00001A"/>
              </a:solidFill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 err="1">
                <a:solidFill>
                  <a:srgbClr val="00001A"/>
                </a:solidFill>
              </a:rPr>
              <a:t>Kualitas</a:t>
            </a:r>
            <a:endParaRPr lang="en-ID" sz="1200" dirty="0">
              <a:solidFill>
                <a:srgbClr val="00001A"/>
              </a:solidFill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 err="1">
                <a:solidFill>
                  <a:srgbClr val="00001A"/>
                </a:solidFill>
              </a:rPr>
              <a:t>Ketepatan</a:t>
            </a:r>
            <a:r>
              <a:rPr lang="en-ID" sz="1200" dirty="0">
                <a:solidFill>
                  <a:srgbClr val="00001A"/>
                </a:solidFill>
              </a:rPr>
              <a:t> </a:t>
            </a:r>
            <a:r>
              <a:rPr lang="en-ID" sz="1200" dirty="0" err="1">
                <a:solidFill>
                  <a:srgbClr val="00001A"/>
                </a:solidFill>
              </a:rPr>
              <a:t>waktu</a:t>
            </a:r>
            <a:endParaRPr lang="en-ID" sz="1200" dirty="0">
              <a:solidFill>
                <a:srgbClr val="00001A"/>
              </a:solidFill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 err="1">
                <a:solidFill>
                  <a:srgbClr val="00001A"/>
                </a:solidFill>
              </a:rPr>
              <a:t>Produktivitas</a:t>
            </a:r>
            <a:endParaRPr lang="en-ID" sz="1200" dirty="0">
              <a:solidFill>
                <a:srgbClr val="00001A"/>
              </a:solidFill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 err="1">
                <a:solidFill>
                  <a:srgbClr val="00001A"/>
                </a:solidFill>
              </a:rPr>
              <a:t>Keselamatan</a:t>
            </a:r>
            <a:endParaRPr sz="1200" dirty="0">
              <a:solidFill>
                <a:srgbClr val="00001A"/>
              </a:solidFill>
            </a:endParaRPr>
          </a:p>
        </p:txBody>
      </p:sp>
      <p:sp>
        <p:nvSpPr>
          <p:cNvPr id="9" name="Google Shape;147;p14">
            <a:extLst>
              <a:ext uri="{FF2B5EF4-FFF2-40B4-BE49-F238E27FC236}">
                <a16:creationId xmlns:a16="http://schemas.microsoft.com/office/drawing/2014/main" xmlns="" id="{D53DBD37-39FF-67E6-D61B-9697C7BDF543}"/>
              </a:ext>
            </a:extLst>
          </p:cNvPr>
          <p:cNvSpPr txBox="1">
            <a:spLocks/>
          </p:cNvSpPr>
          <p:nvPr/>
        </p:nvSpPr>
        <p:spPr>
          <a:xfrm>
            <a:off x="3400824" y="2127000"/>
            <a:ext cx="5317206" cy="2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buFont typeface="Chivo"/>
              <a:buNone/>
            </a:pPr>
            <a:r>
              <a:rPr lang="en-ID" sz="1200" b="1" dirty="0" err="1"/>
              <a:t>Tipe</a:t>
            </a:r>
            <a:r>
              <a:rPr lang="en-ID" sz="1200" b="1" dirty="0"/>
              <a:t> </a:t>
            </a:r>
            <a:r>
              <a:rPr lang="en-ID" sz="1200" b="1" dirty="0" err="1"/>
              <a:t>ukuran</a:t>
            </a:r>
            <a:r>
              <a:rPr lang="en-ID" sz="1200" b="1" dirty="0"/>
              <a:t> </a:t>
            </a:r>
            <a:r>
              <a:rPr lang="en-ID" sz="1200" b="1" dirty="0" err="1"/>
              <a:t>kinerja</a:t>
            </a:r>
            <a:r>
              <a:rPr lang="en-ID" sz="1200" dirty="0"/>
              <a:t>: </a:t>
            </a:r>
          </a:p>
          <a:p>
            <a:pPr marL="0" indent="0">
              <a:buFont typeface="Chivo"/>
              <a:buNone/>
            </a:pPr>
            <a:r>
              <a:rPr lang="en-ID" sz="1100" dirty="0" err="1">
                <a:solidFill>
                  <a:srgbClr val="00001A"/>
                </a:solidFill>
              </a:rPr>
              <a:t>Efisien</a:t>
            </a:r>
            <a:endParaRPr lang="en-ID" sz="1100" dirty="0">
              <a:solidFill>
                <a:srgbClr val="00001A"/>
              </a:solidFill>
            </a:endParaRP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/>
              <a:t>Key Result Indicator (KRI), </a:t>
            </a:r>
            <a:r>
              <a:rPr lang="en-ID" sz="1200" dirty="0" err="1"/>
              <a:t>ukuran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memberitahu</a:t>
            </a:r>
            <a:r>
              <a:rPr lang="en-ID" sz="1200" dirty="0"/>
              <a:t> </a:t>
            </a:r>
            <a:r>
              <a:rPr lang="en-ID" sz="1200" dirty="0" err="1"/>
              <a:t>bagaimana</a:t>
            </a:r>
            <a:r>
              <a:rPr lang="en-ID" sz="1200" dirty="0"/>
              <a:t> </a:t>
            </a:r>
            <a:r>
              <a:rPr lang="en-ID" sz="1200" dirty="0" err="1"/>
              <a:t>kinerja</a:t>
            </a:r>
            <a:r>
              <a:rPr lang="en-ID" sz="1200" dirty="0"/>
              <a:t> </a:t>
            </a:r>
            <a:r>
              <a:rPr lang="en-ID" sz="1200" dirty="0" err="1"/>
              <a:t>anda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perspektif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factor </a:t>
            </a:r>
            <a:r>
              <a:rPr lang="en-ID" sz="1200" dirty="0" err="1"/>
              <a:t>keberhasilan</a:t>
            </a:r>
            <a:r>
              <a:rPr lang="en-ID" sz="1200" dirty="0"/>
              <a:t> </a:t>
            </a:r>
            <a:r>
              <a:rPr lang="en-ID" sz="1200" dirty="0" err="1"/>
              <a:t>kritis</a:t>
            </a:r>
            <a:r>
              <a:rPr lang="en-ID" sz="1200" dirty="0"/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/>
              <a:t>Result Indicator (RI), </a:t>
            </a:r>
            <a:r>
              <a:rPr lang="en-ID" sz="1200" dirty="0" err="1"/>
              <a:t>memberitahu</a:t>
            </a:r>
            <a:r>
              <a:rPr lang="en-ID" sz="1200" dirty="0"/>
              <a:t> </a:t>
            </a:r>
            <a:r>
              <a:rPr lang="en-ID" sz="1200" dirty="0" err="1"/>
              <a:t>apa</a:t>
            </a:r>
            <a:r>
              <a:rPr lang="en-ID" sz="1200" dirty="0"/>
              <a:t> yang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anda</a:t>
            </a:r>
            <a:r>
              <a:rPr lang="en-ID" sz="1200" dirty="0"/>
              <a:t> </a:t>
            </a:r>
            <a:r>
              <a:rPr lang="en-ID" sz="1200" dirty="0" err="1"/>
              <a:t>lakukan</a:t>
            </a:r>
            <a:r>
              <a:rPr lang="en-ID" sz="1200" dirty="0"/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/>
              <a:t>Performance Indicator (PI), </a:t>
            </a:r>
            <a:r>
              <a:rPr lang="en-ID" sz="1200" dirty="0" err="1"/>
              <a:t>memberitahu</a:t>
            </a:r>
            <a:r>
              <a:rPr lang="en-ID" sz="1200" dirty="0"/>
              <a:t> </a:t>
            </a:r>
            <a:r>
              <a:rPr lang="en-ID" sz="1200" dirty="0" err="1"/>
              <a:t>anda</a:t>
            </a:r>
            <a:r>
              <a:rPr lang="en-ID" sz="1200" dirty="0"/>
              <a:t> </a:t>
            </a:r>
            <a:r>
              <a:rPr lang="en-ID" sz="1200" dirty="0" err="1"/>
              <a:t>apa</a:t>
            </a:r>
            <a:r>
              <a:rPr lang="en-ID" sz="1200" dirty="0"/>
              <a:t> yang </a:t>
            </a:r>
            <a:r>
              <a:rPr lang="en-ID" sz="1200" dirty="0" err="1"/>
              <a:t>harus</a:t>
            </a:r>
            <a:r>
              <a:rPr lang="en-ID" sz="1200" dirty="0"/>
              <a:t> </a:t>
            </a:r>
            <a:r>
              <a:rPr lang="en-ID" sz="1200" dirty="0" err="1"/>
              <a:t>dilakukan</a:t>
            </a:r>
            <a:r>
              <a:rPr lang="en-ID" sz="1200" dirty="0"/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/>
              <a:t>Key performance indicator (KPI), </a:t>
            </a:r>
            <a:r>
              <a:rPr lang="en-ID" sz="1200" dirty="0" err="1"/>
              <a:t>memberitahu</a:t>
            </a:r>
            <a:r>
              <a:rPr lang="en-ID" sz="1200" dirty="0"/>
              <a:t> </a:t>
            </a:r>
            <a:r>
              <a:rPr lang="en-ID" sz="1200" dirty="0" err="1"/>
              <a:t>anda</a:t>
            </a:r>
            <a:r>
              <a:rPr lang="en-ID" sz="1200" dirty="0"/>
              <a:t> </a:t>
            </a:r>
            <a:r>
              <a:rPr lang="en-ID" sz="1200" dirty="0" err="1"/>
              <a:t>apa</a:t>
            </a:r>
            <a:r>
              <a:rPr lang="en-ID" sz="1200" dirty="0"/>
              <a:t> yang </a:t>
            </a:r>
            <a:r>
              <a:rPr lang="en-ID" sz="1200" dirty="0" err="1"/>
              <a:t>harus</a:t>
            </a:r>
            <a:r>
              <a:rPr lang="en-ID" sz="1200" dirty="0"/>
              <a:t> </a:t>
            </a:r>
            <a:r>
              <a:rPr lang="en-ID" sz="1200" dirty="0" err="1"/>
              <a:t>dilakukan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kinerja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dramatis</a:t>
            </a:r>
            <a:endParaRPr lang="en-ID" sz="1100" dirty="0">
              <a:solidFill>
                <a:srgbClr val="00001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1104</Words>
  <Application>Microsoft Office PowerPoint</Application>
  <PresentationFormat>On-screen Show (16:9)</PresentationFormat>
  <Paragraphs>120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Roboto Slab</vt:lpstr>
      <vt:lpstr>Calibri</vt:lpstr>
      <vt:lpstr>Chivo</vt:lpstr>
      <vt:lpstr>Wingdings</vt:lpstr>
      <vt:lpstr>Macmorris template</vt:lpstr>
      <vt:lpstr>PERTEMUAN 9  KEY PERFORMANCE INDICATORS (KPI)</vt:lpstr>
      <vt:lpstr>Pengertian KPI</vt:lpstr>
      <vt:lpstr>PowerPoint Presentation</vt:lpstr>
      <vt:lpstr>Critical Succes Factors (CSF) menentukan Indikator Kinerja</vt:lpstr>
      <vt:lpstr>Penentuan Indikator Kinerja Organisasi Profit</vt:lpstr>
      <vt:lpstr>Penentuan Key performance indicators Non Profit (Pemerintah)</vt:lpstr>
      <vt:lpstr>Persyaratan Indikator Kinerja</vt:lpstr>
      <vt:lpstr>Persyaratan Indikator Kinerja</vt:lpstr>
      <vt:lpstr> Ukuran Indikator Kinerja</vt:lpstr>
      <vt:lpstr> Ukuran Indikator Kinerja</vt:lpstr>
      <vt:lpstr>PowerPoint Presentation</vt:lpstr>
      <vt:lpstr>PowerPoint Presentation</vt:lpstr>
      <vt:lpstr>PowerPoint Presentation</vt:lpstr>
      <vt:lpstr>Klasifikasi Ukuran Kinerja</vt:lpstr>
      <vt:lpstr>Langkah-langkah mengembangkan KPI</vt:lpstr>
      <vt:lpstr>Kompensasi</vt:lpstr>
      <vt:lpstr>Kompensasi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Astima</dc:creator>
  <cp:lastModifiedBy>LENOVO</cp:lastModifiedBy>
  <cp:revision>27</cp:revision>
  <dcterms:modified xsi:type="dcterms:W3CDTF">2025-02-04T06:21:15Z</dcterms:modified>
</cp:coreProperties>
</file>