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0" d="100"/>
          <a:sy n="50" d="100"/>
        </p:scale>
        <p:origin x="-1267"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19" name="Footer Placeholder 18"/>
          <p:cNvSpPr>
            <a:spLocks noGrp="1"/>
          </p:cNvSpPr>
          <p:nvPr>
            <p:ph type="ftr" sz="quarter" idx="11"/>
          </p:nvPr>
        </p:nvSpPr>
        <p:spPr/>
        <p:txBody>
          <a:bodyPr/>
          <a:lstStyle/>
          <a:p>
            <a:endParaRPr lang="id-ID"/>
          </a:p>
        </p:txBody>
      </p:sp>
      <p:sp>
        <p:nvSpPr>
          <p:cNvPr id="27" name="Slide Number Placeholder 26"/>
          <p:cNvSpPr>
            <a:spLocks noGrp="1"/>
          </p:cNvSpPr>
          <p:nvPr>
            <p:ph type="sldNum" sz="quarter" idx="12"/>
          </p:nvPr>
        </p:nvSpPr>
        <p:spPr/>
        <p:txBody>
          <a:bodyPr/>
          <a:lstStyle/>
          <a:p>
            <a:fld id="{2299C1BD-FA96-46B9-BDDD-B610D7B9C90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299C1BD-FA96-46B9-BDDD-B610D7B9C908}" type="slidenum">
              <a:rPr lang="id-ID" smtClean="0"/>
              <a:pPr/>
              <a:t>‹#›</a:t>
            </a:fld>
            <a:endParaRPr lang="id-ID"/>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299C1BD-FA96-46B9-BDDD-B610D7B9C908}" type="slidenum">
              <a:rPr lang="id-ID" smtClean="0"/>
              <a:pPr/>
              <a:t>‹#›</a:t>
            </a:fld>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CB653BB-A2C0-496C-B4B0-868C2568D361}" type="datetimeFigureOut">
              <a:rPr lang="id-ID" smtClean="0"/>
              <a:pPr/>
              <a:t>21/02/2025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a:xfrm>
            <a:off x="8077200" y="6356350"/>
            <a:ext cx="609600" cy="365125"/>
          </a:xfrm>
        </p:spPr>
        <p:txBody>
          <a:bodyPr/>
          <a:lstStyle/>
          <a:p>
            <a:fld id="{2299C1BD-FA96-46B9-BDDD-B610D7B9C908}" type="slidenum">
              <a:rPr lang="id-ID" smtClean="0"/>
              <a:pPr/>
              <a:t>‹#›</a:t>
            </a:fld>
            <a:endParaRPr lang="id-ID"/>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CB653BB-A2C0-496C-B4B0-868C2568D361}" type="datetimeFigureOut">
              <a:rPr lang="id-ID" smtClean="0"/>
              <a:pPr/>
              <a:t>21/02/2025</a:t>
            </a:fld>
            <a:endParaRPr lang="id-ID"/>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d-ID"/>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299C1BD-FA96-46B9-BDDD-B610D7B9C908}" type="slidenum">
              <a:rPr lang="id-ID" smtClean="0"/>
              <a:pPr/>
              <a:t>‹#›</a:t>
            </a:fld>
            <a:endParaRPr lang="id-ID"/>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704088"/>
            <a:ext cx="8305800" cy="5510994"/>
          </a:xfrm>
        </p:spPr>
        <p:txBody>
          <a:bodyPr>
            <a:normAutofit fontScale="90000"/>
          </a:bodyPr>
          <a:lstStyle/>
          <a:p>
            <a:r>
              <a:rPr lang="id-ID" sz="3200" dirty="0" smtClean="0">
                <a:solidFill>
                  <a:schemeClr val="tx1"/>
                </a:solidFill>
              </a:rPr>
              <a:t>Otoritas Jasa Keuangan (OJK) adalah lembaga independen di Indonesia yang dibentuk berdasarkan Undang-Undang Nomor 21 Tahun 2011⁽¹⁾. OJK bertugas mengatur, mengawasi, dan melindungi sektor jasa keuangan, termasuk perbankan, pasar modal, asuransi, dana pensiun, lembaga pembiayaan, dan lembaga jasa keuangan lainnya⁽¹⁾. Tujuannya adalah untuk memastikan bahwa sektor jasa keuangan berjalan secara teratur, adil, transparan, akuntabel, dan mampu melindungi kepentingan konsumen serta masyarakat⁽¹⁾.</a:t>
            </a:r>
            <a:br>
              <a:rPr lang="id-ID" sz="3200" dirty="0" smtClean="0">
                <a:solidFill>
                  <a:schemeClr val="tx1"/>
                </a:solidFill>
              </a:rPr>
            </a:br>
            <a:endParaRPr lang="id-ID" sz="32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305800" cy="6429420"/>
          </a:xfrm>
        </p:spPr>
        <p:txBody>
          <a:bodyPr>
            <a:noAutofit/>
          </a:bodyPr>
          <a:lstStyle/>
          <a:p>
            <a:r>
              <a:rPr lang="id-ID" sz="3200" dirty="0" smtClean="0">
                <a:solidFill>
                  <a:schemeClr val="tx1"/>
                </a:solidFill>
              </a:rPr>
              <a:t>Tugas dan Wewenang OJK:</a:t>
            </a:r>
            <a:br>
              <a:rPr lang="id-ID" sz="3200" dirty="0" smtClean="0">
                <a:solidFill>
                  <a:schemeClr val="tx1"/>
                </a:solidFill>
              </a:rPr>
            </a:br>
            <a:r>
              <a:rPr lang="id-ID" sz="3200" dirty="0" smtClean="0">
                <a:solidFill>
                  <a:schemeClr val="tx1"/>
                </a:solidFill>
              </a:rPr>
              <a:t>- Regulasi: OJK memiliki kewenangan untuk membuat peraturan yang mengikat sektor jasa keuangan, termasuk perbankan, pasar modal, dan industri keuangan non-bank</a:t>
            </a:r>
            <a:br>
              <a:rPr lang="id-ID" sz="3200" dirty="0" smtClean="0">
                <a:solidFill>
                  <a:schemeClr val="tx1"/>
                </a:solidFill>
              </a:rPr>
            </a:br>
            <a:r>
              <a:rPr lang="id-ID" sz="3200" dirty="0" smtClean="0">
                <a:solidFill>
                  <a:schemeClr val="tx1"/>
                </a:solidFill>
              </a:rPr>
              <a:t>.- Pengawasan: OJK melakukan pengawasan terhadap pelaksanaan kegiatan di sektor jasa keuangan untuk memastikan kepatuhan terhadap peraturan yang berlaku</a:t>
            </a:r>
            <a:br>
              <a:rPr lang="id-ID" sz="3200" dirty="0" smtClean="0">
                <a:solidFill>
                  <a:schemeClr val="tx1"/>
                </a:solidFill>
              </a:rPr>
            </a:br>
            <a:r>
              <a:rPr lang="id-ID" sz="3200" dirty="0" smtClean="0">
                <a:solidFill>
                  <a:schemeClr val="tx1"/>
                </a:solidFill>
              </a:rPr>
              <a:t>.- Penegakan Hukum: OJK memiliki wewenang untuk melakukan tindakan penegakan hukum terhadap pelanggaran yang terjadi di sektor jasa keuangan.</a:t>
            </a:r>
            <a:endParaRPr lang="id-ID" sz="32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305800" cy="5786478"/>
          </a:xfrm>
        </p:spPr>
        <p:txBody>
          <a:bodyPr>
            <a:normAutofit/>
          </a:bodyPr>
          <a:lstStyle/>
          <a:p>
            <a:r>
              <a:rPr lang="id-ID" sz="3200" dirty="0" smtClean="0">
                <a:solidFill>
                  <a:schemeClr val="tx1"/>
                </a:solidFill>
              </a:rPr>
              <a:t>Pasar Modal adalah tempat di mana instrumen keuangan jangka panjang seperti saham, obligasi, dan reksa dana diperdagangkan⁽²⁾. Pasar modal memainkan peran penting dalam perekonomian karena memberikan solusi pendanaan bagi perusahaan dan pemerintah, serta peluang investasi bagi masyarakat⁽²⁾. Pasar modal memiliki dua fungsi utama: fungsi ekonomi, yaitu mempertemukan investor dengan pihak yang membutuhkan dana, dan fungsi keuangan, yaitu memberikan imbal hasil kepada investor⁽²⁾.</a:t>
            </a:r>
            <a:endParaRPr lang="id-ID" sz="32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305800" cy="5929354"/>
          </a:xfrm>
        </p:spPr>
        <p:txBody>
          <a:bodyPr>
            <a:normAutofit fontScale="90000"/>
          </a:bodyPr>
          <a:lstStyle/>
          <a:p>
            <a:r>
              <a:rPr lang="id-ID" sz="3200" dirty="0" smtClean="0">
                <a:solidFill>
                  <a:schemeClr val="tx1"/>
                </a:solidFill>
              </a:rPr>
              <a:t>Fungsi OJK</a:t>
            </a:r>
            <a:br>
              <a:rPr lang="id-ID" sz="3200" dirty="0" smtClean="0">
                <a:solidFill>
                  <a:schemeClr val="tx1"/>
                </a:solidFill>
              </a:rPr>
            </a:br>
            <a:r>
              <a:rPr lang="id-ID" sz="3200" dirty="0" smtClean="0">
                <a:solidFill>
                  <a:schemeClr val="tx1"/>
                </a:solidFill>
              </a:rPr>
              <a:t>:1. Mengatur dan Mengawasi: OJK bertanggung jawab untuk mengatur dan mengawasi semua kegiatan di sektor jasa keuangan agar berjalan dengan baik dan sesuai dengan peraturan yang berlaku.</a:t>
            </a:r>
            <a:br>
              <a:rPr lang="id-ID" sz="3200" dirty="0" smtClean="0">
                <a:solidFill>
                  <a:schemeClr val="tx1"/>
                </a:solidFill>
              </a:rPr>
            </a:br>
            <a:r>
              <a:rPr lang="id-ID" sz="3200" dirty="0" smtClean="0">
                <a:solidFill>
                  <a:schemeClr val="tx1"/>
                </a:solidFill>
              </a:rPr>
              <a:t>2. Perlindungan Konsumen: OJK berupaya melindungi konsumen dari praktik yang merugikan, seperti penipuan dan penyalahgunaan keuangan.</a:t>
            </a:r>
            <a:br>
              <a:rPr lang="id-ID" sz="3200" dirty="0" smtClean="0">
                <a:solidFill>
                  <a:schemeClr val="tx1"/>
                </a:solidFill>
              </a:rPr>
            </a:br>
            <a:r>
              <a:rPr lang="id-ID" sz="3200" dirty="0" smtClean="0">
                <a:solidFill>
                  <a:schemeClr val="tx1"/>
                </a:solidFill>
              </a:rPr>
              <a:t>3. Stabilitas Keuangan: OJK bekerja untuk menjaga stabilitas sistem keuangan nasional agar tetap kuat dan terhindar dari krisis.</a:t>
            </a:r>
            <a:br>
              <a:rPr lang="id-ID" sz="3200" dirty="0" smtClean="0">
                <a:solidFill>
                  <a:schemeClr val="tx1"/>
                </a:solidFill>
              </a:rPr>
            </a:br>
            <a:endParaRPr lang="id-ID" sz="32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305800" cy="5857916"/>
          </a:xfrm>
        </p:spPr>
        <p:txBody>
          <a:bodyPr>
            <a:normAutofit/>
          </a:bodyPr>
          <a:lstStyle/>
          <a:p>
            <a:r>
              <a:rPr lang="id-ID" sz="3200" dirty="0" smtClean="0">
                <a:solidFill>
                  <a:schemeClr val="tx1"/>
                </a:solidFill>
              </a:rPr>
              <a:t>Struktur OJK:</a:t>
            </a:r>
            <a:br>
              <a:rPr lang="id-ID" sz="3200" dirty="0" smtClean="0">
                <a:solidFill>
                  <a:schemeClr val="tx1"/>
                </a:solidFill>
              </a:rPr>
            </a:br>
            <a:r>
              <a:rPr lang="id-ID" sz="3200" dirty="0" smtClean="0">
                <a:solidFill>
                  <a:schemeClr val="tx1"/>
                </a:solidFill>
              </a:rPr>
              <a:t>1. Dewan Komisioner: OJK dipimpin oleh Dewan Komisioner yang terdiri dari beberapa anggota dengan latar belakang yang berbeda, termasuk perbankan, pasar modal, dan sektor non-bank</a:t>
            </a:r>
            <a:br>
              <a:rPr lang="id-ID" sz="3200" dirty="0" smtClean="0">
                <a:solidFill>
                  <a:schemeClr val="tx1"/>
                </a:solidFill>
              </a:rPr>
            </a:br>
            <a:r>
              <a:rPr lang="id-ID" sz="3200" dirty="0" smtClean="0">
                <a:solidFill>
                  <a:schemeClr val="tx1"/>
                </a:solidFill>
              </a:rPr>
              <a:t>.2. Direktorat: OJK terdiri dari beberapa direktorat yang masing-masing bertanggung jawab atas berbagai aspek sektor jasa keuangan, seperti perbankan, pasar modal, dan industri keuangan non-bank.</a:t>
            </a:r>
            <a:br>
              <a:rPr lang="id-ID" sz="3200" dirty="0" smtClean="0">
                <a:solidFill>
                  <a:schemeClr val="tx1"/>
                </a:solidFill>
              </a:rPr>
            </a:br>
            <a:endParaRPr lang="id-ID" sz="32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305800" cy="5786478"/>
          </a:xfrm>
        </p:spPr>
        <p:txBody>
          <a:bodyPr>
            <a:normAutofit/>
          </a:bodyPr>
          <a:lstStyle/>
          <a:p>
            <a:r>
              <a:rPr lang="id-ID" sz="3200" dirty="0" smtClean="0">
                <a:solidFill>
                  <a:schemeClr val="tx1"/>
                </a:solidFill>
              </a:rPr>
              <a:t>Tugas OJK:</a:t>
            </a:r>
            <a:br>
              <a:rPr lang="id-ID" sz="3200" dirty="0" smtClean="0">
                <a:solidFill>
                  <a:schemeClr val="tx1"/>
                </a:solidFill>
              </a:rPr>
            </a:br>
            <a:r>
              <a:rPr lang="id-ID" sz="3200" dirty="0" smtClean="0">
                <a:solidFill>
                  <a:schemeClr val="tx1"/>
                </a:solidFill>
              </a:rPr>
              <a:t>1. Regulasi dan Pengawasan: Merumuskan dan melaksanakan regulasi serta pengawasan yang ketat terhadap sektor jasa keuangan.</a:t>
            </a:r>
            <a:br>
              <a:rPr lang="id-ID" sz="3200" dirty="0" smtClean="0">
                <a:solidFill>
                  <a:schemeClr val="tx1"/>
                </a:solidFill>
              </a:rPr>
            </a:br>
            <a:r>
              <a:rPr lang="id-ID" sz="3200" dirty="0" smtClean="0">
                <a:solidFill>
                  <a:schemeClr val="tx1"/>
                </a:solidFill>
              </a:rPr>
              <a:t>2. Edukasi dan Perlindungan Konsumen: Memberikan edukasi kepada masyarakat tentang produk dan layanan keuangan serta melindungi hak-hak konsumen.</a:t>
            </a:r>
            <a:br>
              <a:rPr lang="id-ID" sz="3200" dirty="0" smtClean="0">
                <a:solidFill>
                  <a:schemeClr val="tx1"/>
                </a:solidFill>
              </a:rPr>
            </a:br>
            <a:r>
              <a:rPr lang="id-ID" sz="3200" dirty="0" smtClean="0">
                <a:solidFill>
                  <a:schemeClr val="tx1"/>
                </a:solidFill>
              </a:rPr>
              <a:t>3. Pengembangan Sektor Jasa Keuangan: Mendukung pengembangan sektor jasa keuangan yang inovatif dan kompetitif.</a:t>
            </a:r>
            <a:endParaRPr lang="id-ID" sz="32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00042"/>
            <a:ext cx="8305800" cy="5786478"/>
          </a:xfrm>
        </p:spPr>
        <p:txBody>
          <a:bodyPr>
            <a:noAutofit/>
          </a:bodyPr>
          <a:lstStyle/>
          <a:p>
            <a:r>
              <a:rPr lang="id-ID" sz="3200" dirty="0" smtClean="0">
                <a:solidFill>
                  <a:schemeClr val="tx1"/>
                </a:solidFill>
              </a:rPr>
              <a:t>Pasar ModalKomponen Pasar Modal:</a:t>
            </a:r>
            <a:br>
              <a:rPr lang="id-ID" sz="3200" dirty="0" smtClean="0">
                <a:solidFill>
                  <a:schemeClr val="tx1"/>
                </a:solidFill>
              </a:rPr>
            </a:br>
            <a:r>
              <a:rPr lang="id-ID" sz="3200" dirty="0" smtClean="0">
                <a:solidFill>
                  <a:schemeClr val="tx1"/>
                </a:solidFill>
              </a:rPr>
              <a:t>1. Bursa Efek: Tempat di mana saham dan instrumen keuangan lainnya diperjualbelikan. Di Indonesia, Bursa Efek Indonesia (BEI) adalah bursa utama.</a:t>
            </a:r>
            <a:br>
              <a:rPr lang="id-ID" sz="3200" dirty="0" smtClean="0">
                <a:solidFill>
                  <a:schemeClr val="tx1"/>
                </a:solidFill>
              </a:rPr>
            </a:br>
            <a:r>
              <a:rPr lang="id-ID" sz="3200" dirty="0" smtClean="0">
                <a:solidFill>
                  <a:schemeClr val="tx1"/>
                </a:solidFill>
              </a:rPr>
              <a:t>2. Perusahaan Efek: Perusahaan yang berperan sebagai perantara perdagangan efek, seperti perusahaan sekuritas.</a:t>
            </a:r>
            <a:br>
              <a:rPr lang="id-ID" sz="3200" dirty="0" smtClean="0">
                <a:solidFill>
                  <a:schemeClr val="tx1"/>
                </a:solidFill>
              </a:rPr>
            </a:br>
            <a:r>
              <a:rPr lang="id-ID" sz="3200" dirty="0" smtClean="0">
                <a:solidFill>
                  <a:schemeClr val="tx1"/>
                </a:solidFill>
              </a:rPr>
              <a:t>3. Lembaga Kliring dan Penjaminan: Lembaga yang menjamin penyelesaian transaksi di pasar modal, seperti Kliring Penjaminan Efek Indonesia (KPEI)</a:t>
            </a:r>
            <a:endParaRPr lang="id-ID" sz="32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305800" cy="6000792"/>
          </a:xfrm>
        </p:spPr>
        <p:txBody>
          <a:bodyPr>
            <a:normAutofit/>
          </a:bodyPr>
          <a:lstStyle/>
          <a:p>
            <a:r>
              <a:rPr lang="id-ID" sz="3200" dirty="0" smtClean="0">
                <a:solidFill>
                  <a:schemeClr val="tx1"/>
                </a:solidFill>
              </a:rPr>
              <a:t>Instrumen Keuangan di Pasar Modal:</a:t>
            </a:r>
            <a:br>
              <a:rPr lang="id-ID" sz="3200" dirty="0" smtClean="0">
                <a:solidFill>
                  <a:schemeClr val="tx1"/>
                </a:solidFill>
              </a:rPr>
            </a:br>
            <a:r>
              <a:rPr lang="id-ID" sz="3200" dirty="0" smtClean="0">
                <a:solidFill>
                  <a:schemeClr val="tx1"/>
                </a:solidFill>
              </a:rPr>
              <a:t>1. Saham: Instrumen kepemilikan yang mewakili bagian dari modal suatu perusahaan.</a:t>
            </a:r>
            <a:br>
              <a:rPr lang="id-ID" sz="3200" dirty="0" smtClean="0">
                <a:solidFill>
                  <a:schemeClr val="tx1"/>
                </a:solidFill>
              </a:rPr>
            </a:br>
            <a:r>
              <a:rPr lang="id-ID" sz="3200" dirty="0" smtClean="0">
                <a:solidFill>
                  <a:schemeClr val="tx1"/>
                </a:solidFill>
              </a:rPr>
              <a:t>2. Obligasi: Instrumen utang yang diterbitkan oleh perusahaan atau pemerintah untuk mendapatkan dana dengan janji pembayaran kembali beserta bunga.</a:t>
            </a:r>
            <a:br>
              <a:rPr lang="id-ID" sz="3200" dirty="0" smtClean="0">
                <a:solidFill>
                  <a:schemeClr val="tx1"/>
                </a:solidFill>
              </a:rPr>
            </a:br>
            <a:r>
              <a:rPr lang="id-ID" sz="3200" dirty="0" smtClean="0">
                <a:solidFill>
                  <a:schemeClr val="tx1"/>
                </a:solidFill>
              </a:rPr>
              <a:t>3. Reksa Dana: Instrumen investasi yang mengumpulkan dana dari berbagai investor untuk diinvestasikan dalam portofolio efek oleh manajer investasi.</a:t>
            </a:r>
            <a:endParaRPr lang="id-ID" sz="32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305800" cy="5643602"/>
          </a:xfrm>
        </p:spPr>
        <p:txBody>
          <a:bodyPr>
            <a:normAutofit/>
          </a:bodyPr>
          <a:lstStyle/>
          <a:p>
            <a:r>
              <a:rPr lang="id-ID" sz="3200" dirty="0" smtClean="0">
                <a:solidFill>
                  <a:schemeClr val="tx1"/>
                </a:solidFill>
              </a:rPr>
              <a:t>Manfaat Pasar Modal:</a:t>
            </a:r>
            <a:br>
              <a:rPr lang="id-ID" sz="3200" dirty="0" smtClean="0">
                <a:solidFill>
                  <a:schemeClr val="tx1"/>
                </a:solidFill>
              </a:rPr>
            </a:br>
            <a:r>
              <a:rPr lang="id-ID" sz="3200" dirty="0" smtClean="0">
                <a:solidFill>
                  <a:schemeClr val="tx1"/>
                </a:solidFill>
              </a:rPr>
              <a:t>1. Sumber Pembiayaan: Pasar modal menyediakan sumber pembiayaan jangka panjang bagi perusahaan dan pemerintah.</a:t>
            </a:r>
            <a:br>
              <a:rPr lang="id-ID" sz="3200" dirty="0" smtClean="0">
                <a:solidFill>
                  <a:schemeClr val="tx1"/>
                </a:solidFill>
              </a:rPr>
            </a:br>
            <a:r>
              <a:rPr lang="id-ID" sz="3200" dirty="0" smtClean="0">
                <a:solidFill>
                  <a:schemeClr val="tx1"/>
                </a:solidFill>
              </a:rPr>
              <a:t>2. Diversifikasi Investasi: Pasar modal memberikan peluang bagi investor untuk mendiversifikasi investasi mereka ke berbagai instrumen keuangan.</a:t>
            </a:r>
            <a:br>
              <a:rPr lang="id-ID" sz="3200" dirty="0" smtClean="0">
                <a:solidFill>
                  <a:schemeClr val="tx1"/>
                </a:solidFill>
              </a:rPr>
            </a:br>
            <a:r>
              <a:rPr lang="id-ID" sz="3200" dirty="0" smtClean="0">
                <a:solidFill>
                  <a:schemeClr val="tx1"/>
                </a:solidFill>
              </a:rPr>
              <a:t>3. Indikator Ekonomi: Kinerja pasar modal sering kali digunakan sebagai indikator kesehatan ekonomi suatu negara.</a:t>
            </a:r>
            <a:endParaRPr lang="id-ID" sz="32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8604"/>
            <a:ext cx="8305800" cy="5715040"/>
          </a:xfrm>
        </p:spPr>
        <p:txBody>
          <a:bodyPr>
            <a:normAutofit fontScale="90000"/>
          </a:bodyPr>
          <a:lstStyle/>
          <a:p>
            <a:r>
              <a:rPr lang="id-ID" sz="3200" dirty="0" smtClean="0">
                <a:solidFill>
                  <a:schemeClr val="tx1"/>
                </a:solidFill>
              </a:rPr>
              <a:t>Visi dan Misi OJK:</a:t>
            </a:r>
            <a:br>
              <a:rPr lang="id-ID" sz="3200" dirty="0" smtClean="0">
                <a:solidFill>
                  <a:schemeClr val="tx1"/>
                </a:solidFill>
              </a:rPr>
            </a:br>
            <a:r>
              <a:rPr lang="id-ID" sz="3200" dirty="0" smtClean="0">
                <a:solidFill>
                  <a:schemeClr val="tx1"/>
                </a:solidFill>
              </a:rPr>
              <a:t>- Visi: Menjadi lembaga pengawas sektor jasa keuangan yang terpercaya, melindungi kepentingan konsumen, dan mampu menjaga stabilitas sistem keuangan.- Misi:  </a:t>
            </a:r>
            <a:br>
              <a:rPr lang="id-ID" sz="3200" dirty="0" smtClean="0">
                <a:solidFill>
                  <a:schemeClr val="tx1"/>
                </a:solidFill>
              </a:rPr>
            </a:br>
            <a:r>
              <a:rPr lang="id-ID" sz="3200" dirty="0" smtClean="0">
                <a:solidFill>
                  <a:schemeClr val="tx1"/>
                </a:solidFill>
              </a:rPr>
              <a:t>1. Menetapkan dan melaksanakan regulasi sektor jasa keuangan yang efektif.  </a:t>
            </a:r>
            <a:br>
              <a:rPr lang="id-ID" sz="3200" dirty="0" smtClean="0">
                <a:solidFill>
                  <a:schemeClr val="tx1"/>
                </a:solidFill>
              </a:rPr>
            </a:br>
            <a:r>
              <a:rPr lang="id-ID" sz="3200" dirty="0" smtClean="0">
                <a:solidFill>
                  <a:schemeClr val="tx1"/>
                </a:solidFill>
              </a:rPr>
              <a:t>2. Melakukan pengawasan yang transparan dan akuntabel.  </a:t>
            </a:r>
            <a:br>
              <a:rPr lang="id-ID" sz="3200" dirty="0" smtClean="0">
                <a:solidFill>
                  <a:schemeClr val="tx1"/>
                </a:solidFill>
              </a:rPr>
            </a:br>
            <a:r>
              <a:rPr lang="id-ID" sz="3200" dirty="0" smtClean="0">
                <a:solidFill>
                  <a:schemeClr val="tx1"/>
                </a:solidFill>
              </a:rPr>
              <a:t>3. Melindungi konsumen sektor jasa keuangan.  </a:t>
            </a:r>
            <a:br>
              <a:rPr lang="id-ID" sz="3200" dirty="0" smtClean="0">
                <a:solidFill>
                  <a:schemeClr val="tx1"/>
                </a:solidFill>
              </a:rPr>
            </a:br>
            <a:r>
              <a:rPr lang="id-ID" sz="3200" dirty="0" smtClean="0">
                <a:solidFill>
                  <a:schemeClr val="tx1"/>
                </a:solidFill>
              </a:rPr>
              <a:t>4. Mendorong pengembangan sektor jasa keuangan yang inovatif dan kompetitif.</a:t>
            </a:r>
            <a:endParaRPr lang="id-ID" sz="3200" dirty="0">
              <a:solidFill>
                <a:schemeClr val="tx1"/>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TotalTime>
  <Words>183</Words>
  <Application>Microsoft Office PowerPoint</Application>
  <PresentationFormat>On-screen Show (4:3)</PresentationFormat>
  <Paragraphs>10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Otoritas Jasa Keuangan (OJK) adalah lembaga independen di Indonesia yang dibentuk berdasarkan Undang-Undang Nomor 21 Tahun 2011⁽¹⁾. OJK bertugas mengatur, mengawasi, dan melindungi sektor jasa keuangan, termasuk perbankan, pasar modal, asuransi, dana pensiun, lembaga pembiayaan, dan lembaga jasa keuangan lainnya⁽¹⁾. Tujuannya adalah untuk memastikan bahwa sektor jasa keuangan berjalan secara teratur, adil, transparan, akuntabel, dan mampu melindungi kepentingan konsumen serta masyarakat⁽¹⁾. </vt:lpstr>
      <vt:lpstr>Pasar Modal adalah tempat di mana instrumen keuangan jangka panjang seperti saham, obligasi, dan reksa dana diperdagangkan⁽²⁾. Pasar modal memainkan peran penting dalam perekonomian karena memberikan solusi pendanaan bagi perusahaan dan pemerintah, serta peluang investasi bagi masyarakat⁽²⁾. Pasar modal memiliki dua fungsi utama: fungsi ekonomi, yaitu mempertemukan investor dengan pihak yang membutuhkan dana, dan fungsi keuangan, yaitu memberikan imbal hasil kepada investor⁽²⁾.</vt:lpstr>
      <vt:lpstr>Fungsi OJK :1. Mengatur dan Mengawasi: OJK bertanggung jawab untuk mengatur dan mengawasi semua kegiatan di sektor jasa keuangan agar berjalan dengan baik dan sesuai dengan peraturan yang berlaku. 2. Perlindungan Konsumen: OJK berupaya melindungi konsumen dari praktik yang merugikan, seperti penipuan dan penyalahgunaan keuangan. 3. Stabilitas Keuangan: OJK bekerja untuk menjaga stabilitas sistem keuangan nasional agar tetap kuat dan terhindar dari krisis. </vt:lpstr>
      <vt:lpstr>Struktur OJK: 1. Dewan Komisioner: OJK dipimpin oleh Dewan Komisioner yang terdiri dari beberapa anggota dengan latar belakang yang berbeda, termasuk perbankan, pasar modal, dan sektor non-bank .2. Direktorat: OJK terdiri dari beberapa direktorat yang masing-masing bertanggung jawab atas berbagai aspek sektor jasa keuangan, seperti perbankan, pasar modal, dan industri keuangan non-bank. </vt:lpstr>
      <vt:lpstr>Tugas OJK: 1. Regulasi dan Pengawasan: Merumuskan dan melaksanakan regulasi serta pengawasan yang ketat terhadap sektor jasa keuangan. 2. Edukasi dan Perlindungan Konsumen: Memberikan edukasi kepada masyarakat tentang produk dan layanan keuangan serta melindungi hak-hak konsumen. 3. Pengembangan Sektor Jasa Keuangan: Mendukung pengembangan sektor jasa keuangan yang inovatif dan kompetitif.</vt:lpstr>
      <vt:lpstr>Pasar ModalKomponen Pasar Modal: 1. Bursa Efek: Tempat di mana saham dan instrumen keuangan lainnya diperjualbelikan. Di Indonesia, Bursa Efek Indonesia (BEI) adalah bursa utama. 2. Perusahaan Efek: Perusahaan yang berperan sebagai perantara perdagangan efek, seperti perusahaan sekuritas. 3. Lembaga Kliring dan Penjaminan: Lembaga yang menjamin penyelesaian transaksi di pasar modal, seperti Kliring Penjaminan Efek Indonesia (KPEI)</vt:lpstr>
      <vt:lpstr>Instrumen Keuangan di Pasar Modal: 1. Saham: Instrumen kepemilikan yang mewakili bagian dari modal suatu perusahaan. 2. Obligasi: Instrumen utang yang diterbitkan oleh perusahaan atau pemerintah untuk mendapatkan dana dengan janji pembayaran kembali beserta bunga. 3. Reksa Dana: Instrumen investasi yang mengumpulkan dana dari berbagai investor untuk diinvestasikan dalam portofolio efek oleh manajer investasi.</vt:lpstr>
      <vt:lpstr>Manfaat Pasar Modal: 1. Sumber Pembiayaan: Pasar modal menyediakan sumber pembiayaan jangka panjang bagi perusahaan dan pemerintah. 2. Diversifikasi Investasi: Pasar modal memberikan peluang bagi investor untuk mendiversifikasi investasi mereka ke berbagai instrumen keuangan. 3. Indikator Ekonomi: Kinerja pasar modal sering kali digunakan sebagai indikator kesehatan ekonomi suatu negara.</vt:lpstr>
      <vt:lpstr>Visi dan Misi OJK: - Visi: Menjadi lembaga pengawas sektor jasa keuangan yang terpercaya, melindungi kepentingan konsumen, dan mampu menjaga stabilitas sistem keuangan.- Misi:   1. Menetapkan dan melaksanakan regulasi sektor jasa keuangan yang efektif.   2. Melakukan pengawasan yang transparan dan akuntabel.   3. Melindungi konsumen sektor jasa keuangan.   4. Mendorong pengembangan sektor jasa keuangan yang inovatif dan kompetitif.</vt:lpstr>
      <vt:lpstr>Tugas dan Wewenang OJK: - Regulasi: OJK memiliki kewenangan untuk membuat peraturan yang mengikat sektor jasa keuangan, termasuk perbankan, pasar modal, dan industri keuangan non-bank .- Pengawasan: OJK melakukan pengawasan terhadap pelaksanaan kegiatan di sektor jasa keuangan untuk memastikan kepatuhan terhadap peraturan yang berlaku .- Penegakan Hukum: OJK memiliki wewenang untuk melakukan tindakan penegakan hukum terhadap pelanggaran yang terjadi di sektor jasa keuangan.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Otoritas Jasa Keuangan (OJK) adalah lembaga independen di Indonesia yang dibentuk berdasarkan Undang-Undang Nomor 21 Tahun 2011⁽¹⁾. OJK bertugas mengatur, mengawasi, dan melindungi sektor jasa keuangan, termasuk perbankan, pasar modal, asuransi, dana pensiun, lembaga pembiayaan, dan lembaga jasa keuangan lainnya⁽¹⁾. Tujuannya adalah untuk memastikan bahwa sektor jasa keuangan berjalan secara teratur, adil, transparan, akuntabel, dan mampu melindungi kepentingan konsumen serta masyarakat⁽¹⁾. </dc:title>
  <dc:creator>RENANDA</dc:creator>
  <cp:lastModifiedBy>RENANDA</cp:lastModifiedBy>
  <cp:revision>2</cp:revision>
  <dcterms:created xsi:type="dcterms:W3CDTF">2025-02-21T08:13:41Z</dcterms:created>
  <dcterms:modified xsi:type="dcterms:W3CDTF">2025-02-21T09:03:35Z</dcterms:modified>
</cp:coreProperties>
</file>