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7" r:id="rId2"/>
    <p:sldId id="259" r:id="rId3"/>
    <p:sldId id="260" r:id="rId4"/>
    <p:sldId id="261" r:id="rId5"/>
    <p:sldId id="262" r:id="rId6"/>
    <p:sldId id="263" r:id="rId7"/>
    <p:sldId id="264" r:id="rId8"/>
    <p:sldId id="265" r:id="rId9"/>
    <p:sldId id="266" r:id="rId10"/>
    <p:sldId id="268" r:id="rId11"/>
    <p:sldId id="269" r:id="rId12"/>
    <p:sldId id="270" r:id="rId13"/>
    <p:sldId id="271" r:id="rId14"/>
    <p:sldId id="272" r:id="rId15"/>
    <p:sldId id="273" r:id="rId16"/>
    <p:sldId id="287" r:id="rId17"/>
    <p:sldId id="288" r:id="rId18"/>
    <p:sldId id="289" r:id="rId19"/>
    <p:sldId id="290" r:id="rId20"/>
    <p:sldId id="274" r:id="rId21"/>
  </p:sldIdLst>
  <p:sldSz cx="9144000" cy="5143500" type="screen16x9"/>
  <p:notesSz cx="6858000" cy="9144000"/>
  <p:embeddedFontLst>
    <p:embeddedFont>
      <p:font typeface="Crimson Text" panose="020B0604020202020204"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Vidaloka" panose="020B060402020202020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DEB284D-D253-40DF-AEA8-D098A35B8A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0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76"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7"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1048583"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4"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1048659"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0"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104866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048674" name="Google Shape;1157;gcc7554a049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75" name="Google Shape;1158;gcc7554a049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1048615"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6"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1048627"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28"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1048632"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3"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1048635"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6"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1048640"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1"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1048646"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47"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1048650"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1"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1048655"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6"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1048578"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48579"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3145728" name="Google Shape;11;p2"/>
          <p:cNvCxnSpPr>
            <a:cxnSpLocks/>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5729" name="Google Shape;12;p2"/>
          <p:cNvCxnSpPr>
            <a:cxnSpLocks/>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45730" name="Google Shape;13;p2"/>
          <p:cNvCxnSpPr>
            <a:cxnSpLocks/>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5731" name="Google Shape;14;p2"/>
          <p:cNvCxnSpPr>
            <a:cxnSpLocks/>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1048672"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3145741" name="Google Shape;50;p8"/>
          <p:cNvCxnSpPr>
            <a:cxnSpLocks/>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5742" name="Google Shape;51;p8"/>
          <p:cNvCxnSpPr>
            <a:cxnSpLocks/>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5743" name="Google Shape;52;p8"/>
          <p:cNvCxnSpPr>
            <a:cxnSpLocks/>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45744" name="Google Shape;53;p8"/>
          <p:cNvCxnSpPr>
            <a:cxnSpLocks/>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048610"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048611"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lvl2pPr>
            <a:lvl3pPr lvl="2" algn="ctr" rtl="0">
              <a:spcBef>
                <a:spcPts val="0"/>
              </a:spcBef>
              <a:spcAft>
                <a:spcPts val="0"/>
              </a:spcAft>
              <a:buSzPts val="1400"/>
              <a:buNone/>
            </a:lvl3pPr>
            <a:lvl4pPr lvl="3" algn="ctr" rtl="0">
              <a:spcBef>
                <a:spcPts val="0"/>
              </a:spcBef>
              <a:spcAft>
                <a:spcPts val="0"/>
              </a:spcAft>
              <a:buSzPts val="1400"/>
              <a:buNone/>
            </a:lvl4pPr>
            <a:lvl5pPr lvl="4" algn="ctr" rtl="0">
              <a:spcBef>
                <a:spcPts val="0"/>
              </a:spcBef>
              <a:spcAft>
                <a:spcPts val="0"/>
              </a:spcAft>
              <a:buSzPts val="1400"/>
              <a:buNone/>
            </a:lvl5pPr>
            <a:lvl6pPr lvl="5" algn="ctr" rtl="0">
              <a:spcBef>
                <a:spcPts val="0"/>
              </a:spcBef>
              <a:spcAft>
                <a:spcPts val="0"/>
              </a:spcAft>
              <a:buSzPts val="1400"/>
              <a:buNone/>
            </a:lvl6pPr>
            <a:lvl7pPr lvl="6" algn="ctr" rtl="0">
              <a:spcBef>
                <a:spcPts val="0"/>
              </a:spcBef>
              <a:spcAft>
                <a:spcPts val="0"/>
              </a:spcAft>
              <a:buSzPts val="1400"/>
              <a:buNone/>
            </a:lvl7pPr>
            <a:lvl8pPr lvl="7" algn="ctr" rtl="0">
              <a:spcBef>
                <a:spcPts val="0"/>
              </a:spcBef>
              <a:spcAft>
                <a:spcPts val="0"/>
              </a:spcAft>
              <a:buSzPts val="1400"/>
              <a:buNone/>
            </a:lvl8pPr>
            <a:lvl9pPr lvl="8" algn="ctr" rtl="0">
              <a:spcBef>
                <a:spcPts val="0"/>
              </a:spcBef>
              <a:spcAft>
                <a:spcPts val="0"/>
              </a:spcAft>
              <a:buSzPts val="1400"/>
              <a:buNone/>
            </a:lvl9pPr>
          </a:lstStyle>
          <a:p>
            <a:endParaRPr/>
          </a:p>
        </p:txBody>
      </p:sp>
      <p:cxnSp>
        <p:nvCxnSpPr>
          <p:cNvPr id="3145734" name="Google Shape;116;p15"/>
          <p:cNvCxnSpPr>
            <a:cxnSpLocks/>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5735" name="Google Shape;117;p15"/>
          <p:cNvCxnSpPr>
            <a:cxnSpLocks/>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048648"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048649"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lvl2pPr>
            <a:lvl3pPr lvl="2" algn="ctr" rtl="0">
              <a:spcBef>
                <a:spcPts val="0"/>
              </a:spcBef>
              <a:spcAft>
                <a:spcPts val="0"/>
              </a:spcAft>
              <a:buSzPts val="1400"/>
              <a:buNone/>
            </a:lvl3pPr>
            <a:lvl4pPr lvl="3" algn="ctr" rtl="0">
              <a:spcBef>
                <a:spcPts val="0"/>
              </a:spcBef>
              <a:spcAft>
                <a:spcPts val="0"/>
              </a:spcAft>
              <a:buSzPts val="1400"/>
              <a:buNone/>
            </a:lvl4pPr>
            <a:lvl5pPr lvl="4" algn="ctr" rtl="0">
              <a:spcBef>
                <a:spcPts val="0"/>
              </a:spcBef>
              <a:spcAft>
                <a:spcPts val="0"/>
              </a:spcAft>
              <a:buSzPts val="1400"/>
              <a:buNone/>
            </a:lvl5pPr>
            <a:lvl6pPr lvl="5" algn="ctr" rtl="0">
              <a:spcBef>
                <a:spcPts val="0"/>
              </a:spcBef>
              <a:spcAft>
                <a:spcPts val="0"/>
              </a:spcAft>
              <a:buSzPts val="1400"/>
              <a:buNone/>
            </a:lvl6pPr>
            <a:lvl7pPr lvl="6" algn="ctr" rtl="0">
              <a:spcBef>
                <a:spcPts val="0"/>
              </a:spcBef>
              <a:spcAft>
                <a:spcPts val="0"/>
              </a:spcAft>
              <a:buSzPts val="1400"/>
              <a:buNone/>
            </a:lvl7pPr>
            <a:lvl8pPr lvl="7" algn="ctr" rtl="0">
              <a:spcBef>
                <a:spcPts val="0"/>
              </a:spcBef>
              <a:spcAft>
                <a:spcPts val="0"/>
              </a:spcAft>
              <a:buSzPts val="1400"/>
              <a:buNone/>
            </a:lvl8pPr>
            <a:lvl9pPr lvl="8" algn="ctr" rtl="0">
              <a:spcBef>
                <a:spcPts val="0"/>
              </a:spcBef>
              <a:spcAft>
                <a:spcPts val="0"/>
              </a:spcAft>
              <a:buSzPts val="1400"/>
              <a:buNone/>
            </a:lvl9pPr>
          </a:lstStyle>
          <a:p>
            <a:endParaRPr/>
          </a:p>
        </p:txBody>
      </p:sp>
      <p:cxnSp>
        <p:nvCxnSpPr>
          <p:cNvPr id="3145737" name="Google Shape;121;p16"/>
          <p:cNvCxnSpPr>
            <a:cxnSpLocks/>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5738" name="Google Shape;122;p16"/>
          <p:cNvCxnSpPr>
            <a:cxnSpLocks/>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5739" name="Google Shape;123;p16"/>
          <p:cNvCxnSpPr>
            <a:cxnSpLocks/>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45740" name="Google Shape;124;p16"/>
          <p:cNvCxnSpPr>
            <a:cxnSpLocks/>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3145754" name="Google Shape;450;p50"/>
          <p:cNvCxnSpPr>
            <a:cxnSpLocks/>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5755" name="Google Shape;451;p50"/>
          <p:cNvCxnSpPr>
            <a:cxnSpLocks/>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3145756" name="Google Shape;453;p51"/>
          <p:cNvCxnSpPr>
            <a:cxnSpLocks/>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5757" name="Google Shape;454;p51"/>
          <p:cNvCxnSpPr>
            <a:cxnSpLocks/>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5758" name="Google Shape;455;p51"/>
          <p:cNvCxnSpPr>
            <a:cxnSpLocks/>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45759" name="Google Shape;456;p51"/>
          <p:cNvCxnSpPr>
            <a:cxnSpLocks/>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3145745" name="Google Shape;458;p52"/>
          <p:cNvCxnSpPr>
            <a:cxnSpLocks/>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5746" name="Google Shape;459;p52"/>
          <p:cNvCxnSpPr>
            <a:cxnSpLocks/>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5747" name="Google Shape;460;p52"/>
          <p:cNvCxnSpPr>
            <a:cxnSpLocks/>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3145748" name="Google Shape;462;p53"/>
          <p:cNvCxnSpPr>
            <a:cxnSpLocks/>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5749" name="Google Shape;463;p53"/>
          <p:cNvCxnSpPr>
            <a:cxnSpLocks/>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5750" name="Google Shape;464;p53"/>
          <p:cNvCxnSpPr>
            <a:cxnSpLocks/>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45751" name="Google Shape;465;p53"/>
          <p:cNvCxnSpPr>
            <a:cxnSpLocks/>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45752" name="Google Shape;466;p53"/>
          <p:cNvCxnSpPr>
            <a:cxnSpLocks/>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45753" name="Google Shape;467;p53"/>
          <p:cNvCxnSpPr>
            <a:cxnSpLocks/>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104857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1048580" name="Google Shape;482;p59"/>
          <p:cNvSpPr txBox="1">
            <a:spLocks noGrp="1"/>
          </p:cNvSpPr>
          <p:nvPr>
            <p:ph type="ctrTitle"/>
          </p:nvPr>
        </p:nvSpPr>
        <p:spPr>
          <a:xfrm>
            <a:off x="438344" y="558801"/>
            <a:ext cx="8267311" cy="2306864"/>
          </a:xfrm>
          <a:prstGeom prst="rect">
            <a:avLst/>
          </a:prstGeom>
        </p:spPr>
        <p:txBody>
          <a:bodyPr spcFirstLastPara="1" wrap="square" lIns="91425" tIns="91425" rIns="91425" bIns="91425" anchor="b" anchorCtr="0">
            <a:noAutofit/>
          </a:bodyPr>
          <a:lstStyle/>
          <a:p>
            <a:pPr lvl="0"/>
            <a:r>
              <a:rPr lang="en-US" sz="3200" dirty="0" err="1"/>
              <a:t>Perlakuan</a:t>
            </a:r>
            <a:r>
              <a:rPr lang="en-US" sz="3200" dirty="0"/>
              <a:t> </a:t>
            </a:r>
            <a:r>
              <a:rPr lang="en-US" sz="3200" dirty="0" err="1"/>
              <a:t>Akuntansi</a:t>
            </a:r>
            <a:r>
              <a:rPr lang="en-US" sz="3200" dirty="0"/>
              <a:t> </a:t>
            </a:r>
            <a:r>
              <a:rPr lang="en-US" sz="3200" dirty="0" err="1"/>
              <a:t>atas</a:t>
            </a:r>
            <a:r>
              <a:rPr lang="en-US" sz="3200" dirty="0"/>
              <a:t> </a:t>
            </a:r>
            <a:r>
              <a:rPr lang="en-US" sz="3200" dirty="0" err="1"/>
              <a:t>Transaksi</a:t>
            </a:r>
            <a:r>
              <a:rPr lang="en-US" sz="3200" dirty="0"/>
              <a:t> Saham </a:t>
            </a:r>
            <a:r>
              <a:rPr lang="en-US" sz="3200" dirty="0" err="1"/>
              <a:t>Diperoleh</a:t>
            </a:r>
            <a:r>
              <a:rPr lang="en-US" sz="3200" dirty="0"/>
              <a:t> Kembali, </a:t>
            </a:r>
            <a:r>
              <a:rPr lang="en-US" sz="3200" dirty="0" err="1"/>
              <a:t>Dividen</a:t>
            </a:r>
            <a:r>
              <a:rPr lang="en-US" sz="3200" dirty="0"/>
              <a:t> Saham, dan </a:t>
            </a:r>
            <a:r>
              <a:rPr lang="en-US" sz="3200" dirty="0" err="1"/>
              <a:t>Pemecahan</a:t>
            </a:r>
            <a:r>
              <a:rPr lang="en-US" sz="3200" dirty="0"/>
              <a:t> </a:t>
            </a:r>
            <a:r>
              <a:rPr lang="en-US" sz="3200" dirty="0" err="1"/>
              <a:t>Masalah</a:t>
            </a:r>
            <a:r>
              <a:rPr lang="en-US" sz="3200" dirty="0"/>
              <a:t> oleh Perusahaan Anak </a:t>
            </a:r>
            <a:r>
              <a:rPr lang="en-US" sz="3200" dirty="0" err="1"/>
              <a:t>dalam</a:t>
            </a:r>
            <a:r>
              <a:rPr lang="en-US" sz="3200" dirty="0"/>
              <a:t> </a:t>
            </a:r>
            <a:r>
              <a:rPr lang="en-US" sz="3200" dirty="0" err="1"/>
              <a:t>Konsolidasi</a:t>
            </a:r>
            <a:r>
              <a:rPr lang="en-US" sz="3200" dirty="0"/>
              <a:t> </a:t>
            </a:r>
            <a:r>
              <a:rPr lang="en-US" sz="3200" dirty="0" err="1"/>
              <a:t>Laporan</a:t>
            </a:r>
            <a:r>
              <a:rPr lang="en-US" sz="3200" dirty="0"/>
              <a:t> </a:t>
            </a:r>
            <a:r>
              <a:rPr lang="en-US" sz="3200" dirty="0" err="1"/>
              <a:t>Keuangan</a:t>
            </a:r>
            <a:endParaRPr sz="3200" dirty="0"/>
          </a:p>
        </p:txBody>
      </p:sp>
      <p:sp>
        <p:nvSpPr>
          <p:cNvPr id="1048581" name="Google Shape;483;p59"/>
          <p:cNvSpPr txBox="1">
            <a:spLocks noGrp="1"/>
          </p:cNvSpPr>
          <p:nvPr>
            <p:ph type="subTitle" idx="1"/>
          </p:nvPr>
        </p:nvSpPr>
        <p:spPr>
          <a:xfrm>
            <a:off x="1039949" y="2865664"/>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t>Pelaporan</a:t>
            </a:r>
            <a:r>
              <a:rPr lang="en-US" dirty="0"/>
              <a:t> </a:t>
            </a:r>
            <a:r>
              <a:rPr lang="en-US" dirty="0" err="1"/>
              <a:t>Akuntansi</a:t>
            </a:r>
            <a:r>
              <a:rPr lang="en-US" dirty="0"/>
              <a:t> </a:t>
            </a:r>
            <a:r>
              <a:rPr lang="en-US" dirty="0" err="1"/>
              <a:t>Konsolidasian</a:t>
            </a:r>
            <a:endParaRPr dirty="0"/>
          </a:p>
        </p:txBody>
      </p:sp>
      <p:sp>
        <p:nvSpPr>
          <p:cNvPr id="1048582" name="Google Shape;483;p59"/>
          <p:cNvSpPr txBox="1"/>
          <p:nvPr/>
        </p:nvSpPr>
        <p:spPr>
          <a:xfrm>
            <a:off x="1039949" y="3307564"/>
            <a:ext cx="7064100" cy="44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Montserrat"/>
              <a:buNone/>
              <a:defRPr sz="1600" b="0" i="0" u="none" strike="noStrike" cap="none">
                <a:solidFill>
                  <a:schemeClr val="dk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2800"/>
              <a:buFont typeface="Montserrat"/>
              <a:buNone/>
              <a:defRPr sz="28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dirty="0"/>
              <a:t>Oleh : Dwi </a:t>
            </a:r>
            <a:r>
              <a:rPr lang="en-US" dirty="0" err="1"/>
              <a:t>Septiani</a:t>
            </a:r>
            <a:r>
              <a:rPr lang="en-US" dirty="0"/>
              <a:t> S.E., M.M., </a:t>
            </a:r>
            <a:r>
              <a:rPr lang="en-US" dirty="0" err="1"/>
              <a:t>M.Ak</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48580"/>
                                        </p:tgtEl>
                                        <p:attrNameLst>
                                          <p:attrName>style.visibility</p:attrName>
                                        </p:attrNameLst>
                                      </p:cBhvr>
                                      <p:to>
                                        <p:strVal val="visible"/>
                                      </p:to>
                                    </p:set>
                                    <p:anim calcmode="lin" valueType="num">
                                      <p:cBhvr additive="base">
                                        <p:cTn id="7" dur="1000"/>
                                        <p:tgtEl>
                                          <p:spTgt spid="1048580"/>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1048581"/>
                                        </p:tgtEl>
                                        <p:attrNameLst>
                                          <p:attrName>style.visibility</p:attrName>
                                        </p:attrNameLst>
                                      </p:cBhvr>
                                      <p:to>
                                        <p:strVal val="visible"/>
                                      </p:to>
                                    </p:set>
                                    <p:anim calcmode="lin" valueType="num">
                                      <p:cBhvr additive="base">
                                        <p:cTn id="10" dur="1000"/>
                                        <p:tgtEl>
                                          <p:spTgt spid="1048581"/>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1048582"/>
                                        </p:tgtEl>
                                        <p:attrNameLst>
                                          <p:attrName>style.visibility</p:attrName>
                                        </p:attrNameLst>
                                      </p:cBhvr>
                                      <p:to>
                                        <p:strVal val="visible"/>
                                      </p:to>
                                    </p:set>
                                    <p:anim calcmode="lin" valueType="num">
                                      <p:cBhvr additive="base">
                                        <p:cTn id="13" dur="1000"/>
                                        <p:tgtEl>
                                          <p:spTgt spid="10485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1048657" name="Google Shape;535;p63"/>
          <p:cNvSpPr txBox="1">
            <a:spLocks noGrp="1"/>
          </p:cNvSpPr>
          <p:nvPr>
            <p:ph type="subTitle" idx="1"/>
          </p:nvPr>
        </p:nvSpPr>
        <p:spPr>
          <a:xfrm>
            <a:off x="665418" y="906043"/>
            <a:ext cx="7813164" cy="1489685"/>
          </a:xfrm>
          <a:prstGeom prst="rect">
            <a:avLst/>
          </a:prstGeom>
        </p:spPr>
        <p:txBody>
          <a:bodyPr spcFirstLastPara="1" wrap="square" lIns="91425" tIns="91425" rIns="91425" bIns="91425" anchor="t" anchorCtr="0">
            <a:noAutofit/>
          </a:bodyPr>
          <a:lstStyle/>
          <a:p>
            <a:pPr marL="0" indent="0" algn="just">
              <a:spcAft>
                <a:spcPts val="1200"/>
              </a:spcAft>
            </a:pPr>
            <a:r>
              <a:rPr lang="en-ID" sz="1700" dirty="0" err="1"/>
              <a:t>Diasumsikan</a:t>
            </a:r>
            <a:r>
              <a:rPr lang="en-ID" sz="1700" dirty="0"/>
              <a:t> </a:t>
            </a:r>
            <a:r>
              <a:rPr lang="en-ID" sz="1700" dirty="0" err="1"/>
              <a:t>bahwa</a:t>
            </a:r>
            <a:r>
              <a:rPr lang="en-ID" sz="1700" dirty="0"/>
              <a:t> PT Ski </a:t>
            </a:r>
            <a:r>
              <a:rPr lang="en-ID" sz="1700" dirty="0" err="1"/>
              <a:t>menjual</a:t>
            </a:r>
            <a:r>
              <a:rPr lang="en-ID" sz="1700" dirty="0"/>
              <a:t> 2.000 </a:t>
            </a:r>
            <a:r>
              <a:rPr lang="en-ID" sz="1700" dirty="0" err="1"/>
              <a:t>saham</a:t>
            </a:r>
            <a:r>
              <a:rPr lang="en-ID" sz="1700" dirty="0"/>
              <a:t> </a:t>
            </a:r>
            <a:r>
              <a:rPr lang="en-ID" sz="1700" dirty="0" err="1"/>
              <a:t>tambahan</a:t>
            </a:r>
            <a:r>
              <a:rPr lang="en-ID" sz="1700" dirty="0"/>
              <a:t> </a:t>
            </a:r>
            <a:r>
              <a:rPr lang="en-ID" sz="1700" dirty="0" err="1"/>
              <a:t>kepada</a:t>
            </a:r>
            <a:r>
              <a:rPr lang="en-ID" sz="1700" dirty="0"/>
              <a:t> </a:t>
            </a:r>
            <a:r>
              <a:rPr lang="en-ID" sz="1700" dirty="0" err="1"/>
              <a:t>entitas-entitas</a:t>
            </a:r>
            <a:r>
              <a:rPr lang="en-ID" sz="1700" dirty="0"/>
              <a:t> lain (</a:t>
            </a:r>
            <a:r>
              <a:rPr lang="en-ID" sz="1700" dirty="0" err="1"/>
              <a:t>pemegang</a:t>
            </a:r>
            <a:r>
              <a:rPr lang="en-ID" sz="1700" dirty="0"/>
              <a:t> </a:t>
            </a:r>
            <a:r>
              <a:rPr lang="en-ID" sz="1700" dirty="0" err="1"/>
              <a:t>saham</a:t>
            </a:r>
            <a:r>
              <a:rPr lang="en-ID" sz="1700" dirty="0"/>
              <a:t> </a:t>
            </a:r>
            <a:r>
              <a:rPr lang="en-ID" sz="1700" dirty="0" err="1"/>
              <a:t>minoritas</a:t>
            </a:r>
            <a:r>
              <a:rPr lang="en-ID" sz="1700" dirty="0"/>
              <a:t>). </a:t>
            </a:r>
            <a:r>
              <a:rPr lang="en-ID" sz="1700" dirty="0" err="1"/>
              <a:t>Kepemilikan</a:t>
            </a:r>
            <a:r>
              <a:rPr lang="en-ID" sz="1700" dirty="0"/>
              <a:t> PT </a:t>
            </a:r>
            <a:r>
              <a:rPr lang="en-ID" sz="1700" dirty="0" err="1"/>
              <a:t>Polan</a:t>
            </a:r>
            <a:r>
              <a:rPr lang="en-ID" sz="1700" dirty="0"/>
              <a:t> </a:t>
            </a:r>
            <a:r>
              <a:rPr lang="en-ID" sz="1700" dirty="0" err="1"/>
              <a:t>berkurang</a:t>
            </a:r>
            <a:r>
              <a:rPr lang="en-ID" sz="1700" dirty="0"/>
              <a:t> </a:t>
            </a:r>
            <a:r>
              <a:rPr lang="en-ID" sz="1700" dirty="0" err="1"/>
              <a:t>dari</a:t>
            </a:r>
            <a:r>
              <a:rPr lang="en-ID" sz="1700" dirty="0"/>
              <a:t> 80 </a:t>
            </a:r>
            <a:r>
              <a:rPr lang="en-ID" sz="1700" dirty="0" err="1"/>
              <a:t>persen</a:t>
            </a:r>
            <a:r>
              <a:rPr lang="en-ID" sz="1700" dirty="0"/>
              <a:t> (8.000/10.000 </a:t>
            </a:r>
            <a:r>
              <a:rPr lang="en-ID" sz="1700" dirty="0" err="1"/>
              <a:t>lembar</a:t>
            </a:r>
            <a:r>
              <a:rPr lang="en-ID" sz="1700" dirty="0"/>
              <a:t> </a:t>
            </a:r>
            <a:r>
              <a:rPr lang="en-ID" sz="1700" dirty="0" err="1"/>
              <a:t>saham</a:t>
            </a:r>
            <a:r>
              <a:rPr lang="en-ID" sz="1700" dirty="0"/>
              <a:t>) </a:t>
            </a:r>
            <a:r>
              <a:rPr lang="en-ID" sz="1700" dirty="0" err="1"/>
              <a:t>menjadi</a:t>
            </a:r>
            <a:r>
              <a:rPr lang="en-ID" sz="1700" dirty="0"/>
              <a:t> 66 2/3 </a:t>
            </a:r>
            <a:r>
              <a:rPr lang="en-ID" sz="1700" dirty="0" err="1"/>
              <a:t>persen</a:t>
            </a:r>
            <a:r>
              <a:rPr lang="en-ID" sz="1700" dirty="0"/>
              <a:t> (8.000/12.000 </a:t>
            </a:r>
            <a:r>
              <a:rPr lang="en-ID" sz="1700" dirty="0" err="1"/>
              <a:t>lembar</a:t>
            </a:r>
            <a:r>
              <a:rPr lang="en-ID" sz="1700" dirty="0"/>
              <a:t> </a:t>
            </a:r>
            <a:r>
              <a:rPr lang="en-ID" sz="1700" dirty="0" err="1"/>
              <a:t>saham</a:t>
            </a:r>
            <a:r>
              <a:rPr lang="en-ID" sz="1700" dirty="0"/>
              <a:t>) </a:t>
            </a:r>
            <a:r>
              <a:rPr lang="en-ID" sz="1700" dirty="0" err="1"/>
              <a:t>mengabikan</a:t>
            </a:r>
            <a:r>
              <a:rPr lang="en-ID" sz="1700" dirty="0"/>
              <a:t> </a:t>
            </a:r>
            <a:r>
              <a:rPr lang="en-ID" sz="1700" dirty="0" err="1"/>
              <a:t>harga</a:t>
            </a:r>
            <a:r>
              <a:rPr lang="en-ID" sz="1700" dirty="0"/>
              <a:t> </a:t>
            </a:r>
            <a:r>
              <a:rPr lang="en-ID" sz="1700" dirty="0" err="1"/>
              <a:t>jual</a:t>
            </a:r>
            <a:r>
              <a:rPr lang="en-ID" sz="1700" dirty="0"/>
              <a:t> </a:t>
            </a:r>
            <a:r>
              <a:rPr lang="en-ID" sz="1700" dirty="0" err="1"/>
              <a:t>saham</a:t>
            </a:r>
            <a:r>
              <a:rPr lang="en-ID" sz="1700" dirty="0"/>
              <a:t>- </a:t>
            </a:r>
            <a:r>
              <a:rPr lang="en-ID" sz="1700" dirty="0" err="1"/>
              <a:t>saham</a:t>
            </a:r>
            <a:r>
              <a:rPr lang="en-ID" sz="1700" dirty="0"/>
              <a:t> </a:t>
            </a:r>
            <a:r>
              <a:rPr lang="en-ID" sz="1700" dirty="0" err="1"/>
              <a:t>tersebut</a:t>
            </a:r>
            <a:r>
              <a:rPr lang="en-ID" sz="1700" dirty="0"/>
              <a:t>.</a:t>
            </a:r>
            <a:endParaRPr sz="1700" dirty="0"/>
          </a:p>
        </p:txBody>
      </p:sp>
      <p:sp>
        <p:nvSpPr>
          <p:cNvPr id="1048658" name="Google Shape;535;p63"/>
          <p:cNvSpPr txBox="1"/>
          <p:nvPr/>
        </p:nvSpPr>
        <p:spPr>
          <a:xfrm>
            <a:off x="665418" y="2395728"/>
            <a:ext cx="7813164" cy="19933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spcAft>
                <a:spcPts val="1200"/>
              </a:spcAft>
            </a:pPr>
            <a:r>
              <a:rPr lang="en-ID" sz="1700" dirty="0" err="1"/>
              <a:t>Tetapi</a:t>
            </a:r>
            <a:r>
              <a:rPr lang="en-ID" sz="1700" dirty="0"/>
              <a:t> </a:t>
            </a:r>
            <a:r>
              <a:rPr lang="en-ID" sz="1700" dirty="0" err="1"/>
              <a:t>pengaruh</a:t>
            </a:r>
            <a:r>
              <a:rPr lang="en-ID" sz="1700" dirty="0"/>
              <a:t> </a:t>
            </a:r>
            <a:r>
              <a:rPr lang="en-ID" sz="1700" dirty="0" err="1"/>
              <a:t>penjual</a:t>
            </a:r>
            <a:r>
              <a:rPr lang="en-ID" sz="1700" dirty="0"/>
              <a:t> </a:t>
            </a:r>
            <a:r>
              <a:rPr lang="en-ID" sz="1700" dirty="0" err="1"/>
              <a:t>tersebut</a:t>
            </a:r>
            <a:r>
              <a:rPr lang="en-ID" sz="1700" dirty="0"/>
              <a:t> pada </a:t>
            </a:r>
            <a:r>
              <a:rPr lang="en-ID" sz="1700" dirty="0" err="1"/>
              <a:t>akun</a:t>
            </a:r>
            <a:r>
              <a:rPr lang="en-ID" sz="1700" dirty="0"/>
              <a:t> </a:t>
            </a:r>
            <a:r>
              <a:rPr lang="en-ID" sz="1700" dirty="0" err="1"/>
              <a:t>investasi</a:t>
            </a:r>
            <a:r>
              <a:rPr lang="en-ID" sz="1700" dirty="0"/>
              <a:t> PT </a:t>
            </a:r>
            <a:r>
              <a:rPr lang="en-ID" sz="1700" dirty="0" err="1"/>
              <a:t>Polan</a:t>
            </a:r>
            <a:r>
              <a:rPr lang="en-ID" sz="1700" dirty="0"/>
              <a:t> pada PT Ski </a:t>
            </a:r>
            <a:r>
              <a:rPr lang="en-ID" sz="1700" dirty="0" err="1"/>
              <a:t>tergantung</a:t>
            </a:r>
            <a:r>
              <a:rPr lang="en-ID" sz="1700" dirty="0"/>
              <a:t> pada </a:t>
            </a:r>
            <a:r>
              <a:rPr lang="en-ID" sz="1700" dirty="0" err="1"/>
              <a:t>harga</a:t>
            </a:r>
            <a:r>
              <a:rPr lang="en-ID" sz="1700" dirty="0"/>
              <a:t> </a:t>
            </a:r>
            <a:r>
              <a:rPr lang="en-ID" sz="1700" dirty="0" err="1"/>
              <a:t>jual</a:t>
            </a:r>
            <a:r>
              <a:rPr lang="en-ID" sz="1700" dirty="0"/>
              <a:t> </a:t>
            </a:r>
            <a:r>
              <a:rPr lang="en-ID" sz="1700" dirty="0" err="1"/>
              <a:t>saham-saham</a:t>
            </a:r>
            <a:r>
              <a:rPr lang="en-ID" sz="1700" dirty="0"/>
              <a:t> </a:t>
            </a:r>
            <a:r>
              <a:rPr lang="en-ID" sz="1700" dirty="0" err="1"/>
              <a:t>tersebut</a:t>
            </a:r>
            <a:r>
              <a:rPr lang="en-ID" sz="1700" dirty="0"/>
              <a:t>. </a:t>
            </a:r>
            <a:r>
              <a:rPr lang="en-ID" sz="1700" dirty="0" err="1"/>
              <a:t>Pengaruh</a:t>
            </a:r>
            <a:r>
              <a:rPr lang="en-ID" sz="1700" dirty="0"/>
              <a:t> </a:t>
            </a:r>
            <a:r>
              <a:rPr lang="en-ID" sz="1700" dirty="0" err="1"/>
              <a:t>penjualan</a:t>
            </a:r>
            <a:r>
              <a:rPr lang="en-ID" sz="1700" dirty="0"/>
              <a:t> </a:t>
            </a:r>
            <a:r>
              <a:rPr lang="en-ID" sz="1700" dirty="0" err="1"/>
              <a:t>tersebut</a:t>
            </a:r>
            <a:r>
              <a:rPr lang="en-ID" sz="1700" dirty="0"/>
              <a:t> pada </a:t>
            </a:r>
            <a:r>
              <a:rPr lang="en-ID" sz="1700" dirty="0" err="1"/>
              <a:t>nilai</a:t>
            </a:r>
            <a:r>
              <a:rPr lang="en-ID" sz="1700" dirty="0"/>
              <a:t> </a:t>
            </a:r>
            <a:r>
              <a:rPr lang="en-ID" sz="1700" dirty="0" err="1"/>
              <a:t>buku</a:t>
            </a:r>
            <a:r>
              <a:rPr lang="en-ID" sz="1700" dirty="0"/>
              <a:t> </a:t>
            </a:r>
            <a:r>
              <a:rPr lang="en-ID" sz="1700" dirty="0" err="1"/>
              <a:t>tercatat</a:t>
            </a:r>
            <a:r>
              <a:rPr lang="en-ID" sz="1700" dirty="0"/>
              <a:t> PT </a:t>
            </a:r>
            <a:r>
              <a:rPr lang="en-ID" sz="1700" dirty="0" err="1"/>
              <a:t>Polan</a:t>
            </a:r>
            <a:r>
              <a:rPr lang="en-ID" sz="1700" dirty="0"/>
              <a:t> pada PT Ski </a:t>
            </a:r>
            <a:r>
              <a:rPr lang="en-ID" sz="1700" dirty="0" err="1"/>
              <a:t>berdasarkan</a:t>
            </a:r>
            <a:r>
              <a:rPr lang="en-ID" sz="1700" dirty="0"/>
              <a:t> masing-masing </a:t>
            </a:r>
            <a:r>
              <a:rPr lang="en-ID" sz="1700" dirty="0" err="1"/>
              <a:t>dari</a:t>
            </a:r>
            <a:r>
              <a:rPr lang="en-ID" sz="1700" dirty="0"/>
              <a:t> </a:t>
            </a:r>
            <a:r>
              <a:rPr lang="en-ID" sz="1700" dirty="0" err="1"/>
              <a:t>ketiga</a:t>
            </a:r>
            <a:r>
              <a:rPr lang="en-ID" sz="1700" dirty="0"/>
              <a:t> </a:t>
            </a:r>
            <a:r>
              <a:rPr lang="en-ID" sz="1700" dirty="0" err="1"/>
              <a:t>penjualan</a:t>
            </a:r>
            <a:r>
              <a:rPr lang="en-ID" sz="1700" dirty="0"/>
              <a:t> </a:t>
            </a:r>
            <a:r>
              <a:rPr lang="en-ID" sz="1700" dirty="0" err="1"/>
              <a:t>tersebut</a:t>
            </a:r>
            <a:r>
              <a:rPr lang="en-ID" sz="1700" dirty="0"/>
              <a:t> </a:t>
            </a:r>
            <a:r>
              <a:rPr lang="en-ID" sz="1700" dirty="0" err="1"/>
              <a:t>nilai</a:t>
            </a:r>
            <a:r>
              <a:rPr lang="en-ID" sz="1700" dirty="0"/>
              <a:t> </a:t>
            </a:r>
            <a:r>
              <a:rPr lang="en-ID" sz="1700" dirty="0" err="1"/>
              <a:t>buku</a:t>
            </a:r>
            <a:r>
              <a:rPr lang="en-ID" sz="1700" dirty="0"/>
              <a:t> </a:t>
            </a:r>
            <a:r>
              <a:rPr lang="en-ID" sz="1700" dirty="0" err="1"/>
              <a:t>tercatat</a:t>
            </a:r>
            <a:r>
              <a:rPr lang="en-ID" sz="1700" dirty="0"/>
              <a:t> PT </a:t>
            </a:r>
            <a:r>
              <a:rPr lang="en-ID" sz="1700" dirty="0" err="1"/>
              <a:t>Polan</a:t>
            </a:r>
            <a:r>
              <a:rPr lang="en-ID" sz="1700" dirty="0"/>
              <a:t> pada PT Ski </a:t>
            </a:r>
            <a:r>
              <a:rPr lang="en-ID" sz="1700" dirty="0" err="1"/>
              <a:t>berdasarkan</a:t>
            </a:r>
            <a:r>
              <a:rPr lang="en-ID" sz="1700" dirty="0"/>
              <a:t> masing-masing </a:t>
            </a:r>
            <a:r>
              <a:rPr lang="en-ID" sz="1700" dirty="0" err="1"/>
              <a:t>dari</a:t>
            </a:r>
            <a:r>
              <a:rPr lang="en-ID" sz="1700" dirty="0"/>
              <a:t> </a:t>
            </a:r>
            <a:r>
              <a:rPr lang="en-ID" sz="1700" dirty="0" err="1"/>
              <a:t>ketiga</a:t>
            </a:r>
            <a:r>
              <a:rPr lang="en-ID" sz="1700" dirty="0"/>
              <a:t> </a:t>
            </a:r>
            <a:r>
              <a:rPr lang="en-ID" sz="1700" dirty="0" err="1"/>
              <a:t>asumsi</a:t>
            </a:r>
            <a:r>
              <a:rPr lang="en-ID" sz="1700" dirty="0"/>
              <a:t> </a:t>
            </a:r>
            <a:r>
              <a:rPr lang="en-ID" sz="1700" dirty="0" err="1"/>
              <a:t>penerbitan</a:t>
            </a:r>
            <a:r>
              <a:rPr lang="en-ID" sz="1700" dirty="0"/>
              <a:t> (Rp 20.000, Rp 35.000, dan Rp 15.000 per </a:t>
            </a:r>
            <a:r>
              <a:rPr lang="en-ID" sz="1700" dirty="0" err="1"/>
              <a:t>lembar</a:t>
            </a:r>
            <a:r>
              <a:rPr lang="en-ID" sz="1700" dirty="0"/>
              <a:t> </a:t>
            </a:r>
            <a:r>
              <a:rPr lang="en-ID" sz="1700" dirty="0" err="1"/>
              <a:t>saham</a:t>
            </a:r>
            <a:r>
              <a:rPr lang="en-ID" sz="1700" dirty="0"/>
              <a:t>) </a:t>
            </a:r>
            <a:r>
              <a:rPr lang="en-ID" sz="1700" dirty="0" err="1"/>
              <a:t>adalah</a:t>
            </a:r>
            <a:r>
              <a:rPr lang="en-ID" sz="17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graphicFrame>
        <p:nvGraphicFramePr>
          <p:cNvPr id="4194305" name="Table 3"/>
          <p:cNvGraphicFramePr>
            <a:graphicFrameLocks noGrp="1"/>
          </p:cNvGraphicFramePr>
          <p:nvPr/>
        </p:nvGraphicFramePr>
        <p:xfrm>
          <a:off x="226314" y="816228"/>
          <a:ext cx="8691371" cy="3511043"/>
        </p:xfrm>
        <a:graphic>
          <a:graphicData uri="http://schemas.openxmlformats.org/drawingml/2006/table">
            <a:tbl>
              <a:tblPr firstRow="1" bandRow="1">
                <a:tableStyleId>{3DEB284D-D253-40DF-AEA8-D098A35B8A74}</a:tableStyleId>
              </a:tblPr>
              <a:tblGrid>
                <a:gridCol w="3559302">
                  <a:extLst>
                    <a:ext uri="{9D8B030D-6E8A-4147-A177-3AD203B41FA5}">
                      <a16:colId xmlns:a16="http://schemas.microsoft.com/office/drawing/2014/main" val="20000"/>
                    </a:ext>
                  </a:extLst>
                </a:gridCol>
                <a:gridCol w="1819656">
                  <a:extLst>
                    <a:ext uri="{9D8B030D-6E8A-4147-A177-3AD203B41FA5}">
                      <a16:colId xmlns:a16="http://schemas.microsoft.com/office/drawing/2014/main" val="20001"/>
                    </a:ext>
                  </a:extLst>
                </a:gridCol>
                <a:gridCol w="1563624">
                  <a:extLst>
                    <a:ext uri="{9D8B030D-6E8A-4147-A177-3AD203B41FA5}">
                      <a16:colId xmlns:a16="http://schemas.microsoft.com/office/drawing/2014/main" val="20002"/>
                    </a:ext>
                  </a:extLst>
                </a:gridCol>
                <a:gridCol w="1748789">
                  <a:extLst>
                    <a:ext uri="{9D8B030D-6E8A-4147-A177-3AD203B41FA5}">
                      <a16:colId xmlns:a16="http://schemas.microsoft.com/office/drawing/2014/main" val="20003"/>
                    </a:ext>
                  </a:extLst>
                </a:gridCol>
              </a:tblGrid>
              <a:tr h="422251">
                <a:tc rowSpan="2">
                  <a:txBody>
                    <a:bodyPr/>
                    <a:lstStyle/>
                    <a:p>
                      <a:endParaRPr lang="en-ID" dirty="0">
                        <a:latin typeface="Montserrat" panose="00000500000000000000" pitchFamily="2" charset="0"/>
                      </a:endParaRPr>
                    </a:p>
                  </a:txBody>
                  <a:tcPr/>
                </a:tc>
                <a:tc gridSpan="3">
                  <a:txBody>
                    <a:bodyPr/>
                    <a:lstStyle/>
                    <a:p>
                      <a:pPr algn="ctr"/>
                      <a:r>
                        <a:rPr lang="sv-SE" b="1" dirty="0">
                          <a:latin typeface="Montserrat" panose="00000500000000000000" pitchFamily="2" charset="0"/>
                        </a:rPr>
                        <a:t>2 Januari 20X7 (setelah penjualan)</a:t>
                      </a:r>
                      <a:endParaRPr lang="en-ID" b="1" dirty="0">
                        <a:latin typeface="Montserrat" panose="00000500000000000000" pitchFamily="2" charset="0"/>
                      </a:endParaRPr>
                    </a:p>
                  </a:txBody>
                  <a:tcPr anchor="ctr"/>
                </a:tc>
                <a:tc hMerge="1">
                  <a:txBody>
                    <a:bodyPr/>
                    <a:lstStyle/>
                    <a:p>
                      <a:endParaRPr lang="en-ID" dirty="0"/>
                    </a:p>
                  </a:txBody>
                  <a:tcPr/>
                </a:tc>
                <a:tc hMerge="1">
                  <a:txBody>
                    <a:bodyPr/>
                    <a:lstStyle/>
                    <a:p>
                      <a:endParaRPr lang="en-ID" dirty="0"/>
                    </a:p>
                  </a:txBody>
                  <a:tcPr/>
                </a:tc>
                <a:extLst>
                  <a:ext uri="{0D108BD9-81ED-4DB2-BD59-A6C34878D82A}">
                    <a16:rowId xmlns:a16="http://schemas.microsoft.com/office/drawing/2014/main" val="10000"/>
                  </a:ext>
                </a:extLst>
              </a:tr>
              <a:tr h="589994">
                <a:tc vMerge="1">
                  <a:txBody>
                    <a:bodyPr/>
                    <a:lstStyle/>
                    <a:p>
                      <a:endParaRPr lang="en-ID"/>
                    </a:p>
                  </a:txBody>
                  <a:tcPr/>
                </a:tc>
                <a:tc>
                  <a:txBody>
                    <a:bodyPr/>
                    <a:lstStyle/>
                    <a:p>
                      <a:pPr algn="ctr"/>
                      <a:r>
                        <a:rPr lang="en-ID" b="1" dirty="0" err="1">
                          <a:latin typeface="Montserrat" panose="00000500000000000000" pitchFamily="2" charset="0"/>
                        </a:rPr>
                        <a:t>Jual</a:t>
                      </a:r>
                      <a:r>
                        <a:rPr lang="en-ID" b="1" dirty="0">
                          <a:latin typeface="Montserrat" panose="00000500000000000000" pitchFamily="2" charset="0"/>
                        </a:rPr>
                        <a:t> pada</a:t>
                      </a:r>
                    </a:p>
                    <a:p>
                      <a:pPr algn="ctr"/>
                      <a:r>
                        <a:rPr lang="en-ID" b="1" dirty="0">
                          <a:latin typeface="Montserrat" panose="00000500000000000000" pitchFamily="2" charset="0"/>
                        </a:rPr>
                        <a:t>Rp20.000</a:t>
                      </a:r>
                    </a:p>
                  </a:txBody>
                  <a:tcPr anchor="ctr"/>
                </a:tc>
                <a:tc>
                  <a:txBody>
                    <a:bodyPr/>
                    <a:lstStyle/>
                    <a:p>
                      <a:pPr algn="ctr"/>
                      <a:r>
                        <a:rPr lang="en-ID" b="1" dirty="0" err="1">
                          <a:latin typeface="Montserrat" panose="00000500000000000000" pitchFamily="2" charset="0"/>
                        </a:rPr>
                        <a:t>Jual</a:t>
                      </a:r>
                      <a:r>
                        <a:rPr lang="en-ID" b="1" dirty="0">
                          <a:latin typeface="Montserrat" panose="00000500000000000000" pitchFamily="2" charset="0"/>
                        </a:rPr>
                        <a:t> pada</a:t>
                      </a:r>
                    </a:p>
                    <a:p>
                      <a:pPr algn="ctr"/>
                      <a:r>
                        <a:rPr lang="en-ID" b="1" dirty="0">
                          <a:latin typeface="Montserrat" panose="00000500000000000000" pitchFamily="2" charset="0"/>
                        </a:rPr>
                        <a:t>Rp35.000</a:t>
                      </a:r>
                    </a:p>
                  </a:txBody>
                  <a:tcPr anchor="ctr"/>
                </a:tc>
                <a:tc>
                  <a:txBody>
                    <a:bodyPr/>
                    <a:lstStyle/>
                    <a:p>
                      <a:pPr algn="ctr"/>
                      <a:r>
                        <a:rPr lang="en-ID" b="1" dirty="0" err="1">
                          <a:latin typeface="Montserrat" panose="00000500000000000000" pitchFamily="2" charset="0"/>
                        </a:rPr>
                        <a:t>Jual</a:t>
                      </a:r>
                      <a:r>
                        <a:rPr lang="en-ID" b="1" dirty="0">
                          <a:latin typeface="Montserrat" panose="00000500000000000000" pitchFamily="2" charset="0"/>
                        </a:rPr>
                        <a:t> pada</a:t>
                      </a:r>
                    </a:p>
                    <a:p>
                      <a:pPr algn="ctr"/>
                      <a:r>
                        <a:rPr lang="en-ID" b="1" dirty="0">
                          <a:latin typeface="Montserrat" panose="00000500000000000000" pitchFamily="2" charset="0"/>
                        </a:rPr>
                        <a:t>Rp15.000</a:t>
                      </a:r>
                    </a:p>
                  </a:txBody>
                  <a:tcPr anchor="ctr"/>
                </a:tc>
                <a:extLst>
                  <a:ext uri="{0D108BD9-81ED-4DB2-BD59-A6C34878D82A}">
                    <a16:rowId xmlns:a16="http://schemas.microsoft.com/office/drawing/2014/main" val="10001"/>
                  </a:ext>
                </a:extLst>
              </a:tr>
              <a:tr h="589994">
                <a:tc>
                  <a:txBody>
                    <a:bodyPr/>
                    <a:lstStyle/>
                    <a:p>
                      <a:r>
                        <a:rPr lang="en-ID" dirty="0" err="1">
                          <a:latin typeface="Montserrat" panose="00000500000000000000" pitchFamily="2" charset="0"/>
                        </a:rPr>
                        <a:t>Ekuitas</a:t>
                      </a:r>
                      <a:r>
                        <a:rPr lang="en-ID" dirty="0">
                          <a:latin typeface="Montserrat" panose="00000500000000000000" pitchFamily="2" charset="0"/>
                        </a:rPr>
                        <a:t> </a:t>
                      </a:r>
                      <a:r>
                        <a:rPr lang="en-ID" dirty="0" err="1">
                          <a:latin typeface="Montserrat" panose="00000500000000000000" pitchFamily="2" charset="0"/>
                        </a:rPr>
                        <a:t>pemegang</a:t>
                      </a:r>
                      <a:r>
                        <a:rPr lang="en-ID" dirty="0">
                          <a:latin typeface="Montserrat" panose="00000500000000000000" pitchFamily="2" charset="0"/>
                        </a:rPr>
                        <a:t> </a:t>
                      </a:r>
                      <a:r>
                        <a:rPr lang="en-ID" dirty="0" err="1">
                          <a:latin typeface="Montserrat" panose="00000500000000000000" pitchFamily="2" charset="0"/>
                        </a:rPr>
                        <a:t>saham</a:t>
                      </a:r>
                      <a:r>
                        <a:rPr lang="en-ID" dirty="0">
                          <a:latin typeface="Montserrat" panose="00000500000000000000" pitchFamily="2" charset="0"/>
                        </a:rPr>
                        <a:t> PT Ski</a:t>
                      </a:r>
                    </a:p>
                    <a:p>
                      <a:r>
                        <a:rPr lang="en-ID" dirty="0" err="1">
                          <a:latin typeface="Montserrat" panose="00000500000000000000" pitchFamily="2" charset="0"/>
                        </a:rPr>
                        <a:t>Kepemilikan</a:t>
                      </a:r>
                      <a:r>
                        <a:rPr lang="en-ID" dirty="0">
                          <a:latin typeface="Montserrat" panose="00000500000000000000" pitchFamily="2" charset="0"/>
                        </a:rPr>
                        <a:t> yang </a:t>
                      </a:r>
                      <a:r>
                        <a:rPr lang="en-ID" dirty="0" err="1">
                          <a:latin typeface="Montserrat" panose="00000500000000000000" pitchFamily="2" charset="0"/>
                        </a:rPr>
                        <a:t>dimiliki</a:t>
                      </a:r>
                      <a:endParaRPr lang="en-ID" dirty="0">
                        <a:latin typeface="Montserrat" panose="00000500000000000000" pitchFamily="2" charset="0"/>
                      </a:endParaRPr>
                    </a:p>
                  </a:txBody>
                  <a:tcPr anchor="ctr"/>
                </a:tc>
                <a:tc>
                  <a:txBody>
                    <a:bodyPr/>
                    <a:lstStyle/>
                    <a:p>
                      <a:pPr algn="r"/>
                      <a:r>
                        <a:rPr lang="en-ID" dirty="0">
                          <a:latin typeface="Montserrat" panose="00000500000000000000" pitchFamily="2" charset="0"/>
                        </a:rPr>
                        <a:t>Rp240.000.000</a:t>
                      </a:r>
                    </a:p>
                    <a:p>
                      <a:pPr algn="r"/>
                      <a:r>
                        <a:rPr lang="en-ID" dirty="0">
                          <a:latin typeface="Montserrat" panose="00000500000000000000" pitchFamily="2" charset="0"/>
                        </a:rPr>
                        <a:t>66 2/3%</a:t>
                      </a:r>
                    </a:p>
                  </a:txBody>
                  <a:tcPr anchor="ctr"/>
                </a:tc>
                <a:tc>
                  <a:txBody>
                    <a:bodyPr/>
                    <a:lstStyle/>
                    <a:p>
                      <a:pPr algn="r"/>
                      <a:r>
                        <a:rPr lang="en-ID" dirty="0">
                          <a:latin typeface="Montserrat" panose="00000500000000000000" pitchFamily="2" charset="0"/>
                        </a:rPr>
                        <a:t>Rp270.000.000</a:t>
                      </a:r>
                    </a:p>
                    <a:p>
                      <a:pPr algn="r"/>
                      <a:r>
                        <a:rPr lang="en-ID" dirty="0">
                          <a:latin typeface="Montserrat" panose="00000500000000000000" pitchFamily="2" charset="0"/>
                        </a:rPr>
                        <a:t>66 2/3%</a:t>
                      </a:r>
                    </a:p>
                  </a:txBody>
                  <a:tcPr anchor="ctr"/>
                </a:tc>
                <a:tc>
                  <a:txBody>
                    <a:bodyPr/>
                    <a:lstStyle/>
                    <a:p>
                      <a:pPr algn="r"/>
                      <a:r>
                        <a:rPr lang="en-ID" dirty="0">
                          <a:latin typeface="Montserrat" panose="00000500000000000000" pitchFamily="2" charset="0"/>
                        </a:rPr>
                        <a:t>Rp230.000.000</a:t>
                      </a:r>
                    </a:p>
                    <a:p>
                      <a:pPr algn="r"/>
                      <a:r>
                        <a:rPr lang="en-ID" dirty="0">
                          <a:latin typeface="Montserrat" panose="00000500000000000000" pitchFamily="2" charset="0"/>
                        </a:rPr>
                        <a:t>66 2/3%</a:t>
                      </a:r>
                    </a:p>
                  </a:txBody>
                  <a:tcPr anchor="ctr"/>
                </a:tc>
                <a:extLst>
                  <a:ext uri="{0D108BD9-81ED-4DB2-BD59-A6C34878D82A}">
                    <a16:rowId xmlns:a16="http://schemas.microsoft.com/office/drawing/2014/main" val="10002"/>
                  </a:ext>
                </a:extLst>
              </a:tr>
              <a:tr h="1075871">
                <a:tc>
                  <a:txBody>
                    <a:bodyPr/>
                    <a:lstStyle/>
                    <a:p>
                      <a:r>
                        <a:rPr lang="en-ID" dirty="0" err="1">
                          <a:latin typeface="Montserrat" panose="00000500000000000000" pitchFamily="2" charset="0"/>
                        </a:rPr>
                        <a:t>Ekuitas</a:t>
                      </a:r>
                      <a:r>
                        <a:rPr lang="en-ID" dirty="0">
                          <a:latin typeface="Montserrat" panose="00000500000000000000" pitchFamily="2" charset="0"/>
                        </a:rPr>
                        <a:t> PT </a:t>
                      </a:r>
                      <a:r>
                        <a:rPr lang="en-ID" dirty="0" err="1">
                          <a:latin typeface="Montserrat" panose="00000500000000000000" pitchFamily="2" charset="0"/>
                        </a:rPr>
                        <a:t>Polan</a:t>
                      </a:r>
                      <a:r>
                        <a:rPr lang="en-ID" dirty="0">
                          <a:latin typeface="Montserrat" panose="00000500000000000000" pitchFamily="2" charset="0"/>
                        </a:rPr>
                        <a:t> pada PT Ski </a:t>
                      </a:r>
                      <a:r>
                        <a:rPr lang="en-ID" dirty="0" err="1">
                          <a:latin typeface="Montserrat" panose="00000500000000000000" pitchFamily="2" charset="0"/>
                        </a:rPr>
                        <a:t>setelah</a:t>
                      </a:r>
                      <a:r>
                        <a:rPr lang="en-ID" dirty="0">
                          <a:latin typeface="Montserrat" panose="00000500000000000000" pitchFamily="2" charset="0"/>
                        </a:rPr>
                        <a:t> </a:t>
                      </a:r>
                      <a:r>
                        <a:rPr lang="en-ID" dirty="0" err="1">
                          <a:latin typeface="Montserrat" panose="00000500000000000000" pitchFamily="2" charset="0"/>
                        </a:rPr>
                        <a:t>penerbitan</a:t>
                      </a:r>
                      <a:endParaRPr lang="en-ID" dirty="0">
                        <a:latin typeface="Montserrat" panose="00000500000000000000" pitchFamily="2" charset="0"/>
                      </a:endParaRPr>
                    </a:p>
                    <a:p>
                      <a:r>
                        <a:rPr lang="en-ID" dirty="0" err="1">
                          <a:latin typeface="Montserrat" panose="00000500000000000000" pitchFamily="2" charset="0"/>
                        </a:rPr>
                        <a:t>Ekuitas</a:t>
                      </a:r>
                      <a:r>
                        <a:rPr lang="en-ID" dirty="0">
                          <a:latin typeface="Montserrat" panose="00000500000000000000" pitchFamily="2" charset="0"/>
                        </a:rPr>
                        <a:t> PT </a:t>
                      </a:r>
                      <a:r>
                        <a:rPr lang="en-ID" dirty="0" err="1">
                          <a:latin typeface="Montserrat" panose="00000500000000000000" pitchFamily="2" charset="0"/>
                        </a:rPr>
                        <a:t>Polan</a:t>
                      </a:r>
                      <a:r>
                        <a:rPr lang="en-ID" dirty="0">
                          <a:latin typeface="Montserrat" panose="00000500000000000000" pitchFamily="2" charset="0"/>
                        </a:rPr>
                        <a:t> pada PT Ski </a:t>
                      </a:r>
                      <a:r>
                        <a:rPr lang="en-ID" dirty="0" err="1">
                          <a:latin typeface="Montserrat" panose="00000500000000000000" pitchFamily="2" charset="0"/>
                        </a:rPr>
                        <a:t>sebelum</a:t>
                      </a:r>
                      <a:r>
                        <a:rPr lang="en-ID" dirty="0">
                          <a:latin typeface="Montserrat" panose="00000500000000000000" pitchFamily="2" charset="0"/>
                        </a:rPr>
                        <a:t> </a:t>
                      </a:r>
                      <a:r>
                        <a:rPr lang="en-ID" dirty="0" err="1">
                          <a:latin typeface="Montserrat" panose="00000500000000000000" pitchFamily="2" charset="0"/>
                        </a:rPr>
                        <a:t>penerbitan</a:t>
                      </a:r>
                      <a:endParaRPr lang="en-ID" dirty="0">
                        <a:latin typeface="Montserrat" panose="00000500000000000000" pitchFamily="2" charset="0"/>
                      </a:endParaRPr>
                    </a:p>
                  </a:txBody>
                  <a:tcPr anchor="ctr"/>
                </a:tc>
                <a:tc>
                  <a:txBody>
                    <a:bodyPr/>
                    <a:lstStyle/>
                    <a:p>
                      <a:pPr algn="r"/>
                      <a:r>
                        <a:rPr lang="en-ID" dirty="0">
                          <a:latin typeface="Montserrat" panose="00000500000000000000" pitchFamily="2" charset="0"/>
                        </a:rPr>
                        <a:t>160.000.000</a:t>
                      </a:r>
                    </a:p>
                    <a:p>
                      <a:pPr algn="r"/>
                      <a:r>
                        <a:rPr lang="en-ID" dirty="0">
                          <a:latin typeface="Montserrat" panose="00000500000000000000" pitchFamily="2" charset="0"/>
                        </a:rPr>
                        <a:t>160.000.000</a:t>
                      </a:r>
                    </a:p>
                  </a:txBody>
                  <a:tcPr anchor="ctr"/>
                </a:tc>
                <a:tc>
                  <a:txBody>
                    <a:bodyPr/>
                    <a:lstStyle/>
                    <a:p>
                      <a:pPr algn="r"/>
                      <a:r>
                        <a:rPr lang="en-ID" dirty="0">
                          <a:latin typeface="Montserrat" panose="00000500000000000000" pitchFamily="2" charset="0"/>
                        </a:rPr>
                        <a:t>180.000.000</a:t>
                      </a:r>
                    </a:p>
                    <a:p>
                      <a:pPr algn="r"/>
                      <a:r>
                        <a:rPr lang="en-ID" dirty="0">
                          <a:latin typeface="Montserrat" panose="00000500000000000000" pitchFamily="2" charset="0"/>
                        </a:rPr>
                        <a:t>160.000.000</a:t>
                      </a:r>
                    </a:p>
                  </a:txBody>
                  <a:tcPr anchor="ctr"/>
                </a:tc>
                <a:tc>
                  <a:txBody>
                    <a:bodyPr/>
                    <a:lstStyle/>
                    <a:p>
                      <a:pPr algn="r"/>
                      <a:r>
                        <a:rPr lang="en-ID" dirty="0">
                          <a:latin typeface="Montserrat" panose="00000500000000000000" pitchFamily="2" charset="0"/>
                        </a:rPr>
                        <a:t>153.333.333</a:t>
                      </a:r>
                    </a:p>
                    <a:p>
                      <a:pPr algn="r"/>
                      <a:r>
                        <a:rPr lang="en-ID" dirty="0">
                          <a:latin typeface="Montserrat" panose="00000500000000000000" pitchFamily="2" charset="0"/>
                        </a:rPr>
                        <a:t>160.000.000</a:t>
                      </a:r>
                    </a:p>
                  </a:txBody>
                  <a:tcPr anchor="ctr"/>
                </a:tc>
                <a:extLst>
                  <a:ext uri="{0D108BD9-81ED-4DB2-BD59-A6C34878D82A}">
                    <a16:rowId xmlns:a16="http://schemas.microsoft.com/office/drawing/2014/main" val="10003"/>
                  </a:ext>
                </a:extLst>
              </a:tr>
              <a:tr h="832933">
                <a:tc>
                  <a:txBody>
                    <a:bodyPr/>
                    <a:lstStyle/>
                    <a:p>
                      <a:r>
                        <a:rPr lang="fi-FI" dirty="0">
                          <a:latin typeface="Montserrat" panose="00000500000000000000" pitchFamily="2" charset="0"/>
                        </a:rPr>
                        <a:t>Peningkatan (penurunan) ekuitas</a:t>
                      </a:r>
                    </a:p>
                    <a:p>
                      <a:r>
                        <a:rPr lang="fi-FI" dirty="0">
                          <a:latin typeface="Montserrat" panose="00000500000000000000" pitchFamily="2" charset="0"/>
                        </a:rPr>
                        <a:t>PT Polan pada PT Ski</a:t>
                      </a:r>
                      <a:endParaRPr lang="en-ID" dirty="0">
                        <a:latin typeface="Montserrat" panose="00000500000000000000" pitchFamily="2" charset="0"/>
                      </a:endParaRPr>
                    </a:p>
                  </a:txBody>
                  <a:tcPr anchor="ctr"/>
                </a:tc>
                <a:tc>
                  <a:txBody>
                    <a:bodyPr/>
                    <a:lstStyle/>
                    <a:p>
                      <a:pPr algn="r"/>
                      <a:r>
                        <a:rPr lang="en-US" dirty="0">
                          <a:latin typeface="Montserrat" panose="00000500000000000000" pitchFamily="2" charset="0"/>
                        </a:rPr>
                        <a:t>0</a:t>
                      </a:r>
                      <a:endParaRPr lang="en-ID" dirty="0">
                        <a:latin typeface="Montserrat" panose="00000500000000000000" pitchFamily="2" charset="0"/>
                      </a:endParaRPr>
                    </a:p>
                  </a:txBody>
                  <a:tcPr anchor="ctr"/>
                </a:tc>
                <a:tc>
                  <a:txBody>
                    <a:bodyPr/>
                    <a:lstStyle/>
                    <a:p>
                      <a:pPr algn="r"/>
                      <a:r>
                        <a:rPr lang="en-ID" dirty="0">
                          <a:latin typeface="Montserrat" panose="00000500000000000000" pitchFamily="2" charset="0"/>
                        </a:rPr>
                        <a:t>Rp 20.000.000</a:t>
                      </a:r>
                    </a:p>
                  </a:txBody>
                  <a:tcPr anchor="ctr"/>
                </a:tc>
                <a:tc>
                  <a:txBody>
                    <a:bodyPr/>
                    <a:lstStyle/>
                    <a:p>
                      <a:pPr algn="r"/>
                      <a:r>
                        <a:rPr lang="en-ID" dirty="0">
                          <a:latin typeface="Montserrat" panose="00000500000000000000" pitchFamily="2" charset="0"/>
                        </a:rPr>
                        <a:t>(Rp 6.666.667)</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a:xfrm>
            <a:off x="1128889" y="1411111"/>
            <a:ext cx="7281333" cy="1840089"/>
          </a:xfrm>
        </p:spPr>
        <p:txBody>
          <a:bodyPr/>
          <a:lstStyle/>
          <a:p>
            <a:pPr algn="l"/>
            <a:r>
              <a:rPr lang="en-US" sz="1600" dirty="0" err="1">
                <a:latin typeface="Times New Roman" panose="02020603050405020304" pitchFamily="18" charset="0"/>
                <a:cs typeface="Times New Roman" panose="02020603050405020304" pitchFamily="18" charset="0"/>
              </a:rPr>
              <a:t>Akuisisi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diperoleh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kembali</a:t>
            </a:r>
            <a:r>
              <a:rPr lang="en-US" sz="1600" dirty="0">
                <a:latin typeface="Times New Roman" panose="02020603050405020304" pitchFamily="18" charset="0"/>
                <a:cs typeface="Times New Roman" panose="02020603050405020304" pitchFamily="18" charset="0"/>
              </a:rPr>
              <a:t> oleh </a:t>
            </a:r>
            <a:r>
              <a:rPr lang="en-US" sz="1600" dirty="0" err="1">
                <a:latin typeface="Times New Roman" panose="02020603050405020304" pitchFamily="18" charset="0"/>
                <a:cs typeface="Times New Roman" panose="02020603050405020304" pitchFamily="18" charset="0"/>
              </a:rPr>
              <a:t>perusahaan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mengurangi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ekuitas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perusahaan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anak</a:t>
            </a:r>
            <a:r>
              <a:rPr lang="en-US" sz="1600" dirty="0">
                <a:latin typeface="Times New Roman" panose="02020603050405020304" pitchFamily="18" charset="0"/>
                <a:cs typeface="Times New Roman" panose="02020603050405020304" pitchFamily="18" charset="0"/>
              </a:rPr>
              <a:t> dan </a:t>
            </a:r>
            <a:r>
              <a:rPr lang="en-US" sz="1600" dirty="0" err="1">
                <a:latin typeface="Times New Roman" panose="02020603050405020304" pitchFamily="18" charset="0"/>
                <a:cs typeface="Times New Roman" panose="02020603050405020304" pitchFamily="18" charset="0"/>
              </a:rPr>
              <a:t>saham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beredar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perusahaan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anak</a:t>
            </a:r>
            <a:r>
              <a:rPr lang="en-US" sz="1600" dirty="0">
                <a:latin typeface="Times New Roman" panose="02020603050405020304" pitchFamily="18" charset="0"/>
                <a:cs typeface="Times New Roman" panose="02020603050405020304" pitchFamily="18" charset="0"/>
              </a:rPr>
              <a:t>. Jika </a:t>
            </a:r>
            <a:r>
              <a:rPr lang="en-US" sz="1600" dirty="0" err="1">
                <a:latin typeface="Times New Roman" panose="02020603050405020304" pitchFamily="18" charset="0"/>
                <a:cs typeface="Times New Roman" panose="02020603050405020304" pitchFamily="18" charset="0"/>
              </a:rPr>
              <a:t>saham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diperoleh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pemegang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minoritas</a:t>
            </a:r>
            <a:r>
              <a:rPr lang="en-US" sz="1600" dirty="0">
                <a:latin typeface="Times New Roman" panose="02020603050405020304" pitchFamily="18" charset="0"/>
                <a:cs typeface="Times New Roman" panose="02020603050405020304" pitchFamily="18" charset="0"/>
              </a:rPr>
              <a:t> pada </a:t>
            </a:r>
            <a:r>
              <a:rPr lang="en-US" sz="1600" dirty="0" err="1">
                <a:latin typeface="Times New Roman" panose="02020603050405020304" pitchFamily="18" charset="0"/>
                <a:cs typeface="Times New Roman" panose="02020603050405020304" pitchFamily="18" charset="0"/>
              </a:rPr>
              <a:t>nilai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buku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tidak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perubahan</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timbul</a:t>
            </a:r>
            <a:r>
              <a:rPr lang="en-US" sz="1600" dirty="0">
                <a:latin typeface="Times New Roman" panose="02020603050405020304" pitchFamily="18" charset="0"/>
                <a:cs typeface="Times New Roman" panose="02020603050405020304" pitchFamily="18" charset="0"/>
              </a:rPr>
              <a:t> pada </a:t>
            </a:r>
            <a:r>
              <a:rPr lang="en-US" sz="1600" dirty="0" err="1">
                <a:latin typeface="Times New Roman" panose="02020603050405020304" pitchFamily="18" charset="0"/>
                <a:cs typeface="Times New Roman" panose="02020603050405020304" pitchFamily="18" charset="0"/>
              </a:rPr>
              <a:t>bagian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perusahaan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induk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atas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ekuitas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perusahaan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meskipun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persentase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kepemilikan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perusahaan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induk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meningkat</a:t>
            </a:r>
            <a:r>
              <a:rPr lang="en-US" sz="1600" dirty="0">
                <a:latin typeface="Times New Roman" panose="02020603050405020304" pitchFamily="18" charset="0"/>
                <a:cs typeface="Times New Roman" panose="02020603050405020304" pitchFamily="18" charset="0"/>
              </a:rPr>
              <a:t>.</a:t>
            </a:r>
          </a:p>
        </p:txBody>
      </p:sp>
      <p:sp>
        <p:nvSpPr>
          <p:cNvPr id="1048664" name="Subtitle 2"/>
          <p:cNvSpPr>
            <a:spLocks noGrp="1"/>
          </p:cNvSpPr>
          <p:nvPr>
            <p:ph type="subTitle" idx="1"/>
          </p:nvPr>
        </p:nvSpPr>
        <p:spPr>
          <a:xfrm>
            <a:off x="1835850" y="547315"/>
            <a:ext cx="5472299" cy="767644"/>
          </a:xfrm>
        </p:spPr>
        <p:txBody>
          <a:bodyPr/>
          <a:lstStyle/>
          <a:p>
            <a:r>
              <a:rPr lang="en-US" b="1" dirty="0" err="1"/>
              <a:t>Transaksi</a:t>
            </a:r>
            <a:r>
              <a:rPr lang="en-US" b="1" dirty="0"/>
              <a:t> Saham </a:t>
            </a:r>
            <a:r>
              <a:rPr lang="en-US" b="1" dirty="0" err="1"/>
              <a:t>Diperoleh</a:t>
            </a:r>
            <a:r>
              <a:rPr lang="en-US" b="1" dirty="0"/>
              <a:t> Kembali</a:t>
            </a:r>
          </a:p>
          <a:p>
            <a:r>
              <a:rPr lang="en-US" b="1" dirty="0"/>
              <a:t>(</a:t>
            </a:r>
            <a:r>
              <a:rPr lang="en-US" b="1" i="1" dirty="0"/>
              <a:t>Treasury Stock</a:t>
            </a:r>
            <a:r>
              <a:rPr lang="en-US" b="1" dirty="0"/>
              <a:t>)</a:t>
            </a:r>
          </a:p>
        </p:txBody>
      </p:sp>
      <p:sp>
        <p:nvSpPr>
          <p:cNvPr id="1048665" name="TextBox 4"/>
          <p:cNvSpPr txBox="1"/>
          <p:nvPr/>
        </p:nvSpPr>
        <p:spPr>
          <a:xfrm>
            <a:off x="1128889" y="2870298"/>
            <a:ext cx="6886222" cy="904241"/>
          </a:xfrm>
          <a:prstGeom prst="rect">
            <a:avLst/>
          </a:prstGeom>
          <a:noFill/>
        </p:spPr>
        <p:txBody>
          <a:bodyPr wrap="square">
            <a:spAutoFit/>
          </a:bodyPr>
          <a:lstStyle/>
          <a:p>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Pembelian</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saham</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miliknya</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sendiri</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oleh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perusahaan</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anak</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dari</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pemegang</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saham</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minoritas</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dengan</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harga</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saham</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di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atas</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atau</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di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bawah</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nilai</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buku</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menurunkan</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atau</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meningkatkan</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bagian</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perusahaan</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induk</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atas</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nilai</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buku</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perusahaan</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anak</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dan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pasa</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saat</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yang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sama</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meningkatkan</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persentase</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kepemilikan</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perusahaan</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400" b="0" i="0" u="none" strike="noStrike" baseline="0" dirty="0" err="1">
                <a:solidFill>
                  <a:srgbClr val="000000"/>
                </a:solidFill>
                <a:latin typeface="Times New Roman" panose="02020603050405020304" pitchFamily="18" charset="0"/>
                <a:cs typeface="Times New Roman" panose="02020603050405020304" pitchFamily="18" charset="0"/>
              </a:rPr>
              <a:t>induk</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1027290" y="1293206"/>
            <a:ext cx="7484532" cy="2894971"/>
          </a:xfrm>
        </p:spPr>
        <p:txBody>
          <a:bodyPr/>
          <a:lstStyle/>
          <a:p>
            <a:pPr algn="l"/>
            <a:r>
              <a:rPr lang="en-US" sz="1600" dirty="0" err="1">
                <a:latin typeface="Times New Roman" panose="02020603050405020304" pitchFamily="18" charset="0"/>
                <a:cs typeface="Times New Roman" panose="02020603050405020304" pitchFamily="18" charset="0"/>
              </a:rPr>
              <a:t>Pelaporan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akuntansi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untuk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diperoleh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kembali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harus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mematuhi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standar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akuntansi</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berlaku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seperti</a:t>
            </a:r>
            <a:r>
              <a:rPr lang="en-US" sz="1600" dirty="0">
                <a:latin typeface="Times New Roman" panose="02020603050405020304" pitchFamily="18" charset="0"/>
                <a:cs typeface="Times New Roman" panose="02020603050405020304" pitchFamily="18" charset="0"/>
              </a:rPr>
              <a:t> PSAK 25 di Indonesia. </a:t>
            </a:r>
            <a:r>
              <a:rPr lang="en-US" sz="1600" dirty="0" err="1">
                <a:latin typeface="Times New Roman" panose="02020603050405020304" pitchFamily="18" charset="0"/>
                <a:cs typeface="Times New Roman" panose="02020603050405020304" pitchFamily="18" charset="0"/>
              </a:rPr>
              <a:t>Dalam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pelaporan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diperoleh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kembali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dicatat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sebagai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pengurangan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terhadap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ekuitas</a:t>
            </a:r>
            <a:r>
              <a:rPr lang="en-US" sz="1600" dirty="0">
                <a:latin typeface="Times New Roman" panose="02020603050405020304" pitchFamily="18" charset="0"/>
                <a:cs typeface="Times New Roman" panose="02020603050405020304" pitchFamily="18" charset="0"/>
              </a:rPr>
              <a:t> dan </a:t>
            </a:r>
            <a:r>
              <a:rPr lang="en-US" sz="1600" dirty="0" err="1">
                <a:latin typeface="Times New Roman" panose="02020603050405020304" pitchFamily="18" charset="0"/>
                <a:cs typeface="Times New Roman" panose="02020603050405020304" pitchFamily="18" charset="0"/>
              </a:rPr>
              <a:t>tidak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diakui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sebagai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aset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Berikut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adalah</a:t>
            </a:r>
            <a:r>
              <a:rPr lang="en-US" sz="1600" dirty="0">
                <a:latin typeface="Times New Roman" panose="02020603050405020304" pitchFamily="18" charset="0"/>
                <a:cs typeface="Times New Roman" panose="02020603050405020304" pitchFamily="18" charset="0"/>
              </a:rPr>
              <a:t> dua </a:t>
            </a:r>
            <a:r>
              <a:rPr lang="en-US" sz="1600" dirty="0" err="1">
                <a:latin typeface="Times New Roman" panose="02020603050405020304" pitchFamily="18" charset="0"/>
                <a:cs typeface="Times New Roman" panose="02020603050405020304" pitchFamily="18" charset="0"/>
              </a:rPr>
              <a:t>metode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pencatatan</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Metode</a:t>
            </a:r>
            <a:r>
              <a:rPr lang="en-US" sz="1600" dirty="0">
                <a:latin typeface="Times New Roman" panose="02020603050405020304" pitchFamily="18" charset="0"/>
                <a:cs typeface="Times New Roman" panose="02020603050405020304" pitchFamily="18" charset="0"/>
              </a:rPr>
              <a:t> Nilai Nominal: Saham </a:t>
            </a:r>
            <a:r>
              <a:rPr lang="en-US" sz="1600" dirty="0" err="1">
                <a:latin typeface="Times New Roman" panose="02020603050405020304" pitchFamily="18" charset="0"/>
                <a:cs typeface="Times New Roman" panose="02020603050405020304" pitchFamily="18" charset="0"/>
              </a:rPr>
              <a:t>diperoleh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kembali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dicatat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sebesar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nilai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nominalnya</a:t>
            </a:r>
            <a:r>
              <a:rPr lang="en-US" sz="1600" dirty="0">
                <a:latin typeface="Times New Roman" panose="02020603050405020304" pitchFamily="18" charset="0"/>
                <a:cs typeface="Times New Roman" panose="02020603050405020304" pitchFamily="18" charset="0"/>
              </a:rPr>
              <a:t>, dan </a:t>
            </a:r>
            <a:r>
              <a:rPr lang="en-US" sz="1600" dirty="0" err="1">
                <a:latin typeface="Times New Roman" panose="02020603050405020304" pitchFamily="18" charset="0"/>
                <a:cs typeface="Times New Roman" panose="02020603050405020304" pitchFamily="18" charset="0"/>
              </a:rPr>
              <a:t>selisih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antara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harga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beli</a:t>
            </a:r>
            <a:r>
              <a:rPr lang="en-US" sz="1600" dirty="0">
                <a:latin typeface="Times New Roman" panose="02020603050405020304" pitchFamily="18" charset="0"/>
                <a:cs typeface="Times New Roman" panose="02020603050405020304" pitchFamily="18" charset="0"/>
              </a:rPr>
              <a:t> dan </a:t>
            </a:r>
            <a:r>
              <a:rPr lang="en-US" sz="1600" dirty="0" err="1">
                <a:latin typeface="Times New Roman" panose="02020603050405020304" pitchFamily="18" charset="0"/>
                <a:cs typeface="Times New Roman" panose="02020603050405020304" pitchFamily="18" charset="0"/>
              </a:rPr>
              <a:t>nilai</a:t>
            </a:r>
            <a:r>
              <a:rPr lang="en-US" sz="1600" dirty="0">
                <a:latin typeface="Times New Roman" panose="02020603050405020304" pitchFamily="18" charset="0"/>
                <a:cs typeface="Times New Roman" panose="02020603050405020304" pitchFamily="18" charset="0"/>
              </a:rPr>
              <a:t> nominal </a:t>
            </a:r>
            <a:r>
              <a:rPr lang="en-US" sz="1600" dirty="0" err="1">
                <a:latin typeface="Times New Roman" panose="02020603050405020304" pitchFamily="18" charset="0"/>
                <a:cs typeface="Times New Roman" panose="02020603050405020304" pitchFamily="18" charset="0"/>
              </a:rPr>
              <a:t>dicatat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dalam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akun</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Paid-in Capital from Treasury Stock</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2. </a:t>
            </a:r>
            <a:r>
              <a:rPr lang="en-US" sz="1600" dirty="0" err="1">
                <a:latin typeface="Times New Roman" panose="02020603050405020304" pitchFamily="18" charset="0"/>
                <a:cs typeface="Times New Roman" panose="02020603050405020304" pitchFamily="18" charset="0"/>
              </a:rPr>
              <a:t>Metode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Biaya</a:t>
            </a:r>
            <a:r>
              <a:rPr lang="en-US" sz="1600" dirty="0">
                <a:latin typeface="Times New Roman" panose="02020603050405020304" pitchFamily="18" charset="0"/>
                <a:cs typeface="Times New Roman" panose="02020603050405020304" pitchFamily="18" charset="0"/>
              </a:rPr>
              <a:t>: Saham </a:t>
            </a:r>
            <a:r>
              <a:rPr lang="en-US" sz="1600" dirty="0" err="1">
                <a:latin typeface="Times New Roman" panose="02020603050405020304" pitchFamily="18" charset="0"/>
                <a:cs typeface="Times New Roman" panose="02020603050405020304" pitchFamily="18" charset="0"/>
              </a:rPr>
              <a:t>diperoleh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kembali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dicatat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sebesar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harga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beli</a:t>
            </a:r>
            <a:r>
              <a:rPr lang="en-US" sz="1600" dirty="0">
                <a:latin typeface="Times New Roman" panose="02020603050405020304" pitchFamily="18" charset="0"/>
                <a:cs typeface="Times New Roman" panose="02020603050405020304" pitchFamily="18" charset="0"/>
              </a:rPr>
              <a:t>, dan </a:t>
            </a:r>
            <a:r>
              <a:rPr lang="en-US" sz="1600" dirty="0" err="1">
                <a:latin typeface="Times New Roman" panose="02020603050405020304" pitchFamily="18" charset="0"/>
                <a:cs typeface="Times New Roman" panose="02020603050405020304" pitchFamily="18" charset="0"/>
              </a:rPr>
              <a:t>ketika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dijual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kembali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selisih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antara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harga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jual</a:t>
            </a:r>
            <a:r>
              <a:rPr lang="en-US" sz="1600" dirty="0">
                <a:latin typeface="Times New Roman" panose="02020603050405020304" pitchFamily="18" charset="0"/>
                <a:cs typeface="Times New Roman" panose="02020603050405020304" pitchFamily="18" charset="0"/>
              </a:rPr>
              <a:t> dan </a:t>
            </a:r>
            <a:r>
              <a:rPr lang="en-US" sz="1600" dirty="0" err="1">
                <a:latin typeface="Times New Roman" panose="02020603050405020304" pitchFamily="18" charset="0"/>
                <a:cs typeface="Times New Roman" panose="02020603050405020304" pitchFamily="18" charset="0"/>
              </a:rPr>
              <a:t>harga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beli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dicatat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dalam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akun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ekuitas</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sesuai</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1048667" name="Subtitle 2"/>
          <p:cNvSpPr>
            <a:spLocks noGrp="1"/>
          </p:cNvSpPr>
          <p:nvPr>
            <p:ph type="subTitle" idx="1"/>
          </p:nvPr>
        </p:nvSpPr>
        <p:spPr>
          <a:xfrm>
            <a:off x="1842900" y="521785"/>
            <a:ext cx="5458200" cy="997200"/>
          </a:xfrm>
        </p:spPr>
        <p:txBody>
          <a:bodyPr/>
          <a:lstStyle/>
          <a:p>
            <a:r>
              <a:rPr lang="fi-FI" b="1" dirty="0"/>
              <a:t>Pelaporan Akuntansi untuk Saham Diperoleh Kembali</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914400" y="1731758"/>
            <a:ext cx="7518399" cy="2838070"/>
          </a:xfrm>
        </p:spPr>
        <p:txBody>
          <a:bodyPr/>
          <a:lstStyle/>
          <a:p>
            <a:pPr algn="l"/>
            <a:r>
              <a:rPr lang="en-US" sz="1600" b="0" i="0" u="none" strike="noStrike" baseline="0" dirty="0" err="1">
                <a:solidFill>
                  <a:srgbClr val="000000"/>
                </a:solidFill>
                <a:latin typeface="Arial" panose="020B0604020202020204" pitchFamily="34" charset="0"/>
              </a:rPr>
              <a:t>Dividen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saham</a:t>
            </a:r>
            <a:r>
              <a:rPr lang="en-US" sz="1600" b="0" i="0" u="none" strike="noStrike" baseline="0" dirty="0">
                <a:solidFill>
                  <a:srgbClr val="000000"/>
                </a:solidFill>
                <a:latin typeface="Arial" panose="020B0604020202020204" pitchFamily="34" charset="0"/>
              </a:rPr>
              <a:t> (Stock </a:t>
            </a:r>
            <a:r>
              <a:rPr lang="en-US" sz="1600" b="0" i="0" u="none" strike="noStrike" baseline="0" dirty="0" err="1">
                <a:solidFill>
                  <a:srgbClr val="000000"/>
                </a:solidFill>
                <a:latin typeface="Arial" panose="020B0604020202020204" pitchFamily="34" charset="0"/>
              </a:rPr>
              <a:t>dividen</a:t>
            </a:r>
            <a:r>
              <a:rPr lang="en-US" sz="1600" b="0" i="0" u="none" strike="noStrike" baseline="0" dirty="0">
                <a:solidFill>
                  <a:srgbClr val="000000"/>
                </a:solidFill>
                <a:latin typeface="Arial" panose="020B0604020202020204" pitchFamily="34" charset="0"/>
              </a:rPr>
              <a:t>) dan </a:t>
            </a:r>
            <a:r>
              <a:rPr lang="en-US" sz="1600" b="0" i="0" u="none" strike="noStrike" baseline="0" dirty="0" err="1">
                <a:solidFill>
                  <a:srgbClr val="000000"/>
                </a:solidFill>
                <a:latin typeface="Arial" panose="020B0604020202020204" pitchFamily="34" charset="0"/>
              </a:rPr>
              <a:t>pemecahan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saham</a:t>
            </a:r>
            <a:r>
              <a:rPr lang="en-US" sz="1600" b="0" i="0" u="none" strike="noStrike" baseline="0" dirty="0">
                <a:solidFill>
                  <a:srgbClr val="000000"/>
                </a:solidFill>
                <a:latin typeface="Arial" panose="020B0604020202020204" pitchFamily="34" charset="0"/>
              </a:rPr>
              <a:t> (stock split) oleh </a:t>
            </a:r>
            <a:r>
              <a:rPr lang="en-US" sz="1600" b="0" i="0" u="none" strike="noStrike" baseline="0" dirty="0" err="1">
                <a:solidFill>
                  <a:srgbClr val="000000"/>
                </a:solidFill>
                <a:latin typeface="Arial" panose="020B0604020202020204" pitchFamily="34" charset="0"/>
              </a:rPr>
              <a:t>perusahaan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anak</a:t>
            </a:r>
            <a:r>
              <a:rPr lang="en-US" sz="1600" b="0" i="0" u="none" strike="noStrike" baseline="0" dirty="0">
                <a:solidFill>
                  <a:srgbClr val="000000"/>
                </a:solidFill>
                <a:latin typeface="Arial" panose="020B0604020202020204" pitchFamily="34" charset="0"/>
              </a:rPr>
              <a:t> yang </a:t>
            </a:r>
            <a:r>
              <a:rPr lang="en-US" sz="1600" b="0" i="0" u="none" strike="noStrike" baseline="0" dirty="0" err="1">
                <a:solidFill>
                  <a:srgbClr val="000000"/>
                </a:solidFill>
                <a:latin typeface="Arial" panose="020B0604020202020204" pitchFamily="34" charset="0"/>
              </a:rPr>
              <a:t>sebagian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besar</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dimiliki</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tidaklah</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umum</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kecuali</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hak</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minoritas</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tersebut</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diperdagangkan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secara</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aktif</a:t>
            </a:r>
            <a:r>
              <a:rPr lang="en-US" sz="1600" b="0" i="0" u="none" strike="noStrike" baseline="0" dirty="0">
                <a:solidFill>
                  <a:srgbClr val="000000"/>
                </a:solidFill>
                <a:latin typeface="Arial" panose="020B0604020202020204" pitchFamily="34" charset="0"/>
              </a:rPr>
              <a:t> di pasar </a:t>
            </a:r>
            <a:r>
              <a:rPr lang="en-US" sz="1600" b="0" i="0" u="none" strike="noStrike" baseline="0" dirty="0" err="1">
                <a:solidFill>
                  <a:srgbClr val="000000"/>
                </a:solidFill>
                <a:latin typeface="Arial" panose="020B0604020202020204" pitchFamily="34" charset="0"/>
              </a:rPr>
              <a:t>sekuritas</a:t>
            </a:r>
            <a:r>
              <a:rPr lang="en-US" sz="1600" b="0" i="0" u="none" strike="noStrike" baseline="0" dirty="0">
                <a:solidFill>
                  <a:srgbClr val="000000"/>
                </a:solidFill>
                <a:latin typeface="Arial" panose="020B0604020202020204" pitchFamily="34" charset="0"/>
              </a:rPr>
              <a:t>. Hal </a:t>
            </a:r>
            <a:r>
              <a:rPr lang="en-US" sz="1600" b="0" i="0" u="none" strike="noStrike" baseline="0" dirty="0" err="1">
                <a:solidFill>
                  <a:srgbClr val="000000"/>
                </a:solidFill>
                <a:latin typeface="Arial" panose="020B0604020202020204" pitchFamily="34" charset="0"/>
              </a:rPr>
              <a:t>ini</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dikarenakan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manajemen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perusahaan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induk</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mengendalikan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tindakan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tersebut</a:t>
            </a:r>
            <a:r>
              <a:rPr lang="en-US" sz="1600" b="0" i="0" u="none" strike="noStrike" baseline="0" dirty="0">
                <a:solidFill>
                  <a:srgbClr val="000000"/>
                </a:solidFill>
                <a:latin typeface="Arial" panose="020B0604020202020204" pitchFamily="34" charset="0"/>
              </a:rPr>
              <a:t> dan </a:t>
            </a:r>
            <a:r>
              <a:rPr lang="en-US" sz="1600" b="0" i="0" u="none" strike="noStrike" baseline="0" dirty="0" err="1">
                <a:solidFill>
                  <a:srgbClr val="000000"/>
                </a:solidFill>
                <a:latin typeface="Arial" panose="020B0604020202020204" pitchFamily="34" charset="0"/>
              </a:rPr>
              <a:t>biasanya</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tidak</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ada</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manfaat</a:t>
            </a:r>
            <a:r>
              <a:rPr lang="en-US" sz="1600" b="0" i="0" u="none" strike="noStrike" baseline="0" dirty="0">
                <a:solidFill>
                  <a:srgbClr val="000000"/>
                </a:solidFill>
                <a:latin typeface="Arial" panose="020B0604020202020204" pitchFamily="34" charset="0"/>
              </a:rPr>
              <a:t> yang </a:t>
            </a:r>
            <a:r>
              <a:rPr lang="en-US" sz="1600" b="0" i="0" u="none" strike="noStrike" baseline="0" dirty="0" err="1">
                <a:solidFill>
                  <a:srgbClr val="000000"/>
                </a:solidFill>
                <a:latin typeface="Arial" panose="020B0604020202020204" pitchFamily="34" charset="0"/>
              </a:rPr>
              <a:t>diperoleh</a:t>
            </a:r>
            <a:r>
              <a:rPr lang="en-US" sz="1600" b="0" i="0" u="none" strike="noStrike" baseline="0" dirty="0">
                <a:solidFill>
                  <a:srgbClr val="000000"/>
                </a:solidFill>
                <a:latin typeface="Arial" panose="020B0604020202020204" pitchFamily="34" charset="0"/>
              </a:rPr>
              <a:t> oleh </a:t>
            </a:r>
            <a:r>
              <a:rPr lang="en-US" sz="1600" b="0" i="0" u="none" strike="noStrike" baseline="0" dirty="0" err="1">
                <a:solidFill>
                  <a:srgbClr val="000000"/>
                </a:solidFill>
                <a:latin typeface="Arial" panose="020B0604020202020204" pitchFamily="34" charset="0"/>
              </a:rPr>
              <a:t>entitas</a:t>
            </a:r>
            <a:r>
              <a:rPr lang="en-US" sz="1600" b="0" i="0" u="none" strike="noStrike" baseline="0" dirty="0">
                <a:solidFill>
                  <a:srgbClr val="000000"/>
                </a:solidFill>
                <a:latin typeface="Arial" panose="020B0604020202020204" pitchFamily="34" charset="0"/>
              </a:rPr>
              <a:t> yang </a:t>
            </a:r>
            <a:r>
              <a:rPr lang="en-US" sz="1600" b="0" i="0" u="none" strike="noStrike" baseline="0" dirty="0" err="1">
                <a:solidFill>
                  <a:srgbClr val="000000"/>
                </a:solidFill>
                <a:latin typeface="Arial" panose="020B0604020202020204" pitchFamily="34" charset="0"/>
              </a:rPr>
              <a:t>dikonsolidasikan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atau</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perusahaan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induk</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dari</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peningkatan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jumlah</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saham</a:t>
            </a:r>
            <a:r>
              <a:rPr lang="en-US" sz="1600" b="0" i="0" u="none" strike="noStrike" baseline="0" dirty="0">
                <a:solidFill>
                  <a:srgbClr val="000000"/>
                </a:solidFill>
                <a:latin typeface="Arial" panose="020B0604020202020204" pitchFamily="34" charset="0"/>
              </a:rPr>
              <a:t> yang </a:t>
            </a:r>
            <a:r>
              <a:rPr lang="en-US" sz="1600" b="0" i="0" u="none" strike="noStrike" baseline="0" dirty="0" err="1">
                <a:solidFill>
                  <a:srgbClr val="000000"/>
                </a:solidFill>
                <a:latin typeface="Arial" panose="020B0604020202020204" pitchFamily="34" charset="0"/>
              </a:rPr>
              <a:t>beredar</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perusahaan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anak</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melalui</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pemecahan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saham</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atau</a:t>
            </a:r>
            <a:r>
              <a:rPr lang="en-US" sz="1600" b="0" i="0" u="none" strike="noStrike" baseline="0" dirty="0">
                <a:solidFill>
                  <a:srgbClr val="000000"/>
                </a:solidFill>
                <a:latin typeface="Arial" panose="020B0604020202020204" pitchFamily="34" charset="0"/>
              </a:rPr>
              <a:t> divide </a:t>
            </a:r>
            <a:r>
              <a:rPr lang="en-US" sz="1600" b="0" i="0" u="none" strike="noStrike" baseline="0" dirty="0" err="1">
                <a:solidFill>
                  <a:srgbClr val="000000"/>
                </a:solidFill>
                <a:latin typeface="Arial" panose="020B0604020202020204" pitchFamily="34" charset="0"/>
              </a:rPr>
              <a:t>saham</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Bahkan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jika</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suatu</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perusahaan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anak</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memecah</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sahamnya</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atau</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menerbitkan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dividen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saham</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pengaruh</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tindakan</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tersebut</a:t>
            </a:r>
            <a:r>
              <a:rPr lang="en-US" sz="1600" b="0" i="0" u="none" strike="noStrike" baseline="0" dirty="0">
                <a:solidFill>
                  <a:srgbClr val="000000"/>
                </a:solidFill>
                <a:latin typeface="Arial" panose="020B0604020202020204" pitchFamily="34" charset="0"/>
              </a:rPr>
              <a:t> pada </a:t>
            </a:r>
            <a:r>
              <a:rPr lang="en-US" sz="1600" b="0" i="0" u="none" strike="noStrike" baseline="0" dirty="0" err="1">
                <a:solidFill>
                  <a:srgbClr val="000000"/>
                </a:solidFill>
                <a:latin typeface="Arial" panose="020B0604020202020204" pitchFamily="34" charset="0"/>
              </a:rPr>
              <a:t>prosedur</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konsolidasi</a:t>
            </a:r>
            <a:r>
              <a:rPr lang="en-US" sz="1600" b="0" i="0" u="none" strike="noStrike" baseline="0" dirty="0">
                <a:solidFill>
                  <a:srgbClr val="000000"/>
                </a:solidFill>
                <a:latin typeface="Arial" panose="020B0604020202020204" pitchFamily="34" charset="0"/>
              </a:rPr>
              <a:t> </a:t>
            </a:r>
            <a:r>
              <a:rPr lang="en-US" sz="1600" b="0" i="0" u="none" strike="noStrike" baseline="0" dirty="0" err="1">
                <a:solidFill>
                  <a:srgbClr val="000000"/>
                </a:solidFill>
                <a:latin typeface="Arial" panose="020B0604020202020204" pitchFamily="34" charset="0"/>
              </a:rPr>
              <a:t>adalah</a:t>
            </a:r>
            <a:r>
              <a:rPr lang="en-US" sz="1600" b="0" i="0" u="none" strike="noStrike" baseline="0" dirty="0">
                <a:solidFill>
                  <a:srgbClr val="000000"/>
                </a:solidFill>
                <a:latin typeface="Arial" panose="020B0604020202020204" pitchFamily="34" charset="0"/>
              </a:rPr>
              <a:t> minimal. </a:t>
            </a:r>
            <a:endParaRPr lang="en-US" sz="1600" dirty="0"/>
          </a:p>
        </p:txBody>
      </p:sp>
      <p:sp>
        <p:nvSpPr>
          <p:cNvPr id="1048669" name="Subtitle 2"/>
          <p:cNvSpPr>
            <a:spLocks noGrp="1"/>
          </p:cNvSpPr>
          <p:nvPr>
            <p:ph type="subTitle" idx="1"/>
          </p:nvPr>
        </p:nvSpPr>
        <p:spPr>
          <a:xfrm>
            <a:off x="1628411" y="734558"/>
            <a:ext cx="5458200" cy="997200"/>
          </a:xfrm>
        </p:spPr>
        <p:txBody>
          <a:bodyPr/>
          <a:lstStyle/>
          <a:p>
            <a:pPr algn="l"/>
            <a:endParaRPr lang="en-US" sz="1800" b="0" i="0" u="none" strike="noStrike" baseline="0" dirty="0">
              <a:solidFill>
                <a:srgbClr val="000000"/>
              </a:solidFill>
              <a:latin typeface="Arial" panose="020B0604020202020204" pitchFamily="34" charset="0"/>
            </a:endParaRPr>
          </a:p>
          <a:p>
            <a:r>
              <a:rPr lang="fi-FI" b="1" i="0" u="none" strike="noStrike" baseline="0" dirty="0">
                <a:solidFill>
                  <a:srgbClr val="000000"/>
                </a:solidFill>
                <a:latin typeface="Arial" panose="020B0604020202020204" pitchFamily="34" charset="0"/>
              </a:rPr>
              <a:t>Dividen Saham dan Pemecahan Saham oleh Perusahaan Anak </a:t>
            </a:r>
            <a:endParaRPr lang="fi-FI" b="0" i="0" u="none" strike="noStrike" baseline="0" dirty="0">
              <a:solidFill>
                <a:srgbClr val="000000"/>
              </a:solidFill>
              <a:latin typeface="Arial" panose="020B0604020202020204" pitchFamily="34"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a:xfrm>
            <a:off x="778930" y="2571750"/>
            <a:ext cx="8173157" cy="1476001"/>
          </a:xfrm>
        </p:spPr>
        <p:txBody>
          <a:bodyPr/>
          <a:lstStyle/>
          <a:p>
            <a:pPr algn="l"/>
            <a:r>
              <a:rPr lang="pt-BR" sz="1800" b="0" i="0" u="none" strike="noStrike" baseline="0" dirty="0">
                <a:solidFill>
                  <a:srgbClr val="000000"/>
                </a:solidFill>
                <a:latin typeface="Arial" panose="020B0604020202020204" pitchFamily="34" charset="0"/>
              </a:rPr>
              <a:t>Modal saham, nominal Rp 10.000 			      Rp 100.000.000 </a:t>
            </a:r>
            <a:br>
              <a:rPr lang="pt-BR" sz="1800" b="0" i="0" u="none" strike="noStrike" baseline="0" dirty="0">
                <a:solidFill>
                  <a:srgbClr val="000000"/>
                </a:solidFill>
                <a:latin typeface="Arial" panose="020B0604020202020204" pitchFamily="34" charset="0"/>
              </a:rPr>
            </a:br>
            <a:r>
              <a:rPr lang="en-US" sz="1800" b="0" i="0" u="none" strike="noStrike" baseline="0" dirty="0" err="1">
                <a:solidFill>
                  <a:srgbClr val="000000"/>
                </a:solidFill>
                <a:latin typeface="Arial" panose="020B0604020202020204" pitchFamily="34" charset="0"/>
              </a:rPr>
              <a:t>Tambahan</a:t>
            </a:r>
            <a:r>
              <a:rPr lang="en-US" sz="1800" b="0" i="0" u="none" strike="noStrike" baseline="0" dirty="0">
                <a:solidFill>
                  <a:srgbClr val="000000"/>
                </a:solidFill>
                <a:latin typeface="Arial" panose="020B0604020202020204" pitchFamily="34" charset="0"/>
              </a:rPr>
              <a:t> modal </a:t>
            </a:r>
            <a:r>
              <a:rPr lang="en-US" sz="1800" b="0" i="0" u="none" strike="noStrike" baseline="0" dirty="0" err="1">
                <a:solidFill>
                  <a:srgbClr val="000000"/>
                </a:solidFill>
                <a:latin typeface="Arial" panose="020B0604020202020204" pitchFamily="34" charset="0"/>
              </a:rPr>
              <a:t>disetor</a:t>
            </a:r>
            <a:r>
              <a:rPr lang="en-US" sz="1800" b="0" i="0" u="none" strike="noStrike" baseline="0" dirty="0">
                <a:solidFill>
                  <a:srgbClr val="000000"/>
                </a:solidFill>
                <a:latin typeface="Arial" panose="020B0604020202020204" pitchFamily="34" charset="0"/>
              </a:rPr>
              <a:t> 					20.000.000 </a:t>
            </a:r>
            <a:br>
              <a:rPr lang="en-US" sz="1800" b="0" i="0" u="none" strike="noStrike" baseline="0" dirty="0">
                <a:solidFill>
                  <a:srgbClr val="000000"/>
                </a:solidFill>
                <a:latin typeface="Arial" panose="020B0604020202020204" pitchFamily="34" charset="0"/>
              </a:rPr>
            </a:br>
            <a:r>
              <a:rPr lang="en-US" sz="1800" b="0" i="0" u="none" strike="noStrike" baseline="0" dirty="0" err="1">
                <a:solidFill>
                  <a:srgbClr val="000000"/>
                </a:solidFill>
                <a:latin typeface="Arial" panose="020B0604020202020204" pitchFamily="34" charset="0"/>
              </a:rPr>
              <a:t>Saldo</a:t>
            </a: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laba</a:t>
            </a:r>
            <a:r>
              <a:rPr lang="en-US" sz="1800" b="0" i="0" u="none" strike="noStrike" baseline="0" dirty="0">
                <a:solidFill>
                  <a:srgbClr val="000000"/>
                </a:solidFill>
                <a:latin typeface="Arial" panose="020B0604020202020204" pitchFamily="34" charset="0"/>
              </a:rPr>
              <a:t>                                                                                    </a:t>
            </a:r>
            <a:r>
              <a:rPr lang="en-US" sz="1800" b="0" i="0" u="sng" strike="noStrike" baseline="0" dirty="0">
                <a:solidFill>
                  <a:srgbClr val="000000"/>
                </a:solidFill>
                <a:latin typeface="Arial" panose="020B0604020202020204" pitchFamily="34" charset="0"/>
              </a:rPr>
              <a:t>80.000.000</a:t>
            </a:r>
            <a:r>
              <a:rPr lang="en-US" sz="1800" b="0" i="0" u="none" strike="noStrike" baseline="0" dirty="0">
                <a:solidFill>
                  <a:srgbClr val="000000"/>
                </a:solidFill>
                <a:latin typeface="Arial" panose="020B0604020202020204" pitchFamily="34" charset="0"/>
              </a:rPr>
              <a:t> </a:t>
            </a:r>
            <a:br>
              <a:rPr lang="en-US" sz="1800" b="0" i="0" u="none" strike="noStrike" baseline="0" dirty="0">
                <a:solidFill>
                  <a:srgbClr val="000000"/>
                </a:solidFill>
                <a:latin typeface="Arial" panose="020B0604020202020204" pitchFamily="34" charset="0"/>
              </a:rPr>
            </a:br>
            <a:r>
              <a:rPr lang="en-US" sz="1800" b="0" i="0" u="none" strike="noStrike" baseline="0" dirty="0">
                <a:solidFill>
                  <a:srgbClr val="000000"/>
                </a:solidFill>
                <a:latin typeface="Arial" panose="020B0604020202020204" pitchFamily="34" charset="0"/>
              </a:rPr>
              <a:t>Total </a:t>
            </a:r>
            <a:r>
              <a:rPr lang="en-US" sz="1800" b="0" i="0" u="none" strike="noStrike" baseline="0" dirty="0" err="1">
                <a:solidFill>
                  <a:srgbClr val="000000"/>
                </a:solidFill>
                <a:latin typeface="Arial" panose="020B0604020202020204" pitchFamily="34" charset="0"/>
              </a:rPr>
              <a:t>ekuitas</a:t>
            </a: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pemegang</a:t>
            </a: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saham</a:t>
            </a:r>
            <a:r>
              <a:rPr lang="en-US" sz="1800" b="0" i="0" u="none" strike="noStrike" baseline="0" dirty="0">
                <a:solidFill>
                  <a:srgbClr val="000000"/>
                </a:solidFill>
                <a:latin typeface="Arial" panose="020B0604020202020204" pitchFamily="34" charset="0"/>
              </a:rPr>
              <a:t>                                           Rp 200.000.000 </a:t>
            </a:r>
            <a:endParaRPr lang="en-US" dirty="0"/>
          </a:p>
        </p:txBody>
      </p:sp>
      <p:sp>
        <p:nvSpPr>
          <p:cNvPr id="1048671" name="Subtitle 2"/>
          <p:cNvSpPr>
            <a:spLocks noGrp="1"/>
          </p:cNvSpPr>
          <p:nvPr>
            <p:ph type="subTitle" idx="1"/>
          </p:nvPr>
        </p:nvSpPr>
        <p:spPr>
          <a:xfrm>
            <a:off x="304800" y="847046"/>
            <a:ext cx="8353778" cy="1724704"/>
          </a:xfrm>
        </p:spPr>
        <p:txBody>
          <a:bodyPr/>
          <a:lstStyle/>
          <a:p>
            <a:pPr algn="l"/>
            <a:r>
              <a:rPr lang="en-US" sz="1800" b="0" i="0" u="none" strike="noStrike" baseline="0" dirty="0">
                <a:solidFill>
                  <a:srgbClr val="000000"/>
                </a:solidFill>
                <a:latin typeface="Arial" panose="020B0604020202020204" pitchFamily="34" charset="0"/>
              </a:rPr>
              <a:t>     PT </a:t>
            </a:r>
            <a:r>
              <a:rPr lang="en-US" sz="1800" b="0" i="0" u="none" strike="noStrike" baseline="0" dirty="0" err="1">
                <a:solidFill>
                  <a:srgbClr val="000000"/>
                </a:solidFill>
                <a:latin typeface="Arial" panose="020B0604020202020204" pitchFamily="34" charset="0"/>
              </a:rPr>
              <a:t>Papan</a:t>
            </a: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memiliki</a:t>
            </a:r>
            <a:r>
              <a:rPr lang="en-US" sz="1800" b="0" i="0" u="none" strike="noStrike" baseline="0" dirty="0">
                <a:solidFill>
                  <a:srgbClr val="000000"/>
                </a:solidFill>
                <a:latin typeface="Arial" panose="020B0604020202020204" pitchFamily="34" charset="0"/>
              </a:rPr>
              <a:t> 80 </a:t>
            </a:r>
            <a:r>
              <a:rPr lang="en-US" sz="1800" b="0" i="0" u="none" strike="noStrike" baseline="0" dirty="0" err="1">
                <a:solidFill>
                  <a:srgbClr val="000000"/>
                </a:solidFill>
                <a:latin typeface="Arial" panose="020B0604020202020204" pitchFamily="34" charset="0"/>
              </a:rPr>
              <a:t>persen</a:t>
            </a: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saham</a:t>
            </a: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beredar</a:t>
            </a:r>
            <a:r>
              <a:rPr lang="en-US" sz="1800" b="0" i="0" u="none" strike="noStrike" baseline="0" dirty="0">
                <a:solidFill>
                  <a:srgbClr val="000000"/>
                </a:solidFill>
                <a:latin typeface="Arial" panose="020B0604020202020204" pitchFamily="34" charset="0"/>
              </a:rPr>
              <a:t> PT Sejahtera, yang </a:t>
            </a:r>
            <a:r>
              <a:rPr lang="en-US" sz="1800" b="0" i="0" u="none" strike="noStrike" baseline="0" dirty="0" err="1">
                <a:solidFill>
                  <a:srgbClr val="000000"/>
                </a:solidFill>
                <a:latin typeface="Arial" panose="020B0604020202020204" pitchFamily="34" charset="0"/>
              </a:rPr>
              <a:t>diperoleh</a:t>
            </a:r>
            <a:r>
              <a:rPr lang="en-US" sz="1800" b="0" i="0" u="none" strike="noStrike" baseline="0" dirty="0">
                <a:solidFill>
                  <a:srgbClr val="000000"/>
                </a:solidFill>
                <a:latin typeface="Arial" panose="020B0604020202020204" pitchFamily="34" charset="0"/>
              </a:rPr>
              <a:t> pada </a:t>
            </a:r>
            <a:r>
              <a:rPr lang="en-US" sz="1800" b="0" i="0" u="none" strike="noStrike" baseline="0" dirty="0" err="1">
                <a:solidFill>
                  <a:srgbClr val="000000"/>
                </a:solidFill>
                <a:latin typeface="Arial" panose="020B0604020202020204" pitchFamily="34" charset="0"/>
              </a:rPr>
              <a:t>tanggal</a:t>
            </a:r>
            <a:r>
              <a:rPr lang="en-US" sz="1800" b="0" i="0" u="none" strike="noStrike" baseline="0" dirty="0">
                <a:solidFill>
                  <a:srgbClr val="000000"/>
                </a:solidFill>
                <a:latin typeface="Arial" panose="020B0604020202020204" pitchFamily="34" charset="0"/>
              </a:rPr>
              <a:t> 1 </a:t>
            </a:r>
            <a:r>
              <a:rPr lang="en-US" sz="1800" b="0" i="0" u="none" strike="noStrike" baseline="0" dirty="0" err="1">
                <a:solidFill>
                  <a:srgbClr val="000000"/>
                </a:solidFill>
                <a:latin typeface="Arial" panose="020B0604020202020204" pitchFamily="34" charset="0"/>
              </a:rPr>
              <a:t>Janauri</a:t>
            </a:r>
            <a:r>
              <a:rPr lang="en-US" sz="1800" b="0" i="0" u="none" strike="noStrike" baseline="0" dirty="0">
                <a:solidFill>
                  <a:srgbClr val="000000"/>
                </a:solidFill>
                <a:latin typeface="Arial" panose="020B0604020202020204" pitchFamily="34" charset="0"/>
              </a:rPr>
              <a:t> 20X5 </a:t>
            </a:r>
            <a:r>
              <a:rPr lang="en-US" sz="1800" b="0" i="0" u="none" strike="noStrike" baseline="0" dirty="0" err="1">
                <a:solidFill>
                  <a:srgbClr val="000000"/>
                </a:solidFill>
                <a:latin typeface="Arial" panose="020B0604020202020204" pitchFamily="34" charset="0"/>
              </a:rPr>
              <a:t>dengan</a:t>
            </a: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harga</a:t>
            </a:r>
            <a:r>
              <a:rPr lang="en-US" sz="1800" b="0" i="0" u="none" strike="noStrike" baseline="0" dirty="0">
                <a:solidFill>
                  <a:srgbClr val="000000"/>
                </a:solidFill>
                <a:latin typeface="Arial" panose="020B0604020202020204" pitchFamily="34" charset="0"/>
              </a:rPr>
              <a:t> Rp 160.000.000. </a:t>
            </a:r>
            <a:r>
              <a:rPr lang="en-US" sz="1800" b="0" i="0" u="none" strike="noStrike" baseline="0" dirty="0" err="1">
                <a:solidFill>
                  <a:srgbClr val="000000"/>
                </a:solidFill>
                <a:latin typeface="Arial" panose="020B0604020202020204" pitchFamily="34" charset="0"/>
              </a:rPr>
              <a:t>Ekuitas</a:t>
            </a: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pemegang</a:t>
            </a: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saham</a:t>
            </a:r>
            <a:r>
              <a:rPr lang="en-US" sz="1800" b="0" i="0" u="none" strike="noStrike" baseline="0" dirty="0">
                <a:solidFill>
                  <a:srgbClr val="000000"/>
                </a:solidFill>
                <a:latin typeface="Arial" panose="020B0604020202020204" pitchFamily="34" charset="0"/>
              </a:rPr>
              <a:t> PT Sejahtera pada </a:t>
            </a:r>
            <a:r>
              <a:rPr lang="en-US" sz="1800" b="0" i="0" u="none" strike="noStrike" baseline="0" dirty="0" err="1">
                <a:solidFill>
                  <a:srgbClr val="000000"/>
                </a:solidFill>
                <a:latin typeface="Arial" panose="020B0604020202020204" pitchFamily="34" charset="0"/>
              </a:rPr>
              <a:t>tanggal</a:t>
            </a: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tersebut</a:t>
            </a: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adalah</a:t>
            </a: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sebagai</a:t>
            </a:r>
            <a:r>
              <a:rPr lang="en-US" sz="1800" b="0" i="0" u="none" strike="noStrike" baseline="0" dirty="0">
                <a:solidFill>
                  <a:srgbClr val="000000"/>
                </a:solidFill>
                <a:latin typeface="Arial" panose="020B0604020202020204" pitchFamily="34" charset="0"/>
              </a:rPr>
              <a:t> </a:t>
            </a:r>
            <a:r>
              <a:rPr lang="en-US" sz="1800" b="0" i="0" u="none" strike="noStrike" baseline="0" dirty="0" err="1">
                <a:solidFill>
                  <a:srgbClr val="000000"/>
                </a:solidFill>
                <a:latin typeface="Arial" panose="020B0604020202020204" pitchFamily="34" charset="0"/>
              </a:rPr>
              <a:t>berikut</a:t>
            </a:r>
            <a:r>
              <a:rPr lang="en-US" sz="1800" b="0" i="0" u="none" strike="noStrike" baseline="0" dirty="0">
                <a:solidFill>
                  <a:srgbClr val="000000"/>
                </a:solidFill>
                <a:latin typeface="Arial" panose="020B0604020202020204" pitchFamily="34" charset="0"/>
              </a:rPr>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Subtitle 1048678"/>
          <p:cNvSpPr>
            <a:spLocks noGrp="1"/>
          </p:cNvSpPr>
          <p:nvPr>
            <p:ph type="subTitle" idx="1"/>
          </p:nvPr>
        </p:nvSpPr>
        <p:spPr>
          <a:xfrm>
            <a:off x="1040000" y="1297746"/>
            <a:ext cx="7064100" cy="2521254"/>
          </a:xfrm>
        </p:spPr>
        <p:txBody>
          <a:bodyPr/>
          <a:lstStyle/>
          <a:p>
            <a:pPr algn="l"/>
            <a:r>
              <a:rPr lang="en-US" altLang="id"/>
              <a:t>Selama tahun 20X5 PT Sejahtera mempunyai laba bersih </a:t>
            </a:r>
            <a:endParaRPr lang="in-ID"/>
          </a:p>
          <a:p>
            <a:pPr algn="l"/>
            <a:r>
              <a:rPr lang="en-US" altLang="id"/>
              <a:t>sebesar Rp 30.000.000 dan membayar dividen tunai sebesar Rp </a:t>
            </a:r>
            <a:endParaRPr lang="in-ID"/>
          </a:p>
          <a:p>
            <a:pPr algn="l"/>
            <a:r>
              <a:rPr lang="en-US" altLang="id"/>
              <a:t>10.000.000. PT Papan meningkatkan investasinya pada PT </a:t>
            </a:r>
            <a:endParaRPr lang="in-ID"/>
          </a:p>
          <a:p>
            <a:pPr algn="l"/>
            <a:r>
              <a:rPr lang="en-US" altLang="id"/>
              <a:t>Sejahtera sebesar pendapatan investasinya, yaitu Rp </a:t>
            </a:r>
            <a:endParaRPr lang="in-ID"/>
          </a:p>
          <a:p>
            <a:pPr algn="l"/>
            <a:r>
              <a:rPr lang="en-US" altLang="id"/>
              <a:t>24.000.000 (Rp 30.000.000 x 80%) dan mengurangi </a:t>
            </a:r>
            <a:endParaRPr lang="in-ID"/>
          </a:p>
          <a:p>
            <a:pPr algn="l"/>
            <a:r>
              <a:rPr lang="en-US" altLang="id"/>
              <a:t>investasinya pada PT Sejahtera sebesar dividen yang diterima, </a:t>
            </a:r>
            <a:endParaRPr lang="in-ID"/>
          </a:p>
          <a:p>
            <a:pPr algn="l"/>
            <a:r>
              <a:rPr lang="en-US" altLang="id"/>
              <a:t>yaitu Rp 8.000.000 (Rp 10.000.000 x 80%). Maka saldo akun </a:t>
            </a:r>
            <a:endParaRPr lang="in-ID"/>
          </a:p>
          <a:p>
            <a:pPr algn="l"/>
            <a:r>
              <a:rPr lang="en-US" altLang="id"/>
              <a:t>investasi PT Papan pada PT Sejahtera pada tanggal 31 </a:t>
            </a:r>
            <a:endParaRPr lang="in-ID"/>
          </a:p>
          <a:p>
            <a:pPr algn="l"/>
            <a:r>
              <a:rPr lang="en-US" altLang="id"/>
              <a:t>Desember 20X5 adalah sebesar Rp 176.000.000.</a:t>
            </a:r>
            <a:endParaRPr lang="in-I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Subtitle 1048680"/>
          <p:cNvSpPr>
            <a:spLocks noGrp="1"/>
          </p:cNvSpPr>
          <p:nvPr>
            <p:ph type="subTitle" idx="1"/>
          </p:nvPr>
        </p:nvSpPr>
        <p:spPr>
          <a:xfrm>
            <a:off x="1040000" y="1154791"/>
            <a:ext cx="7064100" cy="2566739"/>
          </a:xfrm>
        </p:spPr>
        <p:txBody>
          <a:bodyPr/>
          <a:lstStyle/>
          <a:p>
            <a:pPr algn="l"/>
            <a:r>
              <a:rPr lang="in-ID"/>
              <a:t>Atas Informasi yang diberikan tersebut, kertas kerja </a:t>
            </a:r>
          </a:p>
          <a:p>
            <a:pPr algn="l"/>
            <a:r>
              <a:rPr lang="in-ID"/>
              <a:t>kondolidasi PT.Papan dan Perusahaan anak untuk tahun 20X5 </a:t>
            </a:r>
          </a:p>
          <a:p>
            <a:pPr algn="l"/>
            <a:r>
              <a:rPr lang="in-ID"/>
              <a:t>akan mencatat penyesuaian dan eliminasi berikut ini:</a:t>
            </a:r>
          </a:p>
          <a:p>
            <a:pPr algn="l"/>
            <a:endParaRPr lang="in-ID"/>
          </a:p>
          <a:p>
            <a:pPr algn="l"/>
            <a:r>
              <a:rPr lang="in-ID"/>
              <a:t>Pendapatan dari PT. Sejahtera Rp 24.000.000,-</a:t>
            </a:r>
          </a:p>
          <a:p>
            <a:pPr algn="l"/>
            <a:endParaRPr lang="in-ID"/>
          </a:p>
          <a:p>
            <a:pPr algn="l"/>
            <a:r>
              <a:rPr lang="in-ID"/>
              <a:t>Dividen </a:t>
            </a:r>
            <a:r>
              <a:rPr lang="en-US" altLang="id"/>
              <a:t>                                                                                   </a:t>
            </a:r>
            <a:r>
              <a:rPr lang="in-ID"/>
              <a:t>Rp 8.000.000,-</a:t>
            </a:r>
          </a:p>
          <a:p>
            <a:pPr algn="l"/>
            <a:r>
              <a:rPr lang="in-ID"/>
              <a:t>Investasi pada PT.Sejahtera </a:t>
            </a:r>
            <a:r>
              <a:rPr lang="en-US" altLang="id"/>
              <a:t>                                           </a:t>
            </a:r>
            <a:r>
              <a:rPr lang="in-ID"/>
              <a:t>Rp 16.000.000,-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Subtitle 1048682"/>
          <p:cNvSpPr>
            <a:spLocks noGrp="1"/>
          </p:cNvSpPr>
          <p:nvPr>
            <p:ph type="subTitle" idx="1"/>
          </p:nvPr>
        </p:nvSpPr>
        <p:spPr>
          <a:xfrm>
            <a:off x="1040000" y="1154791"/>
            <a:ext cx="7064100" cy="2664209"/>
          </a:xfrm>
        </p:spPr>
        <p:txBody>
          <a:bodyPr/>
          <a:lstStyle/>
          <a:p>
            <a:pPr algn="l"/>
            <a:r>
              <a:rPr lang="in-ID"/>
              <a:t>Modal saham PT. Sejahtera Rp 100.000.000,-</a:t>
            </a:r>
          </a:p>
          <a:p>
            <a:pPr algn="l"/>
            <a:r>
              <a:rPr lang="in-ID"/>
              <a:t>Tambahan Modal disetor </a:t>
            </a:r>
          </a:p>
          <a:p>
            <a:pPr algn="l"/>
            <a:r>
              <a:rPr lang="in-ID"/>
              <a:t>PT.Sejahtera </a:t>
            </a:r>
            <a:r>
              <a:rPr lang="en-US" altLang="id"/>
              <a:t>                                                                </a:t>
            </a:r>
            <a:r>
              <a:rPr lang="in-ID"/>
              <a:t>Rp 20.000.000,-</a:t>
            </a:r>
          </a:p>
          <a:p>
            <a:pPr algn="l"/>
            <a:r>
              <a:rPr lang="in-ID"/>
              <a:t>Saldo laba – PT. Sejahtera </a:t>
            </a:r>
            <a:r>
              <a:rPr lang="en-US" altLang="id"/>
              <a:t>                                      </a:t>
            </a:r>
            <a:r>
              <a:rPr lang="in-ID"/>
              <a:t>Rp 80.000.000,-</a:t>
            </a:r>
          </a:p>
          <a:p>
            <a:pPr algn="l"/>
            <a:r>
              <a:rPr lang="in-ID"/>
              <a:t>Investasi pada PT.Sejahtera </a:t>
            </a:r>
            <a:r>
              <a:rPr lang="en-US" altLang="id"/>
              <a:t>                                   </a:t>
            </a:r>
            <a:r>
              <a:rPr lang="in-ID"/>
              <a:t>Rp 160.000.000,-</a:t>
            </a:r>
          </a:p>
          <a:p>
            <a:pPr algn="l"/>
            <a:r>
              <a:rPr lang="in-ID"/>
              <a:t>Hak Minoritas – awal </a:t>
            </a:r>
            <a:r>
              <a:rPr lang="en-US" altLang="id"/>
              <a:t>                                                </a:t>
            </a:r>
            <a:r>
              <a:rPr lang="in-ID"/>
              <a:t>Rp 40.000.000,-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Subtitle 1048684"/>
          <p:cNvSpPr>
            <a:spLocks noGrp="1"/>
          </p:cNvSpPr>
          <p:nvPr>
            <p:ph type="subTitle" idx="1"/>
          </p:nvPr>
        </p:nvSpPr>
        <p:spPr>
          <a:xfrm>
            <a:off x="1040000" y="1050823"/>
            <a:ext cx="7064100" cy="3210039"/>
          </a:xfrm>
        </p:spPr>
        <p:txBody>
          <a:bodyPr/>
          <a:lstStyle/>
          <a:p>
            <a:pPr algn="l"/>
            <a:r>
              <a:rPr lang="in-ID"/>
              <a:t>Jika PT. Sejahtera juga mengumumkan dan menerbitkan </a:t>
            </a:r>
          </a:p>
          <a:p>
            <a:pPr algn="l"/>
            <a:r>
              <a:rPr lang="in-ID"/>
              <a:t>10 persen dividen saham pada tanggal 31 Desember 20x5 pada </a:t>
            </a:r>
          </a:p>
          <a:p>
            <a:pPr algn="l"/>
            <a:r>
              <a:rPr lang="in-ID"/>
              <a:t>saat itu saham PT.Sejahtera dijual dengan harga Rp 40.000 per </a:t>
            </a:r>
          </a:p>
          <a:p>
            <a:pPr algn="l"/>
            <a:r>
              <a:rPr lang="in-ID"/>
              <a:t>lembar, dividen saham tersebut akan dicatat oleh PT.Sejahtera </a:t>
            </a:r>
          </a:p>
          <a:p>
            <a:pPr algn="l"/>
            <a:r>
              <a:rPr lang="in-ID"/>
              <a:t>sebagai berikut:</a:t>
            </a:r>
          </a:p>
          <a:p>
            <a:pPr algn="l"/>
            <a:endParaRPr lang="in-ID"/>
          </a:p>
          <a:p>
            <a:pPr algn="l"/>
            <a:r>
              <a:rPr lang="in-ID"/>
              <a:t>Dividen saham biasa </a:t>
            </a:r>
            <a:r>
              <a:rPr lang="en-US" altLang="id"/>
              <a:t>                                              </a:t>
            </a:r>
            <a:r>
              <a:rPr lang="in-ID"/>
              <a:t>Rp 40.000.000,-</a:t>
            </a:r>
          </a:p>
          <a:p>
            <a:pPr algn="l"/>
            <a:r>
              <a:rPr lang="in-ID"/>
              <a:t>Modal saham, nominal Rp 10.000,-</a:t>
            </a:r>
            <a:r>
              <a:rPr lang="en-US" altLang="id"/>
              <a:t>                    </a:t>
            </a:r>
            <a:r>
              <a:rPr lang="in-ID"/>
              <a:t>Rp 10.000.000,-</a:t>
            </a:r>
          </a:p>
          <a:p>
            <a:pPr algn="l"/>
            <a:r>
              <a:rPr lang="in-ID"/>
              <a:t>Tambahan modal disetor </a:t>
            </a:r>
            <a:r>
              <a:rPr lang="en-US" altLang="id"/>
              <a:t>                                      </a:t>
            </a:r>
            <a:r>
              <a:rPr lang="in-ID"/>
              <a:t>Rp 30.000.000,-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1048612" name="Google Shape;534;p63"/>
          <p:cNvSpPr txBox="1">
            <a:spLocks noGrp="1"/>
          </p:cNvSpPr>
          <p:nvPr>
            <p:ph type="title"/>
          </p:nvPr>
        </p:nvSpPr>
        <p:spPr>
          <a:xfrm>
            <a:off x="1480449" y="683476"/>
            <a:ext cx="6183102" cy="10821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i-FI" dirty="0"/>
              <a:t>Penjualan Saham Tambahan oleh Perusahaan Anak</a:t>
            </a:r>
            <a:endParaRPr lang="en-ID" dirty="0"/>
          </a:p>
        </p:txBody>
      </p:sp>
      <p:sp>
        <p:nvSpPr>
          <p:cNvPr id="1048613" name="Google Shape;535;p63"/>
          <p:cNvSpPr txBox="1">
            <a:spLocks noGrp="1"/>
          </p:cNvSpPr>
          <p:nvPr>
            <p:ph type="subTitle" idx="1"/>
          </p:nvPr>
        </p:nvSpPr>
        <p:spPr>
          <a:xfrm>
            <a:off x="665418" y="1765580"/>
            <a:ext cx="7813164" cy="968476"/>
          </a:xfrm>
          <a:prstGeom prst="rect">
            <a:avLst/>
          </a:prstGeom>
        </p:spPr>
        <p:txBody>
          <a:bodyPr spcFirstLastPara="1" wrap="square" lIns="91425" tIns="91425" rIns="91425" bIns="91425" anchor="t" anchorCtr="0">
            <a:noAutofit/>
          </a:bodyPr>
          <a:lstStyle/>
          <a:p>
            <a:pPr marL="0" indent="0" algn="just">
              <a:spcAft>
                <a:spcPts val="1200"/>
              </a:spcAft>
            </a:pPr>
            <a:r>
              <a:rPr lang="en-ID" sz="1700" dirty="0"/>
              <a:t>Perusahaan </a:t>
            </a:r>
            <a:r>
              <a:rPr lang="en-ID" sz="1700" dirty="0" err="1"/>
              <a:t>induk</a:t>
            </a:r>
            <a:r>
              <a:rPr lang="en-ID" sz="1700" dirty="0"/>
              <a:t> </a:t>
            </a:r>
            <a:r>
              <a:rPr lang="en-ID" sz="1700" dirty="0" err="1"/>
              <a:t>memiliki</a:t>
            </a:r>
            <a:r>
              <a:rPr lang="en-ID" sz="1700" dirty="0"/>
              <a:t> </a:t>
            </a:r>
            <a:r>
              <a:rPr lang="en-ID" sz="1700" dirty="0" err="1"/>
              <a:t>kendali</a:t>
            </a:r>
            <a:r>
              <a:rPr lang="en-ID" sz="1700" dirty="0"/>
              <a:t> </a:t>
            </a:r>
            <a:r>
              <a:rPr lang="en-ID" sz="1700" dirty="0" err="1"/>
              <a:t>atas</a:t>
            </a:r>
            <a:r>
              <a:rPr lang="en-ID" sz="1700" dirty="0"/>
              <a:t> </a:t>
            </a:r>
            <a:r>
              <a:rPr lang="en-ID" sz="1700" dirty="0" err="1"/>
              <a:t>keputusan</a:t>
            </a:r>
            <a:r>
              <a:rPr lang="en-ID" sz="1700" dirty="0"/>
              <a:t> </a:t>
            </a:r>
            <a:r>
              <a:rPr lang="en-ID" sz="1700" dirty="0" err="1"/>
              <a:t>ekspansi</a:t>
            </a:r>
            <a:r>
              <a:rPr lang="en-ID" sz="1700" dirty="0"/>
              <a:t> dan </a:t>
            </a:r>
            <a:r>
              <a:rPr lang="en-ID" sz="1700" dirty="0" err="1"/>
              <a:t>pendanaan</a:t>
            </a:r>
            <a:r>
              <a:rPr lang="en-ID" sz="1700" dirty="0"/>
              <a:t> </a:t>
            </a:r>
            <a:r>
              <a:rPr lang="en-ID" sz="1700" dirty="0" err="1"/>
              <a:t>perusahaan</a:t>
            </a:r>
            <a:r>
              <a:rPr lang="en-ID" sz="1700" dirty="0"/>
              <a:t> </a:t>
            </a:r>
            <a:r>
              <a:rPr lang="en-ID" sz="1700" dirty="0" err="1"/>
              <a:t>anak</a:t>
            </a:r>
            <a:r>
              <a:rPr lang="en-ID" sz="1700" dirty="0"/>
              <a:t>. </a:t>
            </a:r>
            <a:r>
              <a:rPr lang="en-ID" sz="1700" dirty="0" err="1"/>
              <a:t>Misalnya</a:t>
            </a:r>
            <a:r>
              <a:rPr lang="en-ID" sz="1700" dirty="0"/>
              <a:t>, </a:t>
            </a:r>
            <a:r>
              <a:rPr lang="en-ID" sz="1700" dirty="0" err="1"/>
              <a:t>perusahaan</a:t>
            </a:r>
            <a:r>
              <a:rPr lang="en-ID" sz="1700" dirty="0"/>
              <a:t> </a:t>
            </a:r>
            <a:r>
              <a:rPr lang="en-ID" sz="1700" dirty="0" err="1"/>
              <a:t>induk</a:t>
            </a:r>
            <a:r>
              <a:rPr lang="en-ID" sz="1700" dirty="0"/>
              <a:t> </a:t>
            </a:r>
            <a:r>
              <a:rPr lang="en-ID" sz="1700" dirty="0" err="1"/>
              <a:t>dapat</a:t>
            </a:r>
            <a:r>
              <a:rPr lang="en-ID" sz="1700" dirty="0"/>
              <a:t> </a:t>
            </a:r>
            <a:r>
              <a:rPr lang="en-ID" sz="1700" dirty="0" err="1"/>
              <a:t>memutuskan</a:t>
            </a:r>
            <a:r>
              <a:rPr lang="en-ID" sz="1700" dirty="0"/>
              <a:t> </a:t>
            </a:r>
            <a:r>
              <a:rPr lang="en-ID" sz="1700" dirty="0" err="1"/>
              <a:t>untuk</a:t>
            </a:r>
            <a:r>
              <a:rPr lang="en-ID" sz="1700" dirty="0"/>
              <a:t> </a:t>
            </a:r>
            <a:r>
              <a:rPr lang="en-ID" sz="1700" dirty="0" err="1"/>
              <a:t>membangun</a:t>
            </a:r>
            <a:r>
              <a:rPr lang="en-ID" sz="1700" dirty="0"/>
              <a:t> </a:t>
            </a:r>
            <a:r>
              <a:rPr lang="en-ID" sz="1700" dirty="0" err="1"/>
              <a:t>pabrik</a:t>
            </a:r>
            <a:r>
              <a:rPr lang="en-ID" sz="1700" dirty="0"/>
              <a:t> </a:t>
            </a:r>
            <a:r>
              <a:rPr lang="en-ID" sz="1700" dirty="0" err="1"/>
              <a:t>baru</a:t>
            </a:r>
            <a:r>
              <a:rPr lang="en-ID" sz="1700" dirty="0"/>
              <a:t> </a:t>
            </a:r>
            <a:r>
              <a:rPr lang="en-ID" sz="1700" dirty="0" err="1"/>
              <a:t>untuk</a:t>
            </a:r>
            <a:r>
              <a:rPr lang="en-ID" sz="1700" dirty="0"/>
              <a:t> </a:t>
            </a:r>
            <a:r>
              <a:rPr lang="en-ID" sz="1700" dirty="0" err="1"/>
              <a:t>perusahaan</a:t>
            </a:r>
            <a:r>
              <a:rPr lang="en-ID" sz="1700" dirty="0"/>
              <a:t> </a:t>
            </a:r>
            <a:r>
              <a:rPr lang="en-ID" sz="1700" dirty="0" err="1"/>
              <a:t>anaknya</a:t>
            </a:r>
            <a:r>
              <a:rPr lang="en-ID" sz="1700" dirty="0"/>
              <a:t>.</a:t>
            </a:r>
          </a:p>
          <a:p>
            <a:pPr marL="0" lvl="0" indent="0" algn="just" rtl="0">
              <a:spcBef>
                <a:spcPts val="0"/>
              </a:spcBef>
              <a:spcAft>
                <a:spcPts val="1200"/>
              </a:spcAft>
              <a:buNone/>
            </a:pPr>
            <a:endParaRPr sz="1700" dirty="0"/>
          </a:p>
        </p:txBody>
      </p:sp>
      <p:sp>
        <p:nvSpPr>
          <p:cNvPr id="1048614" name="Google Shape;535;p63"/>
          <p:cNvSpPr txBox="1"/>
          <p:nvPr/>
        </p:nvSpPr>
        <p:spPr>
          <a:xfrm>
            <a:off x="665418" y="3039015"/>
            <a:ext cx="7813164" cy="1432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spcAft>
                <a:spcPts val="1200"/>
              </a:spcAft>
            </a:pPr>
            <a:r>
              <a:rPr lang="en-ID" sz="1700" dirty="0" err="1"/>
              <a:t>Untuk</a:t>
            </a:r>
            <a:r>
              <a:rPr lang="en-ID" sz="1700" dirty="0"/>
              <a:t> </a:t>
            </a:r>
            <a:r>
              <a:rPr lang="en-ID" sz="1700" dirty="0" err="1"/>
              <a:t>membiayai</a:t>
            </a:r>
            <a:r>
              <a:rPr lang="en-ID" sz="1700" dirty="0"/>
              <a:t> </a:t>
            </a:r>
            <a:r>
              <a:rPr lang="en-ID" sz="1700" dirty="0" err="1"/>
              <a:t>pembangunan</a:t>
            </a:r>
            <a:r>
              <a:rPr lang="en-ID" sz="1700" dirty="0"/>
              <a:t> </a:t>
            </a:r>
            <a:r>
              <a:rPr lang="en-ID" sz="1700" dirty="0" err="1"/>
              <a:t>tersebut</a:t>
            </a:r>
            <a:r>
              <a:rPr lang="en-ID" sz="1700" dirty="0"/>
              <a:t>, </a:t>
            </a:r>
            <a:r>
              <a:rPr lang="en-ID" sz="1700" dirty="0" err="1"/>
              <a:t>perusahaan</a:t>
            </a:r>
            <a:r>
              <a:rPr lang="en-ID" sz="1700" dirty="0"/>
              <a:t> </a:t>
            </a:r>
            <a:r>
              <a:rPr lang="en-ID" sz="1700" dirty="0" err="1"/>
              <a:t>anak</a:t>
            </a:r>
            <a:r>
              <a:rPr lang="en-ID" sz="1700" dirty="0"/>
              <a:t> </a:t>
            </a:r>
            <a:r>
              <a:rPr lang="en-ID" sz="1700" dirty="0" err="1"/>
              <a:t>dapat</a:t>
            </a:r>
            <a:r>
              <a:rPr lang="en-ID" sz="1700" dirty="0"/>
              <a:t> </a:t>
            </a:r>
            <a:r>
              <a:rPr lang="en-ID" sz="1700" dirty="0" err="1"/>
              <a:t>menerbitkan</a:t>
            </a:r>
            <a:r>
              <a:rPr lang="en-ID" sz="1700" dirty="0"/>
              <a:t> </a:t>
            </a:r>
            <a:r>
              <a:rPr lang="en-ID" sz="1700" dirty="0" err="1"/>
              <a:t>saham</a:t>
            </a:r>
            <a:r>
              <a:rPr lang="en-ID" sz="1700" dirty="0"/>
              <a:t> </a:t>
            </a:r>
            <a:r>
              <a:rPr lang="en-ID" sz="1700" dirty="0" err="1"/>
              <a:t>tambahan</a:t>
            </a:r>
            <a:r>
              <a:rPr lang="en-ID" sz="1700" dirty="0"/>
              <a:t> dan </a:t>
            </a:r>
            <a:r>
              <a:rPr lang="en-ID" sz="1700" dirty="0" err="1"/>
              <a:t>menjualnya</a:t>
            </a:r>
            <a:r>
              <a:rPr lang="en-ID" sz="1700" dirty="0"/>
              <a:t> </a:t>
            </a:r>
            <a:r>
              <a:rPr lang="en-ID" sz="1700" dirty="0" err="1"/>
              <a:t>kepada</a:t>
            </a:r>
            <a:r>
              <a:rPr lang="en-ID" sz="1700" dirty="0"/>
              <a:t> </a:t>
            </a:r>
            <a:r>
              <a:rPr lang="en-ID" sz="1700" dirty="0" err="1"/>
              <a:t>perusahaan</a:t>
            </a:r>
            <a:r>
              <a:rPr lang="en-ID" sz="1700" dirty="0"/>
              <a:t> </a:t>
            </a:r>
            <a:r>
              <a:rPr lang="en-ID" sz="1700" dirty="0" err="1"/>
              <a:t>induk</a:t>
            </a:r>
            <a:r>
              <a:rPr lang="en-ID" sz="1700" dirty="0"/>
              <a:t>. </a:t>
            </a:r>
            <a:r>
              <a:rPr lang="en-ID" sz="1700" dirty="0" err="1"/>
              <a:t>Dengan</a:t>
            </a:r>
            <a:r>
              <a:rPr lang="en-ID" sz="1700" dirty="0"/>
              <a:t> </a:t>
            </a:r>
            <a:r>
              <a:rPr lang="en-ID" sz="1700" dirty="0" err="1"/>
              <a:t>demikian</a:t>
            </a:r>
            <a:r>
              <a:rPr lang="en-ID" sz="1700" dirty="0"/>
              <a:t>, </a:t>
            </a:r>
            <a:r>
              <a:rPr lang="en-ID" sz="1700" dirty="0" err="1"/>
              <a:t>perusahaan</a:t>
            </a:r>
            <a:r>
              <a:rPr lang="en-ID" sz="1700" dirty="0"/>
              <a:t> </a:t>
            </a:r>
            <a:r>
              <a:rPr lang="en-ID" sz="1700" dirty="0" err="1"/>
              <a:t>anak</a:t>
            </a:r>
            <a:r>
              <a:rPr lang="en-ID" sz="1700" dirty="0"/>
              <a:t> </a:t>
            </a:r>
            <a:r>
              <a:rPr lang="en-ID" sz="1700" dirty="0" err="1"/>
              <a:t>mendapatkan</a:t>
            </a:r>
            <a:r>
              <a:rPr lang="en-ID" sz="1700" dirty="0"/>
              <a:t> dana yang </a:t>
            </a:r>
            <a:r>
              <a:rPr lang="en-ID" sz="1700" dirty="0" err="1"/>
              <a:t>diperlukan</a:t>
            </a:r>
            <a:r>
              <a:rPr lang="en-ID" sz="1700" dirty="0"/>
              <a:t> </a:t>
            </a:r>
            <a:r>
              <a:rPr lang="en-ID" sz="1700" dirty="0" err="1"/>
              <a:t>untuk</a:t>
            </a:r>
            <a:r>
              <a:rPr lang="en-ID" sz="1700" dirty="0"/>
              <a:t> </a:t>
            </a:r>
            <a:r>
              <a:rPr lang="en-ID" sz="1700" dirty="0" err="1"/>
              <a:t>ekspansi</a:t>
            </a:r>
            <a:r>
              <a:rPr lang="en-ID" sz="1700" dirty="0"/>
              <a:t>, </a:t>
            </a:r>
            <a:r>
              <a:rPr lang="en-ID" sz="1700" dirty="0" err="1"/>
              <a:t>sementara</a:t>
            </a:r>
            <a:r>
              <a:rPr lang="en-ID" sz="1700" dirty="0"/>
              <a:t> </a:t>
            </a:r>
            <a:r>
              <a:rPr lang="en-ID" sz="1700" dirty="0" err="1"/>
              <a:t>perusahaan</a:t>
            </a:r>
            <a:r>
              <a:rPr lang="en-ID" sz="1700" dirty="0"/>
              <a:t> </a:t>
            </a:r>
            <a:r>
              <a:rPr lang="en-ID" sz="1700" dirty="0" err="1"/>
              <a:t>induk</a:t>
            </a:r>
            <a:r>
              <a:rPr lang="en-ID" sz="1700" dirty="0"/>
              <a:t> </a:t>
            </a:r>
            <a:r>
              <a:rPr lang="en-ID" sz="1700" dirty="0" err="1"/>
              <a:t>memperoleh</a:t>
            </a:r>
            <a:r>
              <a:rPr lang="en-ID" sz="1700" dirty="0"/>
              <a:t> </a:t>
            </a:r>
            <a:r>
              <a:rPr lang="en-ID" sz="1700" dirty="0" err="1"/>
              <a:t>kepemilikan</a:t>
            </a:r>
            <a:r>
              <a:rPr lang="en-ID" sz="1700" dirty="0"/>
              <a:t> </a:t>
            </a:r>
            <a:r>
              <a:rPr lang="en-ID" sz="1700" dirty="0" err="1"/>
              <a:t>lebih</a:t>
            </a:r>
            <a:r>
              <a:rPr lang="en-ID" sz="1700" dirty="0"/>
              <a:t> </a:t>
            </a:r>
            <a:r>
              <a:rPr lang="en-ID" sz="1700" dirty="0" err="1"/>
              <a:t>lanjut</a:t>
            </a:r>
            <a:r>
              <a:rPr lang="en-ID" sz="1700" dirty="0"/>
              <a:t> di </a:t>
            </a:r>
            <a:r>
              <a:rPr lang="en-ID" sz="1700" dirty="0" err="1"/>
              <a:t>perusahaan</a:t>
            </a:r>
            <a:r>
              <a:rPr lang="en-ID" sz="1700" dirty="0"/>
              <a:t> </a:t>
            </a:r>
            <a:r>
              <a:rPr lang="en-ID" sz="1700" dirty="0" err="1"/>
              <a:t>anak</a:t>
            </a:r>
            <a:r>
              <a:rPr lang="en-ID" sz="17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048673" name="Google Shape;1160;p99"/>
          <p:cNvSpPr txBox="1">
            <a:spLocks noGrp="1"/>
          </p:cNvSpPr>
          <p:nvPr>
            <p:ph type="title"/>
          </p:nvPr>
        </p:nvSpPr>
        <p:spPr>
          <a:xfrm>
            <a:off x="1342374" y="2138669"/>
            <a:ext cx="6899100" cy="285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Terima</a:t>
            </a:r>
            <a:r>
              <a:rPr lang="en-US" dirty="0"/>
              <a:t> Kasih!</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1048617" name="Google Shape;534;p63"/>
          <p:cNvSpPr txBox="1">
            <a:spLocks noGrp="1"/>
          </p:cNvSpPr>
          <p:nvPr>
            <p:ph type="title"/>
          </p:nvPr>
        </p:nvSpPr>
        <p:spPr>
          <a:xfrm>
            <a:off x="1238133" y="570473"/>
            <a:ext cx="6667734" cy="52115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500" dirty="0" err="1"/>
              <a:t>Contoh</a:t>
            </a:r>
            <a:r>
              <a:rPr lang="en-US" sz="2500" dirty="0"/>
              <a:t> :</a:t>
            </a:r>
            <a:endParaRPr lang="en-ID" sz="2500" dirty="0"/>
          </a:p>
        </p:txBody>
      </p:sp>
      <p:sp>
        <p:nvSpPr>
          <p:cNvPr id="1048618" name="Google Shape;535;p63"/>
          <p:cNvSpPr txBox="1">
            <a:spLocks noGrp="1"/>
          </p:cNvSpPr>
          <p:nvPr>
            <p:ph type="subTitle" idx="1"/>
          </p:nvPr>
        </p:nvSpPr>
        <p:spPr>
          <a:xfrm>
            <a:off x="665418" y="1091627"/>
            <a:ext cx="7813164" cy="1773149"/>
          </a:xfrm>
          <a:prstGeom prst="rect">
            <a:avLst/>
          </a:prstGeom>
        </p:spPr>
        <p:txBody>
          <a:bodyPr spcFirstLastPara="1" wrap="square" lIns="91425" tIns="91425" rIns="91425" bIns="91425" anchor="t" anchorCtr="0">
            <a:noAutofit/>
          </a:bodyPr>
          <a:lstStyle/>
          <a:p>
            <a:pPr marL="0" indent="0" algn="just">
              <a:spcAft>
                <a:spcPts val="1200"/>
              </a:spcAft>
            </a:pPr>
            <a:r>
              <a:rPr lang="en-ID" sz="1700" dirty="0" err="1"/>
              <a:t>Diasumsikan</a:t>
            </a:r>
            <a:r>
              <a:rPr lang="en-ID" sz="1700" dirty="0"/>
              <a:t> </a:t>
            </a:r>
            <a:r>
              <a:rPr lang="en-ID" sz="1700" dirty="0" err="1"/>
              <a:t>bahwa</a:t>
            </a:r>
            <a:r>
              <a:rPr lang="en-ID" sz="1700" dirty="0"/>
              <a:t> PT </a:t>
            </a:r>
            <a:r>
              <a:rPr lang="en-ID" sz="1700" dirty="0" err="1"/>
              <a:t>Polan</a:t>
            </a:r>
            <a:r>
              <a:rPr lang="en-ID" sz="1700" dirty="0"/>
              <a:t> </a:t>
            </a:r>
            <a:r>
              <a:rPr lang="en-ID" sz="1700" dirty="0" err="1"/>
              <a:t>memiliki</a:t>
            </a:r>
            <a:r>
              <a:rPr lang="en-ID" sz="1700" dirty="0"/>
              <a:t> 80 </a:t>
            </a:r>
            <a:r>
              <a:rPr lang="en-ID" sz="1700" dirty="0" err="1"/>
              <a:t>persen</a:t>
            </a:r>
            <a:r>
              <a:rPr lang="en-ID" sz="1700" dirty="0"/>
              <a:t> </a:t>
            </a:r>
            <a:r>
              <a:rPr lang="en-ID" sz="1700" dirty="0" err="1"/>
              <a:t>kepemilikan</a:t>
            </a:r>
            <a:r>
              <a:rPr lang="en-ID" sz="1700" dirty="0"/>
              <a:t> PT Ski dan </a:t>
            </a:r>
            <a:r>
              <a:rPr lang="en-ID" sz="1700" dirty="0" err="1"/>
              <a:t>bahwa</a:t>
            </a:r>
            <a:r>
              <a:rPr lang="en-ID" sz="1700" dirty="0"/>
              <a:t> </a:t>
            </a:r>
            <a:r>
              <a:rPr lang="en-ID" sz="1700" dirty="0" err="1"/>
              <a:t>investasi</a:t>
            </a:r>
            <a:r>
              <a:rPr lang="en-ID" sz="1700" dirty="0"/>
              <a:t> PT </a:t>
            </a:r>
            <a:r>
              <a:rPr lang="en-ID" sz="1700" dirty="0" err="1"/>
              <a:t>Polan</a:t>
            </a:r>
            <a:r>
              <a:rPr lang="en-ID" sz="1700" dirty="0"/>
              <a:t> pada PT Ski </a:t>
            </a:r>
            <a:r>
              <a:rPr lang="en-ID" sz="1700" dirty="0" err="1"/>
              <a:t>sebesar</a:t>
            </a:r>
            <a:r>
              <a:rPr lang="en-ID" sz="1700" dirty="0"/>
              <a:t> Rp 180.000.000 pada </a:t>
            </a:r>
            <a:r>
              <a:rPr lang="en-ID" sz="1700" dirty="0" err="1"/>
              <a:t>tanggal</a:t>
            </a:r>
            <a:r>
              <a:rPr lang="en-ID" sz="1700" dirty="0"/>
              <a:t> 1 </a:t>
            </a:r>
            <a:r>
              <a:rPr lang="en-ID" sz="1700" dirty="0" err="1"/>
              <a:t>Januari</a:t>
            </a:r>
            <a:r>
              <a:rPr lang="en-ID" sz="1700" dirty="0"/>
              <a:t> 20X7, </a:t>
            </a:r>
            <a:r>
              <a:rPr lang="en-ID" sz="1700" dirty="0" err="1"/>
              <a:t>sama</a:t>
            </a:r>
            <a:r>
              <a:rPr lang="en-ID" sz="1700" dirty="0"/>
              <a:t> </a:t>
            </a:r>
            <a:r>
              <a:rPr lang="en-ID" sz="1700" dirty="0" err="1"/>
              <a:t>dengan</a:t>
            </a:r>
            <a:r>
              <a:rPr lang="en-ID" sz="1700" dirty="0"/>
              <a:t> 80 </a:t>
            </a:r>
            <a:r>
              <a:rPr lang="en-ID" sz="1700" dirty="0" err="1"/>
              <a:t>persen</a:t>
            </a:r>
            <a:r>
              <a:rPr lang="en-ID" sz="1700" dirty="0"/>
              <a:t> </a:t>
            </a:r>
            <a:r>
              <a:rPr lang="en-ID" sz="1700" dirty="0" err="1"/>
              <a:t>ekuitas</a:t>
            </a:r>
            <a:r>
              <a:rPr lang="en-ID" sz="1700" dirty="0"/>
              <a:t> </a:t>
            </a:r>
            <a:r>
              <a:rPr lang="en-ID" sz="1700" dirty="0" err="1"/>
              <a:t>pemegang</a:t>
            </a:r>
            <a:r>
              <a:rPr lang="en-ID" sz="1700" dirty="0"/>
              <a:t> </a:t>
            </a:r>
            <a:r>
              <a:rPr lang="en-ID" sz="1700" dirty="0" err="1"/>
              <a:t>saham</a:t>
            </a:r>
            <a:r>
              <a:rPr lang="en-ID" sz="1700" dirty="0"/>
              <a:t> PT Ski </a:t>
            </a:r>
            <a:r>
              <a:rPr lang="en-ID" sz="1700" dirty="0" err="1"/>
              <a:t>sebesar</a:t>
            </a:r>
            <a:r>
              <a:rPr lang="en-ID" sz="1700" dirty="0"/>
              <a:t> Rp 200.000.000 </a:t>
            </a:r>
            <a:r>
              <a:rPr lang="en-ID" sz="1700" dirty="0" err="1"/>
              <a:t>ditambah</a:t>
            </a:r>
            <a:r>
              <a:rPr lang="en-ID" sz="1700" dirty="0"/>
              <a:t> </a:t>
            </a:r>
            <a:r>
              <a:rPr lang="en-ID" sz="1700" dirty="0" err="1"/>
              <a:t>dengan</a:t>
            </a:r>
            <a:r>
              <a:rPr lang="en-ID" sz="1700" dirty="0"/>
              <a:t> goodwill yang </a:t>
            </a:r>
            <a:r>
              <a:rPr lang="en-ID" sz="1700" dirty="0" err="1"/>
              <a:t>belum</a:t>
            </a:r>
            <a:r>
              <a:rPr lang="en-ID" sz="1700" dirty="0"/>
              <a:t> </a:t>
            </a:r>
            <a:r>
              <a:rPr lang="en-ID" sz="1700" dirty="0" err="1"/>
              <a:t>diamortisasi</a:t>
            </a:r>
            <a:r>
              <a:rPr lang="en-ID" sz="1700" dirty="0"/>
              <a:t> </a:t>
            </a:r>
            <a:r>
              <a:rPr lang="en-ID" sz="1700" dirty="0" err="1"/>
              <a:t>sebesar</a:t>
            </a:r>
            <a:r>
              <a:rPr lang="en-ID" sz="1700" dirty="0"/>
              <a:t> Rp 20.000.000. </a:t>
            </a:r>
            <a:r>
              <a:rPr lang="en-ID" sz="1700" dirty="0" err="1"/>
              <a:t>Ekuitas</a:t>
            </a:r>
            <a:r>
              <a:rPr lang="en-ID" sz="1700" dirty="0"/>
              <a:t> PT Ski pada </a:t>
            </a:r>
            <a:r>
              <a:rPr lang="en-ID" sz="1700" dirty="0" err="1"/>
              <a:t>tanggal</a:t>
            </a:r>
            <a:r>
              <a:rPr lang="en-ID" sz="1700" dirty="0"/>
              <a:t> </a:t>
            </a:r>
            <a:r>
              <a:rPr lang="en-ID" sz="1700" dirty="0" err="1"/>
              <a:t>ini</a:t>
            </a:r>
            <a:r>
              <a:rPr lang="en-ID" sz="1700" dirty="0"/>
              <a:t> </a:t>
            </a:r>
            <a:r>
              <a:rPr lang="en-ID" sz="1700" dirty="0" err="1"/>
              <a:t>terdiri</a:t>
            </a:r>
            <a:r>
              <a:rPr lang="en-ID" sz="1700" dirty="0"/>
              <a:t> </a:t>
            </a:r>
            <a:r>
              <a:rPr lang="en-ID" sz="1700" dirty="0" err="1"/>
              <a:t>dari</a:t>
            </a:r>
            <a:r>
              <a:rPr lang="en-ID" sz="1700" dirty="0"/>
              <a:t>:</a:t>
            </a:r>
            <a:endParaRPr sz="1700" dirty="0"/>
          </a:p>
        </p:txBody>
      </p:sp>
      <p:sp>
        <p:nvSpPr>
          <p:cNvPr id="1048619" name="Google Shape;535;p63"/>
          <p:cNvSpPr txBox="1"/>
          <p:nvPr/>
        </p:nvSpPr>
        <p:spPr>
          <a:xfrm>
            <a:off x="665418" y="2864777"/>
            <a:ext cx="3906582" cy="427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spcAft>
                <a:spcPts val="1200"/>
              </a:spcAft>
            </a:pPr>
            <a:r>
              <a:rPr lang="pt-BR" sz="1700" dirty="0"/>
              <a:t>Modal saham, nominal Rp 10.000</a:t>
            </a:r>
            <a:endParaRPr lang="en-ID" sz="1700" dirty="0"/>
          </a:p>
        </p:txBody>
      </p:sp>
      <p:sp>
        <p:nvSpPr>
          <p:cNvPr id="1048620" name="Google Shape;535;p63"/>
          <p:cNvSpPr txBox="1"/>
          <p:nvPr/>
        </p:nvSpPr>
        <p:spPr>
          <a:xfrm>
            <a:off x="665418" y="3279650"/>
            <a:ext cx="3906582" cy="427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spcAft>
                <a:spcPts val="1200"/>
              </a:spcAft>
            </a:pPr>
            <a:r>
              <a:rPr lang="pt-BR" sz="1700" dirty="0"/>
              <a:t>Tambahan modal disetor</a:t>
            </a:r>
            <a:endParaRPr lang="en-ID" sz="1700" dirty="0"/>
          </a:p>
        </p:txBody>
      </p:sp>
      <p:sp>
        <p:nvSpPr>
          <p:cNvPr id="1048621" name="Google Shape;535;p63"/>
          <p:cNvSpPr txBox="1"/>
          <p:nvPr/>
        </p:nvSpPr>
        <p:spPr>
          <a:xfrm>
            <a:off x="665418" y="3706714"/>
            <a:ext cx="3906582" cy="427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spcAft>
                <a:spcPts val="1200"/>
              </a:spcAft>
            </a:pPr>
            <a:r>
              <a:rPr lang="pt-BR" sz="1700" dirty="0"/>
              <a:t>Saldo laba</a:t>
            </a:r>
            <a:endParaRPr lang="en-ID" sz="1700" dirty="0"/>
          </a:p>
        </p:txBody>
      </p:sp>
      <p:sp>
        <p:nvSpPr>
          <p:cNvPr id="1048622" name="Google Shape;535;p63"/>
          <p:cNvSpPr txBox="1"/>
          <p:nvPr/>
        </p:nvSpPr>
        <p:spPr>
          <a:xfrm>
            <a:off x="665418" y="4121587"/>
            <a:ext cx="3906582" cy="427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spcAft>
                <a:spcPts val="1200"/>
              </a:spcAft>
            </a:pPr>
            <a:r>
              <a:rPr lang="pt-BR" sz="1700" dirty="0"/>
              <a:t>Total ekuitas pemegang saham</a:t>
            </a:r>
            <a:endParaRPr lang="en-ID" sz="1700" dirty="0"/>
          </a:p>
        </p:txBody>
      </p:sp>
      <p:sp>
        <p:nvSpPr>
          <p:cNvPr id="1048623" name="Google Shape;535;p63"/>
          <p:cNvSpPr txBox="1"/>
          <p:nvPr/>
        </p:nvSpPr>
        <p:spPr>
          <a:xfrm>
            <a:off x="4572000" y="2852585"/>
            <a:ext cx="3906582" cy="427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r">
              <a:spcAft>
                <a:spcPts val="1200"/>
              </a:spcAft>
            </a:pPr>
            <a:r>
              <a:rPr lang="pt-BR" sz="1700" dirty="0"/>
              <a:t>Rp 100.000.000</a:t>
            </a:r>
            <a:endParaRPr lang="en-ID" sz="1700" dirty="0"/>
          </a:p>
        </p:txBody>
      </p:sp>
      <p:sp>
        <p:nvSpPr>
          <p:cNvPr id="1048624" name="Google Shape;535;p63"/>
          <p:cNvSpPr txBox="1"/>
          <p:nvPr/>
        </p:nvSpPr>
        <p:spPr>
          <a:xfrm>
            <a:off x="4572000" y="3285746"/>
            <a:ext cx="3906582" cy="427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r">
              <a:spcAft>
                <a:spcPts val="1200"/>
              </a:spcAft>
            </a:pPr>
            <a:r>
              <a:rPr lang="pt-BR" sz="1700" dirty="0"/>
              <a:t>60.000.000</a:t>
            </a:r>
            <a:endParaRPr lang="en-ID" sz="1700" dirty="0"/>
          </a:p>
        </p:txBody>
      </p:sp>
      <p:sp>
        <p:nvSpPr>
          <p:cNvPr id="1048625" name="Google Shape;535;p63"/>
          <p:cNvSpPr txBox="1"/>
          <p:nvPr/>
        </p:nvSpPr>
        <p:spPr>
          <a:xfrm>
            <a:off x="4572000" y="3718906"/>
            <a:ext cx="3906582" cy="427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r">
              <a:spcAft>
                <a:spcPts val="1200"/>
              </a:spcAft>
            </a:pPr>
            <a:r>
              <a:rPr lang="pt-BR" sz="1700" dirty="0"/>
              <a:t>40.000.000</a:t>
            </a:r>
            <a:endParaRPr lang="en-ID" sz="1700" dirty="0"/>
          </a:p>
        </p:txBody>
      </p:sp>
      <p:sp>
        <p:nvSpPr>
          <p:cNvPr id="1048626" name="Google Shape;535;p63"/>
          <p:cNvSpPr txBox="1"/>
          <p:nvPr/>
        </p:nvSpPr>
        <p:spPr>
          <a:xfrm>
            <a:off x="4572000" y="4145970"/>
            <a:ext cx="3906582" cy="427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r">
              <a:spcAft>
                <a:spcPts val="1200"/>
              </a:spcAft>
            </a:pPr>
            <a:r>
              <a:rPr lang="pt-BR" sz="1700" dirty="0"/>
              <a:t>Rp 200.000.000</a:t>
            </a:r>
            <a:endParaRPr lang="en-ID" sz="1700" dirty="0"/>
          </a:p>
        </p:txBody>
      </p:sp>
      <p:cxnSp>
        <p:nvCxnSpPr>
          <p:cNvPr id="3145736" name="Straight Connector 11"/>
          <p:cNvCxnSpPr>
            <a:cxnSpLocks/>
            <a:stCxn id="1048626" idx="0"/>
          </p:cNvCxnSpPr>
          <p:nvPr/>
        </p:nvCxnSpPr>
        <p:spPr>
          <a:xfrm>
            <a:off x="6525291" y="4145970"/>
            <a:ext cx="19532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1048629" name="Google Shape;534;p63"/>
          <p:cNvSpPr txBox="1">
            <a:spLocks noGrp="1"/>
          </p:cNvSpPr>
          <p:nvPr>
            <p:ph type="title"/>
          </p:nvPr>
        </p:nvSpPr>
        <p:spPr>
          <a:xfrm>
            <a:off x="1238133" y="1069902"/>
            <a:ext cx="6667734" cy="6956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Penerbitan</a:t>
            </a:r>
            <a:r>
              <a:rPr lang="en-US" dirty="0"/>
              <a:t> Saham Anak </a:t>
            </a:r>
            <a:r>
              <a:rPr lang="en-US" dirty="0" err="1"/>
              <a:t>Kepada</a:t>
            </a:r>
            <a:r>
              <a:rPr lang="en-US" dirty="0"/>
              <a:t> Publik</a:t>
            </a:r>
            <a:endParaRPr lang="en-ID" dirty="0"/>
          </a:p>
        </p:txBody>
      </p:sp>
      <p:sp>
        <p:nvSpPr>
          <p:cNvPr id="1048630" name="Google Shape;535;p63"/>
          <p:cNvSpPr txBox="1">
            <a:spLocks noGrp="1"/>
          </p:cNvSpPr>
          <p:nvPr>
            <p:ph type="subTitle" idx="1"/>
          </p:nvPr>
        </p:nvSpPr>
        <p:spPr>
          <a:xfrm>
            <a:off x="665418" y="1765579"/>
            <a:ext cx="7813164" cy="1273435"/>
          </a:xfrm>
          <a:prstGeom prst="rect">
            <a:avLst/>
          </a:prstGeom>
        </p:spPr>
        <p:txBody>
          <a:bodyPr spcFirstLastPara="1" wrap="square" lIns="91425" tIns="91425" rIns="91425" bIns="91425" anchor="t" anchorCtr="0">
            <a:noAutofit/>
          </a:bodyPr>
          <a:lstStyle/>
          <a:p>
            <a:pPr marL="0" indent="0" algn="just">
              <a:spcAft>
                <a:spcPts val="1200"/>
              </a:spcAft>
            </a:pPr>
            <a:r>
              <a:rPr lang="en-ID" sz="1700" dirty="0" err="1"/>
              <a:t>Operasi</a:t>
            </a:r>
            <a:r>
              <a:rPr lang="en-ID" sz="1700" dirty="0"/>
              <a:t> </a:t>
            </a:r>
            <a:r>
              <a:rPr lang="en-ID" sz="1700" dirty="0" err="1"/>
              <a:t>perusahaan</a:t>
            </a:r>
            <a:r>
              <a:rPr lang="en-ID" sz="1700" dirty="0"/>
              <a:t> </a:t>
            </a:r>
            <a:r>
              <a:rPr lang="en-ID" sz="1700" dirty="0" err="1"/>
              <a:t>anak</a:t>
            </a:r>
            <a:r>
              <a:rPr lang="en-ID" sz="1700" dirty="0"/>
              <a:t> juga </a:t>
            </a:r>
            <a:r>
              <a:rPr lang="en-ID" sz="1700" dirty="0" err="1"/>
              <a:t>dapat</a:t>
            </a:r>
            <a:r>
              <a:rPr lang="en-ID" sz="1700" dirty="0"/>
              <a:t> </a:t>
            </a:r>
            <a:r>
              <a:rPr lang="en-ID" sz="1700" dirty="0" err="1"/>
              <a:t>diperluas</a:t>
            </a:r>
            <a:r>
              <a:rPr lang="en-ID" sz="1700" dirty="0"/>
              <a:t> </a:t>
            </a:r>
            <a:r>
              <a:rPr lang="en-ID" sz="1700" dirty="0" err="1"/>
              <a:t>melalui</a:t>
            </a:r>
            <a:r>
              <a:rPr lang="en-ID" sz="1700" dirty="0"/>
              <a:t> </a:t>
            </a:r>
            <a:r>
              <a:rPr lang="en-ID" sz="1700" dirty="0" err="1"/>
              <a:t>penerbitan</a:t>
            </a:r>
            <a:r>
              <a:rPr lang="en-ID" sz="1700" dirty="0"/>
              <a:t> </a:t>
            </a:r>
            <a:r>
              <a:rPr lang="en-ID" sz="1700" dirty="0" err="1"/>
              <a:t>saham</a:t>
            </a:r>
            <a:r>
              <a:rPr lang="en-ID" sz="1700" dirty="0"/>
              <a:t> </a:t>
            </a:r>
            <a:r>
              <a:rPr lang="en-ID" sz="1700" dirty="0" err="1"/>
              <a:t>kepada</a:t>
            </a:r>
            <a:r>
              <a:rPr lang="en-ID" sz="1700" dirty="0"/>
              <a:t> </a:t>
            </a:r>
            <a:r>
              <a:rPr lang="en-ID" sz="1700" dirty="0" err="1"/>
              <a:t>publik</a:t>
            </a:r>
            <a:r>
              <a:rPr lang="en-ID" sz="1700" dirty="0"/>
              <a:t>. </a:t>
            </a:r>
            <a:r>
              <a:rPr lang="en-ID" sz="1700" dirty="0" err="1"/>
              <a:t>Dalam</a:t>
            </a:r>
            <a:r>
              <a:rPr lang="en-ID" sz="1700" dirty="0"/>
              <a:t> </a:t>
            </a:r>
            <a:r>
              <a:rPr lang="en-ID" sz="1700" dirty="0" err="1"/>
              <a:t>kasus</a:t>
            </a:r>
            <a:r>
              <a:rPr lang="en-ID" sz="1700" dirty="0"/>
              <a:t> </a:t>
            </a:r>
            <a:r>
              <a:rPr lang="en-ID" sz="1700" dirty="0" err="1"/>
              <a:t>perusahaan</a:t>
            </a:r>
            <a:r>
              <a:rPr lang="en-ID" sz="1700" dirty="0"/>
              <a:t> </a:t>
            </a:r>
            <a:r>
              <a:rPr lang="en-ID" sz="1700" dirty="0" err="1"/>
              <a:t>anak</a:t>
            </a:r>
            <a:r>
              <a:rPr lang="en-ID" sz="1700" dirty="0"/>
              <a:t> yang </a:t>
            </a:r>
            <a:r>
              <a:rPr lang="en-ID" sz="1700" dirty="0" err="1"/>
              <a:t>dimiliki</a:t>
            </a:r>
            <a:r>
              <a:rPr lang="en-ID" sz="1700" dirty="0"/>
              <a:t> </a:t>
            </a:r>
            <a:r>
              <a:rPr lang="en-ID" sz="1700" dirty="0" err="1"/>
              <a:t>sebagian</a:t>
            </a:r>
            <a:r>
              <a:rPr lang="en-ID" sz="1700" dirty="0"/>
              <a:t> oleh </a:t>
            </a:r>
            <a:r>
              <a:rPr lang="en-ID" sz="1700" dirty="0" err="1"/>
              <a:t>perusahaan</a:t>
            </a:r>
            <a:r>
              <a:rPr lang="en-ID" sz="1700" dirty="0"/>
              <a:t> </a:t>
            </a:r>
            <a:r>
              <a:rPr lang="en-ID" sz="1700" dirty="0" err="1"/>
              <a:t>induk</a:t>
            </a:r>
            <a:r>
              <a:rPr lang="en-ID" sz="1700" dirty="0"/>
              <a:t>, </a:t>
            </a:r>
            <a:r>
              <a:rPr lang="en-ID" sz="1700" dirty="0" err="1"/>
              <a:t>pemegang</a:t>
            </a:r>
            <a:r>
              <a:rPr lang="en-ID" sz="1700" dirty="0"/>
              <a:t> </a:t>
            </a:r>
            <a:r>
              <a:rPr lang="en-ID" sz="1700" dirty="0" err="1"/>
              <a:t>saham</a:t>
            </a:r>
            <a:r>
              <a:rPr lang="en-ID" sz="1700" dirty="0"/>
              <a:t> </a:t>
            </a:r>
            <a:r>
              <a:rPr lang="en-ID" sz="1700" dirty="0" err="1"/>
              <a:t>minoritas</a:t>
            </a:r>
            <a:r>
              <a:rPr lang="en-ID" sz="1700" dirty="0"/>
              <a:t> </a:t>
            </a:r>
            <a:r>
              <a:rPr lang="en-ID" sz="1700" dirty="0" err="1"/>
              <a:t>memiliki</a:t>
            </a:r>
            <a:r>
              <a:rPr lang="en-ID" sz="1700" dirty="0"/>
              <a:t> </a:t>
            </a:r>
            <a:r>
              <a:rPr lang="en-ID" sz="1700" dirty="0" err="1"/>
              <a:t>hak</a:t>
            </a:r>
            <a:r>
              <a:rPr lang="en-ID" sz="1700" dirty="0"/>
              <a:t> </a:t>
            </a:r>
            <a:r>
              <a:rPr lang="en-ID" sz="1700" dirty="0" err="1"/>
              <a:t>preemptif</a:t>
            </a:r>
            <a:r>
              <a:rPr lang="en-ID" sz="1700" dirty="0"/>
              <a:t>.</a:t>
            </a:r>
            <a:endParaRPr sz="1700" dirty="0"/>
          </a:p>
        </p:txBody>
      </p:sp>
      <p:sp>
        <p:nvSpPr>
          <p:cNvPr id="1048631" name="Google Shape;535;p63"/>
          <p:cNvSpPr txBox="1"/>
          <p:nvPr/>
        </p:nvSpPr>
        <p:spPr>
          <a:xfrm>
            <a:off x="665418" y="3039015"/>
            <a:ext cx="7813164" cy="12734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spcAft>
                <a:spcPts val="1200"/>
              </a:spcAft>
            </a:pPr>
            <a:r>
              <a:rPr lang="en-ID" sz="1700" dirty="0"/>
              <a:t>Hak </a:t>
            </a:r>
            <a:r>
              <a:rPr lang="en-ID" sz="1700" dirty="0" err="1"/>
              <a:t>preemptif</a:t>
            </a:r>
            <a:r>
              <a:rPr lang="en-ID" sz="1700" dirty="0"/>
              <a:t> </a:t>
            </a:r>
            <a:r>
              <a:rPr lang="en-ID" sz="1700" dirty="0" err="1"/>
              <a:t>memungkinkan</a:t>
            </a:r>
            <a:r>
              <a:rPr lang="en-ID" sz="1700" dirty="0"/>
              <a:t> </a:t>
            </a:r>
            <a:r>
              <a:rPr lang="en-ID" sz="1700" dirty="0" err="1"/>
              <a:t>pemegang</a:t>
            </a:r>
            <a:r>
              <a:rPr lang="en-ID" sz="1700" dirty="0"/>
              <a:t> </a:t>
            </a:r>
            <a:r>
              <a:rPr lang="en-ID" sz="1700" dirty="0" err="1"/>
              <a:t>saham</a:t>
            </a:r>
            <a:r>
              <a:rPr lang="en-ID" sz="1700" dirty="0"/>
              <a:t> </a:t>
            </a:r>
            <a:r>
              <a:rPr lang="en-ID" sz="1700" dirty="0" err="1"/>
              <a:t>minoritas</a:t>
            </a:r>
            <a:r>
              <a:rPr lang="en-ID" sz="1700" dirty="0"/>
              <a:t> </a:t>
            </a:r>
            <a:r>
              <a:rPr lang="en-ID" sz="1700" dirty="0" err="1"/>
              <a:t>untuk</a:t>
            </a:r>
            <a:r>
              <a:rPr lang="en-ID" sz="1700" dirty="0"/>
              <a:t> </a:t>
            </a:r>
            <a:r>
              <a:rPr lang="en-ID" sz="1700" dirty="0" err="1"/>
              <a:t>memperoleh</a:t>
            </a:r>
            <a:r>
              <a:rPr lang="en-ID" sz="1700" dirty="0"/>
              <a:t> </a:t>
            </a:r>
            <a:r>
              <a:rPr lang="en-ID" sz="1700" dirty="0" err="1"/>
              <a:t>saham</a:t>
            </a:r>
            <a:r>
              <a:rPr lang="en-ID" sz="1700" dirty="0"/>
              <a:t> </a:t>
            </a:r>
            <a:r>
              <a:rPr lang="en-ID" sz="1700" dirty="0" err="1"/>
              <a:t>tambahan</a:t>
            </a:r>
            <a:r>
              <a:rPr lang="en-ID" sz="1700" dirty="0"/>
              <a:t> yang </a:t>
            </a:r>
            <a:r>
              <a:rPr lang="en-ID" sz="1700" dirty="0" err="1"/>
              <a:t>diterbitkan</a:t>
            </a:r>
            <a:r>
              <a:rPr lang="en-ID" sz="1700" dirty="0"/>
              <a:t> </a:t>
            </a:r>
            <a:r>
              <a:rPr lang="en-ID" sz="1700" dirty="0" err="1"/>
              <a:t>secara</a:t>
            </a:r>
            <a:r>
              <a:rPr lang="en-ID" sz="1700" dirty="0"/>
              <a:t> </a:t>
            </a:r>
            <a:r>
              <a:rPr lang="en-ID" sz="1700" dirty="0" err="1"/>
              <a:t>proporsional</a:t>
            </a:r>
            <a:r>
              <a:rPr lang="en-ID" sz="1700" dirty="0"/>
              <a:t> </a:t>
            </a:r>
            <a:r>
              <a:rPr lang="en-ID" sz="1700" dirty="0" err="1"/>
              <a:t>dengan</a:t>
            </a:r>
            <a:r>
              <a:rPr lang="en-ID" sz="1700" dirty="0"/>
              <a:t> </a:t>
            </a:r>
            <a:r>
              <a:rPr lang="en-ID" sz="1700" dirty="0" err="1"/>
              <a:t>kepemilikannya</a:t>
            </a:r>
            <a:r>
              <a:rPr lang="en-ID" sz="1700" dirty="0"/>
              <a:t>. </a:t>
            </a:r>
            <a:r>
              <a:rPr lang="en-ID" sz="1700" dirty="0" err="1"/>
              <a:t>Dengan</a:t>
            </a:r>
            <a:r>
              <a:rPr lang="en-ID" sz="1700" dirty="0"/>
              <a:t> </a:t>
            </a:r>
            <a:r>
              <a:rPr lang="en-ID" sz="1700" dirty="0" err="1"/>
              <a:t>cara</a:t>
            </a:r>
            <a:r>
              <a:rPr lang="en-ID" sz="1700" dirty="0"/>
              <a:t> </a:t>
            </a:r>
            <a:r>
              <a:rPr lang="en-ID" sz="1700" dirty="0" err="1"/>
              <a:t>ini</a:t>
            </a:r>
            <a:r>
              <a:rPr lang="en-ID" sz="1700" dirty="0"/>
              <a:t>, </a:t>
            </a:r>
            <a:r>
              <a:rPr lang="en-ID" sz="1700" dirty="0" err="1"/>
              <a:t>perusahaan</a:t>
            </a:r>
            <a:r>
              <a:rPr lang="en-ID" sz="1700" dirty="0"/>
              <a:t> </a:t>
            </a:r>
            <a:r>
              <a:rPr lang="en-ID" sz="1700" dirty="0" err="1"/>
              <a:t>anak</a:t>
            </a:r>
            <a:r>
              <a:rPr lang="en-ID" sz="1700" dirty="0"/>
              <a:t> </a:t>
            </a:r>
            <a:r>
              <a:rPr lang="en-ID" sz="1700" dirty="0" err="1"/>
              <a:t>dapat</a:t>
            </a:r>
            <a:r>
              <a:rPr lang="en-ID" sz="1700" dirty="0"/>
              <a:t> </a:t>
            </a:r>
            <a:r>
              <a:rPr lang="en-ID" sz="1700" dirty="0" err="1"/>
              <a:t>mengumpulkan</a:t>
            </a:r>
            <a:r>
              <a:rPr lang="en-ID" sz="1700" dirty="0"/>
              <a:t> dana </a:t>
            </a:r>
            <a:r>
              <a:rPr lang="en-ID" sz="1700" dirty="0" err="1"/>
              <a:t>dari</a:t>
            </a:r>
            <a:r>
              <a:rPr lang="en-ID" sz="1700" dirty="0"/>
              <a:t> investor </a:t>
            </a:r>
            <a:r>
              <a:rPr lang="en-ID" sz="1700" dirty="0" err="1"/>
              <a:t>eksternal</a:t>
            </a:r>
            <a:r>
              <a:rPr lang="en-ID" sz="1700" dirty="0"/>
              <a:t> dan </a:t>
            </a:r>
            <a:r>
              <a:rPr lang="en-ID" sz="1700" dirty="0" err="1"/>
              <a:t>memperluas</a:t>
            </a:r>
            <a:r>
              <a:rPr lang="en-ID" sz="1700" dirty="0"/>
              <a:t> </a:t>
            </a:r>
            <a:r>
              <a:rPr lang="en-ID" sz="1700" dirty="0" err="1"/>
              <a:t>operasinya</a:t>
            </a:r>
            <a:r>
              <a:rPr lang="en-ID" sz="17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1048634" name="Google Shape;535;p63"/>
          <p:cNvSpPr txBox="1">
            <a:spLocks noGrp="1"/>
          </p:cNvSpPr>
          <p:nvPr>
            <p:ph type="subTitle" idx="1"/>
          </p:nvPr>
        </p:nvSpPr>
        <p:spPr>
          <a:xfrm>
            <a:off x="665418" y="1286525"/>
            <a:ext cx="7813164" cy="2570449"/>
          </a:xfrm>
          <a:prstGeom prst="rect">
            <a:avLst/>
          </a:prstGeom>
        </p:spPr>
        <p:txBody>
          <a:bodyPr spcFirstLastPara="1" wrap="square" lIns="91425" tIns="91425" rIns="91425" bIns="91425" anchor="t" anchorCtr="0">
            <a:noAutofit/>
          </a:bodyPr>
          <a:lstStyle/>
          <a:p>
            <a:pPr marL="0" indent="0" algn="just">
              <a:spcAft>
                <a:spcPts val="1200"/>
              </a:spcAft>
            </a:pPr>
            <a:r>
              <a:rPr lang="en-ID" sz="1700" dirty="0"/>
              <a:t>Jika PT Ski </a:t>
            </a:r>
            <a:r>
              <a:rPr lang="en-ID" sz="1700" dirty="0" err="1"/>
              <a:t>menjual</a:t>
            </a:r>
            <a:r>
              <a:rPr lang="en-ID" sz="1700" dirty="0"/>
              <a:t> 2.000 </a:t>
            </a:r>
            <a:r>
              <a:rPr lang="en-ID" sz="1700" dirty="0" err="1"/>
              <a:t>lembar</a:t>
            </a:r>
            <a:r>
              <a:rPr lang="en-ID" sz="1700" dirty="0"/>
              <a:t> </a:t>
            </a:r>
            <a:r>
              <a:rPr lang="en-ID" sz="1700" dirty="0" err="1"/>
              <a:t>saham</a:t>
            </a:r>
            <a:r>
              <a:rPr lang="en-ID" sz="1700" dirty="0"/>
              <a:t> </a:t>
            </a:r>
            <a:r>
              <a:rPr lang="en-ID" sz="1700" dirty="0" err="1"/>
              <a:t>tambahan</a:t>
            </a:r>
            <a:r>
              <a:rPr lang="en-ID" sz="1700" dirty="0"/>
              <a:t> </a:t>
            </a:r>
            <a:r>
              <a:rPr lang="en-ID" sz="1700" dirty="0" err="1"/>
              <a:t>kepada</a:t>
            </a:r>
            <a:r>
              <a:rPr lang="en-ID" sz="1700" dirty="0"/>
              <a:t> PT </a:t>
            </a:r>
            <a:r>
              <a:rPr lang="en-ID" sz="1700" dirty="0" err="1"/>
              <a:t>Polan</a:t>
            </a:r>
            <a:r>
              <a:rPr lang="en-ID" sz="1700" dirty="0"/>
              <a:t> </a:t>
            </a:r>
            <a:r>
              <a:rPr lang="en-ID" sz="1700" dirty="0" err="1"/>
              <a:t>dengan</a:t>
            </a:r>
            <a:r>
              <a:rPr lang="en-ID" sz="1700" dirty="0"/>
              <a:t> </a:t>
            </a:r>
            <a:r>
              <a:rPr lang="en-ID" sz="1700" dirty="0" err="1"/>
              <a:t>nilai</a:t>
            </a:r>
            <a:r>
              <a:rPr lang="en-ID" sz="1700" dirty="0"/>
              <a:t> </a:t>
            </a:r>
            <a:r>
              <a:rPr lang="en-ID" sz="1700" dirty="0" err="1"/>
              <a:t>buku</a:t>
            </a:r>
            <a:r>
              <a:rPr lang="en-ID" sz="1700" dirty="0"/>
              <a:t> Rp 20.000 per </a:t>
            </a:r>
            <a:r>
              <a:rPr lang="en-ID" sz="1700" dirty="0" err="1"/>
              <a:t>lembar</a:t>
            </a:r>
            <a:r>
              <a:rPr lang="en-ID" sz="1700" dirty="0"/>
              <a:t> </a:t>
            </a:r>
            <a:r>
              <a:rPr lang="en-ID" sz="1700" dirty="0" err="1"/>
              <a:t>saham</a:t>
            </a:r>
            <a:r>
              <a:rPr lang="en-ID" sz="1700" dirty="0"/>
              <a:t> pada </a:t>
            </a:r>
            <a:r>
              <a:rPr lang="en-ID" sz="1700" dirty="0" err="1"/>
              <a:t>tanggal</a:t>
            </a:r>
            <a:r>
              <a:rPr lang="en-ID" sz="1700" dirty="0"/>
              <a:t> 2 </a:t>
            </a:r>
            <a:r>
              <a:rPr lang="en-ID" sz="1700" dirty="0" err="1"/>
              <a:t>Janauri</a:t>
            </a:r>
            <a:r>
              <a:rPr lang="en-ID" sz="1700" dirty="0"/>
              <a:t> 20X7, </a:t>
            </a:r>
            <a:r>
              <a:rPr lang="en-ID" sz="1700" dirty="0" err="1"/>
              <a:t>investasi</a:t>
            </a:r>
            <a:r>
              <a:rPr lang="en-ID" sz="1700" dirty="0"/>
              <a:t> PT </a:t>
            </a:r>
            <a:r>
              <a:rPr lang="en-ID" sz="1700" dirty="0" err="1"/>
              <a:t>Polan</a:t>
            </a:r>
            <a:r>
              <a:rPr lang="en-ID" sz="1700" dirty="0"/>
              <a:t> pada PT Ski </a:t>
            </a:r>
            <a:r>
              <a:rPr lang="en-ID" sz="1700" dirty="0" err="1"/>
              <a:t>akan</a:t>
            </a:r>
            <a:r>
              <a:rPr lang="en-ID" sz="1700" dirty="0"/>
              <a:t> </a:t>
            </a:r>
            <a:r>
              <a:rPr lang="en-ID" sz="1700" dirty="0" err="1"/>
              <a:t>meningkat</a:t>
            </a:r>
            <a:r>
              <a:rPr lang="en-ID" sz="1700" dirty="0"/>
              <a:t> </a:t>
            </a:r>
            <a:r>
              <a:rPr lang="en-ID" sz="1700" dirty="0" err="1"/>
              <a:t>sebesar</a:t>
            </a:r>
            <a:r>
              <a:rPr lang="en-ID" sz="1700" dirty="0"/>
              <a:t> Rp 40.000.000 </a:t>
            </a:r>
            <a:r>
              <a:rPr lang="en-ID" sz="1700" dirty="0" err="1"/>
              <a:t>menjadi</a:t>
            </a:r>
            <a:r>
              <a:rPr lang="en-ID" sz="1700" dirty="0"/>
              <a:t> Rp 220.000.000, dan </a:t>
            </a:r>
            <a:r>
              <a:rPr lang="en-ID" sz="1700" dirty="0" err="1"/>
              <a:t>kepemilikannya</a:t>
            </a:r>
            <a:r>
              <a:rPr lang="en-ID" sz="1700" dirty="0"/>
              <a:t> pada PT Ski </a:t>
            </a:r>
            <a:r>
              <a:rPr lang="en-ID" sz="1700" dirty="0" err="1"/>
              <a:t>akan</a:t>
            </a:r>
            <a:r>
              <a:rPr lang="en-ID" sz="1700" dirty="0"/>
              <a:t> </a:t>
            </a:r>
            <a:r>
              <a:rPr lang="en-ID" sz="1700" dirty="0" err="1"/>
              <a:t>meningkat</a:t>
            </a:r>
            <a:r>
              <a:rPr lang="en-ID" sz="1700" dirty="0"/>
              <a:t> </a:t>
            </a:r>
            <a:r>
              <a:rPr lang="en-ID" sz="1700" dirty="0" err="1"/>
              <a:t>dari</a:t>
            </a:r>
            <a:r>
              <a:rPr lang="en-ID" sz="1700" dirty="0"/>
              <a:t> 80 </a:t>
            </a:r>
            <a:r>
              <a:rPr lang="en-ID" sz="1700" dirty="0" err="1"/>
              <a:t>persen</a:t>
            </a:r>
            <a:r>
              <a:rPr lang="en-ID" sz="1700" dirty="0"/>
              <a:t> (8.000/10.000 </a:t>
            </a:r>
            <a:r>
              <a:rPr lang="en-ID" sz="1700" dirty="0" err="1"/>
              <a:t>lembar</a:t>
            </a:r>
            <a:r>
              <a:rPr lang="en-ID" sz="1700" dirty="0"/>
              <a:t> </a:t>
            </a:r>
            <a:r>
              <a:rPr lang="en-ID" sz="1700" dirty="0" err="1"/>
              <a:t>saham</a:t>
            </a:r>
            <a:r>
              <a:rPr lang="en-ID" sz="1700" dirty="0"/>
              <a:t>) </a:t>
            </a:r>
            <a:r>
              <a:rPr lang="en-ID" sz="1700" dirty="0" err="1"/>
              <a:t>menjadi</a:t>
            </a:r>
            <a:r>
              <a:rPr lang="en-ID" sz="1700" dirty="0"/>
              <a:t> 83 1/3 </a:t>
            </a:r>
            <a:r>
              <a:rPr lang="en-ID" sz="1700" dirty="0" err="1"/>
              <a:t>persen</a:t>
            </a:r>
            <a:r>
              <a:rPr lang="en-ID" sz="1700" dirty="0"/>
              <a:t> (10.000/12.000 </a:t>
            </a:r>
            <a:r>
              <a:rPr lang="en-ID" sz="1700" dirty="0" err="1"/>
              <a:t>lembar</a:t>
            </a:r>
            <a:r>
              <a:rPr lang="en-ID" sz="1700" dirty="0"/>
              <a:t> </a:t>
            </a:r>
            <a:r>
              <a:rPr lang="en-ID" sz="1700" dirty="0" err="1"/>
              <a:t>saham</a:t>
            </a:r>
            <a:r>
              <a:rPr lang="en-ID" sz="1700" dirty="0"/>
              <a:t>). Karena </a:t>
            </a:r>
            <a:r>
              <a:rPr lang="en-ID" sz="1700" dirty="0" err="1"/>
              <a:t>jumlah</a:t>
            </a:r>
            <a:r>
              <a:rPr lang="en-ID" sz="1700" dirty="0"/>
              <a:t> yang </a:t>
            </a:r>
            <a:r>
              <a:rPr lang="en-ID" sz="1700" dirty="0" err="1"/>
              <a:t>dibayar</a:t>
            </a:r>
            <a:r>
              <a:rPr lang="en-ID" sz="1700" dirty="0"/>
              <a:t> </a:t>
            </a:r>
            <a:r>
              <a:rPr lang="en-ID" sz="1700" dirty="0" err="1"/>
              <a:t>untuk</a:t>
            </a:r>
            <a:r>
              <a:rPr lang="en-ID" sz="1700" dirty="0"/>
              <a:t> 2.000 </a:t>
            </a:r>
            <a:r>
              <a:rPr lang="en-ID" sz="1700" dirty="0" err="1"/>
              <a:t>lembar</a:t>
            </a:r>
            <a:r>
              <a:rPr lang="en-ID" sz="1700" dirty="0"/>
              <a:t> </a:t>
            </a:r>
            <a:r>
              <a:rPr lang="en-ID" sz="1700" dirty="0" err="1"/>
              <a:t>saham</a:t>
            </a:r>
            <a:r>
              <a:rPr lang="en-ID" sz="1700" dirty="0"/>
              <a:t> </a:t>
            </a:r>
            <a:r>
              <a:rPr lang="en-ID" sz="1700" dirty="0" err="1"/>
              <a:t>tambahan</a:t>
            </a:r>
            <a:r>
              <a:rPr lang="en-ID" sz="1700" dirty="0"/>
              <a:t> </a:t>
            </a:r>
            <a:r>
              <a:rPr lang="en-ID" sz="1700" dirty="0" err="1"/>
              <a:t>sama</a:t>
            </a:r>
            <a:r>
              <a:rPr lang="en-ID" sz="1700" dirty="0"/>
              <a:t> </a:t>
            </a:r>
            <a:r>
              <a:rPr lang="en-ID" sz="1700" dirty="0" err="1"/>
              <a:t>dengan</a:t>
            </a:r>
            <a:r>
              <a:rPr lang="en-ID" sz="1700" dirty="0"/>
              <a:t> </a:t>
            </a:r>
            <a:r>
              <a:rPr lang="en-ID" sz="1700" dirty="0" err="1"/>
              <a:t>nilai</a:t>
            </a:r>
            <a:r>
              <a:rPr lang="en-ID" sz="1700" dirty="0"/>
              <a:t> </a:t>
            </a:r>
            <a:r>
              <a:rPr lang="en-ID" sz="1700" dirty="0" err="1"/>
              <a:t>buku</a:t>
            </a:r>
            <a:r>
              <a:rPr lang="en-ID" sz="1700" dirty="0"/>
              <a:t>, </a:t>
            </a:r>
            <a:r>
              <a:rPr lang="en-ID" sz="1700" dirty="0" err="1"/>
              <a:t>maka</a:t>
            </a:r>
            <a:r>
              <a:rPr lang="en-ID" sz="1700" dirty="0"/>
              <a:t> </a:t>
            </a:r>
            <a:r>
              <a:rPr lang="en-ID" sz="1700" dirty="0" err="1"/>
              <a:t>investasi</a:t>
            </a:r>
            <a:r>
              <a:rPr lang="en-ID" sz="1700" dirty="0"/>
              <a:t> PT </a:t>
            </a:r>
            <a:r>
              <a:rPr lang="en-ID" sz="1700" dirty="0" err="1"/>
              <a:t>Polan</a:t>
            </a:r>
            <a:r>
              <a:rPr lang="en-ID" sz="1700" dirty="0"/>
              <a:t> pada PT Ski </a:t>
            </a:r>
            <a:r>
              <a:rPr lang="en-ID" sz="1700" dirty="0" err="1"/>
              <a:t>masih</a:t>
            </a:r>
            <a:r>
              <a:rPr lang="en-ID" sz="1700" dirty="0"/>
              <a:t> </a:t>
            </a:r>
            <a:r>
              <a:rPr lang="en-ID" sz="1700" dirty="0" err="1"/>
              <a:t>merefleksikan</a:t>
            </a:r>
            <a:r>
              <a:rPr lang="en-ID" sz="1700" dirty="0"/>
              <a:t> goodwill yang </a:t>
            </a:r>
            <a:r>
              <a:rPr lang="en-ID" sz="1700" dirty="0" err="1"/>
              <a:t>belum</a:t>
            </a:r>
            <a:r>
              <a:rPr lang="en-ID" sz="1700" dirty="0"/>
              <a:t> </a:t>
            </a:r>
            <a:r>
              <a:rPr lang="en-ID" sz="1700" dirty="0" err="1"/>
              <a:t>diamortisasi</a:t>
            </a:r>
            <a:r>
              <a:rPr lang="en-ID" sz="1700" dirty="0"/>
              <a:t> </a:t>
            </a:r>
            <a:r>
              <a:rPr lang="en-ID" sz="1700" dirty="0" err="1"/>
              <a:t>sebesar</a:t>
            </a:r>
            <a:r>
              <a:rPr lang="en-ID" sz="1700" dirty="0"/>
              <a:t> Rp 20.000.000.</a:t>
            </a:r>
            <a:endParaRPr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1048637" name="Google Shape;535;p63"/>
          <p:cNvSpPr txBox="1">
            <a:spLocks noGrp="1"/>
          </p:cNvSpPr>
          <p:nvPr>
            <p:ph type="subTitle" idx="1"/>
          </p:nvPr>
        </p:nvSpPr>
        <p:spPr>
          <a:xfrm>
            <a:off x="665418" y="1003061"/>
            <a:ext cx="7813164" cy="487411"/>
          </a:xfrm>
          <a:prstGeom prst="rect">
            <a:avLst/>
          </a:prstGeom>
        </p:spPr>
        <p:txBody>
          <a:bodyPr spcFirstLastPara="1" wrap="square" lIns="91425" tIns="91425" rIns="91425" bIns="91425" anchor="t" anchorCtr="0">
            <a:noAutofit/>
          </a:bodyPr>
          <a:lstStyle/>
          <a:p>
            <a:pPr marL="0" indent="0" algn="just">
              <a:spcAft>
                <a:spcPts val="1200"/>
              </a:spcAft>
            </a:pPr>
            <a:r>
              <a:rPr lang="en-US" sz="1700" b="1" dirty="0" err="1"/>
              <a:t>Analisis</a:t>
            </a:r>
            <a:r>
              <a:rPr lang="en-US" sz="1700" b="1" dirty="0"/>
              <a:t> :</a:t>
            </a:r>
            <a:endParaRPr sz="1700" b="1" dirty="0"/>
          </a:p>
        </p:txBody>
      </p:sp>
      <p:sp>
        <p:nvSpPr>
          <p:cNvPr id="1048638" name="Google Shape;535;p63"/>
          <p:cNvSpPr txBox="1"/>
          <p:nvPr/>
        </p:nvSpPr>
        <p:spPr>
          <a:xfrm>
            <a:off x="665418" y="1490472"/>
            <a:ext cx="7813164" cy="4874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spcAft>
                <a:spcPts val="1200"/>
              </a:spcAft>
            </a:pPr>
            <a:r>
              <a:rPr lang="fi-FI" sz="1700" dirty="0"/>
              <a:t>1. Penjualan Saham Tambahan oleh PT Ski</a:t>
            </a:r>
            <a:endParaRPr lang="en-US" sz="1700" dirty="0"/>
          </a:p>
        </p:txBody>
      </p:sp>
      <p:sp>
        <p:nvSpPr>
          <p:cNvPr id="1048639" name="Google Shape;535;p63"/>
          <p:cNvSpPr txBox="1"/>
          <p:nvPr/>
        </p:nvSpPr>
        <p:spPr>
          <a:xfrm>
            <a:off x="665418" y="1977883"/>
            <a:ext cx="7813164" cy="2121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285750" indent="-285750" algn="just">
              <a:spcAft>
                <a:spcPts val="1200"/>
              </a:spcAft>
              <a:buFont typeface="Arial" panose="020B0604020202020204" pitchFamily="34" charset="0"/>
              <a:buChar char="•"/>
            </a:pPr>
            <a:r>
              <a:rPr lang="fi-FI" sz="1700" dirty="0"/>
              <a:t>PT Ski menjual 2.000 lembar saham tambahan kepada PT Polan dengan nilai buku Rp 20.000 per lembar saham.</a:t>
            </a:r>
          </a:p>
          <a:p>
            <a:pPr marL="285750" indent="-285750" algn="just">
              <a:spcAft>
                <a:spcPts val="1200"/>
              </a:spcAft>
              <a:buFont typeface="Arial" panose="020B0604020202020204" pitchFamily="34" charset="0"/>
              <a:buChar char="•"/>
            </a:pPr>
            <a:r>
              <a:rPr lang="fi-FI" sz="1700" dirty="0"/>
              <a:t>Jumlah yang dibayar oleh PT Polan untuk 2.000 lembar saham tambahan sama dengan nilai buku, yaitu </a:t>
            </a:r>
            <a:r>
              <a:rPr lang="fi-FI" sz="1700" b="1" dirty="0"/>
              <a:t>Rp 40.000.000</a:t>
            </a:r>
            <a:r>
              <a:rPr lang="fi-FI" sz="1700" dirty="0"/>
              <a:t>.</a:t>
            </a:r>
          </a:p>
          <a:p>
            <a:pPr marL="285750" indent="-285750" algn="just">
              <a:spcAft>
                <a:spcPts val="1200"/>
              </a:spcAft>
              <a:buFont typeface="Arial" panose="020B0604020202020204" pitchFamily="34" charset="0"/>
              <a:buChar char="•"/>
            </a:pPr>
            <a:r>
              <a:rPr lang="fi-FI" sz="1700" dirty="0"/>
              <a:t>Akibatnya, investasi PT Polan pada PT Ski meningkat dari </a:t>
            </a:r>
            <a:r>
              <a:rPr lang="fi-FI" sz="1700" b="1" dirty="0"/>
              <a:t>Rp 180.000.000</a:t>
            </a:r>
            <a:r>
              <a:rPr lang="fi-FI" sz="1700" dirty="0"/>
              <a:t> menjadi </a:t>
            </a:r>
            <a:r>
              <a:rPr lang="fi-FI" sz="1700" b="1" dirty="0"/>
              <a:t>Rp 220.000.000</a:t>
            </a:r>
            <a:r>
              <a:rPr lang="fi-FI" sz="1700" dirty="0"/>
              <a:t>.</a:t>
            </a:r>
            <a:endParaRPr lang="en-US" sz="17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1048642" name="Google Shape;535;p63"/>
          <p:cNvSpPr txBox="1"/>
          <p:nvPr/>
        </p:nvSpPr>
        <p:spPr>
          <a:xfrm>
            <a:off x="665418" y="733806"/>
            <a:ext cx="7813164" cy="4874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spcAft>
                <a:spcPts val="1200"/>
              </a:spcAft>
            </a:pPr>
            <a:r>
              <a:rPr lang="en-US" sz="1700" dirty="0"/>
              <a:t>2. </a:t>
            </a:r>
            <a:r>
              <a:rPr lang="en-US" sz="1700" dirty="0" err="1"/>
              <a:t>Perubahan</a:t>
            </a:r>
            <a:r>
              <a:rPr lang="en-US" sz="1700" dirty="0"/>
              <a:t> </a:t>
            </a:r>
            <a:r>
              <a:rPr lang="en-US" sz="1700" dirty="0" err="1"/>
              <a:t>Kepemilikan</a:t>
            </a:r>
            <a:r>
              <a:rPr lang="en-US" sz="1700" dirty="0"/>
              <a:t> Saham</a:t>
            </a:r>
          </a:p>
        </p:txBody>
      </p:sp>
      <p:sp>
        <p:nvSpPr>
          <p:cNvPr id="1048643" name="Google Shape;535;p63"/>
          <p:cNvSpPr txBox="1"/>
          <p:nvPr/>
        </p:nvSpPr>
        <p:spPr>
          <a:xfrm>
            <a:off x="665418" y="1221217"/>
            <a:ext cx="7813164" cy="1460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285750" indent="-285750" algn="just">
              <a:spcAft>
                <a:spcPts val="1200"/>
              </a:spcAft>
              <a:buFont typeface="Arial" panose="020B0604020202020204" pitchFamily="34" charset="0"/>
              <a:buChar char="•"/>
            </a:pPr>
            <a:r>
              <a:rPr lang="fi-FI" sz="1700" dirty="0"/>
              <a:t>Sebelum penjualan saham tambahan, PT Polan memiliki kepemilikan sebesar 80% (8.000/10.000 lembar saham) di PT Ski.</a:t>
            </a:r>
          </a:p>
          <a:p>
            <a:pPr marL="285750" indent="-285750" algn="just">
              <a:spcAft>
                <a:spcPts val="1200"/>
              </a:spcAft>
              <a:buFont typeface="Arial" panose="020B0604020202020204" pitchFamily="34" charset="0"/>
              <a:buChar char="•"/>
            </a:pPr>
            <a:r>
              <a:rPr lang="fi-FI" sz="1700" dirty="0"/>
              <a:t>Setelah penjualan saham tambahan, kepemilikan PT Polan meningkat menjadi 83 1/3% (10.000/12.000 lembar saham).</a:t>
            </a:r>
            <a:endParaRPr lang="en-US" sz="1700" b="1" dirty="0"/>
          </a:p>
        </p:txBody>
      </p:sp>
      <p:sp>
        <p:nvSpPr>
          <p:cNvPr id="1048644" name="Google Shape;535;p63"/>
          <p:cNvSpPr txBox="1"/>
          <p:nvPr/>
        </p:nvSpPr>
        <p:spPr>
          <a:xfrm>
            <a:off x="665418" y="2760726"/>
            <a:ext cx="7813164" cy="4874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spcAft>
                <a:spcPts val="1200"/>
              </a:spcAft>
            </a:pPr>
            <a:r>
              <a:rPr lang="en-US" sz="1700" dirty="0"/>
              <a:t>3. Goodwill yang </a:t>
            </a:r>
            <a:r>
              <a:rPr lang="en-US" sz="1700" dirty="0" err="1"/>
              <a:t>belum</a:t>
            </a:r>
            <a:r>
              <a:rPr lang="en-US" sz="1700" dirty="0"/>
              <a:t> </a:t>
            </a:r>
            <a:r>
              <a:rPr lang="en-US" sz="1700" dirty="0" err="1"/>
              <a:t>diamortisasi</a:t>
            </a:r>
            <a:endParaRPr lang="en-US" sz="1700" dirty="0"/>
          </a:p>
        </p:txBody>
      </p:sp>
      <p:sp>
        <p:nvSpPr>
          <p:cNvPr id="1048645" name="Google Shape;535;p63"/>
          <p:cNvSpPr txBox="1"/>
          <p:nvPr/>
        </p:nvSpPr>
        <p:spPr>
          <a:xfrm>
            <a:off x="665418" y="3248137"/>
            <a:ext cx="7813164" cy="1314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285750" indent="-285750" algn="just">
              <a:spcAft>
                <a:spcPts val="1200"/>
              </a:spcAft>
              <a:buFont typeface="Arial" panose="020B0604020202020204" pitchFamily="34" charset="0"/>
              <a:buChar char="•"/>
            </a:pPr>
            <a:r>
              <a:rPr lang="fi-FI" sz="1700" dirty="0"/>
              <a:t>Nilai goodwill yang belum diamortisasi adalah Rp 20.000.000.</a:t>
            </a:r>
          </a:p>
          <a:p>
            <a:pPr marL="285750" indent="-285750" algn="just">
              <a:spcAft>
                <a:spcPts val="1200"/>
              </a:spcAft>
              <a:buFont typeface="Arial" panose="020B0604020202020204" pitchFamily="34" charset="0"/>
              <a:buChar char="•"/>
            </a:pPr>
            <a:r>
              <a:rPr lang="fi-FI" sz="1700" dirty="0"/>
              <a:t>Goodwill muncul karena PT Polan membayar lebih dari nilai buku bersih PT Ski saat mengakuisisi sahamnya.</a:t>
            </a:r>
            <a:endParaRPr lang="en-US" sz="17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graphicFrame>
        <p:nvGraphicFramePr>
          <p:cNvPr id="4194304" name="Table 3"/>
          <p:cNvGraphicFramePr>
            <a:graphicFrameLocks noGrp="1"/>
          </p:cNvGraphicFramePr>
          <p:nvPr/>
        </p:nvGraphicFramePr>
        <p:xfrm>
          <a:off x="452628" y="1105456"/>
          <a:ext cx="8238744" cy="2932587"/>
        </p:xfrm>
        <a:graphic>
          <a:graphicData uri="http://schemas.openxmlformats.org/drawingml/2006/table">
            <a:tbl>
              <a:tblPr firstRow="1" bandRow="1">
                <a:tableStyleId>{3DEB284D-D253-40DF-AEA8-D098A35B8A74}</a:tableStyleId>
              </a:tblPr>
              <a:tblGrid>
                <a:gridCol w="3881628">
                  <a:extLst>
                    <a:ext uri="{9D8B030D-6E8A-4147-A177-3AD203B41FA5}">
                      <a16:colId xmlns:a16="http://schemas.microsoft.com/office/drawing/2014/main" val="20000"/>
                    </a:ext>
                  </a:extLst>
                </a:gridCol>
                <a:gridCol w="2231136">
                  <a:extLst>
                    <a:ext uri="{9D8B030D-6E8A-4147-A177-3AD203B41FA5}">
                      <a16:colId xmlns:a16="http://schemas.microsoft.com/office/drawing/2014/main" val="20001"/>
                    </a:ext>
                  </a:extLst>
                </a:gridCol>
                <a:gridCol w="2125980">
                  <a:extLst>
                    <a:ext uri="{9D8B030D-6E8A-4147-A177-3AD203B41FA5}">
                      <a16:colId xmlns:a16="http://schemas.microsoft.com/office/drawing/2014/main" val="20002"/>
                    </a:ext>
                  </a:extLst>
                </a:gridCol>
              </a:tblGrid>
              <a:tr h="946373">
                <a:tc>
                  <a:txBody>
                    <a:bodyPr/>
                    <a:lstStyle/>
                    <a:p>
                      <a:pPr algn="ctr"/>
                      <a:endParaRPr lang="en-ID">
                        <a:latin typeface="Montserrat" panose="00000500000000000000" pitchFamily="2" charset="0"/>
                      </a:endParaRPr>
                    </a:p>
                  </a:txBody>
                  <a:tcPr anchor="ctr"/>
                </a:tc>
                <a:tc>
                  <a:txBody>
                    <a:bodyPr/>
                    <a:lstStyle/>
                    <a:p>
                      <a:pPr algn="ctr"/>
                      <a:r>
                        <a:rPr lang="en-ID" b="1" dirty="0">
                          <a:latin typeface="Montserrat" panose="00000500000000000000" pitchFamily="2" charset="0"/>
                        </a:rPr>
                        <a:t>1 </a:t>
                      </a:r>
                      <a:r>
                        <a:rPr lang="en-ID" b="1" dirty="0" err="1">
                          <a:latin typeface="Montserrat" panose="00000500000000000000" pitchFamily="2" charset="0"/>
                        </a:rPr>
                        <a:t>Januari</a:t>
                      </a:r>
                      <a:endParaRPr lang="en-ID" b="1" dirty="0">
                        <a:latin typeface="Montserrat" panose="00000500000000000000" pitchFamily="2" charset="0"/>
                      </a:endParaRPr>
                    </a:p>
                    <a:p>
                      <a:pPr algn="ctr"/>
                      <a:r>
                        <a:rPr lang="en-ID" b="1" dirty="0" err="1">
                          <a:latin typeface="Montserrat" panose="00000500000000000000" pitchFamily="2" charset="0"/>
                        </a:rPr>
                        <a:t>Sebelum</a:t>
                      </a:r>
                      <a:r>
                        <a:rPr lang="en-ID" b="1" dirty="0">
                          <a:latin typeface="Montserrat" panose="00000500000000000000" pitchFamily="2" charset="0"/>
                        </a:rPr>
                        <a:t> </a:t>
                      </a:r>
                      <a:r>
                        <a:rPr lang="en-ID" b="1" dirty="0" err="1">
                          <a:latin typeface="Montserrat" panose="00000500000000000000" pitchFamily="2" charset="0"/>
                        </a:rPr>
                        <a:t>Penjualan</a:t>
                      </a:r>
                      <a:endParaRPr lang="en-ID" b="1" dirty="0">
                        <a:latin typeface="Montserrat" panose="00000500000000000000" pitchFamily="2" charset="0"/>
                      </a:endParaRPr>
                    </a:p>
                  </a:txBody>
                  <a:tcPr anchor="ctr"/>
                </a:tc>
                <a:tc>
                  <a:txBody>
                    <a:bodyPr/>
                    <a:lstStyle/>
                    <a:p>
                      <a:pPr algn="ctr"/>
                      <a:r>
                        <a:rPr lang="en-ID" b="1" dirty="0">
                          <a:latin typeface="Montserrat" panose="00000500000000000000" pitchFamily="2" charset="0"/>
                        </a:rPr>
                        <a:t>1 </a:t>
                      </a:r>
                      <a:r>
                        <a:rPr lang="en-ID" b="1" dirty="0" err="1">
                          <a:latin typeface="Montserrat" panose="00000500000000000000" pitchFamily="2" charset="0"/>
                        </a:rPr>
                        <a:t>Januari</a:t>
                      </a:r>
                      <a:endParaRPr lang="en-ID" b="1" dirty="0">
                        <a:latin typeface="Montserrat" panose="00000500000000000000" pitchFamily="2" charset="0"/>
                      </a:endParaRPr>
                    </a:p>
                    <a:p>
                      <a:pPr algn="ctr"/>
                      <a:r>
                        <a:rPr lang="en-ID" b="1" dirty="0" err="1">
                          <a:latin typeface="Montserrat" panose="00000500000000000000" pitchFamily="2" charset="0"/>
                        </a:rPr>
                        <a:t>Setelah</a:t>
                      </a:r>
                      <a:r>
                        <a:rPr lang="en-ID" b="1" dirty="0">
                          <a:latin typeface="Montserrat" panose="00000500000000000000" pitchFamily="2" charset="0"/>
                        </a:rPr>
                        <a:t> </a:t>
                      </a:r>
                      <a:r>
                        <a:rPr lang="en-ID" b="1" dirty="0" err="1">
                          <a:latin typeface="Montserrat" panose="00000500000000000000" pitchFamily="2" charset="0"/>
                        </a:rPr>
                        <a:t>Penjualan</a:t>
                      </a:r>
                      <a:endParaRPr lang="en-ID" b="1" dirty="0">
                        <a:latin typeface="Montserrat" panose="00000500000000000000" pitchFamily="2" charset="0"/>
                      </a:endParaRPr>
                    </a:p>
                  </a:txBody>
                  <a:tcPr anchor="ctr"/>
                </a:tc>
                <a:extLst>
                  <a:ext uri="{0D108BD9-81ED-4DB2-BD59-A6C34878D82A}">
                    <a16:rowId xmlns:a16="http://schemas.microsoft.com/office/drawing/2014/main" val="10000"/>
                  </a:ext>
                </a:extLst>
              </a:tr>
              <a:tr h="631602">
                <a:tc>
                  <a:txBody>
                    <a:bodyPr/>
                    <a:lstStyle/>
                    <a:p>
                      <a:pPr algn="l"/>
                      <a:r>
                        <a:rPr lang="en-ID" dirty="0" err="1">
                          <a:latin typeface="Montserrat" panose="00000500000000000000" pitchFamily="2" charset="0"/>
                        </a:rPr>
                        <a:t>Ekuitas</a:t>
                      </a:r>
                      <a:r>
                        <a:rPr lang="en-ID" dirty="0">
                          <a:latin typeface="Montserrat" panose="00000500000000000000" pitchFamily="2" charset="0"/>
                        </a:rPr>
                        <a:t> </a:t>
                      </a:r>
                      <a:r>
                        <a:rPr lang="en-ID" dirty="0" err="1">
                          <a:latin typeface="Montserrat" panose="00000500000000000000" pitchFamily="2" charset="0"/>
                        </a:rPr>
                        <a:t>pemegang</a:t>
                      </a:r>
                      <a:r>
                        <a:rPr lang="en-ID" dirty="0">
                          <a:latin typeface="Montserrat" panose="00000500000000000000" pitchFamily="2" charset="0"/>
                        </a:rPr>
                        <a:t> </a:t>
                      </a:r>
                      <a:r>
                        <a:rPr lang="en-ID" dirty="0" err="1">
                          <a:latin typeface="Montserrat" panose="00000500000000000000" pitchFamily="2" charset="0"/>
                        </a:rPr>
                        <a:t>saham</a:t>
                      </a:r>
                      <a:r>
                        <a:rPr lang="en-ID" dirty="0">
                          <a:latin typeface="Montserrat" panose="00000500000000000000" pitchFamily="2" charset="0"/>
                        </a:rPr>
                        <a:t> PT Ski</a:t>
                      </a:r>
                    </a:p>
                    <a:p>
                      <a:pPr algn="l"/>
                      <a:r>
                        <a:rPr lang="en-ID" dirty="0" err="1">
                          <a:latin typeface="Montserrat" panose="00000500000000000000" pitchFamily="2" charset="0"/>
                        </a:rPr>
                        <a:t>Kepemilikan</a:t>
                      </a:r>
                      <a:r>
                        <a:rPr lang="en-ID" dirty="0">
                          <a:latin typeface="Montserrat" panose="00000500000000000000" pitchFamily="2" charset="0"/>
                        </a:rPr>
                        <a:t> PT </a:t>
                      </a:r>
                      <a:r>
                        <a:rPr lang="en-ID" dirty="0" err="1">
                          <a:latin typeface="Montserrat" panose="00000500000000000000" pitchFamily="2" charset="0"/>
                        </a:rPr>
                        <a:t>Polan</a:t>
                      </a:r>
                      <a:endParaRPr lang="en-ID" dirty="0">
                        <a:latin typeface="Montserrat" panose="00000500000000000000" pitchFamily="2" charset="0"/>
                      </a:endParaRPr>
                    </a:p>
                  </a:txBody>
                  <a:tcPr anchor="ctr"/>
                </a:tc>
                <a:tc>
                  <a:txBody>
                    <a:bodyPr/>
                    <a:lstStyle/>
                    <a:p>
                      <a:pPr algn="r"/>
                      <a:r>
                        <a:rPr lang="en-ID" dirty="0">
                          <a:latin typeface="Montserrat" panose="00000500000000000000" pitchFamily="2" charset="0"/>
                        </a:rPr>
                        <a:t>Rp200.000.000</a:t>
                      </a:r>
                    </a:p>
                    <a:p>
                      <a:pPr algn="r"/>
                      <a:r>
                        <a:rPr lang="en-ID" dirty="0">
                          <a:latin typeface="Montserrat" panose="00000500000000000000" pitchFamily="2" charset="0"/>
                        </a:rPr>
                        <a:t>80%</a:t>
                      </a:r>
                    </a:p>
                  </a:txBody>
                  <a:tcPr anchor="ctr"/>
                </a:tc>
                <a:tc>
                  <a:txBody>
                    <a:bodyPr/>
                    <a:lstStyle/>
                    <a:p>
                      <a:pPr algn="r"/>
                      <a:r>
                        <a:rPr lang="en-ID" dirty="0">
                          <a:latin typeface="Montserrat" panose="00000500000000000000" pitchFamily="2" charset="0"/>
                        </a:rPr>
                        <a:t>Rp240.000.000</a:t>
                      </a:r>
                    </a:p>
                    <a:p>
                      <a:pPr algn="r"/>
                      <a:r>
                        <a:rPr lang="en-ID" dirty="0">
                          <a:latin typeface="Montserrat" panose="00000500000000000000" pitchFamily="2" charset="0"/>
                        </a:rPr>
                        <a:t>83 1/3%</a:t>
                      </a:r>
                    </a:p>
                  </a:txBody>
                  <a:tcPr anchor="ctr"/>
                </a:tc>
                <a:extLst>
                  <a:ext uri="{0D108BD9-81ED-4DB2-BD59-A6C34878D82A}">
                    <a16:rowId xmlns:a16="http://schemas.microsoft.com/office/drawing/2014/main" val="10001"/>
                  </a:ext>
                </a:extLst>
              </a:tr>
              <a:tr h="677306">
                <a:tc>
                  <a:txBody>
                    <a:bodyPr/>
                    <a:lstStyle/>
                    <a:p>
                      <a:pPr algn="l"/>
                      <a:r>
                        <a:rPr lang="en-ID" dirty="0" err="1">
                          <a:latin typeface="Montserrat" panose="00000500000000000000" pitchFamily="2" charset="0"/>
                        </a:rPr>
                        <a:t>Ekuitas</a:t>
                      </a:r>
                      <a:r>
                        <a:rPr lang="en-ID" dirty="0">
                          <a:latin typeface="Montserrat" panose="00000500000000000000" pitchFamily="2" charset="0"/>
                        </a:rPr>
                        <a:t> PT </a:t>
                      </a:r>
                      <a:r>
                        <a:rPr lang="en-ID" dirty="0" err="1">
                          <a:latin typeface="Montserrat" panose="00000500000000000000" pitchFamily="2" charset="0"/>
                        </a:rPr>
                        <a:t>Polan</a:t>
                      </a:r>
                      <a:r>
                        <a:rPr lang="en-ID" dirty="0">
                          <a:latin typeface="Montserrat" panose="00000500000000000000" pitchFamily="2" charset="0"/>
                        </a:rPr>
                        <a:t> pada PT Ski</a:t>
                      </a:r>
                    </a:p>
                    <a:p>
                      <a:pPr algn="l"/>
                      <a:r>
                        <a:rPr lang="en-ID" dirty="0">
                          <a:latin typeface="Montserrat" panose="00000500000000000000" pitchFamily="2" charset="0"/>
                        </a:rPr>
                        <a:t>Goodwill yang </a:t>
                      </a:r>
                      <a:r>
                        <a:rPr lang="en-ID" dirty="0" err="1">
                          <a:latin typeface="Montserrat" panose="00000500000000000000" pitchFamily="2" charset="0"/>
                        </a:rPr>
                        <a:t>belum</a:t>
                      </a:r>
                      <a:r>
                        <a:rPr lang="en-ID" dirty="0">
                          <a:latin typeface="Montserrat" panose="00000500000000000000" pitchFamily="2" charset="0"/>
                        </a:rPr>
                        <a:t> </a:t>
                      </a:r>
                      <a:r>
                        <a:rPr lang="en-ID" dirty="0" err="1">
                          <a:latin typeface="Montserrat" panose="00000500000000000000" pitchFamily="2" charset="0"/>
                        </a:rPr>
                        <a:t>diamortisasi</a:t>
                      </a:r>
                      <a:endParaRPr lang="en-ID" dirty="0">
                        <a:latin typeface="Montserrat" panose="00000500000000000000" pitchFamily="2" charset="0"/>
                      </a:endParaRPr>
                    </a:p>
                  </a:txBody>
                  <a:tcPr anchor="ctr"/>
                </a:tc>
                <a:tc>
                  <a:txBody>
                    <a:bodyPr/>
                    <a:lstStyle/>
                    <a:p>
                      <a:pPr algn="r"/>
                      <a:r>
                        <a:rPr lang="en-ID" dirty="0">
                          <a:latin typeface="Montserrat" panose="00000500000000000000" pitchFamily="2" charset="0"/>
                        </a:rPr>
                        <a:t>160.000.000</a:t>
                      </a:r>
                    </a:p>
                    <a:p>
                      <a:pPr algn="r"/>
                      <a:r>
                        <a:rPr lang="en-ID" dirty="0">
                          <a:latin typeface="Montserrat" panose="00000500000000000000" pitchFamily="2" charset="0"/>
                        </a:rPr>
                        <a:t>20.000.000</a:t>
                      </a:r>
                    </a:p>
                  </a:txBody>
                  <a:tcPr anchor="ctr"/>
                </a:tc>
                <a:tc>
                  <a:txBody>
                    <a:bodyPr/>
                    <a:lstStyle/>
                    <a:p>
                      <a:pPr algn="r"/>
                      <a:r>
                        <a:rPr lang="en-ID" dirty="0">
                          <a:latin typeface="Montserrat" panose="00000500000000000000" pitchFamily="2" charset="0"/>
                        </a:rPr>
                        <a:t>200.000.000</a:t>
                      </a:r>
                    </a:p>
                    <a:p>
                      <a:pPr algn="r"/>
                      <a:r>
                        <a:rPr lang="en-ID" dirty="0">
                          <a:latin typeface="Montserrat" panose="00000500000000000000" pitchFamily="2" charset="0"/>
                        </a:rPr>
                        <a:t>20.000.000</a:t>
                      </a:r>
                    </a:p>
                  </a:txBody>
                  <a:tcPr anchor="ctr"/>
                </a:tc>
                <a:extLst>
                  <a:ext uri="{0D108BD9-81ED-4DB2-BD59-A6C34878D82A}">
                    <a16:rowId xmlns:a16="http://schemas.microsoft.com/office/drawing/2014/main" val="10002"/>
                  </a:ext>
                </a:extLst>
              </a:tr>
              <a:tr h="677306">
                <a:tc>
                  <a:txBody>
                    <a:bodyPr/>
                    <a:lstStyle/>
                    <a:p>
                      <a:pPr algn="l"/>
                      <a:r>
                        <a:rPr lang="it-IT" dirty="0">
                          <a:latin typeface="Montserrat" panose="00000500000000000000" pitchFamily="2" charset="0"/>
                        </a:rPr>
                        <a:t>Saldo investasi PT Polan pada PT Ski</a:t>
                      </a:r>
                      <a:endParaRPr lang="en-ID" dirty="0">
                        <a:latin typeface="Montserrat" panose="00000500000000000000" pitchFamily="2" charset="0"/>
                      </a:endParaRPr>
                    </a:p>
                  </a:txBody>
                  <a:tcPr anchor="ctr"/>
                </a:tc>
                <a:tc>
                  <a:txBody>
                    <a:bodyPr/>
                    <a:lstStyle/>
                    <a:p>
                      <a:pPr algn="r"/>
                      <a:r>
                        <a:rPr lang="en-ID" dirty="0">
                          <a:latin typeface="Montserrat" panose="00000500000000000000" pitchFamily="2" charset="0"/>
                        </a:rPr>
                        <a:t>Rp180.000.000</a:t>
                      </a:r>
                    </a:p>
                  </a:txBody>
                  <a:tcPr anchor="ctr"/>
                </a:tc>
                <a:tc>
                  <a:txBody>
                    <a:bodyPr/>
                    <a:lstStyle/>
                    <a:p>
                      <a:pPr algn="r"/>
                      <a:r>
                        <a:rPr lang="en-ID" dirty="0">
                          <a:latin typeface="Montserrat" panose="00000500000000000000" pitchFamily="2" charset="0"/>
                        </a:rPr>
                        <a:t>Rp220.000.000</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1048652" name="Google Shape;534;p63"/>
          <p:cNvSpPr txBox="1">
            <a:spLocks noGrp="1"/>
          </p:cNvSpPr>
          <p:nvPr>
            <p:ph type="title"/>
          </p:nvPr>
        </p:nvSpPr>
        <p:spPr>
          <a:xfrm>
            <a:off x="1238133" y="604345"/>
            <a:ext cx="6667734" cy="10515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Perusahaan Anak </a:t>
            </a:r>
            <a:r>
              <a:rPr lang="en-US" dirty="0" err="1"/>
              <a:t>Menjual</a:t>
            </a:r>
            <a:r>
              <a:rPr lang="en-US" dirty="0"/>
              <a:t> Saham </a:t>
            </a:r>
            <a:r>
              <a:rPr lang="en-US" dirty="0" err="1"/>
              <a:t>Kepada</a:t>
            </a:r>
            <a:r>
              <a:rPr lang="en-US" dirty="0"/>
              <a:t> </a:t>
            </a:r>
            <a:r>
              <a:rPr lang="en-US" dirty="0" err="1"/>
              <a:t>Ekuitas</a:t>
            </a:r>
            <a:r>
              <a:rPr lang="en-US" dirty="0"/>
              <a:t> </a:t>
            </a:r>
            <a:r>
              <a:rPr lang="en-US" dirty="0" err="1"/>
              <a:t>Luar</a:t>
            </a:r>
            <a:r>
              <a:rPr lang="en-US" dirty="0"/>
              <a:t> (</a:t>
            </a:r>
            <a:r>
              <a:rPr lang="en-US" dirty="0" err="1"/>
              <a:t>Pihak</a:t>
            </a:r>
            <a:r>
              <a:rPr lang="en-US" dirty="0"/>
              <a:t> </a:t>
            </a:r>
            <a:r>
              <a:rPr lang="en-US" dirty="0" err="1"/>
              <a:t>Ketiga</a:t>
            </a:r>
            <a:r>
              <a:rPr lang="en-US" dirty="0"/>
              <a:t>)</a:t>
            </a:r>
            <a:endParaRPr lang="en-ID" dirty="0"/>
          </a:p>
        </p:txBody>
      </p:sp>
      <p:sp>
        <p:nvSpPr>
          <p:cNvPr id="1048653" name="Google Shape;535;p63"/>
          <p:cNvSpPr txBox="1">
            <a:spLocks noGrp="1"/>
          </p:cNvSpPr>
          <p:nvPr>
            <p:ph type="subTitle" idx="1"/>
          </p:nvPr>
        </p:nvSpPr>
        <p:spPr>
          <a:xfrm>
            <a:off x="665418" y="1655851"/>
            <a:ext cx="7813164" cy="1273435"/>
          </a:xfrm>
          <a:prstGeom prst="rect">
            <a:avLst/>
          </a:prstGeom>
        </p:spPr>
        <p:txBody>
          <a:bodyPr spcFirstLastPara="1" wrap="square" lIns="91425" tIns="91425" rIns="91425" bIns="91425" anchor="t" anchorCtr="0">
            <a:noAutofit/>
          </a:bodyPr>
          <a:lstStyle/>
          <a:p>
            <a:pPr marL="0" indent="0" algn="just">
              <a:spcAft>
                <a:spcPts val="1200"/>
              </a:spcAft>
            </a:pPr>
            <a:r>
              <a:rPr lang="en-ID" sz="1700" dirty="0" err="1"/>
              <a:t>Penjualan</a:t>
            </a:r>
            <a:r>
              <a:rPr lang="en-ID" sz="1700" dirty="0"/>
              <a:t> </a:t>
            </a:r>
            <a:r>
              <a:rPr lang="en-ID" sz="1700" dirty="0" err="1"/>
              <a:t>saham</a:t>
            </a:r>
            <a:r>
              <a:rPr lang="en-ID" sz="1700" dirty="0"/>
              <a:t> oleh </a:t>
            </a:r>
            <a:r>
              <a:rPr lang="en-ID" sz="1700" dirty="0" err="1"/>
              <a:t>perusahaan</a:t>
            </a:r>
            <a:r>
              <a:rPr lang="en-ID" sz="1700" dirty="0"/>
              <a:t> </a:t>
            </a:r>
            <a:r>
              <a:rPr lang="en-ID" sz="1700" dirty="0" err="1"/>
              <a:t>anak</a:t>
            </a:r>
            <a:r>
              <a:rPr lang="en-ID" sz="1700" dirty="0"/>
              <a:t> </a:t>
            </a:r>
            <a:r>
              <a:rPr lang="en-ID" sz="1700" dirty="0" err="1"/>
              <a:t>kepada</a:t>
            </a:r>
            <a:r>
              <a:rPr lang="en-ID" sz="1700" dirty="0"/>
              <a:t> </a:t>
            </a:r>
            <a:r>
              <a:rPr lang="en-ID" sz="1700" dirty="0" err="1"/>
              <a:t>ekuitas</a:t>
            </a:r>
            <a:r>
              <a:rPr lang="en-ID" sz="1700" dirty="0"/>
              <a:t> </a:t>
            </a:r>
            <a:r>
              <a:rPr lang="en-ID" sz="1700" dirty="0" err="1"/>
              <a:t>luar</a:t>
            </a:r>
            <a:r>
              <a:rPr lang="en-ID" sz="1700" dirty="0"/>
              <a:t> (</a:t>
            </a:r>
            <a:r>
              <a:rPr lang="en-ID" sz="1700" dirty="0" err="1"/>
              <a:t>pihak</a:t>
            </a:r>
            <a:r>
              <a:rPr lang="en-ID" sz="1700" dirty="0"/>
              <a:t> </a:t>
            </a:r>
            <a:r>
              <a:rPr lang="en-ID" sz="1700" dirty="0" err="1"/>
              <a:t>ketiga</a:t>
            </a:r>
            <a:r>
              <a:rPr lang="en-ID" sz="1700" dirty="0"/>
              <a:t>) </a:t>
            </a:r>
            <a:r>
              <a:rPr lang="en-ID" sz="1700" dirty="0" err="1"/>
              <a:t>adalah</a:t>
            </a:r>
            <a:r>
              <a:rPr lang="en-ID" sz="1700" dirty="0"/>
              <a:t> </a:t>
            </a:r>
            <a:r>
              <a:rPr lang="en-ID" sz="1700" dirty="0" err="1"/>
              <a:t>transaksi</a:t>
            </a:r>
            <a:r>
              <a:rPr lang="en-ID" sz="1700" dirty="0"/>
              <a:t> di mana </a:t>
            </a:r>
            <a:r>
              <a:rPr lang="en-ID" sz="1700" dirty="0" err="1"/>
              <a:t>perusahaan</a:t>
            </a:r>
            <a:r>
              <a:rPr lang="en-ID" sz="1700" dirty="0"/>
              <a:t> </a:t>
            </a:r>
            <a:r>
              <a:rPr lang="en-ID" sz="1700" dirty="0" err="1"/>
              <a:t>anak</a:t>
            </a:r>
            <a:r>
              <a:rPr lang="en-ID" sz="1700" dirty="0"/>
              <a:t> </a:t>
            </a:r>
            <a:r>
              <a:rPr lang="en-ID" sz="1700" dirty="0" err="1"/>
              <a:t>menjual</a:t>
            </a:r>
            <a:r>
              <a:rPr lang="en-ID" sz="1700" dirty="0"/>
              <a:t> </a:t>
            </a:r>
            <a:r>
              <a:rPr lang="en-ID" sz="1700" dirty="0" err="1"/>
              <a:t>sahamnya</a:t>
            </a:r>
            <a:r>
              <a:rPr lang="en-ID" sz="1700" dirty="0"/>
              <a:t> </a:t>
            </a:r>
            <a:r>
              <a:rPr lang="en-ID" sz="1700" dirty="0" err="1"/>
              <a:t>kepada</a:t>
            </a:r>
            <a:r>
              <a:rPr lang="en-ID" sz="1700" dirty="0"/>
              <a:t> investor </a:t>
            </a:r>
            <a:r>
              <a:rPr lang="en-ID" sz="1700" dirty="0" err="1"/>
              <a:t>atau</a:t>
            </a:r>
            <a:r>
              <a:rPr lang="en-ID" sz="1700" dirty="0"/>
              <a:t> </a:t>
            </a:r>
            <a:r>
              <a:rPr lang="en-ID" sz="1700" dirty="0" err="1"/>
              <a:t>entitas</a:t>
            </a:r>
            <a:r>
              <a:rPr lang="en-ID" sz="1700" dirty="0"/>
              <a:t> di </a:t>
            </a:r>
            <a:r>
              <a:rPr lang="en-ID" sz="1700" dirty="0" err="1"/>
              <a:t>luar</a:t>
            </a:r>
            <a:r>
              <a:rPr lang="en-ID" sz="1700" dirty="0"/>
              <a:t> </a:t>
            </a:r>
            <a:r>
              <a:rPr lang="en-ID" sz="1700" dirty="0" err="1"/>
              <a:t>perusahaan</a:t>
            </a:r>
            <a:r>
              <a:rPr lang="en-ID" sz="1700" dirty="0"/>
              <a:t> </a:t>
            </a:r>
            <a:r>
              <a:rPr lang="en-ID" sz="1700" dirty="0" err="1"/>
              <a:t>induk</a:t>
            </a:r>
            <a:r>
              <a:rPr lang="en-ID" sz="1700" dirty="0"/>
              <a:t> dan </a:t>
            </a:r>
            <a:r>
              <a:rPr lang="en-ID" sz="1700" dirty="0" err="1"/>
              <a:t>perusahaan</a:t>
            </a:r>
            <a:r>
              <a:rPr lang="en-ID" sz="1700" dirty="0"/>
              <a:t> </a:t>
            </a:r>
            <a:r>
              <a:rPr lang="en-ID" sz="1700" dirty="0" err="1"/>
              <a:t>anak</a:t>
            </a:r>
            <a:endParaRPr sz="1700" dirty="0"/>
          </a:p>
        </p:txBody>
      </p:sp>
      <p:sp>
        <p:nvSpPr>
          <p:cNvPr id="1048654" name="Google Shape;535;p63"/>
          <p:cNvSpPr txBox="1"/>
          <p:nvPr/>
        </p:nvSpPr>
        <p:spPr>
          <a:xfrm>
            <a:off x="665418" y="2929287"/>
            <a:ext cx="7813164" cy="17158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20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just">
              <a:spcAft>
                <a:spcPts val="1200"/>
              </a:spcAft>
            </a:pPr>
            <a:r>
              <a:rPr lang="en-ID" sz="1700" dirty="0"/>
              <a:t>Perusahaan </a:t>
            </a:r>
            <a:r>
              <a:rPr lang="en-ID" sz="1700" dirty="0" err="1"/>
              <a:t>anak</a:t>
            </a:r>
            <a:r>
              <a:rPr lang="en-ID" sz="1700" dirty="0"/>
              <a:t> </a:t>
            </a:r>
            <a:r>
              <a:rPr lang="en-ID" sz="1700" dirty="0" err="1"/>
              <a:t>dapat</a:t>
            </a:r>
            <a:r>
              <a:rPr lang="en-ID" sz="1700" dirty="0"/>
              <a:t> </a:t>
            </a:r>
            <a:r>
              <a:rPr lang="en-ID" sz="1700" dirty="0" err="1"/>
              <a:t>mengumpulkan</a:t>
            </a:r>
            <a:r>
              <a:rPr lang="en-ID" sz="1700" dirty="0"/>
              <a:t> dana </a:t>
            </a:r>
            <a:r>
              <a:rPr lang="en-ID" sz="1700" dirty="0" err="1"/>
              <a:t>dengan</a:t>
            </a:r>
            <a:r>
              <a:rPr lang="en-ID" sz="1700" dirty="0"/>
              <a:t> </a:t>
            </a:r>
            <a:r>
              <a:rPr lang="en-ID" sz="1700" dirty="0" err="1"/>
              <a:t>menjual</a:t>
            </a:r>
            <a:r>
              <a:rPr lang="en-ID" sz="1700" dirty="0"/>
              <a:t> </a:t>
            </a:r>
            <a:r>
              <a:rPr lang="en-ID" sz="1700" dirty="0" err="1"/>
              <a:t>sahamnya</a:t>
            </a:r>
            <a:r>
              <a:rPr lang="en-ID" sz="1700" dirty="0"/>
              <a:t> </a:t>
            </a:r>
            <a:r>
              <a:rPr lang="en-ID" sz="1700" dirty="0" err="1"/>
              <a:t>kepada</a:t>
            </a:r>
            <a:r>
              <a:rPr lang="en-ID" sz="1700" dirty="0"/>
              <a:t> investor </a:t>
            </a:r>
            <a:r>
              <a:rPr lang="en-ID" sz="1700" dirty="0" err="1"/>
              <a:t>eksternal</a:t>
            </a:r>
            <a:r>
              <a:rPr lang="en-ID" sz="1700" dirty="0"/>
              <a:t>. Investor </a:t>
            </a:r>
            <a:r>
              <a:rPr lang="en-ID" sz="1700" dirty="0" err="1"/>
              <a:t>eksternal</a:t>
            </a:r>
            <a:r>
              <a:rPr lang="en-ID" sz="1700" dirty="0"/>
              <a:t> </a:t>
            </a:r>
            <a:r>
              <a:rPr lang="en-ID" sz="1700" dirty="0" err="1"/>
              <a:t>dapat</a:t>
            </a:r>
            <a:r>
              <a:rPr lang="en-ID" sz="1700" dirty="0"/>
              <a:t> </a:t>
            </a:r>
            <a:r>
              <a:rPr lang="en-ID" sz="1700" dirty="0" err="1"/>
              <a:t>berupa</a:t>
            </a:r>
            <a:r>
              <a:rPr lang="en-ID" sz="1700" dirty="0"/>
              <a:t> </a:t>
            </a:r>
            <a:r>
              <a:rPr lang="en-ID" sz="1700" dirty="0" err="1"/>
              <a:t>individu</a:t>
            </a:r>
            <a:r>
              <a:rPr lang="en-ID" sz="1700" dirty="0"/>
              <a:t>, </a:t>
            </a:r>
            <a:r>
              <a:rPr lang="en-ID" sz="1700" dirty="0" err="1"/>
              <a:t>lembaga</a:t>
            </a:r>
            <a:r>
              <a:rPr lang="en-ID" sz="1700" dirty="0"/>
              <a:t> </a:t>
            </a:r>
            <a:r>
              <a:rPr lang="en-ID" sz="1700" dirty="0" err="1"/>
              <a:t>keuangan</a:t>
            </a:r>
            <a:r>
              <a:rPr lang="en-ID" sz="1700" dirty="0"/>
              <a:t>, </a:t>
            </a:r>
            <a:r>
              <a:rPr lang="en-ID" sz="1700" dirty="0" err="1"/>
              <a:t>atau</a:t>
            </a:r>
            <a:r>
              <a:rPr lang="en-ID" sz="1700" dirty="0"/>
              <a:t> </a:t>
            </a:r>
            <a:r>
              <a:rPr lang="en-ID" sz="1700" dirty="0" err="1"/>
              <a:t>entitas</a:t>
            </a:r>
            <a:r>
              <a:rPr lang="en-ID" sz="1700" dirty="0"/>
              <a:t> lain di </a:t>
            </a:r>
            <a:r>
              <a:rPr lang="en-ID" sz="1700" dirty="0" err="1"/>
              <a:t>luar</a:t>
            </a:r>
            <a:r>
              <a:rPr lang="en-ID" sz="1700" dirty="0"/>
              <a:t> </a:t>
            </a:r>
            <a:r>
              <a:rPr lang="en-ID" sz="1700" dirty="0" err="1"/>
              <a:t>perusahaan</a:t>
            </a:r>
            <a:r>
              <a:rPr lang="en-ID" sz="1700" dirty="0"/>
              <a:t> </a:t>
            </a:r>
            <a:r>
              <a:rPr lang="en-ID" sz="1700" dirty="0" err="1"/>
              <a:t>grup</a:t>
            </a:r>
            <a:r>
              <a:rPr lang="en-ID" sz="1700" dirty="0"/>
              <a:t>. </a:t>
            </a:r>
            <a:r>
              <a:rPr lang="en-ID" sz="1700" dirty="0" err="1"/>
              <a:t>Dengan</a:t>
            </a:r>
            <a:r>
              <a:rPr lang="en-ID" sz="1700" dirty="0"/>
              <a:t> </a:t>
            </a:r>
            <a:r>
              <a:rPr lang="en-ID" sz="1700" dirty="0" err="1"/>
              <a:t>cara</a:t>
            </a:r>
            <a:r>
              <a:rPr lang="en-ID" sz="1700" dirty="0"/>
              <a:t> </a:t>
            </a:r>
            <a:r>
              <a:rPr lang="en-ID" sz="1700" dirty="0" err="1"/>
              <a:t>ini</a:t>
            </a:r>
            <a:r>
              <a:rPr lang="en-ID" sz="1700" dirty="0"/>
              <a:t>, </a:t>
            </a:r>
            <a:r>
              <a:rPr lang="en-ID" sz="1700" dirty="0" err="1"/>
              <a:t>perusahaan</a:t>
            </a:r>
            <a:r>
              <a:rPr lang="en-ID" sz="1700" dirty="0"/>
              <a:t> </a:t>
            </a:r>
            <a:r>
              <a:rPr lang="en-ID" sz="1700" dirty="0" err="1"/>
              <a:t>anak</a:t>
            </a:r>
            <a:r>
              <a:rPr lang="en-ID" sz="1700" dirty="0"/>
              <a:t> </a:t>
            </a:r>
            <a:r>
              <a:rPr lang="en-ID" sz="1700" dirty="0" err="1"/>
              <a:t>dapat</a:t>
            </a:r>
            <a:r>
              <a:rPr lang="en-ID" sz="1700" dirty="0"/>
              <a:t> </a:t>
            </a:r>
            <a:r>
              <a:rPr lang="en-ID" sz="1700" dirty="0" err="1"/>
              <a:t>memperoleh</a:t>
            </a:r>
            <a:r>
              <a:rPr lang="en-ID" sz="1700" dirty="0"/>
              <a:t> </a:t>
            </a:r>
            <a:r>
              <a:rPr lang="en-ID" sz="1700" dirty="0" err="1"/>
              <a:t>sumber</a:t>
            </a:r>
            <a:r>
              <a:rPr lang="en-ID" sz="1700" dirty="0"/>
              <a:t> </a:t>
            </a:r>
            <a:r>
              <a:rPr lang="en-ID" sz="1700" dirty="0" err="1"/>
              <a:t>pendanaan</a:t>
            </a:r>
            <a:r>
              <a:rPr lang="en-ID" sz="1700" dirty="0"/>
              <a:t> </a:t>
            </a:r>
            <a:r>
              <a:rPr lang="en-ID" sz="1700" dirty="0" err="1"/>
              <a:t>tambahan</a:t>
            </a:r>
            <a:r>
              <a:rPr lang="en-ID" sz="1700" dirty="0"/>
              <a:t> </a:t>
            </a:r>
            <a:r>
              <a:rPr lang="en-ID" sz="1700" dirty="0" err="1"/>
              <a:t>untuk</a:t>
            </a:r>
            <a:r>
              <a:rPr lang="en-ID" sz="1700" dirty="0"/>
              <a:t> </a:t>
            </a:r>
            <a:r>
              <a:rPr lang="en-ID" sz="1700" dirty="0" err="1"/>
              <a:t>ekspansi</a:t>
            </a:r>
            <a:r>
              <a:rPr lang="en-ID" sz="1700" dirty="0"/>
              <a:t>, </a:t>
            </a:r>
            <a:r>
              <a:rPr lang="en-ID" sz="1700" dirty="0" err="1"/>
              <a:t>investasi</a:t>
            </a:r>
            <a:r>
              <a:rPr lang="en-ID" sz="1700" dirty="0"/>
              <a:t>, </a:t>
            </a:r>
            <a:r>
              <a:rPr lang="en-ID" sz="1700" dirty="0" err="1"/>
              <a:t>atau</a:t>
            </a:r>
            <a:r>
              <a:rPr lang="en-ID" sz="1700" dirty="0"/>
              <a:t> </a:t>
            </a:r>
            <a:r>
              <a:rPr lang="en-ID" sz="1700" dirty="0" err="1"/>
              <a:t>kebutuhan</a:t>
            </a:r>
            <a:r>
              <a:rPr lang="en-ID" sz="1700" dirty="0"/>
              <a:t> </a:t>
            </a:r>
            <a:r>
              <a:rPr lang="en-ID" sz="1700" dirty="0" err="1"/>
              <a:t>operasional</a:t>
            </a:r>
            <a:r>
              <a:rPr lang="en-ID" sz="1700" dirty="0"/>
              <a:t> </a:t>
            </a:r>
            <a:r>
              <a:rPr lang="en-ID" sz="1700" dirty="0" err="1"/>
              <a:t>lainnya</a:t>
            </a:r>
            <a:r>
              <a:rPr lang="en-ID" sz="1700" dirty="0"/>
              <a:t>.</a:t>
            </a:r>
          </a:p>
        </p:txBody>
      </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1442</Words>
  <Application>Microsoft Office PowerPoint</Application>
  <PresentationFormat>On-screen Show (16:9)</PresentationFormat>
  <Paragraphs>127</Paragraphs>
  <Slides>20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Crimson Text</vt:lpstr>
      <vt:lpstr>Times New Roman</vt:lpstr>
      <vt:lpstr>Montserrat</vt:lpstr>
      <vt:lpstr>Vidaloka</vt:lpstr>
      <vt:lpstr>Minimalist Business Slides XL by Slidesgo</vt:lpstr>
      <vt:lpstr>Perlakuan Akuntansi atas Transaksi Saham Diperoleh Kembali, Dividen Saham, dan Pemecahan Masalah oleh Perusahaan Anak dalam Konsolidasi Laporan Keuangan</vt:lpstr>
      <vt:lpstr>Penjualan Saham Tambahan oleh Perusahaan Anak</vt:lpstr>
      <vt:lpstr>Contoh :</vt:lpstr>
      <vt:lpstr>Penerbitan Saham Anak Kepada Publik</vt:lpstr>
      <vt:lpstr>PowerPoint Presentation</vt:lpstr>
      <vt:lpstr>PowerPoint Presentation</vt:lpstr>
      <vt:lpstr>PowerPoint Presentation</vt:lpstr>
      <vt:lpstr>PowerPoint Presentation</vt:lpstr>
      <vt:lpstr>Perusahaan Anak Menjual Saham Kepada Ekuitas Luar (Pihak Ketiga)</vt:lpstr>
      <vt:lpstr>PowerPoint Presentation</vt:lpstr>
      <vt:lpstr>PowerPoint Presentation</vt:lpstr>
      <vt:lpstr>Akuisisi saham diperoleh kembali oleh perusahaan anak mengurangi ekuitas perusahaan anak dan saham beredar perusahaan anak. Jika saham diperoleh dari pemegang saham minoritas pada nilai buku, tidak ada perubahan yang timbul pada bagian perusahaan induk atas ekuitas perusahaan anak meskipun persentase kepemilikan perusahaan induk meningkat.</vt:lpstr>
      <vt:lpstr>Pelaporan akuntansi untuk saham diperoleh kembali harus mematuhi standar akuntansi yang berlaku, seperti PSAK 25 di Indonesia. Dalam pelaporan ini, saham diperoleh kembali dicatat sebagai pengurangan terhadap ekuitas dan tidak diakui sebagai aset. Berikut ini adalah dua metode pencatatan:  1. Metode Nilai Nominal: Saham diperoleh kembali dicatat sebesar nilai nominalnya, dan selisih               antara harga beli dan nilai nominal dicatat dalam akun Paid-in Capital from Treasury Stock.  2. Metode Biaya: Saham diperoleh kembali dicatat sebesar harga beli, dan ketika saham dijual kembali, selisih antara harga jual dan harga beli dicatat dalam akun ekuitas yang sesuai.  </vt:lpstr>
      <vt:lpstr>Dividen saham (Stock dividen) dan pemecahan saham (stock split) oleh perusahaan anak yang sebagian besar dimiliki tidaklah umum kecuali hak minoritas tersebut diperdagangkan secara aktif di pasar sekuritas. Hal ini dikarenakan manajemen perusahaan induk mengendalikan tindakan tersebut dan biasanya tidak ada manfaat yang diperoleh oleh entitas yang dikonsolidasikan atau perusahaan induk dari peningkatan jumlah saham yang beredar perusahaan anak melalui pemecahan saham atau divide saham. Bahkan jika suatu perusahaan anak memecah sahamnya atau menerbitkan dividen saham, pengaruh tindakan tersebut pada prosedur konsolidasi adalah minimal. </vt:lpstr>
      <vt:lpstr>Modal saham, nominal Rp 10.000          Rp 100.000.000  Tambahan modal disetor      20.000.000  Saldo laba                                                                                    80.000.000  Total ekuitas pemegang saham                                           Rp 200.000.000 </vt:lpstr>
      <vt:lpstr>PowerPoint Presentation</vt:lpstr>
      <vt:lpstr>PowerPoint Presentation</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Perumusan Masalah, Tujuan, dan Manfaat Penelitian</dc:title>
  <dc:creator>Dita Pratiwi</dc:creator>
  <cp:lastModifiedBy>User</cp:lastModifiedBy>
  <cp:revision>1</cp:revision>
  <dcterms:created xsi:type="dcterms:W3CDTF">2024-06-14T15:57:47Z</dcterms:created>
  <dcterms:modified xsi:type="dcterms:W3CDTF">2025-02-13T08:32:34Z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73707c9356a84ff99f2e6f92163f72c1</vt:lpwstr>
  </property>
</Properties>
</file>