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70" r:id="rId13"/>
    <p:sldId id="271" r:id="rId14"/>
    <p:sldId id="272" r:id="rId15"/>
    <p:sldId id="268" r:id="rId16"/>
    <p:sldId id="269" r:id="rId17"/>
    <p:sldId id="273" r:id="rId18"/>
    <p:sldId id="274" r:id="rId19"/>
    <p:sldId id="275" r:id="rId20"/>
  </p:sldIdLst>
  <p:sldSz cx="13004800" cy="7315200"/>
  <p:notesSz cx="130048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72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836" y="2267712"/>
            <a:ext cx="11059478" cy="153619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1672" y="4096512"/>
            <a:ext cx="9107805" cy="18288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50" b="1"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600" b="1" i="0">
                <a:solidFill>
                  <a:schemeClr val="bg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50" b="1" i="0">
                <a:solidFill>
                  <a:schemeClr val="bg1"/>
                </a:solidFill>
                <a:latin typeface="Tahoma"/>
                <a:cs typeface="Tahoma"/>
              </a:defRPr>
            </a:lvl1pPr>
          </a:lstStyle>
          <a:p>
            <a:endParaRPr/>
          </a:p>
        </p:txBody>
      </p:sp>
      <p:sp>
        <p:nvSpPr>
          <p:cNvPr id="3" name="Holder 3"/>
          <p:cNvSpPr>
            <a:spLocks noGrp="1"/>
          </p:cNvSpPr>
          <p:nvPr>
            <p:ph sz="half" idx="2"/>
          </p:nvPr>
        </p:nvSpPr>
        <p:spPr>
          <a:xfrm>
            <a:off x="1177478" y="1849009"/>
            <a:ext cx="5022850" cy="4955540"/>
          </a:xfrm>
          <a:prstGeom prst="rect">
            <a:avLst/>
          </a:prstGeom>
        </p:spPr>
        <p:txBody>
          <a:bodyPr wrap="square" lIns="0" tIns="0" rIns="0" bIns="0">
            <a:spAutoFit/>
          </a:bodyPr>
          <a:lstStyle>
            <a:lvl1pPr>
              <a:defRPr sz="1550" b="1" i="0">
                <a:solidFill>
                  <a:schemeClr val="bg1"/>
                </a:solidFill>
                <a:latin typeface="Tahoma"/>
                <a:cs typeface="Tahoma"/>
              </a:defRPr>
            </a:lvl1pPr>
          </a:lstStyle>
          <a:p>
            <a:endParaRPr/>
          </a:p>
        </p:txBody>
      </p:sp>
      <p:sp>
        <p:nvSpPr>
          <p:cNvPr id="4" name="Holder 4"/>
          <p:cNvSpPr>
            <a:spLocks noGrp="1"/>
          </p:cNvSpPr>
          <p:nvPr>
            <p:ph sz="half" idx="3"/>
          </p:nvPr>
        </p:nvSpPr>
        <p:spPr>
          <a:xfrm>
            <a:off x="6700742" y="1682496"/>
            <a:ext cx="5659850"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3011149" cy="7315199"/>
          </a:xfrm>
          <a:prstGeom prst="rect">
            <a:avLst/>
          </a:prstGeom>
        </p:spPr>
      </p:pic>
      <p:sp>
        <p:nvSpPr>
          <p:cNvPr id="17" name="bg object 17"/>
          <p:cNvSpPr/>
          <p:nvPr/>
        </p:nvSpPr>
        <p:spPr>
          <a:xfrm>
            <a:off x="1016341" y="577940"/>
            <a:ext cx="10971530" cy="6159500"/>
          </a:xfrm>
          <a:custGeom>
            <a:avLst/>
            <a:gdLst/>
            <a:ahLst/>
            <a:cxnLst/>
            <a:rect l="l" t="t" r="r" b="b"/>
            <a:pathLst>
              <a:path w="10971530" h="6159500">
                <a:moveTo>
                  <a:pt x="10971286" y="6159319"/>
                </a:moveTo>
                <a:lnTo>
                  <a:pt x="0" y="6159319"/>
                </a:lnTo>
                <a:lnTo>
                  <a:pt x="0" y="0"/>
                </a:lnTo>
                <a:lnTo>
                  <a:pt x="10971286" y="0"/>
                </a:lnTo>
                <a:lnTo>
                  <a:pt x="10971286" y="6159319"/>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50" b="1"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3011149" cy="7315199"/>
          </a:xfrm>
          <a:prstGeom prst="rect">
            <a:avLst/>
          </a:prstGeom>
        </p:spPr>
      </p:pic>
      <p:pic>
        <p:nvPicPr>
          <p:cNvPr id="17" name="bg object 17"/>
          <p:cNvPicPr/>
          <p:nvPr/>
        </p:nvPicPr>
        <p:blipFill>
          <a:blip r:embed="rId3" cstate="print"/>
          <a:stretch>
            <a:fillRect/>
          </a:stretch>
        </p:blipFill>
        <p:spPr>
          <a:xfrm>
            <a:off x="3174" y="0"/>
            <a:ext cx="5457824" cy="7315199"/>
          </a:xfrm>
          <a:prstGeom prst="rect">
            <a:avLst/>
          </a:prstGeom>
        </p:spPr>
      </p:pic>
      <p:sp>
        <p:nvSpPr>
          <p:cNvPr id="18" name="bg object 18"/>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3011149" cy="7315199"/>
          </a:xfrm>
          <a:prstGeom prst="rect">
            <a:avLst/>
          </a:prstGeom>
        </p:spPr>
      </p:pic>
      <p:sp>
        <p:nvSpPr>
          <p:cNvPr id="2" name="Holder 2"/>
          <p:cNvSpPr>
            <a:spLocks noGrp="1"/>
          </p:cNvSpPr>
          <p:nvPr>
            <p:ph type="title"/>
          </p:nvPr>
        </p:nvSpPr>
        <p:spPr>
          <a:xfrm>
            <a:off x="973327" y="781959"/>
            <a:ext cx="11064495" cy="844550"/>
          </a:xfrm>
          <a:prstGeom prst="rect">
            <a:avLst/>
          </a:prstGeom>
        </p:spPr>
        <p:txBody>
          <a:bodyPr wrap="square" lIns="0" tIns="0" rIns="0" bIns="0">
            <a:spAutoFit/>
          </a:bodyPr>
          <a:lstStyle>
            <a:lvl1pPr>
              <a:defRPr sz="2350" b="1" i="0">
                <a:solidFill>
                  <a:schemeClr val="bg1"/>
                </a:solidFill>
                <a:latin typeface="Tahoma"/>
                <a:cs typeface="Tahoma"/>
              </a:defRPr>
            </a:lvl1pPr>
          </a:lstStyle>
          <a:p>
            <a:endParaRPr/>
          </a:p>
        </p:txBody>
      </p:sp>
      <p:sp>
        <p:nvSpPr>
          <p:cNvPr id="3" name="Holder 3"/>
          <p:cNvSpPr>
            <a:spLocks noGrp="1"/>
          </p:cNvSpPr>
          <p:nvPr>
            <p:ph type="body" idx="1"/>
          </p:nvPr>
        </p:nvSpPr>
        <p:spPr>
          <a:xfrm>
            <a:off x="307228" y="1432675"/>
            <a:ext cx="10420985" cy="3210560"/>
          </a:xfrm>
          <a:prstGeom prst="rect">
            <a:avLst/>
          </a:prstGeom>
        </p:spPr>
        <p:txBody>
          <a:bodyPr wrap="square" lIns="0" tIns="0" rIns="0" bIns="0">
            <a:spAutoFit/>
          </a:bodyPr>
          <a:lstStyle>
            <a:lvl1pPr>
              <a:defRPr sz="1600" b="1" i="0">
                <a:solidFill>
                  <a:schemeClr val="bg1"/>
                </a:solidFill>
                <a:latin typeface="Tahoma"/>
                <a:cs typeface="Tahoma"/>
              </a:defRPr>
            </a:lvl1pPr>
          </a:lstStyle>
          <a:p>
            <a:endParaRPr/>
          </a:p>
        </p:txBody>
      </p:sp>
      <p:sp>
        <p:nvSpPr>
          <p:cNvPr id="4" name="Holder 4"/>
          <p:cNvSpPr>
            <a:spLocks noGrp="1"/>
          </p:cNvSpPr>
          <p:nvPr>
            <p:ph type="ftr" sz="quarter" idx="5"/>
          </p:nvPr>
        </p:nvSpPr>
        <p:spPr>
          <a:xfrm>
            <a:off x="4423791" y="6803136"/>
            <a:ext cx="4163568"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557" y="6803136"/>
            <a:ext cx="2992564"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9368028" y="6803136"/>
            <a:ext cx="2992564" cy="36576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4239" y="622300"/>
            <a:ext cx="11253470" cy="6159500"/>
            <a:chOff x="734239" y="577940"/>
            <a:chExt cx="11253470" cy="6159500"/>
          </a:xfrm>
        </p:grpSpPr>
        <p:pic>
          <p:nvPicPr>
            <p:cNvPr id="3" name="object 3"/>
            <p:cNvPicPr/>
            <p:nvPr/>
          </p:nvPicPr>
          <p:blipFill>
            <a:blip r:embed="rId2" cstate="print"/>
            <a:stretch>
              <a:fillRect/>
            </a:stretch>
          </p:blipFill>
          <p:spPr>
            <a:xfrm>
              <a:off x="1091983" y="731520"/>
              <a:ext cx="10648949" cy="5848349"/>
            </a:xfrm>
            <a:prstGeom prst="rect">
              <a:avLst/>
            </a:prstGeom>
          </p:spPr>
        </p:pic>
        <p:sp>
          <p:nvSpPr>
            <p:cNvPr id="4" name="object 4"/>
            <p:cNvSpPr/>
            <p:nvPr/>
          </p:nvSpPr>
          <p:spPr>
            <a:xfrm>
              <a:off x="1209154" y="833436"/>
              <a:ext cx="10621645" cy="5648325"/>
            </a:xfrm>
            <a:custGeom>
              <a:avLst/>
              <a:gdLst/>
              <a:ahLst/>
              <a:cxnLst/>
              <a:rect l="l" t="t" r="r" b="b"/>
              <a:pathLst>
                <a:path w="10621645" h="5648325">
                  <a:moveTo>
                    <a:pt x="240055" y="5511228"/>
                  </a:moveTo>
                  <a:lnTo>
                    <a:pt x="230695" y="5457812"/>
                  </a:lnTo>
                  <a:lnTo>
                    <a:pt x="205092" y="5414276"/>
                  </a:lnTo>
                  <a:lnTo>
                    <a:pt x="166966" y="5384952"/>
                  </a:lnTo>
                  <a:lnTo>
                    <a:pt x="120027" y="5374208"/>
                  </a:lnTo>
                  <a:lnTo>
                    <a:pt x="73088" y="5384952"/>
                  </a:lnTo>
                  <a:lnTo>
                    <a:pt x="34963" y="5414276"/>
                  </a:lnTo>
                  <a:lnTo>
                    <a:pt x="9359" y="5457812"/>
                  </a:lnTo>
                  <a:lnTo>
                    <a:pt x="0" y="5511228"/>
                  </a:lnTo>
                  <a:lnTo>
                    <a:pt x="9359" y="5564644"/>
                  </a:lnTo>
                  <a:lnTo>
                    <a:pt x="34963" y="5608193"/>
                  </a:lnTo>
                  <a:lnTo>
                    <a:pt x="73088" y="5637504"/>
                  </a:lnTo>
                  <a:lnTo>
                    <a:pt x="120027" y="5648249"/>
                  </a:lnTo>
                  <a:lnTo>
                    <a:pt x="166966" y="5637504"/>
                  </a:lnTo>
                  <a:lnTo>
                    <a:pt x="205092" y="5608193"/>
                  </a:lnTo>
                  <a:lnTo>
                    <a:pt x="230695" y="5564644"/>
                  </a:lnTo>
                  <a:lnTo>
                    <a:pt x="240055" y="5511228"/>
                  </a:lnTo>
                  <a:close/>
                </a:path>
                <a:path w="10621645" h="5648325">
                  <a:moveTo>
                    <a:pt x="240055" y="5097919"/>
                  </a:moveTo>
                  <a:lnTo>
                    <a:pt x="230695" y="5044503"/>
                  </a:lnTo>
                  <a:lnTo>
                    <a:pt x="205092" y="5000955"/>
                  </a:lnTo>
                  <a:lnTo>
                    <a:pt x="166966" y="4971643"/>
                  </a:lnTo>
                  <a:lnTo>
                    <a:pt x="120027" y="4960899"/>
                  </a:lnTo>
                  <a:lnTo>
                    <a:pt x="73088" y="4971643"/>
                  </a:lnTo>
                  <a:lnTo>
                    <a:pt x="34963" y="5000955"/>
                  </a:lnTo>
                  <a:lnTo>
                    <a:pt x="9359" y="5044503"/>
                  </a:lnTo>
                  <a:lnTo>
                    <a:pt x="0" y="5097919"/>
                  </a:lnTo>
                  <a:lnTo>
                    <a:pt x="9359" y="5151336"/>
                  </a:lnTo>
                  <a:lnTo>
                    <a:pt x="34963" y="5194871"/>
                  </a:lnTo>
                  <a:lnTo>
                    <a:pt x="73088" y="5224196"/>
                  </a:lnTo>
                  <a:lnTo>
                    <a:pt x="120027" y="5234927"/>
                  </a:lnTo>
                  <a:lnTo>
                    <a:pt x="166966" y="5224196"/>
                  </a:lnTo>
                  <a:lnTo>
                    <a:pt x="205092" y="5194871"/>
                  </a:lnTo>
                  <a:lnTo>
                    <a:pt x="230695" y="5151336"/>
                  </a:lnTo>
                  <a:lnTo>
                    <a:pt x="240055" y="5097919"/>
                  </a:lnTo>
                  <a:close/>
                </a:path>
                <a:path w="10621645" h="5648325">
                  <a:moveTo>
                    <a:pt x="240055" y="4684598"/>
                  </a:moveTo>
                  <a:lnTo>
                    <a:pt x="230695" y="4631182"/>
                  </a:lnTo>
                  <a:lnTo>
                    <a:pt x="205092" y="4587646"/>
                  </a:lnTo>
                  <a:lnTo>
                    <a:pt x="166966" y="4558322"/>
                  </a:lnTo>
                  <a:lnTo>
                    <a:pt x="120027" y="4547590"/>
                  </a:lnTo>
                  <a:lnTo>
                    <a:pt x="73088" y="4558322"/>
                  </a:lnTo>
                  <a:lnTo>
                    <a:pt x="34963" y="4587646"/>
                  </a:lnTo>
                  <a:lnTo>
                    <a:pt x="9359" y="4631182"/>
                  </a:lnTo>
                  <a:lnTo>
                    <a:pt x="0" y="4684598"/>
                  </a:lnTo>
                  <a:lnTo>
                    <a:pt x="9359" y="4738014"/>
                  </a:lnTo>
                  <a:lnTo>
                    <a:pt x="34963" y="4781562"/>
                  </a:lnTo>
                  <a:lnTo>
                    <a:pt x="73088" y="4810874"/>
                  </a:lnTo>
                  <a:lnTo>
                    <a:pt x="120027" y="4821618"/>
                  </a:lnTo>
                  <a:lnTo>
                    <a:pt x="166966" y="4810874"/>
                  </a:lnTo>
                  <a:lnTo>
                    <a:pt x="205092" y="4781562"/>
                  </a:lnTo>
                  <a:lnTo>
                    <a:pt x="230695" y="4738014"/>
                  </a:lnTo>
                  <a:lnTo>
                    <a:pt x="240055" y="4684598"/>
                  </a:lnTo>
                  <a:close/>
                </a:path>
                <a:path w="10621645" h="5648325">
                  <a:moveTo>
                    <a:pt x="240055" y="4271289"/>
                  </a:moveTo>
                  <a:lnTo>
                    <a:pt x="230695" y="4217873"/>
                  </a:lnTo>
                  <a:lnTo>
                    <a:pt x="205092" y="4174325"/>
                  </a:lnTo>
                  <a:lnTo>
                    <a:pt x="166966" y="4145013"/>
                  </a:lnTo>
                  <a:lnTo>
                    <a:pt x="120027" y="4134269"/>
                  </a:lnTo>
                  <a:lnTo>
                    <a:pt x="73088" y="4145013"/>
                  </a:lnTo>
                  <a:lnTo>
                    <a:pt x="34963" y="4174325"/>
                  </a:lnTo>
                  <a:lnTo>
                    <a:pt x="9359" y="4217873"/>
                  </a:lnTo>
                  <a:lnTo>
                    <a:pt x="0" y="4271289"/>
                  </a:lnTo>
                  <a:lnTo>
                    <a:pt x="9359" y="4324705"/>
                  </a:lnTo>
                  <a:lnTo>
                    <a:pt x="34963" y="4368241"/>
                  </a:lnTo>
                  <a:lnTo>
                    <a:pt x="73088" y="4397565"/>
                  </a:lnTo>
                  <a:lnTo>
                    <a:pt x="120027" y="4408309"/>
                  </a:lnTo>
                  <a:lnTo>
                    <a:pt x="166966" y="4397565"/>
                  </a:lnTo>
                  <a:lnTo>
                    <a:pt x="205092" y="4368241"/>
                  </a:lnTo>
                  <a:lnTo>
                    <a:pt x="230695" y="4324705"/>
                  </a:lnTo>
                  <a:lnTo>
                    <a:pt x="240055" y="4271289"/>
                  </a:lnTo>
                  <a:close/>
                </a:path>
                <a:path w="10621645" h="5648325">
                  <a:moveTo>
                    <a:pt x="240055" y="3857968"/>
                  </a:moveTo>
                  <a:lnTo>
                    <a:pt x="230695" y="3804551"/>
                  </a:lnTo>
                  <a:lnTo>
                    <a:pt x="205092" y="3761016"/>
                  </a:lnTo>
                  <a:lnTo>
                    <a:pt x="166966" y="3731691"/>
                  </a:lnTo>
                  <a:lnTo>
                    <a:pt x="120027" y="3720960"/>
                  </a:lnTo>
                  <a:lnTo>
                    <a:pt x="73088" y="3731691"/>
                  </a:lnTo>
                  <a:lnTo>
                    <a:pt x="34963" y="3761016"/>
                  </a:lnTo>
                  <a:lnTo>
                    <a:pt x="9359" y="3804551"/>
                  </a:lnTo>
                  <a:lnTo>
                    <a:pt x="0" y="3857968"/>
                  </a:lnTo>
                  <a:lnTo>
                    <a:pt x="9359" y="3911384"/>
                  </a:lnTo>
                  <a:lnTo>
                    <a:pt x="34963" y="3954932"/>
                  </a:lnTo>
                  <a:lnTo>
                    <a:pt x="73088" y="3984244"/>
                  </a:lnTo>
                  <a:lnTo>
                    <a:pt x="120027" y="3994988"/>
                  </a:lnTo>
                  <a:lnTo>
                    <a:pt x="166966" y="3984244"/>
                  </a:lnTo>
                  <a:lnTo>
                    <a:pt x="205092" y="3954932"/>
                  </a:lnTo>
                  <a:lnTo>
                    <a:pt x="230695" y="3911384"/>
                  </a:lnTo>
                  <a:lnTo>
                    <a:pt x="240055" y="3857968"/>
                  </a:lnTo>
                  <a:close/>
                </a:path>
                <a:path w="10621645" h="5648325">
                  <a:moveTo>
                    <a:pt x="240055" y="3444659"/>
                  </a:moveTo>
                  <a:lnTo>
                    <a:pt x="230543" y="3391065"/>
                  </a:lnTo>
                  <a:lnTo>
                    <a:pt x="204673" y="3347135"/>
                  </a:lnTo>
                  <a:lnTo>
                    <a:pt x="166484" y="3317430"/>
                  </a:lnTo>
                  <a:lnTo>
                    <a:pt x="120027" y="3306508"/>
                  </a:lnTo>
                  <a:lnTo>
                    <a:pt x="73558" y="3317430"/>
                  </a:lnTo>
                  <a:lnTo>
                    <a:pt x="35382" y="3347135"/>
                  </a:lnTo>
                  <a:lnTo>
                    <a:pt x="9512" y="3391065"/>
                  </a:lnTo>
                  <a:lnTo>
                    <a:pt x="0" y="3444659"/>
                  </a:lnTo>
                  <a:lnTo>
                    <a:pt x="9359" y="3498075"/>
                  </a:lnTo>
                  <a:lnTo>
                    <a:pt x="34963" y="3541623"/>
                  </a:lnTo>
                  <a:lnTo>
                    <a:pt x="73088" y="3570935"/>
                  </a:lnTo>
                  <a:lnTo>
                    <a:pt x="120027" y="3581679"/>
                  </a:lnTo>
                  <a:lnTo>
                    <a:pt x="166966" y="3570935"/>
                  </a:lnTo>
                  <a:lnTo>
                    <a:pt x="205092" y="3541623"/>
                  </a:lnTo>
                  <a:lnTo>
                    <a:pt x="230695" y="3498075"/>
                  </a:lnTo>
                  <a:lnTo>
                    <a:pt x="240055" y="3444659"/>
                  </a:lnTo>
                  <a:close/>
                </a:path>
                <a:path w="10621645" h="5648325">
                  <a:moveTo>
                    <a:pt x="240055" y="3031350"/>
                  </a:moveTo>
                  <a:lnTo>
                    <a:pt x="230695" y="2977934"/>
                  </a:lnTo>
                  <a:lnTo>
                    <a:pt x="205092" y="2934385"/>
                  </a:lnTo>
                  <a:lnTo>
                    <a:pt x="166966" y="2905074"/>
                  </a:lnTo>
                  <a:lnTo>
                    <a:pt x="120027" y="2894330"/>
                  </a:lnTo>
                  <a:lnTo>
                    <a:pt x="73088" y="2905074"/>
                  </a:lnTo>
                  <a:lnTo>
                    <a:pt x="34963" y="2934385"/>
                  </a:lnTo>
                  <a:lnTo>
                    <a:pt x="9359" y="2977934"/>
                  </a:lnTo>
                  <a:lnTo>
                    <a:pt x="0" y="3031350"/>
                  </a:lnTo>
                  <a:lnTo>
                    <a:pt x="9359" y="3084766"/>
                  </a:lnTo>
                  <a:lnTo>
                    <a:pt x="34963" y="3128302"/>
                  </a:lnTo>
                  <a:lnTo>
                    <a:pt x="73088" y="3157626"/>
                  </a:lnTo>
                  <a:lnTo>
                    <a:pt x="120027" y="3168358"/>
                  </a:lnTo>
                  <a:lnTo>
                    <a:pt x="166966" y="3157626"/>
                  </a:lnTo>
                  <a:lnTo>
                    <a:pt x="205092" y="3128302"/>
                  </a:lnTo>
                  <a:lnTo>
                    <a:pt x="230695" y="3084766"/>
                  </a:lnTo>
                  <a:lnTo>
                    <a:pt x="240055" y="3031350"/>
                  </a:lnTo>
                  <a:close/>
                </a:path>
                <a:path w="10621645" h="5648325">
                  <a:moveTo>
                    <a:pt x="240055" y="2618028"/>
                  </a:moveTo>
                  <a:lnTo>
                    <a:pt x="230695" y="2564612"/>
                  </a:lnTo>
                  <a:lnTo>
                    <a:pt x="205092" y="2521077"/>
                  </a:lnTo>
                  <a:lnTo>
                    <a:pt x="166966" y="2491752"/>
                  </a:lnTo>
                  <a:lnTo>
                    <a:pt x="120027" y="2481008"/>
                  </a:lnTo>
                  <a:lnTo>
                    <a:pt x="73088" y="2491752"/>
                  </a:lnTo>
                  <a:lnTo>
                    <a:pt x="34963" y="2521077"/>
                  </a:lnTo>
                  <a:lnTo>
                    <a:pt x="9359" y="2564612"/>
                  </a:lnTo>
                  <a:lnTo>
                    <a:pt x="0" y="2618028"/>
                  </a:lnTo>
                  <a:lnTo>
                    <a:pt x="9359" y="2671445"/>
                  </a:lnTo>
                  <a:lnTo>
                    <a:pt x="34963" y="2714993"/>
                  </a:lnTo>
                  <a:lnTo>
                    <a:pt x="73088" y="2744305"/>
                  </a:lnTo>
                  <a:lnTo>
                    <a:pt x="120027" y="2755049"/>
                  </a:lnTo>
                  <a:lnTo>
                    <a:pt x="166966" y="2744305"/>
                  </a:lnTo>
                  <a:lnTo>
                    <a:pt x="205092" y="2714993"/>
                  </a:lnTo>
                  <a:lnTo>
                    <a:pt x="230695" y="2671445"/>
                  </a:lnTo>
                  <a:lnTo>
                    <a:pt x="240055" y="2618028"/>
                  </a:lnTo>
                  <a:close/>
                </a:path>
                <a:path w="10621645" h="5648325">
                  <a:moveTo>
                    <a:pt x="240055" y="2204720"/>
                  </a:moveTo>
                  <a:lnTo>
                    <a:pt x="230695" y="2151303"/>
                  </a:lnTo>
                  <a:lnTo>
                    <a:pt x="205092" y="2107755"/>
                  </a:lnTo>
                  <a:lnTo>
                    <a:pt x="166966" y="2078443"/>
                  </a:lnTo>
                  <a:lnTo>
                    <a:pt x="120027" y="2067699"/>
                  </a:lnTo>
                  <a:lnTo>
                    <a:pt x="73088" y="2078443"/>
                  </a:lnTo>
                  <a:lnTo>
                    <a:pt x="34963" y="2107755"/>
                  </a:lnTo>
                  <a:lnTo>
                    <a:pt x="9359" y="2151303"/>
                  </a:lnTo>
                  <a:lnTo>
                    <a:pt x="0" y="2204720"/>
                  </a:lnTo>
                  <a:lnTo>
                    <a:pt x="9359" y="2258136"/>
                  </a:lnTo>
                  <a:lnTo>
                    <a:pt x="34963" y="2301671"/>
                  </a:lnTo>
                  <a:lnTo>
                    <a:pt x="73088" y="2330996"/>
                  </a:lnTo>
                  <a:lnTo>
                    <a:pt x="120027" y="2341727"/>
                  </a:lnTo>
                  <a:lnTo>
                    <a:pt x="166966" y="2330996"/>
                  </a:lnTo>
                  <a:lnTo>
                    <a:pt x="205092" y="2301671"/>
                  </a:lnTo>
                  <a:lnTo>
                    <a:pt x="230695" y="2258136"/>
                  </a:lnTo>
                  <a:lnTo>
                    <a:pt x="240055" y="2204720"/>
                  </a:lnTo>
                  <a:close/>
                </a:path>
                <a:path w="10621645" h="5648325">
                  <a:moveTo>
                    <a:pt x="240055" y="1791398"/>
                  </a:moveTo>
                  <a:lnTo>
                    <a:pt x="230543" y="1737334"/>
                  </a:lnTo>
                  <a:lnTo>
                    <a:pt x="204673" y="1693456"/>
                  </a:lnTo>
                  <a:lnTo>
                    <a:pt x="166484" y="1664017"/>
                  </a:lnTo>
                  <a:lnTo>
                    <a:pt x="120027" y="1653247"/>
                  </a:lnTo>
                  <a:lnTo>
                    <a:pt x="73558" y="1664169"/>
                  </a:lnTo>
                  <a:lnTo>
                    <a:pt x="35382" y="1693875"/>
                  </a:lnTo>
                  <a:lnTo>
                    <a:pt x="9512" y="1737804"/>
                  </a:lnTo>
                  <a:lnTo>
                    <a:pt x="0" y="1791398"/>
                  </a:lnTo>
                  <a:lnTo>
                    <a:pt x="9359" y="1844814"/>
                  </a:lnTo>
                  <a:lnTo>
                    <a:pt x="34963" y="1888363"/>
                  </a:lnTo>
                  <a:lnTo>
                    <a:pt x="73088" y="1917674"/>
                  </a:lnTo>
                  <a:lnTo>
                    <a:pt x="120027" y="1928418"/>
                  </a:lnTo>
                  <a:lnTo>
                    <a:pt x="166966" y="1917674"/>
                  </a:lnTo>
                  <a:lnTo>
                    <a:pt x="205092" y="1888363"/>
                  </a:lnTo>
                  <a:lnTo>
                    <a:pt x="230695" y="1844814"/>
                  </a:lnTo>
                  <a:lnTo>
                    <a:pt x="240055" y="1791398"/>
                  </a:lnTo>
                  <a:close/>
                </a:path>
                <a:path w="10621645" h="5648325">
                  <a:moveTo>
                    <a:pt x="240055" y="1376959"/>
                  </a:moveTo>
                  <a:lnTo>
                    <a:pt x="230695" y="1323543"/>
                  </a:lnTo>
                  <a:lnTo>
                    <a:pt x="205092" y="1279994"/>
                  </a:lnTo>
                  <a:lnTo>
                    <a:pt x="166966" y="1250683"/>
                  </a:lnTo>
                  <a:lnTo>
                    <a:pt x="120027" y="1239939"/>
                  </a:lnTo>
                  <a:lnTo>
                    <a:pt x="73088" y="1250683"/>
                  </a:lnTo>
                  <a:lnTo>
                    <a:pt x="34963" y="1279994"/>
                  </a:lnTo>
                  <a:lnTo>
                    <a:pt x="9359" y="1323543"/>
                  </a:lnTo>
                  <a:lnTo>
                    <a:pt x="0" y="1376959"/>
                  </a:lnTo>
                  <a:lnTo>
                    <a:pt x="9359" y="1430375"/>
                  </a:lnTo>
                  <a:lnTo>
                    <a:pt x="34963" y="1473911"/>
                  </a:lnTo>
                  <a:lnTo>
                    <a:pt x="73088" y="1503235"/>
                  </a:lnTo>
                  <a:lnTo>
                    <a:pt x="120027" y="1513967"/>
                  </a:lnTo>
                  <a:lnTo>
                    <a:pt x="166966" y="1503235"/>
                  </a:lnTo>
                  <a:lnTo>
                    <a:pt x="205092" y="1473911"/>
                  </a:lnTo>
                  <a:lnTo>
                    <a:pt x="230695" y="1430375"/>
                  </a:lnTo>
                  <a:lnTo>
                    <a:pt x="240055" y="1376959"/>
                  </a:lnTo>
                  <a:close/>
                </a:path>
                <a:path w="10621645" h="5648325">
                  <a:moveTo>
                    <a:pt x="240055" y="963637"/>
                  </a:moveTo>
                  <a:lnTo>
                    <a:pt x="230543" y="910221"/>
                  </a:lnTo>
                  <a:lnTo>
                    <a:pt x="204673" y="866686"/>
                  </a:lnTo>
                  <a:lnTo>
                    <a:pt x="166484" y="837361"/>
                  </a:lnTo>
                  <a:lnTo>
                    <a:pt x="120027" y="826630"/>
                  </a:lnTo>
                  <a:lnTo>
                    <a:pt x="73558" y="837361"/>
                  </a:lnTo>
                  <a:lnTo>
                    <a:pt x="35382" y="866686"/>
                  </a:lnTo>
                  <a:lnTo>
                    <a:pt x="9512" y="910221"/>
                  </a:lnTo>
                  <a:lnTo>
                    <a:pt x="0" y="963637"/>
                  </a:lnTo>
                  <a:lnTo>
                    <a:pt x="9359" y="1017054"/>
                  </a:lnTo>
                  <a:lnTo>
                    <a:pt x="34963" y="1060602"/>
                  </a:lnTo>
                  <a:lnTo>
                    <a:pt x="73088" y="1089914"/>
                  </a:lnTo>
                  <a:lnTo>
                    <a:pt x="120027" y="1100658"/>
                  </a:lnTo>
                  <a:lnTo>
                    <a:pt x="166966" y="1089914"/>
                  </a:lnTo>
                  <a:lnTo>
                    <a:pt x="205092" y="1060602"/>
                  </a:lnTo>
                  <a:lnTo>
                    <a:pt x="230695" y="1017054"/>
                  </a:lnTo>
                  <a:lnTo>
                    <a:pt x="240055" y="963637"/>
                  </a:lnTo>
                  <a:close/>
                </a:path>
                <a:path w="10621645" h="5648325">
                  <a:moveTo>
                    <a:pt x="240055" y="550329"/>
                  </a:moveTo>
                  <a:lnTo>
                    <a:pt x="230695" y="496912"/>
                  </a:lnTo>
                  <a:lnTo>
                    <a:pt x="205092" y="453364"/>
                  </a:lnTo>
                  <a:lnTo>
                    <a:pt x="166966" y="424053"/>
                  </a:lnTo>
                  <a:lnTo>
                    <a:pt x="120027" y="413308"/>
                  </a:lnTo>
                  <a:lnTo>
                    <a:pt x="73088" y="424053"/>
                  </a:lnTo>
                  <a:lnTo>
                    <a:pt x="34963" y="453364"/>
                  </a:lnTo>
                  <a:lnTo>
                    <a:pt x="9359" y="496912"/>
                  </a:lnTo>
                  <a:lnTo>
                    <a:pt x="0" y="550329"/>
                  </a:lnTo>
                  <a:lnTo>
                    <a:pt x="9359" y="603745"/>
                  </a:lnTo>
                  <a:lnTo>
                    <a:pt x="34963" y="647280"/>
                  </a:lnTo>
                  <a:lnTo>
                    <a:pt x="73088" y="676605"/>
                  </a:lnTo>
                  <a:lnTo>
                    <a:pt x="120027" y="687349"/>
                  </a:lnTo>
                  <a:lnTo>
                    <a:pt x="166966" y="676605"/>
                  </a:lnTo>
                  <a:lnTo>
                    <a:pt x="205092" y="647280"/>
                  </a:lnTo>
                  <a:lnTo>
                    <a:pt x="230695" y="603745"/>
                  </a:lnTo>
                  <a:lnTo>
                    <a:pt x="240055" y="550329"/>
                  </a:lnTo>
                  <a:close/>
                </a:path>
                <a:path w="10621645" h="5648325">
                  <a:moveTo>
                    <a:pt x="240055" y="137020"/>
                  </a:moveTo>
                  <a:lnTo>
                    <a:pt x="230543" y="83604"/>
                  </a:lnTo>
                  <a:lnTo>
                    <a:pt x="204673" y="40055"/>
                  </a:lnTo>
                  <a:lnTo>
                    <a:pt x="166484" y="10731"/>
                  </a:lnTo>
                  <a:lnTo>
                    <a:pt x="120027" y="0"/>
                  </a:lnTo>
                  <a:lnTo>
                    <a:pt x="73558" y="10731"/>
                  </a:lnTo>
                  <a:lnTo>
                    <a:pt x="35382" y="40055"/>
                  </a:lnTo>
                  <a:lnTo>
                    <a:pt x="9512" y="83604"/>
                  </a:lnTo>
                  <a:lnTo>
                    <a:pt x="0" y="137020"/>
                  </a:lnTo>
                  <a:lnTo>
                    <a:pt x="9359" y="190423"/>
                  </a:lnTo>
                  <a:lnTo>
                    <a:pt x="34963" y="233972"/>
                  </a:lnTo>
                  <a:lnTo>
                    <a:pt x="73088" y="263296"/>
                  </a:lnTo>
                  <a:lnTo>
                    <a:pt x="120027" y="274027"/>
                  </a:lnTo>
                  <a:lnTo>
                    <a:pt x="166966" y="263296"/>
                  </a:lnTo>
                  <a:lnTo>
                    <a:pt x="205092" y="233972"/>
                  </a:lnTo>
                  <a:lnTo>
                    <a:pt x="230695" y="190423"/>
                  </a:lnTo>
                  <a:lnTo>
                    <a:pt x="240055" y="137020"/>
                  </a:lnTo>
                  <a:close/>
                </a:path>
                <a:path w="10621645" h="5648325">
                  <a:moveTo>
                    <a:pt x="10621340" y="48069"/>
                  </a:moveTo>
                  <a:lnTo>
                    <a:pt x="9345981" y="48069"/>
                  </a:lnTo>
                  <a:lnTo>
                    <a:pt x="9345981" y="651560"/>
                  </a:lnTo>
                  <a:lnTo>
                    <a:pt x="10621340" y="651560"/>
                  </a:lnTo>
                  <a:lnTo>
                    <a:pt x="10621340" y="48069"/>
                  </a:lnTo>
                  <a:close/>
                </a:path>
              </a:pathLst>
            </a:custGeom>
            <a:solidFill>
              <a:srgbClr val="0C2880"/>
            </a:solidFill>
          </p:spPr>
          <p:txBody>
            <a:bodyPr wrap="square" lIns="0" tIns="0" rIns="0" bIns="0" rtlCol="0"/>
            <a:lstStyle/>
            <a:p>
              <a:endParaRPr/>
            </a:p>
          </p:txBody>
        </p:sp>
        <p:pic>
          <p:nvPicPr>
            <p:cNvPr id="5" name="object 5"/>
            <p:cNvPicPr/>
            <p:nvPr/>
          </p:nvPicPr>
          <p:blipFill>
            <a:blip r:embed="rId3" cstate="print"/>
            <a:stretch>
              <a:fillRect/>
            </a:stretch>
          </p:blipFill>
          <p:spPr>
            <a:xfrm>
              <a:off x="735827" y="897973"/>
              <a:ext cx="653375" cy="5520290"/>
            </a:xfrm>
            <a:prstGeom prst="rect">
              <a:avLst/>
            </a:prstGeom>
          </p:spPr>
        </p:pic>
        <p:sp>
          <p:nvSpPr>
            <p:cNvPr id="6" name="object 6"/>
            <p:cNvSpPr/>
            <p:nvPr/>
          </p:nvSpPr>
          <p:spPr>
            <a:xfrm>
              <a:off x="735827" y="897973"/>
              <a:ext cx="653415" cy="5520690"/>
            </a:xfrm>
            <a:custGeom>
              <a:avLst/>
              <a:gdLst/>
              <a:ahLst/>
              <a:cxnLst/>
              <a:rect l="l" t="t" r="r" b="b"/>
              <a:pathLst>
                <a:path w="653415" h="5520690">
                  <a:moveTo>
                    <a:pt x="580904" y="147207"/>
                  </a:moveTo>
                  <a:lnTo>
                    <a:pt x="73603" y="147207"/>
                  </a:lnTo>
                  <a:lnTo>
                    <a:pt x="44905" y="141439"/>
                  </a:lnTo>
                  <a:lnTo>
                    <a:pt x="21514" y="125692"/>
                  </a:lnTo>
                  <a:lnTo>
                    <a:pt x="5767" y="102302"/>
                  </a:lnTo>
                  <a:lnTo>
                    <a:pt x="0" y="73603"/>
                  </a:lnTo>
                  <a:lnTo>
                    <a:pt x="5767" y="44905"/>
                  </a:lnTo>
                  <a:lnTo>
                    <a:pt x="21514" y="21514"/>
                  </a:lnTo>
                  <a:lnTo>
                    <a:pt x="44905" y="5767"/>
                  </a:lnTo>
                  <a:lnTo>
                    <a:pt x="73603" y="0"/>
                  </a:lnTo>
                  <a:lnTo>
                    <a:pt x="579772" y="0"/>
                  </a:lnTo>
                  <a:lnTo>
                    <a:pt x="608470" y="5767"/>
                  </a:lnTo>
                  <a:lnTo>
                    <a:pt x="631860" y="21514"/>
                  </a:lnTo>
                  <a:lnTo>
                    <a:pt x="647607" y="44905"/>
                  </a:lnTo>
                  <a:lnTo>
                    <a:pt x="653375" y="73603"/>
                  </a:lnTo>
                  <a:lnTo>
                    <a:pt x="648103" y="101824"/>
                  </a:lnTo>
                  <a:lnTo>
                    <a:pt x="632427" y="125268"/>
                  </a:lnTo>
                  <a:lnTo>
                    <a:pt x="609107" y="141280"/>
                  </a:lnTo>
                  <a:lnTo>
                    <a:pt x="580904" y="147207"/>
                  </a:lnTo>
                  <a:close/>
                </a:path>
                <a:path w="653415" h="5520690">
                  <a:moveTo>
                    <a:pt x="580904" y="560521"/>
                  </a:moveTo>
                  <a:lnTo>
                    <a:pt x="73603" y="560521"/>
                  </a:lnTo>
                  <a:lnTo>
                    <a:pt x="44905" y="554753"/>
                  </a:lnTo>
                  <a:lnTo>
                    <a:pt x="21514" y="539006"/>
                  </a:lnTo>
                  <a:lnTo>
                    <a:pt x="5767" y="515616"/>
                  </a:lnTo>
                  <a:lnTo>
                    <a:pt x="0" y="486917"/>
                  </a:lnTo>
                  <a:lnTo>
                    <a:pt x="5767" y="458219"/>
                  </a:lnTo>
                  <a:lnTo>
                    <a:pt x="21514" y="434829"/>
                  </a:lnTo>
                  <a:lnTo>
                    <a:pt x="44905" y="419082"/>
                  </a:lnTo>
                  <a:lnTo>
                    <a:pt x="73603" y="413314"/>
                  </a:lnTo>
                  <a:lnTo>
                    <a:pt x="579772" y="413314"/>
                  </a:lnTo>
                  <a:lnTo>
                    <a:pt x="608470" y="419082"/>
                  </a:lnTo>
                  <a:lnTo>
                    <a:pt x="631860" y="434829"/>
                  </a:lnTo>
                  <a:lnTo>
                    <a:pt x="647607" y="458219"/>
                  </a:lnTo>
                  <a:lnTo>
                    <a:pt x="653375" y="486917"/>
                  </a:lnTo>
                  <a:lnTo>
                    <a:pt x="648103" y="515138"/>
                  </a:lnTo>
                  <a:lnTo>
                    <a:pt x="632427" y="538582"/>
                  </a:lnTo>
                  <a:lnTo>
                    <a:pt x="609107" y="554594"/>
                  </a:lnTo>
                  <a:lnTo>
                    <a:pt x="580904" y="560521"/>
                  </a:lnTo>
                  <a:close/>
                </a:path>
                <a:path w="653415" h="5520690">
                  <a:moveTo>
                    <a:pt x="580904" y="973835"/>
                  </a:moveTo>
                  <a:lnTo>
                    <a:pt x="73603" y="973835"/>
                  </a:lnTo>
                  <a:lnTo>
                    <a:pt x="44905" y="968067"/>
                  </a:lnTo>
                  <a:lnTo>
                    <a:pt x="21514" y="952320"/>
                  </a:lnTo>
                  <a:lnTo>
                    <a:pt x="5767" y="928930"/>
                  </a:lnTo>
                  <a:lnTo>
                    <a:pt x="0" y="900232"/>
                  </a:lnTo>
                  <a:lnTo>
                    <a:pt x="5767" y="871533"/>
                  </a:lnTo>
                  <a:lnTo>
                    <a:pt x="21514" y="848143"/>
                  </a:lnTo>
                  <a:lnTo>
                    <a:pt x="44905" y="832396"/>
                  </a:lnTo>
                  <a:lnTo>
                    <a:pt x="73603" y="826628"/>
                  </a:lnTo>
                  <a:lnTo>
                    <a:pt x="579772" y="826628"/>
                  </a:lnTo>
                  <a:lnTo>
                    <a:pt x="608470" y="832396"/>
                  </a:lnTo>
                  <a:lnTo>
                    <a:pt x="631860" y="848143"/>
                  </a:lnTo>
                  <a:lnTo>
                    <a:pt x="647607" y="871533"/>
                  </a:lnTo>
                  <a:lnTo>
                    <a:pt x="653375" y="900232"/>
                  </a:lnTo>
                  <a:lnTo>
                    <a:pt x="648103" y="928452"/>
                  </a:lnTo>
                  <a:lnTo>
                    <a:pt x="632427" y="951896"/>
                  </a:lnTo>
                  <a:lnTo>
                    <a:pt x="609107" y="967908"/>
                  </a:lnTo>
                  <a:lnTo>
                    <a:pt x="580904" y="973835"/>
                  </a:lnTo>
                  <a:close/>
                </a:path>
                <a:path w="653415" h="5520690">
                  <a:moveTo>
                    <a:pt x="580904" y="1387149"/>
                  </a:moveTo>
                  <a:lnTo>
                    <a:pt x="73603" y="1387149"/>
                  </a:lnTo>
                  <a:lnTo>
                    <a:pt x="44905" y="1381381"/>
                  </a:lnTo>
                  <a:lnTo>
                    <a:pt x="21514" y="1365634"/>
                  </a:lnTo>
                  <a:lnTo>
                    <a:pt x="5767" y="1342244"/>
                  </a:lnTo>
                  <a:lnTo>
                    <a:pt x="0" y="1313546"/>
                  </a:lnTo>
                  <a:lnTo>
                    <a:pt x="5767" y="1284847"/>
                  </a:lnTo>
                  <a:lnTo>
                    <a:pt x="21514" y="1261457"/>
                  </a:lnTo>
                  <a:lnTo>
                    <a:pt x="44905" y="1245710"/>
                  </a:lnTo>
                  <a:lnTo>
                    <a:pt x="73603" y="1239942"/>
                  </a:lnTo>
                  <a:lnTo>
                    <a:pt x="579772" y="1239942"/>
                  </a:lnTo>
                  <a:lnTo>
                    <a:pt x="608470" y="1245710"/>
                  </a:lnTo>
                  <a:lnTo>
                    <a:pt x="631860" y="1261457"/>
                  </a:lnTo>
                  <a:lnTo>
                    <a:pt x="647607" y="1284847"/>
                  </a:lnTo>
                  <a:lnTo>
                    <a:pt x="653375" y="1313546"/>
                  </a:lnTo>
                  <a:lnTo>
                    <a:pt x="648103" y="1341766"/>
                  </a:lnTo>
                  <a:lnTo>
                    <a:pt x="632427" y="1365210"/>
                  </a:lnTo>
                  <a:lnTo>
                    <a:pt x="609107" y="1381222"/>
                  </a:lnTo>
                  <a:lnTo>
                    <a:pt x="580904" y="1387149"/>
                  </a:lnTo>
                  <a:close/>
                </a:path>
                <a:path w="653415" h="5520690">
                  <a:moveTo>
                    <a:pt x="580904" y="1800464"/>
                  </a:moveTo>
                  <a:lnTo>
                    <a:pt x="73603" y="1800464"/>
                  </a:lnTo>
                  <a:lnTo>
                    <a:pt x="44905" y="1794696"/>
                  </a:lnTo>
                  <a:lnTo>
                    <a:pt x="21514" y="1778949"/>
                  </a:lnTo>
                  <a:lnTo>
                    <a:pt x="5767" y="1755558"/>
                  </a:lnTo>
                  <a:lnTo>
                    <a:pt x="0" y="1726860"/>
                  </a:lnTo>
                  <a:lnTo>
                    <a:pt x="5767" y="1698161"/>
                  </a:lnTo>
                  <a:lnTo>
                    <a:pt x="21514" y="1674771"/>
                  </a:lnTo>
                  <a:lnTo>
                    <a:pt x="44905" y="1659024"/>
                  </a:lnTo>
                  <a:lnTo>
                    <a:pt x="73603" y="1653256"/>
                  </a:lnTo>
                  <a:lnTo>
                    <a:pt x="579772" y="1653256"/>
                  </a:lnTo>
                  <a:lnTo>
                    <a:pt x="608470" y="1659024"/>
                  </a:lnTo>
                  <a:lnTo>
                    <a:pt x="631860" y="1674771"/>
                  </a:lnTo>
                  <a:lnTo>
                    <a:pt x="647607" y="1698161"/>
                  </a:lnTo>
                  <a:lnTo>
                    <a:pt x="653375" y="1726860"/>
                  </a:lnTo>
                  <a:lnTo>
                    <a:pt x="648103" y="1755080"/>
                  </a:lnTo>
                  <a:lnTo>
                    <a:pt x="632427" y="1778524"/>
                  </a:lnTo>
                  <a:lnTo>
                    <a:pt x="609107" y="1794536"/>
                  </a:lnTo>
                  <a:lnTo>
                    <a:pt x="580904" y="1800464"/>
                  </a:lnTo>
                  <a:close/>
                </a:path>
                <a:path w="653415" h="5520690">
                  <a:moveTo>
                    <a:pt x="580904" y="2213778"/>
                  </a:moveTo>
                  <a:lnTo>
                    <a:pt x="73603" y="2213778"/>
                  </a:lnTo>
                  <a:lnTo>
                    <a:pt x="44905" y="2208010"/>
                  </a:lnTo>
                  <a:lnTo>
                    <a:pt x="21514" y="2192263"/>
                  </a:lnTo>
                  <a:lnTo>
                    <a:pt x="5767" y="2168872"/>
                  </a:lnTo>
                  <a:lnTo>
                    <a:pt x="0" y="2140174"/>
                  </a:lnTo>
                  <a:lnTo>
                    <a:pt x="5767" y="2111475"/>
                  </a:lnTo>
                  <a:lnTo>
                    <a:pt x="21514" y="2088085"/>
                  </a:lnTo>
                  <a:lnTo>
                    <a:pt x="44905" y="2072338"/>
                  </a:lnTo>
                  <a:lnTo>
                    <a:pt x="73603" y="2066570"/>
                  </a:lnTo>
                  <a:lnTo>
                    <a:pt x="579772" y="2066570"/>
                  </a:lnTo>
                  <a:lnTo>
                    <a:pt x="608470" y="2072338"/>
                  </a:lnTo>
                  <a:lnTo>
                    <a:pt x="631860" y="2088085"/>
                  </a:lnTo>
                  <a:lnTo>
                    <a:pt x="647607" y="2111475"/>
                  </a:lnTo>
                  <a:lnTo>
                    <a:pt x="653375" y="2140174"/>
                  </a:lnTo>
                  <a:lnTo>
                    <a:pt x="648103" y="2168395"/>
                  </a:lnTo>
                  <a:lnTo>
                    <a:pt x="632427" y="2191838"/>
                  </a:lnTo>
                  <a:lnTo>
                    <a:pt x="609107" y="2207850"/>
                  </a:lnTo>
                  <a:lnTo>
                    <a:pt x="580904" y="2213778"/>
                  </a:lnTo>
                  <a:close/>
                </a:path>
                <a:path w="653415" h="5520690">
                  <a:moveTo>
                    <a:pt x="580904" y="2627092"/>
                  </a:moveTo>
                  <a:lnTo>
                    <a:pt x="73603" y="2627092"/>
                  </a:lnTo>
                  <a:lnTo>
                    <a:pt x="44905" y="2621324"/>
                  </a:lnTo>
                  <a:lnTo>
                    <a:pt x="21514" y="2605577"/>
                  </a:lnTo>
                  <a:lnTo>
                    <a:pt x="5767" y="2582186"/>
                  </a:lnTo>
                  <a:lnTo>
                    <a:pt x="0" y="2553488"/>
                  </a:lnTo>
                  <a:lnTo>
                    <a:pt x="5767" y="2524789"/>
                  </a:lnTo>
                  <a:lnTo>
                    <a:pt x="21514" y="2501399"/>
                  </a:lnTo>
                  <a:lnTo>
                    <a:pt x="44905" y="2485652"/>
                  </a:lnTo>
                  <a:lnTo>
                    <a:pt x="73603" y="2479884"/>
                  </a:lnTo>
                  <a:lnTo>
                    <a:pt x="579772" y="2479884"/>
                  </a:lnTo>
                  <a:lnTo>
                    <a:pt x="608470" y="2485652"/>
                  </a:lnTo>
                  <a:lnTo>
                    <a:pt x="631860" y="2501399"/>
                  </a:lnTo>
                  <a:lnTo>
                    <a:pt x="647607" y="2524789"/>
                  </a:lnTo>
                  <a:lnTo>
                    <a:pt x="653375" y="2553488"/>
                  </a:lnTo>
                  <a:lnTo>
                    <a:pt x="648103" y="2581709"/>
                  </a:lnTo>
                  <a:lnTo>
                    <a:pt x="632427" y="2605152"/>
                  </a:lnTo>
                  <a:lnTo>
                    <a:pt x="609107" y="2621165"/>
                  </a:lnTo>
                  <a:lnTo>
                    <a:pt x="580904" y="2627092"/>
                  </a:lnTo>
                  <a:close/>
                </a:path>
                <a:path w="653415" h="5520690">
                  <a:moveTo>
                    <a:pt x="580904" y="3040406"/>
                  </a:moveTo>
                  <a:lnTo>
                    <a:pt x="73603" y="3040406"/>
                  </a:lnTo>
                  <a:lnTo>
                    <a:pt x="44905" y="3034638"/>
                  </a:lnTo>
                  <a:lnTo>
                    <a:pt x="21514" y="3018891"/>
                  </a:lnTo>
                  <a:lnTo>
                    <a:pt x="5767" y="2995501"/>
                  </a:lnTo>
                  <a:lnTo>
                    <a:pt x="0" y="2966802"/>
                  </a:lnTo>
                  <a:lnTo>
                    <a:pt x="5767" y="2938104"/>
                  </a:lnTo>
                  <a:lnTo>
                    <a:pt x="21514" y="2914713"/>
                  </a:lnTo>
                  <a:lnTo>
                    <a:pt x="44905" y="2898966"/>
                  </a:lnTo>
                  <a:lnTo>
                    <a:pt x="73603" y="2893198"/>
                  </a:lnTo>
                  <a:lnTo>
                    <a:pt x="579772" y="2893198"/>
                  </a:lnTo>
                  <a:lnTo>
                    <a:pt x="608470" y="2898966"/>
                  </a:lnTo>
                  <a:lnTo>
                    <a:pt x="631860" y="2914713"/>
                  </a:lnTo>
                  <a:lnTo>
                    <a:pt x="647607" y="2938104"/>
                  </a:lnTo>
                  <a:lnTo>
                    <a:pt x="653375" y="2966802"/>
                  </a:lnTo>
                  <a:lnTo>
                    <a:pt x="648103" y="2995500"/>
                  </a:lnTo>
                  <a:lnTo>
                    <a:pt x="632427" y="3018891"/>
                  </a:lnTo>
                  <a:lnTo>
                    <a:pt x="609107" y="3034638"/>
                  </a:lnTo>
                  <a:lnTo>
                    <a:pt x="580904" y="3040406"/>
                  </a:lnTo>
                  <a:close/>
                </a:path>
                <a:path w="653415" h="5520690">
                  <a:moveTo>
                    <a:pt x="580904" y="3453720"/>
                  </a:moveTo>
                  <a:lnTo>
                    <a:pt x="73603" y="3453720"/>
                  </a:lnTo>
                  <a:lnTo>
                    <a:pt x="44905" y="3447952"/>
                  </a:lnTo>
                  <a:lnTo>
                    <a:pt x="21514" y="3432205"/>
                  </a:lnTo>
                  <a:lnTo>
                    <a:pt x="5767" y="3408815"/>
                  </a:lnTo>
                  <a:lnTo>
                    <a:pt x="0" y="3380116"/>
                  </a:lnTo>
                  <a:lnTo>
                    <a:pt x="5767" y="3351418"/>
                  </a:lnTo>
                  <a:lnTo>
                    <a:pt x="21514" y="3328027"/>
                  </a:lnTo>
                  <a:lnTo>
                    <a:pt x="44905" y="3312280"/>
                  </a:lnTo>
                  <a:lnTo>
                    <a:pt x="73603" y="3306512"/>
                  </a:lnTo>
                  <a:lnTo>
                    <a:pt x="579772" y="3306512"/>
                  </a:lnTo>
                  <a:lnTo>
                    <a:pt x="608470" y="3312280"/>
                  </a:lnTo>
                  <a:lnTo>
                    <a:pt x="631860" y="3328027"/>
                  </a:lnTo>
                  <a:lnTo>
                    <a:pt x="647607" y="3351418"/>
                  </a:lnTo>
                  <a:lnTo>
                    <a:pt x="653375" y="3380116"/>
                  </a:lnTo>
                  <a:lnTo>
                    <a:pt x="648103" y="3408815"/>
                  </a:lnTo>
                  <a:lnTo>
                    <a:pt x="632427" y="3432205"/>
                  </a:lnTo>
                  <a:lnTo>
                    <a:pt x="609107" y="3447952"/>
                  </a:lnTo>
                  <a:lnTo>
                    <a:pt x="580904" y="3453720"/>
                  </a:lnTo>
                  <a:close/>
                </a:path>
                <a:path w="653415" h="5520690">
                  <a:moveTo>
                    <a:pt x="580904" y="3867034"/>
                  </a:moveTo>
                  <a:lnTo>
                    <a:pt x="73603" y="3867034"/>
                  </a:lnTo>
                  <a:lnTo>
                    <a:pt x="44905" y="3861266"/>
                  </a:lnTo>
                  <a:lnTo>
                    <a:pt x="21514" y="3845519"/>
                  </a:lnTo>
                  <a:lnTo>
                    <a:pt x="5767" y="3822129"/>
                  </a:lnTo>
                  <a:lnTo>
                    <a:pt x="0" y="3793430"/>
                  </a:lnTo>
                  <a:lnTo>
                    <a:pt x="5767" y="3764732"/>
                  </a:lnTo>
                  <a:lnTo>
                    <a:pt x="21514" y="3741341"/>
                  </a:lnTo>
                  <a:lnTo>
                    <a:pt x="44905" y="3725594"/>
                  </a:lnTo>
                  <a:lnTo>
                    <a:pt x="73603" y="3719826"/>
                  </a:lnTo>
                  <a:lnTo>
                    <a:pt x="579772" y="3719826"/>
                  </a:lnTo>
                  <a:lnTo>
                    <a:pt x="608470" y="3725594"/>
                  </a:lnTo>
                  <a:lnTo>
                    <a:pt x="631860" y="3741341"/>
                  </a:lnTo>
                  <a:lnTo>
                    <a:pt x="647607" y="3764732"/>
                  </a:lnTo>
                  <a:lnTo>
                    <a:pt x="653375" y="3793430"/>
                  </a:lnTo>
                  <a:lnTo>
                    <a:pt x="648103" y="3822129"/>
                  </a:lnTo>
                  <a:lnTo>
                    <a:pt x="632427" y="3845519"/>
                  </a:lnTo>
                  <a:lnTo>
                    <a:pt x="609107" y="3861266"/>
                  </a:lnTo>
                  <a:lnTo>
                    <a:pt x="580904" y="3867034"/>
                  </a:lnTo>
                  <a:close/>
                </a:path>
                <a:path w="653415" h="5520690">
                  <a:moveTo>
                    <a:pt x="580904" y="4280348"/>
                  </a:moveTo>
                  <a:lnTo>
                    <a:pt x="73603" y="4280348"/>
                  </a:lnTo>
                  <a:lnTo>
                    <a:pt x="44905" y="4274580"/>
                  </a:lnTo>
                  <a:lnTo>
                    <a:pt x="21514" y="4258833"/>
                  </a:lnTo>
                  <a:lnTo>
                    <a:pt x="5767" y="4235443"/>
                  </a:lnTo>
                  <a:lnTo>
                    <a:pt x="0" y="4206744"/>
                  </a:lnTo>
                  <a:lnTo>
                    <a:pt x="5767" y="4178046"/>
                  </a:lnTo>
                  <a:lnTo>
                    <a:pt x="21514" y="4154655"/>
                  </a:lnTo>
                  <a:lnTo>
                    <a:pt x="44905" y="4138908"/>
                  </a:lnTo>
                  <a:lnTo>
                    <a:pt x="73603" y="4133140"/>
                  </a:lnTo>
                  <a:lnTo>
                    <a:pt x="579772" y="4133140"/>
                  </a:lnTo>
                  <a:lnTo>
                    <a:pt x="608470" y="4138908"/>
                  </a:lnTo>
                  <a:lnTo>
                    <a:pt x="631860" y="4154655"/>
                  </a:lnTo>
                  <a:lnTo>
                    <a:pt x="647607" y="4178046"/>
                  </a:lnTo>
                  <a:lnTo>
                    <a:pt x="653375" y="4206744"/>
                  </a:lnTo>
                  <a:lnTo>
                    <a:pt x="648103" y="4235443"/>
                  </a:lnTo>
                  <a:lnTo>
                    <a:pt x="632427" y="4258833"/>
                  </a:lnTo>
                  <a:lnTo>
                    <a:pt x="609107" y="4274580"/>
                  </a:lnTo>
                  <a:lnTo>
                    <a:pt x="580904" y="4280348"/>
                  </a:lnTo>
                  <a:close/>
                </a:path>
                <a:path w="653415" h="5520690">
                  <a:moveTo>
                    <a:pt x="580904" y="4693662"/>
                  </a:moveTo>
                  <a:lnTo>
                    <a:pt x="73603" y="4693662"/>
                  </a:lnTo>
                  <a:lnTo>
                    <a:pt x="44905" y="4687894"/>
                  </a:lnTo>
                  <a:lnTo>
                    <a:pt x="21514" y="4672147"/>
                  </a:lnTo>
                  <a:lnTo>
                    <a:pt x="5767" y="4648757"/>
                  </a:lnTo>
                  <a:lnTo>
                    <a:pt x="0" y="4620058"/>
                  </a:lnTo>
                  <a:lnTo>
                    <a:pt x="5767" y="4591360"/>
                  </a:lnTo>
                  <a:lnTo>
                    <a:pt x="21514" y="4567970"/>
                  </a:lnTo>
                  <a:lnTo>
                    <a:pt x="44905" y="4552223"/>
                  </a:lnTo>
                  <a:lnTo>
                    <a:pt x="73603" y="4546455"/>
                  </a:lnTo>
                  <a:lnTo>
                    <a:pt x="579772" y="4546455"/>
                  </a:lnTo>
                  <a:lnTo>
                    <a:pt x="608470" y="4552223"/>
                  </a:lnTo>
                  <a:lnTo>
                    <a:pt x="631860" y="4567970"/>
                  </a:lnTo>
                  <a:lnTo>
                    <a:pt x="647607" y="4591360"/>
                  </a:lnTo>
                  <a:lnTo>
                    <a:pt x="653375" y="4620058"/>
                  </a:lnTo>
                  <a:lnTo>
                    <a:pt x="648103" y="4648757"/>
                  </a:lnTo>
                  <a:lnTo>
                    <a:pt x="632427" y="4672147"/>
                  </a:lnTo>
                  <a:lnTo>
                    <a:pt x="609107" y="4687894"/>
                  </a:lnTo>
                  <a:lnTo>
                    <a:pt x="580904" y="4693662"/>
                  </a:lnTo>
                  <a:close/>
                </a:path>
                <a:path w="653415" h="5520690">
                  <a:moveTo>
                    <a:pt x="580904" y="5106976"/>
                  </a:moveTo>
                  <a:lnTo>
                    <a:pt x="73603" y="5106976"/>
                  </a:lnTo>
                  <a:lnTo>
                    <a:pt x="44905" y="5101208"/>
                  </a:lnTo>
                  <a:lnTo>
                    <a:pt x="21514" y="5085461"/>
                  </a:lnTo>
                  <a:lnTo>
                    <a:pt x="5767" y="5062071"/>
                  </a:lnTo>
                  <a:lnTo>
                    <a:pt x="0" y="5033373"/>
                  </a:lnTo>
                  <a:lnTo>
                    <a:pt x="5767" y="5004674"/>
                  </a:lnTo>
                  <a:lnTo>
                    <a:pt x="21514" y="4981284"/>
                  </a:lnTo>
                  <a:lnTo>
                    <a:pt x="44905" y="4965537"/>
                  </a:lnTo>
                  <a:lnTo>
                    <a:pt x="73603" y="4959769"/>
                  </a:lnTo>
                  <a:lnTo>
                    <a:pt x="579772" y="4959769"/>
                  </a:lnTo>
                  <a:lnTo>
                    <a:pt x="608470" y="4965537"/>
                  </a:lnTo>
                  <a:lnTo>
                    <a:pt x="631860" y="4981284"/>
                  </a:lnTo>
                  <a:lnTo>
                    <a:pt x="647607" y="5004674"/>
                  </a:lnTo>
                  <a:lnTo>
                    <a:pt x="653375" y="5033373"/>
                  </a:lnTo>
                  <a:lnTo>
                    <a:pt x="648103" y="5062071"/>
                  </a:lnTo>
                  <a:lnTo>
                    <a:pt x="632427" y="5085461"/>
                  </a:lnTo>
                  <a:lnTo>
                    <a:pt x="609107" y="5101208"/>
                  </a:lnTo>
                  <a:lnTo>
                    <a:pt x="580904" y="5106976"/>
                  </a:lnTo>
                  <a:close/>
                </a:path>
                <a:path w="653415" h="5520690">
                  <a:moveTo>
                    <a:pt x="580904" y="5520291"/>
                  </a:moveTo>
                  <a:lnTo>
                    <a:pt x="73603" y="5520291"/>
                  </a:lnTo>
                  <a:lnTo>
                    <a:pt x="44905" y="5514523"/>
                  </a:lnTo>
                  <a:lnTo>
                    <a:pt x="21514" y="5498776"/>
                  </a:lnTo>
                  <a:lnTo>
                    <a:pt x="5767" y="5475385"/>
                  </a:lnTo>
                  <a:lnTo>
                    <a:pt x="0" y="5446687"/>
                  </a:lnTo>
                  <a:lnTo>
                    <a:pt x="5767" y="5417988"/>
                  </a:lnTo>
                  <a:lnTo>
                    <a:pt x="21514" y="5394598"/>
                  </a:lnTo>
                  <a:lnTo>
                    <a:pt x="44905" y="5378851"/>
                  </a:lnTo>
                  <a:lnTo>
                    <a:pt x="73603" y="5373083"/>
                  </a:lnTo>
                  <a:lnTo>
                    <a:pt x="579772" y="5373083"/>
                  </a:lnTo>
                  <a:lnTo>
                    <a:pt x="608470" y="5378851"/>
                  </a:lnTo>
                  <a:lnTo>
                    <a:pt x="631860" y="5394598"/>
                  </a:lnTo>
                  <a:lnTo>
                    <a:pt x="647607" y="5417988"/>
                  </a:lnTo>
                  <a:lnTo>
                    <a:pt x="653375" y="5446687"/>
                  </a:lnTo>
                  <a:lnTo>
                    <a:pt x="648103" y="5475385"/>
                  </a:lnTo>
                  <a:lnTo>
                    <a:pt x="632427" y="5498775"/>
                  </a:lnTo>
                  <a:lnTo>
                    <a:pt x="609107" y="5514522"/>
                  </a:lnTo>
                  <a:lnTo>
                    <a:pt x="580904" y="5520291"/>
                  </a:lnTo>
                  <a:close/>
                </a:path>
              </a:pathLst>
            </a:custGeom>
            <a:ln w="3175">
              <a:solidFill>
                <a:srgbClr val="A6A8AB"/>
              </a:solidFill>
            </a:ln>
          </p:spPr>
          <p:txBody>
            <a:bodyPr wrap="square" lIns="0" tIns="0" rIns="0" bIns="0" rtlCol="0"/>
            <a:lstStyle/>
            <a:p>
              <a:endParaRPr/>
            </a:p>
          </p:txBody>
        </p:sp>
      </p:grpSp>
      <p:sp>
        <p:nvSpPr>
          <p:cNvPr id="7" name="object 7"/>
          <p:cNvSpPr txBox="1">
            <a:spLocks noGrp="1"/>
          </p:cNvSpPr>
          <p:nvPr>
            <p:ph type="title"/>
          </p:nvPr>
        </p:nvSpPr>
        <p:spPr>
          <a:xfrm>
            <a:off x="1688388" y="977408"/>
            <a:ext cx="8766494" cy="2044791"/>
          </a:xfrm>
          <a:prstGeom prst="rect">
            <a:avLst/>
          </a:prstGeom>
        </p:spPr>
        <p:txBody>
          <a:bodyPr vert="horz" wrap="square" lIns="0" tIns="13335" rIns="0" bIns="0" rtlCol="0">
            <a:spAutoFit/>
          </a:bodyPr>
          <a:lstStyle/>
          <a:p>
            <a:pPr marL="38100" marR="30480" algn="ctr">
              <a:spcBef>
                <a:spcPts val="105"/>
              </a:spcBef>
            </a:pPr>
            <a:r>
              <a:rPr lang="en-US" sz="5400" spc="170" dirty="0" err="1">
                <a:latin typeface="Berlin Sans FB Demi" panose="020E0802020502020306" pitchFamily="34" charset="0"/>
              </a:rPr>
              <a:t>MEMILIH</a:t>
            </a:r>
            <a:r>
              <a:rPr lang="en-US" sz="5400" spc="170" dirty="0">
                <a:latin typeface="Berlin Sans FB Demi" panose="020E0802020502020306" pitchFamily="34" charset="0"/>
              </a:rPr>
              <a:t> </a:t>
            </a:r>
            <a:r>
              <a:rPr lang="en-US" sz="5400" spc="170" dirty="0" err="1">
                <a:latin typeface="Berlin Sans FB Demi" panose="020E0802020502020306" pitchFamily="34" charset="0"/>
              </a:rPr>
              <a:t>PORTOFOLIO</a:t>
            </a:r>
            <a:r>
              <a:rPr lang="en-US" sz="5400" spc="170" dirty="0">
                <a:latin typeface="Berlin Sans FB Demi" panose="020E0802020502020306" pitchFamily="34" charset="0"/>
              </a:rPr>
              <a:t> OPTIMAL</a:t>
            </a:r>
            <a:br>
              <a:rPr lang="en-US" sz="5400" spc="170" dirty="0">
                <a:latin typeface="Berlin Sans FB Demi" panose="020E0802020502020306" pitchFamily="34" charset="0"/>
              </a:rPr>
            </a:br>
            <a:r>
              <a:rPr lang="en-US" sz="2400" spc="170" dirty="0" err="1">
                <a:latin typeface="STXinwei" panose="02010800040101010101" pitchFamily="2" charset="-122"/>
                <a:ea typeface="STXinwei" panose="02010800040101010101" pitchFamily="2" charset="-122"/>
              </a:rPr>
              <a:t>Dosen</a:t>
            </a:r>
            <a:r>
              <a:rPr lang="en-US" sz="2400" spc="170" dirty="0">
                <a:latin typeface="STXinwei" panose="02010800040101010101" pitchFamily="2" charset="-122"/>
                <a:ea typeface="STXinwei" panose="02010800040101010101" pitchFamily="2" charset="-122"/>
              </a:rPr>
              <a:t> </a:t>
            </a:r>
            <a:r>
              <a:rPr lang="en-US" sz="2400" spc="170" dirty="0" err="1">
                <a:latin typeface="STXinwei" panose="02010800040101010101" pitchFamily="2" charset="-122"/>
                <a:ea typeface="STXinwei" panose="02010800040101010101" pitchFamily="2" charset="-122"/>
              </a:rPr>
              <a:t>Pengampu</a:t>
            </a:r>
            <a:r>
              <a:rPr lang="en-US" sz="2400" spc="170" dirty="0">
                <a:latin typeface="STXinwei" panose="02010800040101010101" pitchFamily="2" charset="-122"/>
                <a:ea typeface="STXinwei" panose="02010800040101010101" pitchFamily="2" charset="-122"/>
              </a:rPr>
              <a:t> : </a:t>
            </a:r>
            <a:r>
              <a:rPr lang="en-US" sz="2400" spc="170" dirty="0" err="1">
                <a:latin typeface="STXinwei" panose="02010800040101010101" pitchFamily="2" charset="-122"/>
                <a:ea typeface="STXinwei" panose="02010800040101010101" pitchFamily="2" charset="-122"/>
              </a:rPr>
              <a:t>Fitriyah</a:t>
            </a:r>
            <a:r>
              <a:rPr lang="en-US" sz="2400" spc="170" dirty="0">
                <a:latin typeface="STXinwei" panose="02010800040101010101" pitchFamily="2" charset="-122"/>
                <a:ea typeface="STXinwei" panose="02010800040101010101" pitchFamily="2" charset="-122"/>
              </a:rPr>
              <a:t> S.E., </a:t>
            </a:r>
            <a:r>
              <a:rPr lang="en-US" sz="2400" spc="170" dirty="0" err="1">
                <a:latin typeface="STXinwei" panose="02010800040101010101" pitchFamily="2" charset="-122"/>
                <a:ea typeface="STXinwei" panose="02010800040101010101" pitchFamily="2" charset="-122"/>
              </a:rPr>
              <a:t>M.Ak</a:t>
            </a:r>
            <a:endParaRPr sz="5400" dirty="0">
              <a:latin typeface="STXinwei" panose="02010800040101010101" pitchFamily="2" charset="-122"/>
              <a:ea typeface="STXinwei" panose="02010800040101010101" pitchFamily="2" charset="-122"/>
            </a:endParaRPr>
          </a:p>
        </p:txBody>
      </p:sp>
      <p:sp>
        <p:nvSpPr>
          <p:cNvPr id="9" name="object 9"/>
          <p:cNvSpPr txBox="1"/>
          <p:nvPr/>
        </p:nvSpPr>
        <p:spPr>
          <a:xfrm>
            <a:off x="10660185" y="1018511"/>
            <a:ext cx="1711404" cy="309059"/>
          </a:xfrm>
          <a:prstGeom prst="rect">
            <a:avLst/>
          </a:prstGeom>
        </p:spPr>
        <p:txBody>
          <a:bodyPr vert="horz" wrap="square" lIns="0" tIns="16510" rIns="0" bIns="0" rtlCol="0">
            <a:spAutoFit/>
          </a:bodyPr>
          <a:lstStyle/>
          <a:p>
            <a:pPr marL="12700">
              <a:lnSpc>
                <a:spcPct val="100000"/>
              </a:lnSpc>
              <a:spcBef>
                <a:spcPts val="130"/>
              </a:spcBef>
            </a:pPr>
            <a:r>
              <a:rPr lang="en-US" sz="1900" b="1" spc="35" dirty="0" err="1">
                <a:solidFill>
                  <a:srgbClr val="0C2880"/>
                </a:solidFill>
                <a:latin typeface="STXinwei" panose="02010800040101010101" pitchFamily="2" charset="-122"/>
                <a:ea typeface="STXinwei" panose="02010800040101010101" pitchFamily="2" charset="-122"/>
                <a:cs typeface="Tahoma"/>
              </a:rPr>
              <a:t>07SAKE002</a:t>
            </a:r>
            <a:endParaRPr sz="1900" dirty="0">
              <a:latin typeface="STXinwei" panose="02010800040101010101" pitchFamily="2" charset="-122"/>
              <a:ea typeface="STXinwei" panose="02010800040101010101" pitchFamily="2" charset="-122"/>
              <a:cs typeface="Tahoma"/>
            </a:endParaRPr>
          </a:p>
        </p:txBody>
      </p:sp>
      <p:pic>
        <p:nvPicPr>
          <p:cNvPr id="12" name="Picture 11">
            <a:extLst>
              <a:ext uri="{FF2B5EF4-FFF2-40B4-BE49-F238E27FC236}">
                <a16:creationId xmlns:a16="http://schemas.microsoft.com/office/drawing/2014/main" id="{EE559174-694F-D541-9377-3470F4FAC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87545" y="447465"/>
            <a:ext cx="1497114" cy="1451149"/>
          </a:xfrm>
          <a:prstGeom prst="ellipse">
            <a:avLst/>
          </a:prstGeom>
          <a:ln>
            <a:noFill/>
          </a:ln>
          <a:effectLst>
            <a:softEdge rad="112500"/>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3039" y="737112"/>
            <a:ext cx="10642720" cy="446917"/>
          </a:xfrm>
          <a:prstGeom prst="rect">
            <a:avLst/>
          </a:prstGeom>
        </p:spPr>
        <p:txBody>
          <a:bodyPr vert="horz" wrap="square" lIns="0" tIns="15875" rIns="0" bIns="0" rtlCol="0">
            <a:spAutoFit/>
          </a:bodyPr>
          <a:lstStyle/>
          <a:p>
            <a:pPr marL="12700">
              <a:lnSpc>
                <a:spcPct val="100000"/>
              </a:lnSpc>
              <a:spcBef>
                <a:spcPts val="125"/>
              </a:spcBef>
            </a:pPr>
            <a:r>
              <a:rPr lang="en-US" sz="2600" b="1" spc="80" dirty="0" err="1">
                <a:solidFill>
                  <a:srgbClr val="FFFFFF"/>
                </a:solidFill>
                <a:latin typeface="STXinwei" panose="02010800040101010101" pitchFamily="2" charset="-122"/>
                <a:ea typeface="STXinwei" panose="02010800040101010101" pitchFamily="2" charset="-122"/>
                <a:cs typeface="Tahoma"/>
              </a:rPr>
              <a:t>P</a:t>
            </a:r>
            <a:r>
              <a:rPr sz="2600" b="1" spc="80" dirty="0" err="1">
                <a:solidFill>
                  <a:srgbClr val="FFFFFF"/>
                </a:solidFill>
                <a:latin typeface="STXinwei" panose="02010800040101010101" pitchFamily="2" charset="-122"/>
                <a:ea typeface="STXinwei" panose="02010800040101010101" pitchFamily="2" charset="-122"/>
                <a:cs typeface="Tahoma"/>
              </a:rPr>
              <a:t>ortofolio</a:t>
            </a:r>
            <a:r>
              <a:rPr sz="2600" b="1" spc="30" dirty="0">
                <a:solidFill>
                  <a:srgbClr val="FFFFFF"/>
                </a:solidFill>
                <a:latin typeface="STXinwei" panose="02010800040101010101" pitchFamily="2" charset="-122"/>
                <a:ea typeface="STXinwei" panose="02010800040101010101" pitchFamily="2" charset="-122"/>
                <a:cs typeface="Tahoma"/>
              </a:rPr>
              <a:t> </a:t>
            </a:r>
            <a:r>
              <a:rPr sz="2600" b="1" spc="65" dirty="0">
                <a:solidFill>
                  <a:srgbClr val="FFFFFF"/>
                </a:solidFill>
                <a:latin typeface="STXinwei" panose="02010800040101010101" pitchFamily="2" charset="-122"/>
                <a:ea typeface="STXinwei" panose="02010800040101010101" pitchFamily="2" charset="-122"/>
                <a:cs typeface="Tahoma"/>
              </a:rPr>
              <a:t>optimal</a:t>
            </a:r>
            <a:r>
              <a:rPr sz="2600" b="1" spc="35" dirty="0">
                <a:solidFill>
                  <a:srgbClr val="FFFFFF"/>
                </a:solidFill>
                <a:latin typeface="STXinwei" panose="02010800040101010101" pitchFamily="2" charset="-122"/>
                <a:ea typeface="STXinwei" panose="02010800040101010101" pitchFamily="2" charset="-122"/>
                <a:cs typeface="Tahoma"/>
              </a:rPr>
              <a:t> </a:t>
            </a:r>
            <a:r>
              <a:rPr sz="2600" b="1" spc="60" dirty="0">
                <a:solidFill>
                  <a:srgbClr val="FFFFFF"/>
                </a:solidFill>
                <a:latin typeface="STXinwei" panose="02010800040101010101" pitchFamily="2" charset="-122"/>
                <a:ea typeface="STXinwei" panose="02010800040101010101" pitchFamily="2" charset="-122"/>
                <a:cs typeface="Tahoma"/>
              </a:rPr>
              <a:t>dapat</a:t>
            </a:r>
            <a:r>
              <a:rPr sz="2600" b="1" spc="35" dirty="0">
                <a:solidFill>
                  <a:srgbClr val="FFFFFF"/>
                </a:solidFill>
                <a:latin typeface="STXinwei" panose="02010800040101010101" pitchFamily="2" charset="-122"/>
                <a:ea typeface="STXinwei" panose="02010800040101010101" pitchFamily="2" charset="-122"/>
                <a:cs typeface="Tahoma"/>
              </a:rPr>
              <a:t> </a:t>
            </a:r>
            <a:r>
              <a:rPr sz="2600" b="1" spc="40" dirty="0">
                <a:solidFill>
                  <a:srgbClr val="FFFFFF"/>
                </a:solidFill>
                <a:latin typeface="STXinwei" panose="02010800040101010101" pitchFamily="2" charset="-122"/>
                <a:ea typeface="STXinwei" panose="02010800040101010101" pitchFamily="2" charset="-122"/>
                <a:cs typeface="Tahoma"/>
              </a:rPr>
              <a:t>dilakukan</a:t>
            </a:r>
            <a:r>
              <a:rPr sz="2600" b="1" spc="35" dirty="0">
                <a:solidFill>
                  <a:srgbClr val="FFFFFF"/>
                </a:solidFill>
                <a:latin typeface="STXinwei" panose="02010800040101010101" pitchFamily="2" charset="-122"/>
                <a:ea typeface="STXinwei" panose="02010800040101010101" pitchFamily="2" charset="-122"/>
                <a:cs typeface="Tahoma"/>
              </a:rPr>
              <a:t> </a:t>
            </a:r>
            <a:r>
              <a:rPr sz="2600" b="1" spc="70" dirty="0">
                <a:solidFill>
                  <a:srgbClr val="FFFFFF"/>
                </a:solidFill>
                <a:latin typeface="STXinwei" panose="02010800040101010101" pitchFamily="2" charset="-122"/>
                <a:ea typeface="STXinwei" panose="02010800040101010101" pitchFamily="2" charset="-122"/>
                <a:cs typeface="Tahoma"/>
              </a:rPr>
              <a:t>dengan</a:t>
            </a:r>
            <a:r>
              <a:rPr sz="2600" b="1" spc="35" dirty="0">
                <a:solidFill>
                  <a:srgbClr val="FFFFFF"/>
                </a:solidFill>
                <a:latin typeface="STXinwei" panose="02010800040101010101" pitchFamily="2" charset="-122"/>
                <a:ea typeface="STXinwei" panose="02010800040101010101" pitchFamily="2" charset="-122"/>
                <a:cs typeface="Tahoma"/>
              </a:rPr>
              <a:t> </a:t>
            </a:r>
            <a:r>
              <a:rPr sz="2600" b="1" spc="70" dirty="0">
                <a:solidFill>
                  <a:srgbClr val="FFFFFF"/>
                </a:solidFill>
                <a:latin typeface="STXinwei" panose="02010800040101010101" pitchFamily="2" charset="-122"/>
                <a:ea typeface="STXinwei" panose="02010800040101010101" pitchFamily="2" charset="-122"/>
                <a:cs typeface="Tahoma"/>
              </a:rPr>
              <a:t>beberapa</a:t>
            </a:r>
            <a:r>
              <a:rPr sz="2600" b="1" spc="35" dirty="0">
                <a:solidFill>
                  <a:srgbClr val="FFFFFF"/>
                </a:solidFill>
                <a:latin typeface="STXinwei" panose="02010800040101010101" pitchFamily="2" charset="-122"/>
                <a:ea typeface="STXinwei" panose="02010800040101010101" pitchFamily="2" charset="-122"/>
                <a:cs typeface="Tahoma"/>
              </a:rPr>
              <a:t> </a:t>
            </a:r>
            <a:r>
              <a:rPr sz="2600" b="1" spc="30" dirty="0">
                <a:solidFill>
                  <a:srgbClr val="FFFFFF"/>
                </a:solidFill>
                <a:latin typeface="STXinwei" panose="02010800040101010101" pitchFamily="2" charset="-122"/>
                <a:ea typeface="STXinwei" panose="02010800040101010101" pitchFamily="2" charset="-122"/>
                <a:cs typeface="Tahoma"/>
              </a:rPr>
              <a:t>cara</a:t>
            </a:r>
            <a:r>
              <a:rPr sz="2600" b="1" spc="35" dirty="0">
                <a:solidFill>
                  <a:srgbClr val="FFFFFF"/>
                </a:solidFill>
                <a:latin typeface="STXinwei" panose="02010800040101010101" pitchFamily="2" charset="-122"/>
                <a:ea typeface="STXinwei" panose="02010800040101010101" pitchFamily="2" charset="-122"/>
                <a:cs typeface="Tahoma"/>
              </a:rPr>
              <a:t> </a:t>
            </a:r>
            <a:r>
              <a:rPr sz="2600" b="1" spc="40" dirty="0">
                <a:solidFill>
                  <a:srgbClr val="FFFFFF"/>
                </a:solidFill>
                <a:latin typeface="STXinwei" panose="02010800040101010101" pitchFamily="2" charset="-122"/>
                <a:ea typeface="STXinwei" panose="02010800040101010101" pitchFamily="2" charset="-122"/>
                <a:cs typeface="Tahoma"/>
              </a:rPr>
              <a:t>berikut</a:t>
            </a:r>
            <a:r>
              <a:rPr sz="2600" b="1" spc="35" dirty="0">
                <a:solidFill>
                  <a:srgbClr val="FFFFFF"/>
                </a:solidFill>
                <a:latin typeface="STXinwei" panose="02010800040101010101" pitchFamily="2" charset="-122"/>
                <a:ea typeface="STXinwei" panose="02010800040101010101" pitchFamily="2" charset="-122"/>
                <a:cs typeface="Tahoma"/>
              </a:rPr>
              <a:t> </a:t>
            </a:r>
            <a:r>
              <a:rPr sz="2800" b="1" spc="-60" dirty="0">
                <a:solidFill>
                  <a:srgbClr val="FFFFFF"/>
                </a:solidFill>
                <a:latin typeface="STXinwei" panose="02010800040101010101" pitchFamily="2" charset="-122"/>
                <a:ea typeface="STXinwei" panose="02010800040101010101" pitchFamily="2" charset="-122"/>
                <a:cs typeface="Tahoma"/>
              </a:rPr>
              <a:t>:</a:t>
            </a:r>
            <a:endParaRPr sz="2800" dirty="0">
              <a:latin typeface="STXinwei" panose="02010800040101010101" pitchFamily="2" charset="-122"/>
              <a:ea typeface="STXinwei" panose="02010800040101010101" pitchFamily="2" charset="-122"/>
              <a:cs typeface="Tahoma"/>
            </a:endParaRPr>
          </a:p>
        </p:txBody>
      </p:sp>
      <p:sp>
        <p:nvSpPr>
          <p:cNvPr id="3" name="object 3"/>
          <p:cNvSpPr txBox="1"/>
          <p:nvPr/>
        </p:nvSpPr>
        <p:spPr>
          <a:xfrm>
            <a:off x="911928" y="1301085"/>
            <a:ext cx="5714999" cy="2751844"/>
          </a:xfrm>
          <a:prstGeom prst="rect">
            <a:avLst/>
          </a:prstGeom>
        </p:spPr>
        <p:txBody>
          <a:bodyPr vert="horz" wrap="square" lIns="0" tIns="12065" rIns="0" bIns="0" rtlCol="0">
            <a:spAutoFit/>
          </a:bodyPr>
          <a:lstStyle/>
          <a:p>
            <a:pPr marL="469900" marR="5080" indent="-457200">
              <a:lnSpc>
                <a:spcPct val="115199"/>
              </a:lnSpc>
              <a:spcBef>
                <a:spcPts val="95"/>
              </a:spcBef>
              <a:buFont typeface="+mj-lt"/>
              <a:buAutoNum type="alphaLcParenR"/>
            </a:pPr>
            <a:r>
              <a:rPr sz="2000" b="1" spc="50" dirty="0" err="1">
                <a:solidFill>
                  <a:srgbClr val="FFFFFF"/>
                </a:solidFill>
                <a:latin typeface="STXinwei" panose="02010800040101010101" pitchFamily="2" charset="-122"/>
                <a:ea typeface="STXinwei" panose="02010800040101010101" pitchFamily="2" charset="-122"/>
                <a:cs typeface="Tahoma"/>
              </a:rPr>
              <a:t>Portofolio</a:t>
            </a:r>
            <a:r>
              <a:rPr sz="2000" b="1" spc="50" dirty="0">
                <a:solidFill>
                  <a:srgbClr val="FFFFFF"/>
                </a:solidFill>
                <a:latin typeface="STXinwei" panose="02010800040101010101" pitchFamily="2" charset="-122"/>
                <a:ea typeface="STXinwei" panose="02010800040101010101" pitchFamily="2" charset="-122"/>
                <a:cs typeface="Tahoma"/>
              </a:rPr>
              <a:t> </a:t>
            </a:r>
            <a:r>
              <a:rPr sz="2000" b="1" spc="60" dirty="0">
                <a:solidFill>
                  <a:srgbClr val="FFFFFF"/>
                </a:solidFill>
                <a:latin typeface="STXinwei" panose="02010800040101010101" pitchFamily="2" charset="-122"/>
                <a:ea typeface="STXinwei" panose="02010800040101010101" pitchFamily="2" charset="-122"/>
                <a:cs typeface="Tahoma"/>
              </a:rPr>
              <a:t>Optimal </a:t>
            </a:r>
            <a:r>
              <a:rPr sz="2000" b="1" spc="10" dirty="0">
                <a:solidFill>
                  <a:srgbClr val="FFFFFF"/>
                </a:solidFill>
                <a:latin typeface="STXinwei" panose="02010800040101010101" pitchFamily="2" charset="-122"/>
                <a:ea typeface="STXinwei" panose="02010800040101010101" pitchFamily="2" charset="-122"/>
                <a:cs typeface="Tahoma"/>
              </a:rPr>
              <a:t>Berdasarkan </a:t>
            </a:r>
            <a:r>
              <a:rPr sz="2000" b="1" spc="20" dirty="0">
                <a:solidFill>
                  <a:srgbClr val="FFFFFF"/>
                </a:solidFill>
                <a:latin typeface="STXinwei" panose="02010800040101010101" pitchFamily="2" charset="-122"/>
                <a:ea typeface="STXinwei" panose="02010800040101010101" pitchFamily="2" charset="-122"/>
                <a:cs typeface="Tahoma"/>
              </a:rPr>
              <a:t>Preverensi </a:t>
            </a:r>
            <a:r>
              <a:rPr sz="2000" b="1" spc="25" dirty="0">
                <a:solidFill>
                  <a:srgbClr val="FFFFFF"/>
                </a:solidFill>
                <a:latin typeface="STXinwei" panose="02010800040101010101" pitchFamily="2" charset="-122"/>
                <a:ea typeface="STXinwei" panose="02010800040101010101" pitchFamily="2" charset="-122"/>
                <a:cs typeface="Tahoma"/>
              </a:rPr>
              <a:t> </a:t>
            </a:r>
            <a:r>
              <a:rPr sz="2000" b="1" spc="-15" dirty="0">
                <a:solidFill>
                  <a:srgbClr val="FFFFFF"/>
                </a:solidFill>
                <a:latin typeface="STXinwei" panose="02010800040101010101" pitchFamily="2" charset="-122"/>
                <a:ea typeface="STXinwei" panose="02010800040101010101" pitchFamily="2" charset="-122"/>
                <a:cs typeface="Tahoma"/>
              </a:rPr>
              <a:t>Investor</a:t>
            </a:r>
            <a:r>
              <a:rPr sz="2000" b="1" spc="25" dirty="0">
                <a:solidFill>
                  <a:srgbClr val="FFFFFF"/>
                </a:solidFill>
                <a:latin typeface="STXinwei" panose="02010800040101010101" pitchFamily="2" charset="-122"/>
                <a:ea typeface="STXinwei" panose="02010800040101010101" pitchFamily="2" charset="-122"/>
                <a:cs typeface="Tahoma"/>
              </a:rPr>
              <a:t> </a:t>
            </a:r>
            <a:endParaRPr lang="en-US" sz="2000" b="1" spc="25" dirty="0">
              <a:solidFill>
                <a:srgbClr val="FFFFFF"/>
              </a:solidFill>
              <a:latin typeface="STXinwei" panose="02010800040101010101" pitchFamily="2" charset="-122"/>
              <a:ea typeface="STXinwei" panose="02010800040101010101" pitchFamily="2" charset="-122"/>
              <a:cs typeface="Tahoma"/>
            </a:endParaRPr>
          </a:p>
          <a:p>
            <a:pPr marL="12700" marR="5080" algn="just">
              <a:lnSpc>
                <a:spcPct val="115199"/>
              </a:lnSpc>
              <a:spcBef>
                <a:spcPts val="95"/>
              </a:spcBef>
              <a:tabLst>
                <a:tab pos="457200" algn="l"/>
              </a:tabLst>
            </a:pPr>
            <a:r>
              <a:rPr lang="en-US" sz="2000" b="1" spc="25" dirty="0">
                <a:solidFill>
                  <a:srgbClr val="FFFFFF"/>
                </a:solidFill>
                <a:latin typeface="STXinwei" panose="02010800040101010101" pitchFamily="2" charset="-122"/>
                <a:ea typeface="STXinwei" panose="02010800040101010101" pitchFamily="2" charset="-122"/>
                <a:cs typeface="Tahoma"/>
              </a:rPr>
              <a:t>	</a:t>
            </a:r>
            <a:r>
              <a:rPr sz="1900" dirty="0" err="1">
                <a:solidFill>
                  <a:srgbClr val="FFFFFF"/>
                </a:solidFill>
                <a:latin typeface="STXinwei" panose="02010800040101010101" pitchFamily="2" charset="-122"/>
                <a:ea typeface="STXinwei" panose="02010800040101010101" pitchFamily="2" charset="-122"/>
                <a:cs typeface="Tahoma"/>
              </a:rPr>
              <a:t>Tiap</a:t>
            </a:r>
            <a:r>
              <a:rPr sz="1900" spc="20" dirty="0">
                <a:solidFill>
                  <a:srgbClr val="FFFFFF"/>
                </a:solidFill>
                <a:latin typeface="STXinwei" panose="02010800040101010101" pitchFamily="2" charset="-122"/>
                <a:ea typeface="STXinwei" panose="02010800040101010101" pitchFamily="2" charset="-122"/>
                <a:cs typeface="Tahoma"/>
              </a:rPr>
              <a:t> </a:t>
            </a:r>
            <a:r>
              <a:rPr sz="1900" spc="60" dirty="0">
                <a:solidFill>
                  <a:srgbClr val="FFFFFF"/>
                </a:solidFill>
                <a:latin typeface="STXinwei" panose="02010800040101010101" pitchFamily="2" charset="-122"/>
                <a:ea typeface="STXinwei" panose="02010800040101010101" pitchFamily="2" charset="-122"/>
                <a:cs typeface="Tahoma"/>
              </a:rPr>
              <a:t>–</a:t>
            </a:r>
            <a:r>
              <a:rPr sz="1900" spc="25" dirty="0">
                <a:solidFill>
                  <a:srgbClr val="FFFFFF"/>
                </a:solidFill>
                <a:latin typeface="STXinwei" panose="02010800040101010101" pitchFamily="2" charset="-122"/>
                <a:ea typeface="STXinwei" panose="02010800040101010101" pitchFamily="2" charset="-122"/>
                <a:cs typeface="Tahoma"/>
              </a:rPr>
              <a:t> tiap</a:t>
            </a:r>
            <a:r>
              <a:rPr sz="1900" spc="20" dirty="0">
                <a:solidFill>
                  <a:srgbClr val="FFFFFF"/>
                </a:solidFill>
                <a:latin typeface="STXinwei" panose="02010800040101010101" pitchFamily="2" charset="-122"/>
                <a:ea typeface="STXinwei" panose="02010800040101010101" pitchFamily="2" charset="-122"/>
                <a:cs typeface="Tahoma"/>
              </a:rPr>
              <a:t> investor</a:t>
            </a:r>
            <a:r>
              <a:rPr sz="1900" spc="30" dirty="0">
                <a:solidFill>
                  <a:srgbClr val="FFFFFF"/>
                </a:solidFill>
                <a:latin typeface="STXinwei" panose="02010800040101010101" pitchFamily="2" charset="-122"/>
                <a:ea typeface="STXinwei" panose="02010800040101010101" pitchFamily="2" charset="-122"/>
                <a:cs typeface="Tahoma"/>
              </a:rPr>
              <a:t> </a:t>
            </a:r>
            <a:r>
              <a:rPr sz="1900" dirty="0" err="1">
                <a:solidFill>
                  <a:srgbClr val="FFFFFF"/>
                </a:solidFill>
                <a:latin typeface="STXinwei" panose="02010800040101010101" pitchFamily="2" charset="-122"/>
                <a:ea typeface="STXinwei" panose="02010800040101010101" pitchFamily="2" charset="-122"/>
                <a:cs typeface="Tahoma"/>
              </a:rPr>
              <a:t>akan</a:t>
            </a:r>
            <a:r>
              <a:rPr sz="1900" spc="20" dirty="0">
                <a:solidFill>
                  <a:srgbClr val="FFFFFF"/>
                </a:solidFill>
                <a:latin typeface="STXinwei" panose="02010800040101010101" pitchFamily="2" charset="-122"/>
                <a:ea typeface="STXinwei" panose="02010800040101010101" pitchFamily="2" charset="-122"/>
                <a:cs typeface="Tahoma"/>
              </a:rPr>
              <a:t> </a:t>
            </a:r>
            <a:r>
              <a:rPr sz="1900" spc="25" dirty="0" err="1">
                <a:solidFill>
                  <a:srgbClr val="FFFFFF"/>
                </a:solidFill>
                <a:latin typeface="STXinwei" panose="02010800040101010101" pitchFamily="2" charset="-122"/>
                <a:ea typeface="STXinwei" panose="02010800040101010101" pitchFamily="2" charset="-122"/>
                <a:cs typeface="Tahoma"/>
              </a:rPr>
              <a:t>mempunyai</a:t>
            </a:r>
            <a:r>
              <a:rPr lang="en-US" sz="1900" spc="25" dirty="0">
                <a:solidFill>
                  <a:srgbClr val="FFFFFF"/>
                </a:solidFill>
                <a:latin typeface="STXinwei" panose="02010800040101010101" pitchFamily="2" charset="-122"/>
                <a:ea typeface="STXinwei" panose="02010800040101010101" pitchFamily="2" charset="-122"/>
                <a:cs typeface="Tahoma"/>
              </a:rPr>
              <a:t> </a:t>
            </a:r>
            <a:r>
              <a:rPr sz="1900" spc="35" dirty="0" err="1">
                <a:solidFill>
                  <a:srgbClr val="FFFFFF"/>
                </a:solidFill>
                <a:latin typeface="STXinwei" panose="02010800040101010101" pitchFamily="2" charset="-122"/>
                <a:ea typeface="STXinwei" panose="02010800040101010101" pitchFamily="2" charset="-122"/>
                <a:cs typeface="Tahoma"/>
              </a:rPr>
              <a:t>tanggapan</a:t>
            </a:r>
            <a:r>
              <a:rPr sz="1900" spc="35" dirty="0">
                <a:solidFill>
                  <a:srgbClr val="FFFFFF"/>
                </a:solidFill>
                <a:latin typeface="STXinwei" panose="02010800040101010101" pitchFamily="2" charset="-122"/>
                <a:ea typeface="STXinwei" panose="02010800040101010101" pitchFamily="2" charset="-122"/>
                <a:cs typeface="Tahoma"/>
              </a:rPr>
              <a:t> </a:t>
            </a:r>
            <a:r>
              <a:rPr lang="en-US" sz="1900" spc="35" dirty="0">
                <a:solidFill>
                  <a:srgbClr val="FFFFFF"/>
                </a:solidFill>
                <a:latin typeface="STXinwei" panose="02010800040101010101" pitchFamily="2" charset="-122"/>
                <a:ea typeface="STXinwei" panose="02010800040101010101" pitchFamily="2" charset="-122"/>
                <a:cs typeface="Tahoma"/>
              </a:rPr>
              <a:t>	</a:t>
            </a:r>
            <a:r>
              <a:rPr sz="1900" spc="35" dirty="0" err="1">
                <a:solidFill>
                  <a:srgbClr val="FFFFFF"/>
                </a:solidFill>
                <a:latin typeface="STXinwei" panose="02010800040101010101" pitchFamily="2" charset="-122"/>
                <a:ea typeface="STXinwei" panose="02010800040101010101" pitchFamily="2" charset="-122"/>
                <a:cs typeface="Tahoma"/>
              </a:rPr>
              <a:t>terhadap</a:t>
            </a:r>
            <a:r>
              <a:rPr sz="1900" spc="35" dirty="0">
                <a:solidFill>
                  <a:srgbClr val="FFFFFF"/>
                </a:solidFill>
                <a:latin typeface="STXinwei" panose="02010800040101010101" pitchFamily="2" charset="-122"/>
                <a:ea typeface="STXinwei" panose="02010800040101010101" pitchFamily="2" charset="-122"/>
                <a:cs typeface="Tahoma"/>
              </a:rPr>
              <a:t> </a:t>
            </a:r>
            <a:r>
              <a:rPr sz="1900" spc="10" dirty="0">
                <a:solidFill>
                  <a:srgbClr val="FFFFFF"/>
                </a:solidFill>
                <a:latin typeface="STXinwei" panose="02010800040101010101" pitchFamily="2" charset="-122"/>
                <a:ea typeface="STXinwei" panose="02010800040101010101" pitchFamily="2" charset="-122"/>
                <a:cs typeface="Tahoma"/>
              </a:rPr>
              <a:t>risiko </a:t>
            </a:r>
            <a:r>
              <a:rPr sz="1900" spc="40" dirty="0">
                <a:solidFill>
                  <a:srgbClr val="FFFFFF"/>
                </a:solidFill>
                <a:latin typeface="STXinwei" panose="02010800040101010101" pitchFamily="2" charset="-122"/>
                <a:ea typeface="STXinwei" panose="02010800040101010101" pitchFamily="2" charset="-122"/>
                <a:cs typeface="Tahoma"/>
              </a:rPr>
              <a:t>yang </a:t>
            </a:r>
            <a:r>
              <a:rPr sz="1900" spc="60" dirty="0" err="1">
                <a:solidFill>
                  <a:srgbClr val="FFFFFF"/>
                </a:solidFill>
                <a:latin typeface="STXinwei" panose="02010800040101010101" pitchFamily="2" charset="-122"/>
                <a:ea typeface="STXinwei" panose="02010800040101010101" pitchFamily="2" charset="-122"/>
                <a:cs typeface="Tahoma"/>
              </a:rPr>
              <a:t>berbeda</a:t>
            </a:r>
            <a:r>
              <a:rPr sz="1900" spc="60" dirty="0">
                <a:solidFill>
                  <a:srgbClr val="FFFFFF"/>
                </a:solidFill>
                <a:latin typeface="STXinwei" panose="02010800040101010101" pitchFamily="2" charset="-122"/>
                <a:ea typeface="STXinwei" panose="02010800040101010101" pitchFamily="2" charset="-122"/>
                <a:cs typeface="Tahoma"/>
              </a:rPr>
              <a:t>,</a:t>
            </a:r>
            <a:r>
              <a:rPr lang="en-US" sz="1900" spc="60" dirty="0">
                <a:solidFill>
                  <a:srgbClr val="FFFFFF"/>
                </a:solidFill>
                <a:latin typeface="STXinwei" panose="02010800040101010101" pitchFamily="2" charset="-122"/>
                <a:ea typeface="STXinwei" panose="02010800040101010101" pitchFamily="2" charset="-122"/>
                <a:cs typeface="Tahoma"/>
              </a:rPr>
              <a:t> </a:t>
            </a:r>
            <a:r>
              <a:rPr sz="1900" spc="30" dirty="0" err="1">
                <a:solidFill>
                  <a:srgbClr val="FFFFFF"/>
                </a:solidFill>
                <a:latin typeface="STXinwei" panose="02010800040101010101" pitchFamily="2" charset="-122"/>
                <a:ea typeface="STXinwei" panose="02010800040101010101" pitchFamily="2" charset="-122"/>
                <a:cs typeface="Tahoma"/>
              </a:rPr>
              <a:t>sehingga</a:t>
            </a:r>
            <a:r>
              <a:rPr sz="1900" spc="25" dirty="0">
                <a:solidFill>
                  <a:srgbClr val="FFFFFF"/>
                </a:solidFill>
                <a:latin typeface="STXinwei" panose="02010800040101010101" pitchFamily="2" charset="-122"/>
                <a:ea typeface="STXinwei" panose="02010800040101010101" pitchFamily="2" charset="-122"/>
                <a:cs typeface="Tahoma"/>
              </a:rPr>
              <a:t> </a:t>
            </a:r>
            <a:r>
              <a:rPr sz="1900" spc="30" dirty="0" err="1">
                <a:solidFill>
                  <a:srgbClr val="FFFFFF"/>
                </a:solidFill>
                <a:latin typeface="STXinwei" panose="02010800040101010101" pitchFamily="2" charset="-122"/>
                <a:ea typeface="STXinwei" panose="02010800040101010101" pitchFamily="2" charset="-122"/>
                <a:cs typeface="Tahoma"/>
              </a:rPr>
              <a:t>seorang</a:t>
            </a:r>
            <a:r>
              <a:rPr sz="1900" spc="25" dirty="0">
                <a:solidFill>
                  <a:srgbClr val="FFFFFF"/>
                </a:solidFill>
                <a:latin typeface="STXinwei" panose="02010800040101010101" pitchFamily="2" charset="-122"/>
                <a:ea typeface="STXinwei" panose="02010800040101010101" pitchFamily="2" charset="-122"/>
                <a:cs typeface="Tahoma"/>
              </a:rPr>
              <a:t> </a:t>
            </a:r>
            <a:r>
              <a:rPr lang="en-US" sz="1900" spc="25" dirty="0">
                <a:solidFill>
                  <a:srgbClr val="FFFFFF"/>
                </a:solidFill>
                <a:latin typeface="STXinwei" panose="02010800040101010101" pitchFamily="2" charset="-122"/>
                <a:ea typeface="STXinwei" panose="02010800040101010101" pitchFamily="2" charset="-122"/>
                <a:cs typeface="Tahoma"/>
              </a:rPr>
              <a:t>	</a:t>
            </a:r>
            <a:r>
              <a:rPr sz="1900" spc="20" dirty="0">
                <a:solidFill>
                  <a:srgbClr val="FFFFFF"/>
                </a:solidFill>
                <a:latin typeface="STXinwei" panose="02010800040101010101" pitchFamily="2" charset="-122"/>
                <a:ea typeface="STXinwei" panose="02010800040101010101" pitchFamily="2" charset="-122"/>
                <a:cs typeface="Tahoma"/>
              </a:rPr>
              <a:t>investor</a:t>
            </a:r>
            <a:r>
              <a:rPr sz="1900" spc="30" dirty="0">
                <a:solidFill>
                  <a:srgbClr val="FFFFFF"/>
                </a:solidFill>
                <a:latin typeface="STXinwei" panose="02010800040101010101" pitchFamily="2" charset="-122"/>
                <a:ea typeface="STXinwei" panose="02010800040101010101" pitchFamily="2" charset="-122"/>
                <a:cs typeface="Tahoma"/>
              </a:rPr>
              <a:t> </a:t>
            </a:r>
            <a:r>
              <a:rPr sz="1900" dirty="0" err="1">
                <a:solidFill>
                  <a:srgbClr val="FFFFFF"/>
                </a:solidFill>
                <a:latin typeface="STXinwei" panose="02010800040101010101" pitchFamily="2" charset="-122"/>
                <a:ea typeface="STXinwei" panose="02010800040101010101" pitchFamily="2" charset="-122"/>
                <a:cs typeface="Tahoma"/>
              </a:rPr>
              <a:t>akan</a:t>
            </a:r>
            <a:r>
              <a:rPr sz="1900" spc="20" dirty="0">
                <a:solidFill>
                  <a:srgbClr val="FFFFFF"/>
                </a:solidFill>
                <a:latin typeface="STXinwei" panose="02010800040101010101" pitchFamily="2" charset="-122"/>
                <a:ea typeface="STXinwei" panose="02010800040101010101" pitchFamily="2" charset="-122"/>
                <a:cs typeface="Tahoma"/>
              </a:rPr>
              <a:t> </a:t>
            </a:r>
            <a:r>
              <a:rPr sz="1900" spc="25" dirty="0" err="1">
                <a:solidFill>
                  <a:srgbClr val="FFFFFF"/>
                </a:solidFill>
                <a:latin typeface="STXinwei" panose="02010800040101010101" pitchFamily="2" charset="-122"/>
                <a:ea typeface="STXinwei" panose="02010800040101010101" pitchFamily="2" charset="-122"/>
                <a:cs typeface="Tahoma"/>
              </a:rPr>
              <a:t>memilih</a:t>
            </a:r>
            <a:r>
              <a:rPr lang="en-US" sz="1900" spc="25" dirty="0">
                <a:solidFill>
                  <a:srgbClr val="FFFFFF"/>
                </a:solidFill>
                <a:latin typeface="STXinwei" panose="02010800040101010101" pitchFamily="2" charset="-122"/>
                <a:ea typeface="STXinwei" panose="02010800040101010101" pitchFamily="2" charset="-122"/>
                <a:cs typeface="Tahoma"/>
              </a:rPr>
              <a:t> </a:t>
            </a:r>
            <a:r>
              <a:rPr sz="1900" spc="60" dirty="0" err="1">
                <a:solidFill>
                  <a:srgbClr val="FFFFFF"/>
                </a:solidFill>
                <a:latin typeface="STXinwei" panose="02010800040101010101" pitchFamily="2" charset="-122"/>
                <a:ea typeface="STXinwei" panose="02010800040101010101" pitchFamily="2" charset="-122"/>
                <a:cs typeface="Tahoma"/>
              </a:rPr>
              <a:t>portofolio</a:t>
            </a:r>
            <a:r>
              <a:rPr sz="1900" spc="60" dirty="0">
                <a:solidFill>
                  <a:srgbClr val="FFFFFF"/>
                </a:solidFill>
                <a:latin typeface="STXinwei" panose="02010800040101010101" pitchFamily="2" charset="-122"/>
                <a:ea typeface="STXinwei" panose="02010800040101010101" pitchFamily="2" charset="-122"/>
                <a:cs typeface="Tahoma"/>
              </a:rPr>
              <a:t> </a:t>
            </a:r>
            <a:r>
              <a:rPr sz="1900" spc="65" dirty="0" err="1">
                <a:solidFill>
                  <a:srgbClr val="FFFFFF"/>
                </a:solidFill>
                <a:latin typeface="STXinwei" panose="02010800040101010101" pitchFamily="2" charset="-122"/>
                <a:ea typeface="STXinwei" panose="02010800040101010101" pitchFamily="2" charset="-122"/>
                <a:cs typeface="Tahoma"/>
              </a:rPr>
              <a:t>berbeda</a:t>
            </a:r>
            <a:r>
              <a:rPr lang="en-US" sz="1900" spc="65" dirty="0">
                <a:solidFill>
                  <a:srgbClr val="FFFFFF"/>
                </a:solidFill>
                <a:latin typeface="STXinwei" panose="02010800040101010101" pitchFamily="2" charset="-122"/>
                <a:ea typeface="STXinwei" panose="02010800040101010101" pitchFamily="2" charset="-122"/>
                <a:cs typeface="Tahoma"/>
              </a:rPr>
              <a:t> 	</a:t>
            </a:r>
            <a:r>
              <a:rPr sz="1900" spc="50" dirty="0" err="1">
                <a:solidFill>
                  <a:srgbClr val="FFFFFF"/>
                </a:solidFill>
                <a:latin typeface="STXinwei" panose="02010800040101010101" pitchFamily="2" charset="-122"/>
                <a:ea typeface="STXinwei" panose="02010800040101010101" pitchFamily="2" charset="-122"/>
                <a:cs typeface="Tahoma"/>
              </a:rPr>
              <a:t>dengan</a:t>
            </a:r>
            <a:r>
              <a:rPr lang="en-US" sz="1900" spc="50" dirty="0">
                <a:solidFill>
                  <a:srgbClr val="FFFFFF"/>
                </a:solidFill>
                <a:latin typeface="STXinwei" panose="02010800040101010101" pitchFamily="2" charset="-122"/>
                <a:ea typeface="STXinwei" panose="02010800040101010101" pitchFamily="2" charset="-122"/>
                <a:cs typeface="Tahoma"/>
              </a:rPr>
              <a:t> i</a:t>
            </a:r>
            <a:r>
              <a:rPr sz="1900" spc="20" dirty="0">
                <a:solidFill>
                  <a:srgbClr val="FFFFFF"/>
                </a:solidFill>
                <a:latin typeface="STXinwei" panose="02010800040101010101" pitchFamily="2" charset="-122"/>
                <a:ea typeface="STXinwei" panose="02010800040101010101" pitchFamily="2" charset="-122"/>
                <a:cs typeface="Tahoma"/>
              </a:rPr>
              <a:t>nvestor </a:t>
            </a:r>
            <a:r>
              <a:rPr sz="1900" spc="20" dirty="0" err="1">
                <a:solidFill>
                  <a:srgbClr val="FFFFFF"/>
                </a:solidFill>
                <a:latin typeface="STXinwei" panose="02010800040101010101" pitchFamily="2" charset="-122"/>
                <a:ea typeface="STXinwei" panose="02010800040101010101" pitchFamily="2" charset="-122"/>
                <a:cs typeface="Tahoma"/>
              </a:rPr>
              <a:t>lainnya</a:t>
            </a:r>
            <a:r>
              <a:rPr lang="en-US" sz="1900" spc="20" dirty="0">
                <a:solidFill>
                  <a:srgbClr val="FFFFFF"/>
                </a:solidFill>
                <a:latin typeface="STXinwei" panose="02010800040101010101" pitchFamily="2" charset="-122"/>
                <a:ea typeface="STXinwei" panose="02010800040101010101" pitchFamily="2" charset="-122"/>
                <a:cs typeface="Tahoma"/>
              </a:rPr>
              <a:t> </a:t>
            </a:r>
            <a:r>
              <a:rPr sz="1900" spc="15" dirty="0" err="1">
                <a:solidFill>
                  <a:srgbClr val="FFFFFF"/>
                </a:solidFill>
                <a:latin typeface="STXinwei" panose="02010800040101010101" pitchFamily="2" charset="-122"/>
                <a:ea typeface="STXinwei" panose="02010800040101010101" pitchFamily="2" charset="-122"/>
                <a:cs typeface="Tahoma"/>
              </a:rPr>
              <a:t>selama</a:t>
            </a:r>
            <a:r>
              <a:rPr sz="1900" spc="15" dirty="0">
                <a:solidFill>
                  <a:srgbClr val="FFFFFF"/>
                </a:solidFill>
                <a:latin typeface="STXinwei" panose="02010800040101010101" pitchFamily="2" charset="-122"/>
                <a:ea typeface="STXinwei" panose="02010800040101010101" pitchFamily="2" charset="-122"/>
                <a:cs typeface="Tahoma"/>
              </a:rPr>
              <a:t> </a:t>
            </a:r>
            <a:r>
              <a:rPr sz="1900" spc="60" dirty="0" err="1">
                <a:solidFill>
                  <a:srgbClr val="FFFFFF"/>
                </a:solidFill>
                <a:latin typeface="STXinwei" panose="02010800040101010101" pitchFamily="2" charset="-122"/>
                <a:ea typeface="STXinwei" panose="02010800040101010101" pitchFamily="2" charset="-122"/>
                <a:cs typeface="Tahoma"/>
              </a:rPr>
              <a:t>portofolio</a:t>
            </a:r>
            <a:r>
              <a:rPr sz="1900" spc="60" dirty="0">
                <a:solidFill>
                  <a:srgbClr val="FFFFFF"/>
                </a:solidFill>
                <a:latin typeface="STXinwei" panose="02010800040101010101" pitchFamily="2" charset="-122"/>
                <a:ea typeface="STXinwei" panose="02010800040101010101" pitchFamily="2" charset="-122"/>
                <a:cs typeface="Tahoma"/>
              </a:rPr>
              <a:t> </a:t>
            </a:r>
            <a:r>
              <a:rPr lang="en-US" sz="1900" spc="60" dirty="0">
                <a:solidFill>
                  <a:srgbClr val="FFFFFF"/>
                </a:solidFill>
                <a:latin typeface="STXinwei" panose="02010800040101010101" pitchFamily="2" charset="-122"/>
                <a:ea typeface="STXinwei" panose="02010800040101010101" pitchFamily="2" charset="-122"/>
                <a:cs typeface="Tahoma"/>
              </a:rPr>
              <a:t>	</a:t>
            </a:r>
            <a:r>
              <a:rPr sz="1900" spc="20" dirty="0" err="1">
                <a:solidFill>
                  <a:srgbClr val="FFFFFF"/>
                </a:solidFill>
                <a:latin typeface="STXinwei" panose="02010800040101010101" pitchFamily="2" charset="-122"/>
                <a:ea typeface="STXinwei" panose="02010800040101010101" pitchFamily="2" charset="-122"/>
                <a:cs typeface="Tahoma"/>
              </a:rPr>
              <a:t>tersebut</a:t>
            </a:r>
            <a:r>
              <a:rPr lang="en-US" sz="1900" spc="20" dirty="0">
                <a:solidFill>
                  <a:srgbClr val="FFFFFF"/>
                </a:solidFill>
                <a:latin typeface="STXinwei" panose="02010800040101010101" pitchFamily="2" charset="-122"/>
                <a:ea typeface="STXinwei" panose="02010800040101010101" pitchFamily="2" charset="-122"/>
                <a:cs typeface="Tahoma"/>
              </a:rPr>
              <a:t> </a:t>
            </a:r>
            <a:r>
              <a:rPr sz="1900" spc="20" dirty="0" err="1">
                <a:solidFill>
                  <a:srgbClr val="FFFFFF"/>
                </a:solidFill>
                <a:latin typeface="STXinwei" panose="02010800040101010101" pitchFamily="2" charset="-122"/>
                <a:ea typeface="STXinwei" panose="02010800040101010101" pitchFamily="2" charset="-122"/>
                <a:cs typeface="Tahoma"/>
              </a:rPr>
              <a:t>merupakan</a:t>
            </a:r>
            <a:r>
              <a:rPr lang="en-US" sz="1900" spc="20" dirty="0">
                <a:solidFill>
                  <a:srgbClr val="FFFFFF"/>
                </a:solidFill>
                <a:latin typeface="STXinwei" panose="02010800040101010101" pitchFamily="2" charset="-122"/>
                <a:ea typeface="STXinwei" panose="02010800040101010101" pitchFamily="2" charset="-122"/>
                <a:cs typeface="Tahoma"/>
              </a:rPr>
              <a:t> </a:t>
            </a:r>
            <a:r>
              <a:rPr sz="1900" spc="60" dirty="0" err="1">
                <a:solidFill>
                  <a:srgbClr val="FFFFFF"/>
                </a:solidFill>
                <a:latin typeface="STXinwei" panose="02010800040101010101" pitchFamily="2" charset="-122"/>
                <a:ea typeface="STXinwei" panose="02010800040101010101" pitchFamily="2" charset="-122"/>
                <a:cs typeface="Tahoma"/>
              </a:rPr>
              <a:t>portofolio</a:t>
            </a:r>
            <a:r>
              <a:rPr sz="1900" spc="60" dirty="0">
                <a:solidFill>
                  <a:srgbClr val="FFFFFF"/>
                </a:solidFill>
                <a:latin typeface="STXinwei" panose="02010800040101010101" pitchFamily="2" charset="-122"/>
                <a:ea typeface="STXinwei" panose="02010800040101010101" pitchFamily="2" charset="-122"/>
                <a:cs typeface="Tahoma"/>
              </a:rPr>
              <a:t> </a:t>
            </a:r>
            <a:r>
              <a:rPr sz="1900" spc="5" dirty="0">
                <a:solidFill>
                  <a:srgbClr val="FFFFFF"/>
                </a:solidFill>
                <a:latin typeface="STXinwei" panose="02010800040101010101" pitchFamily="2" charset="-122"/>
                <a:ea typeface="STXinwei" panose="02010800040101010101" pitchFamily="2" charset="-122"/>
                <a:cs typeface="Tahoma"/>
              </a:rPr>
              <a:t>efisien </a:t>
            </a:r>
            <a:r>
              <a:rPr sz="1900" spc="40" dirty="0">
                <a:solidFill>
                  <a:srgbClr val="FFFFFF"/>
                </a:solidFill>
                <a:latin typeface="STXinwei" panose="02010800040101010101" pitchFamily="2" charset="-122"/>
                <a:ea typeface="STXinwei" panose="02010800040101010101" pitchFamily="2" charset="-122"/>
                <a:cs typeface="Tahoma"/>
              </a:rPr>
              <a:t>yang </a:t>
            </a:r>
            <a:r>
              <a:rPr lang="en-US" sz="1900" spc="40" dirty="0">
                <a:solidFill>
                  <a:srgbClr val="FFFFFF"/>
                </a:solidFill>
                <a:latin typeface="STXinwei" panose="02010800040101010101" pitchFamily="2" charset="-122"/>
                <a:ea typeface="STXinwei" panose="02010800040101010101" pitchFamily="2" charset="-122"/>
                <a:cs typeface="Tahoma"/>
              </a:rPr>
              <a:t>	</a:t>
            </a:r>
            <a:r>
              <a:rPr sz="1900" spc="-10" dirty="0" err="1">
                <a:solidFill>
                  <a:srgbClr val="FFFFFF"/>
                </a:solidFill>
                <a:latin typeface="STXinwei" panose="02010800040101010101" pitchFamily="2" charset="-122"/>
                <a:ea typeface="STXinwei" panose="02010800040101010101" pitchFamily="2" charset="-122"/>
                <a:cs typeface="Tahoma"/>
              </a:rPr>
              <a:t>masih</a:t>
            </a:r>
            <a:r>
              <a:rPr sz="1900" spc="-10" dirty="0">
                <a:solidFill>
                  <a:srgbClr val="FFFFFF"/>
                </a:solidFill>
                <a:latin typeface="STXinwei" panose="02010800040101010101" pitchFamily="2" charset="-122"/>
                <a:ea typeface="STXinwei" panose="02010800040101010101" pitchFamily="2" charset="-122"/>
                <a:cs typeface="Tahoma"/>
              </a:rPr>
              <a:t> </a:t>
            </a:r>
            <a:r>
              <a:rPr sz="1900" spc="45" dirty="0" err="1">
                <a:solidFill>
                  <a:srgbClr val="FFFFFF"/>
                </a:solidFill>
                <a:latin typeface="STXinwei" panose="02010800040101010101" pitchFamily="2" charset="-122"/>
                <a:ea typeface="STXinwei" panose="02010800040101010101" pitchFamily="2" charset="-122"/>
                <a:cs typeface="Tahoma"/>
              </a:rPr>
              <a:t>berada</a:t>
            </a:r>
            <a:r>
              <a:rPr sz="1900" spc="45" dirty="0">
                <a:solidFill>
                  <a:srgbClr val="FFFFFF"/>
                </a:solidFill>
                <a:latin typeface="STXinwei" panose="02010800040101010101" pitchFamily="2" charset="-122"/>
                <a:ea typeface="STXinwei" panose="02010800040101010101" pitchFamily="2" charset="-122"/>
                <a:cs typeface="Tahoma"/>
              </a:rPr>
              <a:t> </a:t>
            </a:r>
            <a:r>
              <a:rPr sz="1900" spc="60" dirty="0">
                <a:solidFill>
                  <a:srgbClr val="FFFFFF"/>
                </a:solidFill>
                <a:latin typeface="STXinwei" panose="02010800040101010101" pitchFamily="2" charset="-122"/>
                <a:ea typeface="STXinwei" panose="02010800040101010101" pitchFamily="2" charset="-122"/>
                <a:cs typeface="Tahoma"/>
              </a:rPr>
              <a:t>di</a:t>
            </a:r>
            <a:r>
              <a:rPr lang="en-US" sz="1900" spc="60" dirty="0">
                <a:solidFill>
                  <a:srgbClr val="FFFFFF"/>
                </a:solidFill>
                <a:latin typeface="STXinwei" panose="02010800040101010101" pitchFamily="2" charset="-122"/>
                <a:ea typeface="STXinwei" panose="02010800040101010101" pitchFamily="2" charset="-122"/>
                <a:cs typeface="Tahoma"/>
              </a:rPr>
              <a:t> </a:t>
            </a:r>
            <a:r>
              <a:rPr sz="1900" spc="20" dirty="0">
                <a:solidFill>
                  <a:srgbClr val="FFFFFF"/>
                </a:solidFill>
                <a:latin typeface="STXinwei" panose="02010800040101010101" pitchFamily="2" charset="-122"/>
                <a:ea typeface="STXinwei" panose="02010800040101010101" pitchFamily="2" charset="-122"/>
                <a:cs typeface="Tahoma"/>
              </a:rPr>
              <a:t>efficient </a:t>
            </a:r>
            <a:r>
              <a:rPr sz="1900" spc="-484" dirty="0">
                <a:solidFill>
                  <a:srgbClr val="FFFFFF"/>
                </a:solidFill>
                <a:latin typeface="STXinwei" panose="02010800040101010101" pitchFamily="2" charset="-122"/>
                <a:ea typeface="STXinwei" panose="02010800040101010101" pitchFamily="2" charset="-122"/>
                <a:cs typeface="Tahoma"/>
              </a:rPr>
              <a:t> </a:t>
            </a:r>
            <a:r>
              <a:rPr sz="1900" spc="20" dirty="0">
                <a:solidFill>
                  <a:srgbClr val="FFFFFF"/>
                </a:solidFill>
                <a:latin typeface="STXinwei" panose="02010800040101010101" pitchFamily="2" charset="-122"/>
                <a:ea typeface="STXinwei" panose="02010800040101010101" pitchFamily="2" charset="-122"/>
                <a:cs typeface="Tahoma"/>
              </a:rPr>
              <a:t>set.</a:t>
            </a:r>
            <a:endParaRPr sz="1900" dirty="0">
              <a:latin typeface="STXinwei" panose="02010800040101010101" pitchFamily="2" charset="-122"/>
              <a:ea typeface="STXinwei" panose="02010800040101010101" pitchFamily="2" charset="-122"/>
              <a:cs typeface="Tahoma"/>
            </a:endParaRPr>
          </a:p>
        </p:txBody>
      </p:sp>
      <p:sp>
        <p:nvSpPr>
          <p:cNvPr id="4" name="object 4"/>
          <p:cNvSpPr txBox="1"/>
          <p:nvPr/>
        </p:nvSpPr>
        <p:spPr>
          <a:xfrm>
            <a:off x="6916666" y="2753084"/>
            <a:ext cx="4843534" cy="3482235"/>
          </a:xfrm>
          <a:prstGeom prst="rect">
            <a:avLst/>
          </a:prstGeom>
        </p:spPr>
        <p:txBody>
          <a:bodyPr vert="horz" wrap="square" lIns="0" tIns="12065" rIns="0" bIns="0" rtlCol="0">
            <a:spAutoFit/>
          </a:bodyPr>
          <a:lstStyle/>
          <a:p>
            <a:pPr marL="355600" marR="5080" indent="-342900">
              <a:lnSpc>
                <a:spcPct val="117300"/>
              </a:lnSpc>
              <a:spcBef>
                <a:spcPts val="95"/>
              </a:spcBef>
              <a:buFont typeface="+mj-lt"/>
              <a:buAutoNum type="alphaLcParenR" startAt="4"/>
            </a:pPr>
            <a:r>
              <a:rPr sz="2000" b="1" spc="65" dirty="0" err="1">
                <a:solidFill>
                  <a:srgbClr val="FFFFFF"/>
                </a:solidFill>
                <a:latin typeface="STXinwei" panose="02010800040101010101" pitchFamily="2" charset="-122"/>
                <a:ea typeface="STXinwei" panose="02010800040101010101" pitchFamily="2" charset="-122"/>
                <a:cs typeface="Tahoma"/>
              </a:rPr>
              <a:t>Portofolio</a:t>
            </a:r>
            <a:r>
              <a:rPr sz="2000" b="1" spc="65" dirty="0">
                <a:solidFill>
                  <a:srgbClr val="FFFFFF"/>
                </a:solidFill>
                <a:latin typeface="STXinwei" panose="02010800040101010101" pitchFamily="2" charset="-122"/>
                <a:ea typeface="STXinwei" panose="02010800040101010101" pitchFamily="2" charset="-122"/>
                <a:cs typeface="Tahoma"/>
              </a:rPr>
              <a:t> </a:t>
            </a:r>
            <a:r>
              <a:rPr sz="2000" b="1" spc="80" dirty="0">
                <a:solidFill>
                  <a:srgbClr val="FFFFFF"/>
                </a:solidFill>
                <a:latin typeface="STXinwei" panose="02010800040101010101" pitchFamily="2" charset="-122"/>
                <a:ea typeface="STXinwei" panose="02010800040101010101" pitchFamily="2" charset="-122"/>
                <a:cs typeface="Tahoma"/>
              </a:rPr>
              <a:t>Optimal </a:t>
            </a:r>
            <a:r>
              <a:rPr sz="2000" b="1" spc="70" dirty="0">
                <a:solidFill>
                  <a:srgbClr val="FFFFFF"/>
                </a:solidFill>
                <a:latin typeface="STXinwei" panose="02010800040101010101" pitchFamily="2" charset="-122"/>
                <a:ea typeface="STXinwei" panose="02010800040101010101" pitchFamily="2" charset="-122"/>
                <a:cs typeface="Tahoma"/>
              </a:rPr>
              <a:t>dengan </a:t>
            </a:r>
            <a:r>
              <a:rPr sz="2000" b="1" spc="60" dirty="0">
                <a:solidFill>
                  <a:srgbClr val="FFFFFF"/>
                </a:solidFill>
                <a:latin typeface="STXinwei" panose="02010800040101010101" pitchFamily="2" charset="-122"/>
                <a:ea typeface="STXinwei" panose="02010800040101010101" pitchFamily="2" charset="-122"/>
                <a:cs typeface="Tahoma"/>
              </a:rPr>
              <a:t>Adanya </a:t>
            </a:r>
            <a:r>
              <a:rPr sz="2000" b="1" spc="65" dirty="0">
                <a:solidFill>
                  <a:srgbClr val="FFFFFF"/>
                </a:solidFill>
                <a:latin typeface="STXinwei" panose="02010800040101010101" pitchFamily="2" charset="-122"/>
                <a:ea typeface="STXinwei" panose="02010800040101010101" pitchFamily="2" charset="-122"/>
                <a:cs typeface="Tahoma"/>
              </a:rPr>
              <a:t> </a:t>
            </a:r>
            <a:r>
              <a:rPr sz="2000" b="1" spc="25" dirty="0">
                <a:solidFill>
                  <a:srgbClr val="FFFFFF"/>
                </a:solidFill>
                <a:latin typeface="STXinwei" panose="02010800040101010101" pitchFamily="2" charset="-122"/>
                <a:ea typeface="STXinwei" panose="02010800040101010101" pitchFamily="2" charset="-122"/>
                <a:cs typeface="Tahoma"/>
              </a:rPr>
              <a:t>Simpanan</a:t>
            </a:r>
            <a:r>
              <a:rPr sz="2000" b="1" spc="35" dirty="0">
                <a:solidFill>
                  <a:srgbClr val="FFFFFF"/>
                </a:solidFill>
                <a:latin typeface="STXinwei" panose="02010800040101010101" pitchFamily="2" charset="-122"/>
                <a:ea typeface="STXinwei" panose="02010800040101010101" pitchFamily="2" charset="-122"/>
                <a:cs typeface="Tahoma"/>
              </a:rPr>
              <a:t> </a:t>
            </a:r>
            <a:r>
              <a:rPr sz="2000" b="1" spc="60" dirty="0">
                <a:solidFill>
                  <a:srgbClr val="FFFFFF"/>
                </a:solidFill>
                <a:latin typeface="STXinwei" panose="02010800040101010101" pitchFamily="2" charset="-122"/>
                <a:ea typeface="STXinwei" panose="02010800040101010101" pitchFamily="2" charset="-122"/>
                <a:cs typeface="Tahoma"/>
              </a:rPr>
              <a:t>dan</a:t>
            </a:r>
            <a:r>
              <a:rPr sz="2000" b="1" spc="35" dirty="0">
                <a:solidFill>
                  <a:srgbClr val="FFFFFF"/>
                </a:solidFill>
                <a:latin typeface="STXinwei" panose="02010800040101010101" pitchFamily="2" charset="-122"/>
                <a:ea typeface="STXinwei" panose="02010800040101010101" pitchFamily="2" charset="-122"/>
                <a:cs typeface="Tahoma"/>
              </a:rPr>
              <a:t> </a:t>
            </a:r>
            <a:r>
              <a:rPr sz="2000" b="1" dirty="0">
                <a:solidFill>
                  <a:srgbClr val="FFFFFF"/>
                </a:solidFill>
                <a:latin typeface="STXinwei" panose="02010800040101010101" pitchFamily="2" charset="-122"/>
                <a:ea typeface="STXinwei" panose="02010800040101010101" pitchFamily="2" charset="-122"/>
                <a:cs typeface="Tahoma"/>
              </a:rPr>
              <a:t>Pinjaman</a:t>
            </a:r>
            <a:r>
              <a:rPr sz="2000" b="1" spc="35" dirty="0">
                <a:solidFill>
                  <a:srgbClr val="FFFFFF"/>
                </a:solidFill>
                <a:latin typeface="STXinwei" panose="02010800040101010101" pitchFamily="2" charset="-122"/>
                <a:ea typeface="STXinwei" panose="02010800040101010101" pitchFamily="2" charset="-122"/>
                <a:cs typeface="Tahoma"/>
              </a:rPr>
              <a:t> Bebas </a:t>
            </a:r>
            <a:r>
              <a:rPr sz="2000" b="1" spc="15" dirty="0">
                <a:solidFill>
                  <a:srgbClr val="FFFFFF"/>
                </a:solidFill>
                <a:latin typeface="STXinwei" panose="02010800040101010101" pitchFamily="2" charset="-122"/>
                <a:ea typeface="STXinwei" panose="02010800040101010101" pitchFamily="2" charset="-122"/>
                <a:cs typeface="Tahoma"/>
              </a:rPr>
              <a:t>Risiko </a:t>
            </a:r>
            <a:r>
              <a:rPr sz="2000" b="1" spc="20" dirty="0">
                <a:solidFill>
                  <a:srgbClr val="FFFFFF"/>
                </a:solidFill>
                <a:latin typeface="STXinwei" panose="02010800040101010101" pitchFamily="2" charset="-122"/>
                <a:ea typeface="STXinwei" panose="02010800040101010101" pitchFamily="2" charset="-122"/>
                <a:cs typeface="Tahoma"/>
              </a:rPr>
              <a:t> </a:t>
            </a:r>
            <a:r>
              <a:rPr sz="2000" b="1" spc="65" dirty="0" err="1">
                <a:solidFill>
                  <a:srgbClr val="FFFFFF"/>
                </a:solidFill>
                <a:latin typeface="STXinwei" panose="02010800040101010101" pitchFamily="2" charset="-122"/>
                <a:ea typeface="STXinwei" panose="02010800040101010101" pitchFamily="2" charset="-122"/>
                <a:cs typeface="Tahoma"/>
              </a:rPr>
              <a:t>Portofolio</a:t>
            </a:r>
            <a:r>
              <a:rPr sz="2000" b="1" spc="65" dirty="0">
                <a:solidFill>
                  <a:srgbClr val="FFFFFF"/>
                </a:solidFill>
                <a:latin typeface="STXinwei" panose="02010800040101010101" pitchFamily="2" charset="-122"/>
                <a:ea typeface="STXinwei" panose="02010800040101010101" pitchFamily="2" charset="-122"/>
                <a:cs typeface="Tahoma"/>
              </a:rPr>
              <a:t> optimal</a:t>
            </a:r>
            <a:endParaRPr lang="en-US" sz="2000" b="1" spc="65" dirty="0">
              <a:solidFill>
                <a:srgbClr val="FFFFFF"/>
              </a:solidFill>
              <a:latin typeface="STXinwei" panose="02010800040101010101" pitchFamily="2" charset="-122"/>
              <a:ea typeface="STXinwei" panose="02010800040101010101" pitchFamily="2" charset="-122"/>
              <a:cs typeface="Tahoma"/>
            </a:endParaRPr>
          </a:p>
          <a:p>
            <a:pPr marL="12700" marR="5080">
              <a:lnSpc>
                <a:spcPct val="117300"/>
              </a:lnSpc>
              <a:spcBef>
                <a:spcPts val="95"/>
              </a:spcBef>
              <a:tabLst>
                <a:tab pos="346075" algn="l"/>
              </a:tabLst>
            </a:pPr>
            <a:r>
              <a:rPr lang="en-US" spc="25" dirty="0">
                <a:solidFill>
                  <a:srgbClr val="FFFFFF"/>
                </a:solidFill>
                <a:latin typeface="STXinwei" panose="02010800040101010101" pitchFamily="2" charset="-122"/>
                <a:ea typeface="STXinwei" panose="02010800040101010101" pitchFamily="2" charset="-122"/>
                <a:cs typeface="Tahoma"/>
              </a:rPr>
              <a:t>	</a:t>
            </a:r>
            <a:r>
              <a:rPr sz="1900" spc="25" dirty="0" err="1">
                <a:solidFill>
                  <a:srgbClr val="FFFFFF"/>
                </a:solidFill>
                <a:latin typeface="STXinwei" panose="02010800040101010101" pitchFamily="2" charset="-122"/>
                <a:ea typeface="STXinwei" panose="02010800040101010101" pitchFamily="2" charset="-122"/>
                <a:cs typeface="Tahoma"/>
              </a:rPr>
              <a:t>Secara</a:t>
            </a:r>
            <a:r>
              <a:rPr sz="1900" spc="25" dirty="0">
                <a:solidFill>
                  <a:srgbClr val="FFFFFF"/>
                </a:solidFill>
                <a:latin typeface="STXinwei" panose="02010800040101010101" pitchFamily="2" charset="-122"/>
                <a:ea typeface="STXinwei" panose="02010800040101010101" pitchFamily="2" charset="-122"/>
                <a:cs typeface="Tahoma"/>
              </a:rPr>
              <a:t> </a:t>
            </a:r>
            <a:r>
              <a:rPr sz="1900" spc="10" dirty="0">
                <a:solidFill>
                  <a:srgbClr val="FFFFFF"/>
                </a:solidFill>
                <a:latin typeface="STXinwei" panose="02010800040101010101" pitchFamily="2" charset="-122"/>
                <a:ea typeface="STXinwei" panose="02010800040101010101" pitchFamily="2" charset="-122"/>
                <a:cs typeface="Tahoma"/>
              </a:rPr>
              <a:t>umum </a:t>
            </a:r>
            <a:r>
              <a:rPr sz="1900" spc="50" dirty="0">
                <a:solidFill>
                  <a:srgbClr val="FFFFFF"/>
                </a:solidFill>
                <a:latin typeface="STXinwei" panose="02010800040101010101" pitchFamily="2" charset="-122"/>
                <a:ea typeface="STXinwei" panose="02010800040101010101" pitchFamily="2" charset="-122"/>
                <a:cs typeface="Tahoma"/>
              </a:rPr>
              <a:t>sebelumnya </a:t>
            </a:r>
            <a:r>
              <a:rPr sz="1900" spc="-515" dirty="0">
                <a:solidFill>
                  <a:srgbClr val="FFFFFF"/>
                </a:solidFill>
                <a:latin typeface="STXinwei" panose="02010800040101010101" pitchFamily="2" charset="-122"/>
                <a:ea typeface="STXinwei" panose="02010800040101010101" pitchFamily="2" charset="-122"/>
                <a:cs typeface="Tahoma"/>
              </a:rPr>
              <a:t> </a:t>
            </a:r>
            <a:r>
              <a:rPr sz="1900" spc="20" dirty="0" err="1">
                <a:solidFill>
                  <a:srgbClr val="FFFFFF"/>
                </a:solidFill>
                <a:latin typeface="STXinwei" panose="02010800040101010101" pitchFamily="2" charset="-122"/>
                <a:ea typeface="STXinwei" panose="02010800040101010101" pitchFamily="2" charset="-122"/>
                <a:cs typeface="Tahoma"/>
              </a:rPr>
              <a:t>hanya</a:t>
            </a:r>
            <a:r>
              <a:rPr sz="1900" spc="25" dirty="0">
                <a:solidFill>
                  <a:srgbClr val="FFFFFF"/>
                </a:solidFill>
                <a:latin typeface="STXinwei" panose="02010800040101010101" pitchFamily="2" charset="-122"/>
                <a:ea typeface="STXinwei" panose="02010800040101010101" pitchFamily="2" charset="-122"/>
                <a:cs typeface="Tahoma"/>
              </a:rPr>
              <a:t> </a:t>
            </a:r>
            <a:r>
              <a:rPr lang="en-US" sz="1900" spc="25" dirty="0">
                <a:solidFill>
                  <a:srgbClr val="FFFFFF"/>
                </a:solidFill>
                <a:latin typeface="STXinwei" panose="02010800040101010101" pitchFamily="2" charset="-122"/>
                <a:ea typeface="STXinwei" panose="02010800040101010101" pitchFamily="2" charset="-122"/>
                <a:cs typeface="Tahoma"/>
              </a:rPr>
              <a:t>	</a:t>
            </a:r>
            <a:r>
              <a:rPr sz="1900" spc="20" dirty="0" err="1">
                <a:solidFill>
                  <a:srgbClr val="FFFFFF"/>
                </a:solidFill>
                <a:latin typeface="STXinwei" panose="02010800040101010101" pitchFamily="2" charset="-122"/>
                <a:ea typeface="STXinwei" panose="02010800040101010101" pitchFamily="2" charset="-122"/>
                <a:cs typeface="Tahoma"/>
              </a:rPr>
              <a:t>memasukkan</a:t>
            </a:r>
            <a:r>
              <a:rPr sz="1900" spc="25" dirty="0">
                <a:solidFill>
                  <a:srgbClr val="FFFFFF"/>
                </a:solidFill>
                <a:latin typeface="STXinwei" panose="02010800040101010101" pitchFamily="2" charset="-122"/>
                <a:ea typeface="STXinwei" panose="02010800040101010101" pitchFamily="2" charset="-122"/>
                <a:cs typeface="Tahoma"/>
              </a:rPr>
              <a:t> </a:t>
            </a:r>
            <a:r>
              <a:rPr lang="en-US" sz="1900" spc="25" dirty="0">
                <a:solidFill>
                  <a:srgbClr val="FFFFFF"/>
                </a:solidFill>
                <a:latin typeface="STXinwei" panose="02010800040101010101" pitchFamily="2" charset="-122"/>
                <a:ea typeface="STXinwei" panose="02010800040101010101" pitchFamily="2" charset="-122"/>
                <a:cs typeface="Tahoma"/>
              </a:rPr>
              <a:t>	</a:t>
            </a:r>
            <a:r>
              <a:rPr sz="1900" dirty="0" err="1">
                <a:solidFill>
                  <a:srgbClr val="FFFFFF"/>
                </a:solidFill>
                <a:latin typeface="STXinwei" panose="02010800040101010101" pitchFamily="2" charset="-122"/>
                <a:ea typeface="STXinwei" panose="02010800040101010101" pitchFamily="2" charset="-122"/>
                <a:cs typeface="Tahoma"/>
              </a:rPr>
              <a:t>aktiva-aktiva</a:t>
            </a:r>
            <a:r>
              <a:rPr sz="1900" spc="30" dirty="0">
                <a:solidFill>
                  <a:srgbClr val="FFFFFF"/>
                </a:solidFill>
                <a:latin typeface="STXinwei" panose="02010800040101010101" pitchFamily="2" charset="-122"/>
                <a:ea typeface="STXinwei" panose="02010800040101010101" pitchFamily="2" charset="-122"/>
                <a:cs typeface="Tahoma"/>
              </a:rPr>
              <a:t> </a:t>
            </a:r>
            <a:r>
              <a:rPr sz="1900" spc="45" dirty="0">
                <a:solidFill>
                  <a:srgbClr val="FFFFFF"/>
                </a:solidFill>
                <a:latin typeface="STXinwei" panose="02010800040101010101" pitchFamily="2" charset="-122"/>
                <a:ea typeface="STXinwei" panose="02010800040101010101" pitchFamily="2" charset="-122"/>
                <a:cs typeface="Tahoma"/>
              </a:rPr>
              <a:t>berisiko</a:t>
            </a:r>
            <a:r>
              <a:rPr sz="1900" spc="25" dirty="0">
                <a:solidFill>
                  <a:srgbClr val="FFFFFF"/>
                </a:solidFill>
                <a:latin typeface="STXinwei" panose="02010800040101010101" pitchFamily="2" charset="-122"/>
                <a:ea typeface="STXinwei" panose="02010800040101010101" pitchFamily="2" charset="-122"/>
                <a:cs typeface="Tahoma"/>
              </a:rPr>
              <a:t> </a:t>
            </a:r>
            <a:r>
              <a:rPr sz="1900" spc="60" dirty="0" err="1">
                <a:solidFill>
                  <a:srgbClr val="FFFFFF"/>
                </a:solidFill>
                <a:latin typeface="STXinwei" panose="02010800040101010101" pitchFamily="2" charset="-122"/>
                <a:ea typeface="STXinwei" panose="02010800040101010101" pitchFamily="2" charset="-122"/>
                <a:cs typeface="Tahoma"/>
              </a:rPr>
              <a:t>ke</a:t>
            </a:r>
            <a:r>
              <a:rPr sz="1900" spc="60" dirty="0">
                <a:solidFill>
                  <a:srgbClr val="FFFFFF"/>
                </a:solidFill>
                <a:latin typeface="STXinwei" panose="02010800040101010101" pitchFamily="2" charset="-122"/>
                <a:ea typeface="STXinwei" panose="02010800040101010101" pitchFamily="2" charset="-122"/>
                <a:cs typeface="Tahoma"/>
              </a:rPr>
              <a:t> </a:t>
            </a:r>
            <a:r>
              <a:rPr sz="1900" spc="65" dirty="0">
                <a:solidFill>
                  <a:srgbClr val="FFFFFF"/>
                </a:solidFill>
                <a:latin typeface="STXinwei" panose="02010800040101010101" pitchFamily="2" charset="-122"/>
                <a:ea typeface="STXinwei" panose="02010800040101010101" pitchFamily="2" charset="-122"/>
                <a:cs typeface="Tahoma"/>
              </a:rPr>
              <a:t> </a:t>
            </a:r>
            <a:r>
              <a:rPr lang="en-US" sz="1900" spc="65" dirty="0">
                <a:solidFill>
                  <a:srgbClr val="FFFFFF"/>
                </a:solidFill>
                <a:latin typeface="STXinwei" panose="02010800040101010101" pitchFamily="2" charset="-122"/>
                <a:ea typeface="STXinwei" panose="02010800040101010101" pitchFamily="2" charset="-122"/>
                <a:cs typeface="Tahoma"/>
              </a:rPr>
              <a:t>	</a:t>
            </a:r>
            <a:r>
              <a:rPr sz="1900" spc="60" dirty="0" err="1">
                <a:solidFill>
                  <a:srgbClr val="FFFFFF"/>
                </a:solidFill>
                <a:latin typeface="STXinwei" panose="02010800040101010101" pitchFamily="2" charset="-122"/>
                <a:ea typeface="STXinwei" panose="02010800040101010101" pitchFamily="2" charset="-122"/>
                <a:cs typeface="Tahoma"/>
              </a:rPr>
              <a:t>dalam</a:t>
            </a:r>
            <a:r>
              <a:rPr lang="en-US" sz="1900" spc="60" dirty="0">
                <a:solidFill>
                  <a:srgbClr val="FFFFFF"/>
                </a:solidFill>
                <a:latin typeface="STXinwei" panose="02010800040101010101" pitchFamily="2" charset="-122"/>
                <a:ea typeface="STXinwei" panose="02010800040101010101" pitchFamily="2" charset="-122"/>
                <a:cs typeface="Tahoma"/>
              </a:rPr>
              <a:t> </a:t>
            </a:r>
            <a:r>
              <a:rPr sz="1900" spc="65" dirty="0" err="1">
                <a:solidFill>
                  <a:srgbClr val="FFFFFF"/>
                </a:solidFill>
                <a:latin typeface="STXinwei" panose="02010800040101010101" pitchFamily="2" charset="-122"/>
                <a:ea typeface="STXinwei" panose="02010800040101010101" pitchFamily="2" charset="-122"/>
                <a:cs typeface="Tahoma"/>
              </a:rPr>
              <a:t>portofolionya</a:t>
            </a:r>
            <a:r>
              <a:rPr sz="1900" spc="65" dirty="0">
                <a:solidFill>
                  <a:srgbClr val="FFFFFF"/>
                </a:solidFill>
                <a:latin typeface="STXinwei" panose="02010800040101010101" pitchFamily="2" charset="-122"/>
                <a:ea typeface="STXinwei" panose="02010800040101010101" pitchFamily="2" charset="-122"/>
                <a:cs typeface="Tahoma"/>
              </a:rPr>
              <a:t>. </a:t>
            </a:r>
            <a:r>
              <a:rPr sz="1900" spc="35" dirty="0">
                <a:solidFill>
                  <a:srgbClr val="FFFFFF"/>
                </a:solidFill>
                <a:latin typeface="STXinwei" panose="02010800040101010101" pitchFamily="2" charset="-122"/>
                <a:ea typeface="STXinwei" panose="02010800040101010101" pitchFamily="2" charset="-122"/>
                <a:cs typeface="Tahoma"/>
              </a:rPr>
              <a:t>Aktiva </a:t>
            </a:r>
            <a:r>
              <a:rPr sz="1900" spc="65" dirty="0" err="1">
                <a:solidFill>
                  <a:srgbClr val="FFFFFF"/>
                </a:solidFill>
                <a:latin typeface="STXinwei" panose="02010800040101010101" pitchFamily="2" charset="-122"/>
                <a:ea typeface="STXinwei" panose="02010800040101010101" pitchFamily="2" charset="-122"/>
                <a:cs typeface="Tahoma"/>
              </a:rPr>
              <a:t>bebas</a:t>
            </a:r>
            <a:r>
              <a:rPr sz="1900" spc="65" dirty="0">
                <a:solidFill>
                  <a:srgbClr val="FFFFFF"/>
                </a:solidFill>
                <a:latin typeface="STXinwei" panose="02010800040101010101" pitchFamily="2" charset="-122"/>
                <a:ea typeface="STXinwei" panose="02010800040101010101" pitchFamily="2" charset="-122"/>
                <a:cs typeface="Tahoma"/>
              </a:rPr>
              <a:t> </a:t>
            </a:r>
            <a:r>
              <a:rPr lang="en-US" sz="1900" spc="65" dirty="0">
                <a:solidFill>
                  <a:srgbClr val="FFFFFF"/>
                </a:solidFill>
                <a:latin typeface="STXinwei" panose="02010800040101010101" pitchFamily="2" charset="-122"/>
                <a:ea typeface="STXinwei" panose="02010800040101010101" pitchFamily="2" charset="-122"/>
                <a:cs typeface="Tahoma"/>
              </a:rPr>
              <a:t>	</a:t>
            </a:r>
            <a:r>
              <a:rPr sz="1900" spc="20" dirty="0" err="1">
                <a:solidFill>
                  <a:srgbClr val="FFFFFF"/>
                </a:solidFill>
                <a:latin typeface="STXinwei" panose="02010800040101010101" pitchFamily="2" charset="-122"/>
                <a:ea typeface="STXinwei" panose="02010800040101010101" pitchFamily="2" charset="-122"/>
                <a:cs typeface="Tahoma"/>
              </a:rPr>
              <a:t>risiko</a:t>
            </a:r>
            <a:r>
              <a:rPr sz="1900" spc="20" dirty="0">
                <a:solidFill>
                  <a:srgbClr val="FFFFFF"/>
                </a:solidFill>
                <a:latin typeface="STXinwei" panose="02010800040101010101" pitchFamily="2" charset="-122"/>
                <a:ea typeface="STXinwei" panose="02010800040101010101" pitchFamily="2" charset="-122"/>
                <a:cs typeface="Tahoma"/>
              </a:rPr>
              <a:t> </a:t>
            </a:r>
            <a:r>
              <a:rPr sz="1900" spc="25" dirty="0">
                <a:solidFill>
                  <a:srgbClr val="FFFFFF"/>
                </a:solidFill>
                <a:latin typeface="STXinwei" panose="02010800040101010101" pitchFamily="2" charset="-122"/>
                <a:ea typeface="STXinwei" panose="02010800040101010101" pitchFamily="2" charset="-122"/>
                <a:cs typeface="Tahoma"/>
              </a:rPr>
              <a:t> </a:t>
            </a:r>
            <a:r>
              <a:rPr sz="1900" spc="20" dirty="0" err="1">
                <a:solidFill>
                  <a:srgbClr val="FFFFFF"/>
                </a:solidFill>
                <a:latin typeface="STXinwei" panose="02010800040101010101" pitchFamily="2" charset="-122"/>
                <a:ea typeface="STXinwei" panose="02010800040101010101" pitchFamily="2" charset="-122"/>
                <a:cs typeface="Tahoma"/>
              </a:rPr>
              <a:t>hanya</a:t>
            </a:r>
            <a:r>
              <a:rPr sz="1900" spc="120" dirty="0">
                <a:solidFill>
                  <a:srgbClr val="FFFFFF"/>
                </a:solidFill>
                <a:latin typeface="STXinwei" panose="02010800040101010101" pitchFamily="2" charset="-122"/>
                <a:ea typeface="STXinwei" panose="02010800040101010101" pitchFamily="2" charset="-122"/>
                <a:cs typeface="Tahoma"/>
              </a:rPr>
              <a:t> </a:t>
            </a:r>
            <a:r>
              <a:rPr lang="en-US" sz="1900" spc="120" dirty="0">
                <a:solidFill>
                  <a:srgbClr val="FFFFFF"/>
                </a:solidFill>
                <a:latin typeface="STXinwei" panose="02010800040101010101" pitchFamily="2" charset="-122"/>
                <a:ea typeface="STXinwei" panose="02010800040101010101" pitchFamily="2" charset="-122"/>
                <a:cs typeface="Tahoma"/>
              </a:rPr>
              <a:t>	</a:t>
            </a:r>
            <a:r>
              <a:rPr sz="1900" spc="35" dirty="0" err="1">
                <a:solidFill>
                  <a:srgbClr val="FFFFFF"/>
                </a:solidFill>
                <a:latin typeface="STXinwei" panose="02010800040101010101" pitchFamily="2" charset="-122"/>
                <a:ea typeface="STXinwei" panose="02010800040101010101" pitchFamily="2" charset="-122"/>
                <a:cs typeface="Tahoma"/>
              </a:rPr>
              <a:t>digunakan</a:t>
            </a:r>
            <a:r>
              <a:rPr lang="en-US" sz="1900" spc="125" dirty="0">
                <a:solidFill>
                  <a:srgbClr val="FFFFFF"/>
                </a:solidFill>
                <a:latin typeface="STXinwei" panose="02010800040101010101" pitchFamily="2" charset="-122"/>
                <a:ea typeface="STXinwei" panose="02010800040101010101" pitchFamily="2" charset="-122"/>
                <a:cs typeface="Tahoma"/>
              </a:rPr>
              <a:t> </a:t>
            </a:r>
            <a:r>
              <a:rPr sz="1900" spc="10" dirty="0" err="1">
                <a:solidFill>
                  <a:srgbClr val="FFFFFF"/>
                </a:solidFill>
                <a:latin typeface="STXinwei" panose="02010800040101010101" pitchFamily="2" charset="-122"/>
                <a:ea typeface="STXinwei" panose="02010800040101010101" pitchFamily="2" charset="-122"/>
                <a:cs typeface="Tahoma"/>
              </a:rPr>
              <a:t>untuk</a:t>
            </a:r>
            <a:r>
              <a:rPr sz="1900" spc="125" dirty="0">
                <a:solidFill>
                  <a:srgbClr val="FFFFFF"/>
                </a:solidFill>
                <a:latin typeface="STXinwei" panose="02010800040101010101" pitchFamily="2" charset="-122"/>
                <a:ea typeface="STXinwei" panose="02010800040101010101" pitchFamily="2" charset="-122"/>
                <a:cs typeface="Tahoma"/>
              </a:rPr>
              <a:t> </a:t>
            </a:r>
            <a:r>
              <a:rPr lang="en-US" sz="1900" spc="125" dirty="0">
                <a:solidFill>
                  <a:srgbClr val="FFFFFF"/>
                </a:solidFill>
                <a:latin typeface="STXinwei" panose="02010800040101010101" pitchFamily="2" charset="-122"/>
                <a:ea typeface="STXinwei" panose="02010800040101010101" pitchFamily="2" charset="-122"/>
                <a:cs typeface="Tahoma"/>
              </a:rPr>
              <a:t>	</a:t>
            </a:r>
            <a:r>
              <a:rPr sz="1900" spc="30" dirty="0" err="1">
                <a:solidFill>
                  <a:srgbClr val="FFFFFF"/>
                </a:solidFill>
                <a:latin typeface="STXinwei" panose="02010800040101010101" pitchFamily="2" charset="-122"/>
                <a:ea typeface="STXinwei" panose="02010800040101010101" pitchFamily="2" charset="-122"/>
                <a:cs typeface="Tahoma"/>
              </a:rPr>
              <a:t>menentukan</a:t>
            </a:r>
            <a:r>
              <a:rPr sz="1900" spc="125" dirty="0">
                <a:solidFill>
                  <a:srgbClr val="FFFFFF"/>
                </a:solidFill>
                <a:latin typeface="STXinwei" panose="02010800040101010101" pitchFamily="2" charset="-122"/>
                <a:ea typeface="STXinwei" panose="02010800040101010101" pitchFamily="2" charset="-122"/>
                <a:cs typeface="Tahoma"/>
              </a:rPr>
              <a:t> </a:t>
            </a:r>
            <a:r>
              <a:rPr lang="en-US" sz="1900" spc="125" dirty="0">
                <a:solidFill>
                  <a:srgbClr val="FFFFFF"/>
                </a:solidFill>
                <a:latin typeface="STXinwei" panose="02010800040101010101" pitchFamily="2" charset="-122"/>
                <a:ea typeface="STXinwei" panose="02010800040101010101" pitchFamily="2" charset="-122"/>
                <a:cs typeface="Tahoma"/>
              </a:rPr>
              <a:t>	</a:t>
            </a:r>
            <a:r>
              <a:rPr sz="1900" spc="50" dirty="0" err="1">
                <a:solidFill>
                  <a:srgbClr val="FFFFFF"/>
                </a:solidFill>
                <a:latin typeface="STXinwei" panose="02010800040101010101" pitchFamily="2" charset="-122"/>
                <a:ea typeface="STXinwei" panose="02010800040101010101" pitchFamily="2" charset="-122"/>
                <a:cs typeface="Tahoma"/>
              </a:rPr>
              <a:t>letak</a:t>
            </a:r>
            <a:r>
              <a:rPr sz="1900" spc="50" dirty="0">
                <a:solidFill>
                  <a:srgbClr val="FFFFFF"/>
                </a:solidFill>
                <a:latin typeface="STXinwei" panose="02010800040101010101" pitchFamily="2" charset="-122"/>
                <a:ea typeface="STXinwei" panose="02010800040101010101" pitchFamily="2" charset="-122"/>
                <a:cs typeface="Tahoma"/>
              </a:rPr>
              <a:t> </a:t>
            </a:r>
            <a:r>
              <a:rPr sz="1900" spc="55" dirty="0">
                <a:solidFill>
                  <a:srgbClr val="FFFFFF"/>
                </a:solidFill>
                <a:latin typeface="STXinwei" panose="02010800040101010101" pitchFamily="2" charset="-122"/>
                <a:ea typeface="STXinwei" panose="02010800040101010101" pitchFamily="2" charset="-122"/>
                <a:cs typeface="Tahoma"/>
              </a:rPr>
              <a:t> </a:t>
            </a:r>
            <a:r>
              <a:rPr sz="1900" spc="35" dirty="0" err="1">
                <a:solidFill>
                  <a:srgbClr val="FFFFFF"/>
                </a:solidFill>
                <a:latin typeface="STXinwei" panose="02010800040101010101" pitchFamily="2" charset="-122"/>
                <a:ea typeface="STXinwei" panose="02010800040101010101" pitchFamily="2" charset="-122"/>
                <a:cs typeface="Tahoma"/>
              </a:rPr>
              <a:t>dari</a:t>
            </a:r>
            <a:r>
              <a:rPr lang="en-US" sz="1900" spc="35" dirty="0">
                <a:solidFill>
                  <a:srgbClr val="FFFFFF"/>
                </a:solidFill>
                <a:latin typeface="STXinwei" panose="02010800040101010101" pitchFamily="2" charset="-122"/>
                <a:ea typeface="STXinwei" panose="02010800040101010101" pitchFamily="2" charset="-122"/>
                <a:cs typeface="Tahoma"/>
              </a:rPr>
              <a:t> </a:t>
            </a:r>
            <a:r>
              <a:rPr sz="1900" spc="75" dirty="0" err="1">
                <a:solidFill>
                  <a:srgbClr val="FFFFFF"/>
                </a:solidFill>
                <a:latin typeface="STXinwei" panose="02010800040101010101" pitchFamily="2" charset="-122"/>
                <a:ea typeface="STXinwei" panose="02010800040101010101" pitchFamily="2" charset="-122"/>
                <a:cs typeface="Tahoma"/>
              </a:rPr>
              <a:t>portofolio</a:t>
            </a:r>
            <a:r>
              <a:rPr sz="1900" spc="75" dirty="0">
                <a:solidFill>
                  <a:srgbClr val="FFFFFF"/>
                </a:solidFill>
                <a:latin typeface="STXinwei" panose="02010800040101010101" pitchFamily="2" charset="-122"/>
                <a:ea typeface="STXinwei" panose="02010800040101010101" pitchFamily="2" charset="-122"/>
                <a:cs typeface="Tahoma"/>
              </a:rPr>
              <a:t> </a:t>
            </a:r>
            <a:r>
              <a:rPr lang="en-US" sz="1900" spc="75" dirty="0">
                <a:solidFill>
                  <a:srgbClr val="FFFFFF"/>
                </a:solidFill>
                <a:latin typeface="STXinwei" panose="02010800040101010101" pitchFamily="2" charset="-122"/>
                <a:ea typeface="STXinwei" panose="02010800040101010101" pitchFamily="2" charset="-122"/>
                <a:cs typeface="Tahoma"/>
              </a:rPr>
              <a:t>	</a:t>
            </a:r>
            <a:r>
              <a:rPr sz="1900" spc="50" dirty="0" err="1">
                <a:solidFill>
                  <a:srgbClr val="FFFFFF"/>
                </a:solidFill>
                <a:latin typeface="STXinwei" panose="02010800040101010101" pitchFamily="2" charset="-122"/>
                <a:ea typeface="STXinwei" panose="02010800040101010101" pitchFamily="2" charset="-122"/>
                <a:cs typeface="Tahoma"/>
              </a:rPr>
              <a:t>optimalnya</a:t>
            </a:r>
            <a:r>
              <a:rPr sz="1900" spc="50" dirty="0">
                <a:solidFill>
                  <a:srgbClr val="FFFFFF"/>
                </a:solidFill>
                <a:latin typeface="STXinwei" panose="02010800040101010101" pitchFamily="2" charset="-122"/>
                <a:ea typeface="STXinwei" panose="02010800040101010101" pitchFamily="2" charset="-122"/>
                <a:cs typeface="Tahoma"/>
              </a:rPr>
              <a:t> </a:t>
            </a:r>
            <a:r>
              <a:rPr sz="1900" spc="40" dirty="0" err="1">
                <a:solidFill>
                  <a:srgbClr val="FFFFFF"/>
                </a:solidFill>
                <a:latin typeface="STXinwei" panose="02010800040101010101" pitchFamily="2" charset="-122"/>
                <a:ea typeface="STXinwei" panose="02010800040101010101" pitchFamily="2" charset="-122"/>
                <a:cs typeface="Tahoma"/>
              </a:rPr>
              <a:t>tetapi</a:t>
            </a:r>
            <a:r>
              <a:rPr sz="1900" spc="40" dirty="0">
                <a:solidFill>
                  <a:srgbClr val="FFFFFF"/>
                </a:solidFill>
                <a:latin typeface="STXinwei" panose="02010800040101010101" pitchFamily="2" charset="-122"/>
                <a:ea typeface="STXinwei" panose="02010800040101010101" pitchFamily="2" charset="-122"/>
                <a:cs typeface="Tahoma"/>
              </a:rPr>
              <a:t> </a:t>
            </a:r>
            <a:r>
              <a:rPr sz="1900" spc="40" dirty="0" err="1">
                <a:solidFill>
                  <a:srgbClr val="FFFFFF"/>
                </a:solidFill>
                <a:latin typeface="STXinwei" panose="02010800040101010101" pitchFamily="2" charset="-122"/>
                <a:ea typeface="STXinwei" panose="02010800040101010101" pitchFamily="2" charset="-122"/>
                <a:cs typeface="Tahoma"/>
              </a:rPr>
              <a:t>tida</a:t>
            </a:r>
            <a:r>
              <a:rPr lang="en-US" sz="1900" spc="40" dirty="0" err="1">
                <a:solidFill>
                  <a:srgbClr val="FFFFFF"/>
                </a:solidFill>
                <a:latin typeface="STXinwei" panose="02010800040101010101" pitchFamily="2" charset="-122"/>
                <a:ea typeface="STXinwei" panose="02010800040101010101" pitchFamily="2" charset="-122"/>
                <a:cs typeface="Tahoma"/>
              </a:rPr>
              <a:t>k</a:t>
            </a:r>
            <a:r>
              <a:rPr lang="en-US" sz="1900" spc="40" dirty="0">
                <a:solidFill>
                  <a:srgbClr val="FFFFFF"/>
                </a:solidFill>
                <a:latin typeface="STXinwei" panose="02010800040101010101" pitchFamily="2" charset="-122"/>
                <a:ea typeface="STXinwei" panose="02010800040101010101" pitchFamily="2" charset="-122"/>
                <a:cs typeface="Tahoma"/>
              </a:rPr>
              <a:t> </a:t>
            </a:r>
            <a:r>
              <a:rPr sz="1900" spc="25" dirty="0" err="1">
                <a:solidFill>
                  <a:srgbClr val="FFFFFF"/>
                </a:solidFill>
                <a:latin typeface="STXinwei" panose="02010800040101010101" pitchFamily="2" charset="-122"/>
                <a:ea typeface="STXinwei" panose="02010800040101010101" pitchFamily="2" charset="-122"/>
                <a:cs typeface="Tahoma"/>
              </a:rPr>
              <a:t>dimasukkan</a:t>
            </a:r>
            <a:r>
              <a:rPr sz="1900" spc="30" dirty="0">
                <a:solidFill>
                  <a:srgbClr val="FFFFFF"/>
                </a:solidFill>
                <a:latin typeface="STXinwei" panose="02010800040101010101" pitchFamily="2" charset="-122"/>
                <a:ea typeface="STXinwei" panose="02010800040101010101" pitchFamily="2" charset="-122"/>
                <a:cs typeface="Tahoma"/>
              </a:rPr>
              <a:t> </a:t>
            </a:r>
            <a:r>
              <a:rPr lang="en-US" sz="1900" spc="30" dirty="0">
                <a:solidFill>
                  <a:srgbClr val="FFFFFF"/>
                </a:solidFill>
                <a:latin typeface="STXinwei" panose="02010800040101010101" pitchFamily="2" charset="-122"/>
                <a:ea typeface="STXinwei" panose="02010800040101010101" pitchFamily="2" charset="-122"/>
                <a:cs typeface="Tahoma"/>
              </a:rPr>
              <a:t>	</a:t>
            </a:r>
            <a:r>
              <a:rPr sz="1900" spc="40" dirty="0" err="1">
                <a:solidFill>
                  <a:srgbClr val="FFFFFF"/>
                </a:solidFill>
                <a:latin typeface="STXinwei" panose="02010800040101010101" pitchFamily="2" charset="-122"/>
                <a:ea typeface="STXinwei" panose="02010800040101010101" pitchFamily="2" charset="-122"/>
                <a:cs typeface="Tahoma"/>
              </a:rPr>
              <a:t>sebagai</a:t>
            </a:r>
            <a:r>
              <a:rPr sz="1900" spc="30" dirty="0">
                <a:solidFill>
                  <a:srgbClr val="FFFFFF"/>
                </a:solidFill>
                <a:latin typeface="STXinwei" panose="02010800040101010101" pitchFamily="2" charset="-122"/>
                <a:ea typeface="STXinwei" panose="02010800040101010101" pitchFamily="2" charset="-122"/>
                <a:cs typeface="Tahoma"/>
              </a:rPr>
              <a:t> </a:t>
            </a:r>
            <a:r>
              <a:rPr sz="1900" spc="10" dirty="0">
                <a:solidFill>
                  <a:srgbClr val="FFFFFF"/>
                </a:solidFill>
                <a:latin typeface="STXinwei" panose="02010800040101010101" pitchFamily="2" charset="-122"/>
                <a:ea typeface="STXinwei" panose="02010800040101010101" pitchFamily="2" charset="-122"/>
                <a:cs typeface="Tahoma"/>
              </a:rPr>
              <a:t>aktiva</a:t>
            </a:r>
            <a:r>
              <a:rPr sz="1900" spc="30" dirty="0">
                <a:solidFill>
                  <a:srgbClr val="FFFFFF"/>
                </a:solidFill>
                <a:latin typeface="STXinwei" panose="02010800040101010101" pitchFamily="2" charset="-122"/>
                <a:ea typeface="STXinwei" panose="02010800040101010101" pitchFamily="2" charset="-122"/>
                <a:cs typeface="Tahoma"/>
              </a:rPr>
              <a:t> </a:t>
            </a:r>
            <a:r>
              <a:rPr sz="1900" spc="75" dirty="0">
                <a:solidFill>
                  <a:srgbClr val="FFFFFF"/>
                </a:solidFill>
                <a:latin typeface="STXinwei" panose="02010800040101010101" pitchFamily="2" charset="-122"/>
                <a:ea typeface="STXinwei" panose="02010800040101010101" pitchFamily="2" charset="-122"/>
                <a:cs typeface="Tahoma"/>
              </a:rPr>
              <a:t>di</a:t>
            </a:r>
            <a:r>
              <a:rPr sz="1900" spc="30" dirty="0">
                <a:solidFill>
                  <a:srgbClr val="FFFFFF"/>
                </a:solidFill>
                <a:latin typeface="STXinwei" panose="02010800040101010101" pitchFamily="2" charset="-122"/>
                <a:ea typeface="STXinwei" panose="02010800040101010101" pitchFamily="2" charset="-122"/>
                <a:cs typeface="Tahoma"/>
              </a:rPr>
              <a:t> </a:t>
            </a:r>
            <a:r>
              <a:rPr sz="1900" spc="65" dirty="0" err="1">
                <a:solidFill>
                  <a:srgbClr val="FFFFFF"/>
                </a:solidFill>
                <a:latin typeface="STXinwei" panose="02010800040101010101" pitchFamily="2" charset="-122"/>
                <a:ea typeface="STXinwei" panose="02010800040101010101" pitchFamily="2" charset="-122"/>
                <a:cs typeface="Tahoma"/>
              </a:rPr>
              <a:t>portofolionya</a:t>
            </a:r>
            <a:r>
              <a:rPr sz="1900" spc="65" dirty="0">
                <a:solidFill>
                  <a:srgbClr val="FFFFFF"/>
                </a:solidFill>
                <a:latin typeface="STXinwei" panose="02010800040101010101" pitchFamily="2" charset="-122"/>
                <a:ea typeface="STXinwei" panose="02010800040101010101" pitchFamily="2" charset="-122"/>
                <a:cs typeface="Tahoma"/>
              </a:rPr>
              <a:t>.</a:t>
            </a:r>
            <a:endParaRPr sz="1900" dirty="0">
              <a:latin typeface="STXinwei" panose="02010800040101010101" pitchFamily="2" charset="-122"/>
              <a:ea typeface="STXinwei" panose="02010800040101010101" pitchFamily="2" charset="-122"/>
              <a:cs typeface="Tahoma"/>
            </a:endParaRPr>
          </a:p>
        </p:txBody>
      </p:sp>
      <p:sp>
        <p:nvSpPr>
          <p:cNvPr id="5" name="object 5"/>
          <p:cNvSpPr txBox="1"/>
          <p:nvPr/>
        </p:nvSpPr>
        <p:spPr>
          <a:xfrm>
            <a:off x="6893894" y="1277427"/>
            <a:ext cx="4761865" cy="1064779"/>
          </a:xfrm>
          <a:prstGeom prst="rect">
            <a:avLst/>
          </a:prstGeom>
        </p:spPr>
        <p:txBody>
          <a:bodyPr vert="horz" wrap="square" lIns="0" tIns="11430" rIns="0" bIns="0" rtlCol="0">
            <a:spAutoFit/>
          </a:bodyPr>
          <a:lstStyle/>
          <a:p>
            <a:pPr marL="469900" marR="5080" indent="-457200">
              <a:lnSpc>
                <a:spcPct val="115900"/>
              </a:lnSpc>
              <a:spcBef>
                <a:spcPts val="90"/>
              </a:spcBef>
              <a:buFont typeface="+mj-lt"/>
              <a:buAutoNum type="alphaLcParenR" startAt="2"/>
            </a:pPr>
            <a:r>
              <a:rPr sz="2000" b="1" spc="75" dirty="0" err="1">
                <a:solidFill>
                  <a:srgbClr val="FFFFFF"/>
                </a:solidFill>
                <a:latin typeface="STXinwei" panose="02010800040101010101" pitchFamily="2" charset="-122"/>
                <a:ea typeface="STXinwei" panose="02010800040101010101" pitchFamily="2" charset="-122"/>
                <a:cs typeface="Tahoma"/>
              </a:rPr>
              <a:t>Portofolio</a:t>
            </a:r>
            <a:r>
              <a:rPr sz="2000" b="1" spc="40" dirty="0">
                <a:solidFill>
                  <a:srgbClr val="FFFFFF"/>
                </a:solidFill>
                <a:latin typeface="STXinwei" panose="02010800040101010101" pitchFamily="2" charset="-122"/>
                <a:ea typeface="STXinwei" panose="02010800040101010101" pitchFamily="2" charset="-122"/>
                <a:cs typeface="Tahoma"/>
              </a:rPr>
              <a:t> </a:t>
            </a:r>
            <a:r>
              <a:rPr sz="2000" b="1" spc="90" dirty="0">
                <a:solidFill>
                  <a:srgbClr val="FFFFFF"/>
                </a:solidFill>
                <a:latin typeface="STXinwei" panose="02010800040101010101" pitchFamily="2" charset="-122"/>
                <a:ea typeface="STXinwei" panose="02010800040101010101" pitchFamily="2" charset="-122"/>
                <a:cs typeface="Tahoma"/>
              </a:rPr>
              <a:t>Optimal</a:t>
            </a:r>
            <a:r>
              <a:rPr sz="2000" b="1" spc="40" dirty="0">
                <a:solidFill>
                  <a:srgbClr val="FFFFFF"/>
                </a:solidFill>
                <a:latin typeface="STXinwei" panose="02010800040101010101" pitchFamily="2" charset="-122"/>
                <a:ea typeface="STXinwei" panose="02010800040101010101" pitchFamily="2" charset="-122"/>
                <a:cs typeface="Tahoma"/>
              </a:rPr>
              <a:t> </a:t>
            </a:r>
            <a:r>
              <a:rPr sz="2000" b="1" spc="25" dirty="0">
                <a:solidFill>
                  <a:srgbClr val="FFFFFF"/>
                </a:solidFill>
                <a:latin typeface="STXinwei" panose="02010800040101010101" pitchFamily="2" charset="-122"/>
                <a:ea typeface="STXinwei" panose="02010800040101010101" pitchFamily="2" charset="-122"/>
                <a:cs typeface="Tahoma"/>
              </a:rPr>
              <a:t>Berdasarkan </a:t>
            </a:r>
            <a:r>
              <a:rPr sz="2000" b="1" spc="-590" dirty="0">
                <a:solidFill>
                  <a:srgbClr val="FFFFFF"/>
                </a:solidFill>
                <a:latin typeface="STXinwei" panose="02010800040101010101" pitchFamily="2" charset="-122"/>
                <a:ea typeface="STXinwei" panose="02010800040101010101" pitchFamily="2" charset="-122"/>
                <a:cs typeface="Tahoma"/>
              </a:rPr>
              <a:t> </a:t>
            </a:r>
            <a:r>
              <a:rPr sz="2000" b="1" spc="110" dirty="0">
                <a:solidFill>
                  <a:srgbClr val="FFFFFF"/>
                </a:solidFill>
                <a:latin typeface="STXinwei" panose="02010800040101010101" pitchFamily="2" charset="-122"/>
                <a:ea typeface="STXinwei" panose="02010800040101010101" pitchFamily="2" charset="-122"/>
                <a:cs typeface="Tahoma"/>
              </a:rPr>
              <a:t>Model </a:t>
            </a:r>
            <a:r>
              <a:rPr sz="2000" b="1" spc="30" dirty="0">
                <a:solidFill>
                  <a:srgbClr val="FFFFFF"/>
                </a:solidFill>
                <a:latin typeface="STXinwei" panose="02010800040101010101" pitchFamily="2" charset="-122"/>
                <a:ea typeface="STXinwei" panose="02010800040101010101" pitchFamily="2" charset="-122"/>
                <a:cs typeface="Tahoma"/>
              </a:rPr>
              <a:t>Markowits  </a:t>
            </a:r>
            <a:r>
              <a:rPr sz="2000" b="1" spc="110" dirty="0">
                <a:solidFill>
                  <a:srgbClr val="FFFFFF"/>
                </a:solidFill>
                <a:latin typeface="STXinwei" panose="02010800040101010101" pitchFamily="2" charset="-122"/>
                <a:ea typeface="STXinwei" panose="02010800040101010101" pitchFamily="2" charset="-122"/>
                <a:cs typeface="Tahoma"/>
              </a:rPr>
              <a:t>Model </a:t>
            </a:r>
            <a:r>
              <a:rPr sz="2000" b="1" spc="114" dirty="0">
                <a:solidFill>
                  <a:srgbClr val="FFFFFF"/>
                </a:solidFill>
                <a:latin typeface="STXinwei" panose="02010800040101010101" pitchFamily="2" charset="-122"/>
                <a:ea typeface="STXinwei" panose="02010800040101010101" pitchFamily="2" charset="-122"/>
                <a:cs typeface="Tahoma"/>
              </a:rPr>
              <a:t> </a:t>
            </a:r>
            <a:r>
              <a:rPr sz="2000" b="1" spc="30" dirty="0">
                <a:solidFill>
                  <a:srgbClr val="FFFFFF"/>
                </a:solidFill>
                <a:latin typeface="STXinwei" panose="02010800040101010101" pitchFamily="2" charset="-122"/>
                <a:ea typeface="STXinwei" panose="02010800040101010101" pitchFamily="2" charset="-122"/>
                <a:cs typeface="Tahoma"/>
              </a:rPr>
              <a:t>Markowits</a:t>
            </a:r>
            <a:endParaRPr sz="2000" b="1" dirty="0">
              <a:latin typeface="STXinwei" panose="02010800040101010101" pitchFamily="2" charset="-122"/>
              <a:ea typeface="STXinwei" panose="02010800040101010101" pitchFamily="2" charset="-122"/>
              <a:cs typeface="Tahoma"/>
            </a:endParaRPr>
          </a:p>
        </p:txBody>
      </p:sp>
      <p:sp>
        <p:nvSpPr>
          <p:cNvPr id="6" name="object 6"/>
          <p:cNvSpPr txBox="1"/>
          <p:nvPr/>
        </p:nvSpPr>
        <p:spPr>
          <a:xfrm>
            <a:off x="954472" y="4193204"/>
            <a:ext cx="5358568" cy="2455993"/>
          </a:xfrm>
          <a:prstGeom prst="rect">
            <a:avLst/>
          </a:prstGeom>
        </p:spPr>
        <p:txBody>
          <a:bodyPr vert="horz" wrap="square" lIns="0" tIns="12065" rIns="0" bIns="0" rtlCol="0">
            <a:spAutoFit/>
          </a:bodyPr>
          <a:lstStyle/>
          <a:p>
            <a:pPr marL="355600" marR="5080" indent="-342900">
              <a:lnSpc>
                <a:spcPct val="116799"/>
              </a:lnSpc>
              <a:spcBef>
                <a:spcPts val="95"/>
              </a:spcBef>
              <a:buFont typeface="+mj-lt"/>
              <a:buAutoNum type="alphaLcParenR" startAt="3"/>
            </a:pPr>
            <a:r>
              <a:rPr sz="2000" b="1" spc="70" dirty="0" err="1">
                <a:solidFill>
                  <a:srgbClr val="FFFFFF"/>
                </a:solidFill>
                <a:latin typeface="STXinwei" panose="02010800040101010101" pitchFamily="2" charset="-122"/>
                <a:ea typeface="STXinwei" panose="02010800040101010101" pitchFamily="2" charset="-122"/>
                <a:cs typeface="Tahoma"/>
              </a:rPr>
              <a:t>Portofolio</a:t>
            </a:r>
            <a:r>
              <a:rPr sz="2000" b="1" spc="25" dirty="0">
                <a:solidFill>
                  <a:srgbClr val="FFFFFF"/>
                </a:solidFill>
                <a:latin typeface="STXinwei" panose="02010800040101010101" pitchFamily="2" charset="-122"/>
                <a:ea typeface="STXinwei" panose="02010800040101010101" pitchFamily="2" charset="-122"/>
                <a:cs typeface="Tahoma"/>
              </a:rPr>
              <a:t> </a:t>
            </a:r>
            <a:r>
              <a:rPr sz="2000" b="1" spc="80" dirty="0">
                <a:solidFill>
                  <a:srgbClr val="FFFFFF"/>
                </a:solidFill>
                <a:latin typeface="STXinwei" panose="02010800040101010101" pitchFamily="2" charset="-122"/>
                <a:ea typeface="STXinwei" panose="02010800040101010101" pitchFamily="2" charset="-122"/>
                <a:cs typeface="Tahoma"/>
              </a:rPr>
              <a:t>Optimal</a:t>
            </a:r>
            <a:r>
              <a:rPr sz="2000" b="1" spc="25" dirty="0">
                <a:solidFill>
                  <a:srgbClr val="FFFFFF"/>
                </a:solidFill>
                <a:latin typeface="STXinwei" panose="02010800040101010101" pitchFamily="2" charset="-122"/>
                <a:ea typeface="STXinwei" panose="02010800040101010101" pitchFamily="2" charset="-122"/>
                <a:cs typeface="Tahoma"/>
              </a:rPr>
              <a:t> </a:t>
            </a:r>
            <a:r>
              <a:rPr sz="2000" b="1" spc="50" dirty="0">
                <a:solidFill>
                  <a:srgbClr val="FFFFFF"/>
                </a:solidFill>
                <a:latin typeface="STXinwei" panose="02010800040101010101" pitchFamily="2" charset="-122"/>
                <a:ea typeface="STXinwei" panose="02010800040101010101" pitchFamily="2" charset="-122"/>
                <a:cs typeface="Tahoma"/>
              </a:rPr>
              <a:t>Dengan</a:t>
            </a:r>
            <a:r>
              <a:rPr sz="2000" b="1" spc="30" dirty="0">
                <a:solidFill>
                  <a:srgbClr val="FFFFFF"/>
                </a:solidFill>
                <a:latin typeface="STXinwei" panose="02010800040101010101" pitchFamily="2" charset="-122"/>
                <a:ea typeface="STXinwei" panose="02010800040101010101" pitchFamily="2" charset="-122"/>
                <a:cs typeface="Tahoma"/>
              </a:rPr>
              <a:t> </a:t>
            </a:r>
            <a:r>
              <a:rPr sz="2000" b="1" spc="40" dirty="0">
                <a:solidFill>
                  <a:srgbClr val="FFFFFF"/>
                </a:solidFill>
                <a:latin typeface="STXinwei" panose="02010800040101010101" pitchFamily="2" charset="-122"/>
                <a:ea typeface="STXinwei" panose="02010800040101010101" pitchFamily="2" charset="-122"/>
                <a:cs typeface="Tahoma"/>
              </a:rPr>
              <a:t>Aktiva</a:t>
            </a:r>
            <a:r>
              <a:rPr sz="2000" b="1" spc="25" dirty="0">
                <a:solidFill>
                  <a:srgbClr val="FFFFFF"/>
                </a:solidFill>
                <a:latin typeface="STXinwei" panose="02010800040101010101" pitchFamily="2" charset="-122"/>
                <a:ea typeface="STXinwei" panose="02010800040101010101" pitchFamily="2" charset="-122"/>
                <a:cs typeface="Tahoma"/>
              </a:rPr>
              <a:t> </a:t>
            </a:r>
            <a:r>
              <a:rPr sz="2000" b="1" spc="35" dirty="0">
                <a:solidFill>
                  <a:srgbClr val="FFFFFF"/>
                </a:solidFill>
                <a:latin typeface="STXinwei" panose="02010800040101010101" pitchFamily="2" charset="-122"/>
                <a:ea typeface="STXinwei" panose="02010800040101010101" pitchFamily="2" charset="-122"/>
                <a:cs typeface="Tahoma"/>
              </a:rPr>
              <a:t>Bebas </a:t>
            </a:r>
            <a:r>
              <a:rPr sz="2000" b="1" spc="-500" dirty="0">
                <a:solidFill>
                  <a:srgbClr val="FFFFFF"/>
                </a:solidFill>
                <a:latin typeface="STXinwei" panose="02010800040101010101" pitchFamily="2" charset="-122"/>
                <a:ea typeface="STXinwei" panose="02010800040101010101" pitchFamily="2" charset="-122"/>
                <a:cs typeface="Tahoma"/>
              </a:rPr>
              <a:t> </a:t>
            </a:r>
            <a:r>
              <a:rPr sz="2000" b="1" spc="20" dirty="0" err="1">
                <a:solidFill>
                  <a:srgbClr val="FFFFFF"/>
                </a:solidFill>
                <a:latin typeface="STXinwei" panose="02010800040101010101" pitchFamily="2" charset="-122"/>
                <a:ea typeface="STXinwei" panose="02010800040101010101" pitchFamily="2" charset="-122"/>
                <a:cs typeface="Tahoma"/>
              </a:rPr>
              <a:t>Risiko</a:t>
            </a:r>
            <a:r>
              <a:rPr sz="2000" b="1" spc="20" dirty="0">
                <a:solidFill>
                  <a:srgbClr val="FFFFFF"/>
                </a:solidFill>
                <a:latin typeface="STXinwei" panose="02010800040101010101" pitchFamily="2" charset="-122"/>
                <a:ea typeface="STXinwei" panose="02010800040101010101" pitchFamily="2" charset="-122"/>
                <a:cs typeface="Tahoma"/>
              </a:rPr>
              <a:t> </a:t>
            </a:r>
            <a:endParaRPr lang="en-US" sz="2000" b="1" spc="20" dirty="0">
              <a:solidFill>
                <a:srgbClr val="FFFFFF"/>
              </a:solidFill>
              <a:latin typeface="STXinwei" panose="02010800040101010101" pitchFamily="2" charset="-122"/>
              <a:ea typeface="STXinwei" panose="02010800040101010101" pitchFamily="2" charset="-122"/>
              <a:cs typeface="Tahoma"/>
            </a:endParaRPr>
          </a:p>
          <a:p>
            <a:pPr marL="12700" marR="5080" algn="just">
              <a:lnSpc>
                <a:spcPct val="116799"/>
              </a:lnSpc>
              <a:spcBef>
                <a:spcPts val="95"/>
              </a:spcBef>
              <a:tabLst>
                <a:tab pos="393700" algn="l"/>
              </a:tabLst>
            </a:pPr>
            <a:r>
              <a:rPr lang="en-US" sz="2000" b="1" spc="20" dirty="0">
                <a:solidFill>
                  <a:srgbClr val="FFFFFF"/>
                </a:solidFill>
                <a:latin typeface="STXinwei" panose="02010800040101010101" pitchFamily="2" charset="-122"/>
                <a:ea typeface="STXinwei" panose="02010800040101010101" pitchFamily="2" charset="-122"/>
                <a:cs typeface="Tahoma"/>
              </a:rPr>
              <a:t>	</a:t>
            </a:r>
            <a:r>
              <a:rPr lang="en-US" sz="1900" spc="70" dirty="0" err="1">
                <a:solidFill>
                  <a:srgbClr val="FFFFFF"/>
                </a:solidFill>
                <a:latin typeface="STXinwei" panose="02010800040101010101" pitchFamily="2" charset="-122"/>
                <a:ea typeface="STXinwei" panose="02010800040101010101" pitchFamily="2" charset="-122"/>
                <a:cs typeface="Tahoma"/>
              </a:rPr>
              <a:t>Portofolio</a:t>
            </a:r>
            <a:r>
              <a:rPr lang="en-US" sz="1900" spc="70" dirty="0">
                <a:solidFill>
                  <a:srgbClr val="FFFFFF"/>
                </a:solidFill>
                <a:latin typeface="STXinwei" panose="02010800040101010101" pitchFamily="2" charset="-122"/>
                <a:ea typeface="STXinwei" panose="02010800040101010101" pitchFamily="2" charset="-122"/>
                <a:cs typeface="Tahoma"/>
              </a:rPr>
              <a:t> </a:t>
            </a:r>
            <a:r>
              <a:rPr lang="en-US" sz="1900" spc="65" dirty="0">
                <a:solidFill>
                  <a:srgbClr val="FFFFFF"/>
                </a:solidFill>
                <a:latin typeface="STXinwei" panose="02010800040101010101" pitchFamily="2" charset="-122"/>
                <a:ea typeface="STXinwei" panose="02010800040101010101" pitchFamily="2" charset="-122"/>
                <a:cs typeface="Tahoma"/>
              </a:rPr>
              <a:t>optimal </a:t>
            </a:r>
            <a:r>
              <a:rPr lang="en-US" sz="1900" spc="40" dirty="0" err="1">
                <a:solidFill>
                  <a:srgbClr val="FFFFFF"/>
                </a:solidFill>
                <a:latin typeface="STXinwei" panose="02010800040101010101" pitchFamily="2" charset="-122"/>
                <a:ea typeface="STXinwei" panose="02010800040101010101" pitchFamily="2" charset="-122"/>
                <a:cs typeface="Tahoma"/>
              </a:rPr>
              <a:t>berdasarkan</a:t>
            </a:r>
            <a:r>
              <a:rPr lang="en-US" sz="1900" spc="45" dirty="0">
                <a:solidFill>
                  <a:srgbClr val="FFFFFF"/>
                </a:solidFill>
                <a:latin typeface="STXinwei" panose="02010800040101010101" pitchFamily="2" charset="-122"/>
                <a:ea typeface="STXinwei" panose="02010800040101010101" pitchFamily="2" charset="-122"/>
                <a:cs typeface="Tahoma"/>
              </a:rPr>
              <a:t> </a:t>
            </a:r>
            <a:r>
              <a:rPr lang="en-US" sz="1900" spc="40" dirty="0" err="1">
                <a:solidFill>
                  <a:srgbClr val="FFFFFF"/>
                </a:solidFill>
                <a:latin typeface="STXinwei" panose="02010800040101010101" pitchFamily="2" charset="-122"/>
                <a:ea typeface="STXinwei" panose="02010800040101010101" pitchFamily="2" charset="-122"/>
                <a:cs typeface="Tahoma"/>
              </a:rPr>
              <a:t>preferensi</a:t>
            </a:r>
            <a:r>
              <a:rPr lang="en-US" sz="1900" spc="40" dirty="0">
                <a:solidFill>
                  <a:srgbClr val="FFFFFF"/>
                </a:solidFill>
                <a:latin typeface="STXinwei" panose="02010800040101010101" pitchFamily="2" charset="-122"/>
                <a:ea typeface="STXinwei" panose="02010800040101010101" pitchFamily="2" charset="-122"/>
                <a:cs typeface="Tahoma"/>
              </a:rPr>
              <a:t> 	</a:t>
            </a:r>
            <a:r>
              <a:rPr lang="en-US" sz="1900" spc="35" dirty="0">
                <a:solidFill>
                  <a:srgbClr val="FFFFFF"/>
                </a:solidFill>
                <a:latin typeface="STXinwei" panose="02010800040101010101" pitchFamily="2" charset="-122"/>
                <a:ea typeface="STXinwei" panose="02010800040101010101" pitchFamily="2" charset="-122"/>
                <a:cs typeface="Tahoma"/>
              </a:rPr>
              <a:t>investor </a:t>
            </a:r>
            <a:r>
              <a:rPr lang="en-US" sz="1900" spc="40" dirty="0" err="1">
                <a:solidFill>
                  <a:srgbClr val="FFFFFF"/>
                </a:solidFill>
                <a:latin typeface="STXinwei" panose="02010800040101010101" pitchFamily="2" charset="-122"/>
                <a:ea typeface="STXinwei" panose="02010800040101010101" pitchFamily="2" charset="-122"/>
                <a:cs typeface="Tahoma"/>
              </a:rPr>
              <a:t>sebenarnya</a:t>
            </a:r>
            <a:r>
              <a:rPr lang="en-US" sz="1900" spc="40" dirty="0">
                <a:solidFill>
                  <a:srgbClr val="FFFFFF"/>
                </a:solidFill>
                <a:latin typeface="STXinwei" panose="02010800040101010101" pitchFamily="2" charset="-122"/>
                <a:ea typeface="STXinwei" panose="02010800040101010101" pitchFamily="2" charset="-122"/>
                <a:cs typeface="Tahoma"/>
              </a:rPr>
              <a:t> </a:t>
            </a:r>
            <a:r>
              <a:rPr lang="en-US" sz="1900" spc="45" dirty="0" err="1">
                <a:solidFill>
                  <a:srgbClr val="FFFFFF"/>
                </a:solidFill>
                <a:latin typeface="STXinwei" panose="02010800040101010101" pitchFamily="2" charset="-122"/>
                <a:ea typeface="STXinwei" panose="02010800040101010101" pitchFamily="2" charset="-122"/>
                <a:cs typeface="Tahoma"/>
              </a:rPr>
              <a:t>adalah</a:t>
            </a:r>
            <a:r>
              <a:rPr lang="en-US" sz="1900" spc="45" dirty="0">
                <a:solidFill>
                  <a:srgbClr val="FFFFFF"/>
                </a:solidFill>
                <a:latin typeface="STXinwei" panose="02010800040101010101" pitchFamily="2" charset="-122"/>
                <a:ea typeface="STXinwei" panose="02010800040101010101" pitchFamily="2" charset="-122"/>
                <a:cs typeface="Tahoma"/>
              </a:rPr>
              <a:t> </a:t>
            </a:r>
            <a:r>
              <a:rPr lang="en-US" sz="1900" spc="80" dirty="0" err="1">
                <a:solidFill>
                  <a:srgbClr val="FFFFFF"/>
                </a:solidFill>
                <a:latin typeface="STXinwei" panose="02010800040101010101" pitchFamily="2" charset="-122"/>
                <a:ea typeface="STXinwei" panose="02010800040101010101" pitchFamily="2" charset="-122"/>
                <a:cs typeface="Tahoma"/>
              </a:rPr>
              <a:t>portofolio</a:t>
            </a:r>
            <a:r>
              <a:rPr lang="en-US" sz="1900" spc="80" dirty="0">
                <a:solidFill>
                  <a:srgbClr val="FFFFFF"/>
                </a:solidFill>
                <a:latin typeface="STXinwei" panose="02010800040101010101" pitchFamily="2" charset="-122"/>
                <a:ea typeface="STXinwei" panose="02010800040101010101" pitchFamily="2" charset="-122"/>
                <a:cs typeface="Tahoma"/>
              </a:rPr>
              <a:t> </a:t>
            </a:r>
            <a:r>
              <a:rPr lang="en-US" sz="1900" spc="55" dirty="0">
                <a:solidFill>
                  <a:srgbClr val="FFFFFF"/>
                </a:solidFill>
                <a:latin typeface="STXinwei" panose="02010800040101010101" pitchFamily="2" charset="-122"/>
                <a:ea typeface="STXinwei" panose="02010800040101010101" pitchFamily="2" charset="-122"/>
                <a:cs typeface="Tahoma"/>
              </a:rPr>
              <a:t>yang 	</a:t>
            </a:r>
            <a:r>
              <a:rPr lang="en-US" sz="1900" spc="75" dirty="0" err="1">
                <a:solidFill>
                  <a:srgbClr val="FFFFFF"/>
                </a:solidFill>
                <a:latin typeface="STXinwei" panose="02010800040101010101" pitchFamily="2" charset="-122"/>
                <a:ea typeface="STXinwei" panose="02010800040101010101" pitchFamily="2" charset="-122"/>
                <a:cs typeface="Tahoma"/>
              </a:rPr>
              <a:t>belum</a:t>
            </a:r>
            <a:r>
              <a:rPr lang="en-US" sz="1900" spc="75" dirty="0">
                <a:solidFill>
                  <a:srgbClr val="FFFFFF"/>
                </a:solidFill>
                <a:latin typeface="STXinwei" panose="02010800040101010101" pitchFamily="2" charset="-122"/>
                <a:ea typeface="STXinwei" panose="02010800040101010101" pitchFamily="2" charset="-122"/>
                <a:cs typeface="Tahoma"/>
              </a:rPr>
              <a:t> </a:t>
            </a:r>
            <a:r>
              <a:rPr lang="en-US" sz="1900" spc="50" dirty="0" err="1">
                <a:solidFill>
                  <a:srgbClr val="FFFFFF"/>
                </a:solidFill>
                <a:latin typeface="STXinwei" panose="02010800040101010101" pitchFamily="2" charset="-122"/>
                <a:ea typeface="STXinwei" panose="02010800040101010101" pitchFamily="2" charset="-122"/>
                <a:cs typeface="Tahoma"/>
              </a:rPr>
              <a:t>benar</a:t>
            </a:r>
            <a:r>
              <a:rPr lang="en-US" sz="1900" spc="50" dirty="0">
                <a:solidFill>
                  <a:srgbClr val="FFFFFF"/>
                </a:solidFill>
                <a:latin typeface="STXinwei" panose="02010800040101010101" pitchFamily="2" charset="-122"/>
                <a:ea typeface="STXinwei" panose="02010800040101010101" pitchFamily="2" charset="-122"/>
                <a:cs typeface="Tahoma"/>
              </a:rPr>
              <a:t>-</a:t>
            </a:r>
            <a:r>
              <a:rPr lang="en-US" sz="1900" spc="75" dirty="0">
                <a:solidFill>
                  <a:srgbClr val="FFFFFF"/>
                </a:solidFill>
                <a:latin typeface="STXinwei" panose="02010800040101010101" pitchFamily="2" charset="-122"/>
                <a:ea typeface="STXinwei" panose="02010800040101010101" pitchFamily="2" charset="-122"/>
                <a:cs typeface="Tahoma"/>
              </a:rPr>
              <a:t> </a:t>
            </a:r>
            <a:r>
              <a:rPr lang="en-US" sz="1900" spc="50" dirty="0" err="1">
                <a:solidFill>
                  <a:srgbClr val="FFFFFF"/>
                </a:solidFill>
                <a:latin typeface="STXinwei" panose="02010800040101010101" pitchFamily="2" charset="-122"/>
                <a:ea typeface="STXinwei" panose="02010800040101010101" pitchFamily="2" charset="-122"/>
                <a:cs typeface="Tahoma"/>
              </a:rPr>
              <a:t>benar</a:t>
            </a:r>
            <a:r>
              <a:rPr lang="en-US" sz="1900" spc="50" dirty="0">
                <a:solidFill>
                  <a:srgbClr val="FFFFFF"/>
                </a:solidFill>
                <a:latin typeface="STXinwei" panose="02010800040101010101" pitchFamily="2" charset="-122"/>
                <a:ea typeface="STXinwei" panose="02010800040101010101" pitchFamily="2" charset="-122"/>
                <a:cs typeface="Tahoma"/>
              </a:rPr>
              <a:t> </a:t>
            </a:r>
            <a:r>
              <a:rPr lang="en-US" sz="1900" spc="60" dirty="0">
                <a:solidFill>
                  <a:srgbClr val="FFFFFF"/>
                </a:solidFill>
                <a:latin typeface="STXinwei" panose="02010800040101010101" pitchFamily="2" charset="-122"/>
                <a:ea typeface="STXinwei" panose="02010800040101010101" pitchFamily="2" charset="-122"/>
                <a:cs typeface="Tahoma"/>
              </a:rPr>
              <a:t>optimal, </a:t>
            </a:r>
            <a:r>
              <a:rPr lang="en-US" sz="1900" spc="40" dirty="0" err="1">
                <a:solidFill>
                  <a:srgbClr val="FFFFFF"/>
                </a:solidFill>
                <a:latin typeface="STXinwei" panose="02010800040101010101" pitchFamily="2" charset="-122"/>
                <a:ea typeface="STXinwei" panose="02010800040101010101" pitchFamily="2" charset="-122"/>
                <a:cs typeface="Tahoma"/>
              </a:rPr>
              <a:t>tetapi</a:t>
            </a:r>
            <a:r>
              <a:rPr lang="en-US" sz="1900" spc="40" dirty="0">
                <a:solidFill>
                  <a:srgbClr val="FFFFFF"/>
                </a:solidFill>
                <a:latin typeface="STXinwei" panose="02010800040101010101" pitchFamily="2" charset="-122"/>
                <a:ea typeface="STXinwei" panose="02010800040101010101" pitchFamily="2" charset="-122"/>
                <a:cs typeface="Tahoma"/>
              </a:rPr>
              <a:t> 	</a:t>
            </a:r>
            <a:r>
              <a:rPr lang="en-US" sz="1900" spc="65" dirty="0">
                <a:solidFill>
                  <a:srgbClr val="FFFFFF"/>
                </a:solidFill>
                <a:latin typeface="STXinwei" panose="02010800040101010101" pitchFamily="2" charset="-122"/>
                <a:ea typeface="STXinwei" panose="02010800040101010101" pitchFamily="2" charset="-122"/>
                <a:cs typeface="Tahoma"/>
              </a:rPr>
              <a:t>optimal </a:t>
            </a:r>
            <a:r>
              <a:rPr lang="en-US" sz="1900" spc="20" dirty="0" err="1">
                <a:solidFill>
                  <a:srgbClr val="FFFFFF"/>
                </a:solidFill>
                <a:latin typeface="STXinwei" panose="02010800040101010101" pitchFamily="2" charset="-122"/>
                <a:ea typeface="STXinwei" panose="02010800040101010101" pitchFamily="2" charset="-122"/>
                <a:cs typeface="Tahoma"/>
              </a:rPr>
              <a:t>menurut</a:t>
            </a:r>
            <a:r>
              <a:rPr lang="en-US" sz="1900" spc="20" dirty="0">
                <a:solidFill>
                  <a:srgbClr val="FFFFFF"/>
                </a:solidFill>
                <a:latin typeface="STXinwei" panose="02010800040101010101" pitchFamily="2" charset="-122"/>
                <a:ea typeface="STXinwei" panose="02010800040101010101" pitchFamily="2" charset="-122"/>
                <a:cs typeface="Tahoma"/>
              </a:rPr>
              <a:t> </a:t>
            </a:r>
            <a:r>
              <a:rPr lang="en-US" sz="1900" spc="35" dirty="0">
                <a:solidFill>
                  <a:srgbClr val="FFFFFF"/>
                </a:solidFill>
                <a:latin typeface="STXinwei" panose="02010800040101010101" pitchFamily="2" charset="-122"/>
                <a:ea typeface="STXinwei" panose="02010800040101010101" pitchFamily="2" charset="-122"/>
                <a:cs typeface="Tahoma"/>
              </a:rPr>
              <a:t>investor </a:t>
            </a:r>
            <a:r>
              <a:rPr lang="en-US" sz="1900" spc="30" dirty="0" err="1">
                <a:solidFill>
                  <a:srgbClr val="FFFFFF"/>
                </a:solidFill>
                <a:latin typeface="STXinwei" panose="02010800040101010101" pitchFamily="2" charset="-122"/>
                <a:ea typeface="STXinwei" panose="02010800040101010101" pitchFamily="2" charset="-122"/>
                <a:cs typeface="Tahoma"/>
              </a:rPr>
              <a:t>tertentu</a:t>
            </a:r>
            <a:r>
              <a:rPr lang="en-US" sz="1900" spc="30" dirty="0">
                <a:solidFill>
                  <a:srgbClr val="FFFFFF"/>
                </a:solidFill>
                <a:latin typeface="STXinwei" panose="02010800040101010101" pitchFamily="2" charset="-122"/>
                <a:ea typeface="STXinwei" panose="02010800040101010101" pitchFamily="2" charset="-122"/>
                <a:cs typeface="Tahoma"/>
              </a:rPr>
              <a:t> </a:t>
            </a:r>
            <a:r>
              <a:rPr lang="en-US" sz="1900" spc="40" dirty="0" err="1">
                <a:solidFill>
                  <a:srgbClr val="FFFFFF"/>
                </a:solidFill>
                <a:latin typeface="STXinwei" panose="02010800040101010101" pitchFamily="2" charset="-122"/>
                <a:ea typeface="STXinwei" panose="02010800040101010101" pitchFamily="2" charset="-122"/>
                <a:cs typeface="Tahoma"/>
              </a:rPr>
              <a:t>preferensi</a:t>
            </a:r>
            <a:r>
              <a:rPr lang="en-US" sz="1900" spc="35" dirty="0">
                <a:solidFill>
                  <a:srgbClr val="FFFFFF"/>
                </a:solidFill>
                <a:latin typeface="STXinwei" panose="02010800040101010101" pitchFamily="2" charset="-122"/>
                <a:ea typeface="STXinwei" panose="02010800040101010101" pitchFamily="2" charset="-122"/>
                <a:cs typeface="Tahoma"/>
              </a:rPr>
              <a:t> 	</a:t>
            </a:r>
            <a:r>
              <a:rPr lang="en-US" sz="1900" spc="25" dirty="0" err="1">
                <a:solidFill>
                  <a:srgbClr val="FFFFFF"/>
                </a:solidFill>
                <a:latin typeface="STXinwei" panose="02010800040101010101" pitchFamily="2" charset="-122"/>
                <a:ea typeface="STXinwei" panose="02010800040101010101" pitchFamily="2" charset="-122"/>
                <a:cs typeface="Tahoma"/>
              </a:rPr>
              <a:t>risiko</a:t>
            </a:r>
            <a:r>
              <a:rPr lang="en-US" sz="1900" spc="30" dirty="0">
                <a:solidFill>
                  <a:srgbClr val="FFFFFF"/>
                </a:solidFill>
                <a:latin typeface="STXinwei" panose="02010800040101010101" pitchFamily="2" charset="-122"/>
                <a:ea typeface="STXinwei" panose="02010800040101010101" pitchFamily="2" charset="-122"/>
                <a:cs typeface="Tahoma"/>
              </a:rPr>
              <a:t> </a:t>
            </a:r>
            <a:r>
              <a:rPr lang="en-US" sz="1900" spc="30" dirty="0" err="1">
                <a:solidFill>
                  <a:srgbClr val="FFFFFF"/>
                </a:solidFill>
                <a:latin typeface="STXinwei" panose="02010800040101010101" pitchFamily="2" charset="-122"/>
                <a:ea typeface="STXinwei" panose="02010800040101010101" pitchFamily="2" charset="-122"/>
                <a:cs typeface="Tahoma"/>
              </a:rPr>
              <a:t>tertentu</a:t>
            </a:r>
            <a:r>
              <a:rPr lang="en-US" sz="1900" spc="30" dirty="0">
                <a:solidFill>
                  <a:srgbClr val="FFFFFF"/>
                </a:solidFill>
                <a:latin typeface="STXinwei" panose="02010800040101010101" pitchFamily="2" charset="-122"/>
                <a:ea typeface="STXinwei" panose="02010800040101010101" pitchFamily="2" charset="-122"/>
                <a:cs typeface="Tahoma"/>
              </a:rPr>
              <a:t>.</a:t>
            </a:r>
            <a:endParaRPr sz="1900" dirty="0">
              <a:latin typeface="STXinwei" panose="02010800040101010101" pitchFamily="2" charset="-122"/>
              <a:ea typeface="STXinwei" panose="02010800040101010101" pitchFamily="2" charset="-122"/>
              <a:cs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4" y="0"/>
            <a:ext cx="12327252" cy="7315199"/>
            <a:chOff x="3174" y="0"/>
            <a:chExt cx="12327252" cy="7315199"/>
          </a:xfrm>
        </p:grpSpPr>
        <p:pic>
          <p:nvPicPr>
            <p:cNvPr id="3" name="object 3"/>
            <p:cNvPicPr/>
            <p:nvPr/>
          </p:nvPicPr>
          <p:blipFill>
            <a:blip r:embed="rId2" cstate="print"/>
            <a:stretch>
              <a:fillRect/>
            </a:stretch>
          </p:blipFill>
          <p:spPr>
            <a:xfrm>
              <a:off x="3174" y="0"/>
              <a:ext cx="5457824" cy="7315199"/>
            </a:xfrm>
            <a:prstGeom prst="rect">
              <a:avLst/>
            </a:prstGeom>
          </p:spPr>
        </p:pic>
        <p:sp>
          <p:nvSpPr>
            <p:cNvPr id="4" name="object 4"/>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sp>
          <p:nvSpPr>
            <p:cNvPr id="6" name="object 6"/>
            <p:cNvSpPr/>
            <p:nvPr/>
          </p:nvSpPr>
          <p:spPr>
            <a:xfrm>
              <a:off x="6767302" y="1298679"/>
              <a:ext cx="4873625" cy="4424680"/>
            </a:xfrm>
            <a:custGeom>
              <a:avLst/>
              <a:gdLst/>
              <a:ahLst/>
              <a:cxnLst/>
              <a:rect l="l" t="t" r="r" b="b"/>
              <a:pathLst>
                <a:path w="4873625" h="4424680">
                  <a:moveTo>
                    <a:pt x="0" y="0"/>
                  </a:moveTo>
                  <a:lnTo>
                    <a:pt x="4873477" y="0"/>
                  </a:lnTo>
                  <a:lnTo>
                    <a:pt x="4873477" y="4424511"/>
                  </a:lnTo>
                  <a:lnTo>
                    <a:pt x="0" y="4424511"/>
                  </a:lnTo>
                  <a:lnTo>
                    <a:pt x="0" y="0"/>
                  </a:lnTo>
                  <a:close/>
                </a:path>
              </a:pathLst>
            </a:custGeom>
            <a:ln w="171450">
              <a:solidFill>
                <a:srgbClr val="FFFFFF"/>
              </a:solidFill>
            </a:ln>
          </p:spPr>
          <p:txBody>
            <a:bodyPr wrap="square" lIns="0" tIns="0" rIns="0" bIns="0" rtlCol="0"/>
            <a:lstStyle/>
            <a:p>
              <a:endParaRPr/>
            </a:p>
          </p:txBody>
        </p:sp>
      </p:grpSp>
      <p:sp>
        <p:nvSpPr>
          <p:cNvPr id="7" name="object 7"/>
          <p:cNvSpPr txBox="1"/>
          <p:nvPr/>
        </p:nvSpPr>
        <p:spPr>
          <a:xfrm>
            <a:off x="11703822" y="6191259"/>
            <a:ext cx="396240" cy="350520"/>
          </a:xfrm>
          <a:prstGeom prst="rect">
            <a:avLst/>
          </a:prstGeom>
        </p:spPr>
        <p:txBody>
          <a:bodyPr vert="horz" wrap="square" lIns="0" tIns="16510" rIns="0" bIns="0" rtlCol="0">
            <a:spAutoFit/>
          </a:bodyPr>
          <a:lstStyle/>
          <a:p>
            <a:pPr marL="12700">
              <a:lnSpc>
                <a:spcPct val="100000"/>
              </a:lnSpc>
              <a:spcBef>
                <a:spcPts val="130"/>
              </a:spcBef>
            </a:pPr>
            <a:r>
              <a:rPr sz="2100" b="1" spc="120" dirty="0">
                <a:solidFill>
                  <a:srgbClr val="FFFFFF"/>
                </a:solidFill>
                <a:latin typeface="Tahoma"/>
                <a:cs typeface="Tahoma"/>
              </a:rPr>
              <a:t>08</a:t>
            </a:r>
            <a:endParaRPr sz="2100">
              <a:latin typeface="Tahoma"/>
              <a:cs typeface="Tahoma"/>
            </a:endParaRPr>
          </a:p>
        </p:txBody>
      </p:sp>
      <p:grpSp>
        <p:nvGrpSpPr>
          <p:cNvPr id="9" name="object 9"/>
          <p:cNvGrpSpPr/>
          <p:nvPr/>
        </p:nvGrpSpPr>
        <p:grpSpPr>
          <a:xfrm>
            <a:off x="1399315" y="2847117"/>
            <a:ext cx="74930" cy="386080"/>
            <a:chOff x="1399315" y="2847117"/>
            <a:chExt cx="74930" cy="386080"/>
          </a:xfrm>
        </p:grpSpPr>
        <p:pic>
          <p:nvPicPr>
            <p:cNvPr id="10" name="object 10"/>
            <p:cNvPicPr/>
            <p:nvPr/>
          </p:nvPicPr>
          <p:blipFill>
            <a:blip r:embed="rId3" cstate="print"/>
            <a:stretch>
              <a:fillRect/>
            </a:stretch>
          </p:blipFill>
          <p:spPr>
            <a:xfrm>
              <a:off x="1399315" y="2847117"/>
              <a:ext cx="74506" cy="74506"/>
            </a:xfrm>
            <a:prstGeom prst="rect">
              <a:avLst/>
            </a:prstGeom>
          </p:spPr>
        </p:pic>
        <p:pic>
          <p:nvPicPr>
            <p:cNvPr id="11" name="object 11"/>
            <p:cNvPicPr/>
            <p:nvPr/>
          </p:nvPicPr>
          <p:blipFill>
            <a:blip r:embed="rId4" cstate="print"/>
            <a:stretch>
              <a:fillRect/>
            </a:stretch>
          </p:blipFill>
          <p:spPr>
            <a:xfrm>
              <a:off x="1399315" y="3158691"/>
              <a:ext cx="74506" cy="74506"/>
            </a:xfrm>
            <a:prstGeom prst="rect">
              <a:avLst/>
            </a:prstGeom>
          </p:spPr>
        </p:pic>
      </p:grpSp>
      <p:sp>
        <p:nvSpPr>
          <p:cNvPr id="12" name="object 12"/>
          <p:cNvSpPr txBox="1"/>
          <p:nvPr/>
        </p:nvSpPr>
        <p:spPr>
          <a:xfrm>
            <a:off x="939800" y="1640748"/>
            <a:ext cx="4268531" cy="4991751"/>
          </a:xfrm>
          <a:prstGeom prst="rect">
            <a:avLst/>
          </a:prstGeom>
        </p:spPr>
        <p:txBody>
          <a:bodyPr vert="horz" wrap="square" lIns="0" tIns="56515" rIns="0" bIns="0" rtlCol="0">
            <a:spAutoFit/>
          </a:bodyPr>
          <a:lstStyle/>
          <a:p>
            <a:pPr marL="12700" algn="just">
              <a:spcBef>
                <a:spcPts val="445"/>
              </a:spcBef>
            </a:pPr>
            <a:r>
              <a:rPr lang="en-US" sz="2000" b="1" spc="30" dirty="0">
                <a:solidFill>
                  <a:srgbClr val="FFFFFF"/>
                </a:solidFill>
                <a:latin typeface="STXinwei" panose="02010800040101010101" pitchFamily="2" charset="-122"/>
                <a:ea typeface="STXinwei" panose="02010800040101010101" pitchFamily="2" charset="-122"/>
                <a:cs typeface="Tahoma"/>
              </a:rPr>
              <a:t>Efficient</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40" dirty="0">
                <a:solidFill>
                  <a:srgbClr val="FFFFFF"/>
                </a:solidFill>
                <a:latin typeface="STXinwei" panose="02010800040101010101" pitchFamily="2" charset="-122"/>
                <a:ea typeface="STXinwei" panose="02010800040101010101" pitchFamily="2" charset="-122"/>
                <a:cs typeface="Tahoma"/>
              </a:rPr>
              <a:t>frontier</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45" dirty="0" err="1">
                <a:solidFill>
                  <a:srgbClr val="FFFFFF"/>
                </a:solidFill>
                <a:latin typeface="STXinwei" panose="02010800040101010101" pitchFamily="2" charset="-122"/>
                <a:ea typeface="STXinwei" panose="02010800040101010101" pitchFamily="2" charset="-122"/>
                <a:cs typeface="Tahoma"/>
              </a:rPr>
              <a:t>merupakan</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50" dirty="0" err="1">
                <a:solidFill>
                  <a:srgbClr val="FFFFFF"/>
                </a:solidFill>
                <a:latin typeface="STXinwei" panose="02010800040101010101" pitchFamily="2" charset="-122"/>
                <a:ea typeface="STXinwei" panose="02010800040101010101" pitchFamily="2" charset="-122"/>
                <a:cs typeface="Tahoma"/>
              </a:rPr>
              <a:t>sekumpulan</a:t>
            </a:r>
            <a:r>
              <a:rPr lang="en-US" sz="2000" b="1" spc="50" dirty="0">
                <a:solidFill>
                  <a:srgbClr val="FFFFFF"/>
                </a:solidFill>
                <a:latin typeface="STXinwei" panose="02010800040101010101" pitchFamily="2" charset="-122"/>
                <a:ea typeface="STXinwei" panose="02010800040101010101" pitchFamily="2" charset="-122"/>
                <a:cs typeface="Tahoma"/>
              </a:rPr>
              <a:t> </a:t>
            </a:r>
            <a:r>
              <a:rPr lang="en-US" sz="2000" b="1" spc="85" dirty="0" err="1">
                <a:solidFill>
                  <a:srgbClr val="FFFFFF"/>
                </a:solidFill>
                <a:latin typeface="STXinwei" panose="02010800040101010101" pitchFamily="2" charset="-122"/>
                <a:ea typeface="STXinwei" panose="02010800040101010101" pitchFamily="2" charset="-122"/>
                <a:cs typeface="Tahoma"/>
              </a:rPr>
              <a:t>portofolio</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80" dirty="0" err="1">
                <a:solidFill>
                  <a:srgbClr val="FFFFFF"/>
                </a:solidFill>
                <a:latin typeface="STXinwei" panose="02010800040101010101" pitchFamily="2" charset="-122"/>
                <a:ea typeface="STXinwei" panose="02010800040101010101" pitchFamily="2" charset="-122"/>
                <a:cs typeface="Tahoma"/>
              </a:rPr>
              <a:t>dengan</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105" dirty="0">
                <a:solidFill>
                  <a:srgbClr val="FFFFFF"/>
                </a:solidFill>
                <a:latin typeface="STXinwei" panose="02010800040101010101" pitchFamily="2" charset="-122"/>
                <a:ea typeface="STXinwei" panose="02010800040101010101" pitchFamily="2" charset="-122"/>
                <a:cs typeface="Tahoma"/>
              </a:rPr>
              <a:t>expected</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30" dirty="0">
                <a:solidFill>
                  <a:srgbClr val="FFFFFF"/>
                </a:solidFill>
                <a:latin typeface="STXinwei" panose="02010800040101010101" pitchFamily="2" charset="-122"/>
                <a:ea typeface="STXinwei" panose="02010800040101010101" pitchFamily="2" charset="-122"/>
                <a:cs typeface="Tahoma"/>
              </a:rPr>
              <a:t>return </a:t>
            </a:r>
            <a:r>
              <a:rPr lang="en-US" sz="2000" b="1" spc="-525" dirty="0">
                <a:solidFill>
                  <a:srgbClr val="FFFFFF"/>
                </a:solidFill>
                <a:latin typeface="STXinwei" panose="02010800040101010101" pitchFamily="2" charset="-122"/>
                <a:ea typeface="STXinwei" panose="02010800040101010101" pitchFamily="2" charset="-122"/>
                <a:cs typeface="Tahoma"/>
              </a:rPr>
              <a:t> </a:t>
            </a:r>
            <a:r>
              <a:rPr lang="en-US" sz="2000" b="1" spc="30" dirty="0" err="1">
                <a:solidFill>
                  <a:srgbClr val="FFFFFF"/>
                </a:solidFill>
                <a:latin typeface="STXinwei" panose="02010800040101010101" pitchFamily="2" charset="-122"/>
                <a:ea typeface="STXinwei" panose="02010800040101010101" pitchFamily="2" charset="-122"/>
                <a:cs typeface="Tahoma"/>
              </a:rPr>
              <a:t>maksimal</a:t>
            </a:r>
            <a:r>
              <a:rPr lang="en-US" sz="2000" b="1" spc="40" dirty="0">
                <a:solidFill>
                  <a:srgbClr val="FFFFFF"/>
                </a:solidFill>
                <a:latin typeface="STXinwei" panose="02010800040101010101" pitchFamily="2" charset="-122"/>
                <a:ea typeface="STXinwei" panose="02010800040101010101" pitchFamily="2" charset="-122"/>
                <a:cs typeface="Tahoma"/>
              </a:rPr>
              <a:t> </a:t>
            </a:r>
            <a:r>
              <a:rPr lang="en-US" sz="2000" b="1" spc="80" dirty="0">
                <a:solidFill>
                  <a:srgbClr val="FFFFFF"/>
                </a:solidFill>
                <a:latin typeface="STXinwei" panose="02010800040101010101" pitchFamily="2" charset="-122"/>
                <a:ea typeface="STXinwei" panose="02010800040101010101" pitchFamily="2" charset="-122"/>
                <a:cs typeface="Tahoma"/>
              </a:rPr>
              <a:t>pada</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40" dirty="0" err="1">
                <a:solidFill>
                  <a:srgbClr val="FFFFFF"/>
                </a:solidFill>
                <a:latin typeface="STXinwei" panose="02010800040101010101" pitchFamily="2" charset="-122"/>
                <a:ea typeface="STXinwei" panose="02010800040101010101" pitchFamily="2" charset="-122"/>
                <a:cs typeface="Tahoma"/>
              </a:rPr>
              <a:t>tingkat</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30" dirty="0" err="1">
                <a:solidFill>
                  <a:srgbClr val="FFFFFF"/>
                </a:solidFill>
                <a:latin typeface="STXinwei" panose="02010800040101010101" pitchFamily="2" charset="-122"/>
                <a:ea typeface="STXinwei" panose="02010800040101010101" pitchFamily="2" charset="-122"/>
                <a:cs typeface="Tahoma"/>
              </a:rPr>
              <a:t>risiko</a:t>
            </a:r>
            <a:r>
              <a:rPr lang="en-US" sz="2000" b="1" spc="40" dirty="0">
                <a:solidFill>
                  <a:srgbClr val="FFFFFF"/>
                </a:solidFill>
                <a:latin typeface="STXinwei" panose="02010800040101010101" pitchFamily="2" charset="-122"/>
                <a:ea typeface="STXinwei" panose="02010800040101010101" pitchFamily="2" charset="-122"/>
                <a:cs typeface="Tahoma"/>
              </a:rPr>
              <a:t> </a:t>
            </a:r>
            <a:r>
              <a:rPr lang="en-US" sz="2000" b="1" spc="65" dirty="0">
                <a:solidFill>
                  <a:srgbClr val="FFFFFF"/>
                </a:solidFill>
                <a:latin typeface="STXinwei" panose="02010800040101010101" pitchFamily="2" charset="-122"/>
                <a:ea typeface="STXinwei" panose="02010800040101010101" pitchFamily="2" charset="-122"/>
                <a:cs typeface="Tahoma"/>
              </a:rPr>
              <a:t>yang</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dirty="0" err="1">
                <a:solidFill>
                  <a:srgbClr val="FFFFFF"/>
                </a:solidFill>
                <a:latin typeface="STXinwei" panose="02010800040101010101" pitchFamily="2" charset="-122"/>
                <a:ea typeface="STXinwei" panose="02010800040101010101" pitchFamily="2" charset="-122"/>
                <a:cs typeface="Tahoma"/>
              </a:rPr>
              <a:t>sama</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5" dirty="0" err="1">
                <a:solidFill>
                  <a:srgbClr val="FFFFFF"/>
                </a:solidFill>
                <a:latin typeface="STXinwei" panose="02010800040101010101" pitchFamily="2" charset="-122"/>
                <a:ea typeface="STXinwei" panose="02010800040101010101" pitchFamily="2" charset="-122"/>
                <a:cs typeface="Tahoma"/>
              </a:rPr>
              <a:t>atau</a:t>
            </a:r>
            <a:r>
              <a:rPr lang="en-US" sz="2000" b="1" spc="40" dirty="0">
                <a:solidFill>
                  <a:srgbClr val="FFFFFF"/>
                </a:solidFill>
                <a:latin typeface="STXinwei" panose="02010800040101010101" pitchFamily="2" charset="-122"/>
                <a:ea typeface="STXinwei" panose="02010800040101010101" pitchFamily="2" charset="-122"/>
                <a:cs typeface="Tahoma"/>
              </a:rPr>
              <a:t> </a:t>
            </a:r>
            <a:r>
              <a:rPr lang="en-US" sz="2000" b="1" spc="30" dirty="0" err="1">
                <a:solidFill>
                  <a:srgbClr val="FFFFFF"/>
                </a:solidFill>
                <a:latin typeface="STXinwei" panose="02010800040101010101" pitchFamily="2" charset="-122"/>
                <a:ea typeface="STXinwei" panose="02010800040101010101" pitchFamily="2" charset="-122"/>
                <a:cs typeface="Tahoma"/>
              </a:rPr>
              <a:t>risiko</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40" dirty="0">
                <a:solidFill>
                  <a:srgbClr val="FFFFFF"/>
                </a:solidFill>
                <a:latin typeface="STXinwei" panose="02010800040101010101" pitchFamily="2" charset="-122"/>
                <a:ea typeface="STXinwei" panose="02010800040101010101" pitchFamily="2" charset="-122"/>
                <a:cs typeface="Tahoma"/>
              </a:rPr>
              <a:t>minimal</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80" dirty="0">
                <a:solidFill>
                  <a:srgbClr val="FFFFFF"/>
                </a:solidFill>
                <a:latin typeface="STXinwei" panose="02010800040101010101" pitchFamily="2" charset="-122"/>
                <a:ea typeface="STXinwei" panose="02010800040101010101" pitchFamily="2" charset="-122"/>
                <a:cs typeface="Tahoma"/>
              </a:rPr>
              <a:t>pada</a:t>
            </a:r>
            <a:r>
              <a:rPr lang="en-US" sz="2000" b="1" spc="40" dirty="0">
                <a:solidFill>
                  <a:srgbClr val="FFFFFF"/>
                </a:solidFill>
                <a:latin typeface="STXinwei" panose="02010800040101010101" pitchFamily="2" charset="-122"/>
                <a:ea typeface="STXinwei" panose="02010800040101010101" pitchFamily="2" charset="-122"/>
                <a:cs typeface="Tahoma"/>
              </a:rPr>
              <a:t> </a:t>
            </a:r>
            <a:r>
              <a:rPr lang="en-US" sz="2000" b="1" spc="40" dirty="0" err="1">
                <a:solidFill>
                  <a:srgbClr val="FFFFFF"/>
                </a:solidFill>
                <a:latin typeface="STXinwei" panose="02010800040101010101" pitchFamily="2" charset="-122"/>
                <a:ea typeface="STXinwei" panose="02010800040101010101" pitchFamily="2" charset="-122"/>
                <a:cs typeface="Tahoma"/>
              </a:rPr>
              <a:t>tingkat</a:t>
            </a:r>
            <a:r>
              <a:rPr lang="en-US" sz="2000" b="1" spc="40" dirty="0">
                <a:solidFill>
                  <a:srgbClr val="FFFFFF"/>
                </a:solidFill>
                <a:latin typeface="STXinwei" panose="02010800040101010101" pitchFamily="2" charset="-122"/>
                <a:ea typeface="STXinwei" panose="02010800040101010101" pitchFamily="2" charset="-122"/>
                <a:cs typeface="Tahoma"/>
              </a:rPr>
              <a:t> </a:t>
            </a:r>
            <a:r>
              <a:rPr lang="en-US" sz="2000" b="1" spc="45" dirty="0">
                <a:solidFill>
                  <a:srgbClr val="FFFFFF"/>
                </a:solidFill>
                <a:latin typeface="STXinwei" panose="02010800040101010101" pitchFamily="2" charset="-122"/>
                <a:ea typeface="STXinwei" panose="02010800040101010101" pitchFamily="2" charset="-122"/>
                <a:cs typeface="Tahoma"/>
              </a:rPr>
              <a:t> </a:t>
            </a:r>
            <a:r>
              <a:rPr lang="en-US" sz="2000" b="1" spc="30" dirty="0">
                <a:solidFill>
                  <a:srgbClr val="FFFFFF"/>
                </a:solidFill>
                <a:latin typeface="STXinwei" panose="02010800040101010101" pitchFamily="2" charset="-122"/>
                <a:ea typeface="STXinwei" panose="02010800040101010101" pitchFamily="2" charset="-122"/>
                <a:cs typeface="Tahoma"/>
              </a:rPr>
              <a:t>return</a:t>
            </a:r>
            <a:r>
              <a:rPr lang="en-US" sz="2000" b="1" spc="35" dirty="0">
                <a:solidFill>
                  <a:srgbClr val="FFFFFF"/>
                </a:solidFill>
                <a:latin typeface="STXinwei" panose="02010800040101010101" pitchFamily="2" charset="-122"/>
                <a:ea typeface="STXinwei" panose="02010800040101010101" pitchFamily="2" charset="-122"/>
                <a:cs typeface="Tahoma"/>
              </a:rPr>
              <a:t> </a:t>
            </a:r>
            <a:r>
              <a:rPr lang="en-US" sz="2000" b="1" spc="65" dirty="0">
                <a:solidFill>
                  <a:srgbClr val="FFFFFF"/>
                </a:solidFill>
                <a:latin typeface="STXinwei" panose="02010800040101010101" pitchFamily="2" charset="-122"/>
                <a:ea typeface="STXinwei" panose="02010800040101010101" pitchFamily="2" charset="-122"/>
                <a:cs typeface="Tahoma"/>
              </a:rPr>
              <a:t>yang</a:t>
            </a:r>
            <a:r>
              <a:rPr lang="en-US" sz="2000" b="1" spc="40" dirty="0">
                <a:solidFill>
                  <a:srgbClr val="FFFFFF"/>
                </a:solidFill>
                <a:latin typeface="STXinwei" panose="02010800040101010101" pitchFamily="2" charset="-122"/>
                <a:ea typeface="STXinwei" panose="02010800040101010101" pitchFamily="2" charset="-122"/>
                <a:cs typeface="Tahoma"/>
              </a:rPr>
              <a:t> </a:t>
            </a:r>
            <a:r>
              <a:rPr lang="en-US" sz="2000" b="1" dirty="0" err="1">
                <a:solidFill>
                  <a:srgbClr val="FFFFFF"/>
                </a:solidFill>
                <a:latin typeface="STXinwei" panose="02010800040101010101" pitchFamily="2" charset="-122"/>
                <a:ea typeface="STXinwei" panose="02010800040101010101" pitchFamily="2" charset="-122"/>
                <a:cs typeface="Tahoma"/>
              </a:rPr>
              <a:t>sama</a:t>
            </a:r>
            <a:r>
              <a:rPr lang="en-US" sz="2000" b="1" dirty="0">
                <a:solidFill>
                  <a:srgbClr val="FFFFFF"/>
                </a:solidFill>
                <a:latin typeface="STXinwei" panose="02010800040101010101" pitchFamily="2" charset="-122"/>
                <a:ea typeface="STXinwei" panose="02010800040101010101" pitchFamily="2" charset="-122"/>
                <a:cs typeface="Tahoma"/>
              </a:rPr>
              <a:t>. </a:t>
            </a:r>
          </a:p>
          <a:p>
            <a:pPr marL="12700" algn="just">
              <a:spcBef>
                <a:spcPts val="445"/>
              </a:spcBef>
            </a:pPr>
            <a:r>
              <a:rPr lang="en-US" sz="2000" b="1" dirty="0" err="1">
                <a:solidFill>
                  <a:schemeClr val="bg1"/>
                </a:solidFill>
                <a:latin typeface="STXinwei" panose="02010800040101010101" pitchFamily="2" charset="-122"/>
                <a:ea typeface="STXinwei" panose="02010800040101010101" pitchFamily="2" charset="-122"/>
              </a:rPr>
              <a:t>Portofolio</a:t>
            </a:r>
            <a:r>
              <a:rPr lang="en-US" sz="2000" b="1" dirty="0">
                <a:solidFill>
                  <a:schemeClr val="bg1"/>
                </a:solidFill>
                <a:latin typeface="STXinwei" panose="02010800040101010101" pitchFamily="2" charset="-122"/>
                <a:ea typeface="STXinwei" panose="02010800040101010101" pitchFamily="2" charset="-122"/>
              </a:rPr>
              <a:t>/</a:t>
            </a:r>
            <a:r>
              <a:rPr lang="en-US" sz="2000" b="1" dirty="0" err="1">
                <a:solidFill>
                  <a:schemeClr val="bg1"/>
                </a:solidFill>
                <a:latin typeface="STXinwei" panose="02010800040101010101" pitchFamily="2" charset="-122"/>
                <a:ea typeface="STXinwei" panose="02010800040101010101" pitchFamily="2" charset="-122"/>
              </a:rPr>
              <a:t>aset</a:t>
            </a:r>
            <a:r>
              <a:rPr lang="en-US" sz="2000" b="1" dirty="0">
                <a:solidFill>
                  <a:schemeClr val="bg1"/>
                </a:solidFill>
                <a:latin typeface="STXinwei" panose="02010800040101010101" pitchFamily="2" charset="-122"/>
                <a:ea typeface="STXinwei" panose="02010800040101010101" pitchFamily="2" charset="-122"/>
              </a:rPr>
              <a:t> yang </a:t>
            </a:r>
            <a:r>
              <a:rPr lang="en-US" sz="2000" b="1" dirty="0" err="1">
                <a:solidFill>
                  <a:schemeClr val="bg1"/>
                </a:solidFill>
                <a:latin typeface="STXinwei" panose="02010800040101010101" pitchFamily="2" charset="-122"/>
                <a:ea typeface="STXinwei" panose="02010800040101010101" pitchFamily="2" charset="-122"/>
              </a:rPr>
              <a:t>berada</a:t>
            </a:r>
            <a:r>
              <a:rPr lang="en-US" sz="2000" b="1" dirty="0">
                <a:solidFill>
                  <a:schemeClr val="bg1"/>
                </a:solidFill>
                <a:latin typeface="STXinwei" panose="02010800040101010101" pitchFamily="2" charset="-122"/>
                <a:ea typeface="STXinwei" panose="02010800040101010101" pitchFamily="2" charset="-122"/>
              </a:rPr>
              <a:t> </a:t>
            </a:r>
            <a:r>
              <a:rPr lang="en-US" sz="2000" b="1" dirty="0" err="1">
                <a:solidFill>
                  <a:schemeClr val="bg1"/>
                </a:solidFill>
                <a:latin typeface="STXinwei" panose="02010800040101010101" pitchFamily="2" charset="-122"/>
                <a:ea typeface="STXinwei" panose="02010800040101010101" pitchFamily="2" charset="-122"/>
              </a:rPr>
              <a:t>dibawah</a:t>
            </a:r>
            <a:r>
              <a:rPr lang="en-US" sz="2000" b="1" dirty="0">
                <a:solidFill>
                  <a:schemeClr val="bg1"/>
                </a:solidFill>
                <a:latin typeface="STXinwei" panose="02010800040101010101" pitchFamily="2" charset="-122"/>
                <a:ea typeface="STXinwei" panose="02010800040101010101" pitchFamily="2" charset="-122"/>
              </a:rPr>
              <a:t> garis efficient frontier </a:t>
            </a:r>
            <a:r>
              <a:rPr lang="en-US" sz="2000" b="1" dirty="0" err="1">
                <a:solidFill>
                  <a:schemeClr val="bg1"/>
                </a:solidFill>
                <a:latin typeface="STXinwei" panose="02010800040101010101" pitchFamily="2" charset="-122"/>
                <a:ea typeface="STXinwei" panose="02010800040101010101" pitchFamily="2" charset="-122"/>
              </a:rPr>
              <a:t>adalah</a:t>
            </a:r>
            <a:r>
              <a:rPr lang="en-US" sz="2000" b="1" dirty="0">
                <a:solidFill>
                  <a:schemeClr val="bg1"/>
                </a:solidFill>
                <a:latin typeface="STXinwei" panose="02010800040101010101" pitchFamily="2" charset="-122"/>
                <a:ea typeface="STXinwei" panose="02010800040101010101" pitchFamily="2" charset="-122"/>
              </a:rPr>
              <a:t> </a:t>
            </a:r>
            <a:r>
              <a:rPr lang="en-US" sz="2000" b="1" dirty="0" err="1">
                <a:solidFill>
                  <a:schemeClr val="bg1"/>
                </a:solidFill>
                <a:latin typeface="STXinwei" panose="02010800040101010101" pitchFamily="2" charset="-122"/>
                <a:ea typeface="STXinwei" panose="02010800040101010101" pitchFamily="2" charset="-122"/>
              </a:rPr>
              <a:t>portofolio</a:t>
            </a:r>
            <a:r>
              <a:rPr lang="en-US" sz="2000" b="1" dirty="0">
                <a:solidFill>
                  <a:schemeClr val="bg1"/>
                </a:solidFill>
                <a:latin typeface="STXinwei" panose="02010800040101010101" pitchFamily="2" charset="-122"/>
                <a:ea typeface="STXinwei" panose="02010800040101010101" pitchFamily="2" charset="-122"/>
              </a:rPr>
              <a:t>/</a:t>
            </a:r>
            <a:r>
              <a:rPr lang="en-US" sz="2000" b="1" dirty="0" err="1">
                <a:solidFill>
                  <a:schemeClr val="bg1"/>
                </a:solidFill>
                <a:latin typeface="STXinwei" panose="02010800040101010101" pitchFamily="2" charset="-122"/>
                <a:ea typeface="STXinwei" panose="02010800040101010101" pitchFamily="2" charset="-122"/>
              </a:rPr>
              <a:t>aset</a:t>
            </a:r>
            <a:r>
              <a:rPr lang="en-US" sz="2000" b="1" dirty="0">
                <a:solidFill>
                  <a:schemeClr val="bg1"/>
                </a:solidFill>
                <a:latin typeface="STXinwei" panose="02010800040101010101" pitchFamily="2" charset="-122"/>
                <a:ea typeface="STXinwei" panose="02010800040101010101" pitchFamily="2" charset="-122"/>
              </a:rPr>
              <a:t> yang </a:t>
            </a:r>
            <a:r>
              <a:rPr lang="en-US" sz="2000" b="1" dirty="0" err="1">
                <a:solidFill>
                  <a:schemeClr val="bg1"/>
                </a:solidFill>
                <a:latin typeface="STXinwei" panose="02010800040101010101" pitchFamily="2" charset="-122"/>
                <a:ea typeface="STXinwei" panose="02010800040101010101" pitchFamily="2" charset="-122"/>
              </a:rPr>
              <a:t>memberikan</a:t>
            </a:r>
            <a:r>
              <a:rPr lang="en-US" sz="2000" b="1" dirty="0">
                <a:solidFill>
                  <a:schemeClr val="bg1"/>
                </a:solidFill>
                <a:latin typeface="STXinwei" panose="02010800040101010101" pitchFamily="2" charset="-122"/>
                <a:ea typeface="STXinwei" panose="02010800040101010101" pitchFamily="2" charset="-122"/>
              </a:rPr>
              <a:t> return yang </a:t>
            </a:r>
            <a:r>
              <a:rPr lang="en-US" sz="2000" b="1" dirty="0" err="1">
                <a:solidFill>
                  <a:schemeClr val="bg1"/>
                </a:solidFill>
                <a:latin typeface="STXinwei" panose="02010800040101010101" pitchFamily="2" charset="-122"/>
                <a:ea typeface="STXinwei" panose="02010800040101010101" pitchFamily="2" charset="-122"/>
              </a:rPr>
              <a:t>belum</a:t>
            </a:r>
            <a:r>
              <a:rPr lang="en-US" sz="2000" b="1" dirty="0">
                <a:solidFill>
                  <a:schemeClr val="bg1"/>
                </a:solidFill>
                <a:latin typeface="STXinwei" panose="02010800040101010101" pitchFamily="2" charset="-122"/>
                <a:ea typeface="STXinwei" panose="02010800040101010101" pitchFamily="2" charset="-122"/>
              </a:rPr>
              <a:t> optimal </a:t>
            </a:r>
            <a:r>
              <a:rPr lang="en-US" sz="2000" b="1" dirty="0" err="1">
                <a:solidFill>
                  <a:schemeClr val="bg1"/>
                </a:solidFill>
                <a:latin typeface="STXinwei" panose="02010800040101010101" pitchFamily="2" charset="-122"/>
                <a:ea typeface="STXinwei" panose="02010800040101010101" pitchFamily="2" charset="-122"/>
              </a:rPr>
              <a:t>untuk</a:t>
            </a:r>
            <a:r>
              <a:rPr lang="en-US" sz="2000" b="1" dirty="0">
                <a:solidFill>
                  <a:schemeClr val="bg1"/>
                </a:solidFill>
                <a:latin typeface="STXinwei" panose="02010800040101010101" pitchFamily="2" charset="-122"/>
                <a:ea typeface="STXinwei" panose="02010800040101010101" pitchFamily="2" charset="-122"/>
              </a:rPr>
              <a:t> </a:t>
            </a:r>
            <a:r>
              <a:rPr lang="en-US" sz="2000" b="1" dirty="0" err="1">
                <a:solidFill>
                  <a:schemeClr val="bg1"/>
                </a:solidFill>
                <a:latin typeface="STXinwei" panose="02010800040101010101" pitchFamily="2" charset="-122"/>
                <a:ea typeface="STXinwei" panose="02010800040101010101" pitchFamily="2" charset="-122"/>
              </a:rPr>
              <a:t>suatu</a:t>
            </a:r>
            <a:r>
              <a:rPr lang="en-US" sz="2000" b="1" dirty="0">
                <a:solidFill>
                  <a:schemeClr val="bg1"/>
                </a:solidFill>
                <a:latin typeface="STXinwei" panose="02010800040101010101" pitchFamily="2" charset="-122"/>
                <a:ea typeface="STXinwei" panose="02010800040101010101" pitchFamily="2" charset="-122"/>
              </a:rPr>
              <a:t> level </a:t>
            </a:r>
            <a:r>
              <a:rPr lang="en-US" sz="2000" b="1" dirty="0" err="1">
                <a:solidFill>
                  <a:schemeClr val="bg1"/>
                </a:solidFill>
                <a:latin typeface="STXinwei" panose="02010800040101010101" pitchFamily="2" charset="-122"/>
                <a:ea typeface="STXinwei" panose="02010800040101010101" pitchFamily="2" charset="-122"/>
              </a:rPr>
              <a:t>risiko</a:t>
            </a:r>
            <a:r>
              <a:rPr lang="en-US" sz="2000" b="1" dirty="0">
                <a:solidFill>
                  <a:schemeClr val="bg1"/>
                </a:solidFill>
                <a:latin typeface="STXinwei" panose="02010800040101010101" pitchFamily="2" charset="-122"/>
                <a:ea typeface="STXinwei" panose="02010800040101010101" pitchFamily="2" charset="-122"/>
              </a:rPr>
              <a:t>. </a:t>
            </a:r>
            <a:r>
              <a:rPr lang="en-US" sz="2000" b="1" dirty="0" err="1">
                <a:solidFill>
                  <a:schemeClr val="bg1"/>
                </a:solidFill>
                <a:latin typeface="STXinwei" panose="02010800040101010101" pitchFamily="2" charset="-122"/>
                <a:ea typeface="STXinwei" panose="02010800040101010101" pitchFamily="2" charset="-122"/>
              </a:rPr>
              <a:t>Portofolio</a:t>
            </a:r>
            <a:r>
              <a:rPr lang="en-US" sz="2000" b="1" dirty="0">
                <a:solidFill>
                  <a:schemeClr val="bg1"/>
                </a:solidFill>
                <a:latin typeface="STXinwei" panose="02010800040101010101" pitchFamily="2" charset="-122"/>
                <a:ea typeface="STXinwei" panose="02010800040101010101" pitchFamily="2" charset="-122"/>
              </a:rPr>
              <a:t>/</a:t>
            </a:r>
            <a:r>
              <a:rPr lang="en-US" sz="2000" b="1" dirty="0" err="1">
                <a:solidFill>
                  <a:schemeClr val="bg1"/>
                </a:solidFill>
                <a:latin typeface="STXinwei" panose="02010800040101010101" pitchFamily="2" charset="-122"/>
                <a:ea typeface="STXinwei" panose="02010800040101010101" pitchFamily="2" charset="-122"/>
              </a:rPr>
              <a:t>aset</a:t>
            </a:r>
            <a:r>
              <a:rPr lang="en-US" sz="2000" b="1" dirty="0">
                <a:solidFill>
                  <a:schemeClr val="bg1"/>
                </a:solidFill>
                <a:latin typeface="STXinwei" panose="02010800040101010101" pitchFamily="2" charset="-122"/>
                <a:ea typeface="STXinwei" panose="02010800040101010101" pitchFamily="2" charset="-122"/>
              </a:rPr>
              <a:t> yang </a:t>
            </a:r>
            <a:r>
              <a:rPr lang="en-US" sz="2000" b="1" dirty="0" err="1">
                <a:solidFill>
                  <a:schemeClr val="bg1"/>
                </a:solidFill>
                <a:latin typeface="STXinwei" panose="02010800040101010101" pitchFamily="2" charset="-122"/>
                <a:ea typeface="STXinwei" panose="02010800040101010101" pitchFamily="2" charset="-122"/>
              </a:rPr>
              <a:t>berada</a:t>
            </a:r>
            <a:r>
              <a:rPr lang="en-US" sz="2000" b="1" dirty="0">
                <a:solidFill>
                  <a:schemeClr val="bg1"/>
                </a:solidFill>
                <a:latin typeface="STXinwei" panose="02010800040101010101" pitchFamily="2" charset="-122"/>
                <a:ea typeface="STXinwei" panose="02010800040101010101" pitchFamily="2" charset="-122"/>
              </a:rPr>
              <a:t> di </a:t>
            </a:r>
            <a:r>
              <a:rPr lang="en-US" sz="2000" b="1" dirty="0" err="1">
                <a:solidFill>
                  <a:schemeClr val="bg1"/>
                </a:solidFill>
                <a:latin typeface="STXinwei" panose="02010800040101010101" pitchFamily="2" charset="-122"/>
                <a:ea typeface="STXinwei" panose="02010800040101010101" pitchFamily="2" charset="-122"/>
              </a:rPr>
              <a:t>sebalah</a:t>
            </a:r>
            <a:r>
              <a:rPr lang="en-US" sz="2000" b="1" dirty="0">
                <a:solidFill>
                  <a:schemeClr val="bg1"/>
                </a:solidFill>
                <a:latin typeface="STXinwei" panose="02010800040101010101" pitchFamily="2" charset="-122"/>
                <a:ea typeface="STXinwei" panose="02010800040101010101" pitchFamily="2" charset="-122"/>
              </a:rPr>
              <a:t> </a:t>
            </a:r>
            <a:r>
              <a:rPr lang="en-US" sz="2000" b="1" dirty="0" err="1">
                <a:solidFill>
                  <a:schemeClr val="bg1"/>
                </a:solidFill>
                <a:latin typeface="STXinwei" panose="02010800040101010101" pitchFamily="2" charset="-122"/>
                <a:ea typeface="STXinwei" panose="02010800040101010101" pitchFamily="2" charset="-122"/>
              </a:rPr>
              <a:t>kanan</a:t>
            </a:r>
            <a:r>
              <a:rPr lang="en-US" sz="2000" b="1" dirty="0">
                <a:solidFill>
                  <a:schemeClr val="bg1"/>
                </a:solidFill>
                <a:latin typeface="STXinwei" panose="02010800040101010101" pitchFamily="2" charset="-122"/>
                <a:ea typeface="STXinwei" panose="02010800040101010101" pitchFamily="2" charset="-122"/>
              </a:rPr>
              <a:t> garis efficient frontier </a:t>
            </a:r>
            <a:r>
              <a:rPr lang="en-US" sz="2000" b="1" dirty="0" err="1">
                <a:solidFill>
                  <a:schemeClr val="bg1"/>
                </a:solidFill>
                <a:latin typeface="STXinwei" panose="02010800040101010101" pitchFamily="2" charset="-122"/>
                <a:ea typeface="STXinwei" panose="02010800040101010101" pitchFamily="2" charset="-122"/>
              </a:rPr>
              <a:t>adalah</a:t>
            </a:r>
            <a:r>
              <a:rPr lang="en-US" sz="2000" b="1" dirty="0">
                <a:solidFill>
                  <a:schemeClr val="bg1"/>
                </a:solidFill>
                <a:latin typeface="STXinwei" panose="02010800040101010101" pitchFamily="2" charset="-122"/>
                <a:ea typeface="STXinwei" panose="02010800040101010101" pitchFamily="2" charset="-122"/>
              </a:rPr>
              <a:t> </a:t>
            </a:r>
            <a:r>
              <a:rPr lang="en-US" sz="2000" b="1" dirty="0" err="1">
                <a:solidFill>
                  <a:schemeClr val="bg1"/>
                </a:solidFill>
                <a:latin typeface="STXinwei" panose="02010800040101010101" pitchFamily="2" charset="-122"/>
                <a:ea typeface="STXinwei" panose="02010800040101010101" pitchFamily="2" charset="-122"/>
              </a:rPr>
              <a:t>portofolio</a:t>
            </a:r>
            <a:r>
              <a:rPr lang="en-US" sz="2000" b="1" dirty="0">
                <a:solidFill>
                  <a:schemeClr val="bg1"/>
                </a:solidFill>
                <a:latin typeface="STXinwei" panose="02010800040101010101" pitchFamily="2" charset="-122"/>
                <a:ea typeface="STXinwei" panose="02010800040101010101" pitchFamily="2" charset="-122"/>
              </a:rPr>
              <a:t>/</a:t>
            </a:r>
            <a:r>
              <a:rPr lang="en-US" sz="2000" b="1" dirty="0" err="1">
                <a:solidFill>
                  <a:schemeClr val="bg1"/>
                </a:solidFill>
                <a:latin typeface="STXinwei" panose="02010800040101010101" pitchFamily="2" charset="-122"/>
                <a:ea typeface="STXinwei" panose="02010800040101010101" pitchFamily="2" charset="-122"/>
              </a:rPr>
              <a:t>aset</a:t>
            </a:r>
            <a:r>
              <a:rPr lang="en-US" sz="2000" b="1" dirty="0">
                <a:solidFill>
                  <a:schemeClr val="bg1"/>
                </a:solidFill>
                <a:latin typeface="STXinwei" panose="02010800040101010101" pitchFamily="2" charset="-122"/>
                <a:ea typeface="STXinwei" panose="02010800040101010101" pitchFamily="2" charset="-122"/>
              </a:rPr>
              <a:t> yang </a:t>
            </a:r>
            <a:r>
              <a:rPr lang="en-US" sz="2000" b="1" dirty="0" err="1">
                <a:solidFill>
                  <a:schemeClr val="bg1"/>
                </a:solidFill>
                <a:latin typeface="STXinwei" panose="02010800040101010101" pitchFamily="2" charset="-122"/>
                <a:ea typeface="STXinwei" panose="02010800040101010101" pitchFamily="2" charset="-122"/>
              </a:rPr>
              <a:t>memiliki</a:t>
            </a:r>
            <a:r>
              <a:rPr lang="en-US" sz="2000" b="1" dirty="0">
                <a:solidFill>
                  <a:schemeClr val="bg1"/>
                </a:solidFill>
                <a:latin typeface="STXinwei" panose="02010800040101010101" pitchFamily="2" charset="-122"/>
                <a:ea typeface="STXinwei" panose="02010800040101010101" pitchFamily="2" charset="-122"/>
              </a:rPr>
              <a:t> level </a:t>
            </a:r>
            <a:r>
              <a:rPr lang="en-US" sz="2000" b="1" dirty="0" err="1">
                <a:solidFill>
                  <a:schemeClr val="bg1"/>
                </a:solidFill>
                <a:latin typeface="STXinwei" panose="02010800040101010101" pitchFamily="2" charset="-122"/>
                <a:ea typeface="STXinwei" panose="02010800040101010101" pitchFamily="2" charset="-122"/>
              </a:rPr>
              <a:t>risiko</a:t>
            </a:r>
            <a:r>
              <a:rPr lang="en-US" sz="2000" b="1" dirty="0">
                <a:solidFill>
                  <a:schemeClr val="bg1"/>
                </a:solidFill>
                <a:latin typeface="STXinwei" panose="02010800040101010101" pitchFamily="2" charset="-122"/>
                <a:ea typeface="STXinwei" panose="02010800040101010101" pitchFamily="2" charset="-122"/>
              </a:rPr>
              <a:t> yang </a:t>
            </a:r>
            <a:r>
              <a:rPr lang="en-US" sz="2000" b="1" dirty="0" err="1">
                <a:solidFill>
                  <a:schemeClr val="bg1"/>
                </a:solidFill>
                <a:latin typeface="STXinwei" panose="02010800040101010101" pitchFamily="2" charset="-122"/>
                <a:ea typeface="STXinwei" panose="02010800040101010101" pitchFamily="2" charset="-122"/>
              </a:rPr>
              <a:t>lebih</a:t>
            </a:r>
            <a:r>
              <a:rPr lang="en-US" sz="2000" b="1" dirty="0">
                <a:solidFill>
                  <a:schemeClr val="bg1"/>
                </a:solidFill>
                <a:latin typeface="STXinwei" panose="02010800040101010101" pitchFamily="2" charset="-122"/>
                <a:ea typeface="STXinwei" panose="02010800040101010101" pitchFamily="2" charset="-122"/>
              </a:rPr>
              <a:t> </a:t>
            </a:r>
            <a:r>
              <a:rPr lang="en-US" sz="2000" b="1" dirty="0" err="1">
                <a:solidFill>
                  <a:schemeClr val="bg1"/>
                </a:solidFill>
                <a:latin typeface="STXinwei" panose="02010800040101010101" pitchFamily="2" charset="-122"/>
                <a:ea typeface="STXinwei" panose="02010800040101010101" pitchFamily="2" charset="-122"/>
              </a:rPr>
              <a:t>tinggi</a:t>
            </a:r>
            <a:r>
              <a:rPr lang="en-US" sz="2000" b="1" dirty="0">
                <a:solidFill>
                  <a:schemeClr val="bg1"/>
                </a:solidFill>
                <a:latin typeface="STXinwei" panose="02010800040101010101" pitchFamily="2" charset="-122"/>
                <a:ea typeface="STXinwei" panose="02010800040101010101" pitchFamily="2" charset="-122"/>
              </a:rPr>
              <a:t> </a:t>
            </a:r>
            <a:r>
              <a:rPr lang="en-US" sz="2000" b="1" dirty="0" err="1">
                <a:solidFill>
                  <a:schemeClr val="bg1"/>
                </a:solidFill>
                <a:latin typeface="STXinwei" panose="02010800040101010101" pitchFamily="2" charset="-122"/>
                <a:ea typeface="STXinwei" panose="02010800040101010101" pitchFamily="2" charset="-122"/>
              </a:rPr>
              <a:t>untuk</a:t>
            </a:r>
            <a:r>
              <a:rPr lang="en-US" sz="2000" b="1" dirty="0">
                <a:solidFill>
                  <a:schemeClr val="bg1"/>
                </a:solidFill>
                <a:latin typeface="STXinwei" panose="02010800040101010101" pitchFamily="2" charset="-122"/>
                <a:ea typeface="STXinwei" panose="02010800040101010101" pitchFamily="2" charset="-122"/>
              </a:rPr>
              <a:t> return yang </a:t>
            </a:r>
            <a:r>
              <a:rPr lang="en-US" sz="2000" b="1" dirty="0" err="1">
                <a:solidFill>
                  <a:schemeClr val="bg1"/>
                </a:solidFill>
                <a:latin typeface="STXinwei" panose="02010800040101010101" pitchFamily="2" charset="-122"/>
                <a:ea typeface="STXinwei" panose="02010800040101010101" pitchFamily="2" charset="-122"/>
              </a:rPr>
              <a:t>terbatas</a:t>
            </a:r>
            <a:r>
              <a:rPr lang="en-US" sz="2000" b="1" dirty="0">
                <a:solidFill>
                  <a:schemeClr val="bg1"/>
                </a:solidFill>
                <a:latin typeface="STXinwei" panose="02010800040101010101" pitchFamily="2" charset="-122"/>
                <a:ea typeface="STXinwei" panose="02010800040101010101" pitchFamily="2" charset="-122"/>
              </a:rPr>
              <a:t> </a:t>
            </a:r>
            <a:r>
              <a:rPr lang="en-US" sz="2000" b="1" dirty="0" err="1">
                <a:solidFill>
                  <a:schemeClr val="bg1"/>
                </a:solidFill>
                <a:latin typeface="STXinwei" panose="02010800040101010101" pitchFamily="2" charset="-122"/>
                <a:ea typeface="STXinwei" panose="02010800040101010101" pitchFamily="2" charset="-122"/>
              </a:rPr>
              <a:t>besarannya</a:t>
            </a:r>
            <a:r>
              <a:rPr lang="en-US" sz="2000" b="1" dirty="0">
                <a:solidFill>
                  <a:schemeClr val="bg1"/>
                </a:solidFill>
                <a:latin typeface="STXinwei" panose="02010800040101010101" pitchFamily="2" charset="-122"/>
                <a:ea typeface="STXinwei" panose="02010800040101010101" pitchFamily="2" charset="-122"/>
              </a:rPr>
              <a:t> </a:t>
            </a:r>
            <a:endParaRPr lang="en-US" sz="2000" b="1" dirty="0">
              <a:solidFill>
                <a:schemeClr val="bg1"/>
              </a:solidFill>
              <a:latin typeface="STXinwei" panose="02010800040101010101" pitchFamily="2" charset="-122"/>
              <a:ea typeface="STXinwei" panose="02010800040101010101" pitchFamily="2" charset="-122"/>
              <a:cs typeface="Tahoma"/>
            </a:endParaRPr>
          </a:p>
          <a:p>
            <a:pPr marL="12700">
              <a:lnSpc>
                <a:spcPct val="100000"/>
              </a:lnSpc>
              <a:spcBef>
                <a:spcPts val="445"/>
              </a:spcBef>
            </a:pPr>
            <a:endParaRPr sz="1400" dirty="0">
              <a:latin typeface="Tahoma"/>
              <a:cs typeface="Tahoma"/>
            </a:endParaRPr>
          </a:p>
        </p:txBody>
      </p:sp>
      <p:sp>
        <p:nvSpPr>
          <p:cNvPr id="14" name="TextBox 13">
            <a:extLst>
              <a:ext uri="{FF2B5EF4-FFF2-40B4-BE49-F238E27FC236}">
                <a16:creationId xmlns:a16="http://schemas.microsoft.com/office/drawing/2014/main" id="{605A3B5E-82E7-039B-1639-C2816883C022}"/>
              </a:ext>
            </a:extLst>
          </p:cNvPr>
          <p:cNvSpPr txBox="1"/>
          <p:nvPr/>
        </p:nvSpPr>
        <p:spPr>
          <a:xfrm>
            <a:off x="6934356" y="1447800"/>
            <a:ext cx="4769465" cy="769441"/>
          </a:xfrm>
          <a:prstGeom prst="rect">
            <a:avLst/>
          </a:prstGeom>
          <a:noFill/>
        </p:spPr>
        <p:txBody>
          <a:bodyPr wrap="square">
            <a:spAutoFit/>
          </a:bodyPr>
          <a:lstStyle/>
          <a:p>
            <a:pPr marL="76200">
              <a:lnSpc>
                <a:spcPct val="100000"/>
              </a:lnSpc>
            </a:pPr>
            <a:r>
              <a:rPr lang="en-US" sz="2200" b="1" spc="25" dirty="0">
                <a:solidFill>
                  <a:srgbClr val="FFFFFF"/>
                </a:solidFill>
                <a:latin typeface="STXinwei" panose="02010800040101010101" pitchFamily="2" charset="-122"/>
                <a:ea typeface="STXinwei" panose="02010800040101010101" pitchFamily="2" charset="-122"/>
                <a:cs typeface="Tahoma"/>
              </a:rPr>
              <a:t>Efficient</a:t>
            </a:r>
            <a:r>
              <a:rPr lang="en-US" sz="2200" b="1" spc="30" dirty="0">
                <a:solidFill>
                  <a:srgbClr val="FFFFFF"/>
                </a:solidFill>
                <a:latin typeface="STXinwei" panose="02010800040101010101" pitchFamily="2" charset="-122"/>
                <a:ea typeface="STXinwei" panose="02010800040101010101" pitchFamily="2" charset="-122"/>
                <a:cs typeface="Tahoma"/>
              </a:rPr>
              <a:t> </a:t>
            </a:r>
            <a:r>
              <a:rPr lang="en-US" sz="2200" b="1" spc="35" dirty="0">
                <a:solidFill>
                  <a:srgbClr val="FFFFFF"/>
                </a:solidFill>
                <a:latin typeface="STXinwei" panose="02010800040101010101" pitchFamily="2" charset="-122"/>
                <a:ea typeface="STXinwei" panose="02010800040101010101" pitchFamily="2" charset="-122"/>
                <a:cs typeface="Tahoma"/>
              </a:rPr>
              <a:t>Frontier </a:t>
            </a:r>
            <a:r>
              <a:rPr lang="en-US" sz="2200" b="1" spc="50" dirty="0" err="1">
                <a:solidFill>
                  <a:srgbClr val="FFFFFF"/>
                </a:solidFill>
                <a:latin typeface="STXinwei" panose="02010800040101010101" pitchFamily="2" charset="-122"/>
                <a:ea typeface="STXinwei" panose="02010800040101010101" pitchFamily="2" charset="-122"/>
                <a:cs typeface="Tahoma"/>
              </a:rPr>
              <a:t>memberikan</a:t>
            </a:r>
            <a:r>
              <a:rPr lang="en-US" sz="2200" b="1" spc="30" dirty="0">
                <a:solidFill>
                  <a:srgbClr val="FFFFFF"/>
                </a:solidFill>
                <a:latin typeface="STXinwei" panose="02010800040101010101" pitchFamily="2" charset="-122"/>
                <a:ea typeface="STXinwei" panose="02010800040101010101" pitchFamily="2" charset="-122"/>
                <a:cs typeface="Tahoma"/>
              </a:rPr>
              <a:t> </a:t>
            </a:r>
            <a:r>
              <a:rPr lang="en-US" sz="2200" b="1" spc="45" dirty="0" err="1">
                <a:solidFill>
                  <a:srgbClr val="FFFFFF"/>
                </a:solidFill>
                <a:latin typeface="STXinwei" panose="02010800040101010101" pitchFamily="2" charset="-122"/>
                <a:ea typeface="STXinwei" panose="02010800040101010101" pitchFamily="2" charset="-122"/>
                <a:cs typeface="Tahoma"/>
              </a:rPr>
              <a:t>gambaran</a:t>
            </a:r>
            <a:r>
              <a:rPr lang="en-US" sz="2200" b="1" spc="35" dirty="0">
                <a:solidFill>
                  <a:srgbClr val="FFFFFF"/>
                </a:solidFill>
                <a:latin typeface="STXinwei" panose="02010800040101010101" pitchFamily="2" charset="-122"/>
                <a:ea typeface="STXinwei" panose="02010800040101010101" pitchFamily="2" charset="-122"/>
                <a:cs typeface="Tahoma"/>
              </a:rPr>
              <a:t> </a:t>
            </a:r>
            <a:r>
              <a:rPr lang="en-US" sz="2200" b="1" spc="35" dirty="0" err="1">
                <a:solidFill>
                  <a:srgbClr val="FFFFFF"/>
                </a:solidFill>
                <a:latin typeface="STXinwei" panose="02010800040101010101" pitchFamily="2" charset="-122"/>
                <a:ea typeface="STXinwei" panose="02010800040101010101" pitchFamily="2" charset="-122"/>
                <a:cs typeface="Tahoma"/>
              </a:rPr>
              <a:t>mengenai</a:t>
            </a:r>
            <a:r>
              <a:rPr lang="en-US" sz="2200" b="1" spc="35" dirty="0">
                <a:solidFill>
                  <a:srgbClr val="FFFFFF"/>
                </a:solidFill>
                <a:latin typeface="STXinwei" panose="02010800040101010101" pitchFamily="2" charset="-122"/>
                <a:ea typeface="STXinwei" panose="02010800040101010101" pitchFamily="2" charset="-122"/>
                <a:cs typeface="Tahoma"/>
              </a:rPr>
              <a:t>:</a:t>
            </a:r>
            <a:endParaRPr lang="en-US" sz="2200" dirty="0">
              <a:latin typeface="STXinwei" panose="02010800040101010101" pitchFamily="2" charset="-122"/>
              <a:ea typeface="STXinwei" panose="02010800040101010101" pitchFamily="2" charset="-122"/>
              <a:cs typeface="Tahoma"/>
            </a:endParaRPr>
          </a:p>
        </p:txBody>
      </p:sp>
      <p:sp>
        <p:nvSpPr>
          <p:cNvPr id="16" name="Title 15">
            <a:extLst>
              <a:ext uri="{FF2B5EF4-FFF2-40B4-BE49-F238E27FC236}">
                <a16:creationId xmlns:a16="http://schemas.microsoft.com/office/drawing/2014/main" id="{F7E7F18E-DE2C-9794-EFCF-8AFCD1A55A10}"/>
              </a:ext>
            </a:extLst>
          </p:cNvPr>
          <p:cNvSpPr>
            <a:spLocks noGrp="1"/>
          </p:cNvSpPr>
          <p:nvPr>
            <p:ph type="title"/>
          </p:nvPr>
        </p:nvSpPr>
        <p:spPr>
          <a:xfrm rot="10800000" flipV="1">
            <a:off x="939800" y="845096"/>
            <a:ext cx="4953671" cy="528496"/>
          </a:xfrm>
        </p:spPr>
        <p:txBody>
          <a:bodyPr/>
          <a:lstStyle/>
          <a:p>
            <a:r>
              <a:rPr lang="en-US" sz="2400" spc="65" dirty="0">
                <a:latin typeface="STXinwei" panose="02010800040101010101" pitchFamily="2" charset="-122"/>
                <a:ea typeface="STXinwei" panose="02010800040101010101" pitchFamily="2" charset="-122"/>
              </a:rPr>
              <a:t>3.</a:t>
            </a:r>
            <a:r>
              <a:rPr lang="en-US" sz="2400" spc="45" dirty="0">
                <a:latin typeface="STXinwei" panose="02010800040101010101" pitchFamily="2" charset="-122"/>
                <a:ea typeface="STXinwei" panose="02010800040101010101" pitchFamily="2" charset="-122"/>
              </a:rPr>
              <a:t> </a:t>
            </a:r>
            <a:r>
              <a:rPr lang="en-US" sz="2400" spc="85" dirty="0" err="1">
                <a:latin typeface="STXinwei" panose="02010800040101010101" pitchFamily="2" charset="-122"/>
                <a:ea typeface="STXinwei" panose="02010800040101010101" pitchFamily="2" charset="-122"/>
              </a:rPr>
              <a:t>Metode</a:t>
            </a:r>
            <a:r>
              <a:rPr lang="en-US" sz="2400" spc="50" dirty="0">
                <a:latin typeface="STXinwei" panose="02010800040101010101" pitchFamily="2" charset="-122"/>
                <a:ea typeface="STXinwei" panose="02010800040101010101" pitchFamily="2" charset="-122"/>
              </a:rPr>
              <a:t> </a:t>
            </a:r>
            <a:r>
              <a:rPr lang="en-US" sz="2400" spc="45" dirty="0" err="1">
                <a:latin typeface="STXinwei" panose="02010800040101010101" pitchFamily="2" charset="-122"/>
                <a:ea typeface="STXinwei" panose="02010800040101010101" pitchFamily="2" charset="-122"/>
              </a:rPr>
              <a:t>Alternatif</a:t>
            </a:r>
            <a:r>
              <a:rPr lang="en-US" sz="2400" spc="45" dirty="0">
                <a:latin typeface="STXinwei" panose="02010800040101010101" pitchFamily="2" charset="-122"/>
                <a:ea typeface="STXinwei" panose="02010800040101010101" pitchFamily="2" charset="-122"/>
              </a:rPr>
              <a:t> </a:t>
            </a:r>
            <a:r>
              <a:rPr lang="en-US" sz="2400" spc="35" dirty="0" err="1">
                <a:latin typeface="STXinwei" panose="02010800040101010101" pitchFamily="2" charset="-122"/>
                <a:ea typeface="STXinwei" panose="02010800040101010101" pitchFamily="2" charset="-122"/>
              </a:rPr>
              <a:t>Untuk</a:t>
            </a:r>
            <a:r>
              <a:rPr lang="en-US" sz="2400" spc="50" dirty="0">
                <a:latin typeface="STXinwei" panose="02010800040101010101" pitchFamily="2" charset="-122"/>
                <a:ea typeface="STXinwei" panose="02010800040101010101" pitchFamily="2" charset="-122"/>
              </a:rPr>
              <a:t> </a:t>
            </a:r>
            <a:r>
              <a:rPr lang="en-US" sz="2400" spc="85" dirty="0" err="1">
                <a:latin typeface="STXinwei" panose="02010800040101010101" pitchFamily="2" charset="-122"/>
                <a:ea typeface="STXinwei" panose="02010800040101010101" pitchFamily="2" charset="-122"/>
              </a:rPr>
              <a:t>Memperoleh</a:t>
            </a:r>
            <a:r>
              <a:rPr lang="en-US" sz="2400" spc="45" dirty="0">
                <a:latin typeface="STXinwei" panose="02010800040101010101" pitchFamily="2" charset="-122"/>
                <a:ea typeface="STXinwei" panose="02010800040101010101" pitchFamily="2" charset="-122"/>
              </a:rPr>
              <a:t> </a:t>
            </a:r>
            <a:r>
              <a:rPr lang="en-US" sz="2400" spc="25" dirty="0">
                <a:latin typeface="STXinwei" panose="02010800040101010101" pitchFamily="2" charset="-122"/>
                <a:ea typeface="STXinwei" panose="02010800040101010101" pitchFamily="2" charset="-122"/>
              </a:rPr>
              <a:t>Efficient</a:t>
            </a:r>
            <a:r>
              <a:rPr lang="en-US" sz="2400" spc="50" dirty="0">
                <a:latin typeface="STXinwei" panose="02010800040101010101" pitchFamily="2" charset="-122"/>
                <a:ea typeface="STXinwei" panose="02010800040101010101" pitchFamily="2" charset="-122"/>
              </a:rPr>
              <a:t> </a:t>
            </a:r>
            <a:r>
              <a:rPr lang="en-US" sz="2400" spc="40" dirty="0">
                <a:latin typeface="STXinwei" panose="02010800040101010101" pitchFamily="2" charset="-122"/>
                <a:ea typeface="STXinwei" panose="02010800040101010101" pitchFamily="2" charset="-122"/>
              </a:rPr>
              <a:t>Frontier</a:t>
            </a:r>
            <a:endParaRPr lang="en-US" dirty="0"/>
          </a:p>
        </p:txBody>
      </p:sp>
      <p:sp>
        <p:nvSpPr>
          <p:cNvPr id="18" name="TextBox 17">
            <a:extLst>
              <a:ext uri="{FF2B5EF4-FFF2-40B4-BE49-F238E27FC236}">
                <a16:creationId xmlns:a16="http://schemas.microsoft.com/office/drawing/2014/main" id="{74E952C2-5E87-C75F-C98F-FC38BECCDDBE}"/>
              </a:ext>
            </a:extLst>
          </p:cNvPr>
          <p:cNvSpPr txBox="1"/>
          <p:nvPr/>
        </p:nvSpPr>
        <p:spPr>
          <a:xfrm>
            <a:off x="6899323" y="2262544"/>
            <a:ext cx="4305788" cy="3316036"/>
          </a:xfrm>
          <a:prstGeom prst="rect">
            <a:avLst/>
          </a:prstGeom>
          <a:noFill/>
        </p:spPr>
        <p:txBody>
          <a:bodyPr wrap="square">
            <a:spAutoFit/>
          </a:bodyPr>
          <a:lstStyle/>
          <a:p>
            <a:pPr marL="298450" marR="5080" indent="-285750">
              <a:lnSpc>
                <a:spcPct val="117900"/>
              </a:lnSpc>
              <a:spcBef>
                <a:spcPts val="90"/>
              </a:spcBef>
              <a:buFont typeface="Wingdings" panose="05000000000000000000" pitchFamily="2" charset="2"/>
              <a:buChar char="§"/>
            </a:pPr>
            <a:r>
              <a:rPr lang="en-US" sz="2000" spc="15" dirty="0">
                <a:solidFill>
                  <a:srgbClr val="FFFFFF"/>
                </a:solidFill>
                <a:latin typeface="STXinwei" panose="02010800040101010101" pitchFamily="2" charset="-122"/>
                <a:ea typeface="STXinwei" panose="02010800040101010101" pitchFamily="2" charset="-122"/>
                <a:cs typeface="Tahoma"/>
              </a:rPr>
              <a:t>Di </a:t>
            </a:r>
            <a:r>
              <a:rPr lang="en-US" sz="2000" spc="30" dirty="0" err="1">
                <a:solidFill>
                  <a:srgbClr val="FFFFFF"/>
                </a:solidFill>
                <a:latin typeface="STXinwei" panose="02010800040101010101" pitchFamily="2" charset="-122"/>
                <a:ea typeface="STXinwei" panose="02010800040101010101" pitchFamily="2" charset="-122"/>
                <a:cs typeface="Tahoma"/>
              </a:rPr>
              <a:t>setiap</a:t>
            </a:r>
            <a:r>
              <a:rPr lang="en-US" sz="2000" spc="30" dirty="0">
                <a:solidFill>
                  <a:srgbClr val="FFFFFF"/>
                </a:solidFill>
                <a:latin typeface="STXinwei" panose="02010800040101010101" pitchFamily="2" charset="-122"/>
                <a:ea typeface="STXinwei" panose="02010800040101010101" pitchFamily="2" charset="-122"/>
                <a:cs typeface="Tahoma"/>
              </a:rPr>
              <a:t> </a:t>
            </a:r>
            <a:r>
              <a:rPr lang="en-US" sz="2000" spc="90" dirty="0">
                <a:solidFill>
                  <a:srgbClr val="FFFFFF"/>
                </a:solidFill>
                <a:latin typeface="STXinwei" panose="02010800040101010101" pitchFamily="2" charset="-122"/>
                <a:ea typeface="STXinwei" panose="02010800040101010101" pitchFamily="2" charset="-122"/>
                <a:cs typeface="Tahoma"/>
              </a:rPr>
              <a:t>level </a:t>
            </a:r>
            <a:r>
              <a:rPr lang="en-US" sz="2000" spc="20" dirty="0">
                <a:solidFill>
                  <a:srgbClr val="FFFFFF"/>
                </a:solidFill>
                <a:latin typeface="STXinwei" panose="02010800040101010101" pitchFamily="2" charset="-122"/>
                <a:ea typeface="STXinwei" panose="02010800040101010101" pitchFamily="2" charset="-122"/>
                <a:cs typeface="Tahoma"/>
              </a:rPr>
              <a:t>return, </a:t>
            </a:r>
            <a:r>
              <a:rPr lang="en-US" sz="2000" spc="25" dirty="0">
                <a:solidFill>
                  <a:srgbClr val="FFFFFF"/>
                </a:solidFill>
                <a:latin typeface="STXinwei" panose="02010800040101010101" pitchFamily="2" charset="-122"/>
                <a:ea typeface="STXinwei" panose="02010800040101010101" pitchFamily="2" charset="-122"/>
                <a:cs typeface="Tahoma"/>
              </a:rPr>
              <a:t> </a:t>
            </a:r>
            <a:r>
              <a:rPr lang="en-US" sz="2000" spc="35" dirty="0">
                <a:solidFill>
                  <a:srgbClr val="FFFFFF"/>
                </a:solidFill>
                <a:latin typeface="STXinwei" panose="02010800040101010101" pitchFamily="2" charset="-122"/>
                <a:ea typeface="STXinwei" panose="02010800040101010101" pitchFamily="2" charset="-122"/>
                <a:cs typeface="Tahoma"/>
              </a:rPr>
              <a:t>investor</a:t>
            </a:r>
            <a:r>
              <a:rPr lang="en-US" sz="2000" dirty="0">
                <a:solidFill>
                  <a:srgbClr val="FFFFFF"/>
                </a:solidFill>
                <a:latin typeface="STXinwei" panose="02010800040101010101" pitchFamily="2" charset="-122"/>
                <a:ea typeface="STXinwei" panose="02010800040101010101" pitchFamily="2" charset="-122"/>
                <a:cs typeface="Tahoma"/>
              </a:rPr>
              <a:t> </a:t>
            </a:r>
            <a:r>
              <a:rPr lang="en-US" sz="2000" spc="60" dirty="0" err="1">
                <a:solidFill>
                  <a:srgbClr val="FFFFFF"/>
                </a:solidFill>
                <a:latin typeface="STXinwei" panose="02010800040101010101" pitchFamily="2" charset="-122"/>
                <a:ea typeface="STXinwei" panose="02010800040101010101" pitchFamily="2" charset="-122"/>
                <a:cs typeface="Tahoma"/>
              </a:rPr>
              <a:t>dapat</a:t>
            </a:r>
            <a:r>
              <a:rPr lang="en-US" sz="2000" dirty="0">
                <a:solidFill>
                  <a:srgbClr val="FFFFFF"/>
                </a:solidFill>
                <a:latin typeface="STXinwei" panose="02010800040101010101" pitchFamily="2" charset="-122"/>
                <a:ea typeface="STXinwei" panose="02010800040101010101" pitchFamily="2" charset="-122"/>
                <a:cs typeface="Tahoma"/>
              </a:rPr>
              <a:t> </a:t>
            </a:r>
            <a:r>
              <a:rPr lang="en-US" sz="2000" spc="40" dirty="0" err="1">
                <a:solidFill>
                  <a:srgbClr val="FFFFFF"/>
                </a:solidFill>
                <a:latin typeface="STXinwei" panose="02010800040101010101" pitchFamily="2" charset="-122"/>
                <a:ea typeface="STXinwei" panose="02010800040101010101" pitchFamily="2" charset="-122"/>
                <a:cs typeface="Tahoma"/>
              </a:rPr>
              <a:t>membuat</a:t>
            </a:r>
            <a:r>
              <a:rPr lang="en-US" sz="2000" spc="40" dirty="0">
                <a:solidFill>
                  <a:srgbClr val="FFFFFF"/>
                </a:solidFill>
                <a:latin typeface="STXinwei" panose="02010800040101010101" pitchFamily="2" charset="-122"/>
                <a:ea typeface="STXinwei" panose="02010800040101010101" pitchFamily="2" charset="-122"/>
                <a:cs typeface="Tahoma"/>
              </a:rPr>
              <a:t> </a:t>
            </a:r>
            <a:r>
              <a:rPr lang="en-US" sz="2000" spc="-495" dirty="0">
                <a:solidFill>
                  <a:srgbClr val="FFFFFF"/>
                </a:solidFill>
                <a:latin typeface="STXinwei" panose="02010800040101010101" pitchFamily="2" charset="-122"/>
                <a:ea typeface="STXinwei" panose="02010800040101010101" pitchFamily="2" charset="-122"/>
                <a:cs typeface="Tahoma"/>
              </a:rPr>
              <a:t> </a:t>
            </a:r>
            <a:r>
              <a:rPr lang="en-US" sz="2000" spc="75" dirty="0" err="1">
                <a:solidFill>
                  <a:srgbClr val="FFFFFF"/>
                </a:solidFill>
                <a:latin typeface="STXinwei" panose="02010800040101010101" pitchFamily="2" charset="-122"/>
                <a:ea typeface="STXinwei" panose="02010800040101010101" pitchFamily="2" charset="-122"/>
                <a:cs typeface="Tahoma"/>
              </a:rPr>
              <a:t>portofolio</a:t>
            </a:r>
            <a:r>
              <a:rPr lang="en-US" sz="2000" spc="75" dirty="0">
                <a:solidFill>
                  <a:srgbClr val="FFFFFF"/>
                </a:solidFill>
                <a:latin typeface="STXinwei" panose="02010800040101010101" pitchFamily="2" charset="-122"/>
                <a:ea typeface="STXinwei" panose="02010800040101010101" pitchFamily="2" charset="-122"/>
                <a:cs typeface="Tahoma"/>
              </a:rPr>
              <a:t> </a:t>
            </a:r>
            <a:r>
              <a:rPr lang="en-US" sz="2000" spc="55" dirty="0">
                <a:solidFill>
                  <a:srgbClr val="FFFFFF"/>
                </a:solidFill>
                <a:latin typeface="STXinwei" panose="02010800040101010101" pitchFamily="2" charset="-122"/>
                <a:ea typeface="STXinwei" panose="02010800040101010101" pitchFamily="2" charset="-122"/>
                <a:cs typeface="Tahoma"/>
              </a:rPr>
              <a:t>yang </a:t>
            </a:r>
            <a:r>
              <a:rPr lang="en-US" sz="2000" spc="60" dirty="0">
                <a:solidFill>
                  <a:srgbClr val="FFFFFF"/>
                </a:solidFill>
                <a:latin typeface="STXinwei" panose="02010800040101010101" pitchFamily="2" charset="-122"/>
                <a:ea typeface="STXinwei" panose="02010800040101010101" pitchFamily="2" charset="-122"/>
                <a:cs typeface="Tahoma"/>
              </a:rPr>
              <a:t> </a:t>
            </a:r>
            <a:r>
              <a:rPr lang="en-US" sz="2000" spc="30" dirty="0" err="1">
                <a:solidFill>
                  <a:srgbClr val="FFFFFF"/>
                </a:solidFill>
                <a:latin typeface="STXinwei" panose="02010800040101010101" pitchFamily="2" charset="-122"/>
                <a:ea typeface="STXinwei" panose="02010800040101010101" pitchFamily="2" charset="-122"/>
                <a:cs typeface="Tahoma"/>
              </a:rPr>
              <a:t>menawarkan</a:t>
            </a:r>
            <a:r>
              <a:rPr lang="en-US" sz="2000" spc="30" dirty="0">
                <a:solidFill>
                  <a:srgbClr val="FFFFFF"/>
                </a:solidFill>
                <a:latin typeface="STXinwei" panose="02010800040101010101" pitchFamily="2" charset="-122"/>
                <a:ea typeface="STXinwei" panose="02010800040101010101" pitchFamily="2" charset="-122"/>
                <a:cs typeface="Tahoma"/>
              </a:rPr>
              <a:t> </a:t>
            </a:r>
            <a:r>
              <a:rPr lang="en-US" sz="2000" spc="20" dirty="0" err="1">
                <a:solidFill>
                  <a:srgbClr val="FFFFFF"/>
                </a:solidFill>
                <a:latin typeface="STXinwei" panose="02010800040101010101" pitchFamily="2" charset="-122"/>
                <a:ea typeface="STXinwei" panose="02010800040101010101" pitchFamily="2" charset="-122"/>
                <a:cs typeface="Tahoma"/>
              </a:rPr>
              <a:t>risiko</a:t>
            </a:r>
            <a:r>
              <a:rPr lang="en-US" sz="2000" spc="20" dirty="0">
                <a:solidFill>
                  <a:srgbClr val="FFFFFF"/>
                </a:solidFill>
                <a:latin typeface="STXinwei" panose="02010800040101010101" pitchFamily="2" charset="-122"/>
                <a:ea typeface="STXinwei" panose="02010800040101010101" pitchFamily="2" charset="-122"/>
                <a:cs typeface="Tahoma"/>
              </a:rPr>
              <a:t> </a:t>
            </a:r>
            <a:r>
              <a:rPr lang="en-US" sz="2000" spc="25" dirty="0">
                <a:solidFill>
                  <a:srgbClr val="FFFFFF"/>
                </a:solidFill>
                <a:latin typeface="STXinwei" panose="02010800040101010101" pitchFamily="2" charset="-122"/>
                <a:ea typeface="STXinwei" panose="02010800040101010101" pitchFamily="2" charset="-122"/>
                <a:cs typeface="Tahoma"/>
              </a:rPr>
              <a:t> </a:t>
            </a:r>
            <a:r>
              <a:rPr lang="en-US" sz="2000" spc="45" dirty="0" err="1">
                <a:solidFill>
                  <a:srgbClr val="FFFFFF"/>
                </a:solidFill>
                <a:latin typeface="STXinwei" panose="02010800040101010101" pitchFamily="2" charset="-122"/>
                <a:ea typeface="STXinwei" panose="02010800040101010101" pitchFamily="2" charset="-122"/>
                <a:cs typeface="Tahoma"/>
              </a:rPr>
              <a:t>serendah</a:t>
            </a:r>
            <a:r>
              <a:rPr lang="en-US" sz="2000" spc="25" dirty="0">
                <a:solidFill>
                  <a:srgbClr val="FFFFFF"/>
                </a:solidFill>
                <a:latin typeface="STXinwei" panose="02010800040101010101" pitchFamily="2" charset="-122"/>
                <a:ea typeface="STXinwei" panose="02010800040101010101" pitchFamily="2" charset="-122"/>
                <a:cs typeface="Tahoma"/>
              </a:rPr>
              <a:t> </a:t>
            </a:r>
            <a:r>
              <a:rPr lang="en-US" sz="2000" spc="40" dirty="0" err="1">
                <a:solidFill>
                  <a:srgbClr val="FFFFFF"/>
                </a:solidFill>
                <a:latin typeface="STXinwei" panose="02010800040101010101" pitchFamily="2" charset="-122"/>
                <a:ea typeface="STXinwei" panose="02010800040101010101" pitchFamily="2" charset="-122"/>
                <a:cs typeface="Tahoma"/>
              </a:rPr>
              <a:t>mungkin</a:t>
            </a:r>
            <a:r>
              <a:rPr lang="en-US" sz="2000" spc="40" dirty="0">
                <a:solidFill>
                  <a:srgbClr val="FFFFFF"/>
                </a:solidFill>
                <a:latin typeface="STXinwei" panose="02010800040101010101" pitchFamily="2" charset="-122"/>
                <a:ea typeface="STXinwei" panose="02010800040101010101" pitchFamily="2" charset="-122"/>
                <a:cs typeface="Tahoma"/>
              </a:rPr>
              <a:t>.</a:t>
            </a:r>
          </a:p>
          <a:p>
            <a:pPr marL="298450" marR="5080" indent="-285750">
              <a:lnSpc>
                <a:spcPct val="117900"/>
              </a:lnSpc>
              <a:spcBef>
                <a:spcPts val="90"/>
              </a:spcBef>
              <a:buFont typeface="Wingdings" panose="05000000000000000000" pitchFamily="2" charset="2"/>
              <a:buChar char="§"/>
            </a:pPr>
            <a:r>
              <a:rPr lang="en-US" sz="2000" spc="30" dirty="0" err="1">
                <a:solidFill>
                  <a:srgbClr val="FFFFFF"/>
                </a:solidFill>
                <a:latin typeface="STXinwei" panose="02010800040101010101" pitchFamily="2" charset="-122"/>
                <a:ea typeface="STXinwei" panose="02010800040101010101" pitchFamily="2" charset="-122"/>
                <a:cs typeface="Tahoma"/>
              </a:rPr>
              <a:t>Untuk</a:t>
            </a:r>
            <a:r>
              <a:rPr lang="en-US" sz="2000" spc="30" dirty="0">
                <a:solidFill>
                  <a:srgbClr val="FFFFFF"/>
                </a:solidFill>
                <a:latin typeface="STXinwei" panose="02010800040101010101" pitchFamily="2" charset="-122"/>
                <a:ea typeface="STXinwei" panose="02010800040101010101" pitchFamily="2" charset="-122"/>
                <a:cs typeface="Tahoma"/>
              </a:rPr>
              <a:t> </a:t>
            </a:r>
            <a:r>
              <a:rPr lang="en-US" sz="2000" spc="30" dirty="0" err="1">
                <a:solidFill>
                  <a:srgbClr val="FFFFFF"/>
                </a:solidFill>
                <a:latin typeface="STXinwei" panose="02010800040101010101" pitchFamily="2" charset="-122"/>
                <a:ea typeface="STXinwei" panose="02010800040101010101" pitchFamily="2" charset="-122"/>
                <a:cs typeface="Tahoma"/>
              </a:rPr>
              <a:t>setiap</a:t>
            </a:r>
            <a:r>
              <a:rPr lang="en-US" sz="2000" spc="30" dirty="0">
                <a:solidFill>
                  <a:srgbClr val="FFFFFF"/>
                </a:solidFill>
                <a:latin typeface="STXinwei" panose="02010800040101010101" pitchFamily="2" charset="-122"/>
                <a:ea typeface="STXinwei" panose="02010800040101010101" pitchFamily="2" charset="-122"/>
                <a:cs typeface="Tahoma"/>
              </a:rPr>
              <a:t> </a:t>
            </a:r>
            <a:r>
              <a:rPr lang="en-US" sz="2000" spc="30" dirty="0" err="1">
                <a:solidFill>
                  <a:srgbClr val="FFFFFF"/>
                </a:solidFill>
                <a:latin typeface="STXinwei" panose="02010800040101010101" pitchFamily="2" charset="-122"/>
                <a:ea typeface="STXinwei" panose="02010800040101010101" pitchFamily="2" charset="-122"/>
                <a:cs typeface="Tahoma"/>
              </a:rPr>
              <a:t>tingkat</a:t>
            </a:r>
            <a:r>
              <a:rPr lang="en-US" sz="2000" spc="30" dirty="0">
                <a:solidFill>
                  <a:srgbClr val="FFFFFF"/>
                </a:solidFill>
                <a:latin typeface="STXinwei" panose="02010800040101010101" pitchFamily="2" charset="-122"/>
                <a:ea typeface="STXinwei" panose="02010800040101010101" pitchFamily="2" charset="-122"/>
                <a:cs typeface="Tahoma"/>
              </a:rPr>
              <a:t> </a:t>
            </a:r>
            <a:r>
              <a:rPr lang="en-US" sz="2000" spc="20" dirty="0" err="1">
                <a:solidFill>
                  <a:srgbClr val="FFFFFF"/>
                </a:solidFill>
                <a:latin typeface="STXinwei" panose="02010800040101010101" pitchFamily="2" charset="-122"/>
                <a:ea typeface="STXinwei" panose="02010800040101010101" pitchFamily="2" charset="-122"/>
                <a:cs typeface="Tahoma"/>
              </a:rPr>
              <a:t>risiko</a:t>
            </a:r>
            <a:r>
              <a:rPr lang="en-US" sz="2000" spc="20" dirty="0">
                <a:solidFill>
                  <a:srgbClr val="FFFFFF"/>
                </a:solidFill>
                <a:latin typeface="STXinwei" panose="02010800040101010101" pitchFamily="2" charset="-122"/>
                <a:ea typeface="STXinwei" panose="02010800040101010101" pitchFamily="2" charset="-122"/>
                <a:cs typeface="Tahoma"/>
              </a:rPr>
              <a:t>, </a:t>
            </a:r>
            <a:r>
              <a:rPr lang="en-US" sz="2000" spc="25" dirty="0">
                <a:solidFill>
                  <a:srgbClr val="FFFFFF"/>
                </a:solidFill>
                <a:latin typeface="STXinwei" panose="02010800040101010101" pitchFamily="2" charset="-122"/>
                <a:ea typeface="STXinwei" panose="02010800040101010101" pitchFamily="2" charset="-122"/>
                <a:cs typeface="Tahoma"/>
              </a:rPr>
              <a:t> </a:t>
            </a:r>
            <a:r>
              <a:rPr lang="en-US" sz="2000" spc="30" dirty="0">
                <a:solidFill>
                  <a:srgbClr val="FFFFFF"/>
                </a:solidFill>
                <a:latin typeface="STXinwei" panose="02010800040101010101" pitchFamily="2" charset="-122"/>
                <a:ea typeface="STXinwei" panose="02010800040101010101" pitchFamily="2" charset="-122"/>
                <a:cs typeface="Tahoma"/>
              </a:rPr>
              <a:t>investor </a:t>
            </a:r>
            <a:r>
              <a:rPr lang="en-US" sz="2000" spc="60" dirty="0" err="1">
                <a:solidFill>
                  <a:srgbClr val="FFFFFF"/>
                </a:solidFill>
                <a:latin typeface="STXinwei" panose="02010800040101010101" pitchFamily="2" charset="-122"/>
                <a:ea typeface="STXinwei" panose="02010800040101010101" pitchFamily="2" charset="-122"/>
                <a:cs typeface="Tahoma"/>
              </a:rPr>
              <a:t>dapat</a:t>
            </a:r>
            <a:r>
              <a:rPr lang="en-US" sz="2000" spc="60" dirty="0">
                <a:solidFill>
                  <a:srgbClr val="FFFFFF"/>
                </a:solidFill>
                <a:latin typeface="STXinwei" panose="02010800040101010101" pitchFamily="2" charset="-122"/>
                <a:ea typeface="STXinwei" panose="02010800040101010101" pitchFamily="2" charset="-122"/>
                <a:cs typeface="Tahoma"/>
              </a:rPr>
              <a:t> </a:t>
            </a:r>
            <a:r>
              <a:rPr lang="en-US" sz="2000" spc="40" dirty="0" err="1">
                <a:solidFill>
                  <a:srgbClr val="FFFFFF"/>
                </a:solidFill>
                <a:latin typeface="STXinwei" panose="02010800040101010101" pitchFamily="2" charset="-122"/>
                <a:ea typeface="STXinwei" panose="02010800040101010101" pitchFamily="2" charset="-122"/>
                <a:cs typeface="Tahoma"/>
              </a:rPr>
              <a:t>membuat</a:t>
            </a:r>
            <a:r>
              <a:rPr lang="en-US" sz="2000" spc="40" dirty="0">
                <a:solidFill>
                  <a:srgbClr val="FFFFFF"/>
                </a:solidFill>
                <a:latin typeface="STXinwei" panose="02010800040101010101" pitchFamily="2" charset="-122"/>
                <a:ea typeface="STXinwei" panose="02010800040101010101" pitchFamily="2" charset="-122"/>
                <a:cs typeface="Tahoma"/>
              </a:rPr>
              <a:t> </a:t>
            </a:r>
            <a:r>
              <a:rPr lang="en-US" sz="2000" spc="45" dirty="0">
                <a:solidFill>
                  <a:srgbClr val="FFFFFF"/>
                </a:solidFill>
                <a:latin typeface="STXinwei" panose="02010800040101010101" pitchFamily="2" charset="-122"/>
                <a:ea typeface="STXinwei" panose="02010800040101010101" pitchFamily="2" charset="-122"/>
                <a:cs typeface="Tahoma"/>
              </a:rPr>
              <a:t> </a:t>
            </a:r>
            <a:r>
              <a:rPr lang="en-US" sz="2000" spc="80" dirty="0" err="1">
                <a:solidFill>
                  <a:srgbClr val="FFFFFF"/>
                </a:solidFill>
                <a:latin typeface="STXinwei" panose="02010800040101010101" pitchFamily="2" charset="-122"/>
                <a:ea typeface="STXinwei" panose="02010800040101010101" pitchFamily="2" charset="-122"/>
                <a:cs typeface="Tahoma"/>
              </a:rPr>
              <a:t>portofolio</a:t>
            </a:r>
            <a:r>
              <a:rPr lang="en-US" sz="2000" spc="5" dirty="0">
                <a:solidFill>
                  <a:srgbClr val="FFFFFF"/>
                </a:solidFill>
                <a:latin typeface="STXinwei" panose="02010800040101010101" pitchFamily="2" charset="-122"/>
                <a:ea typeface="STXinwei" panose="02010800040101010101" pitchFamily="2" charset="-122"/>
                <a:cs typeface="Tahoma"/>
              </a:rPr>
              <a:t> </a:t>
            </a:r>
            <a:r>
              <a:rPr lang="en-US" sz="2000" spc="55" dirty="0">
                <a:solidFill>
                  <a:srgbClr val="FFFFFF"/>
                </a:solidFill>
                <a:latin typeface="STXinwei" panose="02010800040101010101" pitchFamily="2" charset="-122"/>
                <a:ea typeface="STXinwei" panose="02010800040101010101" pitchFamily="2" charset="-122"/>
                <a:cs typeface="Tahoma"/>
              </a:rPr>
              <a:t>yang</a:t>
            </a:r>
            <a:r>
              <a:rPr lang="en-US" sz="2000" spc="10" dirty="0">
                <a:solidFill>
                  <a:srgbClr val="FFFFFF"/>
                </a:solidFill>
                <a:latin typeface="STXinwei" panose="02010800040101010101" pitchFamily="2" charset="-122"/>
                <a:ea typeface="STXinwei" panose="02010800040101010101" pitchFamily="2" charset="-122"/>
                <a:cs typeface="Tahoma"/>
              </a:rPr>
              <a:t> </a:t>
            </a:r>
            <a:r>
              <a:rPr lang="en-US" sz="2000" spc="25" dirty="0" err="1">
                <a:solidFill>
                  <a:srgbClr val="FFFFFF"/>
                </a:solidFill>
                <a:latin typeface="STXinwei" panose="02010800040101010101" pitchFamily="2" charset="-122"/>
                <a:ea typeface="STXinwei" panose="02010800040101010101" pitchFamily="2" charset="-122"/>
                <a:cs typeface="Tahoma"/>
              </a:rPr>
              <a:t>menawarkan</a:t>
            </a:r>
            <a:r>
              <a:rPr lang="en-US" sz="2000" spc="25" dirty="0">
                <a:solidFill>
                  <a:srgbClr val="FFFFFF"/>
                </a:solidFill>
                <a:latin typeface="STXinwei" panose="02010800040101010101" pitchFamily="2" charset="-122"/>
                <a:ea typeface="STXinwei" panose="02010800040101010101" pitchFamily="2" charset="-122"/>
                <a:cs typeface="Tahoma"/>
              </a:rPr>
              <a:t> </a:t>
            </a:r>
            <a:r>
              <a:rPr lang="en-US" sz="2000" spc="-540" dirty="0">
                <a:solidFill>
                  <a:srgbClr val="FFFFFF"/>
                </a:solidFill>
                <a:latin typeface="STXinwei" panose="02010800040101010101" pitchFamily="2" charset="-122"/>
                <a:ea typeface="STXinwei" panose="02010800040101010101" pitchFamily="2" charset="-122"/>
                <a:cs typeface="Tahoma"/>
              </a:rPr>
              <a:t> </a:t>
            </a:r>
            <a:r>
              <a:rPr lang="en-US" sz="2000" spc="65" dirty="0" err="1">
                <a:solidFill>
                  <a:srgbClr val="FFFFFF"/>
                </a:solidFill>
                <a:latin typeface="STXinwei" panose="02010800040101010101" pitchFamily="2" charset="-122"/>
                <a:ea typeface="STXinwei" panose="02010800040101010101" pitchFamily="2" charset="-122"/>
                <a:cs typeface="Tahoma"/>
              </a:rPr>
              <a:t>pengembalian</a:t>
            </a:r>
            <a:r>
              <a:rPr lang="en-US" sz="2000" spc="30" dirty="0">
                <a:solidFill>
                  <a:srgbClr val="FFFFFF"/>
                </a:solidFill>
                <a:latin typeface="STXinwei" panose="02010800040101010101" pitchFamily="2" charset="-122"/>
                <a:ea typeface="STXinwei" panose="02010800040101010101" pitchFamily="2" charset="-122"/>
                <a:cs typeface="Tahoma"/>
              </a:rPr>
              <a:t> </a:t>
            </a:r>
            <a:r>
              <a:rPr lang="en-US" sz="2000" spc="45" dirty="0" err="1">
                <a:solidFill>
                  <a:srgbClr val="FFFFFF"/>
                </a:solidFill>
                <a:latin typeface="STXinwei" panose="02010800040101010101" pitchFamily="2" charset="-122"/>
                <a:ea typeface="STXinwei" panose="02010800040101010101" pitchFamily="2" charset="-122"/>
                <a:cs typeface="Tahoma"/>
              </a:rPr>
              <a:t>tertinggi</a:t>
            </a:r>
            <a:r>
              <a:rPr lang="en-US" sz="2000" spc="45" dirty="0">
                <a:solidFill>
                  <a:srgbClr val="FFFFFF"/>
                </a:solidFill>
                <a:latin typeface="STXinwei" panose="02010800040101010101" pitchFamily="2" charset="-122"/>
                <a:ea typeface="STXinwei" panose="02010800040101010101" pitchFamily="2" charset="-122"/>
                <a:cs typeface="Tahoma"/>
              </a:rPr>
              <a:t>.</a:t>
            </a:r>
            <a:endParaRPr lang="en-US" sz="2000" dirty="0">
              <a:latin typeface="STXinwei" panose="02010800040101010101" pitchFamily="2" charset="-122"/>
              <a:ea typeface="STXinwei" panose="02010800040101010101" pitchFamily="2" charset="-122"/>
              <a:cs typeface="Tahoma"/>
            </a:endParaRPr>
          </a:p>
          <a:p>
            <a:pPr marL="12700" marR="5080" indent="69850">
              <a:lnSpc>
                <a:spcPct val="117900"/>
              </a:lnSpc>
              <a:spcBef>
                <a:spcPts val="90"/>
              </a:spcBef>
            </a:pPr>
            <a:r>
              <a:rPr lang="en-US" b="1" spc="40" dirty="0">
                <a:solidFill>
                  <a:srgbClr val="FFFFFF"/>
                </a:solidFill>
                <a:latin typeface="Tahoma"/>
                <a:cs typeface="Tahoma"/>
              </a:rPr>
              <a:t> </a:t>
            </a:r>
            <a:endParaRPr lang="en-US" sz="1800" dirty="0">
              <a:latin typeface="Tahoma"/>
              <a:cs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 calcmode="lin" valueType="num">
                                      <p:cBhvr>
                                        <p:cTn id="12"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
                                            <p:txEl>
                                              <p:pRg st="0" end="0"/>
                                            </p:txEl>
                                          </p:spTgt>
                                        </p:tgtEl>
                                        <p:attrNameLst>
                                          <p:attrName>style.visibility</p:attrName>
                                        </p:attrNameLst>
                                      </p:cBhvr>
                                      <p:to>
                                        <p:strVal val="visible"/>
                                      </p:to>
                                    </p:set>
                                    <p:anim calcmode="lin" valueType="num">
                                      <p:cBhvr additive="base">
                                        <p:cTn id="19"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xEl>
                                              <p:pRg st="1" end="1"/>
                                            </p:txEl>
                                          </p:spTgt>
                                        </p:tgtEl>
                                        <p:attrNameLst>
                                          <p:attrName>style.visibility</p:attrName>
                                        </p:attrNameLst>
                                      </p:cBhvr>
                                      <p:to>
                                        <p:strVal val="visible"/>
                                      </p:to>
                                    </p:set>
                                    <p:anim calcmode="lin" valueType="num">
                                      <p:cBhvr additive="base">
                                        <p:cTn id="23" dur="500" fill="hold"/>
                                        <p:tgtEl>
                                          <p:spTgt spid="18">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8">
                                            <p:txEl>
                                              <p:pRg st="1" end="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anim calcmode="lin" valueType="num">
                                      <p:cBhvr additive="base">
                                        <p:cTn id="27" dur="500" fill="hold"/>
                                        <p:tgtEl>
                                          <p:spTgt spid="18">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5941" y="0"/>
            <a:ext cx="12435205" cy="7315200"/>
            <a:chOff x="575941" y="0"/>
            <a:chExt cx="12435205" cy="7315200"/>
          </a:xfrm>
        </p:grpSpPr>
        <p:pic>
          <p:nvPicPr>
            <p:cNvPr id="3" name="object 3"/>
            <p:cNvPicPr/>
            <p:nvPr/>
          </p:nvPicPr>
          <p:blipFill>
            <a:blip r:embed="rId2" cstate="print"/>
            <a:stretch>
              <a:fillRect/>
            </a:stretch>
          </p:blipFill>
          <p:spPr>
            <a:xfrm>
              <a:off x="9193047" y="0"/>
              <a:ext cx="3818102" cy="7315199"/>
            </a:xfrm>
            <a:prstGeom prst="rect">
              <a:avLst/>
            </a:prstGeom>
          </p:spPr>
        </p:pic>
        <p:sp>
          <p:nvSpPr>
            <p:cNvPr id="4" name="object 4"/>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grpSp>
      <p:sp>
        <p:nvSpPr>
          <p:cNvPr id="6" name="object 6"/>
          <p:cNvSpPr txBox="1"/>
          <p:nvPr/>
        </p:nvSpPr>
        <p:spPr>
          <a:xfrm>
            <a:off x="1268247" y="1160193"/>
            <a:ext cx="7924800" cy="3910751"/>
          </a:xfrm>
          <a:prstGeom prst="rect">
            <a:avLst/>
          </a:prstGeom>
        </p:spPr>
        <p:txBody>
          <a:bodyPr vert="horz" wrap="square" lIns="0" tIns="11430" rIns="0" bIns="0" rtlCol="0">
            <a:spAutoFit/>
          </a:bodyPr>
          <a:lstStyle/>
          <a:p>
            <a:pPr marL="12700" marR="535305" algn="just">
              <a:lnSpc>
                <a:spcPct val="118100"/>
              </a:lnSpc>
              <a:spcBef>
                <a:spcPts val="90"/>
              </a:spcBef>
            </a:pP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Sebagai</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contoh</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Ada 2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pilihan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portofolio</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investasi</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yaitu</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portofolio</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 dan B.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Portofolio</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memberikan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potensi</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keuntungan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15% dan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risiko</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10%,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sedangkan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portofolio</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B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memberikan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potensi</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keuntungan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yang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sama</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yaitu</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15%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namun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memiliki</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risiko</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yang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lebih</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tinggi</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katakanlah</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12%. Dari dua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portofolio</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tersebut</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investor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pasti</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akan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lebih</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memilih</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portofolio</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karena</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dengan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tingkat</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pengembalian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yang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sama</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namun</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risikonya</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lebih</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 </a:t>
            </a:r>
            <a:r>
              <a:rPr lang="en-US" sz="2400" dirty="0" err="1">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rendah</a:t>
            </a: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a:t>
            </a:r>
            <a:endPar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endParaRPr>
          </a:p>
        </p:txBody>
      </p:sp>
    </p:spTree>
    <p:extLst>
      <p:ext uri="{BB962C8B-B14F-4D97-AF65-F5344CB8AC3E}">
        <p14:creationId xmlns:p14="http://schemas.microsoft.com/office/powerpoint/2010/main" val="958938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4" y="0"/>
            <a:ext cx="12327252" cy="7315199"/>
            <a:chOff x="3174" y="0"/>
            <a:chExt cx="12327252" cy="7315199"/>
          </a:xfrm>
        </p:grpSpPr>
        <p:pic>
          <p:nvPicPr>
            <p:cNvPr id="3" name="object 3"/>
            <p:cNvPicPr/>
            <p:nvPr/>
          </p:nvPicPr>
          <p:blipFill>
            <a:blip r:embed="rId2" cstate="print"/>
            <a:stretch>
              <a:fillRect/>
            </a:stretch>
          </p:blipFill>
          <p:spPr>
            <a:xfrm>
              <a:off x="3174" y="0"/>
              <a:ext cx="5457824" cy="7315199"/>
            </a:xfrm>
            <a:prstGeom prst="rect">
              <a:avLst/>
            </a:prstGeom>
          </p:spPr>
        </p:pic>
        <p:sp>
          <p:nvSpPr>
            <p:cNvPr id="4" name="object 4"/>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sp>
          <p:nvSpPr>
            <p:cNvPr id="6" name="object 6"/>
            <p:cNvSpPr/>
            <p:nvPr/>
          </p:nvSpPr>
          <p:spPr>
            <a:xfrm>
              <a:off x="6767302" y="1298679"/>
              <a:ext cx="4873625" cy="4424680"/>
            </a:xfrm>
            <a:custGeom>
              <a:avLst/>
              <a:gdLst/>
              <a:ahLst/>
              <a:cxnLst/>
              <a:rect l="l" t="t" r="r" b="b"/>
              <a:pathLst>
                <a:path w="4873625" h="4424680">
                  <a:moveTo>
                    <a:pt x="0" y="0"/>
                  </a:moveTo>
                  <a:lnTo>
                    <a:pt x="4873477" y="0"/>
                  </a:lnTo>
                  <a:lnTo>
                    <a:pt x="4873477" y="4424511"/>
                  </a:lnTo>
                  <a:lnTo>
                    <a:pt x="0" y="4424511"/>
                  </a:lnTo>
                  <a:lnTo>
                    <a:pt x="0" y="0"/>
                  </a:lnTo>
                  <a:close/>
                </a:path>
              </a:pathLst>
            </a:custGeom>
            <a:ln w="171450">
              <a:solidFill>
                <a:srgbClr val="FFFFFF"/>
              </a:solidFill>
            </a:ln>
          </p:spPr>
          <p:txBody>
            <a:bodyPr wrap="square" lIns="0" tIns="0" rIns="0" bIns="0" rtlCol="0"/>
            <a:lstStyle/>
            <a:p>
              <a:endParaRPr/>
            </a:p>
          </p:txBody>
        </p:sp>
      </p:grpSp>
      <p:sp>
        <p:nvSpPr>
          <p:cNvPr id="7" name="object 7"/>
          <p:cNvSpPr txBox="1"/>
          <p:nvPr/>
        </p:nvSpPr>
        <p:spPr>
          <a:xfrm>
            <a:off x="11703822" y="6191259"/>
            <a:ext cx="396240" cy="350520"/>
          </a:xfrm>
          <a:prstGeom prst="rect">
            <a:avLst/>
          </a:prstGeom>
        </p:spPr>
        <p:txBody>
          <a:bodyPr vert="horz" wrap="square" lIns="0" tIns="16510" rIns="0" bIns="0" rtlCol="0">
            <a:spAutoFit/>
          </a:bodyPr>
          <a:lstStyle/>
          <a:p>
            <a:pPr marL="12700">
              <a:lnSpc>
                <a:spcPct val="100000"/>
              </a:lnSpc>
              <a:spcBef>
                <a:spcPts val="130"/>
              </a:spcBef>
            </a:pPr>
            <a:r>
              <a:rPr sz="2100" b="1" spc="120" dirty="0">
                <a:solidFill>
                  <a:srgbClr val="FFFFFF"/>
                </a:solidFill>
                <a:latin typeface="Tahoma"/>
                <a:cs typeface="Tahoma"/>
              </a:rPr>
              <a:t>08</a:t>
            </a:r>
            <a:endParaRPr sz="2100">
              <a:latin typeface="Tahoma"/>
              <a:cs typeface="Tahoma"/>
            </a:endParaRPr>
          </a:p>
        </p:txBody>
      </p:sp>
      <p:grpSp>
        <p:nvGrpSpPr>
          <p:cNvPr id="9" name="object 9"/>
          <p:cNvGrpSpPr/>
          <p:nvPr/>
        </p:nvGrpSpPr>
        <p:grpSpPr>
          <a:xfrm>
            <a:off x="1399315" y="2847117"/>
            <a:ext cx="74930" cy="386080"/>
            <a:chOff x="1399315" y="2847117"/>
            <a:chExt cx="74930" cy="386080"/>
          </a:xfrm>
        </p:grpSpPr>
        <p:pic>
          <p:nvPicPr>
            <p:cNvPr id="10" name="object 10"/>
            <p:cNvPicPr/>
            <p:nvPr/>
          </p:nvPicPr>
          <p:blipFill>
            <a:blip r:embed="rId3" cstate="print"/>
            <a:stretch>
              <a:fillRect/>
            </a:stretch>
          </p:blipFill>
          <p:spPr>
            <a:xfrm>
              <a:off x="1399315" y="2847117"/>
              <a:ext cx="74506" cy="74506"/>
            </a:xfrm>
            <a:prstGeom prst="rect">
              <a:avLst/>
            </a:prstGeom>
          </p:spPr>
        </p:pic>
        <p:pic>
          <p:nvPicPr>
            <p:cNvPr id="11" name="object 11"/>
            <p:cNvPicPr/>
            <p:nvPr/>
          </p:nvPicPr>
          <p:blipFill>
            <a:blip r:embed="rId4" cstate="print"/>
            <a:stretch>
              <a:fillRect/>
            </a:stretch>
          </p:blipFill>
          <p:spPr>
            <a:xfrm>
              <a:off x="1399315" y="3158691"/>
              <a:ext cx="74506" cy="74506"/>
            </a:xfrm>
            <a:prstGeom prst="rect">
              <a:avLst/>
            </a:prstGeom>
          </p:spPr>
        </p:pic>
      </p:grpSp>
      <p:sp>
        <p:nvSpPr>
          <p:cNvPr id="12" name="object 12"/>
          <p:cNvSpPr txBox="1"/>
          <p:nvPr/>
        </p:nvSpPr>
        <p:spPr>
          <a:xfrm>
            <a:off x="915427" y="699069"/>
            <a:ext cx="4977374" cy="6140784"/>
          </a:xfrm>
          <a:prstGeom prst="rect">
            <a:avLst/>
          </a:prstGeom>
        </p:spPr>
        <p:txBody>
          <a:bodyPr vert="horz" wrap="square" lIns="0" tIns="56515" rIns="0" bIns="0" rtlCol="0">
            <a:spAutoFit/>
          </a:bodyPr>
          <a:lstStyle/>
          <a:p>
            <a:pPr marL="355600" indent="-342900">
              <a:spcBef>
                <a:spcPts val="445"/>
              </a:spcBef>
              <a:buFont typeface="Wingdings" panose="05000000000000000000" pitchFamily="2" charset="2"/>
              <a:buChar char="§"/>
            </a:pPr>
            <a:r>
              <a:rPr lang="en-US" sz="2400" b="1" dirty="0">
                <a:solidFill>
                  <a:schemeClr val="bg1"/>
                </a:solidFill>
                <a:latin typeface="STXinwei" panose="02010800040101010101" pitchFamily="2" charset="-122"/>
                <a:ea typeface="STXinwei" panose="02010800040101010101" pitchFamily="2" charset="-122"/>
              </a:rPr>
              <a:t>Model </a:t>
            </a:r>
            <a:r>
              <a:rPr lang="en-US" sz="2400" b="1" dirty="0" err="1">
                <a:solidFill>
                  <a:schemeClr val="bg1"/>
                </a:solidFill>
                <a:latin typeface="STXinwei" panose="02010800040101010101" pitchFamily="2" charset="-122"/>
                <a:ea typeface="STXinwei" panose="02010800040101010101" pitchFamily="2" charset="-122"/>
              </a:rPr>
              <a:t>Indeks</a:t>
            </a:r>
            <a:r>
              <a:rPr lang="en-US" sz="2400" b="1" dirty="0">
                <a:solidFill>
                  <a:schemeClr val="bg1"/>
                </a:solidFill>
                <a:latin typeface="STXinwei" panose="02010800040101010101" pitchFamily="2" charset="-122"/>
                <a:ea typeface="STXinwei" panose="02010800040101010101" pitchFamily="2" charset="-122"/>
              </a:rPr>
              <a:t> Tunggal (Single Index Model-SIM) </a:t>
            </a:r>
          </a:p>
          <a:p>
            <a:pPr marL="12700">
              <a:spcBef>
                <a:spcPts val="445"/>
              </a:spcBef>
            </a:pPr>
            <a:r>
              <a:rPr lang="en-US" sz="2000" dirty="0">
                <a:solidFill>
                  <a:schemeClr val="bg1"/>
                </a:solidFill>
                <a:latin typeface="STXinwei" panose="02010800040101010101" pitchFamily="2" charset="-122"/>
                <a:ea typeface="STXinwei" panose="02010800040101010101" pitchFamily="2" charset="-122"/>
              </a:rPr>
              <a:t>SIM </a:t>
            </a:r>
            <a:r>
              <a:rPr lang="en-US" sz="2000" dirty="0" err="1">
                <a:solidFill>
                  <a:schemeClr val="bg1"/>
                </a:solidFill>
                <a:latin typeface="STXinwei" panose="02010800040101010101" pitchFamily="2" charset="-122"/>
                <a:ea typeface="STXinwei" panose="02010800040101010101" pitchFamily="2" charset="-122"/>
              </a:rPr>
              <a:t>membagi</a:t>
            </a:r>
            <a:r>
              <a:rPr lang="en-US" sz="2000" dirty="0">
                <a:solidFill>
                  <a:schemeClr val="bg1"/>
                </a:solidFill>
                <a:latin typeface="STXinwei" panose="02010800040101010101" pitchFamily="2" charset="-122"/>
                <a:ea typeface="STXinwei" panose="02010800040101010101" pitchFamily="2" charset="-122"/>
              </a:rPr>
              <a:t> return </a:t>
            </a:r>
            <a:r>
              <a:rPr lang="en-US" sz="2000" dirty="0" err="1">
                <a:solidFill>
                  <a:schemeClr val="bg1"/>
                </a:solidFill>
                <a:latin typeface="STXinwei" panose="02010800040101010101" pitchFamily="2" charset="-122"/>
                <a:ea typeface="STXinwei" panose="02010800040101010101" pitchFamily="2" charset="-122"/>
              </a:rPr>
              <a:t>dari</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suatu</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sekuritas</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ke</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dalam</a:t>
            </a:r>
            <a:r>
              <a:rPr lang="en-US" sz="2000" dirty="0">
                <a:solidFill>
                  <a:schemeClr val="bg1"/>
                </a:solidFill>
                <a:latin typeface="STXinwei" panose="02010800040101010101" pitchFamily="2" charset="-122"/>
                <a:ea typeface="STXinwei" panose="02010800040101010101" pitchFamily="2" charset="-122"/>
              </a:rPr>
              <a:t> 2 </a:t>
            </a:r>
            <a:r>
              <a:rPr lang="en-US" sz="2000" dirty="0" err="1">
                <a:solidFill>
                  <a:schemeClr val="bg1"/>
                </a:solidFill>
                <a:latin typeface="STXinwei" panose="02010800040101010101" pitchFamily="2" charset="-122"/>
                <a:ea typeface="STXinwei" panose="02010800040101010101" pitchFamily="2" charset="-122"/>
              </a:rPr>
              <a:t>komponen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yaitu</a:t>
            </a:r>
            <a:r>
              <a:rPr lang="en-US" sz="2000" dirty="0">
                <a:solidFill>
                  <a:schemeClr val="bg1"/>
                </a:solidFill>
                <a:latin typeface="STXinwei" panose="02010800040101010101" pitchFamily="2" charset="-122"/>
                <a:ea typeface="STXinwei" panose="02010800040101010101" pitchFamily="2" charset="-122"/>
              </a:rPr>
              <a:t>: </a:t>
            </a:r>
          </a:p>
          <a:p>
            <a:pPr marL="469900" indent="-457200">
              <a:spcBef>
                <a:spcPts val="445"/>
              </a:spcBef>
              <a:buAutoNum type="arabicPeriod"/>
            </a:pPr>
            <a:r>
              <a:rPr lang="en-US" sz="2000" dirty="0" err="1">
                <a:solidFill>
                  <a:schemeClr val="bg1"/>
                </a:solidFill>
                <a:latin typeface="STXinwei" panose="02010800040101010101" pitchFamily="2" charset="-122"/>
                <a:ea typeface="STXinwei" panose="02010800040101010101" pitchFamily="2" charset="-122"/>
              </a:rPr>
              <a:t>Komponen</a:t>
            </a:r>
            <a:r>
              <a:rPr lang="en-US" sz="2000" dirty="0">
                <a:solidFill>
                  <a:schemeClr val="bg1"/>
                </a:solidFill>
                <a:latin typeface="STXinwei" panose="02010800040101010101" pitchFamily="2" charset="-122"/>
                <a:ea typeface="STXinwei" panose="02010800040101010101" pitchFamily="2" charset="-122"/>
              </a:rPr>
              <a:t> return yang </a:t>
            </a:r>
            <a:r>
              <a:rPr lang="en-US" sz="2000" dirty="0" err="1">
                <a:solidFill>
                  <a:schemeClr val="bg1"/>
                </a:solidFill>
                <a:latin typeface="STXinwei" panose="02010800040101010101" pitchFamily="2" charset="-122"/>
                <a:ea typeface="STXinwei" panose="02010800040101010101" pitchFamily="2" charset="-122"/>
              </a:rPr>
              <a:t>unik</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berhubungan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dengan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peristiwa</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mikro</a:t>
            </a:r>
            <a:r>
              <a:rPr lang="en-US" sz="2000" dirty="0">
                <a:solidFill>
                  <a:schemeClr val="bg1"/>
                </a:solidFill>
                <a:latin typeface="STXinwei" panose="02010800040101010101" pitchFamily="2" charset="-122"/>
                <a:ea typeface="STXinwei" panose="02010800040101010101" pitchFamily="2" charset="-122"/>
              </a:rPr>
              <a:t> (micro event) yang </a:t>
            </a:r>
            <a:r>
              <a:rPr lang="en-US" sz="2000" dirty="0" err="1">
                <a:solidFill>
                  <a:schemeClr val="bg1"/>
                </a:solidFill>
                <a:latin typeface="STXinwei" panose="02010800040101010101" pitchFamily="2" charset="-122"/>
                <a:ea typeface="STXinwei" panose="02010800040101010101" pitchFamily="2" charset="-122"/>
              </a:rPr>
              <a:t>mempengaruhi</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perusahaan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tertentu</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saja</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tetapi</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tidak</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mempengaruhi</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semua</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perusahaan-perusahaan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secara</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umum</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Contohnya</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pemogokan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karyawan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kebakaran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penemuan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penelitian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dll</a:t>
            </a:r>
            <a:r>
              <a:rPr lang="en-US" sz="2000" dirty="0">
                <a:solidFill>
                  <a:schemeClr val="bg1"/>
                </a:solidFill>
                <a:latin typeface="STXinwei" panose="02010800040101010101" pitchFamily="2" charset="-122"/>
                <a:ea typeface="STXinwei" panose="02010800040101010101" pitchFamily="2" charset="-122"/>
              </a:rPr>
              <a:t>. </a:t>
            </a:r>
          </a:p>
          <a:p>
            <a:pPr marL="469900" indent="-457200">
              <a:spcBef>
                <a:spcPts val="445"/>
              </a:spcBef>
              <a:buAutoNum type="arabicPeriod"/>
            </a:pPr>
            <a:r>
              <a:rPr lang="en-US" sz="2000" dirty="0" err="1">
                <a:solidFill>
                  <a:schemeClr val="bg1"/>
                </a:solidFill>
                <a:latin typeface="STXinwei" panose="02010800040101010101" pitchFamily="2" charset="-122"/>
                <a:ea typeface="STXinwei" panose="02010800040101010101" pitchFamily="2" charset="-122"/>
              </a:rPr>
              <a:t>Komponen</a:t>
            </a:r>
            <a:r>
              <a:rPr lang="en-US" sz="2000" dirty="0">
                <a:solidFill>
                  <a:schemeClr val="bg1"/>
                </a:solidFill>
                <a:latin typeface="STXinwei" panose="02010800040101010101" pitchFamily="2" charset="-122"/>
                <a:ea typeface="STXinwei" panose="02010800040101010101" pitchFamily="2" charset="-122"/>
              </a:rPr>
              <a:t> return yang </a:t>
            </a:r>
            <a:r>
              <a:rPr lang="en-US" sz="2000" dirty="0" err="1">
                <a:solidFill>
                  <a:schemeClr val="bg1"/>
                </a:solidFill>
                <a:latin typeface="STXinwei" panose="02010800040101010101" pitchFamily="2" charset="-122"/>
                <a:ea typeface="STXinwei" panose="02010800040101010101" pitchFamily="2" charset="-122"/>
              </a:rPr>
              <a:t>berhubungan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dengan</a:t>
            </a:r>
            <a:r>
              <a:rPr lang="en-US" sz="2000" dirty="0">
                <a:solidFill>
                  <a:schemeClr val="bg1"/>
                </a:solidFill>
                <a:latin typeface="STXinwei" panose="02010800040101010101" pitchFamily="2" charset="-122"/>
                <a:ea typeface="STXinwei" panose="02010800040101010101" pitchFamily="2" charset="-122"/>
              </a:rPr>
              <a:t> return pasar, </a:t>
            </a:r>
            <a:r>
              <a:rPr lang="en-US" sz="2000" dirty="0" err="1">
                <a:solidFill>
                  <a:schemeClr val="bg1"/>
                </a:solidFill>
                <a:latin typeface="STXinwei" panose="02010800040101010101" pitchFamily="2" charset="-122"/>
                <a:ea typeface="STXinwei" panose="02010800040101010101" pitchFamily="2" charset="-122"/>
              </a:rPr>
              <a:t>menyangkut</a:t>
            </a:r>
            <a:r>
              <a:rPr lang="en-US" sz="2000" dirty="0">
                <a:solidFill>
                  <a:schemeClr val="bg1"/>
                </a:solidFill>
                <a:latin typeface="STXinwei" panose="02010800040101010101" pitchFamily="2" charset="-122"/>
                <a:ea typeface="STXinwei" panose="02010800040101010101" pitchFamily="2" charset="-122"/>
              </a:rPr>
              <a:t> macro event yang </a:t>
            </a:r>
            <a:r>
              <a:rPr lang="en-US" sz="2000" dirty="0" err="1">
                <a:solidFill>
                  <a:schemeClr val="bg1"/>
                </a:solidFill>
                <a:latin typeface="STXinwei" panose="02010800040101010101" pitchFamily="2" charset="-122"/>
                <a:ea typeface="STXinwei" panose="02010800040101010101" pitchFamily="2" charset="-122"/>
              </a:rPr>
              <a:t>mempengaruhi</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semua</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perusahaan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contohnya</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pengumuman</a:t>
            </a:r>
            <a:r>
              <a:rPr lang="en-US" sz="2000" dirty="0">
                <a:solidFill>
                  <a:schemeClr val="bg1"/>
                </a:solidFill>
                <a:latin typeface="STXinwei" panose="02010800040101010101" pitchFamily="2" charset="-122"/>
                <a:ea typeface="STXinwei" panose="02010800040101010101" pitchFamily="2" charset="-122"/>
              </a:rPr>
              <a:t> discount rate, </a:t>
            </a:r>
            <a:r>
              <a:rPr lang="en-US" sz="2000" dirty="0" err="1">
                <a:solidFill>
                  <a:schemeClr val="bg1"/>
                </a:solidFill>
                <a:latin typeface="STXinwei" panose="02010800040101010101" pitchFamily="2" charset="-122"/>
                <a:ea typeface="STXinwei" panose="02010800040101010101" pitchFamily="2" charset="-122"/>
              </a:rPr>
              <a:t>perubahan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kurs</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atau</a:t>
            </a:r>
            <a:r>
              <a:rPr lang="en-US" sz="2000" dirty="0">
                <a:solidFill>
                  <a:schemeClr val="bg1"/>
                </a:solidFill>
                <a:latin typeface="STXinwei" panose="02010800040101010101" pitchFamily="2" charset="-122"/>
                <a:ea typeface="STXinwei" panose="02010800040101010101" pitchFamily="2" charset="-122"/>
              </a:rPr>
              <a:t> money supply yang </a:t>
            </a:r>
            <a:r>
              <a:rPr lang="en-US" sz="2000" dirty="0" err="1">
                <a:solidFill>
                  <a:schemeClr val="bg1"/>
                </a:solidFill>
                <a:latin typeface="STXinwei" panose="02010800040101010101" pitchFamily="2" charset="-122"/>
                <a:ea typeface="STXinwei" panose="02010800040101010101" pitchFamily="2" charset="-122"/>
              </a:rPr>
              <a:t>tidak</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diharapkan</a:t>
            </a:r>
            <a:r>
              <a:rPr lang="en-US" sz="2000" dirty="0">
                <a:solidFill>
                  <a:schemeClr val="bg1"/>
                </a:solidFill>
                <a:latin typeface="STXinwei" panose="02010800040101010101" pitchFamily="2" charset="-122"/>
                <a:ea typeface="STXinwei" panose="02010800040101010101" pitchFamily="2" charset="-122"/>
              </a:rPr>
              <a:t>. </a:t>
            </a:r>
            <a:endParaRPr lang="en-US" sz="2000" dirty="0">
              <a:solidFill>
                <a:schemeClr val="bg1"/>
              </a:solidFill>
              <a:latin typeface="STXinwei" panose="02010800040101010101" pitchFamily="2" charset="-122"/>
              <a:ea typeface="STXinwei" panose="02010800040101010101" pitchFamily="2" charset="-122"/>
              <a:cs typeface="Tahoma"/>
            </a:endParaRPr>
          </a:p>
          <a:p>
            <a:pPr marL="12700">
              <a:spcBef>
                <a:spcPts val="445"/>
              </a:spcBef>
            </a:pPr>
            <a:endParaRPr sz="1400" dirty="0">
              <a:latin typeface="Tahoma"/>
              <a:cs typeface="Tahoma"/>
            </a:endParaRPr>
          </a:p>
        </p:txBody>
      </p:sp>
      <p:sp>
        <p:nvSpPr>
          <p:cNvPr id="18" name="TextBox 17">
            <a:extLst>
              <a:ext uri="{FF2B5EF4-FFF2-40B4-BE49-F238E27FC236}">
                <a16:creationId xmlns:a16="http://schemas.microsoft.com/office/drawing/2014/main" id="{74E952C2-5E87-C75F-C98F-FC38BECCDDBE}"/>
              </a:ext>
            </a:extLst>
          </p:cNvPr>
          <p:cNvSpPr txBox="1"/>
          <p:nvPr/>
        </p:nvSpPr>
        <p:spPr>
          <a:xfrm>
            <a:off x="6958719" y="1554960"/>
            <a:ext cx="4305788" cy="3427028"/>
          </a:xfrm>
          <a:prstGeom prst="rect">
            <a:avLst/>
          </a:prstGeom>
          <a:noFill/>
        </p:spPr>
        <p:txBody>
          <a:bodyPr wrap="square">
            <a:spAutoFit/>
          </a:bodyPr>
          <a:lstStyle/>
          <a:p>
            <a:pPr marL="298450" marR="5080" indent="-285750">
              <a:lnSpc>
                <a:spcPct val="117900"/>
              </a:lnSpc>
              <a:spcBef>
                <a:spcPts val="90"/>
              </a:spcBef>
              <a:buFont typeface="Wingdings" panose="05000000000000000000" pitchFamily="2" charset="2"/>
              <a:buChar char="§"/>
            </a:pPr>
            <a:r>
              <a:rPr lang="en-US" sz="2400" b="1" dirty="0">
                <a:solidFill>
                  <a:schemeClr val="bg1"/>
                </a:solidFill>
                <a:latin typeface="STXinwei" panose="02010800040101010101" pitchFamily="2" charset="-122"/>
                <a:ea typeface="STXinwei" panose="02010800040101010101" pitchFamily="2" charset="-122"/>
              </a:rPr>
              <a:t>Multi Index Model-</a:t>
            </a:r>
            <a:r>
              <a:rPr lang="en-US" sz="2400" b="1" dirty="0" err="1">
                <a:solidFill>
                  <a:schemeClr val="bg1"/>
                </a:solidFill>
                <a:latin typeface="STXinwei" panose="02010800040101010101" pitchFamily="2" charset="-122"/>
                <a:ea typeface="STXinwei" panose="02010800040101010101" pitchFamily="2" charset="-122"/>
              </a:rPr>
              <a:t>MIM</a:t>
            </a:r>
            <a:r>
              <a:rPr lang="en-US" sz="2400" b="1" dirty="0">
                <a:solidFill>
                  <a:schemeClr val="bg1"/>
                </a:solidFill>
                <a:latin typeface="STXinwei" panose="02010800040101010101" pitchFamily="2" charset="-122"/>
                <a:ea typeface="STXinwei" panose="02010800040101010101" pitchFamily="2" charset="-122"/>
              </a:rPr>
              <a:t> </a:t>
            </a:r>
          </a:p>
          <a:p>
            <a:pPr marL="12700" marR="5080">
              <a:lnSpc>
                <a:spcPct val="117900"/>
              </a:lnSpc>
              <a:spcBef>
                <a:spcPts val="90"/>
              </a:spcBef>
              <a:tabLst>
                <a:tab pos="284163" algn="l"/>
              </a:tabLst>
            </a:pPr>
            <a:r>
              <a:rPr lang="en-US" sz="2000" b="1" dirty="0">
                <a:solidFill>
                  <a:schemeClr val="bg1"/>
                </a:solidFill>
                <a:latin typeface="STXinwei" panose="02010800040101010101" pitchFamily="2" charset="-122"/>
                <a:ea typeface="STXinwei" panose="02010800040101010101" pitchFamily="2" charset="-122"/>
              </a:rPr>
              <a:t>	</a:t>
            </a:r>
            <a:r>
              <a:rPr lang="en-US" sz="2000" dirty="0">
                <a:solidFill>
                  <a:schemeClr val="bg1"/>
                </a:solidFill>
                <a:latin typeface="STXinwei" panose="02010800040101010101" pitchFamily="2" charset="-122"/>
                <a:ea typeface="STXinwei" panose="02010800040101010101" pitchFamily="2" charset="-122"/>
              </a:rPr>
              <a:t>Model </a:t>
            </a:r>
            <a:r>
              <a:rPr lang="en-US" sz="2000" dirty="0" err="1">
                <a:solidFill>
                  <a:schemeClr val="bg1"/>
                </a:solidFill>
                <a:latin typeface="STXinwei" panose="02010800040101010101" pitchFamily="2" charset="-122"/>
                <a:ea typeface="STXinwei" panose="02010800040101010101" pitchFamily="2" charset="-122"/>
              </a:rPr>
              <a:t>ini</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digunakan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untuk</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menyempurnakan</a:t>
            </a:r>
            <a:r>
              <a:rPr lang="en-US" sz="2000" dirty="0">
                <a:solidFill>
                  <a:schemeClr val="bg1"/>
                </a:solidFill>
                <a:latin typeface="STXinwei" panose="02010800040101010101" pitchFamily="2" charset="-122"/>
                <a:ea typeface="STXinwei" panose="02010800040101010101" pitchFamily="2" charset="-122"/>
              </a:rPr>
              <a:t> SIM yang </a:t>
            </a:r>
            <a:r>
              <a:rPr lang="en-US" sz="2000" dirty="0" err="1">
                <a:solidFill>
                  <a:schemeClr val="bg1"/>
                </a:solidFill>
                <a:latin typeface="STXinwei" panose="02010800040101010101" pitchFamily="2" charset="-122"/>
                <a:ea typeface="STXinwei" panose="02010800040101010101" pitchFamily="2" charset="-122"/>
              </a:rPr>
              <a:t>hanya</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menggunakan</a:t>
            </a:r>
            <a:r>
              <a:rPr lang="en-US" sz="2000" dirty="0">
                <a:solidFill>
                  <a:schemeClr val="bg1"/>
                </a:solidFill>
                <a:latin typeface="STXinwei" panose="02010800040101010101" pitchFamily="2" charset="-122"/>
                <a:ea typeface="STXinwei" panose="02010800040101010101" pitchFamily="2" charset="-122"/>
              </a:rPr>
              <a:t> 1 </a:t>
            </a:r>
            <a:r>
              <a:rPr lang="en-US" sz="2000" dirty="0" err="1">
                <a:solidFill>
                  <a:schemeClr val="bg1"/>
                </a:solidFill>
                <a:latin typeface="STXinwei" panose="02010800040101010101" pitchFamily="2" charset="-122"/>
                <a:ea typeface="STXinwei" panose="02010800040101010101" pitchFamily="2" charset="-122"/>
              </a:rPr>
              <a:t>indeks</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dalam</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asumsinya</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MIM</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lebih</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baik</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dari</a:t>
            </a:r>
            <a:r>
              <a:rPr lang="en-US" sz="2000" dirty="0">
                <a:solidFill>
                  <a:schemeClr val="bg1"/>
                </a:solidFill>
                <a:latin typeface="STXinwei" panose="02010800040101010101" pitchFamily="2" charset="-122"/>
                <a:ea typeface="STXinwei" panose="02010800040101010101" pitchFamily="2" charset="-122"/>
              </a:rPr>
              <a:t> 	SIM 	</a:t>
            </a:r>
            <a:r>
              <a:rPr lang="en-US" sz="2000" dirty="0" err="1">
                <a:solidFill>
                  <a:schemeClr val="bg1"/>
                </a:solidFill>
                <a:latin typeface="STXinwei" panose="02010800040101010101" pitchFamily="2" charset="-122"/>
                <a:ea typeface="STXinwei" panose="02010800040101010101" pitchFamily="2" charset="-122"/>
              </a:rPr>
              <a:t>karena</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MIM</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menggunakan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lebih</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dari</a:t>
            </a:r>
            <a:r>
              <a:rPr lang="en-US" sz="2000" dirty="0">
                <a:solidFill>
                  <a:schemeClr val="bg1"/>
                </a:solidFill>
                <a:latin typeface="STXinwei" panose="02010800040101010101" pitchFamily="2" charset="-122"/>
                <a:ea typeface="STXinwei" panose="02010800040101010101" pitchFamily="2" charset="-122"/>
              </a:rPr>
              <a:t> 1 </a:t>
            </a:r>
            <a:r>
              <a:rPr lang="en-US" sz="2000" dirty="0" err="1">
                <a:solidFill>
                  <a:schemeClr val="bg1"/>
                </a:solidFill>
                <a:latin typeface="STXinwei" panose="02010800040101010101" pitchFamily="2" charset="-122"/>
                <a:ea typeface="STXinwei" panose="02010800040101010101" pitchFamily="2" charset="-122"/>
              </a:rPr>
              <a:t>informasi</a:t>
            </a:r>
            <a:r>
              <a:rPr lang="en-US" sz="2000" dirty="0">
                <a:solidFill>
                  <a:schemeClr val="bg1"/>
                </a:solidFill>
                <a:latin typeface="STXinwei" panose="02010800040101010101" pitchFamily="2" charset="-122"/>
                <a:ea typeface="STXinwei" panose="02010800040101010101" pitchFamily="2" charset="-122"/>
              </a:rPr>
              <a:t> yang 	</a:t>
            </a:r>
            <a:r>
              <a:rPr lang="en-US" sz="2000" dirty="0" err="1">
                <a:solidFill>
                  <a:schemeClr val="bg1"/>
                </a:solidFill>
                <a:latin typeface="STXinwei" panose="02010800040101010101" pitchFamily="2" charset="-122"/>
                <a:ea typeface="STXinwei" panose="02010800040101010101" pitchFamily="2" charset="-122"/>
              </a:rPr>
              <a:t>berhubungan</a:t>
            </a:r>
            <a:r>
              <a:rPr lang="en-US" sz="2000" dirty="0">
                <a:solidFill>
                  <a:schemeClr val="bg1"/>
                </a:solidFill>
                <a:latin typeface="STXinwei" panose="02010800040101010101" pitchFamily="2" charset="-122"/>
                <a:ea typeface="STXinwei" panose="02010800040101010101" pitchFamily="2" charset="-122"/>
              </a:rPr>
              <a:t> 	</a:t>
            </a:r>
            <a:r>
              <a:rPr lang="en-US" sz="2000" dirty="0" err="1">
                <a:solidFill>
                  <a:schemeClr val="bg1"/>
                </a:solidFill>
                <a:latin typeface="STXinwei" panose="02010800040101010101" pitchFamily="2" charset="-122"/>
                <a:ea typeface="STXinwei" panose="02010800040101010101" pitchFamily="2" charset="-122"/>
              </a:rPr>
              <a:t>dengan</a:t>
            </a:r>
            <a:r>
              <a:rPr lang="en-US" sz="2000" dirty="0">
                <a:solidFill>
                  <a:schemeClr val="bg1"/>
                </a:solidFill>
                <a:latin typeface="STXinwei" panose="02010800040101010101" pitchFamily="2" charset="-122"/>
                <a:ea typeface="STXinwei" panose="02010800040101010101" pitchFamily="2" charset="-122"/>
              </a:rPr>
              <a:t> return 	</a:t>
            </a:r>
            <a:r>
              <a:rPr lang="en-US" sz="2000" dirty="0" err="1">
                <a:solidFill>
                  <a:schemeClr val="bg1"/>
                </a:solidFill>
                <a:latin typeface="STXinwei" panose="02010800040101010101" pitchFamily="2" charset="-122"/>
                <a:ea typeface="STXinwei" panose="02010800040101010101" pitchFamily="2" charset="-122"/>
              </a:rPr>
              <a:t>saham</a:t>
            </a:r>
            <a:endParaRPr lang="en-US" sz="1800" dirty="0">
              <a:solidFill>
                <a:schemeClr val="bg1"/>
              </a:solidFill>
              <a:latin typeface="STXinwei" panose="02010800040101010101" pitchFamily="2" charset="-122"/>
              <a:ea typeface="STXinwei" panose="02010800040101010101" pitchFamily="2" charset="-122"/>
              <a:cs typeface="Tahoma"/>
            </a:endParaRPr>
          </a:p>
        </p:txBody>
      </p:sp>
    </p:spTree>
    <p:extLst>
      <p:ext uri="{BB962C8B-B14F-4D97-AF65-F5344CB8AC3E}">
        <p14:creationId xmlns:p14="http://schemas.microsoft.com/office/powerpoint/2010/main" val="14386240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animEffect transition="in" filter="fade">
                                      <p:cBhvr>
                                        <p:cTn id="13" dur="500"/>
                                        <p:tgtEl>
                                          <p:spTgt spid="1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xEl>
                                              <p:pRg st="1" end="1"/>
                                            </p:txEl>
                                          </p:spTgt>
                                        </p:tgtEl>
                                        <p:attrNameLst>
                                          <p:attrName>style.visibility</p:attrName>
                                        </p:attrNameLst>
                                      </p:cBhvr>
                                      <p:to>
                                        <p:strVal val="visible"/>
                                      </p:to>
                                    </p:set>
                                    <p:animEffect transition="in" filter="fade">
                                      <p:cBhvr>
                                        <p:cTn id="18"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5941" y="0"/>
            <a:ext cx="12435205" cy="7315200"/>
            <a:chOff x="575941" y="0"/>
            <a:chExt cx="12435205" cy="7315200"/>
          </a:xfrm>
        </p:grpSpPr>
        <p:pic>
          <p:nvPicPr>
            <p:cNvPr id="3" name="object 3"/>
            <p:cNvPicPr/>
            <p:nvPr/>
          </p:nvPicPr>
          <p:blipFill>
            <a:blip r:embed="rId2" cstate="print"/>
            <a:stretch>
              <a:fillRect/>
            </a:stretch>
          </p:blipFill>
          <p:spPr>
            <a:xfrm>
              <a:off x="9193047" y="0"/>
              <a:ext cx="3818102" cy="7315199"/>
            </a:xfrm>
            <a:prstGeom prst="rect">
              <a:avLst/>
            </a:prstGeom>
          </p:spPr>
        </p:pic>
        <p:sp>
          <p:nvSpPr>
            <p:cNvPr id="4" name="object 4"/>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grpSp>
      <p:sp>
        <p:nvSpPr>
          <p:cNvPr id="6" name="object 6"/>
          <p:cNvSpPr txBox="1"/>
          <p:nvPr/>
        </p:nvSpPr>
        <p:spPr>
          <a:xfrm>
            <a:off x="1092200" y="874144"/>
            <a:ext cx="10537412" cy="5566909"/>
          </a:xfrm>
          <a:prstGeom prst="rect">
            <a:avLst/>
          </a:prstGeom>
        </p:spPr>
        <p:txBody>
          <a:bodyPr vert="horz" wrap="square" lIns="0" tIns="11430" rIns="0" bIns="0" rtlCol="0">
            <a:spAutoFit/>
          </a:bodyPr>
          <a:lstStyle/>
          <a:p>
            <a:pPr marL="12700" marR="535305" algn="just">
              <a:spcBef>
                <a:spcPts val="90"/>
              </a:spcBef>
              <a:tabLst>
                <a:tab pos="520700" algn="l"/>
              </a:tabLst>
            </a:pPr>
            <a:r>
              <a:rPr lang="en-US" sz="24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rPr>
              <a:t>4. </a:t>
            </a:r>
            <a:r>
              <a:rPr lang="en-US" sz="2400" b="1" dirty="0" err="1">
                <a:solidFill>
                  <a:schemeClr val="bg1"/>
                </a:solidFill>
                <a:latin typeface="STXinwei" panose="02010800040101010101" pitchFamily="2" charset="-122"/>
                <a:ea typeface="STXinwei" panose="02010800040101010101" pitchFamily="2" charset="-122"/>
              </a:rPr>
              <a:t>Memilih</a:t>
            </a:r>
            <a:r>
              <a:rPr lang="en-US" sz="2400" b="1" dirty="0">
                <a:solidFill>
                  <a:schemeClr val="bg1"/>
                </a:solidFill>
                <a:latin typeface="STXinwei" panose="02010800040101010101" pitchFamily="2" charset="-122"/>
                <a:ea typeface="STXinwei" panose="02010800040101010101" pitchFamily="2" charset="-122"/>
              </a:rPr>
              <a:t> </a:t>
            </a:r>
            <a:r>
              <a:rPr lang="en-US" sz="2400" b="1" dirty="0" err="1">
                <a:solidFill>
                  <a:schemeClr val="bg1"/>
                </a:solidFill>
                <a:latin typeface="STXinwei" panose="02010800040101010101" pitchFamily="2" charset="-122"/>
                <a:ea typeface="STXinwei" panose="02010800040101010101" pitchFamily="2" charset="-122"/>
              </a:rPr>
              <a:t>Jenis</a:t>
            </a:r>
            <a:r>
              <a:rPr lang="en-US" sz="2400" b="1" dirty="0">
                <a:solidFill>
                  <a:schemeClr val="bg1"/>
                </a:solidFill>
                <a:latin typeface="STXinwei" panose="02010800040101010101" pitchFamily="2" charset="-122"/>
                <a:ea typeface="STXinwei" panose="02010800040101010101" pitchFamily="2" charset="-122"/>
              </a:rPr>
              <a:t> </a:t>
            </a:r>
            <a:r>
              <a:rPr lang="en-US" sz="2400" b="1" dirty="0" err="1">
                <a:solidFill>
                  <a:schemeClr val="bg1"/>
                </a:solidFill>
                <a:latin typeface="STXinwei" panose="02010800040101010101" pitchFamily="2" charset="-122"/>
                <a:ea typeface="STXinwei" panose="02010800040101010101" pitchFamily="2" charset="-122"/>
              </a:rPr>
              <a:t>Aktiva</a:t>
            </a:r>
            <a:r>
              <a:rPr lang="en-US" sz="2400" b="1" dirty="0">
                <a:solidFill>
                  <a:schemeClr val="bg1"/>
                </a:solidFill>
                <a:latin typeface="STXinwei" panose="02010800040101010101" pitchFamily="2" charset="-122"/>
                <a:ea typeface="STXinwei" panose="02010800040101010101" pitchFamily="2" charset="-122"/>
              </a:rPr>
              <a:t> Optimal-Keputusan </a:t>
            </a:r>
            <a:r>
              <a:rPr lang="en-US" sz="2400" b="1" dirty="0" err="1">
                <a:solidFill>
                  <a:schemeClr val="bg1"/>
                </a:solidFill>
                <a:latin typeface="STXinwei" panose="02010800040101010101" pitchFamily="2" charset="-122"/>
                <a:ea typeface="STXinwei" panose="02010800040101010101" pitchFamily="2" charset="-122"/>
              </a:rPr>
              <a:t>Alokasi</a:t>
            </a:r>
            <a:r>
              <a:rPr lang="en-US" sz="2400" b="1" dirty="0">
                <a:solidFill>
                  <a:schemeClr val="bg1"/>
                </a:solidFill>
                <a:latin typeface="STXinwei" panose="02010800040101010101" pitchFamily="2" charset="-122"/>
                <a:ea typeface="STXinwei" panose="02010800040101010101" pitchFamily="2" charset="-122"/>
              </a:rPr>
              <a:t> </a:t>
            </a:r>
            <a:r>
              <a:rPr lang="en-US" sz="2400" b="1" dirty="0" err="1">
                <a:solidFill>
                  <a:schemeClr val="bg1"/>
                </a:solidFill>
                <a:latin typeface="STXinwei" panose="02010800040101010101" pitchFamily="2" charset="-122"/>
                <a:ea typeface="STXinwei" panose="02010800040101010101" pitchFamily="2" charset="-122"/>
              </a:rPr>
              <a:t>Aktiva</a:t>
            </a:r>
            <a:r>
              <a:rPr lang="en-US" sz="2400" b="1" dirty="0">
                <a:solidFill>
                  <a:schemeClr val="bg1"/>
                </a:solidFill>
                <a:latin typeface="STXinwei" panose="02010800040101010101" pitchFamily="2" charset="-122"/>
                <a:ea typeface="STXinwei" panose="02010800040101010101" pitchFamily="2" charset="-122"/>
              </a:rPr>
              <a:t> </a:t>
            </a:r>
          </a:p>
          <a:p>
            <a:pPr marL="12700" marR="535305" algn="just">
              <a:spcBef>
                <a:spcPts val="90"/>
              </a:spcBef>
            </a:pPr>
            <a:endParaRPr lang="en-US" sz="2400" dirty="0">
              <a:solidFill>
                <a:schemeClr val="bg1"/>
              </a:solidFill>
              <a:latin typeface="STXinwei" panose="02010800040101010101" pitchFamily="2" charset="-122"/>
              <a:ea typeface="STXinwei" panose="02010800040101010101" pitchFamily="2" charset="-122"/>
            </a:endParaRPr>
          </a:p>
          <a:p>
            <a:pPr marL="12700" marR="535305" algn="just">
              <a:spcBef>
                <a:spcPts val="90"/>
              </a:spcBef>
            </a:pPr>
            <a:r>
              <a:rPr lang="en-US" sz="2200" dirty="0">
                <a:solidFill>
                  <a:schemeClr val="bg1"/>
                </a:solidFill>
                <a:latin typeface="STXinwei" panose="02010800040101010101" pitchFamily="2" charset="-122"/>
                <a:ea typeface="STXinwei" panose="02010800040101010101" pitchFamily="2" charset="-122"/>
              </a:rPr>
              <a:t>Model Markowitz </a:t>
            </a:r>
            <a:r>
              <a:rPr lang="en-US" sz="2200" dirty="0" err="1">
                <a:solidFill>
                  <a:schemeClr val="bg1"/>
                </a:solidFill>
                <a:latin typeface="STXinwei" panose="02010800040101010101" pitchFamily="2" charset="-122"/>
                <a:ea typeface="STXinwei" panose="02010800040101010101" pitchFamily="2" charset="-122"/>
              </a:rPr>
              <a:t>dapat</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digunakan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untuk</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memilih</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jenis</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aktiva</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seperti</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saham</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domestik</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saham</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asing</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obligasi</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dll</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Dengan</a:t>
            </a:r>
            <a:r>
              <a:rPr lang="en-US" sz="2200" dirty="0">
                <a:solidFill>
                  <a:schemeClr val="bg1"/>
                </a:solidFill>
                <a:latin typeface="STXinwei" panose="02010800040101010101" pitchFamily="2" charset="-122"/>
                <a:ea typeface="STXinwei" panose="02010800040101010101" pitchFamily="2" charset="-122"/>
              </a:rPr>
              <a:t> model </a:t>
            </a:r>
            <a:r>
              <a:rPr lang="en-US" sz="2200" dirty="0" err="1">
                <a:solidFill>
                  <a:schemeClr val="bg1"/>
                </a:solidFill>
                <a:latin typeface="STXinwei" panose="02010800040101010101" pitchFamily="2" charset="-122"/>
                <a:ea typeface="STXinwei" panose="02010800040101010101" pitchFamily="2" charset="-122"/>
              </a:rPr>
              <a:t>ini</a:t>
            </a:r>
            <a:r>
              <a:rPr lang="en-US" sz="2200" dirty="0">
                <a:solidFill>
                  <a:schemeClr val="bg1"/>
                </a:solidFill>
                <a:latin typeface="STXinwei" panose="02010800040101010101" pitchFamily="2" charset="-122"/>
                <a:ea typeface="STXinwei" panose="02010800040101010101" pitchFamily="2" charset="-122"/>
              </a:rPr>
              <a:t> investor </a:t>
            </a:r>
            <a:r>
              <a:rPr lang="en-US" sz="2200" dirty="0" err="1">
                <a:solidFill>
                  <a:schemeClr val="bg1"/>
                </a:solidFill>
                <a:latin typeface="STXinwei" panose="02010800040101010101" pitchFamily="2" charset="-122"/>
                <a:ea typeface="STXinwei" panose="02010800040101010101" pitchFamily="2" charset="-122"/>
              </a:rPr>
              <a:t>dapat</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menetukan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aktiva</a:t>
            </a:r>
            <a:r>
              <a:rPr lang="en-US" sz="2200" dirty="0">
                <a:solidFill>
                  <a:schemeClr val="bg1"/>
                </a:solidFill>
                <a:latin typeface="STXinwei" panose="02010800040101010101" pitchFamily="2" charset="-122"/>
                <a:ea typeface="STXinwei" panose="02010800040101010101" pitchFamily="2" charset="-122"/>
              </a:rPr>
              <a:t> mana yang </a:t>
            </a:r>
            <a:r>
              <a:rPr lang="en-US" sz="2200" dirty="0" err="1">
                <a:solidFill>
                  <a:schemeClr val="bg1"/>
                </a:solidFill>
                <a:latin typeface="STXinwei" panose="02010800040101010101" pitchFamily="2" charset="-122"/>
                <a:ea typeface="STXinwei" panose="02010800040101010101" pitchFamily="2" charset="-122"/>
              </a:rPr>
              <a:t>akan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dimiliki</a:t>
            </a:r>
            <a:r>
              <a:rPr lang="en-US" sz="2200" dirty="0">
                <a:solidFill>
                  <a:schemeClr val="bg1"/>
                </a:solidFill>
                <a:latin typeface="STXinwei" panose="02010800040101010101" pitchFamily="2" charset="-122"/>
                <a:ea typeface="STXinwei" panose="02010800040101010101" pitchFamily="2" charset="-122"/>
              </a:rPr>
              <a:t> dan </a:t>
            </a:r>
            <a:r>
              <a:rPr lang="en-US" sz="2200" dirty="0" err="1">
                <a:solidFill>
                  <a:schemeClr val="bg1"/>
                </a:solidFill>
                <a:latin typeface="STXinwei" panose="02010800040101010101" pitchFamily="2" charset="-122"/>
                <a:ea typeface="STXinwei" panose="02010800040101010101" pitchFamily="2" charset="-122"/>
              </a:rPr>
              <a:t>berapa</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proporsinya</a:t>
            </a:r>
            <a:r>
              <a:rPr lang="en-US" sz="2200" dirty="0">
                <a:solidFill>
                  <a:schemeClr val="bg1"/>
                </a:solidFill>
                <a:latin typeface="STXinwei" panose="02010800040101010101" pitchFamily="2" charset="-122"/>
                <a:ea typeface="STXinwei" panose="02010800040101010101" pitchFamily="2" charset="-122"/>
              </a:rPr>
              <a:t>. </a:t>
            </a:r>
          </a:p>
          <a:p>
            <a:pPr marL="12700" marR="535305" algn="just">
              <a:spcBef>
                <a:spcPts val="90"/>
              </a:spcBef>
            </a:pPr>
            <a:r>
              <a:rPr lang="en-US" sz="2200" dirty="0">
                <a:solidFill>
                  <a:schemeClr val="bg1"/>
                </a:solidFill>
                <a:latin typeface="STXinwei" panose="02010800040101010101" pitchFamily="2" charset="-122"/>
                <a:ea typeface="STXinwei" panose="02010800040101010101" pitchFamily="2" charset="-122"/>
              </a:rPr>
              <a:t>Keputusan </a:t>
            </a:r>
            <a:r>
              <a:rPr lang="en-US" sz="2200" dirty="0" err="1">
                <a:solidFill>
                  <a:schemeClr val="bg1"/>
                </a:solidFill>
                <a:latin typeface="STXinwei" panose="02010800040101010101" pitchFamily="2" charset="-122"/>
                <a:ea typeface="STXinwei" panose="02010800040101010101" pitchFamily="2" charset="-122"/>
              </a:rPr>
              <a:t>alokasi</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aktiva</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adalah</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alokasi</a:t>
            </a:r>
            <a:r>
              <a:rPr lang="en-US" sz="2200" dirty="0">
                <a:solidFill>
                  <a:schemeClr val="bg1"/>
                </a:solidFill>
                <a:latin typeface="STXinwei" panose="02010800040101010101" pitchFamily="2" charset="-122"/>
                <a:ea typeface="STXinwei" panose="02010800040101010101" pitchFamily="2" charset="-122"/>
              </a:rPr>
              <a:t> dana </a:t>
            </a:r>
            <a:r>
              <a:rPr lang="en-US" sz="2200" dirty="0" err="1">
                <a:solidFill>
                  <a:schemeClr val="bg1"/>
                </a:solidFill>
                <a:latin typeface="STXinwei" panose="02010800040101010101" pitchFamily="2" charset="-122"/>
                <a:ea typeface="STXinwei" panose="02010800040101010101" pitchFamily="2" charset="-122"/>
              </a:rPr>
              <a:t>portofolio</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untuk</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jenis</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aktiva</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sepeti</a:t>
            </a:r>
            <a:r>
              <a:rPr lang="en-US" sz="2200" dirty="0">
                <a:solidFill>
                  <a:schemeClr val="bg1"/>
                </a:solidFill>
                <a:latin typeface="STXinwei" panose="02010800040101010101" pitchFamily="2" charset="-122"/>
                <a:ea typeface="STXinwei" panose="02010800040101010101" pitchFamily="2" charset="-122"/>
              </a:rPr>
              <a:t> kas, </a:t>
            </a:r>
            <a:r>
              <a:rPr lang="en-US" sz="2200" dirty="0" err="1">
                <a:solidFill>
                  <a:schemeClr val="bg1"/>
                </a:solidFill>
                <a:latin typeface="STXinwei" panose="02010800040101010101" pitchFamily="2" charset="-122"/>
                <a:ea typeface="STXinwei" panose="02010800040101010101" pitchFamily="2" charset="-122"/>
              </a:rPr>
              <a:t>obligasi</a:t>
            </a:r>
            <a:r>
              <a:rPr lang="en-US" sz="2200" dirty="0">
                <a:solidFill>
                  <a:schemeClr val="bg1"/>
                </a:solidFill>
                <a:latin typeface="STXinwei" panose="02010800040101010101" pitchFamily="2" charset="-122"/>
                <a:ea typeface="STXinwei" panose="02010800040101010101" pitchFamily="2" charset="-122"/>
              </a:rPr>
              <a:t> dan </a:t>
            </a:r>
            <a:r>
              <a:rPr lang="en-US" sz="2200" dirty="0" err="1">
                <a:solidFill>
                  <a:schemeClr val="bg1"/>
                </a:solidFill>
                <a:latin typeface="STXinwei" panose="02010800040101010101" pitchFamily="2" charset="-122"/>
                <a:ea typeface="STXinwei" panose="02010800040101010101" pitchFamily="2" charset="-122"/>
              </a:rPr>
              <a:t>ekuitas</a:t>
            </a:r>
            <a:r>
              <a:rPr lang="en-US" sz="2200" dirty="0">
                <a:solidFill>
                  <a:schemeClr val="bg1"/>
                </a:solidFill>
                <a:latin typeface="STXinwei" panose="02010800040101010101" pitchFamily="2" charset="-122"/>
                <a:ea typeface="STXinwei" panose="02010800040101010101" pitchFamily="2" charset="-122"/>
              </a:rPr>
              <a:t>. </a:t>
            </a:r>
          </a:p>
          <a:p>
            <a:pPr marL="12700" marR="535305" algn="just">
              <a:spcBef>
                <a:spcPts val="90"/>
              </a:spcBef>
            </a:pPr>
            <a:endParaRPr lang="en-US" sz="22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endParaRPr>
          </a:p>
          <a:p>
            <a:pPr marL="355600" marR="535305" indent="-342900" algn="just">
              <a:spcBef>
                <a:spcPts val="90"/>
              </a:spcBef>
              <a:buFont typeface="Wingdings" panose="05000000000000000000" pitchFamily="2" charset="2"/>
              <a:buChar char="§"/>
            </a:pPr>
            <a:r>
              <a:rPr lang="en-US" sz="2200" b="1" dirty="0" err="1">
                <a:solidFill>
                  <a:schemeClr val="bg1"/>
                </a:solidFill>
                <a:latin typeface="STXinwei" panose="02010800040101010101" pitchFamily="2" charset="-122"/>
                <a:ea typeface="STXinwei" panose="02010800040101010101" pitchFamily="2" charset="-122"/>
              </a:rPr>
              <a:t>Asumsi</a:t>
            </a:r>
            <a:r>
              <a:rPr lang="en-US" sz="2200" b="1" dirty="0">
                <a:solidFill>
                  <a:schemeClr val="bg1"/>
                </a:solidFill>
                <a:latin typeface="STXinwei" panose="02010800040101010101" pitchFamily="2" charset="-122"/>
                <a:ea typeface="STXinwei" panose="02010800040101010101" pitchFamily="2" charset="-122"/>
              </a:rPr>
              <a:t> </a:t>
            </a:r>
            <a:r>
              <a:rPr lang="en-US" sz="2200" b="1" dirty="0" err="1">
                <a:solidFill>
                  <a:schemeClr val="bg1"/>
                </a:solidFill>
                <a:latin typeface="STXinwei" panose="02010800040101010101" pitchFamily="2" charset="-122"/>
                <a:ea typeface="STXinwei" panose="02010800040101010101" pitchFamily="2" charset="-122"/>
              </a:rPr>
              <a:t>Kritis</a:t>
            </a:r>
            <a:r>
              <a:rPr lang="en-US" sz="2200" b="1" dirty="0">
                <a:solidFill>
                  <a:schemeClr val="bg1"/>
                </a:solidFill>
                <a:latin typeface="STXinwei" panose="02010800040101010101" pitchFamily="2" charset="-122"/>
                <a:ea typeface="STXinwei" panose="02010800040101010101" pitchFamily="2" charset="-122"/>
              </a:rPr>
              <a:t> Model </a:t>
            </a:r>
            <a:r>
              <a:rPr lang="en-US" sz="2200" b="1" dirty="0" err="1">
                <a:solidFill>
                  <a:schemeClr val="bg1"/>
                </a:solidFill>
                <a:latin typeface="STXinwei" panose="02010800040101010101" pitchFamily="2" charset="-122"/>
                <a:ea typeface="STXinwei" panose="02010800040101010101" pitchFamily="2" charset="-122"/>
              </a:rPr>
              <a:t>Indeks</a:t>
            </a:r>
            <a:r>
              <a:rPr lang="en-US" sz="2200" b="1" dirty="0">
                <a:solidFill>
                  <a:schemeClr val="bg1"/>
                </a:solidFill>
                <a:latin typeface="STXinwei" panose="02010800040101010101" pitchFamily="2" charset="-122"/>
                <a:ea typeface="STXinwei" panose="02010800040101010101" pitchFamily="2" charset="-122"/>
              </a:rPr>
              <a:t> Tunggal </a:t>
            </a:r>
          </a:p>
          <a:p>
            <a:pPr marL="12700" marR="535305" algn="just">
              <a:spcBef>
                <a:spcPts val="90"/>
              </a:spcBef>
              <a:tabLst>
                <a:tab pos="284163" algn="l"/>
              </a:tabLst>
            </a:pPr>
            <a:r>
              <a:rPr lang="en-US" sz="2200" dirty="0">
                <a:solidFill>
                  <a:schemeClr val="bg1"/>
                </a:solidFill>
                <a:latin typeface="STXinwei" panose="02010800040101010101" pitchFamily="2" charset="-122"/>
                <a:ea typeface="STXinwei" panose="02010800040101010101" pitchFamily="2" charset="-122"/>
              </a:rPr>
              <a:t>	 Model </a:t>
            </a:r>
            <a:r>
              <a:rPr lang="en-US" sz="2200" dirty="0" err="1">
                <a:solidFill>
                  <a:schemeClr val="bg1"/>
                </a:solidFill>
                <a:latin typeface="STXinwei" panose="02010800040101010101" pitchFamily="2" charset="-122"/>
                <a:ea typeface="STXinwei" panose="02010800040101010101" pitchFamily="2" charset="-122"/>
              </a:rPr>
              <a:t>indeks</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tunggal</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mengasumsikan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bahwa</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sekuritas</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hanya</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terkait</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dengan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respon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secara</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umum</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terhadap</a:t>
            </a:r>
            <a:r>
              <a:rPr lang="en-US" sz="2200" dirty="0">
                <a:solidFill>
                  <a:schemeClr val="bg1"/>
                </a:solidFill>
                <a:latin typeface="STXinwei" panose="02010800040101010101" pitchFamily="2" charset="-122"/>
                <a:ea typeface="STXinwei" panose="02010800040101010101" pitchFamily="2" charset="-122"/>
              </a:rPr>
              <a:t> return pasar. </a:t>
            </a:r>
          </a:p>
          <a:p>
            <a:pPr marL="12700" marR="535305" algn="just">
              <a:spcBef>
                <a:spcPts val="90"/>
              </a:spcBef>
              <a:tabLst>
                <a:tab pos="284163" algn="l"/>
              </a:tabLst>
            </a:pP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Penelitian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Fohen</a:t>
            </a:r>
            <a:r>
              <a:rPr lang="en-US" sz="2200" dirty="0">
                <a:solidFill>
                  <a:schemeClr val="bg1"/>
                </a:solidFill>
                <a:latin typeface="STXinwei" panose="02010800040101010101" pitchFamily="2" charset="-122"/>
                <a:ea typeface="STXinwei" panose="02010800040101010101" pitchFamily="2" charset="-122"/>
              </a:rPr>
              <a:t> dan Pogue, </a:t>
            </a:r>
            <a:r>
              <a:rPr lang="en-US" sz="2200" dirty="0" err="1">
                <a:solidFill>
                  <a:schemeClr val="bg1"/>
                </a:solidFill>
                <a:latin typeface="STXinwei" panose="02010800040101010101" pitchFamily="2" charset="-122"/>
                <a:ea typeface="STXinwei" panose="02010800040101010101" pitchFamily="2" charset="-122"/>
              </a:rPr>
              <a:t>menemukan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bahwa</a:t>
            </a:r>
            <a:r>
              <a:rPr lang="en-US" sz="2200" dirty="0">
                <a:solidFill>
                  <a:schemeClr val="bg1"/>
                </a:solidFill>
                <a:latin typeface="STXinwei" panose="02010800040101010101" pitchFamily="2" charset="-122"/>
                <a:ea typeface="STXinwei" panose="02010800040101010101" pitchFamily="2" charset="-122"/>
              </a:rPr>
              <a:t> model </a:t>
            </a:r>
            <a:r>
              <a:rPr lang="en-US" sz="2200" dirty="0" err="1">
                <a:solidFill>
                  <a:schemeClr val="bg1"/>
                </a:solidFill>
                <a:latin typeface="STXinwei" panose="02010800040101010101" pitchFamily="2" charset="-122"/>
                <a:ea typeface="STXinwei" panose="02010800040101010101" pitchFamily="2" charset="-122"/>
              </a:rPr>
              <a:t>indeks</a:t>
            </a:r>
            <a:r>
              <a:rPr lang="en-US" sz="2200" dirty="0">
                <a:solidFill>
                  <a:schemeClr val="bg1"/>
                </a:solidFill>
                <a:latin typeface="STXinwei" panose="02010800040101010101" pitchFamily="2" charset="-122"/>
                <a:ea typeface="STXinwei" panose="02010800040101010101" pitchFamily="2" charset="-122"/>
              </a:rPr>
              <a:t> Tunggal  	  	 </a:t>
            </a:r>
            <a:r>
              <a:rPr lang="en-US" sz="2200" dirty="0" err="1">
                <a:solidFill>
                  <a:schemeClr val="bg1"/>
                </a:solidFill>
                <a:latin typeface="STXinwei" panose="02010800040101010101" pitchFamily="2" charset="-122"/>
                <a:ea typeface="STXinwei" panose="02010800040101010101" pitchFamily="2" charset="-122"/>
              </a:rPr>
              <a:t>mengungguli</a:t>
            </a:r>
            <a:r>
              <a:rPr lang="en-US" sz="2200" dirty="0">
                <a:solidFill>
                  <a:schemeClr val="bg1"/>
                </a:solidFill>
                <a:latin typeface="STXinwei" panose="02010800040101010101" pitchFamily="2" charset="-122"/>
                <a:ea typeface="STXinwei" panose="02010800040101010101" pitchFamily="2" charset="-122"/>
              </a:rPr>
              <a:t> multi-</a:t>
            </a:r>
            <a:r>
              <a:rPr lang="en-US" sz="2200" dirty="0" err="1">
                <a:solidFill>
                  <a:schemeClr val="bg1"/>
                </a:solidFill>
                <a:latin typeface="STXinwei" panose="02010800040101010101" pitchFamily="2" charset="-122"/>
                <a:ea typeface="STXinwei" panose="02010800040101010101" pitchFamily="2" charset="-122"/>
              </a:rPr>
              <a:t>indek</a:t>
            </a:r>
            <a:r>
              <a:rPr lang="en-US" sz="2200" dirty="0">
                <a:solidFill>
                  <a:schemeClr val="bg1"/>
                </a:solidFill>
                <a:latin typeface="STXinwei" panose="02010800040101010101" pitchFamily="2" charset="-122"/>
                <a:ea typeface="STXinwei" panose="02010800040101010101" pitchFamily="2" charset="-122"/>
              </a:rPr>
              <a:t> models </a:t>
            </a:r>
            <a:r>
              <a:rPr lang="en-US" sz="2200" dirty="0" err="1">
                <a:solidFill>
                  <a:schemeClr val="bg1"/>
                </a:solidFill>
                <a:latin typeface="STXinwei" panose="02010800040101010101" pitchFamily="2" charset="-122"/>
                <a:ea typeface="STXinwei" panose="02010800040101010101" pitchFamily="2" charset="-122"/>
              </a:rPr>
              <a:t>dimana</a:t>
            </a:r>
            <a:r>
              <a:rPr lang="en-US" sz="2200" dirty="0">
                <a:solidFill>
                  <a:schemeClr val="bg1"/>
                </a:solidFill>
                <a:latin typeface="STXinwei" panose="02010800040101010101" pitchFamily="2" charset="-122"/>
                <a:ea typeface="STXinwei" panose="02010800040101010101" pitchFamily="2" charset="-122"/>
              </a:rPr>
              <a:t> model </a:t>
            </a:r>
            <a:r>
              <a:rPr lang="en-US" sz="2200" dirty="0" err="1">
                <a:solidFill>
                  <a:schemeClr val="bg1"/>
                </a:solidFill>
                <a:latin typeface="STXinwei" panose="02010800040101010101" pitchFamily="2" charset="-122"/>
                <a:ea typeface="STXinwei" panose="02010800040101010101" pitchFamily="2" charset="-122"/>
              </a:rPr>
              <a:t>indeks</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tunggal</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menghasilkan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portofolio</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lebih</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efisien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Penelitian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ini</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menggunakan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klasifikasi</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industri</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menemukan</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bahwa</a:t>
            </a:r>
            <a:r>
              <a:rPr lang="en-US" sz="2200" dirty="0">
                <a:solidFill>
                  <a:schemeClr val="bg1"/>
                </a:solidFill>
                <a:latin typeface="STXinwei" panose="02010800040101010101" pitchFamily="2" charset="-122"/>
                <a:ea typeface="STXinwei" panose="02010800040101010101" pitchFamily="2" charset="-122"/>
              </a:rPr>
              <a:t> model </a:t>
            </a:r>
            <a:r>
              <a:rPr lang="en-US" sz="2200" dirty="0" err="1">
                <a:solidFill>
                  <a:schemeClr val="bg1"/>
                </a:solidFill>
                <a:latin typeface="STXinwei" panose="02010800040101010101" pitchFamily="2" charset="-122"/>
                <a:ea typeface="STXinwei" panose="02010800040101010101" pitchFamily="2" charset="-122"/>
              </a:rPr>
              <a:t>indeks</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tunggal</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tidak</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hanya</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lebih</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sederhana</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tetapi</a:t>
            </a:r>
            <a:r>
              <a:rPr lang="en-US" sz="2200" dirty="0">
                <a:solidFill>
                  <a:schemeClr val="bg1"/>
                </a:solidFill>
                <a:latin typeface="STXinwei" panose="02010800040101010101" pitchFamily="2" charset="-122"/>
                <a:ea typeface="STXinwei" panose="02010800040101010101" pitchFamily="2" charset="-122"/>
              </a:rPr>
              <a:t> 	 juga </a:t>
            </a:r>
            <a:r>
              <a:rPr lang="en-US" sz="2200" dirty="0" err="1">
                <a:solidFill>
                  <a:schemeClr val="bg1"/>
                </a:solidFill>
                <a:latin typeface="STXinwei" panose="02010800040101010101" pitchFamily="2" charset="-122"/>
                <a:ea typeface="STXinwei" panose="02010800040101010101" pitchFamily="2" charset="-122"/>
              </a:rPr>
              <a:t>mengarahkan</a:t>
            </a:r>
            <a:r>
              <a:rPr lang="en-US" sz="2200" dirty="0">
                <a:solidFill>
                  <a:schemeClr val="bg1"/>
                </a:solidFill>
                <a:latin typeface="STXinwei" panose="02010800040101010101" pitchFamily="2" charset="-122"/>
                <a:ea typeface="STXinwei" panose="02010800040101010101" pitchFamily="2" charset="-122"/>
              </a:rPr>
              <a:t> pada expected risk yang </a:t>
            </a:r>
            <a:r>
              <a:rPr lang="en-US" sz="2200" dirty="0" err="1">
                <a:solidFill>
                  <a:schemeClr val="bg1"/>
                </a:solidFill>
                <a:latin typeface="STXinwei" panose="02010800040101010101" pitchFamily="2" charset="-122"/>
                <a:ea typeface="STXinwei" panose="02010800040101010101" pitchFamily="2" charset="-122"/>
              </a:rPr>
              <a:t>lebih</a:t>
            </a:r>
            <a:r>
              <a:rPr lang="en-US" sz="2200" dirty="0">
                <a:solidFill>
                  <a:schemeClr val="bg1"/>
                </a:solidFill>
                <a:latin typeface="STXinwei" panose="02010800040101010101" pitchFamily="2" charset="-122"/>
                <a:ea typeface="STXinwei" panose="02010800040101010101" pitchFamily="2" charset="-122"/>
              </a:rPr>
              <a:t> </a:t>
            </a:r>
            <a:r>
              <a:rPr lang="en-US" sz="2200" dirty="0" err="1">
                <a:solidFill>
                  <a:schemeClr val="bg1"/>
                </a:solidFill>
                <a:latin typeface="STXinwei" panose="02010800040101010101" pitchFamily="2" charset="-122"/>
                <a:ea typeface="STXinwei" panose="02010800040101010101" pitchFamily="2" charset="-122"/>
              </a:rPr>
              <a:t>rendah</a:t>
            </a:r>
            <a:r>
              <a:rPr lang="en-US" sz="2200" dirty="0">
                <a:solidFill>
                  <a:schemeClr val="bg1"/>
                </a:solidFill>
                <a:latin typeface="STXinwei" panose="02010800040101010101" pitchFamily="2" charset="-122"/>
                <a:ea typeface="STXinwei" panose="02010800040101010101" pitchFamily="2" charset="-122"/>
              </a:rPr>
              <a:t>.</a:t>
            </a:r>
            <a:endParaRPr lang="en-US" sz="2200" dirty="0">
              <a:solidFill>
                <a:schemeClr val="bg1"/>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endParaRPr>
          </a:p>
        </p:txBody>
      </p:sp>
    </p:spTree>
    <p:extLst>
      <p:ext uri="{BB962C8B-B14F-4D97-AF65-F5344CB8AC3E}">
        <p14:creationId xmlns:p14="http://schemas.microsoft.com/office/powerpoint/2010/main" val="1949341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Effect transition="in" filter="fade">
                                      <p:cBhvr>
                                        <p:cTn id="15" dur="500"/>
                                        <p:tgtEl>
                                          <p:spTgt spid="6">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7" end="7"/>
                                            </p:txEl>
                                          </p:spTgt>
                                        </p:tgtEl>
                                        <p:attrNameLst>
                                          <p:attrName>style.visibility</p:attrName>
                                        </p:attrNameLst>
                                      </p:cBhvr>
                                      <p:to>
                                        <p:strVal val="visible"/>
                                      </p:to>
                                    </p:set>
                                    <p:animEffect transition="in" filter="fade">
                                      <p:cBhvr>
                                        <p:cTn id="18"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4" y="0"/>
            <a:ext cx="12327252" cy="7315199"/>
            <a:chOff x="3174" y="0"/>
            <a:chExt cx="12327252" cy="7315199"/>
          </a:xfrm>
        </p:grpSpPr>
        <p:pic>
          <p:nvPicPr>
            <p:cNvPr id="3" name="object 3"/>
            <p:cNvPicPr/>
            <p:nvPr/>
          </p:nvPicPr>
          <p:blipFill>
            <a:blip r:embed="rId2" cstate="print"/>
            <a:stretch>
              <a:fillRect/>
            </a:stretch>
          </p:blipFill>
          <p:spPr>
            <a:xfrm>
              <a:off x="3174" y="0"/>
              <a:ext cx="5457824" cy="7315199"/>
            </a:xfrm>
            <a:prstGeom prst="rect">
              <a:avLst/>
            </a:prstGeom>
          </p:spPr>
        </p:pic>
        <p:sp>
          <p:nvSpPr>
            <p:cNvPr id="4" name="object 4"/>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pic>
          <p:nvPicPr>
            <p:cNvPr id="6" name="object 6"/>
            <p:cNvPicPr/>
            <p:nvPr/>
          </p:nvPicPr>
          <p:blipFill>
            <a:blip r:embed="rId3" cstate="print"/>
            <a:stretch>
              <a:fillRect/>
            </a:stretch>
          </p:blipFill>
          <p:spPr>
            <a:xfrm>
              <a:off x="6458730" y="5150621"/>
              <a:ext cx="93686" cy="93479"/>
            </a:xfrm>
            <a:prstGeom prst="rect">
              <a:avLst/>
            </a:prstGeom>
          </p:spPr>
        </p:pic>
      </p:grpSp>
      <p:sp>
        <p:nvSpPr>
          <p:cNvPr id="8" name="object 8"/>
          <p:cNvSpPr txBox="1"/>
          <p:nvPr/>
        </p:nvSpPr>
        <p:spPr>
          <a:xfrm>
            <a:off x="11707314" y="6191259"/>
            <a:ext cx="389255" cy="350520"/>
          </a:xfrm>
          <a:prstGeom prst="rect">
            <a:avLst/>
          </a:prstGeom>
        </p:spPr>
        <p:txBody>
          <a:bodyPr vert="horz" wrap="square" lIns="0" tIns="16510" rIns="0" bIns="0" rtlCol="0">
            <a:spAutoFit/>
          </a:bodyPr>
          <a:lstStyle/>
          <a:p>
            <a:pPr marL="12700">
              <a:lnSpc>
                <a:spcPct val="100000"/>
              </a:lnSpc>
              <a:spcBef>
                <a:spcPts val="130"/>
              </a:spcBef>
            </a:pPr>
            <a:r>
              <a:rPr sz="2100" b="1" spc="90" dirty="0">
                <a:solidFill>
                  <a:srgbClr val="FFFFFF"/>
                </a:solidFill>
                <a:latin typeface="Tahoma"/>
                <a:cs typeface="Tahoma"/>
              </a:rPr>
              <a:t>09</a:t>
            </a:r>
            <a:endParaRPr sz="2100">
              <a:latin typeface="Tahoma"/>
              <a:cs typeface="Tahoma"/>
            </a:endParaRPr>
          </a:p>
        </p:txBody>
      </p:sp>
      <p:sp>
        <p:nvSpPr>
          <p:cNvPr id="9" name="object 9"/>
          <p:cNvSpPr txBox="1">
            <a:spLocks noGrp="1"/>
          </p:cNvSpPr>
          <p:nvPr>
            <p:ph type="title"/>
          </p:nvPr>
        </p:nvSpPr>
        <p:spPr>
          <a:xfrm>
            <a:off x="913619" y="2438400"/>
            <a:ext cx="4568658" cy="772647"/>
          </a:xfrm>
          <a:prstGeom prst="rect">
            <a:avLst/>
          </a:prstGeom>
        </p:spPr>
        <p:txBody>
          <a:bodyPr vert="horz" wrap="square" lIns="0" tIns="15875" rIns="0" bIns="0" rtlCol="0">
            <a:spAutoFit/>
          </a:bodyPr>
          <a:lstStyle/>
          <a:p>
            <a:pPr marL="12700" algn="ctr">
              <a:lnSpc>
                <a:spcPts val="5890"/>
              </a:lnSpc>
              <a:spcBef>
                <a:spcPts val="125"/>
              </a:spcBef>
            </a:pPr>
            <a:r>
              <a:rPr lang="en-US" sz="5000" spc="650" dirty="0">
                <a:latin typeface="STXinwei" panose="02010800040101010101" pitchFamily="2" charset="-122"/>
                <a:ea typeface="STXinwei" panose="02010800040101010101" pitchFamily="2" charset="-122"/>
              </a:rPr>
              <a:t>Kesimpulan</a:t>
            </a:r>
            <a:endParaRPr sz="5000" dirty="0">
              <a:latin typeface="STXinwei" panose="02010800040101010101" pitchFamily="2" charset="-122"/>
              <a:ea typeface="STXinwei" panose="02010800040101010101" pitchFamily="2" charset="-122"/>
            </a:endParaRPr>
          </a:p>
        </p:txBody>
      </p:sp>
      <p:sp>
        <p:nvSpPr>
          <p:cNvPr id="12" name="TextBox 11">
            <a:extLst>
              <a:ext uri="{FF2B5EF4-FFF2-40B4-BE49-F238E27FC236}">
                <a16:creationId xmlns:a16="http://schemas.microsoft.com/office/drawing/2014/main" id="{F21C5579-7690-51DB-6FF8-A4BFA7ED4868}"/>
              </a:ext>
            </a:extLst>
          </p:cNvPr>
          <p:cNvSpPr txBox="1"/>
          <p:nvPr/>
        </p:nvSpPr>
        <p:spPr>
          <a:xfrm>
            <a:off x="5424782" y="773421"/>
            <a:ext cx="6863086" cy="5355312"/>
          </a:xfrm>
          <a:prstGeom prst="rect">
            <a:avLst/>
          </a:prstGeom>
          <a:noFill/>
        </p:spPr>
        <p:txBody>
          <a:bodyPr wrap="square">
            <a:spAutoFit/>
          </a:bodyPr>
          <a:lstStyle/>
          <a:p>
            <a:pPr algn="just"/>
            <a:r>
              <a:rPr lang="en-US" dirty="0" err="1">
                <a:solidFill>
                  <a:schemeClr val="bg1"/>
                </a:solidFill>
                <a:latin typeface="STXinwei" panose="02010800040101010101" pitchFamily="2" charset="-122"/>
                <a:ea typeface="STXinwei" panose="02010800040101010101" pitchFamily="2" charset="-122"/>
              </a:rPr>
              <a:t>Portofolio</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adalah</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kumpulan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aset</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investasi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milik</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individu</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lembaga</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keuangan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perusahaan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maupun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manajer</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investasi</a:t>
            </a:r>
            <a:r>
              <a:rPr lang="en-US" dirty="0">
                <a:solidFill>
                  <a:schemeClr val="bg1"/>
                </a:solidFill>
                <a:latin typeface="STXinwei" panose="02010800040101010101" pitchFamily="2" charset="-122"/>
                <a:ea typeface="STXinwei" panose="02010800040101010101" pitchFamily="2" charset="-122"/>
              </a:rPr>
              <a:t>. Isi </a:t>
            </a:r>
            <a:r>
              <a:rPr lang="en-US" dirty="0" err="1">
                <a:solidFill>
                  <a:schemeClr val="bg1"/>
                </a:solidFill>
                <a:latin typeface="STXinwei" panose="02010800040101010101" pitchFamily="2" charset="-122"/>
                <a:ea typeface="STXinwei" panose="02010800040101010101" pitchFamily="2" charset="-122"/>
              </a:rPr>
              <a:t>dari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portofolio</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ini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diantaranya</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susunan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saham</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obligasi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reksa</a:t>
            </a:r>
            <a:r>
              <a:rPr lang="en-US" dirty="0">
                <a:solidFill>
                  <a:schemeClr val="bg1"/>
                </a:solidFill>
                <a:latin typeface="STXinwei" panose="02010800040101010101" pitchFamily="2" charset="-122"/>
                <a:ea typeface="STXinwei" panose="02010800040101010101" pitchFamily="2" charset="-122"/>
              </a:rPr>
              <a:t> dana, uang </a:t>
            </a:r>
            <a:r>
              <a:rPr lang="en-US" dirty="0" err="1">
                <a:solidFill>
                  <a:schemeClr val="bg1"/>
                </a:solidFill>
                <a:latin typeface="STXinwei" panose="02010800040101010101" pitchFamily="2" charset="-122"/>
                <a:ea typeface="STXinwei" panose="02010800040101010101" pitchFamily="2" charset="-122"/>
              </a:rPr>
              <a:t>tunai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atau</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komoditas</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milik</a:t>
            </a:r>
            <a:r>
              <a:rPr lang="en-US" dirty="0">
                <a:solidFill>
                  <a:schemeClr val="bg1"/>
                </a:solidFill>
                <a:latin typeface="STXinwei" panose="02010800040101010101" pitchFamily="2" charset="-122"/>
                <a:ea typeface="STXinwei" panose="02010800040101010101" pitchFamily="2" charset="-122"/>
              </a:rPr>
              <a:t> investor Menyusun </a:t>
            </a:r>
            <a:r>
              <a:rPr lang="en-US" dirty="0" err="1">
                <a:solidFill>
                  <a:schemeClr val="bg1"/>
                </a:solidFill>
                <a:latin typeface="STXinwei" panose="02010800040101010101" pitchFamily="2" charset="-122"/>
                <a:ea typeface="STXinwei" panose="02010800040101010101" pitchFamily="2" charset="-122"/>
              </a:rPr>
              <a:t>portofolio</a:t>
            </a:r>
            <a:r>
              <a:rPr lang="en-US" dirty="0">
                <a:solidFill>
                  <a:schemeClr val="bg1"/>
                </a:solidFill>
                <a:latin typeface="STXinwei" panose="02010800040101010101" pitchFamily="2" charset="-122"/>
                <a:ea typeface="STXinwei" panose="02010800040101010101" pitchFamily="2" charset="-122"/>
              </a:rPr>
              <a:t> yang optimal </a:t>
            </a:r>
            <a:r>
              <a:rPr lang="en-US" dirty="0" err="1">
                <a:solidFill>
                  <a:schemeClr val="bg1"/>
                </a:solidFill>
                <a:latin typeface="STXinwei" panose="02010800040101010101" pitchFamily="2" charset="-122"/>
                <a:ea typeface="STXinwei" panose="02010800040101010101" pitchFamily="2" charset="-122"/>
              </a:rPr>
              <a:t>bisa</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dengan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memanfaatkan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teori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portofolio</a:t>
            </a:r>
            <a:r>
              <a:rPr lang="en-US" dirty="0">
                <a:solidFill>
                  <a:schemeClr val="bg1"/>
                </a:solidFill>
                <a:latin typeface="STXinwei" panose="02010800040101010101" pitchFamily="2" charset="-122"/>
                <a:ea typeface="STXinwei" panose="02010800040101010101" pitchFamily="2" charset="-122"/>
              </a:rPr>
              <a:t> yang </a:t>
            </a:r>
            <a:r>
              <a:rPr lang="en-US" dirty="0" err="1">
                <a:solidFill>
                  <a:schemeClr val="bg1"/>
                </a:solidFill>
                <a:latin typeface="STXinwei" panose="02010800040101010101" pitchFamily="2" charset="-122"/>
                <a:ea typeface="STXinwei" panose="02010800040101010101" pitchFamily="2" charset="-122"/>
              </a:rPr>
              <a:t>dikemukakan</a:t>
            </a:r>
            <a:r>
              <a:rPr lang="en-US" dirty="0">
                <a:solidFill>
                  <a:schemeClr val="bg1"/>
                </a:solidFill>
                <a:latin typeface="STXinwei" panose="02010800040101010101" pitchFamily="2" charset="-122"/>
                <a:ea typeface="STXinwei" panose="02010800040101010101" pitchFamily="2" charset="-122"/>
              </a:rPr>
              <a:t> oleh Markowitz. </a:t>
            </a:r>
          </a:p>
          <a:p>
            <a:pPr algn="just"/>
            <a:r>
              <a:rPr lang="en-US" dirty="0" err="1">
                <a:solidFill>
                  <a:schemeClr val="bg1"/>
                </a:solidFill>
                <a:latin typeface="STXinwei" panose="02010800040101010101" pitchFamily="2" charset="-122"/>
                <a:ea typeface="STXinwei" panose="02010800040101010101" pitchFamily="2" charset="-122"/>
              </a:rPr>
              <a:t>Teori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portofolio</a:t>
            </a:r>
            <a:r>
              <a:rPr lang="en-US" dirty="0">
                <a:solidFill>
                  <a:schemeClr val="bg1"/>
                </a:solidFill>
                <a:latin typeface="STXinwei" panose="02010800040101010101" pitchFamily="2" charset="-122"/>
                <a:ea typeface="STXinwei" panose="02010800040101010101" pitchFamily="2" charset="-122"/>
              </a:rPr>
              <a:t> Markowitz </a:t>
            </a:r>
            <a:r>
              <a:rPr lang="en-US" dirty="0" err="1">
                <a:solidFill>
                  <a:schemeClr val="bg1"/>
                </a:solidFill>
                <a:latin typeface="STXinwei" panose="02010800040101010101" pitchFamily="2" charset="-122"/>
                <a:ea typeface="STXinwei" panose="02010800040101010101" pitchFamily="2" charset="-122"/>
              </a:rPr>
              <a:t>sejatinya</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mengajarkan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bahwa</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investasi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dengan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cara</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memecah</a:t>
            </a:r>
            <a:r>
              <a:rPr lang="en-US" dirty="0">
                <a:solidFill>
                  <a:schemeClr val="bg1"/>
                </a:solidFill>
                <a:latin typeface="STXinwei" panose="02010800040101010101" pitchFamily="2" charset="-122"/>
                <a:ea typeface="STXinwei" panose="02010800040101010101" pitchFamily="2" charset="-122"/>
              </a:rPr>
              <a:t> dana yang </a:t>
            </a:r>
            <a:r>
              <a:rPr lang="en-US" dirty="0" err="1">
                <a:solidFill>
                  <a:schemeClr val="bg1"/>
                </a:solidFill>
                <a:latin typeface="STXinwei" panose="02010800040101010101" pitchFamily="2" charset="-122"/>
                <a:ea typeface="STXinwei" panose="02010800040101010101" pitchFamily="2" charset="-122"/>
              </a:rPr>
              <a:t>diinvestasikan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itu</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dapat</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diartikan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sebagai</a:t>
            </a:r>
            <a:r>
              <a:rPr lang="en-US" dirty="0">
                <a:solidFill>
                  <a:schemeClr val="bg1"/>
                </a:solidFill>
                <a:latin typeface="STXinwei" panose="02010800040101010101" pitchFamily="2" charset="-122"/>
                <a:ea typeface="STXinwei" panose="02010800040101010101" pitchFamily="2" charset="-122"/>
              </a:rPr>
              <a:t> salah </a:t>
            </a:r>
            <a:r>
              <a:rPr lang="en-US" dirty="0" err="1">
                <a:solidFill>
                  <a:schemeClr val="bg1"/>
                </a:solidFill>
                <a:latin typeface="STXinwei" panose="02010800040101010101" pitchFamily="2" charset="-122"/>
                <a:ea typeface="STXinwei" panose="02010800040101010101" pitchFamily="2" charset="-122"/>
              </a:rPr>
              <a:t>satu</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upaya</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untuk</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mengurangi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risiko</a:t>
            </a:r>
            <a:r>
              <a:rPr lang="en-US" dirty="0">
                <a:solidFill>
                  <a:schemeClr val="bg1"/>
                </a:solidFill>
                <a:latin typeface="STXinwei" panose="02010800040101010101" pitchFamily="2" charset="-122"/>
                <a:ea typeface="STXinwei" panose="02010800040101010101" pitchFamily="2" charset="-122"/>
              </a:rPr>
              <a:t> yang </a:t>
            </a:r>
            <a:r>
              <a:rPr lang="en-US" dirty="0" err="1">
                <a:solidFill>
                  <a:schemeClr val="bg1"/>
                </a:solidFill>
                <a:latin typeface="STXinwei" panose="02010800040101010101" pitchFamily="2" charset="-122"/>
                <a:ea typeface="STXinwei" panose="02010800040101010101" pitchFamily="2" charset="-122"/>
              </a:rPr>
              <a:t>akan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timbul</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ke</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depan</a:t>
            </a:r>
            <a:r>
              <a:rPr lang="en-US" dirty="0">
                <a:solidFill>
                  <a:schemeClr val="bg1"/>
                </a:solidFill>
                <a:latin typeface="STXinwei" panose="02010800040101010101" pitchFamily="2" charset="-122"/>
                <a:ea typeface="STXinwei" panose="02010800040101010101" pitchFamily="2" charset="-122"/>
              </a:rPr>
              <a:t> dan </a:t>
            </a:r>
            <a:r>
              <a:rPr lang="en-US" dirty="0" err="1">
                <a:solidFill>
                  <a:schemeClr val="bg1"/>
                </a:solidFill>
                <a:latin typeface="STXinwei" panose="02010800040101010101" pitchFamily="2" charset="-122"/>
                <a:ea typeface="STXinwei" panose="02010800040101010101" pitchFamily="2" charset="-122"/>
              </a:rPr>
              <a:t>melahirkan</a:t>
            </a:r>
            <a:r>
              <a:rPr lang="en-US" dirty="0">
                <a:solidFill>
                  <a:schemeClr val="bg1"/>
                </a:solidFill>
                <a:latin typeface="STXinwei" panose="02010800040101010101" pitchFamily="2" charset="-122"/>
                <a:ea typeface="STXinwei" panose="02010800040101010101" pitchFamily="2" charset="-122"/>
              </a:rPr>
              <a:t> Efficient Frontier. </a:t>
            </a:r>
            <a:r>
              <a:rPr lang="en-US" dirty="0" err="1">
                <a:solidFill>
                  <a:schemeClr val="bg1"/>
                </a:solidFill>
                <a:latin typeface="STXinwei" panose="02010800040101010101" pitchFamily="2" charset="-122"/>
                <a:ea typeface="STXinwei" panose="02010800040101010101" pitchFamily="2" charset="-122"/>
              </a:rPr>
              <a:t>Meskipun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teori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portofolio</a:t>
            </a:r>
            <a:r>
              <a:rPr lang="en-US" dirty="0">
                <a:solidFill>
                  <a:schemeClr val="bg1"/>
                </a:solidFill>
                <a:latin typeface="STXinwei" panose="02010800040101010101" pitchFamily="2" charset="-122"/>
                <a:ea typeface="STXinwei" panose="02010800040101010101" pitchFamily="2" charset="-122"/>
              </a:rPr>
              <a:t> Markowitz </a:t>
            </a:r>
            <a:r>
              <a:rPr lang="en-US" dirty="0" err="1">
                <a:solidFill>
                  <a:schemeClr val="bg1"/>
                </a:solidFill>
                <a:latin typeface="STXinwei" panose="02010800040101010101" pitchFamily="2" charset="-122"/>
                <a:ea typeface="STXinwei" panose="02010800040101010101" pitchFamily="2" charset="-122"/>
              </a:rPr>
              <a:t>memiliki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banyak</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kelebihan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namun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teori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ini</a:t>
            </a:r>
            <a:r>
              <a:rPr lang="en-US" dirty="0">
                <a:solidFill>
                  <a:schemeClr val="bg1"/>
                </a:solidFill>
                <a:latin typeface="STXinwei" panose="02010800040101010101" pitchFamily="2" charset="-122"/>
                <a:ea typeface="STXinwei" panose="02010800040101010101" pitchFamily="2" charset="-122"/>
              </a:rPr>
              <a:t> juga </a:t>
            </a:r>
            <a:r>
              <a:rPr lang="en-US" dirty="0" err="1">
                <a:solidFill>
                  <a:schemeClr val="bg1"/>
                </a:solidFill>
                <a:latin typeface="STXinwei" panose="02010800040101010101" pitchFamily="2" charset="-122"/>
                <a:ea typeface="STXinwei" panose="02010800040101010101" pitchFamily="2" charset="-122"/>
              </a:rPr>
              <a:t>terdapat</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kekurangan</a:t>
            </a:r>
            <a:r>
              <a:rPr lang="en-US" dirty="0">
                <a:solidFill>
                  <a:schemeClr val="bg1"/>
                </a:solidFill>
                <a:latin typeface="STXinwei" panose="02010800040101010101" pitchFamily="2" charset="-122"/>
                <a:ea typeface="STXinwei" panose="02010800040101010101" pitchFamily="2" charset="-122"/>
              </a:rPr>
              <a:t>, salah </a:t>
            </a:r>
            <a:r>
              <a:rPr lang="en-US" dirty="0" err="1">
                <a:solidFill>
                  <a:schemeClr val="bg1"/>
                </a:solidFill>
                <a:latin typeface="STXinwei" panose="02010800040101010101" pitchFamily="2" charset="-122"/>
                <a:ea typeface="STXinwei" panose="02010800040101010101" pitchFamily="2" charset="-122"/>
              </a:rPr>
              <a:t>satunya</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tudi</a:t>
            </a:r>
            <a:r>
              <a:rPr lang="en-US" dirty="0">
                <a:solidFill>
                  <a:schemeClr val="bg1"/>
                </a:solidFill>
                <a:latin typeface="STXinwei" panose="02010800040101010101" pitchFamily="2" charset="-122"/>
                <a:ea typeface="STXinwei" panose="02010800040101010101" pitchFamily="2" charset="-122"/>
              </a:rPr>
              <a:t> yang </a:t>
            </a:r>
            <a:r>
              <a:rPr lang="en-US" dirty="0" err="1">
                <a:solidFill>
                  <a:schemeClr val="bg1"/>
                </a:solidFill>
                <a:latin typeface="STXinwei" panose="02010800040101010101" pitchFamily="2" charset="-122"/>
                <a:ea typeface="STXinwei" panose="02010800040101010101" pitchFamily="2" charset="-122"/>
              </a:rPr>
              <a:t>dilakukan</a:t>
            </a:r>
            <a:r>
              <a:rPr lang="en-US" dirty="0">
                <a:solidFill>
                  <a:schemeClr val="bg1"/>
                </a:solidFill>
                <a:latin typeface="STXinwei" panose="02010800040101010101" pitchFamily="2" charset="-122"/>
                <a:ea typeface="STXinwei" panose="02010800040101010101" pitchFamily="2" charset="-122"/>
              </a:rPr>
              <a:t> oleh Markowitz </a:t>
            </a:r>
            <a:r>
              <a:rPr lang="en-US" dirty="0" err="1">
                <a:solidFill>
                  <a:schemeClr val="bg1"/>
                </a:solidFill>
                <a:latin typeface="STXinwei" panose="02010800040101010101" pitchFamily="2" charset="-122"/>
                <a:ea typeface="STXinwei" panose="02010800040101010101" pitchFamily="2" charset="-122"/>
              </a:rPr>
              <a:t>adalah</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tidak</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menjelaskan</a:t>
            </a:r>
            <a:r>
              <a:rPr lang="en-US" dirty="0">
                <a:solidFill>
                  <a:schemeClr val="bg1"/>
                </a:solidFill>
                <a:latin typeface="STXinwei" panose="02010800040101010101" pitchFamily="2" charset="-122"/>
                <a:ea typeface="STXinwei" panose="02010800040101010101" pitchFamily="2" charset="-122"/>
              </a:rPr>
              <a:t> batas </a:t>
            </a:r>
            <a:r>
              <a:rPr lang="en-US" dirty="0" err="1">
                <a:solidFill>
                  <a:schemeClr val="bg1"/>
                </a:solidFill>
                <a:latin typeface="STXinwei" panose="02010800040101010101" pitchFamily="2" charset="-122"/>
                <a:ea typeface="STXinwei" panose="02010800040101010101" pitchFamily="2" charset="-122"/>
              </a:rPr>
              <a:t>waktu</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yaitu</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berapa</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waktu</a:t>
            </a:r>
            <a:r>
              <a:rPr lang="en-US" dirty="0">
                <a:solidFill>
                  <a:schemeClr val="bg1"/>
                </a:solidFill>
                <a:latin typeface="STXinwei" panose="02010800040101010101" pitchFamily="2" charset="-122"/>
                <a:ea typeface="STXinwei" panose="02010800040101010101" pitchFamily="2" charset="-122"/>
              </a:rPr>
              <a:t> yang </a:t>
            </a:r>
            <a:r>
              <a:rPr lang="en-US" dirty="0" err="1">
                <a:solidFill>
                  <a:schemeClr val="bg1"/>
                </a:solidFill>
                <a:latin typeface="STXinwei" panose="02010800040101010101" pitchFamily="2" charset="-122"/>
                <a:ea typeface="STXinwei" panose="02010800040101010101" pitchFamily="2" charset="-122"/>
              </a:rPr>
              <a:t>tepat</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untuk</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memperhitungkan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diversifikasi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tersebut</a:t>
            </a:r>
            <a:r>
              <a:rPr lang="en-US" dirty="0">
                <a:solidFill>
                  <a:schemeClr val="bg1"/>
                </a:solidFill>
                <a:latin typeface="STXinwei" panose="02010800040101010101" pitchFamily="2" charset="-122"/>
                <a:ea typeface="STXinwei" panose="02010800040101010101" pitchFamily="2" charset="-122"/>
              </a:rPr>
              <a:t>.</a:t>
            </a:r>
          </a:p>
          <a:p>
            <a:pPr algn="just"/>
            <a:r>
              <a:rPr lang="en-US" dirty="0" err="1">
                <a:solidFill>
                  <a:schemeClr val="bg1"/>
                </a:solidFill>
                <a:latin typeface="STXinwei" panose="02010800040101010101" pitchFamily="2" charset="-122"/>
                <a:ea typeface="STXinwei" panose="02010800040101010101" pitchFamily="2" charset="-122"/>
              </a:rPr>
              <a:t>Sehingga</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muncul</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metode</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alternatif</a:t>
            </a:r>
            <a:r>
              <a:rPr lang="en-US" dirty="0">
                <a:solidFill>
                  <a:schemeClr val="bg1"/>
                </a:solidFill>
                <a:latin typeface="STXinwei" panose="02010800040101010101" pitchFamily="2" charset="-122"/>
                <a:ea typeface="STXinwei" panose="02010800040101010101" pitchFamily="2" charset="-122"/>
              </a:rPr>
              <a:t> lain </a:t>
            </a:r>
            <a:r>
              <a:rPr lang="en-US" dirty="0" err="1">
                <a:solidFill>
                  <a:schemeClr val="bg1"/>
                </a:solidFill>
                <a:latin typeface="STXinwei" panose="02010800040101010101" pitchFamily="2" charset="-122"/>
                <a:ea typeface="STXinwei" panose="02010800040101010101" pitchFamily="2" charset="-122"/>
              </a:rPr>
              <a:t>untuk</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menutupi</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kekurangan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Teori</a:t>
            </a:r>
            <a:r>
              <a:rPr lang="en-US" dirty="0">
                <a:solidFill>
                  <a:schemeClr val="bg1"/>
                </a:solidFill>
                <a:latin typeface="STXinwei" panose="02010800040101010101" pitchFamily="2" charset="-122"/>
                <a:ea typeface="STXinwei" panose="02010800040101010101" pitchFamily="2" charset="-122"/>
              </a:rPr>
              <a:t> Markowitz, </a:t>
            </a:r>
            <a:r>
              <a:rPr lang="en-US" dirty="0" err="1">
                <a:solidFill>
                  <a:schemeClr val="bg1"/>
                </a:solidFill>
                <a:latin typeface="STXinwei" panose="02010800040101010101" pitchFamily="2" charset="-122"/>
                <a:ea typeface="STXinwei" panose="02010800040101010101" pitchFamily="2" charset="-122"/>
              </a:rPr>
              <a:t>yakni</a:t>
            </a:r>
            <a:r>
              <a:rPr lang="en-US" dirty="0">
                <a:solidFill>
                  <a:schemeClr val="bg1"/>
                </a:solidFill>
                <a:latin typeface="STXinwei" panose="02010800040101010101" pitchFamily="2" charset="-122"/>
                <a:ea typeface="STXinwei" panose="02010800040101010101" pitchFamily="2" charset="-122"/>
              </a:rPr>
              <a:t> Model </a:t>
            </a:r>
            <a:r>
              <a:rPr lang="en-US" dirty="0" err="1">
                <a:solidFill>
                  <a:schemeClr val="bg1"/>
                </a:solidFill>
                <a:latin typeface="STXinwei" panose="02010800040101010101" pitchFamily="2" charset="-122"/>
                <a:ea typeface="STXinwei" panose="02010800040101010101" pitchFamily="2" charset="-122"/>
              </a:rPr>
              <a:t>Indeks</a:t>
            </a:r>
            <a:r>
              <a:rPr lang="en-US" dirty="0">
                <a:solidFill>
                  <a:schemeClr val="bg1"/>
                </a:solidFill>
                <a:latin typeface="STXinwei" panose="02010800040101010101" pitchFamily="2" charset="-122"/>
                <a:ea typeface="STXinwei" panose="02010800040101010101" pitchFamily="2" charset="-122"/>
              </a:rPr>
              <a:t> Tunggal (SIM) dan Multi Index Model (</a:t>
            </a:r>
            <a:r>
              <a:rPr lang="en-US" dirty="0" err="1">
                <a:solidFill>
                  <a:schemeClr val="bg1"/>
                </a:solidFill>
                <a:latin typeface="STXinwei" panose="02010800040101010101" pitchFamily="2" charset="-122"/>
                <a:ea typeface="STXinwei" panose="02010800040101010101" pitchFamily="2" charset="-122"/>
              </a:rPr>
              <a:t>MIM</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Keunggulan</a:t>
            </a:r>
            <a:r>
              <a:rPr lang="en-US" dirty="0">
                <a:solidFill>
                  <a:schemeClr val="bg1"/>
                </a:solidFill>
                <a:latin typeface="STXinwei" panose="02010800040101010101" pitchFamily="2" charset="-122"/>
                <a:ea typeface="STXinwei" panose="02010800040101010101" pitchFamily="2" charset="-122"/>
              </a:rPr>
              <a:t> Model </a:t>
            </a:r>
            <a:r>
              <a:rPr lang="en-US" dirty="0" err="1">
                <a:solidFill>
                  <a:schemeClr val="bg1"/>
                </a:solidFill>
                <a:latin typeface="STXinwei" panose="02010800040101010101" pitchFamily="2" charset="-122"/>
                <a:ea typeface="STXinwei" panose="02010800040101010101" pitchFamily="2" charset="-122"/>
              </a:rPr>
              <a:t>Indeks</a:t>
            </a:r>
            <a:r>
              <a:rPr lang="en-US" dirty="0">
                <a:solidFill>
                  <a:schemeClr val="bg1"/>
                </a:solidFill>
                <a:latin typeface="STXinwei" panose="02010800040101010101" pitchFamily="2" charset="-122"/>
                <a:ea typeface="STXinwei" panose="02010800040101010101" pitchFamily="2" charset="-122"/>
              </a:rPr>
              <a:t> Tunggal </a:t>
            </a:r>
            <a:r>
              <a:rPr lang="en-US" dirty="0" err="1">
                <a:solidFill>
                  <a:schemeClr val="bg1"/>
                </a:solidFill>
                <a:latin typeface="STXinwei" panose="02010800040101010101" pitchFamily="2" charset="-122"/>
                <a:ea typeface="STXinwei" panose="02010800040101010101" pitchFamily="2" charset="-122"/>
              </a:rPr>
              <a:t>dibandingkan</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dengan</a:t>
            </a:r>
            <a:r>
              <a:rPr lang="en-US" dirty="0">
                <a:solidFill>
                  <a:schemeClr val="bg1"/>
                </a:solidFill>
                <a:latin typeface="STXinwei" panose="02010800040101010101" pitchFamily="2" charset="-122"/>
                <a:ea typeface="STXinwei" panose="02010800040101010101" pitchFamily="2" charset="-122"/>
              </a:rPr>
              <a:t> Model Markowitz </a:t>
            </a:r>
            <a:r>
              <a:rPr lang="en-US" dirty="0" err="1">
                <a:solidFill>
                  <a:schemeClr val="bg1"/>
                </a:solidFill>
                <a:latin typeface="STXinwei" panose="02010800040101010101" pitchFamily="2" charset="-122"/>
                <a:ea typeface="STXinwei" panose="02010800040101010101" pitchFamily="2" charset="-122"/>
              </a:rPr>
              <a:t>adalah</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perhitungannya</a:t>
            </a:r>
            <a:r>
              <a:rPr lang="en-US" dirty="0">
                <a:solidFill>
                  <a:schemeClr val="bg1"/>
                </a:solidFill>
                <a:latin typeface="STXinwei" panose="02010800040101010101" pitchFamily="2" charset="-122"/>
                <a:ea typeface="STXinwei" panose="02010800040101010101" pitchFamily="2" charset="-122"/>
              </a:rPr>
              <a:t> yang </a:t>
            </a:r>
            <a:r>
              <a:rPr lang="en-US" dirty="0" err="1">
                <a:solidFill>
                  <a:schemeClr val="bg1"/>
                </a:solidFill>
                <a:latin typeface="STXinwei" panose="02010800040101010101" pitchFamily="2" charset="-122"/>
                <a:ea typeface="STXinwei" panose="02010800040101010101" pitchFamily="2" charset="-122"/>
              </a:rPr>
              <a:t>lebih</a:t>
            </a:r>
            <a:r>
              <a:rPr lang="en-US" dirty="0">
                <a:solidFill>
                  <a:schemeClr val="bg1"/>
                </a:solidFill>
                <a:latin typeface="STXinwei" panose="02010800040101010101" pitchFamily="2" charset="-122"/>
                <a:ea typeface="STXinwei" panose="02010800040101010101" pitchFamily="2" charset="-122"/>
              </a:rPr>
              <a:t> </a:t>
            </a:r>
            <a:r>
              <a:rPr lang="en-US" dirty="0" err="1">
                <a:solidFill>
                  <a:schemeClr val="bg1"/>
                </a:solidFill>
                <a:latin typeface="STXinwei" panose="02010800040101010101" pitchFamily="2" charset="-122"/>
                <a:ea typeface="STXinwei" panose="02010800040101010101" pitchFamily="2" charset="-122"/>
              </a:rPr>
              <a:t>sederhana</a:t>
            </a:r>
            <a:r>
              <a:rPr lang="en-US" dirty="0">
                <a:solidFill>
                  <a:schemeClr val="bg1"/>
                </a:solidFill>
                <a:latin typeface="STXinwei" panose="02010800040101010101" pitchFamily="2" charset="-122"/>
                <a:ea typeface="STXinwei" panose="02010800040101010101" pitchFamily="2" charset="-122"/>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p:cTn id="7"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2">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 calcmode="lin" valueType="num">
                                      <p:cBhvr>
                                        <p:cTn id="12" dur="5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12">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12">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 calcmode="lin" valueType="num">
                                      <p:cBhvr>
                                        <p:cTn id="17" dur="5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2">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4239" y="577940"/>
            <a:ext cx="11253470" cy="6159500"/>
            <a:chOff x="734239" y="577940"/>
            <a:chExt cx="11253470" cy="6159500"/>
          </a:xfrm>
        </p:grpSpPr>
        <p:pic>
          <p:nvPicPr>
            <p:cNvPr id="3" name="object 3"/>
            <p:cNvPicPr/>
            <p:nvPr/>
          </p:nvPicPr>
          <p:blipFill>
            <a:blip r:embed="rId2" cstate="print"/>
            <a:stretch>
              <a:fillRect/>
            </a:stretch>
          </p:blipFill>
          <p:spPr>
            <a:xfrm>
              <a:off x="1181734" y="731520"/>
              <a:ext cx="10648949" cy="5848349"/>
            </a:xfrm>
            <a:prstGeom prst="rect">
              <a:avLst/>
            </a:prstGeom>
          </p:spPr>
        </p:pic>
        <p:sp>
          <p:nvSpPr>
            <p:cNvPr id="4" name="object 4"/>
            <p:cNvSpPr/>
            <p:nvPr/>
          </p:nvSpPr>
          <p:spPr>
            <a:xfrm>
              <a:off x="1209156" y="833428"/>
              <a:ext cx="240665" cy="5648325"/>
            </a:xfrm>
            <a:custGeom>
              <a:avLst/>
              <a:gdLst/>
              <a:ahLst/>
              <a:cxnLst/>
              <a:rect l="l" t="t" r="r" b="b"/>
              <a:pathLst>
                <a:path w="240665" h="5648325">
                  <a:moveTo>
                    <a:pt x="120030" y="274032"/>
                  </a:moveTo>
                  <a:lnTo>
                    <a:pt x="73090" y="263293"/>
                  </a:lnTo>
                  <a:lnTo>
                    <a:pt x="34961" y="233975"/>
                  </a:lnTo>
                  <a:lnTo>
                    <a:pt x="9359" y="190432"/>
                  </a:lnTo>
                  <a:lnTo>
                    <a:pt x="0" y="137016"/>
                  </a:lnTo>
                  <a:lnTo>
                    <a:pt x="9518" y="83600"/>
                  </a:lnTo>
                  <a:lnTo>
                    <a:pt x="35386" y="40057"/>
                  </a:lnTo>
                  <a:lnTo>
                    <a:pt x="73568" y="10739"/>
                  </a:lnTo>
                  <a:lnTo>
                    <a:pt x="120030" y="0"/>
                  </a:lnTo>
                  <a:lnTo>
                    <a:pt x="166493" y="10739"/>
                  </a:lnTo>
                  <a:lnTo>
                    <a:pt x="204675" y="40057"/>
                  </a:lnTo>
                  <a:lnTo>
                    <a:pt x="230542" y="83600"/>
                  </a:lnTo>
                  <a:lnTo>
                    <a:pt x="240061" y="137016"/>
                  </a:lnTo>
                  <a:lnTo>
                    <a:pt x="230702" y="190432"/>
                  </a:lnTo>
                  <a:lnTo>
                    <a:pt x="205099" y="233975"/>
                  </a:lnTo>
                  <a:lnTo>
                    <a:pt x="166971" y="263293"/>
                  </a:lnTo>
                  <a:lnTo>
                    <a:pt x="120030" y="274032"/>
                  </a:lnTo>
                  <a:close/>
                </a:path>
                <a:path w="240665" h="5648325">
                  <a:moveTo>
                    <a:pt x="120030" y="687346"/>
                  </a:moveTo>
                  <a:lnTo>
                    <a:pt x="73090" y="676607"/>
                  </a:lnTo>
                  <a:lnTo>
                    <a:pt x="34961" y="647289"/>
                  </a:lnTo>
                  <a:lnTo>
                    <a:pt x="9359" y="603746"/>
                  </a:lnTo>
                  <a:lnTo>
                    <a:pt x="0" y="550330"/>
                  </a:lnTo>
                  <a:lnTo>
                    <a:pt x="9359" y="496914"/>
                  </a:lnTo>
                  <a:lnTo>
                    <a:pt x="34961" y="453371"/>
                  </a:lnTo>
                  <a:lnTo>
                    <a:pt x="73090" y="424053"/>
                  </a:lnTo>
                  <a:lnTo>
                    <a:pt x="120030" y="413314"/>
                  </a:lnTo>
                  <a:lnTo>
                    <a:pt x="166971" y="424053"/>
                  </a:lnTo>
                  <a:lnTo>
                    <a:pt x="205099" y="453371"/>
                  </a:lnTo>
                  <a:lnTo>
                    <a:pt x="230702" y="496914"/>
                  </a:lnTo>
                  <a:lnTo>
                    <a:pt x="240061" y="550330"/>
                  </a:lnTo>
                  <a:lnTo>
                    <a:pt x="230702" y="603746"/>
                  </a:lnTo>
                  <a:lnTo>
                    <a:pt x="205099" y="647289"/>
                  </a:lnTo>
                  <a:lnTo>
                    <a:pt x="166971" y="676607"/>
                  </a:lnTo>
                  <a:lnTo>
                    <a:pt x="120030" y="687346"/>
                  </a:lnTo>
                  <a:close/>
                </a:path>
                <a:path w="240665" h="5648325">
                  <a:moveTo>
                    <a:pt x="120030" y="1100661"/>
                  </a:moveTo>
                  <a:lnTo>
                    <a:pt x="73090" y="1089921"/>
                  </a:lnTo>
                  <a:lnTo>
                    <a:pt x="34961" y="1060603"/>
                  </a:lnTo>
                  <a:lnTo>
                    <a:pt x="9359" y="1017060"/>
                  </a:lnTo>
                  <a:lnTo>
                    <a:pt x="0" y="963644"/>
                  </a:lnTo>
                  <a:lnTo>
                    <a:pt x="9518" y="910228"/>
                  </a:lnTo>
                  <a:lnTo>
                    <a:pt x="35386" y="866685"/>
                  </a:lnTo>
                  <a:lnTo>
                    <a:pt x="73568" y="837367"/>
                  </a:lnTo>
                  <a:lnTo>
                    <a:pt x="120030" y="826628"/>
                  </a:lnTo>
                  <a:lnTo>
                    <a:pt x="166493" y="837367"/>
                  </a:lnTo>
                  <a:lnTo>
                    <a:pt x="204675" y="866685"/>
                  </a:lnTo>
                  <a:lnTo>
                    <a:pt x="230542" y="910228"/>
                  </a:lnTo>
                  <a:lnTo>
                    <a:pt x="240061" y="963644"/>
                  </a:lnTo>
                  <a:lnTo>
                    <a:pt x="230702" y="1017060"/>
                  </a:lnTo>
                  <a:lnTo>
                    <a:pt x="205099" y="1060603"/>
                  </a:lnTo>
                  <a:lnTo>
                    <a:pt x="166971" y="1089921"/>
                  </a:lnTo>
                  <a:lnTo>
                    <a:pt x="120030" y="1100661"/>
                  </a:lnTo>
                  <a:close/>
                </a:path>
                <a:path w="240665" h="5648325">
                  <a:moveTo>
                    <a:pt x="120030" y="1513975"/>
                  </a:moveTo>
                  <a:lnTo>
                    <a:pt x="73090" y="1503235"/>
                  </a:lnTo>
                  <a:lnTo>
                    <a:pt x="34961" y="1473917"/>
                  </a:lnTo>
                  <a:lnTo>
                    <a:pt x="9359" y="1430374"/>
                  </a:lnTo>
                  <a:lnTo>
                    <a:pt x="0" y="1376958"/>
                  </a:lnTo>
                  <a:lnTo>
                    <a:pt x="9359" y="1323542"/>
                  </a:lnTo>
                  <a:lnTo>
                    <a:pt x="34961" y="1279999"/>
                  </a:lnTo>
                  <a:lnTo>
                    <a:pt x="73090" y="1250682"/>
                  </a:lnTo>
                  <a:lnTo>
                    <a:pt x="120030" y="1239942"/>
                  </a:lnTo>
                  <a:lnTo>
                    <a:pt x="166971" y="1250682"/>
                  </a:lnTo>
                  <a:lnTo>
                    <a:pt x="205099" y="1279999"/>
                  </a:lnTo>
                  <a:lnTo>
                    <a:pt x="230702" y="1323542"/>
                  </a:lnTo>
                  <a:lnTo>
                    <a:pt x="240061" y="1376958"/>
                  </a:lnTo>
                  <a:lnTo>
                    <a:pt x="230702" y="1430374"/>
                  </a:lnTo>
                  <a:lnTo>
                    <a:pt x="205099" y="1473917"/>
                  </a:lnTo>
                  <a:lnTo>
                    <a:pt x="166971" y="1503235"/>
                  </a:lnTo>
                  <a:lnTo>
                    <a:pt x="120030" y="1513975"/>
                  </a:lnTo>
                  <a:close/>
                </a:path>
                <a:path w="240665" h="5648325">
                  <a:moveTo>
                    <a:pt x="120030" y="1928421"/>
                  </a:moveTo>
                  <a:lnTo>
                    <a:pt x="73090" y="1917681"/>
                  </a:lnTo>
                  <a:lnTo>
                    <a:pt x="34961" y="1888364"/>
                  </a:lnTo>
                  <a:lnTo>
                    <a:pt x="9359" y="1844820"/>
                  </a:lnTo>
                  <a:lnTo>
                    <a:pt x="0" y="1791405"/>
                  </a:lnTo>
                  <a:lnTo>
                    <a:pt x="9518" y="1737812"/>
                  </a:lnTo>
                  <a:lnTo>
                    <a:pt x="35386" y="1693879"/>
                  </a:lnTo>
                  <a:lnTo>
                    <a:pt x="73568" y="1664173"/>
                  </a:lnTo>
                  <a:lnTo>
                    <a:pt x="120030" y="1653256"/>
                  </a:lnTo>
                  <a:lnTo>
                    <a:pt x="166493" y="1664013"/>
                  </a:lnTo>
                  <a:lnTo>
                    <a:pt x="204675" y="1693455"/>
                  </a:lnTo>
                  <a:lnTo>
                    <a:pt x="230542" y="1737334"/>
                  </a:lnTo>
                  <a:lnTo>
                    <a:pt x="240061" y="1791405"/>
                  </a:lnTo>
                  <a:lnTo>
                    <a:pt x="230702" y="1844821"/>
                  </a:lnTo>
                  <a:lnTo>
                    <a:pt x="205099" y="1888364"/>
                  </a:lnTo>
                  <a:lnTo>
                    <a:pt x="166970" y="1917681"/>
                  </a:lnTo>
                  <a:lnTo>
                    <a:pt x="120030" y="1928421"/>
                  </a:lnTo>
                  <a:close/>
                </a:path>
                <a:path w="240665" h="5648325">
                  <a:moveTo>
                    <a:pt x="120030" y="2341735"/>
                  </a:moveTo>
                  <a:lnTo>
                    <a:pt x="73090" y="2330995"/>
                  </a:lnTo>
                  <a:lnTo>
                    <a:pt x="34961" y="2301678"/>
                  </a:lnTo>
                  <a:lnTo>
                    <a:pt x="9359" y="2258135"/>
                  </a:lnTo>
                  <a:lnTo>
                    <a:pt x="0" y="2204719"/>
                  </a:lnTo>
                  <a:lnTo>
                    <a:pt x="9359" y="2151303"/>
                  </a:lnTo>
                  <a:lnTo>
                    <a:pt x="34961" y="2107760"/>
                  </a:lnTo>
                  <a:lnTo>
                    <a:pt x="73090" y="2078442"/>
                  </a:lnTo>
                  <a:lnTo>
                    <a:pt x="120030" y="2067702"/>
                  </a:lnTo>
                  <a:lnTo>
                    <a:pt x="166971" y="2078442"/>
                  </a:lnTo>
                  <a:lnTo>
                    <a:pt x="205099" y="2107760"/>
                  </a:lnTo>
                  <a:lnTo>
                    <a:pt x="230702" y="2151303"/>
                  </a:lnTo>
                  <a:lnTo>
                    <a:pt x="240061" y="2204719"/>
                  </a:lnTo>
                  <a:lnTo>
                    <a:pt x="230702" y="2258135"/>
                  </a:lnTo>
                  <a:lnTo>
                    <a:pt x="205099" y="2301678"/>
                  </a:lnTo>
                  <a:lnTo>
                    <a:pt x="166970" y="2330995"/>
                  </a:lnTo>
                  <a:lnTo>
                    <a:pt x="120030" y="2341735"/>
                  </a:lnTo>
                  <a:close/>
                </a:path>
                <a:path w="240665" h="5648325">
                  <a:moveTo>
                    <a:pt x="120030" y="2755049"/>
                  </a:moveTo>
                  <a:lnTo>
                    <a:pt x="73090" y="2744309"/>
                  </a:lnTo>
                  <a:lnTo>
                    <a:pt x="34961" y="2714992"/>
                  </a:lnTo>
                  <a:lnTo>
                    <a:pt x="9359" y="2671449"/>
                  </a:lnTo>
                  <a:lnTo>
                    <a:pt x="0" y="2618033"/>
                  </a:lnTo>
                  <a:lnTo>
                    <a:pt x="9359" y="2564617"/>
                  </a:lnTo>
                  <a:lnTo>
                    <a:pt x="34961" y="2521074"/>
                  </a:lnTo>
                  <a:lnTo>
                    <a:pt x="73090" y="2491756"/>
                  </a:lnTo>
                  <a:lnTo>
                    <a:pt x="120030" y="2481016"/>
                  </a:lnTo>
                  <a:lnTo>
                    <a:pt x="166971" y="2491756"/>
                  </a:lnTo>
                  <a:lnTo>
                    <a:pt x="205099" y="2521074"/>
                  </a:lnTo>
                  <a:lnTo>
                    <a:pt x="230702" y="2564617"/>
                  </a:lnTo>
                  <a:lnTo>
                    <a:pt x="240061" y="2618033"/>
                  </a:lnTo>
                  <a:lnTo>
                    <a:pt x="230702" y="2671449"/>
                  </a:lnTo>
                  <a:lnTo>
                    <a:pt x="205099" y="2714992"/>
                  </a:lnTo>
                  <a:lnTo>
                    <a:pt x="166970" y="2744309"/>
                  </a:lnTo>
                  <a:lnTo>
                    <a:pt x="120030" y="2755049"/>
                  </a:lnTo>
                  <a:close/>
                </a:path>
                <a:path w="240665" h="5648325">
                  <a:moveTo>
                    <a:pt x="120030" y="3168364"/>
                  </a:moveTo>
                  <a:lnTo>
                    <a:pt x="73090" y="3157624"/>
                  </a:lnTo>
                  <a:lnTo>
                    <a:pt x="34961" y="3128306"/>
                  </a:lnTo>
                  <a:lnTo>
                    <a:pt x="9359" y="3084763"/>
                  </a:lnTo>
                  <a:lnTo>
                    <a:pt x="0" y="3031347"/>
                  </a:lnTo>
                  <a:lnTo>
                    <a:pt x="9359" y="2977931"/>
                  </a:lnTo>
                  <a:lnTo>
                    <a:pt x="34961" y="2934388"/>
                  </a:lnTo>
                  <a:lnTo>
                    <a:pt x="73090" y="2905070"/>
                  </a:lnTo>
                  <a:lnTo>
                    <a:pt x="120030" y="2894331"/>
                  </a:lnTo>
                  <a:lnTo>
                    <a:pt x="166971" y="2905070"/>
                  </a:lnTo>
                  <a:lnTo>
                    <a:pt x="205099" y="2934388"/>
                  </a:lnTo>
                  <a:lnTo>
                    <a:pt x="230702" y="2977931"/>
                  </a:lnTo>
                  <a:lnTo>
                    <a:pt x="240061" y="3031347"/>
                  </a:lnTo>
                  <a:lnTo>
                    <a:pt x="230702" y="3084763"/>
                  </a:lnTo>
                  <a:lnTo>
                    <a:pt x="205099" y="3128306"/>
                  </a:lnTo>
                  <a:lnTo>
                    <a:pt x="166971" y="3157624"/>
                  </a:lnTo>
                  <a:lnTo>
                    <a:pt x="120030" y="3168364"/>
                  </a:lnTo>
                  <a:close/>
                </a:path>
                <a:path w="240665" h="5648325">
                  <a:moveTo>
                    <a:pt x="120030" y="3581678"/>
                  </a:moveTo>
                  <a:lnTo>
                    <a:pt x="73090" y="3570938"/>
                  </a:lnTo>
                  <a:lnTo>
                    <a:pt x="34961" y="3541620"/>
                  </a:lnTo>
                  <a:lnTo>
                    <a:pt x="9359" y="3498077"/>
                  </a:lnTo>
                  <a:lnTo>
                    <a:pt x="0" y="3444661"/>
                  </a:lnTo>
                  <a:lnTo>
                    <a:pt x="9518" y="3391068"/>
                  </a:lnTo>
                  <a:lnTo>
                    <a:pt x="35386" y="3347136"/>
                  </a:lnTo>
                  <a:lnTo>
                    <a:pt x="73568" y="3317429"/>
                  </a:lnTo>
                  <a:lnTo>
                    <a:pt x="120030" y="3306512"/>
                  </a:lnTo>
                  <a:lnTo>
                    <a:pt x="166493" y="3317429"/>
                  </a:lnTo>
                  <a:lnTo>
                    <a:pt x="204675" y="3347136"/>
                  </a:lnTo>
                  <a:lnTo>
                    <a:pt x="230542" y="3391068"/>
                  </a:lnTo>
                  <a:lnTo>
                    <a:pt x="240061" y="3444661"/>
                  </a:lnTo>
                  <a:lnTo>
                    <a:pt x="230702" y="3498077"/>
                  </a:lnTo>
                  <a:lnTo>
                    <a:pt x="205099" y="3541620"/>
                  </a:lnTo>
                  <a:lnTo>
                    <a:pt x="166971" y="3570938"/>
                  </a:lnTo>
                  <a:lnTo>
                    <a:pt x="120030" y="3581678"/>
                  </a:lnTo>
                  <a:close/>
                </a:path>
                <a:path w="240665" h="5648325">
                  <a:moveTo>
                    <a:pt x="120030" y="3994992"/>
                  </a:moveTo>
                  <a:lnTo>
                    <a:pt x="73090" y="3984252"/>
                  </a:lnTo>
                  <a:lnTo>
                    <a:pt x="34961" y="3954934"/>
                  </a:lnTo>
                  <a:lnTo>
                    <a:pt x="9359" y="3911391"/>
                  </a:lnTo>
                  <a:lnTo>
                    <a:pt x="0" y="3857975"/>
                  </a:lnTo>
                  <a:lnTo>
                    <a:pt x="9359" y="3804559"/>
                  </a:lnTo>
                  <a:lnTo>
                    <a:pt x="34961" y="3761016"/>
                  </a:lnTo>
                  <a:lnTo>
                    <a:pt x="73090" y="3731698"/>
                  </a:lnTo>
                  <a:lnTo>
                    <a:pt x="120030" y="3720959"/>
                  </a:lnTo>
                  <a:lnTo>
                    <a:pt x="166971" y="3731698"/>
                  </a:lnTo>
                  <a:lnTo>
                    <a:pt x="205099" y="3761016"/>
                  </a:lnTo>
                  <a:lnTo>
                    <a:pt x="230702" y="3804559"/>
                  </a:lnTo>
                  <a:lnTo>
                    <a:pt x="240061" y="3857975"/>
                  </a:lnTo>
                  <a:lnTo>
                    <a:pt x="230702" y="3911391"/>
                  </a:lnTo>
                  <a:lnTo>
                    <a:pt x="205099" y="3954934"/>
                  </a:lnTo>
                  <a:lnTo>
                    <a:pt x="166971" y="3984252"/>
                  </a:lnTo>
                  <a:lnTo>
                    <a:pt x="120030" y="3994992"/>
                  </a:lnTo>
                  <a:close/>
                </a:path>
                <a:path w="240665" h="5648325">
                  <a:moveTo>
                    <a:pt x="120030" y="4408306"/>
                  </a:moveTo>
                  <a:lnTo>
                    <a:pt x="73090" y="4397566"/>
                  </a:lnTo>
                  <a:lnTo>
                    <a:pt x="34961" y="4368248"/>
                  </a:lnTo>
                  <a:lnTo>
                    <a:pt x="9359" y="4324705"/>
                  </a:lnTo>
                  <a:lnTo>
                    <a:pt x="0" y="4271289"/>
                  </a:lnTo>
                  <a:lnTo>
                    <a:pt x="9359" y="4217873"/>
                  </a:lnTo>
                  <a:lnTo>
                    <a:pt x="34961" y="4174330"/>
                  </a:lnTo>
                  <a:lnTo>
                    <a:pt x="73090" y="4145013"/>
                  </a:lnTo>
                  <a:lnTo>
                    <a:pt x="120030" y="4134273"/>
                  </a:lnTo>
                  <a:lnTo>
                    <a:pt x="166971" y="4145013"/>
                  </a:lnTo>
                  <a:lnTo>
                    <a:pt x="205099" y="4174330"/>
                  </a:lnTo>
                  <a:lnTo>
                    <a:pt x="230702" y="4217873"/>
                  </a:lnTo>
                  <a:lnTo>
                    <a:pt x="240061" y="4271289"/>
                  </a:lnTo>
                  <a:lnTo>
                    <a:pt x="230702" y="4324705"/>
                  </a:lnTo>
                  <a:lnTo>
                    <a:pt x="205099" y="4368248"/>
                  </a:lnTo>
                  <a:lnTo>
                    <a:pt x="166971" y="4397566"/>
                  </a:lnTo>
                  <a:lnTo>
                    <a:pt x="120030" y="4408306"/>
                  </a:lnTo>
                  <a:close/>
                </a:path>
                <a:path w="240665" h="5648325">
                  <a:moveTo>
                    <a:pt x="120030" y="4821620"/>
                  </a:moveTo>
                  <a:lnTo>
                    <a:pt x="73090" y="4810880"/>
                  </a:lnTo>
                  <a:lnTo>
                    <a:pt x="34961" y="4781562"/>
                  </a:lnTo>
                  <a:lnTo>
                    <a:pt x="9359" y="4738019"/>
                  </a:lnTo>
                  <a:lnTo>
                    <a:pt x="0" y="4684603"/>
                  </a:lnTo>
                  <a:lnTo>
                    <a:pt x="9359" y="4631187"/>
                  </a:lnTo>
                  <a:lnTo>
                    <a:pt x="34961" y="4587644"/>
                  </a:lnTo>
                  <a:lnTo>
                    <a:pt x="73090" y="4558327"/>
                  </a:lnTo>
                  <a:lnTo>
                    <a:pt x="120030" y="4547587"/>
                  </a:lnTo>
                  <a:lnTo>
                    <a:pt x="166971" y="4558327"/>
                  </a:lnTo>
                  <a:lnTo>
                    <a:pt x="205099" y="4587644"/>
                  </a:lnTo>
                  <a:lnTo>
                    <a:pt x="230702" y="4631187"/>
                  </a:lnTo>
                  <a:lnTo>
                    <a:pt x="240061" y="4684603"/>
                  </a:lnTo>
                  <a:lnTo>
                    <a:pt x="230702" y="4738019"/>
                  </a:lnTo>
                  <a:lnTo>
                    <a:pt x="205099" y="4781562"/>
                  </a:lnTo>
                  <a:lnTo>
                    <a:pt x="166971" y="4810880"/>
                  </a:lnTo>
                  <a:lnTo>
                    <a:pt x="120030" y="4821620"/>
                  </a:lnTo>
                  <a:close/>
                </a:path>
                <a:path w="240665" h="5648325">
                  <a:moveTo>
                    <a:pt x="120030" y="5234934"/>
                  </a:moveTo>
                  <a:lnTo>
                    <a:pt x="73090" y="5224194"/>
                  </a:lnTo>
                  <a:lnTo>
                    <a:pt x="34961" y="5194876"/>
                  </a:lnTo>
                  <a:lnTo>
                    <a:pt x="9359" y="5151333"/>
                  </a:lnTo>
                  <a:lnTo>
                    <a:pt x="0" y="5097917"/>
                  </a:lnTo>
                  <a:lnTo>
                    <a:pt x="9359" y="5044501"/>
                  </a:lnTo>
                  <a:lnTo>
                    <a:pt x="34961" y="5000958"/>
                  </a:lnTo>
                  <a:lnTo>
                    <a:pt x="73090" y="4971641"/>
                  </a:lnTo>
                  <a:lnTo>
                    <a:pt x="120030" y="4960901"/>
                  </a:lnTo>
                  <a:lnTo>
                    <a:pt x="166971" y="4971641"/>
                  </a:lnTo>
                  <a:lnTo>
                    <a:pt x="205099" y="5000958"/>
                  </a:lnTo>
                  <a:lnTo>
                    <a:pt x="230702" y="5044501"/>
                  </a:lnTo>
                  <a:lnTo>
                    <a:pt x="240061" y="5097917"/>
                  </a:lnTo>
                  <a:lnTo>
                    <a:pt x="230702" y="5151333"/>
                  </a:lnTo>
                  <a:lnTo>
                    <a:pt x="205099" y="5194876"/>
                  </a:lnTo>
                  <a:lnTo>
                    <a:pt x="166971" y="5224194"/>
                  </a:lnTo>
                  <a:lnTo>
                    <a:pt x="120030" y="5234934"/>
                  </a:lnTo>
                  <a:close/>
                </a:path>
                <a:path w="240665" h="5648325">
                  <a:moveTo>
                    <a:pt x="120030" y="5648248"/>
                  </a:moveTo>
                  <a:lnTo>
                    <a:pt x="73090" y="5637508"/>
                  </a:lnTo>
                  <a:lnTo>
                    <a:pt x="34961" y="5608190"/>
                  </a:lnTo>
                  <a:lnTo>
                    <a:pt x="9359" y="5564647"/>
                  </a:lnTo>
                  <a:lnTo>
                    <a:pt x="0" y="5511231"/>
                  </a:lnTo>
                  <a:lnTo>
                    <a:pt x="9359" y="5457816"/>
                  </a:lnTo>
                  <a:lnTo>
                    <a:pt x="34961" y="5414272"/>
                  </a:lnTo>
                  <a:lnTo>
                    <a:pt x="73090" y="5384955"/>
                  </a:lnTo>
                  <a:lnTo>
                    <a:pt x="120030" y="5374215"/>
                  </a:lnTo>
                  <a:lnTo>
                    <a:pt x="166971" y="5384955"/>
                  </a:lnTo>
                  <a:lnTo>
                    <a:pt x="205099" y="5414272"/>
                  </a:lnTo>
                  <a:lnTo>
                    <a:pt x="230702" y="5457816"/>
                  </a:lnTo>
                  <a:lnTo>
                    <a:pt x="240061" y="5511231"/>
                  </a:lnTo>
                  <a:lnTo>
                    <a:pt x="230702" y="5564647"/>
                  </a:lnTo>
                  <a:lnTo>
                    <a:pt x="205099" y="5608190"/>
                  </a:lnTo>
                  <a:lnTo>
                    <a:pt x="166971" y="5637508"/>
                  </a:lnTo>
                  <a:lnTo>
                    <a:pt x="120030" y="5648248"/>
                  </a:lnTo>
                  <a:close/>
                </a:path>
              </a:pathLst>
            </a:custGeom>
            <a:solidFill>
              <a:srgbClr val="0C2880"/>
            </a:solidFill>
          </p:spPr>
          <p:txBody>
            <a:bodyPr wrap="square" lIns="0" tIns="0" rIns="0" bIns="0" rtlCol="0"/>
            <a:lstStyle/>
            <a:p>
              <a:endParaRPr/>
            </a:p>
          </p:txBody>
        </p:sp>
        <p:pic>
          <p:nvPicPr>
            <p:cNvPr id="5" name="object 5"/>
            <p:cNvPicPr/>
            <p:nvPr/>
          </p:nvPicPr>
          <p:blipFill>
            <a:blip r:embed="rId3" cstate="print"/>
            <a:stretch>
              <a:fillRect/>
            </a:stretch>
          </p:blipFill>
          <p:spPr>
            <a:xfrm>
              <a:off x="735827" y="897973"/>
              <a:ext cx="653375" cy="5520290"/>
            </a:xfrm>
            <a:prstGeom prst="rect">
              <a:avLst/>
            </a:prstGeom>
          </p:spPr>
        </p:pic>
        <p:sp>
          <p:nvSpPr>
            <p:cNvPr id="6" name="object 6"/>
            <p:cNvSpPr/>
            <p:nvPr/>
          </p:nvSpPr>
          <p:spPr>
            <a:xfrm>
              <a:off x="735827" y="897973"/>
              <a:ext cx="653415" cy="5520690"/>
            </a:xfrm>
            <a:custGeom>
              <a:avLst/>
              <a:gdLst/>
              <a:ahLst/>
              <a:cxnLst/>
              <a:rect l="l" t="t" r="r" b="b"/>
              <a:pathLst>
                <a:path w="653415" h="5520690">
                  <a:moveTo>
                    <a:pt x="580904" y="147207"/>
                  </a:moveTo>
                  <a:lnTo>
                    <a:pt x="73603" y="147207"/>
                  </a:lnTo>
                  <a:lnTo>
                    <a:pt x="44905" y="141439"/>
                  </a:lnTo>
                  <a:lnTo>
                    <a:pt x="21514" y="125692"/>
                  </a:lnTo>
                  <a:lnTo>
                    <a:pt x="5767" y="102302"/>
                  </a:lnTo>
                  <a:lnTo>
                    <a:pt x="0" y="73603"/>
                  </a:lnTo>
                  <a:lnTo>
                    <a:pt x="5767" y="44905"/>
                  </a:lnTo>
                  <a:lnTo>
                    <a:pt x="21514" y="21514"/>
                  </a:lnTo>
                  <a:lnTo>
                    <a:pt x="44905" y="5767"/>
                  </a:lnTo>
                  <a:lnTo>
                    <a:pt x="73603" y="0"/>
                  </a:lnTo>
                  <a:lnTo>
                    <a:pt x="579772" y="0"/>
                  </a:lnTo>
                  <a:lnTo>
                    <a:pt x="608470" y="5767"/>
                  </a:lnTo>
                  <a:lnTo>
                    <a:pt x="631860" y="21514"/>
                  </a:lnTo>
                  <a:lnTo>
                    <a:pt x="647607" y="44905"/>
                  </a:lnTo>
                  <a:lnTo>
                    <a:pt x="653375" y="73603"/>
                  </a:lnTo>
                  <a:lnTo>
                    <a:pt x="648103" y="101824"/>
                  </a:lnTo>
                  <a:lnTo>
                    <a:pt x="632427" y="125268"/>
                  </a:lnTo>
                  <a:lnTo>
                    <a:pt x="609107" y="141280"/>
                  </a:lnTo>
                  <a:lnTo>
                    <a:pt x="580904" y="147207"/>
                  </a:lnTo>
                  <a:close/>
                </a:path>
                <a:path w="653415" h="5520690">
                  <a:moveTo>
                    <a:pt x="580904" y="560521"/>
                  </a:moveTo>
                  <a:lnTo>
                    <a:pt x="73603" y="560521"/>
                  </a:lnTo>
                  <a:lnTo>
                    <a:pt x="44905" y="554753"/>
                  </a:lnTo>
                  <a:lnTo>
                    <a:pt x="21514" y="539006"/>
                  </a:lnTo>
                  <a:lnTo>
                    <a:pt x="5767" y="515616"/>
                  </a:lnTo>
                  <a:lnTo>
                    <a:pt x="0" y="486917"/>
                  </a:lnTo>
                  <a:lnTo>
                    <a:pt x="5767" y="458219"/>
                  </a:lnTo>
                  <a:lnTo>
                    <a:pt x="21514" y="434829"/>
                  </a:lnTo>
                  <a:lnTo>
                    <a:pt x="44905" y="419082"/>
                  </a:lnTo>
                  <a:lnTo>
                    <a:pt x="73603" y="413314"/>
                  </a:lnTo>
                  <a:lnTo>
                    <a:pt x="579772" y="413314"/>
                  </a:lnTo>
                  <a:lnTo>
                    <a:pt x="608470" y="419082"/>
                  </a:lnTo>
                  <a:lnTo>
                    <a:pt x="631860" y="434829"/>
                  </a:lnTo>
                  <a:lnTo>
                    <a:pt x="647607" y="458219"/>
                  </a:lnTo>
                  <a:lnTo>
                    <a:pt x="653375" y="486917"/>
                  </a:lnTo>
                  <a:lnTo>
                    <a:pt x="648103" y="515138"/>
                  </a:lnTo>
                  <a:lnTo>
                    <a:pt x="632427" y="538582"/>
                  </a:lnTo>
                  <a:lnTo>
                    <a:pt x="609107" y="554594"/>
                  </a:lnTo>
                  <a:lnTo>
                    <a:pt x="580904" y="560521"/>
                  </a:lnTo>
                  <a:close/>
                </a:path>
                <a:path w="653415" h="5520690">
                  <a:moveTo>
                    <a:pt x="580904" y="973835"/>
                  </a:moveTo>
                  <a:lnTo>
                    <a:pt x="73603" y="973835"/>
                  </a:lnTo>
                  <a:lnTo>
                    <a:pt x="44905" y="968067"/>
                  </a:lnTo>
                  <a:lnTo>
                    <a:pt x="21514" y="952320"/>
                  </a:lnTo>
                  <a:lnTo>
                    <a:pt x="5767" y="928930"/>
                  </a:lnTo>
                  <a:lnTo>
                    <a:pt x="0" y="900232"/>
                  </a:lnTo>
                  <a:lnTo>
                    <a:pt x="5767" y="871533"/>
                  </a:lnTo>
                  <a:lnTo>
                    <a:pt x="21514" y="848143"/>
                  </a:lnTo>
                  <a:lnTo>
                    <a:pt x="44905" y="832396"/>
                  </a:lnTo>
                  <a:lnTo>
                    <a:pt x="73603" y="826628"/>
                  </a:lnTo>
                  <a:lnTo>
                    <a:pt x="579772" y="826628"/>
                  </a:lnTo>
                  <a:lnTo>
                    <a:pt x="608470" y="832396"/>
                  </a:lnTo>
                  <a:lnTo>
                    <a:pt x="631860" y="848143"/>
                  </a:lnTo>
                  <a:lnTo>
                    <a:pt x="647607" y="871533"/>
                  </a:lnTo>
                  <a:lnTo>
                    <a:pt x="653375" y="900232"/>
                  </a:lnTo>
                  <a:lnTo>
                    <a:pt x="648103" y="928452"/>
                  </a:lnTo>
                  <a:lnTo>
                    <a:pt x="632427" y="951896"/>
                  </a:lnTo>
                  <a:lnTo>
                    <a:pt x="609107" y="967908"/>
                  </a:lnTo>
                  <a:lnTo>
                    <a:pt x="580904" y="973835"/>
                  </a:lnTo>
                  <a:close/>
                </a:path>
                <a:path w="653415" h="5520690">
                  <a:moveTo>
                    <a:pt x="580904" y="1387149"/>
                  </a:moveTo>
                  <a:lnTo>
                    <a:pt x="73603" y="1387149"/>
                  </a:lnTo>
                  <a:lnTo>
                    <a:pt x="44905" y="1381381"/>
                  </a:lnTo>
                  <a:lnTo>
                    <a:pt x="21514" y="1365634"/>
                  </a:lnTo>
                  <a:lnTo>
                    <a:pt x="5767" y="1342244"/>
                  </a:lnTo>
                  <a:lnTo>
                    <a:pt x="0" y="1313546"/>
                  </a:lnTo>
                  <a:lnTo>
                    <a:pt x="5767" y="1284847"/>
                  </a:lnTo>
                  <a:lnTo>
                    <a:pt x="21514" y="1261457"/>
                  </a:lnTo>
                  <a:lnTo>
                    <a:pt x="44905" y="1245710"/>
                  </a:lnTo>
                  <a:lnTo>
                    <a:pt x="73603" y="1239942"/>
                  </a:lnTo>
                  <a:lnTo>
                    <a:pt x="579772" y="1239942"/>
                  </a:lnTo>
                  <a:lnTo>
                    <a:pt x="608470" y="1245710"/>
                  </a:lnTo>
                  <a:lnTo>
                    <a:pt x="631860" y="1261457"/>
                  </a:lnTo>
                  <a:lnTo>
                    <a:pt x="647607" y="1284847"/>
                  </a:lnTo>
                  <a:lnTo>
                    <a:pt x="653375" y="1313546"/>
                  </a:lnTo>
                  <a:lnTo>
                    <a:pt x="648103" y="1341766"/>
                  </a:lnTo>
                  <a:lnTo>
                    <a:pt x="632427" y="1365210"/>
                  </a:lnTo>
                  <a:lnTo>
                    <a:pt x="609107" y="1381222"/>
                  </a:lnTo>
                  <a:lnTo>
                    <a:pt x="580904" y="1387149"/>
                  </a:lnTo>
                  <a:close/>
                </a:path>
                <a:path w="653415" h="5520690">
                  <a:moveTo>
                    <a:pt x="580904" y="1800464"/>
                  </a:moveTo>
                  <a:lnTo>
                    <a:pt x="73603" y="1800464"/>
                  </a:lnTo>
                  <a:lnTo>
                    <a:pt x="44905" y="1794696"/>
                  </a:lnTo>
                  <a:lnTo>
                    <a:pt x="21514" y="1778949"/>
                  </a:lnTo>
                  <a:lnTo>
                    <a:pt x="5767" y="1755558"/>
                  </a:lnTo>
                  <a:lnTo>
                    <a:pt x="0" y="1726860"/>
                  </a:lnTo>
                  <a:lnTo>
                    <a:pt x="5767" y="1698161"/>
                  </a:lnTo>
                  <a:lnTo>
                    <a:pt x="21514" y="1674771"/>
                  </a:lnTo>
                  <a:lnTo>
                    <a:pt x="44905" y="1659024"/>
                  </a:lnTo>
                  <a:lnTo>
                    <a:pt x="73603" y="1653256"/>
                  </a:lnTo>
                  <a:lnTo>
                    <a:pt x="579772" y="1653256"/>
                  </a:lnTo>
                  <a:lnTo>
                    <a:pt x="608470" y="1659024"/>
                  </a:lnTo>
                  <a:lnTo>
                    <a:pt x="631860" y="1674771"/>
                  </a:lnTo>
                  <a:lnTo>
                    <a:pt x="647607" y="1698161"/>
                  </a:lnTo>
                  <a:lnTo>
                    <a:pt x="653375" y="1726860"/>
                  </a:lnTo>
                  <a:lnTo>
                    <a:pt x="648103" y="1755080"/>
                  </a:lnTo>
                  <a:lnTo>
                    <a:pt x="632427" y="1778524"/>
                  </a:lnTo>
                  <a:lnTo>
                    <a:pt x="609107" y="1794536"/>
                  </a:lnTo>
                  <a:lnTo>
                    <a:pt x="580904" y="1800464"/>
                  </a:lnTo>
                  <a:close/>
                </a:path>
                <a:path w="653415" h="5520690">
                  <a:moveTo>
                    <a:pt x="580904" y="2213778"/>
                  </a:moveTo>
                  <a:lnTo>
                    <a:pt x="73603" y="2213778"/>
                  </a:lnTo>
                  <a:lnTo>
                    <a:pt x="44905" y="2208010"/>
                  </a:lnTo>
                  <a:lnTo>
                    <a:pt x="21514" y="2192263"/>
                  </a:lnTo>
                  <a:lnTo>
                    <a:pt x="5767" y="2168872"/>
                  </a:lnTo>
                  <a:lnTo>
                    <a:pt x="0" y="2140174"/>
                  </a:lnTo>
                  <a:lnTo>
                    <a:pt x="5767" y="2111475"/>
                  </a:lnTo>
                  <a:lnTo>
                    <a:pt x="21514" y="2088085"/>
                  </a:lnTo>
                  <a:lnTo>
                    <a:pt x="44905" y="2072338"/>
                  </a:lnTo>
                  <a:lnTo>
                    <a:pt x="73603" y="2066570"/>
                  </a:lnTo>
                  <a:lnTo>
                    <a:pt x="579772" y="2066570"/>
                  </a:lnTo>
                  <a:lnTo>
                    <a:pt x="608470" y="2072338"/>
                  </a:lnTo>
                  <a:lnTo>
                    <a:pt x="631860" y="2088085"/>
                  </a:lnTo>
                  <a:lnTo>
                    <a:pt x="647607" y="2111475"/>
                  </a:lnTo>
                  <a:lnTo>
                    <a:pt x="653375" y="2140174"/>
                  </a:lnTo>
                  <a:lnTo>
                    <a:pt x="648103" y="2168395"/>
                  </a:lnTo>
                  <a:lnTo>
                    <a:pt x="632427" y="2191838"/>
                  </a:lnTo>
                  <a:lnTo>
                    <a:pt x="609107" y="2207850"/>
                  </a:lnTo>
                  <a:lnTo>
                    <a:pt x="580904" y="2213778"/>
                  </a:lnTo>
                  <a:close/>
                </a:path>
                <a:path w="653415" h="5520690">
                  <a:moveTo>
                    <a:pt x="580904" y="2627092"/>
                  </a:moveTo>
                  <a:lnTo>
                    <a:pt x="73603" y="2627092"/>
                  </a:lnTo>
                  <a:lnTo>
                    <a:pt x="44905" y="2621324"/>
                  </a:lnTo>
                  <a:lnTo>
                    <a:pt x="21514" y="2605577"/>
                  </a:lnTo>
                  <a:lnTo>
                    <a:pt x="5767" y="2582186"/>
                  </a:lnTo>
                  <a:lnTo>
                    <a:pt x="0" y="2553488"/>
                  </a:lnTo>
                  <a:lnTo>
                    <a:pt x="5767" y="2524789"/>
                  </a:lnTo>
                  <a:lnTo>
                    <a:pt x="21514" y="2501399"/>
                  </a:lnTo>
                  <a:lnTo>
                    <a:pt x="44905" y="2485652"/>
                  </a:lnTo>
                  <a:lnTo>
                    <a:pt x="73603" y="2479884"/>
                  </a:lnTo>
                  <a:lnTo>
                    <a:pt x="579772" y="2479884"/>
                  </a:lnTo>
                  <a:lnTo>
                    <a:pt x="608470" y="2485652"/>
                  </a:lnTo>
                  <a:lnTo>
                    <a:pt x="631860" y="2501399"/>
                  </a:lnTo>
                  <a:lnTo>
                    <a:pt x="647607" y="2524789"/>
                  </a:lnTo>
                  <a:lnTo>
                    <a:pt x="653375" y="2553488"/>
                  </a:lnTo>
                  <a:lnTo>
                    <a:pt x="648103" y="2581709"/>
                  </a:lnTo>
                  <a:lnTo>
                    <a:pt x="632427" y="2605152"/>
                  </a:lnTo>
                  <a:lnTo>
                    <a:pt x="609107" y="2621165"/>
                  </a:lnTo>
                  <a:lnTo>
                    <a:pt x="580904" y="2627092"/>
                  </a:lnTo>
                  <a:close/>
                </a:path>
                <a:path w="653415" h="5520690">
                  <a:moveTo>
                    <a:pt x="580904" y="3040406"/>
                  </a:moveTo>
                  <a:lnTo>
                    <a:pt x="73603" y="3040406"/>
                  </a:lnTo>
                  <a:lnTo>
                    <a:pt x="44905" y="3034638"/>
                  </a:lnTo>
                  <a:lnTo>
                    <a:pt x="21514" y="3018891"/>
                  </a:lnTo>
                  <a:lnTo>
                    <a:pt x="5767" y="2995501"/>
                  </a:lnTo>
                  <a:lnTo>
                    <a:pt x="0" y="2966802"/>
                  </a:lnTo>
                  <a:lnTo>
                    <a:pt x="5767" y="2938104"/>
                  </a:lnTo>
                  <a:lnTo>
                    <a:pt x="21514" y="2914713"/>
                  </a:lnTo>
                  <a:lnTo>
                    <a:pt x="44905" y="2898966"/>
                  </a:lnTo>
                  <a:lnTo>
                    <a:pt x="73603" y="2893198"/>
                  </a:lnTo>
                  <a:lnTo>
                    <a:pt x="579772" y="2893198"/>
                  </a:lnTo>
                  <a:lnTo>
                    <a:pt x="608470" y="2898966"/>
                  </a:lnTo>
                  <a:lnTo>
                    <a:pt x="631860" y="2914713"/>
                  </a:lnTo>
                  <a:lnTo>
                    <a:pt x="647607" y="2938104"/>
                  </a:lnTo>
                  <a:lnTo>
                    <a:pt x="653375" y="2966802"/>
                  </a:lnTo>
                  <a:lnTo>
                    <a:pt x="648103" y="2995500"/>
                  </a:lnTo>
                  <a:lnTo>
                    <a:pt x="632427" y="3018891"/>
                  </a:lnTo>
                  <a:lnTo>
                    <a:pt x="609107" y="3034638"/>
                  </a:lnTo>
                  <a:lnTo>
                    <a:pt x="580904" y="3040406"/>
                  </a:lnTo>
                  <a:close/>
                </a:path>
                <a:path w="653415" h="5520690">
                  <a:moveTo>
                    <a:pt x="580904" y="3453720"/>
                  </a:moveTo>
                  <a:lnTo>
                    <a:pt x="73603" y="3453720"/>
                  </a:lnTo>
                  <a:lnTo>
                    <a:pt x="44905" y="3447952"/>
                  </a:lnTo>
                  <a:lnTo>
                    <a:pt x="21514" y="3432205"/>
                  </a:lnTo>
                  <a:lnTo>
                    <a:pt x="5767" y="3408815"/>
                  </a:lnTo>
                  <a:lnTo>
                    <a:pt x="0" y="3380116"/>
                  </a:lnTo>
                  <a:lnTo>
                    <a:pt x="5767" y="3351418"/>
                  </a:lnTo>
                  <a:lnTo>
                    <a:pt x="21514" y="3328027"/>
                  </a:lnTo>
                  <a:lnTo>
                    <a:pt x="44905" y="3312280"/>
                  </a:lnTo>
                  <a:lnTo>
                    <a:pt x="73603" y="3306512"/>
                  </a:lnTo>
                  <a:lnTo>
                    <a:pt x="579772" y="3306512"/>
                  </a:lnTo>
                  <a:lnTo>
                    <a:pt x="608470" y="3312280"/>
                  </a:lnTo>
                  <a:lnTo>
                    <a:pt x="631860" y="3328027"/>
                  </a:lnTo>
                  <a:lnTo>
                    <a:pt x="647607" y="3351418"/>
                  </a:lnTo>
                  <a:lnTo>
                    <a:pt x="653375" y="3380116"/>
                  </a:lnTo>
                  <a:lnTo>
                    <a:pt x="648103" y="3408815"/>
                  </a:lnTo>
                  <a:lnTo>
                    <a:pt x="632427" y="3432205"/>
                  </a:lnTo>
                  <a:lnTo>
                    <a:pt x="609107" y="3447952"/>
                  </a:lnTo>
                  <a:lnTo>
                    <a:pt x="580904" y="3453720"/>
                  </a:lnTo>
                  <a:close/>
                </a:path>
                <a:path w="653415" h="5520690">
                  <a:moveTo>
                    <a:pt x="580904" y="3867034"/>
                  </a:moveTo>
                  <a:lnTo>
                    <a:pt x="73603" y="3867034"/>
                  </a:lnTo>
                  <a:lnTo>
                    <a:pt x="44905" y="3861266"/>
                  </a:lnTo>
                  <a:lnTo>
                    <a:pt x="21514" y="3845519"/>
                  </a:lnTo>
                  <a:lnTo>
                    <a:pt x="5767" y="3822129"/>
                  </a:lnTo>
                  <a:lnTo>
                    <a:pt x="0" y="3793430"/>
                  </a:lnTo>
                  <a:lnTo>
                    <a:pt x="5767" y="3764732"/>
                  </a:lnTo>
                  <a:lnTo>
                    <a:pt x="21514" y="3741341"/>
                  </a:lnTo>
                  <a:lnTo>
                    <a:pt x="44905" y="3725594"/>
                  </a:lnTo>
                  <a:lnTo>
                    <a:pt x="73603" y="3719826"/>
                  </a:lnTo>
                  <a:lnTo>
                    <a:pt x="579772" y="3719826"/>
                  </a:lnTo>
                  <a:lnTo>
                    <a:pt x="608470" y="3725594"/>
                  </a:lnTo>
                  <a:lnTo>
                    <a:pt x="631860" y="3741341"/>
                  </a:lnTo>
                  <a:lnTo>
                    <a:pt x="647607" y="3764732"/>
                  </a:lnTo>
                  <a:lnTo>
                    <a:pt x="653375" y="3793430"/>
                  </a:lnTo>
                  <a:lnTo>
                    <a:pt x="648103" y="3822129"/>
                  </a:lnTo>
                  <a:lnTo>
                    <a:pt x="632427" y="3845519"/>
                  </a:lnTo>
                  <a:lnTo>
                    <a:pt x="609107" y="3861266"/>
                  </a:lnTo>
                  <a:lnTo>
                    <a:pt x="580904" y="3867034"/>
                  </a:lnTo>
                  <a:close/>
                </a:path>
                <a:path w="653415" h="5520690">
                  <a:moveTo>
                    <a:pt x="580904" y="4280348"/>
                  </a:moveTo>
                  <a:lnTo>
                    <a:pt x="73603" y="4280348"/>
                  </a:lnTo>
                  <a:lnTo>
                    <a:pt x="44905" y="4274580"/>
                  </a:lnTo>
                  <a:lnTo>
                    <a:pt x="21514" y="4258833"/>
                  </a:lnTo>
                  <a:lnTo>
                    <a:pt x="5767" y="4235443"/>
                  </a:lnTo>
                  <a:lnTo>
                    <a:pt x="0" y="4206744"/>
                  </a:lnTo>
                  <a:lnTo>
                    <a:pt x="5767" y="4178046"/>
                  </a:lnTo>
                  <a:lnTo>
                    <a:pt x="21514" y="4154655"/>
                  </a:lnTo>
                  <a:lnTo>
                    <a:pt x="44905" y="4138908"/>
                  </a:lnTo>
                  <a:lnTo>
                    <a:pt x="73603" y="4133140"/>
                  </a:lnTo>
                  <a:lnTo>
                    <a:pt x="579772" y="4133140"/>
                  </a:lnTo>
                  <a:lnTo>
                    <a:pt x="608470" y="4138908"/>
                  </a:lnTo>
                  <a:lnTo>
                    <a:pt x="631860" y="4154655"/>
                  </a:lnTo>
                  <a:lnTo>
                    <a:pt x="647607" y="4178046"/>
                  </a:lnTo>
                  <a:lnTo>
                    <a:pt x="653375" y="4206744"/>
                  </a:lnTo>
                  <a:lnTo>
                    <a:pt x="648103" y="4235443"/>
                  </a:lnTo>
                  <a:lnTo>
                    <a:pt x="632427" y="4258833"/>
                  </a:lnTo>
                  <a:lnTo>
                    <a:pt x="609107" y="4274580"/>
                  </a:lnTo>
                  <a:lnTo>
                    <a:pt x="580904" y="4280348"/>
                  </a:lnTo>
                  <a:close/>
                </a:path>
                <a:path w="653415" h="5520690">
                  <a:moveTo>
                    <a:pt x="580904" y="4693662"/>
                  </a:moveTo>
                  <a:lnTo>
                    <a:pt x="73603" y="4693662"/>
                  </a:lnTo>
                  <a:lnTo>
                    <a:pt x="44905" y="4687894"/>
                  </a:lnTo>
                  <a:lnTo>
                    <a:pt x="21514" y="4672147"/>
                  </a:lnTo>
                  <a:lnTo>
                    <a:pt x="5767" y="4648757"/>
                  </a:lnTo>
                  <a:lnTo>
                    <a:pt x="0" y="4620058"/>
                  </a:lnTo>
                  <a:lnTo>
                    <a:pt x="5767" y="4591360"/>
                  </a:lnTo>
                  <a:lnTo>
                    <a:pt x="21514" y="4567970"/>
                  </a:lnTo>
                  <a:lnTo>
                    <a:pt x="44905" y="4552223"/>
                  </a:lnTo>
                  <a:lnTo>
                    <a:pt x="73603" y="4546455"/>
                  </a:lnTo>
                  <a:lnTo>
                    <a:pt x="579772" y="4546455"/>
                  </a:lnTo>
                  <a:lnTo>
                    <a:pt x="608470" y="4552223"/>
                  </a:lnTo>
                  <a:lnTo>
                    <a:pt x="631860" y="4567970"/>
                  </a:lnTo>
                  <a:lnTo>
                    <a:pt x="647607" y="4591360"/>
                  </a:lnTo>
                  <a:lnTo>
                    <a:pt x="653375" y="4620058"/>
                  </a:lnTo>
                  <a:lnTo>
                    <a:pt x="648103" y="4648757"/>
                  </a:lnTo>
                  <a:lnTo>
                    <a:pt x="632427" y="4672147"/>
                  </a:lnTo>
                  <a:lnTo>
                    <a:pt x="609107" y="4687894"/>
                  </a:lnTo>
                  <a:lnTo>
                    <a:pt x="580904" y="4693662"/>
                  </a:lnTo>
                  <a:close/>
                </a:path>
                <a:path w="653415" h="5520690">
                  <a:moveTo>
                    <a:pt x="580904" y="5106976"/>
                  </a:moveTo>
                  <a:lnTo>
                    <a:pt x="73603" y="5106976"/>
                  </a:lnTo>
                  <a:lnTo>
                    <a:pt x="44905" y="5101208"/>
                  </a:lnTo>
                  <a:lnTo>
                    <a:pt x="21514" y="5085461"/>
                  </a:lnTo>
                  <a:lnTo>
                    <a:pt x="5767" y="5062071"/>
                  </a:lnTo>
                  <a:lnTo>
                    <a:pt x="0" y="5033373"/>
                  </a:lnTo>
                  <a:lnTo>
                    <a:pt x="5767" y="5004674"/>
                  </a:lnTo>
                  <a:lnTo>
                    <a:pt x="21514" y="4981284"/>
                  </a:lnTo>
                  <a:lnTo>
                    <a:pt x="44905" y="4965537"/>
                  </a:lnTo>
                  <a:lnTo>
                    <a:pt x="73603" y="4959769"/>
                  </a:lnTo>
                  <a:lnTo>
                    <a:pt x="579772" y="4959769"/>
                  </a:lnTo>
                  <a:lnTo>
                    <a:pt x="608470" y="4965537"/>
                  </a:lnTo>
                  <a:lnTo>
                    <a:pt x="631860" y="4981284"/>
                  </a:lnTo>
                  <a:lnTo>
                    <a:pt x="647607" y="5004674"/>
                  </a:lnTo>
                  <a:lnTo>
                    <a:pt x="653375" y="5033373"/>
                  </a:lnTo>
                  <a:lnTo>
                    <a:pt x="648103" y="5062071"/>
                  </a:lnTo>
                  <a:lnTo>
                    <a:pt x="632427" y="5085461"/>
                  </a:lnTo>
                  <a:lnTo>
                    <a:pt x="609107" y="5101208"/>
                  </a:lnTo>
                  <a:lnTo>
                    <a:pt x="580904" y="5106976"/>
                  </a:lnTo>
                  <a:close/>
                </a:path>
                <a:path w="653415" h="5520690">
                  <a:moveTo>
                    <a:pt x="580904" y="5520291"/>
                  </a:moveTo>
                  <a:lnTo>
                    <a:pt x="73603" y="5520291"/>
                  </a:lnTo>
                  <a:lnTo>
                    <a:pt x="44905" y="5514523"/>
                  </a:lnTo>
                  <a:lnTo>
                    <a:pt x="21514" y="5498776"/>
                  </a:lnTo>
                  <a:lnTo>
                    <a:pt x="5767" y="5475385"/>
                  </a:lnTo>
                  <a:lnTo>
                    <a:pt x="0" y="5446687"/>
                  </a:lnTo>
                  <a:lnTo>
                    <a:pt x="5767" y="5417988"/>
                  </a:lnTo>
                  <a:lnTo>
                    <a:pt x="21514" y="5394598"/>
                  </a:lnTo>
                  <a:lnTo>
                    <a:pt x="44905" y="5378851"/>
                  </a:lnTo>
                  <a:lnTo>
                    <a:pt x="73603" y="5373083"/>
                  </a:lnTo>
                  <a:lnTo>
                    <a:pt x="579772" y="5373083"/>
                  </a:lnTo>
                  <a:lnTo>
                    <a:pt x="608470" y="5378851"/>
                  </a:lnTo>
                  <a:lnTo>
                    <a:pt x="631860" y="5394598"/>
                  </a:lnTo>
                  <a:lnTo>
                    <a:pt x="647607" y="5417988"/>
                  </a:lnTo>
                  <a:lnTo>
                    <a:pt x="653375" y="5446687"/>
                  </a:lnTo>
                  <a:lnTo>
                    <a:pt x="648103" y="5475385"/>
                  </a:lnTo>
                  <a:lnTo>
                    <a:pt x="632427" y="5498775"/>
                  </a:lnTo>
                  <a:lnTo>
                    <a:pt x="609107" y="5514522"/>
                  </a:lnTo>
                  <a:lnTo>
                    <a:pt x="580904" y="5520291"/>
                  </a:lnTo>
                  <a:close/>
                </a:path>
              </a:pathLst>
            </a:custGeom>
            <a:ln w="3175">
              <a:solidFill>
                <a:srgbClr val="A6A8AB"/>
              </a:solidFill>
            </a:ln>
          </p:spPr>
          <p:txBody>
            <a:bodyPr wrap="square" lIns="0" tIns="0" rIns="0" bIns="0" rtlCol="0"/>
            <a:lstStyle/>
            <a:p>
              <a:endParaRPr/>
            </a:p>
          </p:txBody>
        </p:sp>
      </p:grpSp>
      <p:sp>
        <p:nvSpPr>
          <p:cNvPr id="7" name="object 7"/>
          <p:cNvSpPr txBox="1">
            <a:spLocks noGrp="1"/>
          </p:cNvSpPr>
          <p:nvPr>
            <p:ph type="title"/>
          </p:nvPr>
        </p:nvSpPr>
        <p:spPr>
          <a:xfrm>
            <a:off x="2768600" y="1981200"/>
            <a:ext cx="6858000" cy="2475037"/>
          </a:xfrm>
          <a:prstGeom prst="rect">
            <a:avLst/>
          </a:prstGeom>
        </p:spPr>
        <p:txBody>
          <a:bodyPr vert="horz" wrap="square" lIns="0" tIns="12700" rIns="0" bIns="0" rtlCol="0">
            <a:spAutoFit/>
          </a:bodyPr>
          <a:lstStyle/>
          <a:p>
            <a:pPr marL="12700" algn="ctr">
              <a:spcBef>
                <a:spcPts val="100"/>
              </a:spcBef>
            </a:pPr>
            <a:r>
              <a:rPr lang="en-US" sz="8000" spc="-20" dirty="0" err="1">
                <a:latin typeface="STXinwei" panose="02010800040101010101" pitchFamily="2" charset="-122"/>
                <a:ea typeface="STXinwei" panose="02010800040101010101" pitchFamily="2" charset="-122"/>
              </a:rPr>
              <a:t>Sekian</a:t>
            </a:r>
            <a:r>
              <a:rPr lang="en-US" sz="8000" spc="-20" dirty="0">
                <a:latin typeface="STXinwei" panose="02010800040101010101" pitchFamily="2" charset="-122"/>
                <a:ea typeface="STXinwei" panose="02010800040101010101" pitchFamily="2" charset="-122"/>
              </a:rPr>
              <a:t> </a:t>
            </a:r>
            <a:br>
              <a:rPr lang="en-US" sz="8000" spc="-20" dirty="0">
                <a:latin typeface="STXinwei" panose="02010800040101010101" pitchFamily="2" charset="-122"/>
                <a:ea typeface="STXinwei" panose="02010800040101010101" pitchFamily="2" charset="-122"/>
              </a:rPr>
            </a:br>
            <a:r>
              <a:rPr lang="en-US" sz="8000" spc="-20" dirty="0" err="1">
                <a:latin typeface="STXinwei" panose="02010800040101010101" pitchFamily="2" charset="-122"/>
                <a:ea typeface="STXinwei" panose="02010800040101010101" pitchFamily="2" charset="-122"/>
              </a:rPr>
              <a:t>Terima</a:t>
            </a:r>
            <a:r>
              <a:rPr lang="en-US" sz="8000" spc="-20" dirty="0">
                <a:latin typeface="STXinwei" panose="02010800040101010101" pitchFamily="2" charset="-122"/>
                <a:ea typeface="STXinwei" panose="02010800040101010101" pitchFamily="2" charset="-122"/>
              </a:rPr>
              <a:t> Kasih</a:t>
            </a:r>
            <a:endParaRPr sz="8000" dirty="0">
              <a:latin typeface="STXinwei" panose="02010800040101010101" pitchFamily="2" charset="-122"/>
              <a:ea typeface="STXinwei" panose="02010800040101010101" pitchFamily="2" charset="-122"/>
            </a:endParaRPr>
          </a:p>
        </p:txBody>
      </p:sp>
      <p:sp>
        <p:nvSpPr>
          <p:cNvPr id="8" name="object 8"/>
          <p:cNvSpPr/>
          <p:nvPr/>
        </p:nvSpPr>
        <p:spPr>
          <a:xfrm>
            <a:off x="7890636" y="4081404"/>
            <a:ext cx="509270" cy="83820"/>
          </a:xfrm>
          <a:custGeom>
            <a:avLst/>
            <a:gdLst/>
            <a:ahLst/>
            <a:cxnLst/>
            <a:rect l="l" t="t" r="r" b="b"/>
            <a:pathLst>
              <a:path w="509270" h="83820">
                <a:moveTo>
                  <a:pt x="508666" y="83206"/>
                </a:moveTo>
                <a:lnTo>
                  <a:pt x="0" y="83206"/>
                </a:lnTo>
                <a:lnTo>
                  <a:pt x="0" y="0"/>
                </a:lnTo>
                <a:lnTo>
                  <a:pt x="508666" y="0"/>
                </a:lnTo>
                <a:lnTo>
                  <a:pt x="508666" y="83206"/>
                </a:lnTo>
                <a:close/>
              </a:path>
            </a:pathLst>
          </a:custGeom>
          <a:solidFill>
            <a:srgbClr val="FFFFFF"/>
          </a:solidFill>
        </p:spPr>
        <p:txBody>
          <a:bodyPr wrap="square" lIns="0" tIns="0" rIns="0" bIns="0" rtlCol="0"/>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4239" y="577940"/>
            <a:ext cx="11253470" cy="6159500"/>
            <a:chOff x="734239" y="577940"/>
            <a:chExt cx="11253470" cy="6159500"/>
          </a:xfrm>
        </p:grpSpPr>
        <p:pic>
          <p:nvPicPr>
            <p:cNvPr id="3" name="object 3"/>
            <p:cNvPicPr/>
            <p:nvPr/>
          </p:nvPicPr>
          <p:blipFill>
            <a:blip r:embed="rId2" cstate="print"/>
            <a:stretch>
              <a:fillRect/>
            </a:stretch>
          </p:blipFill>
          <p:spPr>
            <a:xfrm>
              <a:off x="1181734" y="731520"/>
              <a:ext cx="10648949" cy="5848349"/>
            </a:xfrm>
            <a:prstGeom prst="rect">
              <a:avLst/>
            </a:prstGeom>
          </p:spPr>
        </p:pic>
        <p:sp>
          <p:nvSpPr>
            <p:cNvPr id="4" name="object 4"/>
            <p:cNvSpPr/>
            <p:nvPr/>
          </p:nvSpPr>
          <p:spPr>
            <a:xfrm>
              <a:off x="1209156" y="833428"/>
              <a:ext cx="240665" cy="5648325"/>
            </a:xfrm>
            <a:custGeom>
              <a:avLst/>
              <a:gdLst/>
              <a:ahLst/>
              <a:cxnLst/>
              <a:rect l="l" t="t" r="r" b="b"/>
              <a:pathLst>
                <a:path w="240665" h="5648325">
                  <a:moveTo>
                    <a:pt x="120030" y="274032"/>
                  </a:moveTo>
                  <a:lnTo>
                    <a:pt x="73090" y="263293"/>
                  </a:lnTo>
                  <a:lnTo>
                    <a:pt x="34961" y="233975"/>
                  </a:lnTo>
                  <a:lnTo>
                    <a:pt x="9359" y="190432"/>
                  </a:lnTo>
                  <a:lnTo>
                    <a:pt x="0" y="137016"/>
                  </a:lnTo>
                  <a:lnTo>
                    <a:pt x="9518" y="83600"/>
                  </a:lnTo>
                  <a:lnTo>
                    <a:pt x="35386" y="40057"/>
                  </a:lnTo>
                  <a:lnTo>
                    <a:pt x="73568" y="10739"/>
                  </a:lnTo>
                  <a:lnTo>
                    <a:pt x="120030" y="0"/>
                  </a:lnTo>
                  <a:lnTo>
                    <a:pt x="166493" y="10739"/>
                  </a:lnTo>
                  <a:lnTo>
                    <a:pt x="204675" y="40057"/>
                  </a:lnTo>
                  <a:lnTo>
                    <a:pt x="230542" y="83600"/>
                  </a:lnTo>
                  <a:lnTo>
                    <a:pt x="240061" y="137016"/>
                  </a:lnTo>
                  <a:lnTo>
                    <a:pt x="230702" y="190432"/>
                  </a:lnTo>
                  <a:lnTo>
                    <a:pt x="205099" y="233975"/>
                  </a:lnTo>
                  <a:lnTo>
                    <a:pt x="166971" y="263293"/>
                  </a:lnTo>
                  <a:lnTo>
                    <a:pt x="120030" y="274032"/>
                  </a:lnTo>
                  <a:close/>
                </a:path>
                <a:path w="240665" h="5648325">
                  <a:moveTo>
                    <a:pt x="120030" y="687346"/>
                  </a:moveTo>
                  <a:lnTo>
                    <a:pt x="73090" y="676607"/>
                  </a:lnTo>
                  <a:lnTo>
                    <a:pt x="34961" y="647289"/>
                  </a:lnTo>
                  <a:lnTo>
                    <a:pt x="9359" y="603746"/>
                  </a:lnTo>
                  <a:lnTo>
                    <a:pt x="0" y="550330"/>
                  </a:lnTo>
                  <a:lnTo>
                    <a:pt x="9359" y="496914"/>
                  </a:lnTo>
                  <a:lnTo>
                    <a:pt x="34961" y="453371"/>
                  </a:lnTo>
                  <a:lnTo>
                    <a:pt x="73090" y="424053"/>
                  </a:lnTo>
                  <a:lnTo>
                    <a:pt x="120030" y="413314"/>
                  </a:lnTo>
                  <a:lnTo>
                    <a:pt x="166971" y="424053"/>
                  </a:lnTo>
                  <a:lnTo>
                    <a:pt x="205099" y="453371"/>
                  </a:lnTo>
                  <a:lnTo>
                    <a:pt x="230702" y="496914"/>
                  </a:lnTo>
                  <a:lnTo>
                    <a:pt x="240061" y="550330"/>
                  </a:lnTo>
                  <a:lnTo>
                    <a:pt x="230702" y="603746"/>
                  </a:lnTo>
                  <a:lnTo>
                    <a:pt x="205099" y="647289"/>
                  </a:lnTo>
                  <a:lnTo>
                    <a:pt x="166971" y="676607"/>
                  </a:lnTo>
                  <a:lnTo>
                    <a:pt x="120030" y="687346"/>
                  </a:lnTo>
                  <a:close/>
                </a:path>
                <a:path w="240665" h="5648325">
                  <a:moveTo>
                    <a:pt x="120030" y="1100661"/>
                  </a:moveTo>
                  <a:lnTo>
                    <a:pt x="73090" y="1089921"/>
                  </a:lnTo>
                  <a:lnTo>
                    <a:pt x="34961" y="1060603"/>
                  </a:lnTo>
                  <a:lnTo>
                    <a:pt x="9359" y="1017060"/>
                  </a:lnTo>
                  <a:lnTo>
                    <a:pt x="0" y="963644"/>
                  </a:lnTo>
                  <a:lnTo>
                    <a:pt x="9518" y="910228"/>
                  </a:lnTo>
                  <a:lnTo>
                    <a:pt x="35386" y="866685"/>
                  </a:lnTo>
                  <a:lnTo>
                    <a:pt x="73568" y="837367"/>
                  </a:lnTo>
                  <a:lnTo>
                    <a:pt x="120030" y="826628"/>
                  </a:lnTo>
                  <a:lnTo>
                    <a:pt x="166493" y="837367"/>
                  </a:lnTo>
                  <a:lnTo>
                    <a:pt x="204675" y="866685"/>
                  </a:lnTo>
                  <a:lnTo>
                    <a:pt x="230542" y="910228"/>
                  </a:lnTo>
                  <a:lnTo>
                    <a:pt x="240061" y="963644"/>
                  </a:lnTo>
                  <a:lnTo>
                    <a:pt x="230702" y="1017060"/>
                  </a:lnTo>
                  <a:lnTo>
                    <a:pt x="205099" y="1060603"/>
                  </a:lnTo>
                  <a:lnTo>
                    <a:pt x="166971" y="1089921"/>
                  </a:lnTo>
                  <a:lnTo>
                    <a:pt x="120030" y="1100661"/>
                  </a:lnTo>
                  <a:close/>
                </a:path>
                <a:path w="240665" h="5648325">
                  <a:moveTo>
                    <a:pt x="120030" y="1513975"/>
                  </a:moveTo>
                  <a:lnTo>
                    <a:pt x="73090" y="1503235"/>
                  </a:lnTo>
                  <a:lnTo>
                    <a:pt x="34961" y="1473917"/>
                  </a:lnTo>
                  <a:lnTo>
                    <a:pt x="9359" y="1430374"/>
                  </a:lnTo>
                  <a:lnTo>
                    <a:pt x="0" y="1376958"/>
                  </a:lnTo>
                  <a:lnTo>
                    <a:pt x="9359" y="1323542"/>
                  </a:lnTo>
                  <a:lnTo>
                    <a:pt x="34961" y="1279999"/>
                  </a:lnTo>
                  <a:lnTo>
                    <a:pt x="73090" y="1250682"/>
                  </a:lnTo>
                  <a:lnTo>
                    <a:pt x="120030" y="1239942"/>
                  </a:lnTo>
                  <a:lnTo>
                    <a:pt x="166971" y="1250682"/>
                  </a:lnTo>
                  <a:lnTo>
                    <a:pt x="205099" y="1279999"/>
                  </a:lnTo>
                  <a:lnTo>
                    <a:pt x="230702" y="1323542"/>
                  </a:lnTo>
                  <a:lnTo>
                    <a:pt x="240061" y="1376958"/>
                  </a:lnTo>
                  <a:lnTo>
                    <a:pt x="230702" y="1430374"/>
                  </a:lnTo>
                  <a:lnTo>
                    <a:pt x="205099" y="1473917"/>
                  </a:lnTo>
                  <a:lnTo>
                    <a:pt x="166971" y="1503235"/>
                  </a:lnTo>
                  <a:lnTo>
                    <a:pt x="120030" y="1513975"/>
                  </a:lnTo>
                  <a:close/>
                </a:path>
                <a:path w="240665" h="5648325">
                  <a:moveTo>
                    <a:pt x="120030" y="1928421"/>
                  </a:moveTo>
                  <a:lnTo>
                    <a:pt x="73090" y="1917681"/>
                  </a:lnTo>
                  <a:lnTo>
                    <a:pt x="34961" y="1888364"/>
                  </a:lnTo>
                  <a:lnTo>
                    <a:pt x="9359" y="1844820"/>
                  </a:lnTo>
                  <a:lnTo>
                    <a:pt x="0" y="1791405"/>
                  </a:lnTo>
                  <a:lnTo>
                    <a:pt x="9518" y="1737812"/>
                  </a:lnTo>
                  <a:lnTo>
                    <a:pt x="35386" y="1693879"/>
                  </a:lnTo>
                  <a:lnTo>
                    <a:pt x="73568" y="1664173"/>
                  </a:lnTo>
                  <a:lnTo>
                    <a:pt x="120030" y="1653256"/>
                  </a:lnTo>
                  <a:lnTo>
                    <a:pt x="166493" y="1664013"/>
                  </a:lnTo>
                  <a:lnTo>
                    <a:pt x="204675" y="1693455"/>
                  </a:lnTo>
                  <a:lnTo>
                    <a:pt x="230542" y="1737334"/>
                  </a:lnTo>
                  <a:lnTo>
                    <a:pt x="240061" y="1791405"/>
                  </a:lnTo>
                  <a:lnTo>
                    <a:pt x="230702" y="1844821"/>
                  </a:lnTo>
                  <a:lnTo>
                    <a:pt x="205099" y="1888364"/>
                  </a:lnTo>
                  <a:lnTo>
                    <a:pt x="166970" y="1917681"/>
                  </a:lnTo>
                  <a:lnTo>
                    <a:pt x="120030" y="1928421"/>
                  </a:lnTo>
                  <a:close/>
                </a:path>
                <a:path w="240665" h="5648325">
                  <a:moveTo>
                    <a:pt x="120030" y="2341735"/>
                  </a:moveTo>
                  <a:lnTo>
                    <a:pt x="73090" y="2330995"/>
                  </a:lnTo>
                  <a:lnTo>
                    <a:pt x="34961" y="2301678"/>
                  </a:lnTo>
                  <a:lnTo>
                    <a:pt x="9359" y="2258135"/>
                  </a:lnTo>
                  <a:lnTo>
                    <a:pt x="0" y="2204719"/>
                  </a:lnTo>
                  <a:lnTo>
                    <a:pt x="9359" y="2151303"/>
                  </a:lnTo>
                  <a:lnTo>
                    <a:pt x="34961" y="2107760"/>
                  </a:lnTo>
                  <a:lnTo>
                    <a:pt x="73090" y="2078442"/>
                  </a:lnTo>
                  <a:lnTo>
                    <a:pt x="120030" y="2067702"/>
                  </a:lnTo>
                  <a:lnTo>
                    <a:pt x="166971" y="2078442"/>
                  </a:lnTo>
                  <a:lnTo>
                    <a:pt x="205099" y="2107760"/>
                  </a:lnTo>
                  <a:lnTo>
                    <a:pt x="230702" y="2151303"/>
                  </a:lnTo>
                  <a:lnTo>
                    <a:pt x="240061" y="2204719"/>
                  </a:lnTo>
                  <a:lnTo>
                    <a:pt x="230702" y="2258135"/>
                  </a:lnTo>
                  <a:lnTo>
                    <a:pt x="205099" y="2301678"/>
                  </a:lnTo>
                  <a:lnTo>
                    <a:pt x="166970" y="2330995"/>
                  </a:lnTo>
                  <a:lnTo>
                    <a:pt x="120030" y="2341735"/>
                  </a:lnTo>
                  <a:close/>
                </a:path>
                <a:path w="240665" h="5648325">
                  <a:moveTo>
                    <a:pt x="120030" y="2755049"/>
                  </a:moveTo>
                  <a:lnTo>
                    <a:pt x="73090" y="2744309"/>
                  </a:lnTo>
                  <a:lnTo>
                    <a:pt x="34961" y="2714992"/>
                  </a:lnTo>
                  <a:lnTo>
                    <a:pt x="9359" y="2671449"/>
                  </a:lnTo>
                  <a:lnTo>
                    <a:pt x="0" y="2618033"/>
                  </a:lnTo>
                  <a:lnTo>
                    <a:pt x="9359" y="2564617"/>
                  </a:lnTo>
                  <a:lnTo>
                    <a:pt x="34961" y="2521074"/>
                  </a:lnTo>
                  <a:lnTo>
                    <a:pt x="73090" y="2491756"/>
                  </a:lnTo>
                  <a:lnTo>
                    <a:pt x="120030" y="2481016"/>
                  </a:lnTo>
                  <a:lnTo>
                    <a:pt x="166971" y="2491756"/>
                  </a:lnTo>
                  <a:lnTo>
                    <a:pt x="205099" y="2521074"/>
                  </a:lnTo>
                  <a:lnTo>
                    <a:pt x="230702" y="2564617"/>
                  </a:lnTo>
                  <a:lnTo>
                    <a:pt x="240061" y="2618033"/>
                  </a:lnTo>
                  <a:lnTo>
                    <a:pt x="230702" y="2671449"/>
                  </a:lnTo>
                  <a:lnTo>
                    <a:pt x="205099" y="2714992"/>
                  </a:lnTo>
                  <a:lnTo>
                    <a:pt x="166970" y="2744309"/>
                  </a:lnTo>
                  <a:lnTo>
                    <a:pt x="120030" y="2755049"/>
                  </a:lnTo>
                  <a:close/>
                </a:path>
                <a:path w="240665" h="5648325">
                  <a:moveTo>
                    <a:pt x="120030" y="3168364"/>
                  </a:moveTo>
                  <a:lnTo>
                    <a:pt x="73090" y="3157624"/>
                  </a:lnTo>
                  <a:lnTo>
                    <a:pt x="34961" y="3128306"/>
                  </a:lnTo>
                  <a:lnTo>
                    <a:pt x="9359" y="3084763"/>
                  </a:lnTo>
                  <a:lnTo>
                    <a:pt x="0" y="3031347"/>
                  </a:lnTo>
                  <a:lnTo>
                    <a:pt x="9359" y="2977931"/>
                  </a:lnTo>
                  <a:lnTo>
                    <a:pt x="34961" y="2934388"/>
                  </a:lnTo>
                  <a:lnTo>
                    <a:pt x="73090" y="2905070"/>
                  </a:lnTo>
                  <a:lnTo>
                    <a:pt x="120030" y="2894331"/>
                  </a:lnTo>
                  <a:lnTo>
                    <a:pt x="166971" y="2905070"/>
                  </a:lnTo>
                  <a:lnTo>
                    <a:pt x="205099" y="2934388"/>
                  </a:lnTo>
                  <a:lnTo>
                    <a:pt x="230702" y="2977931"/>
                  </a:lnTo>
                  <a:lnTo>
                    <a:pt x="240061" y="3031347"/>
                  </a:lnTo>
                  <a:lnTo>
                    <a:pt x="230702" y="3084763"/>
                  </a:lnTo>
                  <a:lnTo>
                    <a:pt x="205099" y="3128306"/>
                  </a:lnTo>
                  <a:lnTo>
                    <a:pt x="166971" y="3157624"/>
                  </a:lnTo>
                  <a:lnTo>
                    <a:pt x="120030" y="3168364"/>
                  </a:lnTo>
                  <a:close/>
                </a:path>
                <a:path w="240665" h="5648325">
                  <a:moveTo>
                    <a:pt x="120030" y="3581678"/>
                  </a:moveTo>
                  <a:lnTo>
                    <a:pt x="73090" y="3570938"/>
                  </a:lnTo>
                  <a:lnTo>
                    <a:pt x="34961" y="3541620"/>
                  </a:lnTo>
                  <a:lnTo>
                    <a:pt x="9359" y="3498077"/>
                  </a:lnTo>
                  <a:lnTo>
                    <a:pt x="0" y="3444661"/>
                  </a:lnTo>
                  <a:lnTo>
                    <a:pt x="9518" y="3391068"/>
                  </a:lnTo>
                  <a:lnTo>
                    <a:pt x="35386" y="3347136"/>
                  </a:lnTo>
                  <a:lnTo>
                    <a:pt x="73568" y="3317429"/>
                  </a:lnTo>
                  <a:lnTo>
                    <a:pt x="120030" y="3306512"/>
                  </a:lnTo>
                  <a:lnTo>
                    <a:pt x="166493" y="3317429"/>
                  </a:lnTo>
                  <a:lnTo>
                    <a:pt x="204675" y="3347136"/>
                  </a:lnTo>
                  <a:lnTo>
                    <a:pt x="230542" y="3391068"/>
                  </a:lnTo>
                  <a:lnTo>
                    <a:pt x="240061" y="3444661"/>
                  </a:lnTo>
                  <a:lnTo>
                    <a:pt x="230702" y="3498077"/>
                  </a:lnTo>
                  <a:lnTo>
                    <a:pt x="205099" y="3541620"/>
                  </a:lnTo>
                  <a:lnTo>
                    <a:pt x="166971" y="3570938"/>
                  </a:lnTo>
                  <a:lnTo>
                    <a:pt x="120030" y="3581678"/>
                  </a:lnTo>
                  <a:close/>
                </a:path>
                <a:path w="240665" h="5648325">
                  <a:moveTo>
                    <a:pt x="120030" y="3994992"/>
                  </a:moveTo>
                  <a:lnTo>
                    <a:pt x="73090" y="3984252"/>
                  </a:lnTo>
                  <a:lnTo>
                    <a:pt x="34961" y="3954934"/>
                  </a:lnTo>
                  <a:lnTo>
                    <a:pt x="9359" y="3911391"/>
                  </a:lnTo>
                  <a:lnTo>
                    <a:pt x="0" y="3857975"/>
                  </a:lnTo>
                  <a:lnTo>
                    <a:pt x="9359" y="3804559"/>
                  </a:lnTo>
                  <a:lnTo>
                    <a:pt x="34961" y="3761016"/>
                  </a:lnTo>
                  <a:lnTo>
                    <a:pt x="73090" y="3731698"/>
                  </a:lnTo>
                  <a:lnTo>
                    <a:pt x="120030" y="3720959"/>
                  </a:lnTo>
                  <a:lnTo>
                    <a:pt x="166971" y="3731698"/>
                  </a:lnTo>
                  <a:lnTo>
                    <a:pt x="205099" y="3761016"/>
                  </a:lnTo>
                  <a:lnTo>
                    <a:pt x="230702" y="3804559"/>
                  </a:lnTo>
                  <a:lnTo>
                    <a:pt x="240061" y="3857975"/>
                  </a:lnTo>
                  <a:lnTo>
                    <a:pt x="230702" y="3911391"/>
                  </a:lnTo>
                  <a:lnTo>
                    <a:pt x="205099" y="3954934"/>
                  </a:lnTo>
                  <a:lnTo>
                    <a:pt x="166971" y="3984252"/>
                  </a:lnTo>
                  <a:lnTo>
                    <a:pt x="120030" y="3994992"/>
                  </a:lnTo>
                  <a:close/>
                </a:path>
                <a:path w="240665" h="5648325">
                  <a:moveTo>
                    <a:pt x="120030" y="4408306"/>
                  </a:moveTo>
                  <a:lnTo>
                    <a:pt x="73090" y="4397566"/>
                  </a:lnTo>
                  <a:lnTo>
                    <a:pt x="34961" y="4368248"/>
                  </a:lnTo>
                  <a:lnTo>
                    <a:pt x="9359" y="4324705"/>
                  </a:lnTo>
                  <a:lnTo>
                    <a:pt x="0" y="4271289"/>
                  </a:lnTo>
                  <a:lnTo>
                    <a:pt x="9359" y="4217873"/>
                  </a:lnTo>
                  <a:lnTo>
                    <a:pt x="34961" y="4174330"/>
                  </a:lnTo>
                  <a:lnTo>
                    <a:pt x="73090" y="4145013"/>
                  </a:lnTo>
                  <a:lnTo>
                    <a:pt x="120030" y="4134273"/>
                  </a:lnTo>
                  <a:lnTo>
                    <a:pt x="166971" y="4145013"/>
                  </a:lnTo>
                  <a:lnTo>
                    <a:pt x="205099" y="4174330"/>
                  </a:lnTo>
                  <a:lnTo>
                    <a:pt x="230702" y="4217873"/>
                  </a:lnTo>
                  <a:lnTo>
                    <a:pt x="240061" y="4271289"/>
                  </a:lnTo>
                  <a:lnTo>
                    <a:pt x="230702" y="4324705"/>
                  </a:lnTo>
                  <a:lnTo>
                    <a:pt x="205099" y="4368248"/>
                  </a:lnTo>
                  <a:lnTo>
                    <a:pt x="166971" y="4397566"/>
                  </a:lnTo>
                  <a:lnTo>
                    <a:pt x="120030" y="4408306"/>
                  </a:lnTo>
                  <a:close/>
                </a:path>
                <a:path w="240665" h="5648325">
                  <a:moveTo>
                    <a:pt x="120030" y="4821620"/>
                  </a:moveTo>
                  <a:lnTo>
                    <a:pt x="73090" y="4810880"/>
                  </a:lnTo>
                  <a:lnTo>
                    <a:pt x="34961" y="4781562"/>
                  </a:lnTo>
                  <a:lnTo>
                    <a:pt x="9359" y="4738019"/>
                  </a:lnTo>
                  <a:lnTo>
                    <a:pt x="0" y="4684603"/>
                  </a:lnTo>
                  <a:lnTo>
                    <a:pt x="9359" y="4631187"/>
                  </a:lnTo>
                  <a:lnTo>
                    <a:pt x="34961" y="4587644"/>
                  </a:lnTo>
                  <a:lnTo>
                    <a:pt x="73090" y="4558327"/>
                  </a:lnTo>
                  <a:lnTo>
                    <a:pt x="120030" y="4547587"/>
                  </a:lnTo>
                  <a:lnTo>
                    <a:pt x="166971" y="4558327"/>
                  </a:lnTo>
                  <a:lnTo>
                    <a:pt x="205099" y="4587644"/>
                  </a:lnTo>
                  <a:lnTo>
                    <a:pt x="230702" y="4631187"/>
                  </a:lnTo>
                  <a:lnTo>
                    <a:pt x="240061" y="4684603"/>
                  </a:lnTo>
                  <a:lnTo>
                    <a:pt x="230702" y="4738019"/>
                  </a:lnTo>
                  <a:lnTo>
                    <a:pt x="205099" y="4781562"/>
                  </a:lnTo>
                  <a:lnTo>
                    <a:pt x="166971" y="4810880"/>
                  </a:lnTo>
                  <a:lnTo>
                    <a:pt x="120030" y="4821620"/>
                  </a:lnTo>
                  <a:close/>
                </a:path>
                <a:path w="240665" h="5648325">
                  <a:moveTo>
                    <a:pt x="120030" y="5234934"/>
                  </a:moveTo>
                  <a:lnTo>
                    <a:pt x="73090" y="5224194"/>
                  </a:lnTo>
                  <a:lnTo>
                    <a:pt x="34961" y="5194876"/>
                  </a:lnTo>
                  <a:lnTo>
                    <a:pt x="9359" y="5151333"/>
                  </a:lnTo>
                  <a:lnTo>
                    <a:pt x="0" y="5097917"/>
                  </a:lnTo>
                  <a:lnTo>
                    <a:pt x="9359" y="5044501"/>
                  </a:lnTo>
                  <a:lnTo>
                    <a:pt x="34961" y="5000958"/>
                  </a:lnTo>
                  <a:lnTo>
                    <a:pt x="73090" y="4971641"/>
                  </a:lnTo>
                  <a:lnTo>
                    <a:pt x="120030" y="4960901"/>
                  </a:lnTo>
                  <a:lnTo>
                    <a:pt x="166971" y="4971641"/>
                  </a:lnTo>
                  <a:lnTo>
                    <a:pt x="205099" y="5000958"/>
                  </a:lnTo>
                  <a:lnTo>
                    <a:pt x="230702" y="5044501"/>
                  </a:lnTo>
                  <a:lnTo>
                    <a:pt x="240061" y="5097917"/>
                  </a:lnTo>
                  <a:lnTo>
                    <a:pt x="230702" y="5151333"/>
                  </a:lnTo>
                  <a:lnTo>
                    <a:pt x="205099" y="5194876"/>
                  </a:lnTo>
                  <a:lnTo>
                    <a:pt x="166971" y="5224194"/>
                  </a:lnTo>
                  <a:lnTo>
                    <a:pt x="120030" y="5234934"/>
                  </a:lnTo>
                  <a:close/>
                </a:path>
                <a:path w="240665" h="5648325">
                  <a:moveTo>
                    <a:pt x="120030" y="5648248"/>
                  </a:moveTo>
                  <a:lnTo>
                    <a:pt x="73090" y="5637508"/>
                  </a:lnTo>
                  <a:lnTo>
                    <a:pt x="34961" y="5608190"/>
                  </a:lnTo>
                  <a:lnTo>
                    <a:pt x="9359" y="5564647"/>
                  </a:lnTo>
                  <a:lnTo>
                    <a:pt x="0" y="5511231"/>
                  </a:lnTo>
                  <a:lnTo>
                    <a:pt x="9359" y="5457816"/>
                  </a:lnTo>
                  <a:lnTo>
                    <a:pt x="34961" y="5414272"/>
                  </a:lnTo>
                  <a:lnTo>
                    <a:pt x="73090" y="5384955"/>
                  </a:lnTo>
                  <a:lnTo>
                    <a:pt x="120030" y="5374215"/>
                  </a:lnTo>
                  <a:lnTo>
                    <a:pt x="166971" y="5384955"/>
                  </a:lnTo>
                  <a:lnTo>
                    <a:pt x="205099" y="5414272"/>
                  </a:lnTo>
                  <a:lnTo>
                    <a:pt x="230702" y="5457816"/>
                  </a:lnTo>
                  <a:lnTo>
                    <a:pt x="240061" y="5511231"/>
                  </a:lnTo>
                  <a:lnTo>
                    <a:pt x="230702" y="5564647"/>
                  </a:lnTo>
                  <a:lnTo>
                    <a:pt x="205099" y="5608190"/>
                  </a:lnTo>
                  <a:lnTo>
                    <a:pt x="166971" y="5637508"/>
                  </a:lnTo>
                  <a:lnTo>
                    <a:pt x="120030" y="5648248"/>
                  </a:lnTo>
                  <a:close/>
                </a:path>
              </a:pathLst>
            </a:custGeom>
            <a:solidFill>
              <a:srgbClr val="0C2880"/>
            </a:solidFill>
          </p:spPr>
          <p:txBody>
            <a:bodyPr wrap="square" lIns="0" tIns="0" rIns="0" bIns="0" rtlCol="0"/>
            <a:lstStyle/>
            <a:p>
              <a:endParaRPr/>
            </a:p>
          </p:txBody>
        </p:sp>
        <p:pic>
          <p:nvPicPr>
            <p:cNvPr id="5" name="object 5"/>
            <p:cNvPicPr/>
            <p:nvPr/>
          </p:nvPicPr>
          <p:blipFill>
            <a:blip r:embed="rId3" cstate="print"/>
            <a:stretch>
              <a:fillRect/>
            </a:stretch>
          </p:blipFill>
          <p:spPr>
            <a:xfrm>
              <a:off x="735827" y="897973"/>
              <a:ext cx="653375" cy="5520290"/>
            </a:xfrm>
            <a:prstGeom prst="rect">
              <a:avLst/>
            </a:prstGeom>
          </p:spPr>
        </p:pic>
        <p:sp>
          <p:nvSpPr>
            <p:cNvPr id="6" name="object 6"/>
            <p:cNvSpPr/>
            <p:nvPr/>
          </p:nvSpPr>
          <p:spPr>
            <a:xfrm>
              <a:off x="735827" y="897973"/>
              <a:ext cx="653415" cy="5520690"/>
            </a:xfrm>
            <a:custGeom>
              <a:avLst/>
              <a:gdLst/>
              <a:ahLst/>
              <a:cxnLst/>
              <a:rect l="l" t="t" r="r" b="b"/>
              <a:pathLst>
                <a:path w="653415" h="5520690">
                  <a:moveTo>
                    <a:pt x="580904" y="147207"/>
                  </a:moveTo>
                  <a:lnTo>
                    <a:pt x="73603" y="147207"/>
                  </a:lnTo>
                  <a:lnTo>
                    <a:pt x="44905" y="141439"/>
                  </a:lnTo>
                  <a:lnTo>
                    <a:pt x="21514" y="125692"/>
                  </a:lnTo>
                  <a:lnTo>
                    <a:pt x="5767" y="102302"/>
                  </a:lnTo>
                  <a:lnTo>
                    <a:pt x="0" y="73603"/>
                  </a:lnTo>
                  <a:lnTo>
                    <a:pt x="5767" y="44905"/>
                  </a:lnTo>
                  <a:lnTo>
                    <a:pt x="21514" y="21514"/>
                  </a:lnTo>
                  <a:lnTo>
                    <a:pt x="44905" y="5767"/>
                  </a:lnTo>
                  <a:lnTo>
                    <a:pt x="73603" y="0"/>
                  </a:lnTo>
                  <a:lnTo>
                    <a:pt x="579772" y="0"/>
                  </a:lnTo>
                  <a:lnTo>
                    <a:pt x="608470" y="5767"/>
                  </a:lnTo>
                  <a:lnTo>
                    <a:pt x="631860" y="21514"/>
                  </a:lnTo>
                  <a:lnTo>
                    <a:pt x="647607" y="44905"/>
                  </a:lnTo>
                  <a:lnTo>
                    <a:pt x="653375" y="73603"/>
                  </a:lnTo>
                  <a:lnTo>
                    <a:pt x="648103" y="101824"/>
                  </a:lnTo>
                  <a:lnTo>
                    <a:pt x="632427" y="125268"/>
                  </a:lnTo>
                  <a:lnTo>
                    <a:pt x="609107" y="141280"/>
                  </a:lnTo>
                  <a:lnTo>
                    <a:pt x="580904" y="147207"/>
                  </a:lnTo>
                  <a:close/>
                </a:path>
                <a:path w="653415" h="5520690">
                  <a:moveTo>
                    <a:pt x="580904" y="560521"/>
                  </a:moveTo>
                  <a:lnTo>
                    <a:pt x="73603" y="560521"/>
                  </a:lnTo>
                  <a:lnTo>
                    <a:pt x="44905" y="554753"/>
                  </a:lnTo>
                  <a:lnTo>
                    <a:pt x="21514" y="539006"/>
                  </a:lnTo>
                  <a:lnTo>
                    <a:pt x="5767" y="515616"/>
                  </a:lnTo>
                  <a:lnTo>
                    <a:pt x="0" y="486917"/>
                  </a:lnTo>
                  <a:lnTo>
                    <a:pt x="5767" y="458219"/>
                  </a:lnTo>
                  <a:lnTo>
                    <a:pt x="21514" y="434829"/>
                  </a:lnTo>
                  <a:lnTo>
                    <a:pt x="44905" y="419082"/>
                  </a:lnTo>
                  <a:lnTo>
                    <a:pt x="73603" y="413314"/>
                  </a:lnTo>
                  <a:lnTo>
                    <a:pt x="579772" y="413314"/>
                  </a:lnTo>
                  <a:lnTo>
                    <a:pt x="608470" y="419082"/>
                  </a:lnTo>
                  <a:lnTo>
                    <a:pt x="631860" y="434829"/>
                  </a:lnTo>
                  <a:lnTo>
                    <a:pt x="647607" y="458219"/>
                  </a:lnTo>
                  <a:lnTo>
                    <a:pt x="653375" y="486917"/>
                  </a:lnTo>
                  <a:lnTo>
                    <a:pt x="648103" y="515138"/>
                  </a:lnTo>
                  <a:lnTo>
                    <a:pt x="632427" y="538582"/>
                  </a:lnTo>
                  <a:lnTo>
                    <a:pt x="609107" y="554594"/>
                  </a:lnTo>
                  <a:lnTo>
                    <a:pt x="580904" y="560521"/>
                  </a:lnTo>
                  <a:close/>
                </a:path>
                <a:path w="653415" h="5520690">
                  <a:moveTo>
                    <a:pt x="580904" y="973835"/>
                  </a:moveTo>
                  <a:lnTo>
                    <a:pt x="73603" y="973835"/>
                  </a:lnTo>
                  <a:lnTo>
                    <a:pt x="44905" y="968067"/>
                  </a:lnTo>
                  <a:lnTo>
                    <a:pt x="21514" y="952320"/>
                  </a:lnTo>
                  <a:lnTo>
                    <a:pt x="5767" y="928930"/>
                  </a:lnTo>
                  <a:lnTo>
                    <a:pt x="0" y="900232"/>
                  </a:lnTo>
                  <a:lnTo>
                    <a:pt x="5767" y="871533"/>
                  </a:lnTo>
                  <a:lnTo>
                    <a:pt x="21514" y="848143"/>
                  </a:lnTo>
                  <a:lnTo>
                    <a:pt x="44905" y="832396"/>
                  </a:lnTo>
                  <a:lnTo>
                    <a:pt x="73603" y="826628"/>
                  </a:lnTo>
                  <a:lnTo>
                    <a:pt x="579772" y="826628"/>
                  </a:lnTo>
                  <a:lnTo>
                    <a:pt x="608470" y="832396"/>
                  </a:lnTo>
                  <a:lnTo>
                    <a:pt x="631860" y="848143"/>
                  </a:lnTo>
                  <a:lnTo>
                    <a:pt x="647607" y="871533"/>
                  </a:lnTo>
                  <a:lnTo>
                    <a:pt x="653375" y="900232"/>
                  </a:lnTo>
                  <a:lnTo>
                    <a:pt x="648103" y="928452"/>
                  </a:lnTo>
                  <a:lnTo>
                    <a:pt x="632427" y="951896"/>
                  </a:lnTo>
                  <a:lnTo>
                    <a:pt x="609107" y="967908"/>
                  </a:lnTo>
                  <a:lnTo>
                    <a:pt x="580904" y="973835"/>
                  </a:lnTo>
                  <a:close/>
                </a:path>
                <a:path w="653415" h="5520690">
                  <a:moveTo>
                    <a:pt x="580904" y="1387149"/>
                  </a:moveTo>
                  <a:lnTo>
                    <a:pt x="73603" y="1387149"/>
                  </a:lnTo>
                  <a:lnTo>
                    <a:pt x="44905" y="1381381"/>
                  </a:lnTo>
                  <a:lnTo>
                    <a:pt x="21514" y="1365634"/>
                  </a:lnTo>
                  <a:lnTo>
                    <a:pt x="5767" y="1342244"/>
                  </a:lnTo>
                  <a:lnTo>
                    <a:pt x="0" y="1313546"/>
                  </a:lnTo>
                  <a:lnTo>
                    <a:pt x="5767" y="1284847"/>
                  </a:lnTo>
                  <a:lnTo>
                    <a:pt x="21514" y="1261457"/>
                  </a:lnTo>
                  <a:lnTo>
                    <a:pt x="44905" y="1245710"/>
                  </a:lnTo>
                  <a:lnTo>
                    <a:pt x="73603" y="1239942"/>
                  </a:lnTo>
                  <a:lnTo>
                    <a:pt x="579772" y="1239942"/>
                  </a:lnTo>
                  <a:lnTo>
                    <a:pt x="608470" y="1245710"/>
                  </a:lnTo>
                  <a:lnTo>
                    <a:pt x="631860" y="1261457"/>
                  </a:lnTo>
                  <a:lnTo>
                    <a:pt x="647607" y="1284847"/>
                  </a:lnTo>
                  <a:lnTo>
                    <a:pt x="653375" y="1313546"/>
                  </a:lnTo>
                  <a:lnTo>
                    <a:pt x="648103" y="1341766"/>
                  </a:lnTo>
                  <a:lnTo>
                    <a:pt x="632427" y="1365210"/>
                  </a:lnTo>
                  <a:lnTo>
                    <a:pt x="609107" y="1381222"/>
                  </a:lnTo>
                  <a:lnTo>
                    <a:pt x="580904" y="1387149"/>
                  </a:lnTo>
                  <a:close/>
                </a:path>
                <a:path w="653415" h="5520690">
                  <a:moveTo>
                    <a:pt x="580904" y="1800464"/>
                  </a:moveTo>
                  <a:lnTo>
                    <a:pt x="73603" y="1800464"/>
                  </a:lnTo>
                  <a:lnTo>
                    <a:pt x="44905" y="1794696"/>
                  </a:lnTo>
                  <a:lnTo>
                    <a:pt x="21514" y="1778949"/>
                  </a:lnTo>
                  <a:lnTo>
                    <a:pt x="5767" y="1755558"/>
                  </a:lnTo>
                  <a:lnTo>
                    <a:pt x="0" y="1726860"/>
                  </a:lnTo>
                  <a:lnTo>
                    <a:pt x="5767" y="1698161"/>
                  </a:lnTo>
                  <a:lnTo>
                    <a:pt x="21514" y="1674771"/>
                  </a:lnTo>
                  <a:lnTo>
                    <a:pt x="44905" y="1659024"/>
                  </a:lnTo>
                  <a:lnTo>
                    <a:pt x="73603" y="1653256"/>
                  </a:lnTo>
                  <a:lnTo>
                    <a:pt x="579772" y="1653256"/>
                  </a:lnTo>
                  <a:lnTo>
                    <a:pt x="608470" y="1659024"/>
                  </a:lnTo>
                  <a:lnTo>
                    <a:pt x="631860" y="1674771"/>
                  </a:lnTo>
                  <a:lnTo>
                    <a:pt x="647607" y="1698161"/>
                  </a:lnTo>
                  <a:lnTo>
                    <a:pt x="653375" y="1726860"/>
                  </a:lnTo>
                  <a:lnTo>
                    <a:pt x="648103" y="1755080"/>
                  </a:lnTo>
                  <a:lnTo>
                    <a:pt x="632427" y="1778524"/>
                  </a:lnTo>
                  <a:lnTo>
                    <a:pt x="609107" y="1794536"/>
                  </a:lnTo>
                  <a:lnTo>
                    <a:pt x="580904" y="1800464"/>
                  </a:lnTo>
                  <a:close/>
                </a:path>
                <a:path w="653415" h="5520690">
                  <a:moveTo>
                    <a:pt x="580904" y="2213778"/>
                  </a:moveTo>
                  <a:lnTo>
                    <a:pt x="73603" y="2213778"/>
                  </a:lnTo>
                  <a:lnTo>
                    <a:pt x="44905" y="2208010"/>
                  </a:lnTo>
                  <a:lnTo>
                    <a:pt x="21514" y="2192263"/>
                  </a:lnTo>
                  <a:lnTo>
                    <a:pt x="5767" y="2168872"/>
                  </a:lnTo>
                  <a:lnTo>
                    <a:pt x="0" y="2140174"/>
                  </a:lnTo>
                  <a:lnTo>
                    <a:pt x="5767" y="2111475"/>
                  </a:lnTo>
                  <a:lnTo>
                    <a:pt x="21514" y="2088085"/>
                  </a:lnTo>
                  <a:lnTo>
                    <a:pt x="44905" y="2072338"/>
                  </a:lnTo>
                  <a:lnTo>
                    <a:pt x="73603" y="2066570"/>
                  </a:lnTo>
                  <a:lnTo>
                    <a:pt x="579772" y="2066570"/>
                  </a:lnTo>
                  <a:lnTo>
                    <a:pt x="608470" y="2072338"/>
                  </a:lnTo>
                  <a:lnTo>
                    <a:pt x="631860" y="2088085"/>
                  </a:lnTo>
                  <a:lnTo>
                    <a:pt x="647607" y="2111475"/>
                  </a:lnTo>
                  <a:lnTo>
                    <a:pt x="653375" y="2140174"/>
                  </a:lnTo>
                  <a:lnTo>
                    <a:pt x="648103" y="2168395"/>
                  </a:lnTo>
                  <a:lnTo>
                    <a:pt x="632427" y="2191838"/>
                  </a:lnTo>
                  <a:lnTo>
                    <a:pt x="609107" y="2207850"/>
                  </a:lnTo>
                  <a:lnTo>
                    <a:pt x="580904" y="2213778"/>
                  </a:lnTo>
                  <a:close/>
                </a:path>
                <a:path w="653415" h="5520690">
                  <a:moveTo>
                    <a:pt x="580904" y="2627092"/>
                  </a:moveTo>
                  <a:lnTo>
                    <a:pt x="73603" y="2627092"/>
                  </a:lnTo>
                  <a:lnTo>
                    <a:pt x="44905" y="2621324"/>
                  </a:lnTo>
                  <a:lnTo>
                    <a:pt x="21514" y="2605577"/>
                  </a:lnTo>
                  <a:lnTo>
                    <a:pt x="5767" y="2582186"/>
                  </a:lnTo>
                  <a:lnTo>
                    <a:pt x="0" y="2553488"/>
                  </a:lnTo>
                  <a:lnTo>
                    <a:pt x="5767" y="2524789"/>
                  </a:lnTo>
                  <a:lnTo>
                    <a:pt x="21514" y="2501399"/>
                  </a:lnTo>
                  <a:lnTo>
                    <a:pt x="44905" y="2485652"/>
                  </a:lnTo>
                  <a:lnTo>
                    <a:pt x="73603" y="2479884"/>
                  </a:lnTo>
                  <a:lnTo>
                    <a:pt x="579772" y="2479884"/>
                  </a:lnTo>
                  <a:lnTo>
                    <a:pt x="608470" y="2485652"/>
                  </a:lnTo>
                  <a:lnTo>
                    <a:pt x="631860" y="2501399"/>
                  </a:lnTo>
                  <a:lnTo>
                    <a:pt x="647607" y="2524789"/>
                  </a:lnTo>
                  <a:lnTo>
                    <a:pt x="653375" y="2553488"/>
                  </a:lnTo>
                  <a:lnTo>
                    <a:pt x="648103" y="2581709"/>
                  </a:lnTo>
                  <a:lnTo>
                    <a:pt x="632427" y="2605152"/>
                  </a:lnTo>
                  <a:lnTo>
                    <a:pt x="609107" y="2621165"/>
                  </a:lnTo>
                  <a:lnTo>
                    <a:pt x="580904" y="2627092"/>
                  </a:lnTo>
                  <a:close/>
                </a:path>
                <a:path w="653415" h="5520690">
                  <a:moveTo>
                    <a:pt x="580904" y="3040406"/>
                  </a:moveTo>
                  <a:lnTo>
                    <a:pt x="73603" y="3040406"/>
                  </a:lnTo>
                  <a:lnTo>
                    <a:pt x="44905" y="3034638"/>
                  </a:lnTo>
                  <a:lnTo>
                    <a:pt x="21514" y="3018891"/>
                  </a:lnTo>
                  <a:lnTo>
                    <a:pt x="5767" y="2995501"/>
                  </a:lnTo>
                  <a:lnTo>
                    <a:pt x="0" y="2966802"/>
                  </a:lnTo>
                  <a:lnTo>
                    <a:pt x="5767" y="2938104"/>
                  </a:lnTo>
                  <a:lnTo>
                    <a:pt x="21514" y="2914713"/>
                  </a:lnTo>
                  <a:lnTo>
                    <a:pt x="44905" y="2898966"/>
                  </a:lnTo>
                  <a:lnTo>
                    <a:pt x="73603" y="2893198"/>
                  </a:lnTo>
                  <a:lnTo>
                    <a:pt x="579772" y="2893198"/>
                  </a:lnTo>
                  <a:lnTo>
                    <a:pt x="608470" y="2898966"/>
                  </a:lnTo>
                  <a:lnTo>
                    <a:pt x="631860" y="2914713"/>
                  </a:lnTo>
                  <a:lnTo>
                    <a:pt x="647607" y="2938104"/>
                  </a:lnTo>
                  <a:lnTo>
                    <a:pt x="653375" y="2966802"/>
                  </a:lnTo>
                  <a:lnTo>
                    <a:pt x="648103" y="2995500"/>
                  </a:lnTo>
                  <a:lnTo>
                    <a:pt x="632427" y="3018891"/>
                  </a:lnTo>
                  <a:lnTo>
                    <a:pt x="609107" y="3034638"/>
                  </a:lnTo>
                  <a:lnTo>
                    <a:pt x="580904" y="3040406"/>
                  </a:lnTo>
                  <a:close/>
                </a:path>
                <a:path w="653415" h="5520690">
                  <a:moveTo>
                    <a:pt x="580904" y="3453720"/>
                  </a:moveTo>
                  <a:lnTo>
                    <a:pt x="73603" y="3453720"/>
                  </a:lnTo>
                  <a:lnTo>
                    <a:pt x="44905" y="3447952"/>
                  </a:lnTo>
                  <a:lnTo>
                    <a:pt x="21514" y="3432205"/>
                  </a:lnTo>
                  <a:lnTo>
                    <a:pt x="5767" y="3408815"/>
                  </a:lnTo>
                  <a:lnTo>
                    <a:pt x="0" y="3380116"/>
                  </a:lnTo>
                  <a:lnTo>
                    <a:pt x="5767" y="3351418"/>
                  </a:lnTo>
                  <a:lnTo>
                    <a:pt x="21514" y="3328027"/>
                  </a:lnTo>
                  <a:lnTo>
                    <a:pt x="44905" y="3312280"/>
                  </a:lnTo>
                  <a:lnTo>
                    <a:pt x="73603" y="3306512"/>
                  </a:lnTo>
                  <a:lnTo>
                    <a:pt x="579772" y="3306512"/>
                  </a:lnTo>
                  <a:lnTo>
                    <a:pt x="608470" y="3312280"/>
                  </a:lnTo>
                  <a:lnTo>
                    <a:pt x="631860" y="3328027"/>
                  </a:lnTo>
                  <a:lnTo>
                    <a:pt x="647607" y="3351418"/>
                  </a:lnTo>
                  <a:lnTo>
                    <a:pt x="653375" y="3380116"/>
                  </a:lnTo>
                  <a:lnTo>
                    <a:pt x="648103" y="3408815"/>
                  </a:lnTo>
                  <a:lnTo>
                    <a:pt x="632427" y="3432205"/>
                  </a:lnTo>
                  <a:lnTo>
                    <a:pt x="609107" y="3447952"/>
                  </a:lnTo>
                  <a:lnTo>
                    <a:pt x="580904" y="3453720"/>
                  </a:lnTo>
                  <a:close/>
                </a:path>
                <a:path w="653415" h="5520690">
                  <a:moveTo>
                    <a:pt x="580904" y="3867034"/>
                  </a:moveTo>
                  <a:lnTo>
                    <a:pt x="73603" y="3867034"/>
                  </a:lnTo>
                  <a:lnTo>
                    <a:pt x="44905" y="3861266"/>
                  </a:lnTo>
                  <a:lnTo>
                    <a:pt x="21514" y="3845519"/>
                  </a:lnTo>
                  <a:lnTo>
                    <a:pt x="5767" y="3822129"/>
                  </a:lnTo>
                  <a:lnTo>
                    <a:pt x="0" y="3793430"/>
                  </a:lnTo>
                  <a:lnTo>
                    <a:pt x="5767" y="3764732"/>
                  </a:lnTo>
                  <a:lnTo>
                    <a:pt x="21514" y="3741341"/>
                  </a:lnTo>
                  <a:lnTo>
                    <a:pt x="44905" y="3725594"/>
                  </a:lnTo>
                  <a:lnTo>
                    <a:pt x="73603" y="3719826"/>
                  </a:lnTo>
                  <a:lnTo>
                    <a:pt x="579772" y="3719826"/>
                  </a:lnTo>
                  <a:lnTo>
                    <a:pt x="608470" y="3725594"/>
                  </a:lnTo>
                  <a:lnTo>
                    <a:pt x="631860" y="3741341"/>
                  </a:lnTo>
                  <a:lnTo>
                    <a:pt x="647607" y="3764732"/>
                  </a:lnTo>
                  <a:lnTo>
                    <a:pt x="653375" y="3793430"/>
                  </a:lnTo>
                  <a:lnTo>
                    <a:pt x="648103" y="3822129"/>
                  </a:lnTo>
                  <a:lnTo>
                    <a:pt x="632427" y="3845519"/>
                  </a:lnTo>
                  <a:lnTo>
                    <a:pt x="609107" y="3861266"/>
                  </a:lnTo>
                  <a:lnTo>
                    <a:pt x="580904" y="3867034"/>
                  </a:lnTo>
                  <a:close/>
                </a:path>
                <a:path w="653415" h="5520690">
                  <a:moveTo>
                    <a:pt x="580904" y="4280348"/>
                  </a:moveTo>
                  <a:lnTo>
                    <a:pt x="73603" y="4280348"/>
                  </a:lnTo>
                  <a:lnTo>
                    <a:pt x="44905" y="4274580"/>
                  </a:lnTo>
                  <a:lnTo>
                    <a:pt x="21514" y="4258833"/>
                  </a:lnTo>
                  <a:lnTo>
                    <a:pt x="5767" y="4235443"/>
                  </a:lnTo>
                  <a:lnTo>
                    <a:pt x="0" y="4206744"/>
                  </a:lnTo>
                  <a:lnTo>
                    <a:pt x="5767" y="4178046"/>
                  </a:lnTo>
                  <a:lnTo>
                    <a:pt x="21514" y="4154655"/>
                  </a:lnTo>
                  <a:lnTo>
                    <a:pt x="44905" y="4138908"/>
                  </a:lnTo>
                  <a:lnTo>
                    <a:pt x="73603" y="4133140"/>
                  </a:lnTo>
                  <a:lnTo>
                    <a:pt x="579772" y="4133140"/>
                  </a:lnTo>
                  <a:lnTo>
                    <a:pt x="608470" y="4138908"/>
                  </a:lnTo>
                  <a:lnTo>
                    <a:pt x="631860" y="4154655"/>
                  </a:lnTo>
                  <a:lnTo>
                    <a:pt x="647607" y="4178046"/>
                  </a:lnTo>
                  <a:lnTo>
                    <a:pt x="653375" y="4206744"/>
                  </a:lnTo>
                  <a:lnTo>
                    <a:pt x="648103" y="4235443"/>
                  </a:lnTo>
                  <a:lnTo>
                    <a:pt x="632427" y="4258833"/>
                  </a:lnTo>
                  <a:lnTo>
                    <a:pt x="609107" y="4274580"/>
                  </a:lnTo>
                  <a:lnTo>
                    <a:pt x="580904" y="4280348"/>
                  </a:lnTo>
                  <a:close/>
                </a:path>
                <a:path w="653415" h="5520690">
                  <a:moveTo>
                    <a:pt x="580904" y="4693662"/>
                  </a:moveTo>
                  <a:lnTo>
                    <a:pt x="73603" y="4693662"/>
                  </a:lnTo>
                  <a:lnTo>
                    <a:pt x="44905" y="4687894"/>
                  </a:lnTo>
                  <a:lnTo>
                    <a:pt x="21514" y="4672147"/>
                  </a:lnTo>
                  <a:lnTo>
                    <a:pt x="5767" y="4648757"/>
                  </a:lnTo>
                  <a:lnTo>
                    <a:pt x="0" y="4620058"/>
                  </a:lnTo>
                  <a:lnTo>
                    <a:pt x="5767" y="4591360"/>
                  </a:lnTo>
                  <a:lnTo>
                    <a:pt x="21514" y="4567970"/>
                  </a:lnTo>
                  <a:lnTo>
                    <a:pt x="44905" y="4552223"/>
                  </a:lnTo>
                  <a:lnTo>
                    <a:pt x="73603" y="4546455"/>
                  </a:lnTo>
                  <a:lnTo>
                    <a:pt x="579772" y="4546455"/>
                  </a:lnTo>
                  <a:lnTo>
                    <a:pt x="608470" y="4552223"/>
                  </a:lnTo>
                  <a:lnTo>
                    <a:pt x="631860" y="4567970"/>
                  </a:lnTo>
                  <a:lnTo>
                    <a:pt x="647607" y="4591360"/>
                  </a:lnTo>
                  <a:lnTo>
                    <a:pt x="653375" y="4620058"/>
                  </a:lnTo>
                  <a:lnTo>
                    <a:pt x="648103" y="4648757"/>
                  </a:lnTo>
                  <a:lnTo>
                    <a:pt x="632427" y="4672147"/>
                  </a:lnTo>
                  <a:lnTo>
                    <a:pt x="609107" y="4687894"/>
                  </a:lnTo>
                  <a:lnTo>
                    <a:pt x="580904" y="4693662"/>
                  </a:lnTo>
                  <a:close/>
                </a:path>
                <a:path w="653415" h="5520690">
                  <a:moveTo>
                    <a:pt x="580904" y="5106976"/>
                  </a:moveTo>
                  <a:lnTo>
                    <a:pt x="73603" y="5106976"/>
                  </a:lnTo>
                  <a:lnTo>
                    <a:pt x="44905" y="5101208"/>
                  </a:lnTo>
                  <a:lnTo>
                    <a:pt x="21514" y="5085461"/>
                  </a:lnTo>
                  <a:lnTo>
                    <a:pt x="5767" y="5062071"/>
                  </a:lnTo>
                  <a:lnTo>
                    <a:pt x="0" y="5033373"/>
                  </a:lnTo>
                  <a:lnTo>
                    <a:pt x="5767" y="5004674"/>
                  </a:lnTo>
                  <a:lnTo>
                    <a:pt x="21514" y="4981284"/>
                  </a:lnTo>
                  <a:lnTo>
                    <a:pt x="44905" y="4965537"/>
                  </a:lnTo>
                  <a:lnTo>
                    <a:pt x="73603" y="4959769"/>
                  </a:lnTo>
                  <a:lnTo>
                    <a:pt x="579772" y="4959769"/>
                  </a:lnTo>
                  <a:lnTo>
                    <a:pt x="608470" y="4965537"/>
                  </a:lnTo>
                  <a:lnTo>
                    <a:pt x="631860" y="4981284"/>
                  </a:lnTo>
                  <a:lnTo>
                    <a:pt x="647607" y="5004674"/>
                  </a:lnTo>
                  <a:lnTo>
                    <a:pt x="653375" y="5033373"/>
                  </a:lnTo>
                  <a:lnTo>
                    <a:pt x="648103" y="5062071"/>
                  </a:lnTo>
                  <a:lnTo>
                    <a:pt x="632427" y="5085461"/>
                  </a:lnTo>
                  <a:lnTo>
                    <a:pt x="609107" y="5101208"/>
                  </a:lnTo>
                  <a:lnTo>
                    <a:pt x="580904" y="5106976"/>
                  </a:lnTo>
                  <a:close/>
                </a:path>
                <a:path w="653415" h="5520690">
                  <a:moveTo>
                    <a:pt x="580904" y="5520291"/>
                  </a:moveTo>
                  <a:lnTo>
                    <a:pt x="73603" y="5520291"/>
                  </a:lnTo>
                  <a:lnTo>
                    <a:pt x="44905" y="5514523"/>
                  </a:lnTo>
                  <a:lnTo>
                    <a:pt x="21514" y="5498776"/>
                  </a:lnTo>
                  <a:lnTo>
                    <a:pt x="5767" y="5475385"/>
                  </a:lnTo>
                  <a:lnTo>
                    <a:pt x="0" y="5446687"/>
                  </a:lnTo>
                  <a:lnTo>
                    <a:pt x="5767" y="5417988"/>
                  </a:lnTo>
                  <a:lnTo>
                    <a:pt x="21514" y="5394598"/>
                  </a:lnTo>
                  <a:lnTo>
                    <a:pt x="44905" y="5378851"/>
                  </a:lnTo>
                  <a:lnTo>
                    <a:pt x="73603" y="5373083"/>
                  </a:lnTo>
                  <a:lnTo>
                    <a:pt x="579772" y="5373083"/>
                  </a:lnTo>
                  <a:lnTo>
                    <a:pt x="608470" y="5378851"/>
                  </a:lnTo>
                  <a:lnTo>
                    <a:pt x="631860" y="5394598"/>
                  </a:lnTo>
                  <a:lnTo>
                    <a:pt x="647607" y="5417988"/>
                  </a:lnTo>
                  <a:lnTo>
                    <a:pt x="653375" y="5446687"/>
                  </a:lnTo>
                  <a:lnTo>
                    <a:pt x="648103" y="5475385"/>
                  </a:lnTo>
                  <a:lnTo>
                    <a:pt x="632427" y="5498775"/>
                  </a:lnTo>
                  <a:lnTo>
                    <a:pt x="609107" y="5514522"/>
                  </a:lnTo>
                  <a:lnTo>
                    <a:pt x="580904" y="5520291"/>
                  </a:lnTo>
                  <a:close/>
                </a:path>
              </a:pathLst>
            </a:custGeom>
            <a:ln w="3175">
              <a:solidFill>
                <a:srgbClr val="A6A8AB"/>
              </a:solidFill>
            </a:ln>
          </p:spPr>
          <p:txBody>
            <a:bodyPr wrap="square" lIns="0" tIns="0" rIns="0" bIns="0" rtlCol="0"/>
            <a:lstStyle/>
            <a:p>
              <a:endParaRPr/>
            </a:p>
          </p:txBody>
        </p:sp>
      </p:grpSp>
      <p:sp>
        <p:nvSpPr>
          <p:cNvPr id="7" name="object 7"/>
          <p:cNvSpPr txBox="1">
            <a:spLocks noGrp="1"/>
          </p:cNvSpPr>
          <p:nvPr>
            <p:ph type="title"/>
          </p:nvPr>
        </p:nvSpPr>
        <p:spPr>
          <a:xfrm>
            <a:off x="2692400" y="730859"/>
            <a:ext cx="6858000" cy="474489"/>
          </a:xfrm>
          <a:prstGeom prst="rect">
            <a:avLst/>
          </a:prstGeom>
        </p:spPr>
        <p:txBody>
          <a:bodyPr vert="horz" wrap="square" lIns="0" tIns="12700" rIns="0" bIns="0" rtlCol="0">
            <a:spAutoFit/>
          </a:bodyPr>
          <a:lstStyle/>
          <a:p>
            <a:pPr marL="12700" algn="ctr">
              <a:spcBef>
                <a:spcPts val="100"/>
              </a:spcBef>
            </a:pPr>
            <a:r>
              <a:rPr lang="en-US" sz="3000" spc="-20" dirty="0">
                <a:latin typeface="STXinwei" panose="02010800040101010101" pitchFamily="2" charset="-122"/>
                <a:ea typeface="STXinwei" panose="02010800040101010101" pitchFamily="2" charset="-122"/>
              </a:rPr>
              <a:t>QUIZ</a:t>
            </a:r>
            <a:endParaRPr lang="en-US" sz="3000" dirty="0">
              <a:latin typeface="STXinwei" panose="02010800040101010101" pitchFamily="2" charset="-122"/>
              <a:ea typeface="STXinwei" panose="02010800040101010101" pitchFamily="2" charset="-122"/>
            </a:endParaRPr>
          </a:p>
        </p:txBody>
      </p:sp>
      <p:sp>
        <p:nvSpPr>
          <p:cNvPr id="8" name="object 8"/>
          <p:cNvSpPr/>
          <p:nvPr/>
        </p:nvSpPr>
        <p:spPr>
          <a:xfrm>
            <a:off x="7890636" y="4081404"/>
            <a:ext cx="509270" cy="83820"/>
          </a:xfrm>
          <a:custGeom>
            <a:avLst/>
            <a:gdLst/>
            <a:ahLst/>
            <a:cxnLst/>
            <a:rect l="l" t="t" r="r" b="b"/>
            <a:pathLst>
              <a:path w="509270" h="83820">
                <a:moveTo>
                  <a:pt x="508666" y="83206"/>
                </a:moveTo>
                <a:lnTo>
                  <a:pt x="0" y="83206"/>
                </a:lnTo>
                <a:lnTo>
                  <a:pt x="0" y="0"/>
                </a:lnTo>
                <a:lnTo>
                  <a:pt x="508666" y="0"/>
                </a:lnTo>
                <a:lnTo>
                  <a:pt x="508666" y="83206"/>
                </a:lnTo>
                <a:close/>
              </a:path>
            </a:pathLst>
          </a:custGeom>
          <a:solidFill>
            <a:srgbClr val="FFFFFF"/>
          </a:solidFill>
        </p:spPr>
        <p:txBody>
          <a:bodyPr wrap="square" lIns="0" tIns="0" rIns="0" bIns="0" rtlCol="0"/>
          <a:lstStyle/>
          <a:p>
            <a:endParaRPr/>
          </a:p>
        </p:txBody>
      </p:sp>
      <p:sp>
        <p:nvSpPr>
          <p:cNvPr id="9" name="object 7">
            <a:extLst>
              <a:ext uri="{FF2B5EF4-FFF2-40B4-BE49-F238E27FC236}">
                <a16:creationId xmlns:a16="http://schemas.microsoft.com/office/drawing/2014/main" id="{63CF2B6F-9218-AC11-8B3B-E7EF4FBFA943}"/>
              </a:ext>
            </a:extLst>
          </p:cNvPr>
          <p:cNvSpPr txBox="1">
            <a:spLocks/>
          </p:cNvSpPr>
          <p:nvPr/>
        </p:nvSpPr>
        <p:spPr>
          <a:xfrm>
            <a:off x="1642943" y="1485141"/>
            <a:ext cx="10041904" cy="5094728"/>
          </a:xfrm>
          <a:prstGeom prst="rect">
            <a:avLst/>
          </a:prstGeom>
        </p:spPr>
        <p:txBody>
          <a:bodyPr vert="horz" wrap="square" lIns="0" tIns="12700" rIns="0" bIns="0" rtlCol="0">
            <a:spAutoFit/>
          </a:bodyPr>
          <a:lstStyle>
            <a:lvl1pPr>
              <a:defRPr sz="2350" b="1" i="0">
                <a:solidFill>
                  <a:schemeClr val="bg1"/>
                </a:solidFill>
                <a:latin typeface="Tahoma"/>
                <a:ea typeface="+mj-ea"/>
                <a:cs typeface="Tahoma"/>
              </a:defRPr>
            </a:lvl1pPr>
          </a:lstStyle>
          <a:p>
            <a:pPr marL="342900" lvl="0" indent="-342900">
              <a:lnSpc>
                <a:spcPct val="115000"/>
              </a:lnSpc>
              <a:buFont typeface="+mj-lt"/>
              <a:buAutoNum type="arabicPeriod"/>
            </a:pPr>
            <a:r>
              <a:rPr lang="en-US" sz="1200" u="none" strike="noStrike" dirty="0" err="1">
                <a:effectLst/>
                <a:latin typeface="STXinwei" panose="02010800040101010101" pitchFamily="2" charset="-122"/>
                <a:ea typeface="STXinwei" panose="02010800040101010101" pitchFamily="2" charset="-122"/>
              </a:rPr>
              <a:t>Sekumpulan</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portofolio</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dengan</a:t>
            </a:r>
            <a:r>
              <a:rPr lang="en-US" sz="1200" u="none" strike="noStrike" dirty="0">
                <a:effectLst/>
                <a:latin typeface="STXinwei" panose="02010800040101010101" pitchFamily="2" charset="-122"/>
                <a:ea typeface="STXinwei" panose="02010800040101010101" pitchFamily="2" charset="-122"/>
              </a:rPr>
              <a:t> expected return </a:t>
            </a:r>
            <a:r>
              <a:rPr lang="en-US" sz="1200" u="none" strike="noStrike" dirty="0" err="1">
                <a:effectLst/>
                <a:latin typeface="STXinwei" panose="02010800040101010101" pitchFamily="2" charset="-122"/>
                <a:ea typeface="STXinwei" panose="02010800040101010101" pitchFamily="2" charset="-122"/>
              </a:rPr>
              <a:t>maksimal</a:t>
            </a:r>
            <a:r>
              <a:rPr lang="en-US" sz="1200" u="none" strike="noStrike" dirty="0">
                <a:effectLst/>
                <a:latin typeface="STXinwei" panose="02010800040101010101" pitchFamily="2" charset="-122"/>
                <a:ea typeface="STXinwei" panose="02010800040101010101" pitchFamily="2" charset="-122"/>
              </a:rPr>
              <a:t> pada </a:t>
            </a:r>
            <a:r>
              <a:rPr lang="en-US" sz="1200" u="none" strike="noStrike" dirty="0" err="1">
                <a:effectLst/>
                <a:latin typeface="STXinwei" panose="02010800040101010101" pitchFamily="2" charset="-122"/>
                <a:ea typeface="STXinwei" panose="02010800040101010101" pitchFamily="2" charset="-122"/>
              </a:rPr>
              <a:t>tingkat</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risiko</a:t>
            </a:r>
            <a:r>
              <a:rPr lang="en-US" sz="1200" u="none" strike="noStrike" dirty="0">
                <a:effectLst/>
                <a:latin typeface="STXinwei" panose="02010800040101010101" pitchFamily="2" charset="-122"/>
                <a:ea typeface="STXinwei" panose="02010800040101010101" pitchFamily="2" charset="-122"/>
              </a:rPr>
              <a:t> yang </a:t>
            </a:r>
            <a:r>
              <a:rPr lang="en-US" sz="1200" u="none" strike="noStrike" dirty="0" err="1">
                <a:effectLst/>
                <a:latin typeface="STXinwei" panose="02010800040101010101" pitchFamily="2" charset="-122"/>
                <a:ea typeface="STXinwei" panose="02010800040101010101" pitchFamily="2" charset="-122"/>
              </a:rPr>
              <a:t>sama</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atau</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risiko</a:t>
            </a:r>
            <a:r>
              <a:rPr lang="en-US" sz="1200" u="none" strike="noStrike" dirty="0">
                <a:effectLst/>
                <a:latin typeface="STXinwei" panose="02010800040101010101" pitchFamily="2" charset="-122"/>
                <a:ea typeface="STXinwei" panose="02010800040101010101" pitchFamily="2" charset="-122"/>
              </a:rPr>
              <a:t> minimal pada </a:t>
            </a:r>
            <a:r>
              <a:rPr lang="en-US" sz="1200" u="none" strike="noStrike" dirty="0" err="1">
                <a:effectLst/>
                <a:latin typeface="STXinwei" panose="02010800040101010101" pitchFamily="2" charset="-122"/>
                <a:ea typeface="STXinwei" panose="02010800040101010101" pitchFamily="2" charset="-122"/>
              </a:rPr>
              <a:t>tingkat</a:t>
            </a:r>
            <a:r>
              <a:rPr lang="en-US" sz="1200" u="none" strike="noStrike" dirty="0">
                <a:effectLst/>
                <a:latin typeface="STXinwei" panose="02010800040101010101" pitchFamily="2" charset="-122"/>
                <a:ea typeface="STXinwei" panose="02010800040101010101" pitchFamily="2" charset="-122"/>
              </a:rPr>
              <a:t> return yang </a:t>
            </a:r>
            <a:r>
              <a:rPr lang="en-US" sz="1200" u="none" strike="noStrike" dirty="0" err="1">
                <a:effectLst/>
                <a:latin typeface="STXinwei" panose="02010800040101010101" pitchFamily="2" charset="-122"/>
                <a:ea typeface="STXinwei" panose="02010800040101010101" pitchFamily="2" charset="-122"/>
              </a:rPr>
              <a:t>sama</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disebut</a:t>
            </a:r>
            <a:r>
              <a:rPr lang="en-US" sz="1200" u="none" strike="noStrike" dirty="0">
                <a:effectLst/>
                <a:latin typeface="STXinwei" panose="02010800040101010101" pitchFamily="2" charset="-122"/>
                <a:ea typeface="STXinwei" panose="02010800040101010101" pitchFamily="2" charset="-122"/>
              </a:rPr>
              <a:t>......... </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a:effectLst/>
                <a:latin typeface="STXinwei" panose="02010800040101010101" pitchFamily="2" charset="-122"/>
                <a:ea typeface="STXinwei" panose="02010800040101010101" pitchFamily="2" charset="-122"/>
              </a:rPr>
              <a:t>Capital Market Line (CML) </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a:effectLst/>
                <a:latin typeface="STXinwei" panose="02010800040101010101" pitchFamily="2" charset="-122"/>
                <a:ea typeface="STXinwei" panose="02010800040101010101" pitchFamily="2" charset="-122"/>
              </a:rPr>
              <a:t>Efficient frontier  </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a:effectLst/>
                <a:latin typeface="STXinwei" panose="02010800040101010101" pitchFamily="2" charset="-122"/>
                <a:ea typeface="STXinwei" panose="02010800040101010101" pitchFamily="2" charset="-122"/>
              </a:rPr>
              <a:t>Model </a:t>
            </a:r>
            <a:r>
              <a:rPr lang="en-US" sz="1200" u="none" strike="noStrike" dirty="0" err="1">
                <a:effectLst/>
                <a:latin typeface="STXinwei" panose="02010800040101010101" pitchFamily="2" charset="-122"/>
                <a:ea typeface="STXinwei" panose="02010800040101010101" pitchFamily="2" charset="-122"/>
              </a:rPr>
              <a:t>Indeks</a:t>
            </a:r>
            <a:r>
              <a:rPr lang="en-US" sz="1200" u="none" strike="noStrike" dirty="0">
                <a:effectLst/>
                <a:latin typeface="STXinwei" panose="02010800040101010101" pitchFamily="2" charset="-122"/>
                <a:ea typeface="STXinwei" panose="02010800040101010101" pitchFamily="2" charset="-122"/>
              </a:rPr>
              <a:t> Tunggal </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a:effectLst/>
                <a:latin typeface="STXinwei" panose="02010800040101010101" pitchFamily="2" charset="-122"/>
                <a:ea typeface="STXinwei" panose="02010800040101010101" pitchFamily="2" charset="-122"/>
              </a:rPr>
              <a:t>Single Index Model-SIM</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a:effectLst/>
                <a:latin typeface="STXinwei" panose="02010800040101010101" pitchFamily="2" charset="-122"/>
                <a:ea typeface="STXinwei" panose="02010800040101010101" pitchFamily="2" charset="-122"/>
              </a:rPr>
              <a:t>Multi Index Model-</a:t>
            </a:r>
            <a:r>
              <a:rPr lang="en-US" sz="1200" u="none" strike="noStrike" dirty="0" err="1">
                <a:effectLst/>
                <a:latin typeface="STXinwei" panose="02010800040101010101" pitchFamily="2" charset="-122"/>
                <a:ea typeface="STXinwei" panose="02010800040101010101" pitchFamily="2" charset="-122"/>
              </a:rPr>
              <a:t>MIM</a:t>
            </a:r>
            <a:r>
              <a:rPr lang="en-US" sz="1200" u="none" strike="noStrike" dirty="0">
                <a:effectLst/>
                <a:latin typeface="STXinwei" panose="02010800040101010101" pitchFamily="2" charset="-122"/>
                <a:ea typeface="STXinwei" panose="02010800040101010101" pitchFamily="2" charset="-122"/>
              </a:rPr>
              <a:t> </a:t>
            </a:r>
            <a:endParaRPr lang="en-US" sz="1100" u="none" strike="noStrike" dirty="0">
              <a:effectLst/>
              <a:latin typeface="STXinwei" panose="02010800040101010101" pitchFamily="2" charset="-122"/>
              <a:ea typeface="STXinwei" panose="02010800040101010101" pitchFamily="2" charset="-122"/>
            </a:endParaRPr>
          </a:p>
          <a:p>
            <a:pPr>
              <a:lnSpc>
                <a:spcPct val="115000"/>
              </a:lnSpc>
            </a:pPr>
            <a:r>
              <a:rPr lang="en-US" sz="1200" dirty="0">
                <a:effectLst/>
                <a:latin typeface="STXinwei" panose="02010800040101010101" pitchFamily="2" charset="-122"/>
                <a:ea typeface="STXinwei" panose="02010800040101010101" pitchFamily="2" charset="-122"/>
              </a:rPr>
              <a:t> </a:t>
            </a:r>
            <a:endParaRPr lang="en-US" sz="1100"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rabicPeriod" startAt="2"/>
            </a:pPr>
            <a:r>
              <a:rPr lang="en-US" sz="1200" dirty="0" err="1">
                <a:effectLst/>
                <a:latin typeface="STXinwei" panose="02010800040101010101" pitchFamily="2" charset="-122"/>
                <a:ea typeface="STXinwei" panose="02010800040101010101" pitchFamily="2" charset="-122"/>
              </a:rPr>
              <a:t>Kecenderugan</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gerak</a:t>
            </a:r>
            <a:r>
              <a:rPr lang="en-US" sz="1200" dirty="0">
                <a:effectLst/>
                <a:latin typeface="STXinwei" panose="02010800040101010101" pitchFamily="2" charset="-122"/>
                <a:ea typeface="STXinwei" panose="02010800040101010101" pitchFamily="2" charset="-122"/>
              </a:rPr>
              <a:t> return dua </a:t>
            </a:r>
            <a:r>
              <a:rPr lang="en-US" sz="1200" dirty="0" err="1">
                <a:effectLst/>
                <a:latin typeface="STXinwei" panose="02010800040101010101" pitchFamily="2" charset="-122"/>
                <a:ea typeface="STXinwei" panose="02010800040101010101" pitchFamily="2" charset="-122"/>
              </a:rPr>
              <a:t>sekuritas</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bersifat</a:t>
            </a:r>
            <a:r>
              <a:rPr lang="en-US" sz="1200" dirty="0">
                <a:effectLst/>
                <a:latin typeface="STXinwei" panose="02010800040101010101" pitchFamily="2" charset="-122"/>
                <a:ea typeface="STXinwei" panose="02010800040101010101" pitchFamily="2" charset="-122"/>
              </a:rPr>
              <a:t> independent </a:t>
            </a:r>
            <a:r>
              <a:rPr lang="en-US" sz="1200" dirty="0" err="1">
                <a:effectLst/>
                <a:latin typeface="STXinwei" panose="02010800040101010101" pitchFamily="2" charset="-122"/>
                <a:ea typeface="STXinwei" panose="02010800040101010101" pitchFamily="2" charset="-122"/>
              </a:rPr>
              <a:t>berati</a:t>
            </a:r>
            <a:r>
              <a:rPr lang="en-US" sz="1200" dirty="0">
                <a:effectLst/>
                <a:latin typeface="STXinwei" panose="02010800040101010101" pitchFamily="2" charset="-122"/>
                <a:ea typeface="STXinwei" panose="02010800040101010101" pitchFamily="2" charset="-122"/>
              </a:rPr>
              <a:t>……</a:t>
            </a:r>
            <a:endParaRPr lang="en-US" sz="1100"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err="1">
                <a:effectLst/>
                <a:latin typeface="STXinwei" panose="02010800040101010101" pitchFamily="2" charset="-122"/>
                <a:ea typeface="STXinwei" panose="02010800040101010101" pitchFamily="2" charset="-122"/>
              </a:rPr>
              <a:t>Kovarians</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positif</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err="1">
                <a:effectLst/>
                <a:latin typeface="STXinwei" panose="02010800040101010101" pitchFamily="2" charset="-122"/>
                <a:ea typeface="STXinwei" panose="02010800040101010101" pitchFamily="2" charset="-122"/>
              </a:rPr>
              <a:t>Kovarians</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negatif</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err="1">
                <a:effectLst/>
                <a:latin typeface="STXinwei" panose="02010800040101010101" pitchFamily="2" charset="-122"/>
                <a:ea typeface="STXinwei" panose="02010800040101010101" pitchFamily="2" charset="-122"/>
              </a:rPr>
              <a:t>Kovarians</a:t>
            </a:r>
            <a:r>
              <a:rPr lang="en-US" sz="1200" u="none" strike="noStrike" dirty="0">
                <a:effectLst/>
                <a:latin typeface="STXinwei" panose="02010800040101010101" pitchFamily="2" charset="-122"/>
                <a:ea typeface="STXinwei" panose="02010800040101010101" pitchFamily="2" charset="-122"/>
              </a:rPr>
              <a:t> normal</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err="1">
                <a:effectLst/>
                <a:latin typeface="STXinwei" panose="02010800040101010101" pitchFamily="2" charset="-122"/>
                <a:ea typeface="STXinwei" panose="02010800040101010101" pitchFamily="2" charset="-122"/>
              </a:rPr>
              <a:t>Kovarians</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nol</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err="1">
                <a:effectLst/>
                <a:latin typeface="STXinwei" panose="02010800040101010101" pitchFamily="2" charset="-122"/>
                <a:ea typeface="STXinwei" panose="02010800040101010101" pitchFamily="2" charset="-122"/>
              </a:rPr>
              <a:t>Tidak</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ada</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jawaban</a:t>
            </a:r>
            <a:r>
              <a:rPr lang="en-US" sz="1200" u="none" strike="noStrike" dirty="0">
                <a:effectLst/>
                <a:latin typeface="STXinwei" panose="02010800040101010101" pitchFamily="2" charset="-122"/>
                <a:ea typeface="STXinwei" panose="02010800040101010101" pitchFamily="2" charset="-122"/>
              </a:rPr>
              <a:t> yang </a:t>
            </a:r>
            <a:r>
              <a:rPr lang="en-US" sz="1200" u="none" strike="noStrike" dirty="0" err="1">
                <a:effectLst/>
                <a:latin typeface="STXinwei" panose="02010800040101010101" pitchFamily="2" charset="-122"/>
                <a:ea typeface="STXinwei" panose="02010800040101010101" pitchFamily="2" charset="-122"/>
              </a:rPr>
              <a:t>benar</a:t>
            </a:r>
            <a:endParaRPr lang="en-US" sz="1100" u="none" strike="noStrike" dirty="0">
              <a:effectLst/>
              <a:latin typeface="STXinwei" panose="02010800040101010101" pitchFamily="2" charset="-122"/>
              <a:ea typeface="STXinwei" panose="02010800040101010101" pitchFamily="2" charset="-122"/>
            </a:endParaRPr>
          </a:p>
          <a:p>
            <a:pPr>
              <a:lnSpc>
                <a:spcPct val="115000"/>
              </a:lnSpc>
            </a:pPr>
            <a:r>
              <a:rPr lang="en-US" sz="1200" dirty="0">
                <a:effectLst/>
                <a:latin typeface="STXinwei" panose="02010800040101010101" pitchFamily="2" charset="-122"/>
                <a:ea typeface="STXinwei" panose="02010800040101010101" pitchFamily="2" charset="-122"/>
              </a:rPr>
              <a:t> </a:t>
            </a:r>
            <a:endParaRPr lang="en-US" sz="1100" dirty="0">
              <a:effectLst/>
              <a:latin typeface="STXinwei" panose="02010800040101010101" pitchFamily="2" charset="-122"/>
              <a:ea typeface="STXinwei" panose="02010800040101010101" pitchFamily="2" charset="-122"/>
            </a:endParaRPr>
          </a:p>
          <a:p>
            <a:pPr marL="346075" lvl="0" indent="-346075">
              <a:lnSpc>
                <a:spcPct val="115000"/>
              </a:lnSpc>
              <a:buFont typeface="+mj-lt"/>
              <a:buAutoNum type="arabicPeriod" startAt="3"/>
            </a:pPr>
            <a:r>
              <a:rPr lang="en-US" sz="1200" dirty="0" err="1">
                <a:effectLst/>
                <a:latin typeface="STXinwei" panose="02010800040101010101" pitchFamily="2" charset="-122"/>
                <a:ea typeface="STXinwei" panose="02010800040101010101" pitchFamily="2" charset="-122"/>
              </a:rPr>
              <a:t>Implementasi</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keahlian</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manajer</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investasi</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atas</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keinginan</a:t>
            </a:r>
            <a:r>
              <a:rPr lang="en-US" sz="1200" dirty="0">
                <a:effectLst/>
                <a:latin typeface="STXinwei" panose="02010800040101010101" pitchFamily="2" charset="-122"/>
                <a:ea typeface="STXinwei" panose="02010800040101010101" pitchFamily="2" charset="-122"/>
              </a:rPr>
              <a:t> investor dan </a:t>
            </a:r>
            <a:r>
              <a:rPr lang="en-US" sz="1200" dirty="0" err="1">
                <a:effectLst/>
                <a:latin typeface="STXinwei" panose="02010800040101010101" pitchFamily="2" charset="-122"/>
                <a:ea typeface="STXinwei" panose="02010800040101010101" pitchFamily="2" charset="-122"/>
              </a:rPr>
              <a:t>situasi</a:t>
            </a:r>
            <a:r>
              <a:rPr lang="en-US" sz="1200" dirty="0">
                <a:effectLst/>
                <a:latin typeface="STXinwei" panose="02010800040101010101" pitchFamily="2" charset="-122"/>
                <a:ea typeface="STXinwei" panose="02010800040101010101" pitchFamily="2" charset="-122"/>
              </a:rPr>
              <a:t> pasar yang </a:t>
            </a:r>
            <a:r>
              <a:rPr lang="en-US" sz="1200" dirty="0" err="1">
                <a:effectLst/>
                <a:latin typeface="STXinwei" panose="02010800040101010101" pitchFamily="2" charset="-122"/>
                <a:ea typeface="STXinwei" panose="02010800040101010101" pitchFamily="2" charset="-122"/>
              </a:rPr>
              <a:t>ada</a:t>
            </a:r>
            <a:r>
              <a:rPr lang="en-US" sz="1200" dirty="0">
                <a:effectLst/>
                <a:latin typeface="STXinwei" panose="02010800040101010101" pitchFamily="2" charset="-122"/>
                <a:ea typeface="STXinwei" panose="02010800040101010101" pitchFamily="2" charset="-122"/>
              </a:rPr>
              <a:t>. Pada </a:t>
            </a:r>
            <a:r>
              <a:rPr lang="en-US" sz="1200" dirty="0" err="1">
                <a:effectLst/>
                <a:latin typeface="STXinwei" panose="02010800040101010101" pitchFamily="2" charset="-122"/>
                <a:ea typeface="STXinwei" panose="02010800040101010101" pitchFamily="2" charset="-122"/>
              </a:rPr>
              <a:t>tahapan</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ini</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manajer</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investasi</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membeli</a:t>
            </a:r>
            <a:r>
              <a:rPr lang="en-US" sz="1200" dirty="0">
                <a:effectLst/>
                <a:latin typeface="STXinwei" panose="02010800040101010101" pitchFamily="2" charset="-122"/>
                <a:ea typeface="STXinwei" panose="02010800040101010101" pitchFamily="2" charset="-122"/>
              </a:rPr>
              <a:t> dan </a:t>
            </a:r>
            <a:r>
              <a:rPr lang="en-US" sz="1200" dirty="0" err="1">
                <a:effectLst/>
                <a:latin typeface="STXinwei" panose="02010800040101010101" pitchFamily="2" charset="-122"/>
                <a:ea typeface="STXinwei" panose="02010800040101010101" pitchFamily="2" charset="-122"/>
              </a:rPr>
              <a:t>menjual</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instrumen</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investasi</a:t>
            </a:r>
            <a:r>
              <a:rPr lang="en-US" sz="1200" dirty="0">
                <a:effectLst/>
                <a:latin typeface="STXinwei" panose="02010800040101010101" pitchFamily="2" charset="-122"/>
                <a:ea typeface="STXinwei" panose="02010800040101010101" pitchFamily="2" charset="-122"/>
              </a:rPr>
              <a:t> yang </a:t>
            </a:r>
            <a:r>
              <a:rPr lang="en-US" sz="1200" dirty="0" err="1">
                <a:effectLst/>
                <a:latin typeface="STXinwei" panose="02010800040101010101" pitchFamily="2" charset="-122"/>
                <a:ea typeface="STXinwei" panose="02010800040101010101" pitchFamily="2" charset="-122"/>
              </a:rPr>
              <a:t>sesuai</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dengan</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keinginan</a:t>
            </a:r>
            <a:r>
              <a:rPr lang="en-US" sz="1200" dirty="0">
                <a:effectLst/>
                <a:latin typeface="STXinwei" panose="02010800040101010101" pitchFamily="2" charset="-122"/>
                <a:ea typeface="STXinwei" panose="02010800040101010101" pitchFamily="2" charset="-122"/>
              </a:rPr>
              <a:t> investor. </a:t>
            </a:r>
            <a:r>
              <a:rPr lang="en-US" sz="1200" dirty="0" err="1">
                <a:effectLst/>
                <a:latin typeface="STXinwei" panose="02010800040101010101" pitchFamily="2" charset="-122"/>
                <a:ea typeface="STXinwei" panose="02010800040101010101" pitchFamily="2" charset="-122"/>
              </a:rPr>
              <a:t>Penjelasan</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diatas</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merupakan</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tahapan</a:t>
            </a:r>
            <a:r>
              <a:rPr lang="en-US" sz="1200" dirty="0">
                <a:effectLst/>
                <a:latin typeface="STXinwei" panose="02010800040101010101" pitchFamily="2" charset="-122"/>
                <a:ea typeface="STXinwei" panose="02010800040101010101" pitchFamily="2" charset="-122"/>
              </a:rPr>
              <a:t>…..</a:t>
            </a:r>
            <a:endParaRPr lang="en-US" sz="1100"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err="1">
                <a:effectLst/>
                <a:latin typeface="STXinwei" panose="02010800040101010101" pitchFamily="2" charset="-122"/>
                <a:ea typeface="STXinwei" panose="02010800040101010101" pitchFamily="2" charset="-122"/>
              </a:rPr>
              <a:t>Tujuan</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Investasi</a:t>
            </a:r>
            <a:r>
              <a:rPr lang="en-US" sz="1200" u="none" strike="noStrike" dirty="0">
                <a:effectLst/>
                <a:latin typeface="STXinwei" panose="02010800040101010101" pitchFamily="2" charset="-122"/>
                <a:ea typeface="STXinwei" panose="02010800040101010101" pitchFamily="2" charset="-122"/>
              </a:rPr>
              <a:t> </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err="1">
                <a:effectLst/>
                <a:latin typeface="STXinwei" panose="02010800040101010101" pitchFamily="2" charset="-122"/>
                <a:ea typeface="STXinwei" panose="02010800040101010101" pitchFamily="2" charset="-122"/>
              </a:rPr>
              <a:t>Ekspektasi</a:t>
            </a:r>
            <a:r>
              <a:rPr lang="en-US" sz="1200" u="none" strike="noStrike" dirty="0">
                <a:effectLst/>
                <a:latin typeface="STXinwei" panose="02010800040101010101" pitchFamily="2" charset="-122"/>
                <a:ea typeface="STXinwei" panose="02010800040101010101" pitchFamily="2" charset="-122"/>
              </a:rPr>
              <a:t> Pasar </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err="1">
                <a:effectLst/>
                <a:latin typeface="STXinwei" panose="02010800040101010101" pitchFamily="2" charset="-122"/>
                <a:ea typeface="STXinwei" panose="02010800040101010101" pitchFamily="2" charset="-122"/>
              </a:rPr>
              <a:t>Membangun</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Portofolio</a:t>
            </a:r>
            <a:r>
              <a:rPr lang="en-US" sz="1200" u="none" strike="noStrike" dirty="0">
                <a:effectLst/>
                <a:latin typeface="STXinwei" panose="02010800040101010101" pitchFamily="2" charset="-122"/>
                <a:ea typeface="STXinwei" panose="02010800040101010101" pitchFamily="2" charset="-122"/>
              </a:rPr>
              <a:t> </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err="1">
                <a:effectLst/>
                <a:latin typeface="STXinwei" panose="02010800040101010101" pitchFamily="2" charset="-122"/>
                <a:ea typeface="STXinwei" panose="02010800040101010101" pitchFamily="2" charset="-122"/>
              </a:rPr>
              <a:t>Evaluasi</a:t>
            </a:r>
            <a:r>
              <a:rPr lang="en-US" sz="1200" u="none" strike="noStrike" dirty="0">
                <a:effectLst/>
                <a:latin typeface="STXinwei" panose="02010800040101010101" pitchFamily="2" charset="-122"/>
                <a:ea typeface="STXinwei" panose="02010800040101010101" pitchFamily="2" charset="-122"/>
              </a:rPr>
              <a:t> Kinerja </a:t>
            </a:r>
            <a:endParaRPr lang="en-US" sz="1100" u="none" strike="noStrike" dirty="0">
              <a:effectLst/>
              <a:latin typeface="STXinwei" panose="02010800040101010101" pitchFamily="2" charset="-122"/>
              <a:ea typeface="STXinwei" panose="02010800040101010101" pitchFamily="2" charset="-122"/>
            </a:endParaRPr>
          </a:p>
          <a:p>
            <a:pPr marL="342900" lvl="0" indent="-342900">
              <a:lnSpc>
                <a:spcPct val="115000"/>
              </a:lnSpc>
              <a:buFont typeface="+mj-lt"/>
              <a:buAutoNum type="alphaLcPeriod"/>
            </a:pPr>
            <a:r>
              <a:rPr lang="en-US" sz="1200" u="none" strike="noStrike" dirty="0" err="1">
                <a:effectLst/>
                <a:latin typeface="STXinwei" panose="02010800040101010101" pitchFamily="2" charset="-122"/>
                <a:ea typeface="STXinwei" panose="02010800040101010101" pitchFamily="2" charset="-122"/>
              </a:rPr>
              <a:t>Manajemen</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Portofolio</a:t>
            </a:r>
            <a:endParaRPr lang="en-US" sz="1100" u="none" strike="noStrike" dirty="0">
              <a:effectLst/>
              <a:latin typeface="STXinwei" panose="02010800040101010101" pitchFamily="2" charset="-122"/>
              <a:ea typeface="STXinwei" panose="02010800040101010101" pitchFamily="2" charset="-122"/>
            </a:endParaRPr>
          </a:p>
          <a:p>
            <a:pPr>
              <a:lnSpc>
                <a:spcPct val="115000"/>
              </a:lnSpc>
            </a:pPr>
            <a:r>
              <a:rPr lang="en-US" sz="1200" dirty="0">
                <a:effectLst/>
                <a:latin typeface="STXinwei" panose="02010800040101010101" pitchFamily="2" charset="-122"/>
                <a:ea typeface="STXinwei" panose="02010800040101010101" pitchFamily="2" charset="-122"/>
              </a:rPr>
              <a:t> </a:t>
            </a:r>
            <a:endParaRPr lang="en-US" sz="1100" dirty="0">
              <a:effectLst/>
              <a:latin typeface="STXinwei" panose="02010800040101010101" pitchFamily="2" charset="-122"/>
              <a:ea typeface="STXinwei" panose="02010800040101010101" pitchFamily="2" charset="-122"/>
            </a:endParaRPr>
          </a:p>
          <a:p>
            <a:pPr marL="12700" algn="ctr">
              <a:spcBef>
                <a:spcPts val="100"/>
              </a:spcBef>
            </a:pPr>
            <a:endParaRPr lang="en-US" sz="1200" kern="0"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34228925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4239" y="577940"/>
            <a:ext cx="11253470" cy="6159500"/>
            <a:chOff x="734239" y="577940"/>
            <a:chExt cx="11253470" cy="6159500"/>
          </a:xfrm>
        </p:grpSpPr>
        <p:pic>
          <p:nvPicPr>
            <p:cNvPr id="3" name="object 3"/>
            <p:cNvPicPr/>
            <p:nvPr/>
          </p:nvPicPr>
          <p:blipFill>
            <a:blip r:embed="rId2" cstate="print"/>
            <a:stretch>
              <a:fillRect/>
            </a:stretch>
          </p:blipFill>
          <p:spPr>
            <a:xfrm>
              <a:off x="1181734" y="731520"/>
              <a:ext cx="10648949" cy="5848349"/>
            </a:xfrm>
            <a:prstGeom prst="rect">
              <a:avLst/>
            </a:prstGeom>
          </p:spPr>
        </p:pic>
        <p:sp>
          <p:nvSpPr>
            <p:cNvPr id="4" name="object 4"/>
            <p:cNvSpPr/>
            <p:nvPr/>
          </p:nvSpPr>
          <p:spPr>
            <a:xfrm>
              <a:off x="1209156" y="833428"/>
              <a:ext cx="240665" cy="5648325"/>
            </a:xfrm>
            <a:custGeom>
              <a:avLst/>
              <a:gdLst/>
              <a:ahLst/>
              <a:cxnLst/>
              <a:rect l="l" t="t" r="r" b="b"/>
              <a:pathLst>
                <a:path w="240665" h="5648325">
                  <a:moveTo>
                    <a:pt x="120030" y="274032"/>
                  </a:moveTo>
                  <a:lnTo>
                    <a:pt x="73090" y="263293"/>
                  </a:lnTo>
                  <a:lnTo>
                    <a:pt x="34961" y="233975"/>
                  </a:lnTo>
                  <a:lnTo>
                    <a:pt x="9359" y="190432"/>
                  </a:lnTo>
                  <a:lnTo>
                    <a:pt x="0" y="137016"/>
                  </a:lnTo>
                  <a:lnTo>
                    <a:pt x="9518" y="83600"/>
                  </a:lnTo>
                  <a:lnTo>
                    <a:pt x="35386" y="40057"/>
                  </a:lnTo>
                  <a:lnTo>
                    <a:pt x="73568" y="10739"/>
                  </a:lnTo>
                  <a:lnTo>
                    <a:pt x="120030" y="0"/>
                  </a:lnTo>
                  <a:lnTo>
                    <a:pt x="166493" y="10739"/>
                  </a:lnTo>
                  <a:lnTo>
                    <a:pt x="204675" y="40057"/>
                  </a:lnTo>
                  <a:lnTo>
                    <a:pt x="230542" y="83600"/>
                  </a:lnTo>
                  <a:lnTo>
                    <a:pt x="240061" y="137016"/>
                  </a:lnTo>
                  <a:lnTo>
                    <a:pt x="230702" y="190432"/>
                  </a:lnTo>
                  <a:lnTo>
                    <a:pt x="205099" y="233975"/>
                  </a:lnTo>
                  <a:lnTo>
                    <a:pt x="166971" y="263293"/>
                  </a:lnTo>
                  <a:lnTo>
                    <a:pt x="120030" y="274032"/>
                  </a:lnTo>
                  <a:close/>
                </a:path>
                <a:path w="240665" h="5648325">
                  <a:moveTo>
                    <a:pt x="120030" y="687346"/>
                  </a:moveTo>
                  <a:lnTo>
                    <a:pt x="73090" y="676607"/>
                  </a:lnTo>
                  <a:lnTo>
                    <a:pt x="34961" y="647289"/>
                  </a:lnTo>
                  <a:lnTo>
                    <a:pt x="9359" y="603746"/>
                  </a:lnTo>
                  <a:lnTo>
                    <a:pt x="0" y="550330"/>
                  </a:lnTo>
                  <a:lnTo>
                    <a:pt x="9359" y="496914"/>
                  </a:lnTo>
                  <a:lnTo>
                    <a:pt x="34961" y="453371"/>
                  </a:lnTo>
                  <a:lnTo>
                    <a:pt x="73090" y="424053"/>
                  </a:lnTo>
                  <a:lnTo>
                    <a:pt x="120030" y="413314"/>
                  </a:lnTo>
                  <a:lnTo>
                    <a:pt x="166971" y="424053"/>
                  </a:lnTo>
                  <a:lnTo>
                    <a:pt x="205099" y="453371"/>
                  </a:lnTo>
                  <a:lnTo>
                    <a:pt x="230702" y="496914"/>
                  </a:lnTo>
                  <a:lnTo>
                    <a:pt x="240061" y="550330"/>
                  </a:lnTo>
                  <a:lnTo>
                    <a:pt x="230702" y="603746"/>
                  </a:lnTo>
                  <a:lnTo>
                    <a:pt x="205099" y="647289"/>
                  </a:lnTo>
                  <a:lnTo>
                    <a:pt x="166971" y="676607"/>
                  </a:lnTo>
                  <a:lnTo>
                    <a:pt x="120030" y="687346"/>
                  </a:lnTo>
                  <a:close/>
                </a:path>
                <a:path w="240665" h="5648325">
                  <a:moveTo>
                    <a:pt x="120030" y="1100661"/>
                  </a:moveTo>
                  <a:lnTo>
                    <a:pt x="73090" y="1089921"/>
                  </a:lnTo>
                  <a:lnTo>
                    <a:pt x="34961" y="1060603"/>
                  </a:lnTo>
                  <a:lnTo>
                    <a:pt x="9359" y="1017060"/>
                  </a:lnTo>
                  <a:lnTo>
                    <a:pt x="0" y="963644"/>
                  </a:lnTo>
                  <a:lnTo>
                    <a:pt x="9518" y="910228"/>
                  </a:lnTo>
                  <a:lnTo>
                    <a:pt x="35386" y="866685"/>
                  </a:lnTo>
                  <a:lnTo>
                    <a:pt x="73568" y="837367"/>
                  </a:lnTo>
                  <a:lnTo>
                    <a:pt x="120030" y="826628"/>
                  </a:lnTo>
                  <a:lnTo>
                    <a:pt x="166493" y="837367"/>
                  </a:lnTo>
                  <a:lnTo>
                    <a:pt x="204675" y="866685"/>
                  </a:lnTo>
                  <a:lnTo>
                    <a:pt x="230542" y="910228"/>
                  </a:lnTo>
                  <a:lnTo>
                    <a:pt x="240061" y="963644"/>
                  </a:lnTo>
                  <a:lnTo>
                    <a:pt x="230702" y="1017060"/>
                  </a:lnTo>
                  <a:lnTo>
                    <a:pt x="205099" y="1060603"/>
                  </a:lnTo>
                  <a:lnTo>
                    <a:pt x="166971" y="1089921"/>
                  </a:lnTo>
                  <a:lnTo>
                    <a:pt x="120030" y="1100661"/>
                  </a:lnTo>
                  <a:close/>
                </a:path>
                <a:path w="240665" h="5648325">
                  <a:moveTo>
                    <a:pt x="120030" y="1513975"/>
                  </a:moveTo>
                  <a:lnTo>
                    <a:pt x="73090" y="1503235"/>
                  </a:lnTo>
                  <a:lnTo>
                    <a:pt x="34961" y="1473917"/>
                  </a:lnTo>
                  <a:lnTo>
                    <a:pt x="9359" y="1430374"/>
                  </a:lnTo>
                  <a:lnTo>
                    <a:pt x="0" y="1376958"/>
                  </a:lnTo>
                  <a:lnTo>
                    <a:pt x="9359" y="1323542"/>
                  </a:lnTo>
                  <a:lnTo>
                    <a:pt x="34961" y="1279999"/>
                  </a:lnTo>
                  <a:lnTo>
                    <a:pt x="73090" y="1250682"/>
                  </a:lnTo>
                  <a:lnTo>
                    <a:pt x="120030" y="1239942"/>
                  </a:lnTo>
                  <a:lnTo>
                    <a:pt x="166971" y="1250682"/>
                  </a:lnTo>
                  <a:lnTo>
                    <a:pt x="205099" y="1279999"/>
                  </a:lnTo>
                  <a:lnTo>
                    <a:pt x="230702" y="1323542"/>
                  </a:lnTo>
                  <a:lnTo>
                    <a:pt x="240061" y="1376958"/>
                  </a:lnTo>
                  <a:lnTo>
                    <a:pt x="230702" y="1430374"/>
                  </a:lnTo>
                  <a:lnTo>
                    <a:pt x="205099" y="1473917"/>
                  </a:lnTo>
                  <a:lnTo>
                    <a:pt x="166971" y="1503235"/>
                  </a:lnTo>
                  <a:lnTo>
                    <a:pt x="120030" y="1513975"/>
                  </a:lnTo>
                  <a:close/>
                </a:path>
                <a:path w="240665" h="5648325">
                  <a:moveTo>
                    <a:pt x="120030" y="1928421"/>
                  </a:moveTo>
                  <a:lnTo>
                    <a:pt x="73090" y="1917681"/>
                  </a:lnTo>
                  <a:lnTo>
                    <a:pt x="34961" y="1888364"/>
                  </a:lnTo>
                  <a:lnTo>
                    <a:pt x="9359" y="1844820"/>
                  </a:lnTo>
                  <a:lnTo>
                    <a:pt x="0" y="1791405"/>
                  </a:lnTo>
                  <a:lnTo>
                    <a:pt x="9518" y="1737812"/>
                  </a:lnTo>
                  <a:lnTo>
                    <a:pt x="35386" y="1693879"/>
                  </a:lnTo>
                  <a:lnTo>
                    <a:pt x="73568" y="1664173"/>
                  </a:lnTo>
                  <a:lnTo>
                    <a:pt x="120030" y="1653256"/>
                  </a:lnTo>
                  <a:lnTo>
                    <a:pt x="166493" y="1664013"/>
                  </a:lnTo>
                  <a:lnTo>
                    <a:pt x="204675" y="1693455"/>
                  </a:lnTo>
                  <a:lnTo>
                    <a:pt x="230542" y="1737334"/>
                  </a:lnTo>
                  <a:lnTo>
                    <a:pt x="240061" y="1791405"/>
                  </a:lnTo>
                  <a:lnTo>
                    <a:pt x="230702" y="1844821"/>
                  </a:lnTo>
                  <a:lnTo>
                    <a:pt x="205099" y="1888364"/>
                  </a:lnTo>
                  <a:lnTo>
                    <a:pt x="166970" y="1917681"/>
                  </a:lnTo>
                  <a:lnTo>
                    <a:pt x="120030" y="1928421"/>
                  </a:lnTo>
                  <a:close/>
                </a:path>
                <a:path w="240665" h="5648325">
                  <a:moveTo>
                    <a:pt x="120030" y="2341735"/>
                  </a:moveTo>
                  <a:lnTo>
                    <a:pt x="73090" y="2330995"/>
                  </a:lnTo>
                  <a:lnTo>
                    <a:pt x="34961" y="2301678"/>
                  </a:lnTo>
                  <a:lnTo>
                    <a:pt x="9359" y="2258135"/>
                  </a:lnTo>
                  <a:lnTo>
                    <a:pt x="0" y="2204719"/>
                  </a:lnTo>
                  <a:lnTo>
                    <a:pt x="9359" y="2151303"/>
                  </a:lnTo>
                  <a:lnTo>
                    <a:pt x="34961" y="2107760"/>
                  </a:lnTo>
                  <a:lnTo>
                    <a:pt x="73090" y="2078442"/>
                  </a:lnTo>
                  <a:lnTo>
                    <a:pt x="120030" y="2067702"/>
                  </a:lnTo>
                  <a:lnTo>
                    <a:pt x="166971" y="2078442"/>
                  </a:lnTo>
                  <a:lnTo>
                    <a:pt x="205099" y="2107760"/>
                  </a:lnTo>
                  <a:lnTo>
                    <a:pt x="230702" y="2151303"/>
                  </a:lnTo>
                  <a:lnTo>
                    <a:pt x="240061" y="2204719"/>
                  </a:lnTo>
                  <a:lnTo>
                    <a:pt x="230702" y="2258135"/>
                  </a:lnTo>
                  <a:lnTo>
                    <a:pt x="205099" y="2301678"/>
                  </a:lnTo>
                  <a:lnTo>
                    <a:pt x="166970" y="2330995"/>
                  </a:lnTo>
                  <a:lnTo>
                    <a:pt x="120030" y="2341735"/>
                  </a:lnTo>
                  <a:close/>
                </a:path>
                <a:path w="240665" h="5648325">
                  <a:moveTo>
                    <a:pt x="120030" y="2755049"/>
                  </a:moveTo>
                  <a:lnTo>
                    <a:pt x="73090" y="2744309"/>
                  </a:lnTo>
                  <a:lnTo>
                    <a:pt x="34961" y="2714992"/>
                  </a:lnTo>
                  <a:lnTo>
                    <a:pt x="9359" y="2671449"/>
                  </a:lnTo>
                  <a:lnTo>
                    <a:pt x="0" y="2618033"/>
                  </a:lnTo>
                  <a:lnTo>
                    <a:pt x="9359" y="2564617"/>
                  </a:lnTo>
                  <a:lnTo>
                    <a:pt x="34961" y="2521074"/>
                  </a:lnTo>
                  <a:lnTo>
                    <a:pt x="73090" y="2491756"/>
                  </a:lnTo>
                  <a:lnTo>
                    <a:pt x="120030" y="2481016"/>
                  </a:lnTo>
                  <a:lnTo>
                    <a:pt x="166971" y="2491756"/>
                  </a:lnTo>
                  <a:lnTo>
                    <a:pt x="205099" y="2521074"/>
                  </a:lnTo>
                  <a:lnTo>
                    <a:pt x="230702" y="2564617"/>
                  </a:lnTo>
                  <a:lnTo>
                    <a:pt x="240061" y="2618033"/>
                  </a:lnTo>
                  <a:lnTo>
                    <a:pt x="230702" y="2671449"/>
                  </a:lnTo>
                  <a:lnTo>
                    <a:pt x="205099" y="2714992"/>
                  </a:lnTo>
                  <a:lnTo>
                    <a:pt x="166970" y="2744309"/>
                  </a:lnTo>
                  <a:lnTo>
                    <a:pt x="120030" y="2755049"/>
                  </a:lnTo>
                  <a:close/>
                </a:path>
                <a:path w="240665" h="5648325">
                  <a:moveTo>
                    <a:pt x="120030" y="3168364"/>
                  </a:moveTo>
                  <a:lnTo>
                    <a:pt x="73090" y="3157624"/>
                  </a:lnTo>
                  <a:lnTo>
                    <a:pt x="34961" y="3128306"/>
                  </a:lnTo>
                  <a:lnTo>
                    <a:pt x="9359" y="3084763"/>
                  </a:lnTo>
                  <a:lnTo>
                    <a:pt x="0" y="3031347"/>
                  </a:lnTo>
                  <a:lnTo>
                    <a:pt x="9359" y="2977931"/>
                  </a:lnTo>
                  <a:lnTo>
                    <a:pt x="34961" y="2934388"/>
                  </a:lnTo>
                  <a:lnTo>
                    <a:pt x="73090" y="2905070"/>
                  </a:lnTo>
                  <a:lnTo>
                    <a:pt x="120030" y="2894331"/>
                  </a:lnTo>
                  <a:lnTo>
                    <a:pt x="166971" y="2905070"/>
                  </a:lnTo>
                  <a:lnTo>
                    <a:pt x="205099" y="2934388"/>
                  </a:lnTo>
                  <a:lnTo>
                    <a:pt x="230702" y="2977931"/>
                  </a:lnTo>
                  <a:lnTo>
                    <a:pt x="240061" y="3031347"/>
                  </a:lnTo>
                  <a:lnTo>
                    <a:pt x="230702" y="3084763"/>
                  </a:lnTo>
                  <a:lnTo>
                    <a:pt x="205099" y="3128306"/>
                  </a:lnTo>
                  <a:lnTo>
                    <a:pt x="166971" y="3157624"/>
                  </a:lnTo>
                  <a:lnTo>
                    <a:pt x="120030" y="3168364"/>
                  </a:lnTo>
                  <a:close/>
                </a:path>
                <a:path w="240665" h="5648325">
                  <a:moveTo>
                    <a:pt x="120030" y="3581678"/>
                  </a:moveTo>
                  <a:lnTo>
                    <a:pt x="73090" y="3570938"/>
                  </a:lnTo>
                  <a:lnTo>
                    <a:pt x="34961" y="3541620"/>
                  </a:lnTo>
                  <a:lnTo>
                    <a:pt x="9359" y="3498077"/>
                  </a:lnTo>
                  <a:lnTo>
                    <a:pt x="0" y="3444661"/>
                  </a:lnTo>
                  <a:lnTo>
                    <a:pt x="9518" y="3391068"/>
                  </a:lnTo>
                  <a:lnTo>
                    <a:pt x="35386" y="3347136"/>
                  </a:lnTo>
                  <a:lnTo>
                    <a:pt x="73568" y="3317429"/>
                  </a:lnTo>
                  <a:lnTo>
                    <a:pt x="120030" y="3306512"/>
                  </a:lnTo>
                  <a:lnTo>
                    <a:pt x="166493" y="3317429"/>
                  </a:lnTo>
                  <a:lnTo>
                    <a:pt x="204675" y="3347136"/>
                  </a:lnTo>
                  <a:lnTo>
                    <a:pt x="230542" y="3391068"/>
                  </a:lnTo>
                  <a:lnTo>
                    <a:pt x="240061" y="3444661"/>
                  </a:lnTo>
                  <a:lnTo>
                    <a:pt x="230702" y="3498077"/>
                  </a:lnTo>
                  <a:lnTo>
                    <a:pt x="205099" y="3541620"/>
                  </a:lnTo>
                  <a:lnTo>
                    <a:pt x="166971" y="3570938"/>
                  </a:lnTo>
                  <a:lnTo>
                    <a:pt x="120030" y="3581678"/>
                  </a:lnTo>
                  <a:close/>
                </a:path>
                <a:path w="240665" h="5648325">
                  <a:moveTo>
                    <a:pt x="120030" y="3994992"/>
                  </a:moveTo>
                  <a:lnTo>
                    <a:pt x="73090" y="3984252"/>
                  </a:lnTo>
                  <a:lnTo>
                    <a:pt x="34961" y="3954934"/>
                  </a:lnTo>
                  <a:lnTo>
                    <a:pt x="9359" y="3911391"/>
                  </a:lnTo>
                  <a:lnTo>
                    <a:pt x="0" y="3857975"/>
                  </a:lnTo>
                  <a:lnTo>
                    <a:pt x="9359" y="3804559"/>
                  </a:lnTo>
                  <a:lnTo>
                    <a:pt x="34961" y="3761016"/>
                  </a:lnTo>
                  <a:lnTo>
                    <a:pt x="73090" y="3731698"/>
                  </a:lnTo>
                  <a:lnTo>
                    <a:pt x="120030" y="3720959"/>
                  </a:lnTo>
                  <a:lnTo>
                    <a:pt x="166971" y="3731698"/>
                  </a:lnTo>
                  <a:lnTo>
                    <a:pt x="205099" y="3761016"/>
                  </a:lnTo>
                  <a:lnTo>
                    <a:pt x="230702" y="3804559"/>
                  </a:lnTo>
                  <a:lnTo>
                    <a:pt x="240061" y="3857975"/>
                  </a:lnTo>
                  <a:lnTo>
                    <a:pt x="230702" y="3911391"/>
                  </a:lnTo>
                  <a:lnTo>
                    <a:pt x="205099" y="3954934"/>
                  </a:lnTo>
                  <a:lnTo>
                    <a:pt x="166971" y="3984252"/>
                  </a:lnTo>
                  <a:lnTo>
                    <a:pt x="120030" y="3994992"/>
                  </a:lnTo>
                  <a:close/>
                </a:path>
                <a:path w="240665" h="5648325">
                  <a:moveTo>
                    <a:pt x="120030" y="4408306"/>
                  </a:moveTo>
                  <a:lnTo>
                    <a:pt x="73090" y="4397566"/>
                  </a:lnTo>
                  <a:lnTo>
                    <a:pt x="34961" y="4368248"/>
                  </a:lnTo>
                  <a:lnTo>
                    <a:pt x="9359" y="4324705"/>
                  </a:lnTo>
                  <a:lnTo>
                    <a:pt x="0" y="4271289"/>
                  </a:lnTo>
                  <a:lnTo>
                    <a:pt x="9359" y="4217873"/>
                  </a:lnTo>
                  <a:lnTo>
                    <a:pt x="34961" y="4174330"/>
                  </a:lnTo>
                  <a:lnTo>
                    <a:pt x="73090" y="4145013"/>
                  </a:lnTo>
                  <a:lnTo>
                    <a:pt x="120030" y="4134273"/>
                  </a:lnTo>
                  <a:lnTo>
                    <a:pt x="166971" y="4145013"/>
                  </a:lnTo>
                  <a:lnTo>
                    <a:pt x="205099" y="4174330"/>
                  </a:lnTo>
                  <a:lnTo>
                    <a:pt x="230702" y="4217873"/>
                  </a:lnTo>
                  <a:lnTo>
                    <a:pt x="240061" y="4271289"/>
                  </a:lnTo>
                  <a:lnTo>
                    <a:pt x="230702" y="4324705"/>
                  </a:lnTo>
                  <a:lnTo>
                    <a:pt x="205099" y="4368248"/>
                  </a:lnTo>
                  <a:lnTo>
                    <a:pt x="166971" y="4397566"/>
                  </a:lnTo>
                  <a:lnTo>
                    <a:pt x="120030" y="4408306"/>
                  </a:lnTo>
                  <a:close/>
                </a:path>
                <a:path w="240665" h="5648325">
                  <a:moveTo>
                    <a:pt x="120030" y="4821620"/>
                  </a:moveTo>
                  <a:lnTo>
                    <a:pt x="73090" y="4810880"/>
                  </a:lnTo>
                  <a:lnTo>
                    <a:pt x="34961" y="4781562"/>
                  </a:lnTo>
                  <a:lnTo>
                    <a:pt x="9359" y="4738019"/>
                  </a:lnTo>
                  <a:lnTo>
                    <a:pt x="0" y="4684603"/>
                  </a:lnTo>
                  <a:lnTo>
                    <a:pt x="9359" y="4631187"/>
                  </a:lnTo>
                  <a:lnTo>
                    <a:pt x="34961" y="4587644"/>
                  </a:lnTo>
                  <a:lnTo>
                    <a:pt x="73090" y="4558327"/>
                  </a:lnTo>
                  <a:lnTo>
                    <a:pt x="120030" y="4547587"/>
                  </a:lnTo>
                  <a:lnTo>
                    <a:pt x="166971" y="4558327"/>
                  </a:lnTo>
                  <a:lnTo>
                    <a:pt x="205099" y="4587644"/>
                  </a:lnTo>
                  <a:lnTo>
                    <a:pt x="230702" y="4631187"/>
                  </a:lnTo>
                  <a:lnTo>
                    <a:pt x="240061" y="4684603"/>
                  </a:lnTo>
                  <a:lnTo>
                    <a:pt x="230702" y="4738019"/>
                  </a:lnTo>
                  <a:lnTo>
                    <a:pt x="205099" y="4781562"/>
                  </a:lnTo>
                  <a:lnTo>
                    <a:pt x="166971" y="4810880"/>
                  </a:lnTo>
                  <a:lnTo>
                    <a:pt x="120030" y="4821620"/>
                  </a:lnTo>
                  <a:close/>
                </a:path>
                <a:path w="240665" h="5648325">
                  <a:moveTo>
                    <a:pt x="120030" y="5234934"/>
                  </a:moveTo>
                  <a:lnTo>
                    <a:pt x="73090" y="5224194"/>
                  </a:lnTo>
                  <a:lnTo>
                    <a:pt x="34961" y="5194876"/>
                  </a:lnTo>
                  <a:lnTo>
                    <a:pt x="9359" y="5151333"/>
                  </a:lnTo>
                  <a:lnTo>
                    <a:pt x="0" y="5097917"/>
                  </a:lnTo>
                  <a:lnTo>
                    <a:pt x="9359" y="5044501"/>
                  </a:lnTo>
                  <a:lnTo>
                    <a:pt x="34961" y="5000958"/>
                  </a:lnTo>
                  <a:lnTo>
                    <a:pt x="73090" y="4971641"/>
                  </a:lnTo>
                  <a:lnTo>
                    <a:pt x="120030" y="4960901"/>
                  </a:lnTo>
                  <a:lnTo>
                    <a:pt x="166971" y="4971641"/>
                  </a:lnTo>
                  <a:lnTo>
                    <a:pt x="205099" y="5000958"/>
                  </a:lnTo>
                  <a:lnTo>
                    <a:pt x="230702" y="5044501"/>
                  </a:lnTo>
                  <a:lnTo>
                    <a:pt x="240061" y="5097917"/>
                  </a:lnTo>
                  <a:lnTo>
                    <a:pt x="230702" y="5151333"/>
                  </a:lnTo>
                  <a:lnTo>
                    <a:pt x="205099" y="5194876"/>
                  </a:lnTo>
                  <a:lnTo>
                    <a:pt x="166971" y="5224194"/>
                  </a:lnTo>
                  <a:lnTo>
                    <a:pt x="120030" y="5234934"/>
                  </a:lnTo>
                  <a:close/>
                </a:path>
                <a:path w="240665" h="5648325">
                  <a:moveTo>
                    <a:pt x="120030" y="5648248"/>
                  </a:moveTo>
                  <a:lnTo>
                    <a:pt x="73090" y="5637508"/>
                  </a:lnTo>
                  <a:lnTo>
                    <a:pt x="34961" y="5608190"/>
                  </a:lnTo>
                  <a:lnTo>
                    <a:pt x="9359" y="5564647"/>
                  </a:lnTo>
                  <a:lnTo>
                    <a:pt x="0" y="5511231"/>
                  </a:lnTo>
                  <a:lnTo>
                    <a:pt x="9359" y="5457816"/>
                  </a:lnTo>
                  <a:lnTo>
                    <a:pt x="34961" y="5414272"/>
                  </a:lnTo>
                  <a:lnTo>
                    <a:pt x="73090" y="5384955"/>
                  </a:lnTo>
                  <a:lnTo>
                    <a:pt x="120030" y="5374215"/>
                  </a:lnTo>
                  <a:lnTo>
                    <a:pt x="166971" y="5384955"/>
                  </a:lnTo>
                  <a:lnTo>
                    <a:pt x="205099" y="5414272"/>
                  </a:lnTo>
                  <a:lnTo>
                    <a:pt x="230702" y="5457816"/>
                  </a:lnTo>
                  <a:lnTo>
                    <a:pt x="240061" y="5511231"/>
                  </a:lnTo>
                  <a:lnTo>
                    <a:pt x="230702" y="5564647"/>
                  </a:lnTo>
                  <a:lnTo>
                    <a:pt x="205099" y="5608190"/>
                  </a:lnTo>
                  <a:lnTo>
                    <a:pt x="166971" y="5637508"/>
                  </a:lnTo>
                  <a:lnTo>
                    <a:pt x="120030" y="5648248"/>
                  </a:lnTo>
                  <a:close/>
                </a:path>
              </a:pathLst>
            </a:custGeom>
            <a:solidFill>
              <a:srgbClr val="0C2880"/>
            </a:solidFill>
          </p:spPr>
          <p:txBody>
            <a:bodyPr wrap="square" lIns="0" tIns="0" rIns="0" bIns="0" rtlCol="0"/>
            <a:lstStyle/>
            <a:p>
              <a:endParaRPr/>
            </a:p>
          </p:txBody>
        </p:sp>
        <p:pic>
          <p:nvPicPr>
            <p:cNvPr id="5" name="object 5"/>
            <p:cNvPicPr/>
            <p:nvPr/>
          </p:nvPicPr>
          <p:blipFill>
            <a:blip r:embed="rId3" cstate="print"/>
            <a:stretch>
              <a:fillRect/>
            </a:stretch>
          </p:blipFill>
          <p:spPr>
            <a:xfrm>
              <a:off x="735827" y="897973"/>
              <a:ext cx="653375" cy="5520290"/>
            </a:xfrm>
            <a:prstGeom prst="rect">
              <a:avLst/>
            </a:prstGeom>
          </p:spPr>
        </p:pic>
        <p:sp>
          <p:nvSpPr>
            <p:cNvPr id="6" name="object 6"/>
            <p:cNvSpPr/>
            <p:nvPr/>
          </p:nvSpPr>
          <p:spPr>
            <a:xfrm>
              <a:off x="735827" y="897973"/>
              <a:ext cx="653415" cy="5520690"/>
            </a:xfrm>
            <a:custGeom>
              <a:avLst/>
              <a:gdLst/>
              <a:ahLst/>
              <a:cxnLst/>
              <a:rect l="l" t="t" r="r" b="b"/>
              <a:pathLst>
                <a:path w="653415" h="5520690">
                  <a:moveTo>
                    <a:pt x="580904" y="147207"/>
                  </a:moveTo>
                  <a:lnTo>
                    <a:pt x="73603" y="147207"/>
                  </a:lnTo>
                  <a:lnTo>
                    <a:pt x="44905" y="141439"/>
                  </a:lnTo>
                  <a:lnTo>
                    <a:pt x="21514" y="125692"/>
                  </a:lnTo>
                  <a:lnTo>
                    <a:pt x="5767" y="102302"/>
                  </a:lnTo>
                  <a:lnTo>
                    <a:pt x="0" y="73603"/>
                  </a:lnTo>
                  <a:lnTo>
                    <a:pt x="5767" y="44905"/>
                  </a:lnTo>
                  <a:lnTo>
                    <a:pt x="21514" y="21514"/>
                  </a:lnTo>
                  <a:lnTo>
                    <a:pt x="44905" y="5767"/>
                  </a:lnTo>
                  <a:lnTo>
                    <a:pt x="73603" y="0"/>
                  </a:lnTo>
                  <a:lnTo>
                    <a:pt x="579772" y="0"/>
                  </a:lnTo>
                  <a:lnTo>
                    <a:pt x="608470" y="5767"/>
                  </a:lnTo>
                  <a:lnTo>
                    <a:pt x="631860" y="21514"/>
                  </a:lnTo>
                  <a:lnTo>
                    <a:pt x="647607" y="44905"/>
                  </a:lnTo>
                  <a:lnTo>
                    <a:pt x="653375" y="73603"/>
                  </a:lnTo>
                  <a:lnTo>
                    <a:pt x="648103" y="101824"/>
                  </a:lnTo>
                  <a:lnTo>
                    <a:pt x="632427" y="125268"/>
                  </a:lnTo>
                  <a:lnTo>
                    <a:pt x="609107" y="141280"/>
                  </a:lnTo>
                  <a:lnTo>
                    <a:pt x="580904" y="147207"/>
                  </a:lnTo>
                  <a:close/>
                </a:path>
                <a:path w="653415" h="5520690">
                  <a:moveTo>
                    <a:pt x="580904" y="560521"/>
                  </a:moveTo>
                  <a:lnTo>
                    <a:pt x="73603" y="560521"/>
                  </a:lnTo>
                  <a:lnTo>
                    <a:pt x="44905" y="554753"/>
                  </a:lnTo>
                  <a:lnTo>
                    <a:pt x="21514" y="539006"/>
                  </a:lnTo>
                  <a:lnTo>
                    <a:pt x="5767" y="515616"/>
                  </a:lnTo>
                  <a:lnTo>
                    <a:pt x="0" y="486917"/>
                  </a:lnTo>
                  <a:lnTo>
                    <a:pt x="5767" y="458219"/>
                  </a:lnTo>
                  <a:lnTo>
                    <a:pt x="21514" y="434829"/>
                  </a:lnTo>
                  <a:lnTo>
                    <a:pt x="44905" y="419082"/>
                  </a:lnTo>
                  <a:lnTo>
                    <a:pt x="73603" y="413314"/>
                  </a:lnTo>
                  <a:lnTo>
                    <a:pt x="579772" y="413314"/>
                  </a:lnTo>
                  <a:lnTo>
                    <a:pt x="608470" y="419082"/>
                  </a:lnTo>
                  <a:lnTo>
                    <a:pt x="631860" y="434829"/>
                  </a:lnTo>
                  <a:lnTo>
                    <a:pt x="647607" y="458219"/>
                  </a:lnTo>
                  <a:lnTo>
                    <a:pt x="653375" y="486917"/>
                  </a:lnTo>
                  <a:lnTo>
                    <a:pt x="648103" y="515138"/>
                  </a:lnTo>
                  <a:lnTo>
                    <a:pt x="632427" y="538582"/>
                  </a:lnTo>
                  <a:lnTo>
                    <a:pt x="609107" y="554594"/>
                  </a:lnTo>
                  <a:lnTo>
                    <a:pt x="580904" y="560521"/>
                  </a:lnTo>
                  <a:close/>
                </a:path>
                <a:path w="653415" h="5520690">
                  <a:moveTo>
                    <a:pt x="580904" y="973835"/>
                  </a:moveTo>
                  <a:lnTo>
                    <a:pt x="73603" y="973835"/>
                  </a:lnTo>
                  <a:lnTo>
                    <a:pt x="44905" y="968067"/>
                  </a:lnTo>
                  <a:lnTo>
                    <a:pt x="21514" y="952320"/>
                  </a:lnTo>
                  <a:lnTo>
                    <a:pt x="5767" y="928930"/>
                  </a:lnTo>
                  <a:lnTo>
                    <a:pt x="0" y="900232"/>
                  </a:lnTo>
                  <a:lnTo>
                    <a:pt x="5767" y="871533"/>
                  </a:lnTo>
                  <a:lnTo>
                    <a:pt x="21514" y="848143"/>
                  </a:lnTo>
                  <a:lnTo>
                    <a:pt x="44905" y="832396"/>
                  </a:lnTo>
                  <a:lnTo>
                    <a:pt x="73603" y="826628"/>
                  </a:lnTo>
                  <a:lnTo>
                    <a:pt x="579772" y="826628"/>
                  </a:lnTo>
                  <a:lnTo>
                    <a:pt x="608470" y="832396"/>
                  </a:lnTo>
                  <a:lnTo>
                    <a:pt x="631860" y="848143"/>
                  </a:lnTo>
                  <a:lnTo>
                    <a:pt x="647607" y="871533"/>
                  </a:lnTo>
                  <a:lnTo>
                    <a:pt x="653375" y="900232"/>
                  </a:lnTo>
                  <a:lnTo>
                    <a:pt x="648103" y="928452"/>
                  </a:lnTo>
                  <a:lnTo>
                    <a:pt x="632427" y="951896"/>
                  </a:lnTo>
                  <a:lnTo>
                    <a:pt x="609107" y="967908"/>
                  </a:lnTo>
                  <a:lnTo>
                    <a:pt x="580904" y="973835"/>
                  </a:lnTo>
                  <a:close/>
                </a:path>
                <a:path w="653415" h="5520690">
                  <a:moveTo>
                    <a:pt x="580904" y="1387149"/>
                  </a:moveTo>
                  <a:lnTo>
                    <a:pt x="73603" y="1387149"/>
                  </a:lnTo>
                  <a:lnTo>
                    <a:pt x="44905" y="1381381"/>
                  </a:lnTo>
                  <a:lnTo>
                    <a:pt x="21514" y="1365634"/>
                  </a:lnTo>
                  <a:lnTo>
                    <a:pt x="5767" y="1342244"/>
                  </a:lnTo>
                  <a:lnTo>
                    <a:pt x="0" y="1313546"/>
                  </a:lnTo>
                  <a:lnTo>
                    <a:pt x="5767" y="1284847"/>
                  </a:lnTo>
                  <a:lnTo>
                    <a:pt x="21514" y="1261457"/>
                  </a:lnTo>
                  <a:lnTo>
                    <a:pt x="44905" y="1245710"/>
                  </a:lnTo>
                  <a:lnTo>
                    <a:pt x="73603" y="1239942"/>
                  </a:lnTo>
                  <a:lnTo>
                    <a:pt x="579772" y="1239942"/>
                  </a:lnTo>
                  <a:lnTo>
                    <a:pt x="608470" y="1245710"/>
                  </a:lnTo>
                  <a:lnTo>
                    <a:pt x="631860" y="1261457"/>
                  </a:lnTo>
                  <a:lnTo>
                    <a:pt x="647607" y="1284847"/>
                  </a:lnTo>
                  <a:lnTo>
                    <a:pt x="653375" y="1313546"/>
                  </a:lnTo>
                  <a:lnTo>
                    <a:pt x="648103" y="1341766"/>
                  </a:lnTo>
                  <a:lnTo>
                    <a:pt x="632427" y="1365210"/>
                  </a:lnTo>
                  <a:lnTo>
                    <a:pt x="609107" y="1381222"/>
                  </a:lnTo>
                  <a:lnTo>
                    <a:pt x="580904" y="1387149"/>
                  </a:lnTo>
                  <a:close/>
                </a:path>
                <a:path w="653415" h="5520690">
                  <a:moveTo>
                    <a:pt x="580904" y="1800464"/>
                  </a:moveTo>
                  <a:lnTo>
                    <a:pt x="73603" y="1800464"/>
                  </a:lnTo>
                  <a:lnTo>
                    <a:pt x="44905" y="1794696"/>
                  </a:lnTo>
                  <a:lnTo>
                    <a:pt x="21514" y="1778949"/>
                  </a:lnTo>
                  <a:lnTo>
                    <a:pt x="5767" y="1755558"/>
                  </a:lnTo>
                  <a:lnTo>
                    <a:pt x="0" y="1726860"/>
                  </a:lnTo>
                  <a:lnTo>
                    <a:pt x="5767" y="1698161"/>
                  </a:lnTo>
                  <a:lnTo>
                    <a:pt x="21514" y="1674771"/>
                  </a:lnTo>
                  <a:lnTo>
                    <a:pt x="44905" y="1659024"/>
                  </a:lnTo>
                  <a:lnTo>
                    <a:pt x="73603" y="1653256"/>
                  </a:lnTo>
                  <a:lnTo>
                    <a:pt x="579772" y="1653256"/>
                  </a:lnTo>
                  <a:lnTo>
                    <a:pt x="608470" y="1659024"/>
                  </a:lnTo>
                  <a:lnTo>
                    <a:pt x="631860" y="1674771"/>
                  </a:lnTo>
                  <a:lnTo>
                    <a:pt x="647607" y="1698161"/>
                  </a:lnTo>
                  <a:lnTo>
                    <a:pt x="653375" y="1726860"/>
                  </a:lnTo>
                  <a:lnTo>
                    <a:pt x="648103" y="1755080"/>
                  </a:lnTo>
                  <a:lnTo>
                    <a:pt x="632427" y="1778524"/>
                  </a:lnTo>
                  <a:lnTo>
                    <a:pt x="609107" y="1794536"/>
                  </a:lnTo>
                  <a:lnTo>
                    <a:pt x="580904" y="1800464"/>
                  </a:lnTo>
                  <a:close/>
                </a:path>
                <a:path w="653415" h="5520690">
                  <a:moveTo>
                    <a:pt x="580904" y="2213778"/>
                  </a:moveTo>
                  <a:lnTo>
                    <a:pt x="73603" y="2213778"/>
                  </a:lnTo>
                  <a:lnTo>
                    <a:pt x="44905" y="2208010"/>
                  </a:lnTo>
                  <a:lnTo>
                    <a:pt x="21514" y="2192263"/>
                  </a:lnTo>
                  <a:lnTo>
                    <a:pt x="5767" y="2168872"/>
                  </a:lnTo>
                  <a:lnTo>
                    <a:pt x="0" y="2140174"/>
                  </a:lnTo>
                  <a:lnTo>
                    <a:pt x="5767" y="2111475"/>
                  </a:lnTo>
                  <a:lnTo>
                    <a:pt x="21514" y="2088085"/>
                  </a:lnTo>
                  <a:lnTo>
                    <a:pt x="44905" y="2072338"/>
                  </a:lnTo>
                  <a:lnTo>
                    <a:pt x="73603" y="2066570"/>
                  </a:lnTo>
                  <a:lnTo>
                    <a:pt x="579772" y="2066570"/>
                  </a:lnTo>
                  <a:lnTo>
                    <a:pt x="608470" y="2072338"/>
                  </a:lnTo>
                  <a:lnTo>
                    <a:pt x="631860" y="2088085"/>
                  </a:lnTo>
                  <a:lnTo>
                    <a:pt x="647607" y="2111475"/>
                  </a:lnTo>
                  <a:lnTo>
                    <a:pt x="653375" y="2140174"/>
                  </a:lnTo>
                  <a:lnTo>
                    <a:pt x="648103" y="2168395"/>
                  </a:lnTo>
                  <a:lnTo>
                    <a:pt x="632427" y="2191838"/>
                  </a:lnTo>
                  <a:lnTo>
                    <a:pt x="609107" y="2207850"/>
                  </a:lnTo>
                  <a:lnTo>
                    <a:pt x="580904" y="2213778"/>
                  </a:lnTo>
                  <a:close/>
                </a:path>
                <a:path w="653415" h="5520690">
                  <a:moveTo>
                    <a:pt x="580904" y="2627092"/>
                  </a:moveTo>
                  <a:lnTo>
                    <a:pt x="73603" y="2627092"/>
                  </a:lnTo>
                  <a:lnTo>
                    <a:pt x="44905" y="2621324"/>
                  </a:lnTo>
                  <a:lnTo>
                    <a:pt x="21514" y="2605577"/>
                  </a:lnTo>
                  <a:lnTo>
                    <a:pt x="5767" y="2582186"/>
                  </a:lnTo>
                  <a:lnTo>
                    <a:pt x="0" y="2553488"/>
                  </a:lnTo>
                  <a:lnTo>
                    <a:pt x="5767" y="2524789"/>
                  </a:lnTo>
                  <a:lnTo>
                    <a:pt x="21514" y="2501399"/>
                  </a:lnTo>
                  <a:lnTo>
                    <a:pt x="44905" y="2485652"/>
                  </a:lnTo>
                  <a:lnTo>
                    <a:pt x="73603" y="2479884"/>
                  </a:lnTo>
                  <a:lnTo>
                    <a:pt x="579772" y="2479884"/>
                  </a:lnTo>
                  <a:lnTo>
                    <a:pt x="608470" y="2485652"/>
                  </a:lnTo>
                  <a:lnTo>
                    <a:pt x="631860" y="2501399"/>
                  </a:lnTo>
                  <a:lnTo>
                    <a:pt x="647607" y="2524789"/>
                  </a:lnTo>
                  <a:lnTo>
                    <a:pt x="653375" y="2553488"/>
                  </a:lnTo>
                  <a:lnTo>
                    <a:pt x="648103" y="2581709"/>
                  </a:lnTo>
                  <a:lnTo>
                    <a:pt x="632427" y="2605152"/>
                  </a:lnTo>
                  <a:lnTo>
                    <a:pt x="609107" y="2621165"/>
                  </a:lnTo>
                  <a:lnTo>
                    <a:pt x="580904" y="2627092"/>
                  </a:lnTo>
                  <a:close/>
                </a:path>
                <a:path w="653415" h="5520690">
                  <a:moveTo>
                    <a:pt x="580904" y="3040406"/>
                  </a:moveTo>
                  <a:lnTo>
                    <a:pt x="73603" y="3040406"/>
                  </a:lnTo>
                  <a:lnTo>
                    <a:pt x="44905" y="3034638"/>
                  </a:lnTo>
                  <a:lnTo>
                    <a:pt x="21514" y="3018891"/>
                  </a:lnTo>
                  <a:lnTo>
                    <a:pt x="5767" y="2995501"/>
                  </a:lnTo>
                  <a:lnTo>
                    <a:pt x="0" y="2966802"/>
                  </a:lnTo>
                  <a:lnTo>
                    <a:pt x="5767" y="2938104"/>
                  </a:lnTo>
                  <a:lnTo>
                    <a:pt x="21514" y="2914713"/>
                  </a:lnTo>
                  <a:lnTo>
                    <a:pt x="44905" y="2898966"/>
                  </a:lnTo>
                  <a:lnTo>
                    <a:pt x="73603" y="2893198"/>
                  </a:lnTo>
                  <a:lnTo>
                    <a:pt x="579772" y="2893198"/>
                  </a:lnTo>
                  <a:lnTo>
                    <a:pt x="608470" y="2898966"/>
                  </a:lnTo>
                  <a:lnTo>
                    <a:pt x="631860" y="2914713"/>
                  </a:lnTo>
                  <a:lnTo>
                    <a:pt x="647607" y="2938104"/>
                  </a:lnTo>
                  <a:lnTo>
                    <a:pt x="653375" y="2966802"/>
                  </a:lnTo>
                  <a:lnTo>
                    <a:pt x="648103" y="2995500"/>
                  </a:lnTo>
                  <a:lnTo>
                    <a:pt x="632427" y="3018891"/>
                  </a:lnTo>
                  <a:lnTo>
                    <a:pt x="609107" y="3034638"/>
                  </a:lnTo>
                  <a:lnTo>
                    <a:pt x="580904" y="3040406"/>
                  </a:lnTo>
                  <a:close/>
                </a:path>
                <a:path w="653415" h="5520690">
                  <a:moveTo>
                    <a:pt x="580904" y="3453720"/>
                  </a:moveTo>
                  <a:lnTo>
                    <a:pt x="73603" y="3453720"/>
                  </a:lnTo>
                  <a:lnTo>
                    <a:pt x="44905" y="3447952"/>
                  </a:lnTo>
                  <a:lnTo>
                    <a:pt x="21514" y="3432205"/>
                  </a:lnTo>
                  <a:lnTo>
                    <a:pt x="5767" y="3408815"/>
                  </a:lnTo>
                  <a:lnTo>
                    <a:pt x="0" y="3380116"/>
                  </a:lnTo>
                  <a:lnTo>
                    <a:pt x="5767" y="3351418"/>
                  </a:lnTo>
                  <a:lnTo>
                    <a:pt x="21514" y="3328027"/>
                  </a:lnTo>
                  <a:lnTo>
                    <a:pt x="44905" y="3312280"/>
                  </a:lnTo>
                  <a:lnTo>
                    <a:pt x="73603" y="3306512"/>
                  </a:lnTo>
                  <a:lnTo>
                    <a:pt x="579772" y="3306512"/>
                  </a:lnTo>
                  <a:lnTo>
                    <a:pt x="608470" y="3312280"/>
                  </a:lnTo>
                  <a:lnTo>
                    <a:pt x="631860" y="3328027"/>
                  </a:lnTo>
                  <a:lnTo>
                    <a:pt x="647607" y="3351418"/>
                  </a:lnTo>
                  <a:lnTo>
                    <a:pt x="653375" y="3380116"/>
                  </a:lnTo>
                  <a:lnTo>
                    <a:pt x="648103" y="3408815"/>
                  </a:lnTo>
                  <a:lnTo>
                    <a:pt x="632427" y="3432205"/>
                  </a:lnTo>
                  <a:lnTo>
                    <a:pt x="609107" y="3447952"/>
                  </a:lnTo>
                  <a:lnTo>
                    <a:pt x="580904" y="3453720"/>
                  </a:lnTo>
                  <a:close/>
                </a:path>
                <a:path w="653415" h="5520690">
                  <a:moveTo>
                    <a:pt x="580904" y="3867034"/>
                  </a:moveTo>
                  <a:lnTo>
                    <a:pt x="73603" y="3867034"/>
                  </a:lnTo>
                  <a:lnTo>
                    <a:pt x="44905" y="3861266"/>
                  </a:lnTo>
                  <a:lnTo>
                    <a:pt x="21514" y="3845519"/>
                  </a:lnTo>
                  <a:lnTo>
                    <a:pt x="5767" y="3822129"/>
                  </a:lnTo>
                  <a:lnTo>
                    <a:pt x="0" y="3793430"/>
                  </a:lnTo>
                  <a:lnTo>
                    <a:pt x="5767" y="3764732"/>
                  </a:lnTo>
                  <a:lnTo>
                    <a:pt x="21514" y="3741341"/>
                  </a:lnTo>
                  <a:lnTo>
                    <a:pt x="44905" y="3725594"/>
                  </a:lnTo>
                  <a:lnTo>
                    <a:pt x="73603" y="3719826"/>
                  </a:lnTo>
                  <a:lnTo>
                    <a:pt x="579772" y="3719826"/>
                  </a:lnTo>
                  <a:lnTo>
                    <a:pt x="608470" y="3725594"/>
                  </a:lnTo>
                  <a:lnTo>
                    <a:pt x="631860" y="3741341"/>
                  </a:lnTo>
                  <a:lnTo>
                    <a:pt x="647607" y="3764732"/>
                  </a:lnTo>
                  <a:lnTo>
                    <a:pt x="653375" y="3793430"/>
                  </a:lnTo>
                  <a:lnTo>
                    <a:pt x="648103" y="3822129"/>
                  </a:lnTo>
                  <a:lnTo>
                    <a:pt x="632427" y="3845519"/>
                  </a:lnTo>
                  <a:lnTo>
                    <a:pt x="609107" y="3861266"/>
                  </a:lnTo>
                  <a:lnTo>
                    <a:pt x="580904" y="3867034"/>
                  </a:lnTo>
                  <a:close/>
                </a:path>
                <a:path w="653415" h="5520690">
                  <a:moveTo>
                    <a:pt x="580904" y="4280348"/>
                  </a:moveTo>
                  <a:lnTo>
                    <a:pt x="73603" y="4280348"/>
                  </a:lnTo>
                  <a:lnTo>
                    <a:pt x="44905" y="4274580"/>
                  </a:lnTo>
                  <a:lnTo>
                    <a:pt x="21514" y="4258833"/>
                  </a:lnTo>
                  <a:lnTo>
                    <a:pt x="5767" y="4235443"/>
                  </a:lnTo>
                  <a:lnTo>
                    <a:pt x="0" y="4206744"/>
                  </a:lnTo>
                  <a:lnTo>
                    <a:pt x="5767" y="4178046"/>
                  </a:lnTo>
                  <a:lnTo>
                    <a:pt x="21514" y="4154655"/>
                  </a:lnTo>
                  <a:lnTo>
                    <a:pt x="44905" y="4138908"/>
                  </a:lnTo>
                  <a:lnTo>
                    <a:pt x="73603" y="4133140"/>
                  </a:lnTo>
                  <a:lnTo>
                    <a:pt x="579772" y="4133140"/>
                  </a:lnTo>
                  <a:lnTo>
                    <a:pt x="608470" y="4138908"/>
                  </a:lnTo>
                  <a:lnTo>
                    <a:pt x="631860" y="4154655"/>
                  </a:lnTo>
                  <a:lnTo>
                    <a:pt x="647607" y="4178046"/>
                  </a:lnTo>
                  <a:lnTo>
                    <a:pt x="653375" y="4206744"/>
                  </a:lnTo>
                  <a:lnTo>
                    <a:pt x="648103" y="4235443"/>
                  </a:lnTo>
                  <a:lnTo>
                    <a:pt x="632427" y="4258833"/>
                  </a:lnTo>
                  <a:lnTo>
                    <a:pt x="609107" y="4274580"/>
                  </a:lnTo>
                  <a:lnTo>
                    <a:pt x="580904" y="4280348"/>
                  </a:lnTo>
                  <a:close/>
                </a:path>
                <a:path w="653415" h="5520690">
                  <a:moveTo>
                    <a:pt x="580904" y="4693662"/>
                  </a:moveTo>
                  <a:lnTo>
                    <a:pt x="73603" y="4693662"/>
                  </a:lnTo>
                  <a:lnTo>
                    <a:pt x="44905" y="4687894"/>
                  </a:lnTo>
                  <a:lnTo>
                    <a:pt x="21514" y="4672147"/>
                  </a:lnTo>
                  <a:lnTo>
                    <a:pt x="5767" y="4648757"/>
                  </a:lnTo>
                  <a:lnTo>
                    <a:pt x="0" y="4620058"/>
                  </a:lnTo>
                  <a:lnTo>
                    <a:pt x="5767" y="4591360"/>
                  </a:lnTo>
                  <a:lnTo>
                    <a:pt x="21514" y="4567970"/>
                  </a:lnTo>
                  <a:lnTo>
                    <a:pt x="44905" y="4552223"/>
                  </a:lnTo>
                  <a:lnTo>
                    <a:pt x="73603" y="4546455"/>
                  </a:lnTo>
                  <a:lnTo>
                    <a:pt x="579772" y="4546455"/>
                  </a:lnTo>
                  <a:lnTo>
                    <a:pt x="608470" y="4552223"/>
                  </a:lnTo>
                  <a:lnTo>
                    <a:pt x="631860" y="4567970"/>
                  </a:lnTo>
                  <a:lnTo>
                    <a:pt x="647607" y="4591360"/>
                  </a:lnTo>
                  <a:lnTo>
                    <a:pt x="653375" y="4620058"/>
                  </a:lnTo>
                  <a:lnTo>
                    <a:pt x="648103" y="4648757"/>
                  </a:lnTo>
                  <a:lnTo>
                    <a:pt x="632427" y="4672147"/>
                  </a:lnTo>
                  <a:lnTo>
                    <a:pt x="609107" y="4687894"/>
                  </a:lnTo>
                  <a:lnTo>
                    <a:pt x="580904" y="4693662"/>
                  </a:lnTo>
                  <a:close/>
                </a:path>
                <a:path w="653415" h="5520690">
                  <a:moveTo>
                    <a:pt x="580904" y="5106976"/>
                  </a:moveTo>
                  <a:lnTo>
                    <a:pt x="73603" y="5106976"/>
                  </a:lnTo>
                  <a:lnTo>
                    <a:pt x="44905" y="5101208"/>
                  </a:lnTo>
                  <a:lnTo>
                    <a:pt x="21514" y="5085461"/>
                  </a:lnTo>
                  <a:lnTo>
                    <a:pt x="5767" y="5062071"/>
                  </a:lnTo>
                  <a:lnTo>
                    <a:pt x="0" y="5033373"/>
                  </a:lnTo>
                  <a:lnTo>
                    <a:pt x="5767" y="5004674"/>
                  </a:lnTo>
                  <a:lnTo>
                    <a:pt x="21514" y="4981284"/>
                  </a:lnTo>
                  <a:lnTo>
                    <a:pt x="44905" y="4965537"/>
                  </a:lnTo>
                  <a:lnTo>
                    <a:pt x="73603" y="4959769"/>
                  </a:lnTo>
                  <a:lnTo>
                    <a:pt x="579772" y="4959769"/>
                  </a:lnTo>
                  <a:lnTo>
                    <a:pt x="608470" y="4965537"/>
                  </a:lnTo>
                  <a:lnTo>
                    <a:pt x="631860" y="4981284"/>
                  </a:lnTo>
                  <a:lnTo>
                    <a:pt x="647607" y="5004674"/>
                  </a:lnTo>
                  <a:lnTo>
                    <a:pt x="653375" y="5033373"/>
                  </a:lnTo>
                  <a:lnTo>
                    <a:pt x="648103" y="5062071"/>
                  </a:lnTo>
                  <a:lnTo>
                    <a:pt x="632427" y="5085461"/>
                  </a:lnTo>
                  <a:lnTo>
                    <a:pt x="609107" y="5101208"/>
                  </a:lnTo>
                  <a:lnTo>
                    <a:pt x="580904" y="5106976"/>
                  </a:lnTo>
                  <a:close/>
                </a:path>
                <a:path w="653415" h="5520690">
                  <a:moveTo>
                    <a:pt x="580904" y="5520291"/>
                  </a:moveTo>
                  <a:lnTo>
                    <a:pt x="73603" y="5520291"/>
                  </a:lnTo>
                  <a:lnTo>
                    <a:pt x="44905" y="5514523"/>
                  </a:lnTo>
                  <a:lnTo>
                    <a:pt x="21514" y="5498776"/>
                  </a:lnTo>
                  <a:lnTo>
                    <a:pt x="5767" y="5475385"/>
                  </a:lnTo>
                  <a:lnTo>
                    <a:pt x="0" y="5446687"/>
                  </a:lnTo>
                  <a:lnTo>
                    <a:pt x="5767" y="5417988"/>
                  </a:lnTo>
                  <a:lnTo>
                    <a:pt x="21514" y="5394598"/>
                  </a:lnTo>
                  <a:lnTo>
                    <a:pt x="44905" y="5378851"/>
                  </a:lnTo>
                  <a:lnTo>
                    <a:pt x="73603" y="5373083"/>
                  </a:lnTo>
                  <a:lnTo>
                    <a:pt x="579772" y="5373083"/>
                  </a:lnTo>
                  <a:lnTo>
                    <a:pt x="608470" y="5378851"/>
                  </a:lnTo>
                  <a:lnTo>
                    <a:pt x="631860" y="5394598"/>
                  </a:lnTo>
                  <a:lnTo>
                    <a:pt x="647607" y="5417988"/>
                  </a:lnTo>
                  <a:lnTo>
                    <a:pt x="653375" y="5446687"/>
                  </a:lnTo>
                  <a:lnTo>
                    <a:pt x="648103" y="5475385"/>
                  </a:lnTo>
                  <a:lnTo>
                    <a:pt x="632427" y="5498775"/>
                  </a:lnTo>
                  <a:lnTo>
                    <a:pt x="609107" y="5514522"/>
                  </a:lnTo>
                  <a:lnTo>
                    <a:pt x="580904" y="5520291"/>
                  </a:lnTo>
                  <a:close/>
                </a:path>
              </a:pathLst>
            </a:custGeom>
            <a:ln w="3175">
              <a:solidFill>
                <a:srgbClr val="A6A8AB"/>
              </a:solidFill>
            </a:ln>
          </p:spPr>
          <p:txBody>
            <a:bodyPr wrap="square" lIns="0" tIns="0" rIns="0" bIns="0" rtlCol="0"/>
            <a:lstStyle/>
            <a:p>
              <a:endParaRPr/>
            </a:p>
          </p:txBody>
        </p:sp>
      </p:grpSp>
      <p:sp>
        <p:nvSpPr>
          <p:cNvPr id="7" name="object 7"/>
          <p:cNvSpPr txBox="1">
            <a:spLocks noGrp="1"/>
          </p:cNvSpPr>
          <p:nvPr>
            <p:ph type="title"/>
          </p:nvPr>
        </p:nvSpPr>
        <p:spPr>
          <a:xfrm>
            <a:off x="1828978" y="1447415"/>
            <a:ext cx="8635822" cy="1489126"/>
          </a:xfrm>
          <a:prstGeom prst="rect">
            <a:avLst/>
          </a:prstGeom>
        </p:spPr>
        <p:txBody>
          <a:bodyPr vert="horz" wrap="square" lIns="0" tIns="12700" rIns="0" bIns="0" rtlCol="0">
            <a:spAutoFit/>
          </a:bodyPr>
          <a:lstStyle/>
          <a:p>
            <a:pPr marL="236538" lvl="0" indent="-236538">
              <a:lnSpc>
                <a:spcPct val="115000"/>
              </a:lnSpc>
              <a:buFont typeface="+mj-lt"/>
              <a:buAutoNum type="arabicPeriod" startAt="4"/>
            </a:pPr>
            <a:r>
              <a:rPr lang="en-US" sz="1200" dirty="0" err="1">
                <a:effectLst/>
                <a:latin typeface="STXinwei" panose="02010800040101010101" pitchFamily="2" charset="-122"/>
                <a:ea typeface="STXinwei" panose="02010800040101010101" pitchFamily="2" charset="-122"/>
              </a:rPr>
              <a:t>Dibawah</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ini</a:t>
            </a:r>
            <a:r>
              <a:rPr lang="en-US" sz="1200" dirty="0">
                <a:effectLst/>
                <a:latin typeface="STXinwei" panose="02010800040101010101" pitchFamily="2" charset="-122"/>
                <a:ea typeface="STXinwei" panose="02010800040101010101" pitchFamily="2" charset="-122"/>
              </a:rPr>
              <a:t> yang </a:t>
            </a:r>
            <a:r>
              <a:rPr lang="en-US" sz="1200" dirty="0" err="1">
                <a:effectLst/>
                <a:latin typeface="STXinwei" panose="02010800040101010101" pitchFamily="2" charset="-122"/>
                <a:ea typeface="STXinwei" panose="02010800040101010101" pitchFamily="2" charset="-122"/>
              </a:rPr>
              <a:t>termasuk</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asumsi</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dalam</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Teori</a:t>
            </a:r>
            <a:r>
              <a:rPr lang="en-US" sz="1200" dirty="0">
                <a:effectLst/>
                <a:latin typeface="STXinwei" panose="02010800040101010101" pitchFamily="2" charset="-122"/>
                <a:ea typeface="STXinwei" panose="02010800040101010101" pitchFamily="2" charset="-122"/>
              </a:rPr>
              <a:t> </a:t>
            </a:r>
            <a:r>
              <a:rPr lang="en-US" sz="1200" dirty="0" err="1">
                <a:effectLst/>
                <a:latin typeface="STXinwei" panose="02010800040101010101" pitchFamily="2" charset="-122"/>
                <a:ea typeface="STXinwei" panose="02010800040101010101" pitchFamily="2" charset="-122"/>
              </a:rPr>
              <a:t>Portofolio</a:t>
            </a:r>
            <a:r>
              <a:rPr lang="en-US" sz="1200" dirty="0">
                <a:effectLst/>
                <a:latin typeface="STXinwei" panose="02010800040101010101" pitchFamily="2" charset="-122"/>
                <a:ea typeface="STXinwei" panose="02010800040101010101" pitchFamily="2" charset="-122"/>
              </a:rPr>
              <a:t> Markowitz, </a:t>
            </a:r>
            <a:r>
              <a:rPr lang="en-US" sz="1200" i="1" dirty="0" err="1">
                <a:effectLst/>
                <a:latin typeface="STXinwei" panose="02010800040101010101" pitchFamily="2" charset="-122"/>
                <a:ea typeface="STXinwei" panose="02010800040101010101" pitchFamily="2" charset="-122"/>
              </a:rPr>
              <a:t>kecuali</a:t>
            </a:r>
            <a:r>
              <a:rPr lang="en-US" sz="1200" dirty="0">
                <a:effectLst/>
                <a:latin typeface="STXinwei" panose="02010800040101010101" pitchFamily="2" charset="-122"/>
                <a:ea typeface="STXinwei" panose="02010800040101010101" pitchFamily="2" charset="-122"/>
              </a:rPr>
              <a:t>…</a:t>
            </a:r>
            <a:br>
              <a:rPr lang="en-US" sz="1200" dirty="0">
                <a:effectLst/>
                <a:latin typeface="STXinwei" panose="02010800040101010101" pitchFamily="2" charset="-122"/>
                <a:ea typeface="STXinwei" panose="02010800040101010101" pitchFamily="2" charset="-122"/>
              </a:rPr>
            </a:br>
            <a:r>
              <a:rPr lang="en-US" sz="1200" dirty="0">
                <a:effectLst/>
                <a:latin typeface="STXinwei" panose="02010800040101010101" pitchFamily="2" charset="-122"/>
                <a:ea typeface="STXinwei" panose="02010800040101010101" pitchFamily="2" charset="-122"/>
              </a:rPr>
              <a:t>a. </a:t>
            </a:r>
            <a:r>
              <a:rPr lang="en-US" sz="1200" u="none" strike="noStrike" dirty="0">
                <a:effectLst/>
                <a:latin typeface="STXinwei" panose="02010800040101010101" pitchFamily="2" charset="-122"/>
                <a:ea typeface="STXinwei" panose="02010800040101010101" pitchFamily="2" charset="-122"/>
              </a:rPr>
              <a:t>Waktu yang </a:t>
            </a:r>
            <a:r>
              <a:rPr lang="en-US" sz="1200" u="none" strike="noStrike" dirty="0" err="1">
                <a:effectLst/>
                <a:latin typeface="STXinwei" panose="02010800040101010101" pitchFamily="2" charset="-122"/>
                <a:ea typeface="STXinwei" panose="02010800040101010101" pitchFamily="2" charset="-122"/>
              </a:rPr>
              <a:t>dipakai</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hanya</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satu</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periode</a:t>
            </a:r>
            <a:r>
              <a:rPr lang="en-US" sz="1200" u="none" strike="noStrike" dirty="0">
                <a:effectLst/>
                <a:latin typeface="STXinwei" panose="02010800040101010101" pitchFamily="2" charset="-122"/>
                <a:ea typeface="STXinwei" panose="02010800040101010101" pitchFamily="2" charset="-122"/>
              </a:rPr>
              <a:t> </a:t>
            </a:r>
            <a:br>
              <a:rPr lang="en-US" sz="1200" u="none" strike="noStrike" dirty="0">
                <a:effectLst/>
                <a:latin typeface="STXinwei" panose="02010800040101010101" pitchFamily="2" charset="-122"/>
                <a:ea typeface="STXinwei" panose="02010800040101010101" pitchFamily="2" charset="-122"/>
              </a:rPr>
            </a:br>
            <a:r>
              <a:rPr lang="en-US" sz="1200" u="none" strike="noStrike" dirty="0">
                <a:effectLst/>
                <a:latin typeface="STXinwei" panose="02010800040101010101" pitchFamily="2" charset="-122"/>
                <a:ea typeface="STXinwei" panose="02010800040101010101" pitchFamily="2" charset="-122"/>
              </a:rPr>
              <a:t>b. </a:t>
            </a:r>
            <a:r>
              <a:rPr lang="en-US" sz="1200" u="none" strike="noStrike" dirty="0" err="1">
                <a:effectLst/>
                <a:latin typeface="STXinwei" panose="02010800040101010101" pitchFamily="2" charset="-122"/>
                <a:ea typeface="STXinwei" panose="02010800040101010101" pitchFamily="2" charset="-122"/>
              </a:rPr>
              <a:t>Tidak</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ada</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biaya</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transaksi</a:t>
            </a:r>
            <a:r>
              <a:rPr lang="en-US" sz="1200" u="none" strike="noStrike" dirty="0">
                <a:effectLst/>
                <a:latin typeface="STXinwei" panose="02010800040101010101" pitchFamily="2" charset="-122"/>
                <a:ea typeface="STXinwei" panose="02010800040101010101" pitchFamily="2" charset="-122"/>
              </a:rPr>
              <a:t> </a:t>
            </a:r>
            <a:br>
              <a:rPr lang="en-US" sz="1200" u="none" strike="noStrike" dirty="0">
                <a:effectLst/>
                <a:latin typeface="STXinwei" panose="02010800040101010101" pitchFamily="2" charset="-122"/>
                <a:ea typeface="STXinwei" panose="02010800040101010101" pitchFamily="2" charset="-122"/>
              </a:rPr>
            </a:br>
            <a:r>
              <a:rPr lang="en-US" sz="1200" u="none" strike="noStrike" dirty="0">
                <a:effectLst/>
                <a:latin typeface="STXinwei" panose="02010800040101010101" pitchFamily="2" charset="-122"/>
                <a:ea typeface="STXinwei" panose="02010800040101010101" pitchFamily="2" charset="-122"/>
              </a:rPr>
              <a:t>c. </a:t>
            </a:r>
            <a:r>
              <a:rPr lang="en-US" sz="1200" u="none" strike="noStrike" dirty="0" err="1">
                <a:effectLst/>
                <a:latin typeface="STXinwei" panose="02010800040101010101" pitchFamily="2" charset="-122"/>
                <a:ea typeface="STXinwei" panose="02010800040101010101" pitchFamily="2" charset="-122"/>
              </a:rPr>
              <a:t>Preferensi</a:t>
            </a:r>
            <a:r>
              <a:rPr lang="en-US" sz="1200" u="none" strike="noStrike" dirty="0">
                <a:effectLst/>
                <a:latin typeface="STXinwei" panose="02010800040101010101" pitchFamily="2" charset="-122"/>
                <a:ea typeface="STXinwei" panose="02010800040101010101" pitchFamily="2" charset="-122"/>
              </a:rPr>
              <a:t> investor </a:t>
            </a:r>
            <a:r>
              <a:rPr lang="en-US" sz="1200" u="none" strike="noStrike" dirty="0" err="1">
                <a:effectLst/>
                <a:latin typeface="STXinwei" panose="02010800040101010101" pitchFamily="2" charset="-122"/>
                <a:ea typeface="STXinwei" panose="02010800040101010101" pitchFamily="2" charset="-122"/>
              </a:rPr>
              <a:t>hanya</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didasarkan</a:t>
            </a:r>
            <a:r>
              <a:rPr lang="en-US" sz="1200" u="none" strike="noStrike" dirty="0">
                <a:effectLst/>
                <a:latin typeface="STXinwei" panose="02010800040101010101" pitchFamily="2" charset="-122"/>
                <a:ea typeface="STXinwei" panose="02010800040101010101" pitchFamily="2" charset="-122"/>
              </a:rPr>
              <a:t> pada return </a:t>
            </a:r>
            <a:r>
              <a:rPr lang="en-US" sz="1200" u="none" strike="noStrike" dirty="0" err="1">
                <a:effectLst/>
                <a:latin typeface="STXinwei" panose="02010800040101010101" pitchFamily="2" charset="-122"/>
                <a:ea typeface="STXinwei" panose="02010800040101010101" pitchFamily="2" charset="-122"/>
              </a:rPr>
              <a:t>ekspektasian</a:t>
            </a:r>
            <a:r>
              <a:rPr lang="en-US" sz="1200" u="none" strike="noStrike" dirty="0">
                <a:effectLst/>
                <a:latin typeface="STXinwei" panose="02010800040101010101" pitchFamily="2" charset="-122"/>
                <a:ea typeface="STXinwei" panose="02010800040101010101" pitchFamily="2" charset="-122"/>
              </a:rPr>
              <a:t> dan </a:t>
            </a:r>
            <a:r>
              <a:rPr lang="en-US" sz="1200" u="none" strike="noStrike" dirty="0" err="1">
                <a:effectLst/>
                <a:latin typeface="STXinwei" panose="02010800040101010101" pitchFamily="2" charset="-122"/>
                <a:ea typeface="STXinwei" panose="02010800040101010101" pitchFamily="2" charset="-122"/>
              </a:rPr>
              <a:t>risiko</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dari</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portofolio</a:t>
            </a:r>
            <a:br>
              <a:rPr lang="en-US" sz="1200" u="none" strike="noStrike" dirty="0">
                <a:effectLst/>
                <a:latin typeface="STXinwei" panose="02010800040101010101" pitchFamily="2" charset="-122"/>
                <a:ea typeface="STXinwei" panose="02010800040101010101" pitchFamily="2" charset="-122"/>
              </a:rPr>
            </a:br>
            <a:r>
              <a:rPr lang="en-US" sz="1200" u="none" strike="noStrike" dirty="0">
                <a:effectLst/>
                <a:latin typeface="STXinwei" panose="02010800040101010101" pitchFamily="2" charset="-122"/>
                <a:ea typeface="STXinwei" panose="02010800040101010101" pitchFamily="2" charset="-122"/>
              </a:rPr>
              <a:t>d. </a:t>
            </a:r>
            <a:r>
              <a:rPr lang="en-US" sz="1200" u="none" strike="noStrike" dirty="0" err="1">
                <a:effectLst/>
                <a:latin typeface="STXinwei" panose="02010800040101010101" pitchFamily="2" charset="-122"/>
                <a:ea typeface="STXinwei" panose="02010800040101010101" pitchFamily="2" charset="-122"/>
              </a:rPr>
              <a:t>Tidak</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ada</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pinjaman</a:t>
            </a:r>
            <a:r>
              <a:rPr lang="en-US" sz="1200" u="none" strike="noStrike" dirty="0">
                <a:effectLst/>
                <a:latin typeface="STXinwei" panose="02010800040101010101" pitchFamily="2" charset="-122"/>
                <a:ea typeface="STXinwei" panose="02010800040101010101" pitchFamily="2" charset="-122"/>
              </a:rPr>
              <a:t> dan </a:t>
            </a:r>
            <a:r>
              <a:rPr lang="en-US" sz="1200" u="none" strike="noStrike" dirty="0" err="1">
                <a:effectLst/>
                <a:latin typeface="STXinwei" panose="02010800040101010101" pitchFamily="2" charset="-122"/>
                <a:ea typeface="STXinwei" panose="02010800040101010101" pitchFamily="2" charset="-122"/>
              </a:rPr>
              <a:t>simpanan</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bebas</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risiko</a:t>
            </a:r>
            <a:br>
              <a:rPr lang="en-US" sz="1200" u="none" strike="noStrike" dirty="0">
                <a:effectLst/>
                <a:latin typeface="STXinwei" panose="02010800040101010101" pitchFamily="2" charset="-122"/>
                <a:ea typeface="STXinwei" panose="02010800040101010101" pitchFamily="2" charset="-122"/>
              </a:rPr>
            </a:br>
            <a:r>
              <a:rPr lang="en-US" sz="1200" u="none" strike="noStrike" dirty="0">
                <a:effectLst/>
                <a:latin typeface="STXinwei" panose="02010800040101010101" pitchFamily="2" charset="-122"/>
                <a:ea typeface="STXinwei" panose="02010800040101010101" pitchFamily="2" charset="-122"/>
              </a:rPr>
              <a:t>e. </a:t>
            </a:r>
            <a:r>
              <a:rPr lang="en-US" sz="1200" u="none" strike="noStrike" dirty="0" err="1">
                <a:effectLst/>
                <a:latin typeface="STXinwei" panose="02010800040101010101" pitchFamily="2" charset="-122"/>
                <a:ea typeface="STXinwei" panose="02010800040101010101" pitchFamily="2" charset="-122"/>
              </a:rPr>
              <a:t>Tidak</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ada</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imbalan</a:t>
            </a:r>
            <a:r>
              <a:rPr lang="en-US" sz="1200" u="none" strike="noStrike" dirty="0">
                <a:effectLst/>
                <a:latin typeface="STXinwei" panose="02010800040101010101" pitchFamily="2" charset="-122"/>
                <a:ea typeface="STXinwei" panose="02010800040101010101" pitchFamily="2" charset="-122"/>
              </a:rPr>
              <a:t> </a:t>
            </a:r>
            <a:r>
              <a:rPr lang="en-US" sz="1200" u="none" strike="noStrike" dirty="0" err="1">
                <a:effectLst/>
                <a:latin typeface="STXinwei" panose="02010800040101010101" pitchFamily="2" charset="-122"/>
                <a:ea typeface="STXinwei" panose="02010800040101010101" pitchFamily="2" charset="-122"/>
              </a:rPr>
              <a:t>bunga</a:t>
            </a:r>
            <a:br>
              <a:rPr lang="en-US" sz="1200" dirty="0">
                <a:latin typeface="STXinwei" panose="02010800040101010101" pitchFamily="2" charset="-122"/>
                <a:ea typeface="STXinwei" panose="02010800040101010101" pitchFamily="2" charset="-122"/>
              </a:rPr>
            </a:br>
            <a:endParaRPr lang="en-US" sz="1200" dirty="0">
              <a:latin typeface="STXinwei" panose="02010800040101010101" pitchFamily="2" charset="-122"/>
              <a:ea typeface="STXinwei" panose="02010800040101010101" pitchFamily="2" charset="-122"/>
            </a:endParaRPr>
          </a:p>
        </p:txBody>
      </p:sp>
      <p:sp>
        <p:nvSpPr>
          <p:cNvPr id="8" name="object 8"/>
          <p:cNvSpPr/>
          <p:nvPr/>
        </p:nvSpPr>
        <p:spPr>
          <a:xfrm>
            <a:off x="7890636" y="4081404"/>
            <a:ext cx="509270" cy="83820"/>
          </a:xfrm>
          <a:custGeom>
            <a:avLst/>
            <a:gdLst/>
            <a:ahLst/>
            <a:cxnLst/>
            <a:rect l="l" t="t" r="r" b="b"/>
            <a:pathLst>
              <a:path w="509270" h="83820">
                <a:moveTo>
                  <a:pt x="508666" y="83206"/>
                </a:moveTo>
                <a:lnTo>
                  <a:pt x="0" y="83206"/>
                </a:lnTo>
                <a:lnTo>
                  <a:pt x="0" y="0"/>
                </a:lnTo>
                <a:lnTo>
                  <a:pt x="508666" y="0"/>
                </a:lnTo>
                <a:lnTo>
                  <a:pt x="508666" y="83206"/>
                </a:lnTo>
                <a:close/>
              </a:path>
            </a:pathLst>
          </a:custGeom>
          <a:solidFill>
            <a:srgbClr val="FFFFFF"/>
          </a:solidFill>
        </p:spPr>
        <p:txBody>
          <a:bodyPr wrap="square" lIns="0" tIns="0" rIns="0" bIns="0" rtlCol="0"/>
          <a:lstStyle/>
          <a:p>
            <a:endParaRPr/>
          </a:p>
        </p:txBody>
      </p:sp>
      <p:sp>
        <p:nvSpPr>
          <p:cNvPr id="10" name="TextBox 9">
            <a:extLst>
              <a:ext uri="{FF2B5EF4-FFF2-40B4-BE49-F238E27FC236}">
                <a16:creationId xmlns:a16="http://schemas.microsoft.com/office/drawing/2014/main" id="{176C70CD-DB9C-9F49-2079-6DF618FEE990}"/>
              </a:ext>
            </a:extLst>
          </p:cNvPr>
          <p:cNvSpPr txBox="1"/>
          <p:nvPr/>
        </p:nvSpPr>
        <p:spPr>
          <a:xfrm>
            <a:off x="1701800" y="2975872"/>
            <a:ext cx="8254822" cy="1353127"/>
          </a:xfrm>
          <a:prstGeom prst="rect">
            <a:avLst/>
          </a:prstGeom>
          <a:noFill/>
        </p:spPr>
        <p:txBody>
          <a:bodyPr wrap="square">
            <a:spAutoFit/>
          </a:bodyPr>
          <a:lstStyle/>
          <a:p>
            <a:pPr marL="236538" lvl="0" indent="-236538">
              <a:lnSpc>
                <a:spcPct val="115000"/>
              </a:lnSpc>
              <a:buFont typeface="+mj-lt"/>
              <a:buAutoNum type="arabicPeriod" startAt="5"/>
            </a:pPr>
            <a:r>
              <a:rPr lang="en-US" sz="1200" b="1" dirty="0" err="1">
                <a:solidFill>
                  <a:schemeClr val="bg1"/>
                </a:solidFill>
                <a:effectLst/>
                <a:latin typeface="STXinwei" panose="02010800040101010101" pitchFamily="2" charset="-122"/>
                <a:ea typeface="STXinwei" panose="02010800040101010101" pitchFamily="2" charset="-122"/>
              </a:rPr>
              <a:t>Dalam</a:t>
            </a:r>
            <a:r>
              <a:rPr lang="en-US" sz="1200" b="1" dirty="0">
                <a:solidFill>
                  <a:schemeClr val="bg1"/>
                </a:solidFill>
                <a:effectLst/>
                <a:latin typeface="STXinwei" panose="02010800040101010101" pitchFamily="2" charset="-122"/>
                <a:ea typeface="STXinwei" panose="02010800040101010101" pitchFamily="2" charset="-122"/>
              </a:rPr>
              <a:t> </a:t>
            </a:r>
            <a:r>
              <a:rPr lang="en-US" sz="1200" b="1" dirty="0" err="1">
                <a:solidFill>
                  <a:schemeClr val="bg1"/>
                </a:solidFill>
                <a:effectLst/>
                <a:latin typeface="STXinwei" panose="02010800040101010101" pitchFamily="2" charset="-122"/>
                <a:ea typeface="STXinwei" panose="02010800040101010101" pitchFamily="2" charset="-122"/>
              </a:rPr>
              <a:t>portofolio</a:t>
            </a:r>
            <a:r>
              <a:rPr lang="en-US" sz="1200" b="1" dirty="0">
                <a:solidFill>
                  <a:schemeClr val="bg1"/>
                </a:solidFill>
                <a:effectLst/>
                <a:latin typeface="STXinwei" panose="02010800040101010101" pitchFamily="2" charset="-122"/>
                <a:ea typeface="STXinwei" panose="02010800040101010101" pitchFamily="2" charset="-122"/>
              </a:rPr>
              <a:t> yang </a:t>
            </a:r>
            <a:r>
              <a:rPr lang="en-US" sz="1200" b="1" dirty="0" err="1">
                <a:solidFill>
                  <a:schemeClr val="bg1"/>
                </a:solidFill>
                <a:effectLst/>
                <a:latin typeface="STXinwei" panose="02010800040101010101" pitchFamily="2" charset="-122"/>
                <a:ea typeface="STXinwei" panose="02010800040101010101" pitchFamily="2" charset="-122"/>
              </a:rPr>
              <a:t>terdiri</a:t>
            </a:r>
            <a:r>
              <a:rPr lang="en-US" sz="1200" b="1" dirty="0">
                <a:solidFill>
                  <a:schemeClr val="bg1"/>
                </a:solidFill>
                <a:effectLst/>
                <a:latin typeface="STXinwei" panose="02010800040101010101" pitchFamily="2" charset="-122"/>
                <a:ea typeface="STXinwei" panose="02010800040101010101" pitchFamily="2" charset="-122"/>
              </a:rPr>
              <a:t> </a:t>
            </a:r>
            <a:r>
              <a:rPr lang="en-US" sz="1200" b="1" dirty="0" err="1">
                <a:solidFill>
                  <a:schemeClr val="bg1"/>
                </a:solidFill>
                <a:effectLst/>
                <a:latin typeface="STXinwei" panose="02010800040101010101" pitchFamily="2" charset="-122"/>
                <a:ea typeface="STXinwei" panose="02010800040101010101" pitchFamily="2" charset="-122"/>
              </a:rPr>
              <a:t>dari</a:t>
            </a:r>
            <a:r>
              <a:rPr lang="en-US" sz="1200" b="1" dirty="0">
                <a:solidFill>
                  <a:schemeClr val="bg1"/>
                </a:solidFill>
                <a:effectLst/>
                <a:latin typeface="STXinwei" panose="02010800040101010101" pitchFamily="2" charset="-122"/>
                <a:ea typeface="STXinwei" panose="02010800040101010101" pitchFamily="2" charset="-122"/>
              </a:rPr>
              <a:t> dua </a:t>
            </a:r>
            <a:r>
              <a:rPr lang="en-US" sz="1200" b="1" dirty="0" err="1">
                <a:solidFill>
                  <a:schemeClr val="bg1"/>
                </a:solidFill>
                <a:effectLst/>
                <a:latin typeface="STXinwei" panose="02010800040101010101" pitchFamily="2" charset="-122"/>
                <a:ea typeface="STXinwei" panose="02010800040101010101" pitchFamily="2" charset="-122"/>
              </a:rPr>
              <a:t>aset</a:t>
            </a:r>
            <a:r>
              <a:rPr lang="en-US" sz="1200" b="1" dirty="0">
                <a:solidFill>
                  <a:schemeClr val="bg1"/>
                </a:solidFill>
                <a:effectLst/>
                <a:latin typeface="STXinwei" panose="02010800040101010101" pitchFamily="2" charset="-122"/>
                <a:ea typeface="STXinwei" panose="02010800040101010101" pitchFamily="2" charset="-122"/>
              </a:rPr>
              <a:t>, </a:t>
            </a:r>
            <a:r>
              <a:rPr lang="en-US" sz="1200" b="1" dirty="0" err="1">
                <a:solidFill>
                  <a:schemeClr val="bg1"/>
                </a:solidFill>
                <a:effectLst/>
                <a:latin typeface="STXinwei" panose="02010800040101010101" pitchFamily="2" charset="-122"/>
                <a:ea typeface="STXinwei" panose="02010800040101010101" pitchFamily="2" charset="-122"/>
              </a:rPr>
              <a:t>risiko</a:t>
            </a:r>
            <a:r>
              <a:rPr lang="en-US" sz="1200" b="1" dirty="0">
                <a:solidFill>
                  <a:schemeClr val="bg1"/>
                </a:solidFill>
                <a:effectLst/>
                <a:latin typeface="STXinwei" panose="02010800040101010101" pitchFamily="2" charset="-122"/>
                <a:ea typeface="STXinwei" panose="02010800040101010101" pitchFamily="2" charset="-122"/>
              </a:rPr>
              <a:t> total </a:t>
            </a:r>
            <a:r>
              <a:rPr lang="en-US" sz="1200" b="1" dirty="0" err="1">
                <a:solidFill>
                  <a:schemeClr val="bg1"/>
                </a:solidFill>
                <a:effectLst/>
                <a:latin typeface="STXinwei" panose="02010800040101010101" pitchFamily="2" charset="-122"/>
                <a:ea typeface="STXinwei" panose="02010800040101010101" pitchFamily="2" charset="-122"/>
              </a:rPr>
              <a:t>protofolio</a:t>
            </a:r>
            <a:r>
              <a:rPr lang="en-US" sz="1200" b="1" dirty="0">
                <a:solidFill>
                  <a:schemeClr val="bg1"/>
                </a:solidFill>
                <a:effectLst/>
                <a:latin typeface="STXinwei" panose="02010800040101010101" pitchFamily="2" charset="-122"/>
                <a:ea typeface="STXinwei" panose="02010800040101010101" pitchFamily="2" charset="-122"/>
              </a:rPr>
              <a:t> </a:t>
            </a:r>
            <a:r>
              <a:rPr lang="en-US" sz="1200" b="1" dirty="0" err="1">
                <a:solidFill>
                  <a:schemeClr val="bg1"/>
                </a:solidFill>
                <a:effectLst/>
                <a:latin typeface="STXinwei" panose="02010800040101010101" pitchFamily="2" charset="-122"/>
                <a:ea typeface="STXinwei" panose="02010800040101010101" pitchFamily="2" charset="-122"/>
              </a:rPr>
              <a:t>bergantung</a:t>
            </a:r>
            <a:r>
              <a:rPr lang="en-US" sz="1200" b="1" dirty="0">
                <a:solidFill>
                  <a:schemeClr val="bg1"/>
                </a:solidFill>
                <a:effectLst/>
                <a:latin typeface="STXinwei" panose="02010800040101010101" pitchFamily="2" charset="-122"/>
                <a:ea typeface="STXinwei" panose="02010800040101010101" pitchFamily="2" charset="-122"/>
              </a:rPr>
              <a:t> pada…</a:t>
            </a:r>
          </a:p>
          <a:p>
            <a:pPr marL="236538" lvl="1" indent="47625">
              <a:lnSpc>
                <a:spcPct val="115000"/>
              </a:lnSpc>
              <a:buFont typeface="+mj-lt"/>
              <a:buAutoNum type="alphaLcPeriod"/>
            </a:pPr>
            <a:r>
              <a:rPr lang="en-US" sz="1200" b="1" u="none" strike="noStrike" dirty="0">
                <a:solidFill>
                  <a:schemeClr val="bg1"/>
                </a:solidFill>
                <a:effectLst/>
                <a:latin typeface="STXinwei" panose="02010800040101010101" pitchFamily="2" charset="-122"/>
                <a:ea typeface="STXinwei" panose="02010800040101010101" pitchFamily="2" charset="-122"/>
              </a:rPr>
              <a:t> Return dan </a:t>
            </a:r>
            <a:r>
              <a:rPr lang="en-US" sz="1200" b="1" u="none" strike="noStrike" dirty="0" err="1">
                <a:solidFill>
                  <a:schemeClr val="bg1"/>
                </a:solidFill>
                <a:effectLst/>
                <a:latin typeface="STXinwei" panose="02010800040101010101" pitchFamily="2" charset="-122"/>
                <a:ea typeface="STXinwei" panose="02010800040101010101" pitchFamily="2" charset="-122"/>
              </a:rPr>
              <a:t>varian</a:t>
            </a:r>
            <a:r>
              <a:rPr lang="en-US" sz="1200" b="1" u="none" strike="noStrike" dirty="0">
                <a:solidFill>
                  <a:schemeClr val="bg1"/>
                </a:solidFill>
                <a:effectLst/>
                <a:latin typeface="STXinwei" panose="02010800040101010101" pitchFamily="2" charset="-122"/>
                <a:ea typeface="STXinwei" panose="02010800040101010101" pitchFamily="2" charset="-122"/>
              </a:rPr>
              <a:t> masing-masing </a:t>
            </a:r>
            <a:r>
              <a:rPr lang="en-US" sz="1200" b="1" u="none" strike="noStrike" dirty="0" err="1">
                <a:solidFill>
                  <a:schemeClr val="bg1"/>
                </a:solidFill>
                <a:effectLst/>
                <a:latin typeface="STXinwei" panose="02010800040101010101" pitchFamily="2" charset="-122"/>
                <a:ea typeface="STXinwei" panose="02010800040101010101" pitchFamily="2" charset="-122"/>
              </a:rPr>
              <a:t>aset</a:t>
            </a:r>
            <a:r>
              <a:rPr lang="en-US" sz="1200" b="1" u="none" strike="noStrike" dirty="0">
                <a:solidFill>
                  <a:schemeClr val="bg1"/>
                </a:solidFill>
                <a:effectLst/>
                <a:latin typeface="STXinwei" panose="02010800040101010101" pitchFamily="2" charset="-122"/>
                <a:ea typeface="STXinwei" panose="02010800040101010101" pitchFamily="2" charset="-122"/>
              </a:rPr>
              <a:t> </a:t>
            </a:r>
            <a:r>
              <a:rPr lang="en-US" sz="1200" b="1" u="none" strike="noStrike" dirty="0" err="1">
                <a:solidFill>
                  <a:schemeClr val="bg1"/>
                </a:solidFill>
                <a:effectLst/>
                <a:latin typeface="STXinwei" panose="02010800040101010101" pitchFamily="2" charset="-122"/>
                <a:ea typeface="STXinwei" panose="02010800040101010101" pitchFamily="2" charset="-122"/>
              </a:rPr>
              <a:t>dalam</a:t>
            </a:r>
            <a:r>
              <a:rPr lang="en-US" sz="1200" b="1" u="none" strike="noStrike" dirty="0">
                <a:solidFill>
                  <a:schemeClr val="bg1"/>
                </a:solidFill>
                <a:effectLst/>
                <a:latin typeface="STXinwei" panose="02010800040101010101" pitchFamily="2" charset="-122"/>
                <a:ea typeface="STXinwei" panose="02010800040101010101" pitchFamily="2" charset="-122"/>
              </a:rPr>
              <a:t> </a:t>
            </a:r>
            <a:r>
              <a:rPr lang="en-US" sz="1200" b="1" u="none" strike="noStrike" dirty="0" err="1">
                <a:solidFill>
                  <a:schemeClr val="bg1"/>
                </a:solidFill>
                <a:effectLst/>
                <a:latin typeface="STXinwei" panose="02010800040101010101" pitchFamily="2" charset="-122"/>
                <a:ea typeface="STXinwei" panose="02010800040101010101" pitchFamily="2" charset="-122"/>
              </a:rPr>
              <a:t>portofolio</a:t>
            </a:r>
            <a:endParaRPr lang="en-US" sz="1200" b="1" u="none" strike="noStrike" dirty="0">
              <a:solidFill>
                <a:schemeClr val="bg1"/>
              </a:solidFill>
              <a:effectLst/>
              <a:latin typeface="STXinwei" panose="02010800040101010101" pitchFamily="2" charset="-122"/>
              <a:ea typeface="STXinwei" panose="02010800040101010101" pitchFamily="2" charset="-122"/>
            </a:endParaRPr>
          </a:p>
          <a:p>
            <a:pPr marL="236538" lvl="1" indent="47625">
              <a:lnSpc>
                <a:spcPct val="115000"/>
              </a:lnSpc>
              <a:buFont typeface="+mj-lt"/>
              <a:buAutoNum type="alphaLcPeriod"/>
            </a:pPr>
            <a:r>
              <a:rPr lang="en-US" sz="1200" b="1" u="none" strike="noStrike" dirty="0">
                <a:solidFill>
                  <a:schemeClr val="bg1"/>
                </a:solidFill>
                <a:effectLst/>
                <a:latin typeface="STXinwei" panose="02010800040101010101" pitchFamily="2" charset="-122"/>
                <a:ea typeface="STXinwei" panose="02010800040101010101" pitchFamily="2" charset="-122"/>
              </a:rPr>
              <a:t> Varian masing-masing </a:t>
            </a:r>
            <a:r>
              <a:rPr lang="en-US" sz="1200" b="1" u="none" strike="noStrike" dirty="0" err="1">
                <a:solidFill>
                  <a:schemeClr val="bg1"/>
                </a:solidFill>
                <a:effectLst/>
                <a:latin typeface="STXinwei" panose="02010800040101010101" pitchFamily="2" charset="-122"/>
                <a:ea typeface="STXinwei" panose="02010800040101010101" pitchFamily="2" charset="-122"/>
              </a:rPr>
              <a:t>aset</a:t>
            </a:r>
            <a:r>
              <a:rPr lang="en-US" sz="1200" b="1" u="none" strike="noStrike" dirty="0">
                <a:solidFill>
                  <a:schemeClr val="bg1"/>
                </a:solidFill>
                <a:effectLst/>
                <a:latin typeface="STXinwei" panose="02010800040101010101" pitchFamily="2" charset="-122"/>
                <a:ea typeface="STXinwei" panose="02010800040101010101" pitchFamily="2" charset="-122"/>
              </a:rPr>
              <a:t> </a:t>
            </a:r>
            <a:r>
              <a:rPr lang="en-US" sz="1200" b="1" u="none" strike="noStrike" dirty="0" err="1">
                <a:solidFill>
                  <a:schemeClr val="bg1"/>
                </a:solidFill>
                <a:effectLst/>
                <a:latin typeface="STXinwei" panose="02010800040101010101" pitchFamily="2" charset="-122"/>
                <a:ea typeface="STXinwei" panose="02010800040101010101" pitchFamily="2" charset="-122"/>
              </a:rPr>
              <a:t>dalam</a:t>
            </a:r>
            <a:r>
              <a:rPr lang="en-US" sz="1200" b="1" u="none" strike="noStrike" dirty="0">
                <a:solidFill>
                  <a:schemeClr val="bg1"/>
                </a:solidFill>
                <a:effectLst/>
                <a:latin typeface="STXinwei" panose="02010800040101010101" pitchFamily="2" charset="-122"/>
                <a:ea typeface="STXinwei" panose="02010800040101010101" pitchFamily="2" charset="-122"/>
              </a:rPr>
              <a:t> </a:t>
            </a:r>
            <a:r>
              <a:rPr lang="en-US" sz="1200" b="1" u="none" strike="noStrike" dirty="0" err="1">
                <a:solidFill>
                  <a:schemeClr val="bg1"/>
                </a:solidFill>
                <a:effectLst/>
                <a:latin typeface="STXinwei" panose="02010800040101010101" pitchFamily="2" charset="-122"/>
                <a:ea typeface="STXinwei" panose="02010800040101010101" pitchFamily="2" charset="-122"/>
              </a:rPr>
              <a:t>portofolio</a:t>
            </a:r>
            <a:endParaRPr lang="en-US" sz="1200" b="1" u="none" strike="noStrike" dirty="0">
              <a:solidFill>
                <a:schemeClr val="bg1"/>
              </a:solidFill>
              <a:effectLst/>
              <a:latin typeface="STXinwei" panose="02010800040101010101" pitchFamily="2" charset="-122"/>
              <a:ea typeface="STXinwei" panose="02010800040101010101" pitchFamily="2" charset="-122"/>
            </a:endParaRPr>
          </a:p>
          <a:p>
            <a:pPr marL="236538" lvl="1">
              <a:lnSpc>
                <a:spcPct val="115000"/>
              </a:lnSpc>
              <a:buFont typeface="+mj-lt"/>
              <a:buAutoNum type="alphaLcPeriod"/>
            </a:pPr>
            <a:r>
              <a:rPr lang="en-US" sz="1200" b="1" u="none" strike="noStrike" dirty="0">
                <a:solidFill>
                  <a:schemeClr val="bg1"/>
                </a:solidFill>
                <a:effectLst/>
                <a:latin typeface="STXinwei" panose="02010800040101010101" pitchFamily="2" charset="-122"/>
                <a:ea typeface="STXinwei" panose="02010800040101010101" pitchFamily="2" charset="-122"/>
              </a:rPr>
              <a:t> Beta masing - masing </a:t>
            </a:r>
            <a:r>
              <a:rPr lang="en-US" sz="1200" b="1" u="none" strike="noStrike" dirty="0" err="1">
                <a:solidFill>
                  <a:schemeClr val="bg1"/>
                </a:solidFill>
                <a:effectLst/>
                <a:latin typeface="STXinwei" panose="02010800040101010101" pitchFamily="2" charset="-122"/>
                <a:ea typeface="STXinwei" panose="02010800040101010101" pitchFamily="2" charset="-122"/>
              </a:rPr>
              <a:t>aset</a:t>
            </a:r>
            <a:r>
              <a:rPr lang="en-US" sz="1200" b="1" u="none" strike="noStrike" dirty="0">
                <a:solidFill>
                  <a:schemeClr val="bg1"/>
                </a:solidFill>
                <a:effectLst/>
                <a:latin typeface="STXinwei" panose="02010800040101010101" pitchFamily="2" charset="-122"/>
                <a:ea typeface="STXinwei" panose="02010800040101010101" pitchFamily="2" charset="-122"/>
              </a:rPr>
              <a:t> </a:t>
            </a:r>
            <a:r>
              <a:rPr lang="en-US" sz="1200" b="1" u="none" strike="noStrike" dirty="0" err="1">
                <a:solidFill>
                  <a:schemeClr val="bg1"/>
                </a:solidFill>
                <a:effectLst/>
                <a:latin typeface="STXinwei" panose="02010800040101010101" pitchFamily="2" charset="-122"/>
                <a:ea typeface="STXinwei" panose="02010800040101010101" pitchFamily="2" charset="-122"/>
              </a:rPr>
              <a:t>dalam</a:t>
            </a:r>
            <a:r>
              <a:rPr lang="en-US" sz="1200" b="1" u="none" strike="noStrike" dirty="0">
                <a:solidFill>
                  <a:schemeClr val="bg1"/>
                </a:solidFill>
                <a:effectLst/>
                <a:latin typeface="STXinwei" panose="02010800040101010101" pitchFamily="2" charset="-122"/>
                <a:ea typeface="STXinwei" panose="02010800040101010101" pitchFamily="2" charset="-122"/>
              </a:rPr>
              <a:t> </a:t>
            </a:r>
            <a:r>
              <a:rPr lang="en-US" sz="1200" b="1" u="none" strike="noStrike" dirty="0" err="1">
                <a:solidFill>
                  <a:schemeClr val="bg1"/>
                </a:solidFill>
                <a:effectLst/>
                <a:latin typeface="STXinwei" panose="02010800040101010101" pitchFamily="2" charset="-122"/>
                <a:ea typeface="STXinwei" panose="02010800040101010101" pitchFamily="2" charset="-122"/>
              </a:rPr>
              <a:t>portofolio</a:t>
            </a:r>
            <a:endParaRPr lang="en-US" sz="1200" b="1" u="none" strike="noStrike" dirty="0">
              <a:solidFill>
                <a:schemeClr val="bg1"/>
              </a:solidFill>
              <a:effectLst/>
              <a:latin typeface="STXinwei" panose="02010800040101010101" pitchFamily="2" charset="-122"/>
              <a:ea typeface="STXinwei" panose="02010800040101010101" pitchFamily="2" charset="-122"/>
            </a:endParaRPr>
          </a:p>
          <a:p>
            <a:pPr marL="236538" lvl="1">
              <a:lnSpc>
                <a:spcPct val="115000"/>
              </a:lnSpc>
              <a:buFont typeface="+mj-lt"/>
              <a:buAutoNum type="alphaLcPeriod"/>
            </a:pPr>
            <a:r>
              <a:rPr lang="en-US" sz="1200" b="1" u="none" strike="noStrike" dirty="0">
                <a:solidFill>
                  <a:schemeClr val="bg1"/>
                </a:solidFill>
                <a:effectLst/>
                <a:latin typeface="STXinwei" panose="02010800040101010101" pitchFamily="2" charset="-122"/>
                <a:ea typeface="STXinwei" panose="02010800040101010101" pitchFamily="2" charset="-122"/>
              </a:rPr>
              <a:t> Return masing-masing </a:t>
            </a:r>
            <a:r>
              <a:rPr lang="en-US" sz="1200" b="1" u="none" strike="noStrike" dirty="0" err="1">
                <a:solidFill>
                  <a:schemeClr val="bg1"/>
                </a:solidFill>
                <a:effectLst/>
                <a:latin typeface="STXinwei" panose="02010800040101010101" pitchFamily="2" charset="-122"/>
                <a:ea typeface="STXinwei" panose="02010800040101010101" pitchFamily="2" charset="-122"/>
              </a:rPr>
              <a:t>aset</a:t>
            </a:r>
            <a:r>
              <a:rPr lang="en-US" sz="1200" b="1" u="none" strike="noStrike" dirty="0">
                <a:solidFill>
                  <a:schemeClr val="bg1"/>
                </a:solidFill>
                <a:effectLst/>
                <a:latin typeface="STXinwei" panose="02010800040101010101" pitchFamily="2" charset="-122"/>
                <a:ea typeface="STXinwei" panose="02010800040101010101" pitchFamily="2" charset="-122"/>
              </a:rPr>
              <a:t> </a:t>
            </a:r>
            <a:r>
              <a:rPr lang="en-US" sz="1200" b="1" u="none" strike="noStrike" dirty="0" err="1">
                <a:solidFill>
                  <a:schemeClr val="bg1"/>
                </a:solidFill>
                <a:effectLst/>
                <a:latin typeface="STXinwei" panose="02010800040101010101" pitchFamily="2" charset="-122"/>
                <a:ea typeface="STXinwei" panose="02010800040101010101" pitchFamily="2" charset="-122"/>
              </a:rPr>
              <a:t>dalam</a:t>
            </a:r>
            <a:r>
              <a:rPr lang="en-US" sz="1200" b="1" u="none" strike="noStrike" dirty="0">
                <a:solidFill>
                  <a:schemeClr val="bg1"/>
                </a:solidFill>
                <a:effectLst/>
                <a:latin typeface="STXinwei" panose="02010800040101010101" pitchFamily="2" charset="-122"/>
                <a:ea typeface="STXinwei" panose="02010800040101010101" pitchFamily="2" charset="-122"/>
              </a:rPr>
              <a:t> </a:t>
            </a:r>
            <a:r>
              <a:rPr lang="en-US" sz="1200" b="1" u="none" strike="noStrike" dirty="0" err="1">
                <a:solidFill>
                  <a:schemeClr val="bg1"/>
                </a:solidFill>
                <a:effectLst/>
                <a:latin typeface="STXinwei" panose="02010800040101010101" pitchFamily="2" charset="-122"/>
                <a:ea typeface="STXinwei" panose="02010800040101010101" pitchFamily="2" charset="-122"/>
              </a:rPr>
              <a:t>portofolio</a:t>
            </a:r>
            <a:endParaRPr lang="en-US" sz="1200" b="1" dirty="0">
              <a:solidFill>
                <a:schemeClr val="bg1"/>
              </a:solidFill>
              <a:latin typeface="STXinwei" panose="02010800040101010101" pitchFamily="2" charset="-122"/>
              <a:ea typeface="STXinwei" panose="02010800040101010101" pitchFamily="2" charset="-122"/>
            </a:endParaRPr>
          </a:p>
          <a:p>
            <a:pPr marL="236538" lvl="1">
              <a:lnSpc>
                <a:spcPct val="115000"/>
              </a:lnSpc>
              <a:buFont typeface="+mj-lt"/>
              <a:buAutoNum type="alphaLcPeriod"/>
            </a:pPr>
            <a:r>
              <a:rPr lang="en-US" sz="1200" b="1" dirty="0">
                <a:solidFill>
                  <a:schemeClr val="bg1"/>
                </a:solidFill>
                <a:effectLst/>
                <a:latin typeface="STXinwei" panose="02010800040101010101" pitchFamily="2" charset="-122"/>
                <a:ea typeface="STXinwei" panose="02010800040101010101" pitchFamily="2" charset="-122"/>
              </a:rPr>
              <a:t> </a:t>
            </a:r>
            <a:r>
              <a:rPr lang="en-US" sz="1200" b="1" dirty="0" err="1">
                <a:solidFill>
                  <a:schemeClr val="bg1"/>
                </a:solidFill>
                <a:effectLst/>
                <a:latin typeface="STXinwei" panose="02010800040101010101" pitchFamily="2" charset="-122"/>
                <a:ea typeface="STXinwei" panose="02010800040101010101" pitchFamily="2" charset="-122"/>
              </a:rPr>
              <a:t>Semua</a:t>
            </a:r>
            <a:r>
              <a:rPr lang="en-US" sz="1200" b="1" dirty="0">
                <a:solidFill>
                  <a:schemeClr val="bg1"/>
                </a:solidFill>
                <a:effectLst/>
                <a:latin typeface="STXinwei" panose="02010800040101010101" pitchFamily="2" charset="-122"/>
                <a:ea typeface="STXinwei" panose="02010800040101010101" pitchFamily="2" charset="-122"/>
              </a:rPr>
              <a:t> </a:t>
            </a:r>
            <a:r>
              <a:rPr lang="en-US" sz="1200" b="1" dirty="0" err="1">
                <a:solidFill>
                  <a:schemeClr val="bg1"/>
                </a:solidFill>
                <a:effectLst/>
                <a:latin typeface="STXinwei" panose="02010800040101010101" pitchFamily="2" charset="-122"/>
                <a:ea typeface="STXinwei" panose="02010800040101010101" pitchFamily="2" charset="-122"/>
              </a:rPr>
              <a:t>jawaban</a:t>
            </a:r>
            <a:r>
              <a:rPr lang="en-US" sz="1200" b="1" dirty="0">
                <a:solidFill>
                  <a:schemeClr val="bg1"/>
                </a:solidFill>
                <a:effectLst/>
                <a:latin typeface="STXinwei" panose="02010800040101010101" pitchFamily="2" charset="-122"/>
                <a:ea typeface="STXinwei" panose="02010800040101010101" pitchFamily="2" charset="-122"/>
              </a:rPr>
              <a:t> </a:t>
            </a:r>
            <a:r>
              <a:rPr lang="en-US" sz="1200" b="1" dirty="0" err="1">
                <a:solidFill>
                  <a:schemeClr val="bg1"/>
                </a:solidFill>
                <a:effectLst/>
                <a:latin typeface="STXinwei" panose="02010800040101010101" pitchFamily="2" charset="-122"/>
                <a:ea typeface="STXinwei" panose="02010800040101010101" pitchFamily="2" charset="-122"/>
              </a:rPr>
              <a:t>benar</a:t>
            </a:r>
            <a:endParaRPr lang="en-US" sz="1200" b="1" dirty="0">
              <a:solidFill>
                <a:schemeClr val="bg1"/>
              </a:solidFill>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4074667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34239" y="577940"/>
            <a:ext cx="11253470" cy="6159500"/>
            <a:chOff x="734239" y="577940"/>
            <a:chExt cx="11253470" cy="6159500"/>
          </a:xfrm>
        </p:grpSpPr>
        <p:pic>
          <p:nvPicPr>
            <p:cNvPr id="3" name="object 3"/>
            <p:cNvPicPr/>
            <p:nvPr/>
          </p:nvPicPr>
          <p:blipFill>
            <a:blip r:embed="rId2" cstate="print"/>
            <a:stretch>
              <a:fillRect/>
            </a:stretch>
          </p:blipFill>
          <p:spPr>
            <a:xfrm>
              <a:off x="1181734" y="731520"/>
              <a:ext cx="10648949" cy="5848349"/>
            </a:xfrm>
            <a:prstGeom prst="rect">
              <a:avLst/>
            </a:prstGeom>
          </p:spPr>
        </p:pic>
        <p:sp>
          <p:nvSpPr>
            <p:cNvPr id="4" name="object 4"/>
            <p:cNvSpPr/>
            <p:nvPr/>
          </p:nvSpPr>
          <p:spPr>
            <a:xfrm>
              <a:off x="1209156" y="833428"/>
              <a:ext cx="240665" cy="5648325"/>
            </a:xfrm>
            <a:custGeom>
              <a:avLst/>
              <a:gdLst/>
              <a:ahLst/>
              <a:cxnLst/>
              <a:rect l="l" t="t" r="r" b="b"/>
              <a:pathLst>
                <a:path w="240665" h="5648325">
                  <a:moveTo>
                    <a:pt x="120030" y="274032"/>
                  </a:moveTo>
                  <a:lnTo>
                    <a:pt x="73090" y="263293"/>
                  </a:lnTo>
                  <a:lnTo>
                    <a:pt x="34961" y="233975"/>
                  </a:lnTo>
                  <a:lnTo>
                    <a:pt x="9359" y="190432"/>
                  </a:lnTo>
                  <a:lnTo>
                    <a:pt x="0" y="137016"/>
                  </a:lnTo>
                  <a:lnTo>
                    <a:pt x="9518" y="83600"/>
                  </a:lnTo>
                  <a:lnTo>
                    <a:pt x="35386" y="40057"/>
                  </a:lnTo>
                  <a:lnTo>
                    <a:pt x="73568" y="10739"/>
                  </a:lnTo>
                  <a:lnTo>
                    <a:pt x="120030" y="0"/>
                  </a:lnTo>
                  <a:lnTo>
                    <a:pt x="166493" y="10739"/>
                  </a:lnTo>
                  <a:lnTo>
                    <a:pt x="204675" y="40057"/>
                  </a:lnTo>
                  <a:lnTo>
                    <a:pt x="230542" y="83600"/>
                  </a:lnTo>
                  <a:lnTo>
                    <a:pt x="240061" y="137016"/>
                  </a:lnTo>
                  <a:lnTo>
                    <a:pt x="230702" y="190432"/>
                  </a:lnTo>
                  <a:lnTo>
                    <a:pt x="205099" y="233975"/>
                  </a:lnTo>
                  <a:lnTo>
                    <a:pt x="166971" y="263293"/>
                  </a:lnTo>
                  <a:lnTo>
                    <a:pt x="120030" y="274032"/>
                  </a:lnTo>
                  <a:close/>
                </a:path>
                <a:path w="240665" h="5648325">
                  <a:moveTo>
                    <a:pt x="120030" y="687346"/>
                  </a:moveTo>
                  <a:lnTo>
                    <a:pt x="73090" y="676607"/>
                  </a:lnTo>
                  <a:lnTo>
                    <a:pt x="34961" y="647289"/>
                  </a:lnTo>
                  <a:lnTo>
                    <a:pt x="9359" y="603746"/>
                  </a:lnTo>
                  <a:lnTo>
                    <a:pt x="0" y="550330"/>
                  </a:lnTo>
                  <a:lnTo>
                    <a:pt x="9359" y="496914"/>
                  </a:lnTo>
                  <a:lnTo>
                    <a:pt x="34961" y="453371"/>
                  </a:lnTo>
                  <a:lnTo>
                    <a:pt x="73090" y="424053"/>
                  </a:lnTo>
                  <a:lnTo>
                    <a:pt x="120030" y="413314"/>
                  </a:lnTo>
                  <a:lnTo>
                    <a:pt x="166971" y="424053"/>
                  </a:lnTo>
                  <a:lnTo>
                    <a:pt x="205099" y="453371"/>
                  </a:lnTo>
                  <a:lnTo>
                    <a:pt x="230702" y="496914"/>
                  </a:lnTo>
                  <a:lnTo>
                    <a:pt x="240061" y="550330"/>
                  </a:lnTo>
                  <a:lnTo>
                    <a:pt x="230702" y="603746"/>
                  </a:lnTo>
                  <a:lnTo>
                    <a:pt x="205099" y="647289"/>
                  </a:lnTo>
                  <a:lnTo>
                    <a:pt x="166971" y="676607"/>
                  </a:lnTo>
                  <a:lnTo>
                    <a:pt x="120030" y="687346"/>
                  </a:lnTo>
                  <a:close/>
                </a:path>
                <a:path w="240665" h="5648325">
                  <a:moveTo>
                    <a:pt x="120030" y="1100661"/>
                  </a:moveTo>
                  <a:lnTo>
                    <a:pt x="73090" y="1089921"/>
                  </a:lnTo>
                  <a:lnTo>
                    <a:pt x="34961" y="1060603"/>
                  </a:lnTo>
                  <a:lnTo>
                    <a:pt x="9359" y="1017060"/>
                  </a:lnTo>
                  <a:lnTo>
                    <a:pt x="0" y="963644"/>
                  </a:lnTo>
                  <a:lnTo>
                    <a:pt x="9518" y="910228"/>
                  </a:lnTo>
                  <a:lnTo>
                    <a:pt x="35386" y="866685"/>
                  </a:lnTo>
                  <a:lnTo>
                    <a:pt x="73568" y="837367"/>
                  </a:lnTo>
                  <a:lnTo>
                    <a:pt x="120030" y="826628"/>
                  </a:lnTo>
                  <a:lnTo>
                    <a:pt x="166493" y="837367"/>
                  </a:lnTo>
                  <a:lnTo>
                    <a:pt x="204675" y="866685"/>
                  </a:lnTo>
                  <a:lnTo>
                    <a:pt x="230542" y="910228"/>
                  </a:lnTo>
                  <a:lnTo>
                    <a:pt x="240061" y="963644"/>
                  </a:lnTo>
                  <a:lnTo>
                    <a:pt x="230702" y="1017060"/>
                  </a:lnTo>
                  <a:lnTo>
                    <a:pt x="205099" y="1060603"/>
                  </a:lnTo>
                  <a:lnTo>
                    <a:pt x="166971" y="1089921"/>
                  </a:lnTo>
                  <a:lnTo>
                    <a:pt x="120030" y="1100661"/>
                  </a:lnTo>
                  <a:close/>
                </a:path>
                <a:path w="240665" h="5648325">
                  <a:moveTo>
                    <a:pt x="120030" y="1513975"/>
                  </a:moveTo>
                  <a:lnTo>
                    <a:pt x="73090" y="1503235"/>
                  </a:lnTo>
                  <a:lnTo>
                    <a:pt x="34961" y="1473917"/>
                  </a:lnTo>
                  <a:lnTo>
                    <a:pt x="9359" y="1430374"/>
                  </a:lnTo>
                  <a:lnTo>
                    <a:pt x="0" y="1376958"/>
                  </a:lnTo>
                  <a:lnTo>
                    <a:pt x="9359" y="1323542"/>
                  </a:lnTo>
                  <a:lnTo>
                    <a:pt x="34961" y="1279999"/>
                  </a:lnTo>
                  <a:lnTo>
                    <a:pt x="73090" y="1250682"/>
                  </a:lnTo>
                  <a:lnTo>
                    <a:pt x="120030" y="1239942"/>
                  </a:lnTo>
                  <a:lnTo>
                    <a:pt x="166971" y="1250682"/>
                  </a:lnTo>
                  <a:lnTo>
                    <a:pt x="205099" y="1279999"/>
                  </a:lnTo>
                  <a:lnTo>
                    <a:pt x="230702" y="1323542"/>
                  </a:lnTo>
                  <a:lnTo>
                    <a:pt x="240061" y="1376958"/>
                  </a:lnTo>
                  <a:lnTo>
                    <a:pt x="230702" y="1430374"/>
                  </a:lnTo>
                  <a:lnTo>
                    <a:pt x="205099" y="1473917"/>
                  </a:lnTo>
                  <a:lnTo>
                    <a:pt x="166971" y="1503235"/>
                  </a:lnTo>
                  <a:lnTo>
                    <a:pt x="120030" y="1513975"/>
                  </a:lnTo>
                  <a:close/>
                </a:path>
                <a:path w="240665" h="5648325">
                  <a:moveTo>
                    <a:pt x="120030" y="1928421"/>
                  </a:moveTo>
                  <a:lnTo>
                    <a:pt x="73090" y="1917681"/>
                  </a:lnTo>
                  <a:lnTo>
                    <a:pt x="34961" y="1888364"/>
                  </a:lnTo>
                  <a:lnTo>
                    <a:pt x="9359" y="1844820"/>
                  </a:lnTo>
                  <a:lnTo>
                    <a:pt x="0" y="1791405"/>
                  </a:lnTo>
                  <a:lnTo>
                    <a:pt x="9518" y="1737812"/>
                  </a:lnTo>
                  <a:lnTo>
                    <a:pt x="35386" y="1693879"/>
                  </a:lnTo>
                  <a:lnTo>
                    <a:pt x="73568" y="1664173"/>
                  </a:lnTo>
                  <a:lnTo>
                    <a:pt x="120030" y="1653256"/>
                  </a:lnTo>
                  <a:lnTo>
                    <a:pt x="166493" y="1664013"/>
                  </a:lnTo>
                  <a:lnTo>
                    <a:pt x="204675" y="1693455"/>
                  </a:lnTo>
                  <a:lnTo>
                    <a:pt x="230542" y="1737334"/>
                  </a:lnTo>
                  <a:lnTo>
                    <a:pt x="240061" y="1791405"/>
                  </a:lnTo>
                  <a:lnTo>
                    <a:pt x="230702" y="1844821"/>
                  </a:lnTo>
                  <a:lnTo>
                    <a:pt x="205099" y="1888364"/>
                  </a:lnTo>
                  <a:lnTo>
                    <a:pt x="166970" y="1917681"/>
                  </a:lnTo>
                  <a:lnTo>
                    <a:pt x="120030" y="1928421"/>
                  </a:lnTo>
                  <a:close/>
                </a:path>
                <a:path w="240665" h="5648325">
                  <a:moveTo>
                    <a:pt x="120030" y="2341735"/>
                  </a:moveTo>
                  <a:lnTo>
                    <a:pt x="73090" y="2330995"/>
                  </a:lnTo>
                  <a:lnTo>
                    <a:pt x="34961" y="2301678"/>
                  </a:lnTo>
                  <a:lnTo>
                    <a:pt x="9359" y="2258135"/>
                  </a:lnTo>
                  <a:lnTo>
                    <a:pt x="0" y="2204719"/>
                  </a:lnTo>
                  <a:lnTo>
                    <a:pt x="9359" y="2151303"/>
                  </a:lnTo>
                  <a:lnTo>
                    <a:pt x="34961" y="2107760"/>
                  </a:lnTo>
                  <a:lnTo>
                    <a:pt x="73090" y="2078442"/>
                  </a:lnTo>
                  <a:lnTo>
                    <a:pt x="120030" y="2067702"/>
                  </a:lnTo>
                  <a:lnTo>
                    <a:pt x="166971" y="2078442"/>
                  </a:lnTo>
                  <a:lnTo>
                    <a:pt x="205099" y="2107760"/>
                  </a:lnTo>
                  <a:lnTo>
                    <a:pt x="230702" y="2151303"/>
                  </a:lnTo>
                  <a:lnTo>
                    <a:pt x="240061" y="2204719"/>
                  </a:lnTo>
                  <a:lnTo>
                    <a:pt x="230702" y="2258135"/>
                  </a:lnTo>
                  <a:lnTo>
                    <a:pt x="205099" y="2301678"/>
                  </a:lnTo>
                  <a:lnTo>
                    <a:pt x="166970" y="2330995"/>
                  </a:lnTo>
                  <a:lnTo>
                    <a:pt x="120030" y="2341735"/>
                  </a:lnTo>
                  <a:close/>
                </a:path>
                <a:path w="240665" h="5648325">
                  <a:moveTo>
                    <a:pt x="120030" y="2755049"/>
                  </a:moveTo>
                  <a:lnTo>
                    <a:pt x="73090" y="2744309"/>
                  </a:lnTo>
                  <a:lnTo>
                    <a:pt x="34961" y="2714992"/>
                  </a:lnTo>
                  <a:lnTo>
                    <a:pt x="9359" y="2671449"/>
                  </a:lnTo>
                  <a:lnTo>
                    <a:pt x="0" y="2618033"/>
                  </a:lnTo>
                  <a:lnTo>
                    <a:pt x="9359" y="2564617"/>
                  </a:lnTo>
                  <a:lnTo>
                    <a:pt x="34961" y="2521074"/>
                  </a:lnTo>
                  <a:lnTo>
                    <a:pt x="73090" y="2491756"/>
                  </a:lnTo>
                  <a:lnTo>
                    <a:pt x="120030" y="2481016"/>
                  </a:lnTo>
                  <a:lnTo>
                    <a:pt x="166971" y="2491756"/>
                  </a:lnTo>
                  <a:lnTo>
                    <a:pt x="205099" y="2521074"/>
                  </a:lnTo>
                  <a:lnTo>
                    <a:pt x="230702" y="2564617"/>
                  </a:lnTo>
                  <a:lnTo>
                    <a:pt x="240061" y="2618033"/>
                  </a:lnTo>
                  <a:lnTo>
                    <a:pt x="230702" y="2671449"/>
                  </a:lnTo>
                  <a:lnTo>
                    <a:pt x="205099" y="2714992"/>
                  </a:lnTo>
                  <a:lnTo>
                    <a:pt x="166970" y="2744309"/>
                  </a:lnTo>
                  <a:lnTo>
                    <a:pt x="120030" y="2755049"/>
                  </a:lnTo>
                  <a:close/>
                </a:path>
                <a:path w="240665" h="5648325">
                  <a:moveTo>
                    <a:pt x="120030" y="3168364"/>
                  </a:moveTo>
                  <a:lnTo>
                    <a:pt x="73090" y="3157624"/>
                  </a:lnTo>
                  <a:lnTo>
                    <a:pt x="34961" y="3128306"/>
                  </a:lnTo>
                  <a:lnTo>
                    <a:pt x="9359" y="3084763"/>
                  </a:lnTo>
                  <a:lnTo>
                    <a:pt x="0" y="3031347"/>
                  </a:lnTo>
                  <a:lnTo>
                    <a:pt x="9359" y="2977931"/>
                  </a:lnTo>
                  <a:lnTo>
                    <a:pt x="34961" y="2934388"/>
                  </a:lnTo>
                  <a:lnTo>
                    <a:pt x="73090" y="2905070"/>
                  </a:lnTo>
                  <a:lnTo>
                    <a:pt x="120030" y="2894331"/>
                  </a:lnTo>
                  <a:lnTo>
                    <a:pt x="166971" y="2905070"/>
                  </a:lnTo>
                  <a:lnTo>
                    <a:pt x="205099" y="2934388"/>
                  </a:lnTo>
                  <a:lnTo>
                    <a:pt x="230702" y="2977931"/>
                  </a:lnTo>
                  <a:lnTo>
                    <a:pt x="240061" y="3031347"/>
                  </a:lnTo>
                  <a:lnTo>
                    <a:pt x="230702" y="3084763"/>
                  </a:lnTo>
                  <a:lnTo>
                    <a:pt x="205099" y="3128306"/>
                  </a:lnTo>
                  <a:lnTo>
                    <a:pt x="166971" y="3157624"/>
                  </a:lnTo>
                  <a:lnTo>
                    <a:pt x="120030" y="3168364"/>
                  </a:lnTo>
                  <a:close/>
                </a:path>
                <a:path w="240665" h="5648325">
                  <a:moveTo>
                    <a:pt x="120030" y="3581678"/>
                  </a:moveTo>
                  <a:lnTo>
                    <a:pt x="73090" y="3570938"/>
                  </a:lnTo>
                  <a:lnTo>
                    <a:pt x="34961" y="3541620"/>
                  </a:lnTo>
                  <a:lnTo>
                    <a:pt x="9359" y="3498077"/>
                  </a:lnTo>
                  <a:lnTo>
                    <a:pt x="0" y="3444661"/>
                  </a:lnTo>
                  <a:lnTo>
                    <a:pt x="9518" y="3391068"/>
                  </a:lnTo>
                  <a:lnTo>
                    <a:pt x="35386" y="3347136"/>
                  </a:lnTo>
                  <a:lnTo>
                    <a:pt x="73568" y="3317429"/>
                  </a:lnTo>
                  <a:lnTo>
                    <a:pt x="120030" y="3306512"/>
                  </a:lnTo>
                  <a:lnTo>
                    <a:pt x="166493" y="3317429"/>
                  </a:lnTo>
                  <a:lnTo>
                    <a:pt x="204675" y="3347136"/>
                  </a:lnTo>
                  <a:lnTo>
                    <a:pt x="230542" y="3391068"/>
                  </a:lnTo>
                  <a:lnTo>
                    <a:pt x="240061" y="3444661"/>
                  </a:lnTo>
                  <a:lnTo>
                    <a:pt x="230702" y="3498077"/>
                  </a:lnTo>
                  <a:lnTo>
                    <a:pt x="205099" y="3541620"/>
                  </a:lnTo>
                  <a:lnTo>
                    <a:pt x="166971" y="3570938"/>
                  </a:lnTo>
                  <a:lnTo>
                    <a:pt x="120030" y="3581678"/>
                  </a:lnTo>
                  <a:close/>
                </a:path>
                <a:path w="240665" h="5648325">
                  <a:moveTo>
                    <a:pt x="120030" y="3994992"/>
                  </a:moveTo>
                  <a:lnTo>
                    <a:pt x="73090" y="3984252"/>
                  </a:lnTo>
                  <a:lnTo>
                    <a:pt x="34961" y="3954934"/>
                  </a:lnTo>
                  <a:lnTo>
                    <a:pt x="9359" y="3911391"/>
                  </a:lnTo>
                  <a:lnTo>
                    <a:pt x="0" y="3857975"/>
                  </a:lnTo>
                  <a:lnTo>
                    <a:pt x="9359" y="3804559"/>
                  </a:lnTo>
                  <a:lnTo>
                    <a:pt x="34961" y="3761016"/>
                  </a:lnTo>
                  <a:lnTo>
                    <a:pt x="73090" y="3731698"/>
                  </a:lnTo>
                  <a:lnTo>
                    <a:pt x="120030" y="3720959"/>
                  </a:lnTo>
                  <a:lnTo>
                    <a:pt x="166971" y="3731698"/>
                  </a:lnTo>
                  <a:lnTo>
                    <a:pt x="205099" y="3761016"/>
                  </a:lnTo>
                  <a:lnTo>
                    <a:pt x="230702" y="3804559"/>
                  </a:lnTo>
                  <a:lnTo>
                    <a:pt x="240061" y="3857975"/>
                  </a:lnTo>
                  <a:lnTo>
                    <a:pt x="230702" y="3911391"/>
                  </a:lnTo>
                  <a:lnTo>
                    <a:pt x="205099" y="3954934"/>
                  </a:lnTo>
                  <a:lnTo>
                    <a:pt x="166971" y="3984252"/>
                  </a:lnTo>
                  <a:lnTo>
                    <a:pt x="120030" y="3994992"/>
                  </a:lnTo>
                  <a:close/>
                </a:path>
                <a:path w="240665" h="5648325">
                  <a:moveTo>
                    <a:pt x="120030" y="4408306"/>
                  </a:moveTo>
                  <a:lnTo>
                    <a:pt x="73090" y="4397566"/>
                  </a:lnTo>
                  <a:lnTo>
                    <a:pt x="34961" y="4368248"/>
                  </a:lnTo>
                  <a:lnTo>
                    <a:pt x="9359" y="4324705"/>
                  </a:lnTo>
                  <a:lnTo>
                    <a:pt x="0" y="4271289"/>
                  </a:lnTo>
                  <a:lnTo>
                    <a:pt x="9359" y="4217873"/>
                  </a:lnTo>
                  <a:lnTo>
                    <a:pt x="34961" y="4174330"/>
                  </a:lnTo>
                  <a:lnTo>
                    <a:pt x="73090" y="4145013"/>
                  </a:lnTo>
                  <a:lnTo>
                    <a:pt x="120030" y="4134273"/>
                  </a:lnTo>
                  <a:lnTo>
                    <a:pt x="166971" y="4145013"/>
                  </a:lnTo>
                  <a:lnTo>
                    <a:pt x="205099" y="4174330"/>
                  </a:lnTo>
                  <a:lnTo>
                    <a:pt x="230702" y="4217873"/>
                  </a:lnTo>
                  <a:lnTo>
                    <a:pt x="240061" y="4271289"/>
                  </a:lnTo>
                  <a:lnTo>
                    <a:pt x="230702" y="4324705"/>
                  </a:lnTo>
                  <a:lnTo>
                    <a:pt x="205099" y="4368248"/>
                  </a:lnTo>
                  <a:lnTo>
                    <a:pt x="166971" y="4397566"/>
                  </a:lnTo>
                  <a:lnTo>
                    <a:pt x="120030" y="4408306"/>
                  </a:lnTo>
                  <a:close/>
                </a:path>
                <a:path w="240665" h="5648325">
                  <a:moveTo>
                    <a:pt x="120030" y="4821620"/>
                  </a:moveTo>
                  <a:lnTo>
                    <a:pt x="73090" y="4810880"/>
                  </a:lnTo>
                  <a:lnTo>
                    <a:pt x="34961" y="4781562"/>
                  </a:lnTo>
                  <a:lnTo>
                    <a:pt x="9359" y="4738019"/>
                  </a:lnTo>
                  <a:lnTo>
                    <a:pt x="0" y="4684603"/>
                  </a:lnTo>
                  <a:lnTo>
                    <a:pt x="9359" y="4631187"/>
                  </a:lnTo>
                  <a:lnTo>
                    <a:pt x="34961" y="4587644"/>
                  </a:lnTo>
                  <a:lnTo>
                    <a:pt x="73090" y="4558327"/>
                  </a:lnTo>
                  <a:lnTo>
                    <a:pt x="120030" y="4547587"/>
                  </a:lnTo>
                  <a:lnTo>
                    <a:pt x="166971" y="4558327"/>
                  </a:lnTo>
                  <a:lnTo>
                    <a:pt x="205099" y="4587644"/>
                  </a:lnTo>
                  <a:lnTo>
                    <a:pt x="230702" y="4631187"/>
                  </a:lnTo>
                  <a:lnTo>
                    <a:pt x="240061" y="4684603"/>
                  </a:lnTo>
                  <a:lnTo>
                    <a:pt x="230702" y="4738019"/>
                  </a:lnTo>
                  <a:lnTo>
                    <a:pt x="205099" y="4781562"/>
                  </a:lnTo>
                  <a:lnTo>
                    <a:pt x="166971" y="4810880"/>
                  </a:lnTo>
                  <a:lnTo>
                    <a:pt x="120030" y="4821620"/>
                  </a:lnTo>
                  <a:close/>
                </a:path>
                <a:path w="240665" h="5648325">
                  <a:moveTo>
                    <a:pt x="120030" y="5234934"/>
                  </a:moveTo>
                  <a:lnTo>
                    <a:pt x="73090" y="5224194"/>
                  </a:lnTo>
                  <a:lnTo>
                    <a:pt x="34961" y="5194876"/>
                  </a:lnTo>
                  <a:lnTo>
                    <a:pt x="9359" y="5151333"/>
                  </a:lnTo>
                  <a:lnTo>
                    <a:pt x="0" y="5097917"/>
                  </a:lnTo>
                  <a:lnTo>
                    <a:pt x="9359" y="5044501"/>
                  </a:lnTo>
                  <a:lnTo>
                    <a:pt x="34961" y="5000958"/>
                  </a:lnTo>
                  <a:lnTo>
                    <a:pt x="73090" y="4971641"/>
                  </a:lnTo>
                  <a:lnTo>
                    <a:pt x="120030" y="4960901"/>
                  </a:lnTo>
                  <a:lnTo>
                    <a:pt x="166971" y="4971641"/>
                  </a:lnTo>
                  <a:lnTo>
                    <a:pt x="205099" y="5000958"/>
                  </a:lnTo>
                  <a:lnTo>
                    <a:pt x="230702" y="5044501"/>
                  </a:lnTo>
                  <a:lnTo>
                    <a:pt x="240061" y="5097917"/>
                  </a:lnTo>
                  <a:lnTo>
                    <a:pt x="230702" y="5151333"/>
                  </a:lnTo>
                  <a:lnTo>
                    <a:pt x="205099" y="5194876"/>
                  </a:lnTo>
                  <a:lnTo>
                    <a:pt x="166971" y="5224194"/>
                  </a:lnTo>
                  <a:lnTo>
                    <a:pt x="120030" y="5234934"/>
                  </a:lnTo>
                  <a:close/>
                </a:path>
                <a:path w="240665" h="5648325">
                  <a:moveTo>
                    <a:pt x="120030" y="5648248"/>
                  </a:moveTo>
                  <a:lnTo>
                    <a:pt x="73090" y="5637508"/>
                  </a:lnTo>
                  <a:lnTo>
                    <a:pt x="34961" y="5608190"/>
                  </a:lnTo>
                  <a:lnTo>
                    <a:pt x="9359" y="5564647"/>
                  </a:lnTo>
                  <a:lnTo>
                    <a:pt x="0" y="5511231"/>
                  </a:lnTo>
                  <a:lnTo>
                    <a:pt x="9359" y="5457816"/>
                  </a:lnTo>
                  <a:lnTo>
                    <a:pt x="34961" y="5414272"/>
                  </a:lnTo>
                  <a:lnTo>
                    <a:pt x="73090" y="5384955"/>
                  </a:lnTo>
                  <a:lnTo>
                    <a:pt x="120030" y="5374215"/>
                  </a:lnTo>
                  <a:lnTo>
                    <a:pt x="166971" y="5384955"/>
                  </a:lnTo>
                  <a:lnTo>
                    <a:pt x="205099" y="5414272"/>
                  </a:lnTo>
                  <a:lnTo>
                    <a:pt x="230702" y="5457816"/>
                  </a:lnTo>
                  <a:lnTo>
                    <a:pt x="240061" y="5511231"/>
                  </a:lnTo>
                  <a:lnTo>
                    <a:pt x="230702" y="5564647"/>
                  </a:lnTo>
                  <a:lnTo>
                    <a:pt x="205099" y="5608190"/>
                  </a:lnTo>
                  <a:lnTo>
                    <a:pt x="166971" y="5637508"/>
                  </a:lnTo>
                  <a:lnTo>
                    <a:pt x="120030" y="5648248"/>
                  </a:lnTo>
                  <a:close/>
                </a:path>
              </a:pathLst>
            </a:custGeom>
            <a:solidFill>
              <a:srgbClr val="0C2880"/>
            </a:solidFill>
          </p:spPr>
          <p:txBody>
            <a:bodyPr wrap="square" lIns="0" tIns="0" rIns="0" bIns="0" rtlCol="0"/>
            <a:lstStyle/>
            <a:p>
              <a:endParaRPr/>
            </a:p>
          </p:txBody>
        </p:sp>
        <p:pic>
          <p:nvPicPr>
            <p:cNvPr id="5" name="object 5"/>
            <p:cNvPicPr/>
            <p:nvPr/>
          </p:nvPicPr>
          <p:blipFill>
            <a:blip r:embed="rId3" cstate="print"/>
            <a:stretch>
              <a:fillRect/>
            </a:stretch>
          </p:blipFill>
          <p:spPr>
            <a:xfrm>
              <a:off x="735827" y="897973"/>
              <a:ext cx="653375" cy="5520290"/>
            </a:xfrm>
            <a:prstGeom prst="rect">
              <a:avLst/>
            </a:prstGeom>
          </p:spPr>
        </p:pic>
        <p:sp>
          <p:nvSpPr>
            <p:cNvPr id="6" name="object 6"/>
            <p:cNvSpPr/>
            <p:nvPr/>
          </p:nvSpPr>
          <p:spPr>
            <a:xfrm>
              <a:off x="735827" y="897973"/>
              <a:ext cx="653415" cy="5520690"/>
            </a:xfrm>
            <a:custGeom>
              <a:avLst/>
              <a:gdLst/>
              <a:ahLst/>
              <a:cxnLst/>
              <a:rect l="l" t="t" r="r" b="b"/>
              <a:pathLst>
                <a:path w="653415" h="5520690">
                  <a:moveTo>
                    <a:pt x="580904" y="147207"/>
                  </a:moveTo>
                  <a:lnTo>
                    <a:pt x="73603" y="147207"/>
                  </a:lnTo>
                  <a:lnTo>
                    <a:pt x="44905" y="141439"/>
                  </a:lnTo>
                  <a:lnTo>
                    <a:pt x="21514" y="125692"/>
                  </a:lnTo>
                  <a:lnTo>
                    <a:pt x="5767" y="102302"/>
                  </a:lnTo>
                  <a:lnTo>
                    <a:pt x="0" y="73603"/>
                  </a:lnTo>
                  <a:lnTo>
                    <a:pt x="5767" y="44905"/>
                  </a:lnTo>
                  <a:lnTo>
                    <a:pt x="21514" y="21514"/>
                  </a:lnTo>
                  <a:lnTo>
                    <a:pt x="44905" y="5767"/>
                  </a:lnTo>
                  <a:lnTo>
                    <a:pt x="73603" y="0"/>
                  </a:lnTo>
                  <a:lnTo>
                    <a:pt x="579772" y="0"/>
                  </a:lnTo>
                  <a:lnTo>
                    <a:pt x="608470" y="5767"/>
                  </a:lnTo>
                  <a:lnTo>
                    <a:pt x="631860" y="21514"/>
                  </a:lnTo>
                  <a:lnTo>
                    <a:pt x="647607" y="44905"/>
                  </a:lnTo>
                  <a:lnTo>
                    <a:pt x="653375" y="73603"/>
                  </a:lnTo>
                  <a:lnTo>
                    <a:pt x="648103" y="101824"/>
                  </a:lnTo>
                  <a:lnTo>
                    <a:pt x="632427" y="125268"/>
                  </a:lnTo>
                  <a:lnTo>
                    <a:pt x="609107" y="141280"/>
                  </a:lnTo>
                  <a:lnTo>
                    <a:pt x="580904" y="147207"/>
                  </a:lnTo>
                  <a:close/>
                </a:path>
                <a:path w="653415" h="5520690">
                  <a:moveTo>
                    <a:pt x="580904" y="560521"/>
                  </a:moveTo>
                  <a:lnTo>
                    <a:pt x="73603" y="560521"/>
                  </a:lnTo>
                  <a:lnTo>
                    <a:pt x="44905" y="554753"/>
                  </a:lnTo>
                  <a:lnTo>
                    <a:pt x="21514" y="539006"/>
                  </a:lnTo>
                  <a:lnTo>
                    <a:pt x="5767" y="515616"/>
                  </a:lnTo>
                  <a:lnTo>
                    <a:pt x="0" y="486917"/>
                  </a:lnTo>
                  <a:lnTo>
                    <a:pt x="5767" y="458219"/>
                  </a:lnTo>
                  <a:lnTo>
                    <a:pt x="21514" y="434829"/>
                  </a:lnTo>
                  <a:lnTo>
                    <a:pt x="44905" y="419082"/>
                  </a:lnTo>
                  <a:lnTo>
                    <a:pt x="73603" y="413314"/>
                  </a:lnTo>
                  <a:lnTo>
                    <a:pt x="579772" y="413314"/>
                  </a:lnTo>
                  <a:lnTo>
                    <a:pt x="608470" y="419082"/>
                  </a:lnTo>
                  <a:lnTo>
                    <a:pt x="631860" y="434829"/>
                  </a:lnTo>
                  <a:lnTo>
                    <a:pt x="647607" y="458219"/>
                  </a:lnTo>
                  <a:lnTo>
                    <a:pt x="653375" y="486917"/>
                  </a:lnTo>
                  <a:lnTo>
                    <a:pt x="648103" y="515138"/>
                  </a:lnTo>
                  <a:lnTo>
                    <a:pt x="632427" y="538582"/>
                  </a:lnTo>
                  <a:lnTo>
                    <a:pt x="609107" y="554594"/>
                  </a:lnTo>
                  <a:lnTo>
                    <a:pt x="580904" y="560521"/>
                  </a:lnTo>
                  <a:close/>
                </a:path>
                <a:path w="653415" h="5520690">
                  <a:moveTo>
                    <a:pt x="580904" y="973835"/>
                  </a:moveTo>
                  <a:lnTo>
                    <a:pt x="73603" y="973835"/>
                  </a:lnTo>
                  <a:lnTo>
                    <a:pt x="44905" y="968067"/>
                  </a:lnTo>
                  <a:lnTo>
                    <a:pt x="21514" y="952320"/>
                  </a:lnTo>
                  <a:lnTo>
                    <a:pt x="5767" y="928930"/>
                  </a:lnTo>
                  <a:lnTo>
                    <a:pt x="0" y="900232"/>
                  </a:lnTo>
                  <a:lnTo>
                    <a:pt x="5767" y="871533"/>
                  </a:lnTo>
                  <a:lnTo>
                    <a:pt x="21514" y="848143"/>
                  </a:lnTo>
                  <a:lnTo>
                    <a:pt x="44905" y="832396"/>
                  </a:lnTo>
                  <a:lnTo>
                    <a:pt x="73603" y="826628"/>
                  </a:lnTo>
                  <a:lnTo>
                    <a:pt x="579772" y="826628"/>
                  </a:lnTo>
                  <a:lnTo>
                    <a:pt x="608470" y="832396"/>
                  </a:lnTo>
                  <a:lnTo>
                    <a:pt x="631860" y="848143"/>
                  </a:lnTo>
                  <a:lnTo>
                    <a:pt x="647607" y="871533"/>
                  </a:lnTo>
                  <a:lnTo>
                    <a:pt x="653375" y="900232"/>
                  </a:lnTo>
                  <a:lnTo>
                    <a:pt x="648103" y="928452"/>
                  </a:lnTo>
                  <a:lnTo>
                    <a:pt x="632427" y="951896"/>
                  </a:lnTo>
                  <a:lnTo>
                    <a:pt x="609107" y="967908"/>
                  </a:lnTo>
                  <a:lnTo>
                    <a:pt x="580904" y="973835"/>
                  </a:lnTo>
                  <a:close/>
                </a:path>
                <a:path w="653415" h="5520690">
                  <a:moveTo>
                    <a:pt x="580904" y="1387149"/>
                  </a:moveTo>
                  <a:lnTo>
                    <a:pt x="73603" y="1387149"/>
                  </a:lnTo>
                  <a:lnTo>
                    <a:pt x="44905" y="1381381"/>
                  </a:lnTo>
                  <a:lnTo>
                    <a:pt x="21514" y="1365634"/>
                  </a:lnTo>
                  <a:lnTo>
                    <a:pt x="5767" y="1342244"/>
                  </a:lnTo>
                  <a:lnTo>
                    <a:pt x="0" y="1313546"/>
                  </a:lnTo>
                  <a:lnTo>
                    <a:pt x="5767" y="1284847"/>
                  </a:lnTo>
                  <a:lnTo>
                    <a:pt x="21514" y="1261457"/>
                  </a:lnTo>
                  <a:lnTo>
                    <a:pt x="44905" y="1245710"/>
                  </a:lnTo>
                  <a:lnTo>
                    <a:pt x="73603" y="1239942"/>
                  </a:lnTo>
                  <a:lnTo>
                    <a:pt x="579772" y="1239942"/>
                  </a:lnTo>
                  <a:lnTo>
                    <a:pt x="608470" y="1245710"/>
                  </a:lnTo>
                  <a:lnTo>
                    <a:pt x="631860" y="1261457"/>
                  </a:lnTo>
                  <a:lnTo>
                    <a:pt x="647607" y="1284847"/>
                  </a:lnTo>
                  <a:lnTo>
                    <a:pt x="653375" y="1313546"/>
                  </a:lnTo>
                  <a:lnTo>
                    <a:pt x="648103" y="1341766"/>
                  </a:lnTo>
                  <a:lnTo>
                    <a:pt x="632427" y="1365210"/>
                  </a:lnTo>
                  <a:lnTo>
                    <a:pt x="609107" y="1381222"/>
                  </a:lnTo>
                  <a:lnTo>
                    <a:pt x="580904" y="1387149"/>
                  </a:lnTo>
                  <a:close/>
                </a:path>
                <a:path w="653415" h="5520690">
                  <a:moveTo>
                    <a:pt x="580904" y="1800464"/>
                  </a:moveTo>
                  <a:lnTo>
                    <a:pt x="73603" y="1800464"/>
                  </a:lnTo>
                  <a:lnTo>
                    <a:pt x="44905" y="1794696"/>
                  </a:lnTo>
                  <a:lnTo>
                    <a:pt x="21514" y="1778949"/>
                  </a:lnTo>
                  <a:lnTo>
                    <a:pt x="5767" y="1755558"/>
                  </a:lnTo>
                  <a:lnTo>
                    <a:pt x="0" y="1726860"/>
                  </a:lnTo>
                  <a:lnTo>
                    <a:pt x="5767" y="1698161"/>
                  </a:lnTo>
                  <a:lnTo>
                    <a:pt x="21514" y="1674771"/>
                  </a:lnTo>
                  <a:lnTo>
                    <a:pt x="44905" y="1659024"/>
                  </a:lnTo>
                  <a:lnTo>
                    <a:pt x="73603" y="1653256"/>
                  </a:lnTo>
                  <a:lnTo>
                    <a:pt x="579772" y="1653256"/>
                  </a:lnTo>
                  <a:lnTo>
                    <a:pt x="608470" y="1659024"/>
                  </a:lnTo>
                  <a:lnTo>
                    <a:pt x="631860" y="1674771"/>
                  </a:lnTo>
                  <a:lnTo>
                    <a:pt x="647607" y="1698161"/>
                  </a:lnTo>
                  <a:lnTo>
                    <a:pt x="653375" y="1726860"/>
                  </a:lnTo>
                  <a:lnTo>
                    <a:pt x="648103" y="1755080"/>
                  </a:lnTo>
                  <a:lnTo>
                    <a:pt x="632427" y="1778524"/>
                  </a:lnTo>
                  <a:lnTo>
                    <a:pt x="609107" y="1794536"/>
                  </a:lnTo>
                  <a:lnTo>
                    <a:pt x="580904" y="1800464"/>
                  </a:lnTo>
                  <a:close/>
                </a:path>
                <a:path w="653415" h="5520690">
                  <a:moveTo>
                    <a:pt x="580904" y="2213778"/>
                  </a:moveTo>
                  <a:lnTo>
                    <a:pt x="73603" y="2213778"/>
                  </a:lnTo>
                  <a:lnTo>
                    <a:pt x="44905" y="2208010"/>
                  </a:lnTo>
                  <a:lnTo>
                    <a:pt x="21514" y="2192263"/>
                  </a:lnTo>
                  <a:lnTo>
                    <a:pt x="5767" y="2168872"/>
                  </a:lnTo>
                  <a:lnTo>
                    <a:pt x="0" y="2140174"/>
                  </a:lnTo>
                  <a:lnTo>
                    <a:pt x="5767" y="2111475"/>
                  </a:lnTo>
                  <a:lnTo>
                    <a:pt x="21514" y="2088085"/>
                  </a:lnTo>
                  <a:lnTo>
                    <a:pt x="44905" y="2072338"/>
                  </a:lnTo>
                  <a:lnTo>
                    <a:pt x="73603" y="2066570"/>
                  </a:lnTo>
                  <a:lnTo>
                    <a:pt x="579772" y="2066570"/>
                  </a:lnTo>
                  <a:lnTo>
                    <a:pt x="608470" y="2072338"/>
                  </a:lnTo>
                  <a:lnTo>
                    <a:pt x="631860" y="2088085"/>
                  </a:lnTo>
                  <a:lnTo>
                    <a:pt x="647607" y="2111475"/>
                  </a:lnTo>
                  <a:lnTo>
                    <a:pt x="653375" y="2140174"/>
                  </a:lnTo>
                  <a:lnTo>
                    <a:pt x="648103" y="2168395"/>
                  </a:lnTo>
                  <a:lnTo>
                    <a:pt x="632427" y="2191838"/>
                  </a:lnTo>
                  <a:lnTo>
                    <a:pt x="609107" y="2207850"/>
                  </a:lnTo>
                  <a:lnTo>
                    <a:pt x="580904" y="2213778"/>
                  </a:lnTo>
                  <a:close/>
                </a:path>
                <a:path w="653415" h="5520690">
                  <a:moveTo>
                    <a:pt x="580904" y="2627092"/>
                  </a:moveTo>
                  <a:lnTo>
                    <a:pt x="73603" y="2627092"/>
                  </a:lnTo>
                  <a:lnTo>
                    <a:pt x="44905" y="2621324"/>
                  </a:lnTo>
                  <a:lnTo>
                    <a:pt x="21514" y="2605577"/>
                  </a:lnTo>
                  <a:lnTo>
                    <a:pt x="5767" y="2582186"/>
                  </a:lnTo>
                  <a:lnTo>
                    <a:pt x="0" y="2553488"/>
                  </a:lnTo>
                  <a:lnTo>
                    <a:pt x="5767" y="2524789"/>
                  </a:lnTo>
                  <a:lnTo>
                    <a:pt x="21514" y="2501399"/>
                  </a:lnTo>
                  <a:lnTo>
                    <a:pt x="44905" y="2485652"/>
                  </a:lnTo>
                  <a:lnTo>
                    <a:pt x="73603" y="2479884"/>
                  </a:lnTo>
                  <a:lnTo>
                    <a:pt x="579772" y="2479884"/>
                  </a:lnTo>
                  <a:lnTo>
                    <a:pt x="608470" y="2485652"/>
                  </a:lnTo>
                  <a:lnTo>
                    <a:pt x="631860" y="2501399"/>
                  </a:lnTo>
                  <a:lnTo>
                    <a:pt x="647607" y="2524789"/>
                  </a:lnTo>
                  <a:lnTo>
                    <a:pt x="653375" y="2553488"/>
                  </a:lnTo>
                  <a:lnTo>
                    <a:pt x="648103" y="2581709"/>
                  </a:lnTo>
                  <a:lnTo>
                    <a:pt x="632427" y="2605152"/>
                  </a:lnTo>
                  <a:lnTo>
                    <a:pt x="609107" y="2621165"/>
                  </a:lnTo>
                  <a:lnTo>
                    <a:pt x="580904" y="2627092"/>
                  </a:lnTo>
                  <a:close/>
                </a:path>
                <a:path w="653415" h="5520690">
                  <a:moveTo>
                    <a:pt x="580904" y="3040406"/>
                  </a:moveTo>
                  <a:lnTo>
                    <a:pt x="73603" y="3040406"/>
                  </a:lnTo>
                  <a:lnTo>
                    <a:pt x="44905" y="3034638"/>
                  </a:lnTo>
                  <a:lnTo>
                    <a:pt x="21514" y="3018891"/>
                  </a:lnTo>
                  <a:lnTo>
                    <a:pt x="5767" y="2995501"/>
                  </a:lnTo>
                  <a:lnTo>
                    <a:pt x="0" y="2966802"/>
                  </a:lnTo>
                  <a:lnTo>
                    <a:pt x="5767" y="2938104"/>
                  </a:lnTo>
                  <a:lnTo>
                    <a:pt x="21514" y="2914713"/>
                  </a:lnTo>
                  <a:lnTo>
                    <a:pt x="44905" y="2898966"/>
                  </a:lnTo>
                  <a:lnTo>
                    <a:pt x="73603" y="2893198"/>
                  </a:lnTo>
                  <a:lnTo>
                    <a:pt x="579772" y="2893198"/>
                  </a:lnTo>
                  <a:lnTo>
                    <a:pt x="608470" y="2898966"/>
                  </a:lnTo>
                  <a:lnTo>
                    <a:pt x="631860" y="2914713"/>
                  </a:lnTo>
                  <a:lnTo>
                    <a:pt x="647607" y="2938104"/>
                  </a:lnTo>
                  <a:lnTo>
                    <a:pt x="653375" y="2966802"/>
                  </a:lnTo>
                  <a:lnTo>
                    <a:pt x="648103" y="2995500"/>
                  </a:lnTo>
                  <a:lnTo>
                    <a:pt x="632427" y="3018891"/>
                  </a:lnTo>
                  <a:lnTo>
                    <a:pt x="609107" y="3034638"/>
                  </a:lnTo>
                  <a:lnTo>
                    <a:pt x="580904" y="3040406"/>
                  </a:lnTo>
                  <a:close/>
                </a:path>
                <a:path w="653415" h="5520690">
                  <a:moveTo>
                    <a:pt x="580904" y="3453720"/>
                  </a:moveTo>
                  <a:lnTo>
                    <a:pt x="73603" y="3453720"/>
                  </a:lnTo>
                  <a:lnTo>
                    <a:pt x="44905" y="3447952"/>
                  </a:lnTo>
                  <a:lnTo>
                    <a:pt x="21514" y="3432205"/>
                  </a:lnTo>
                  <a:lnTo>
                    <a:pt x="5767" y="3408815"/>
                  </a:lnTo>
                  <a:lnTo>
                    <a:pt x="0" y="3380116"/>
                  </a:lnTo>
                  <a:lnTo>
                    <a:pt x="5767" y="3351418"/>
                  </a:lnTo>
                  <a:lnTo>
                    <a:pt x="21514" y="3328027"/>
                  </a:lnTo>
                  <a:lnTo>
                    <a:pt x="44905" y="3312280"/>
                  </a:lnTo>
                  <a:lnTo>
                    <a:pt x="73603" y="3306512"/>
                  </a:lnTo>
                  <a:lnTo>
                    <a:pt x="579772" y="3306512"/>
                  </a:lnTo>
                  <a:lnTo>
                    <a:pt x="608470" y="3312280"/>
                  </a:lnTo>
                  <a:lnTo>
                    <a:pt x="631860" y="3328027"/>
                  </a:lnTo>
                  <a:lnTo>
                    <a:pt x="647607" y="3351418"/>
                  </a:lnTo>
                  <a:lnTo>
                    <a:pt x="653375" y="3380116"/>
                  </a:lnTo>
                  <a:lnTo>
                    <a:pt x="648103" y="3408815"/>
                  </a:lnTo>
                  <a:lnTo>
                    <a:pt x="632427" y="3432205"/>
                  </a:lnTo>
                  <a:lnTo>
                    <a:pt x="609107" y="3447952"/>
                  </a:lnTo>
                  <a:lnTo>
                    <a:pt x="580904" y="3453720"/>
                  </a:lnTo>
                  <a:close/>
                </a:path>
                <a:path w="653415" h="5520690">
                  <a:moveTo>
                    <a:pt x="580904" y="3867034"/>
                  </a:moveTo>
                  <a:lnTo>
                    <a:pt x="73603" y="3867034"/>
                  </a:lnTo>
                  <a:lnTo>
                    <a:pt x="44905" y="3861266"/>
                  </a:lnTo>
                  <a:lnTo>
                    <a:pt x="21514" y="3845519"/>
                  </a:lnTo>
                  <a:lnTo>
                    <a:pt x="5767" y="3822129"/>
                  </a:lnTo>
                  <a:lnTo>
                    <a:pt x="0" y="3793430"/>
                  </a:lnTo>
                  <a:lnTo>
                    <a:pt x="5767" y="3764732"/>
                  </a:lnTo>
                  <a:lnTo>
                    <a:pt x="21514" y="3741341"/>
                  </a:lnTo>
                  <a:lnTo>
                    <a:pt x="44905" y="3725594"/>
                  </a:lnTo>
                  <a:lnTo>
                    <a:pt x="73603" y="3719826"/>
                  </a:lnTo>
                  <a:lnTo>
                    <a:pt x="579772" y="3719826"/>
                  </a:lnTo>
                  <a:lnTo>
                    <a:pt x="608470" y="3725594"/>
                  </a:lnTo>
                  <a:lnTo>
                    <a:pt x="631860" y="3741341"/>
                  </a:lnTo>
                  <a:lnTo>
                    <a:pt x="647607" y="3764732"/>
                  </a:lnTo>
                  <a:lnTo>
                    <a:pt x="653375" y="3793430"/>
                  </a:lnTo>
                  <a:lnTo>
                    <a:pt x="648103" y="3822129"/>
                  </a:lnTo>
                  <a:lnTo>
                    <a:pt x="632427" y="3845519"/>
                  </a:lnTo>
                  <a:lnTo>
                    <a:pt x="609107" y="3861266"/>
                  </a:lnTo>
                  <a:lnTo>
                    <a:pt x="580904" y="3867034"/>
                  </a:lnTo>
                  <a:close/>
                </a:path>
                <a:path w="653415" h="5520690">
                  <a:moveTo>
                    <a:pt x="580904" y="4280348"/>
                  </a:moveTo>
                  <a:lnTo>
                    <a:pt x="73603" y="4280348"/>
                  </a:lnTo>
                  <a:lnTo>
                    <a:pt x="44905" y="4274580"/>
                  </a:lnTo>
                  <a:lnTo>
                    <a:pt x="21514" y="4258833"/>
                  </a:lnTo>
                  <a:lnTo>
                    <a:pt x="5767" y="4235443"/>
                  </a:lnTo>
                  <a:lnTo>
                    <a:pt x="0" y="4206744"/>
                  </a:lnTo>
                  <a:lnTo>
                    <a:pt x="5767" y="4178046"/>
                  </a:lnTo>
                  <a:lnTo>
                    <a:pt x="21514" y="4154655"/>
                  </a:lnTo>
                  <a:lnTo>
                    <a:pt x="44905" y="4138908"/>
                  </a:lnTo>
                  <a:lnTo>
                    <a:pt x="73603" y="4133140"/>
                  </a:lnTo>
                  <a:lnTo>
                    <a:pt x="579772" y="4133140"/>
                  </a:lnTo>
                  <a:lnTo>
                    <a:pt x="608470" y="4138908"/>
                  </a:lnTo>
                  <a:lnTo>
                    <a:pt x="631860" y="4154655"/>
                  </a:lnTo>
                  <a:lnTo>
                    <a:pt x="647607" y="4178046"/>
                  </a:lnTo>
                  <a:lnTo>
                    <a:pt x="653375" y="4206744"/>
                  </a:lnTo>
                  <a:lnTo>
                    <a:pt x="648103" y="4235443"/>
                  </a:lnTo>
                  <a:lnTo>
                    <a:pt x="632427" y="4258833"/>
                  </a:lnTo>
                  <a:lnTo>
                    <a:pt x="609107" y="4274580"/>
                  </a:lnTo>
                  <a:lnTo>
                    <a:pt x="580904" y="4280348"/>
                  </a:lnTo>
                  <a:close/>
                </a:path>
                <a:path w="653415" h="5520690">
                  <a:moveTo>
                    <a:pt x="580904" y="4693662"/>
                  </a:moveTo>
                  <a:lnTo>
                    <a:pt x="73603" y="4693662"/>
                  </a:lnTo>
                  <a:lnTo>
                    <a:pt x="44905" y="4687894"/>
                  </a:lnTo>
                  <a:lnTo>
                    <a:pt x="21514" y="4672147"/>
                  </a:lnTo>
                  <a:lnTo>
                    <a:pt x="5767" y="4648757"/>
                  </a:lnTo>
                  <a:lnTo>
                    <a:pt x="0" y="4620058"/>
                  </a:lnTo>
                  <a:lnTo>
                    <a:pt x="5767" y="4591360"/>
                  </a:lnTo>
                  <a:lnTo>
                    <a:pt x="21514" y="4567970"/>
                  </a:lnTo>
                  <a:lnTo>
                    <a:pt x="44905" y="4552223"/>
                  </a:lnTo>
                  <a:lnTo>
                    <a:pt x="73603" y="4546455"/>
                  </a:lnTo>
                  <a:lnTo>
                    <a:pt x="579772" y="4546455"/>
                  </a:lnTo>
                  <a:lnTo>
                    <a:pt x="608470" y="4552223"/>
                  </a:lnTo>
                  <a:lnTo>
                    <a:pt x="631860" y="4567970"/>
                  </a:lnTo>
                  <a:lnTo>
                    <a:pt x="647607" y="4591360"/>
                  </a:lnTo>
                  <a:lnTo>
                    <a:pt x="653375" y="4620058"/>
                  </a:lnTo>
                  <a:lnTo>
                    <a:pt x="648103" y="4648757"/>
                  </a:lnTo>
                  <a:lnTo>
                    <a:pt x="632427" y="4672147"/>
                  </a:lnTo>
                  <a:lnTo>
                    <a:pt x="609107" y="4687894"/>
                  </a:lnTo>
                  <a:lnTo>
                    <a:pt x="580904" y="4693662"/>
                  </a:lnTo>
                  <a:close/>
                </a:path>
                <a:path w="653415" h="5520690">
                  <a:moveTo>
                    <a:pt x="580904" y="5106976"/>
                  </a:moveTo>
                  <a:lnTo>
                    <a:pt x="73603" y="5106976"/>
                  </a:lnTo>
                  <a:lnTo>
                    <a:pt x="44905" y="5101208"/>
                  </a:lnTo>
                  <a:lnTo>
                    <a:pt x="21514" y="5085461"/>
                  </a:lnTo>
                  <a:lnTo>
                    <a:pt x="5767" y="5062071"/>
                  </a:lnTo>
                  <a:lnTo>
                    <a:pt x="0" y="5033373"/>
                  </a:lnTo>
                  <a:lnTo>
                    <a:pt x="5767" y="5004674"/>
                  </a:lnTo>
                  <a:lnTo>
                    <a:pt x="21514" y="4981284"/>
                  </a:lnTo>
                  <a:lnTo>
                    <a:pt x="44905" y="4965537"/>
                  </a:lnTo>
                  <a:lnTo>
                    <a:pt x="73603" y="4959769"/>
                  </a:lnTo>
                  <a:lnTo>
                    <a:pt x="579772" y="4959769"/>
                  </a:lnTo>
                  <a:lnTo>
                    <a:pt x="608470" y="4965537"/>
                  </a:lnTo>
                  <a:lnTo>
                    <a:pt x="631860" y="4981284"/>
                  </a:lnTo>
                  <a:lnTo>
                    <a:pt x="647607" y="5004674"/>
                  </a:lnTo>
                  <a:lnTo>
                    <a:pt x="653375" y="5033373"/>
                  </a:lnTo>
                  <a:lnTo>
                    <a:pt x="648103" y="5062071"/>
                  </a:lnTo>
                  <a:lnTo>
                    <a:pt x="632427" y="5085461"/>
                  </a:lnTo>
                  <a:lnTo>
                    <a:pt x="609107" y="5101208"/>
                  </a:lnTo>
                  <a:lnTo>
                    <a:pt x="580904" y="5106976"/>
                  </a:lnTo>
                  <a:close/>
                </a:path>
                <a:path w="653415" h="5520690">
                  <a:moveTo>
                    <a:pt x="580904" y="5520291"/>
                  </a:moveTo>
                  <a:lnTo>
                    <a:pt x="73603" y="5520291"/>
                  </a:lnTo>
                  <a:lnTo>
                    <a:pt x="44905" y="5514523"/>
                  </a:lnTo>
                  <a:lnTo>
                    <a:pt x="21514" y="5498776"/>
                  </a:lnTo>
                  <a:lnTo>
                    <a:pt x="5767" y="5475385"/>
                  </a:lnTo>
                  <a:lnTo>
                    <a:pt x="0" y="5446687"/>
                  </a:lnTo>
                  <a:lnTo>
                    <a:pt x="5767" y="5417988"/>
                  </a:lnTo>
                  <a:lnTo>
                    <a:pt x="21514" y="5394598"/>
                  </a:lnTo>
                  <a:lnTo>
                    <a:pt x="44905" y="5378851"/>
                  </a:lnTo>
                  <a:lnTo>
                    <a:pt x="73603" y="5373083"/>
                  </a:lnTo>
                  <a:lnTo>
                    <a:pt x="579772" y="5373083"/>
                  </a:lnTo>
                  <a:lnTo>
                    <a:pt x="608470" y="5378851"/>
                  </a:lnTo>
                  <a:lnTo>
                    <a:pt x="631860" y="5394598"/>
                  </a:lnTo>
                  <a:lnTo>
                    <a:pt x="647607" y="5417988"/>
                  </a:lnTo>
                  <a:lnTo>
                    <a:pt x="653375" y="5446687"/>
                  </a:lnTo>
                  <a:lnTo>
                    <a:pt x="648103" y="5475385"/>
                  </a:lnTo>
                  <a:lnTo>
                    <a:pt x="632427" y="5498775"/>
                  </a:lnTo>
                  <a:lnTo>
                    <a:pt x="609107" y="5514522"/>
                  </a:lnTo>
                  <a:lnTo>
                    <a:pt x="580904" y="5520291"/>
                  </a:lnTo>
                  <a:close/>
                </a:path>
              </a:pathLst>
            </a:custGeom>
            <a:ln w="3175">
              <a:solidFill>
                <a:srgbClr val="A6A8AB"/>
              </a:solidFill>
            </a:ln>
          </p:spPr>
          <p:txBody>
            <a:bodyPr wrap="square" lIns="0" tIns="0" rIns="0" bIns="0" rtlCol="0"/>
            <a:lstStyle/>
            <a:p>
              <a:endParaRPr/>
            </a:p>
          </p:txBody>
        </p:sp>
      </p:grpSp>
      <p:sp>
        <p:nvSpPr>
          <p:cNvPr id="7" name="object 7"/>
          <p:cNvSpPr txBox="1">
            <a:spLocks noGrp="1"/>
          </p:cNvSpPr>
          <p:nvPr>
            <p:ph type="title"/>
          </p:nvPr>
        </p:nvSpPr>
        <p:spPr>
          <a:xfrm>
            <a:off x="2768600" y="1981200"/>
            <a:ext cx="6858000" cy="1120820"/>
          </a:xfrm>
          <a:prstGeom prst="rect">
            <a:avLst/>
          </a:prstGeom>
        </p:spPr>
        <p:txBody>
          <a:bodyPr vert="horz" wrap="square" lIns="0" tIns="12700" rIns="0" bIns="0" rtlCol="0">
            <a:spAutoFit/>
          </a:bodyPr>
          <a:lstStyle/>
          <a:p>
            <a:pPr marL="12700" algn="ctr">
              <a:spcBef>
                <a:spcPts val="100"/>
              </a:spcBef>
            </a:pPr>
            <a:r>
              <a:rPr lang="en-US" sz="3000" spc="-20" dirty="0" err="1">
                <a:latin typeface="STXinwei" panose="02010800040101010101" pitchFamily="2" charset="-122"/>
                <a:ea typeface="STXinwei" panose="02010800040101010101" pitchFamily="2" charset="-122"/>
              </a:rPr>
              <a:t>JAWABAN</a:t>
            </a:r>
            <a:r>
              <a:rPr lang="en-US" sz="3000" spc="-20" dirty="0">
                <a:latin typeface="STXinwei" panose="02010800040101010101" pitchFamily="2" charset="-122"/>
                <a:ea typeface="STXinwei" panose="02010800040101010101" pitchFamily="2" charset="-122"/>
              </a:rPr>
              <a:t> </a:t>
            </a:r>
            <a:br>
              <a:rPr lang="en-US" sz="3000" spc="-20" dirty="0">
                <a:latin typeface="STXinwei" panose="02010800040101010101" pitchFamily="2" charset="-122"/>
                <a:ea typeface="STXinwei" panose="02010800040101010101" pitchFamily="2" charset="-122"/>
              </a:rPr>
            </a:br>
            <a:r>
              <a:rPr lang="en-US" sz="3000" spc="-20" dirty="0">
                <a:latin typeface="STXinwei" panose="02010800040101010101" pitchFamily="2" charset="-122"/>
                <a:ea typeface="STXinwei" panose="02010800040101010101" pitchFamily="2" charset="-122"/>
              </a:rPr>
              <a:t>QUIZ</a:t>
            </a:r>
            <a:br>
              <a:rPr lang="en-US" sz="8000" spc="-20" dirty="0">
                <a:latin typeface="STXinwei" panose="02010800040101010101" pitchFamily="2" charset="-122"/>
                <a:ea typeface="STXinwei" panose="02010800040101010101" pitchFamily="2" charset="-122"/>
              </a:rPr>
            </a:br>
            <a:endParaRPr lang="en-US" sz="1200" dirty="0">
              <a:latin typeface="STXinwei" panose="02010800040101010101" pitchFamily="2" charset="-122"/>
              <a:ea typeface="STXinwei" panose="02010800040101010101" pitchFamily="2" charset="-122"/>
            </a:endParaRPr>
          </a:p>
        </p:txBody>
      </p:sp>
      <p:sp>
        <p:nvSpPr>
          <p:cNvPr id="8" name="object 8"/>
          <p:cNvSpPr/>
          <p:nvPr/>
        </p:nvSpPr>
        <p:spPr>
          <a:xfrm>
            <a:off x="7890636" y="4081404"/>
            <a:ext cx="509270" cy="83820"/>
          </a:xfrm>
          <a:custGeom>
            <a:avLst/>
            <a:gdLst/>
            <a:ahLst/>
            <a:cxnLst/>
            <a:rect l="l" t="t" r="r" b="b"/>
            <a:pathLst>
              <a:path w="509270" h="83820">
                <a:moveTo>
                  <a:pt x="508666" y="83206"/>
                </a:moveTo>
                <a:lnTo>
                  <a:pt x="0" y="83206"/>
                </a:lnTo>
                <a:lnTo>
                  <a:pt x="0" y="0"/>
                </a:lnTo>
                <a:lnTo>
                  <a:pt x="508666" y="0"/>
                </a:lnTo>
                <a:lnTo>
                  <a:pt x="508666" y="83206"/>
                </a:lnTo>
                <a:close/>
              </a:path>
            </a:pathLst>
          </a:custGeom>
          <a:solidFill>
            <a:srgbClr val="FFFFFF"/>
          </a:solidFill>
        </p:spPr>
        <p:txBody>
          <a:bodyPr wrap="square" lIns="0" tIns="0" rIns="0" bIns="0" rtlCol="0"/>
          <a:lstStyle/>
          <a:p>
            <a:endParaRPr/>
          </a:p>
        </p:txBody>
      </p:sp>
      <p:sp>
        <p:nvSpPr>
          <p:cNvPr id="11" name="object 7">
            <a:extLst>
              <a:ext uri="{FF2B5EF4-FFF2-40B4-BE49-F238E27FC236}">
                <a16:creationId xmlns:a16="http://schemas.microsoft.com/office/drawing/2014/main" id="{10FBDEBB-875F-42EB-EB31-B08A9D274017}"/>
              </a:ext>
            </a:extLst>
          </p:cNvPr>
          <p:cNvSpPr txBox="1">
            <a:spLocks/>
          </p:cNvSpPr>
          <p:nvPr/>
        </p:nvSpPr>
        <p:spPr>
          <a:xfrm>
            <a:off x="2298483" y="3219090"/>
            <a:ext cx="6858000" cy="1787669"/>
          </a:xfrm>
          <a:prstGeom prst="rect">
            <a:avLst/>
          </a:prstGeom>
        </p:spPr>
        <p:txBody>
          <a:bodyPr vert="horz" wrap="square" lIns="0" tIns="12700" rIns="0" bIns="0" rtlCol="0">
            <a:spAutoFit/>
          </a:bodyPr>
          <a:lstStyle>
            <a:lvl1pPr>
              <a:defRPr sz="2350" b="1" i="0">
                <a:solidFill>
                  <a:schemeClr val="bg1"/>
                </a:solidFill>
                <a:latin typeface="Tahoma"/>
                <a:ea typeface="+mj-ea"/>
                <a:cs typeface="Tahoma"/>
              </a:defRPr>
            </a:lvl1pPr>
          </a:lstStyle>
          <a:p>
            <a:pPr marL="527050" indent="-514350">
              <a:spcBef>
                <a:spcPts val="100"/>
              </a:spcBef>
              <a:buFont typeface="+mj-lt"/>
              <a:buAutoNum type="arabicPeriod"/>
            </a:pPr>
            <a:r>
              <a:rPr lang="en-US" sz="2000" kern="0" spc="-20" dirty="0">
                <a:latin typeface="STXinwei" panose="02010800040101010101" pitchFamily="2" charset="-122"/>
                <a:ea typeface="STXinwei" panose="02010800040101010101" pitchFamily="2" charset="-122"/>
              </a:rPr>
              <a:t>b</a:t>
            </a:r>
          </a:p>
          <a:p>
            <a:pPr marL="527050" indent="-514350">
              <a:spcBef>
                <a:spcPts val="100"/>
              </a:spcBef>
              <a:buFont typeface="+mj-lt"/>
              <a:buAutoNum type="arabicPeriod"/>
            </a:pPr>
            <a:r>
              <a:rPr lang="en-US" sz="2000" kern="0" spc="-20" dirty="0">
                <a:latin typeface="STXinwei" panose="02010800040101010101" pitchFamily="2" charset="-122"/>
                <a:ea typeface="STXinwei" panose="02010800040101010101" pitchFamily="2" charset="-122"/>
              </a:rPr>
              <a:t>d</a:t>
            </a:r>
          </a:p>
          <a:p>
            <a:pPr marL="527050" indent="-514350">
              <a:spcBef>
                <a:spcPts val="100"/>
              </a:spcBef>
              <a:buFont typeface="+mj-lt"/>
              <a:buAutoNum type="arabicPeriod"/>
            </a:pPr>
            <a:r>
              <a:rPr lang="en-US" sz="2000" kern="0" spc="-20" dirty="0">
                <a:latin typeface="STXinwei" panose="02010800040101010101" pitchFamily="2" charset="-122"/>
                <a:ea typeface="STXinwei" panose="02010800040101010101" pitchFamily="2" charset="-122"/>
              </a:rPr>
              <a:t>c</a:t>
            </a:r>
          </a:p>
          <a:p>
            <a:pPr marL="527050" indent="-514350">
              <a:spcBef>
                <a:spcPts val="100"/>
              </a:spcBef>
              <a:buFont typeface="+mj-lt"/>
              <a:buAutoNum type="arabicPeriod"/>
            </a:pPr>
            <a:r>
              <a:rPr lang="en-US" sz="2000" kern="0" spc="-20" dirty="0">
                <a:latin typeface="STXinwei" panose="02010800040101010101" pitchFamily="2" charset="-122"/>
                <a:ea typeface="STXinwei" panose="02010800040101010101" pitchFamily="2" charset="-122"/>
              </a:rPr>
              <a:t>e</a:t>
            </a:r>
          </a:p>
          <a:p>
            <a:pPr marL="527050" indent="-514350">
              <a:spcBef>
                <a:spcPts val="100"/>
              </a:spcBef>
              <a:buFont typeface="+mj-lt"/>
              <a:buAutoNum type="arabicPeriod"/>
            </a:pPr>
            <a:r>
              <a:rPr lang="en-US" sz="2000" kern="0" spc="-20" dirty="0">
                <a:latin typeface="STXinwei" panose="02010800040101010101" pitchFamily="2" charset="-122"/>
                <a:ea typeface="STXinwei" panose="02010800040101010101" pitchFamily="2" charset="-122"/>
              </a:rPr>
              <a:t>a</a:t>
            </a:r>
            <a:br>
              <a:rPr lang="en-US" sz="8000" kern="0" spc="-20" dirty="0">
                <a:latin typeface="STXinwei" panose="02010800040101010101" pitchFamily="2" charset="-122"/>
                <a:ea typeface="STXinwei" panose="02010800040101010101" pitchFamily="2" charset="-122"/>
              </a:rPr>
            </a:br>
            <a:endParaRPr lang="en-US" sz="1200" kern="0" dirty="0">
              <a:latin typeface="STXinwei" panose="02010800040101010101" pitchFamily="2" charset="-122"/>
              <a:ea typeface="STXinwei" panose="02010800040101010101" pitchFamily="2" charset="-122"/>
            </a:endParaRPr>
          </a:p>
        </p:txBody>
      </p:sp>
    </p:spTree>
    <p:extLst>
      <p:ext uri="{BB962C8B-B14F-4D97-AF65-F5344CB8AC3E}">
        <p14:creationId xmlns:p14="http://schemas.microsoft.com/office/powerpoint/2010/main" val="573803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5941" y="0"/>
            <a:ext cx="12435205" cy="7315200"/>
            <a:chOff x="575941" y="0"/>
            <a:chExt cx="12435205" cy="7315200"/>
          </a:xfrm>
        </p:grpSpPr>
        <p:pic>
          <p:nvPicPr>
            <p:cNvPr id="3" name="object 3"/>
            <p:cNvPicPr/>
            <p:nvPr/>
          </p:nvPicPr>
          <p:blipFill>
            <a:blip r:embed="rId2" cstate="print"/>
            <a:stretch>
              <a:fillRect/>
            </a:stretch>
          </p:blipFill>
          <p:spPr>
            <a:xfrm>
              <a:off x="9193047" y="0"/>
              <a:ext cx="3818102" cy="7315199"/>
            </a:xfrm>
            <a:prstGeom prst="rect">
              <a:avLst/>
            </a:prstGeom>
          </p:spPr>
        </p:pic>
        <p:sp>
          <p:nvSpPr>
            <p:cNvPr id="4" name="object 4"/>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1393696" y="946252"/>
            <a:ext cx="4880104" cy="504625"/>
          </a:xfrm>
          <a:prstGeom prst="rect">
            <a:avLst/>
          </a:prstGeom>
        </p:spPr>
        <p:txBody>
          <a:bodyPr vert="horz" wrap="square" lIns="0" tIns="12065" rIns="0" bIns="0" rtlCol="0">
            <a:spAutoFit/>
          </a:bodyPr>
          <a:lstStyle/>
          <a:p>
            <a:pPr marL="12700">
              <a:lnSpc>
                <a:spcPct val="100000"/>
              </a:lnSpc>
              <a:spcBef>
                <a:spcPts val="95"/>
              </a:spcBef>
            </a:pPr>
            <a:r>
              <a:rPr lang="en-US" sz="3200" spc="70" dirty="0">
                <a:latin typeface="STXinwei" panose="02010800040101010101" pitchFamily="2" charset="-122"/>
                <a:ea typeface="STXinwei" panose="02010800040101010101" pitchFamily="2" charset="-122"/>
              </a:rPr>
              <a:t>1. </a:t>
            </a:r>
            <a:r>
              <a:rPr sz="3200" spc="70" dirty="0" err="1">
                <a:latin typeface="STXinwei" panose="02010800040101010101" pitchFamily="2" charset="-122"/>
                <a:ea typeface="STXinwei" panose="02010800040101010101" pitchFamily="2" charset="-122"/>
              </a:rPr>
              <a:t>P</a:t>
            </a:r>
            <a:r>
              <a:rPr sz="3200" spc="-45" dirty="0" err="1">
                <a:latin typeface="STXinwei" panose="02010800040101010101" pitchFamily="2" charset="-122"/>
                <a:ea typeface="STXinwei" panose="02010800040101010101" pitchFamily="2" charset="-122"/>
              </a:rPr>
              <a:t>E</a:t>
            </a:r>
            <a:r>
              <a:rPr sz="3200" spc="40" dirty="0" err="1">
                <a:latin typeface="STXinwei" panose="02010800040101010101" pitchFamily="2" charset="-122"/>
                <a:ea typeface="STXinwei" panose="02010800040101010101" pitchFamily="2" charset="-122"/>
              </a:rPr>
              <a:t>N</a:t>
            </a:r>
            <a:r>
              <a:rPr sz="3200" spc="25" dirty="0" err="1">
                <a:latin typeface="STXinwei" panose="02010800040101010101" pitchFamily="2" charset="-122"/>
                <a:ea typeface="STXinwei" panose="02010800040101010101" pitchFamily="2" charset="-122"/>
              </a:rPr>
              <a:t>D</a:t>
            </a:r>
            <a:r>
              <a:rPr sz="3200" spc="175" dirty="0" err="1">
                <a:latin typeface="STXinwei" panose="02010800040101010101" pitchFamily="2" charset="-122"/>
                <a:ea typeface="STXinwei" panose="02010800040101010101" pitchFamily="2" charset="-122"/>
              </a:rPr>
              <a:t>A</a:t>
            </a:r>
            <a:r>
              <a:rPr sz="3200" spc="40" dirty="0" err="1">
                <a:latin typeface="STXinwei" panose="02010800040101010101" pitchFamily="2" charset="-122"/>
                <a:ea typeface="STXinwei" panose="02010800040101010101" pitchFamily="2" charset="-122"/>
              </a:rPr>
              <a:t>H</a:t>
            </a:r>
            <a:r>
              <a:rPr sz="3200" spc="70" dirty="0" err="1">
                <a:latin typeface="STXinwei" panose="02010800040101010101" pitchFamily="2" charset="-122"/>
                <a:ea typeface="STXinwei" panose="02010800040101010101" pitchFamily="2" charset="-122"/>
              </a:rPr>
              <a:t>U</a:t>
            </a:r>
            <a:r>
              <a:rPr sz="3200" spc="-195" dirty="0" err="1">
                <a:latin typeface="STXinwei" panose="02010800040101010101" pitchFamily="2" charset="-122"/>
                <a:ea typeface="STXinwei" panose="02010800040101010101" pitchFamily="2" charset="-122"/>
              </a:rPr>
              <a:t>L</a:t>
            </a:r>
            <a:r>
              <a:rPr sz="3200" spc="70" dirty="0" err="1">
                <a:latin typeface="STXinwei" panose="02010800040101010101" pitchFamily="2" charset="-122"/>
                <a:ea typeface="STXinwei" panose="02010800040101010101" pitchFamily="2" charset="-122"/>
              </a:rPr>
              <a:t>U</a:t>
            </a:r>
            <a:r>
              <a:rPr sz="3200" spc="175" dirty="0" err="1">
                <a:latin typeface="STXinwei" panose="02010800040101010101" pitchFamily="2" charset="-122"/>
                <a:ea typeface="STXinwei" panose="02010800040101010101" pitchFamily="2" charset="-122"/>
              </a:rPr>
              <a:t>A</a:t>
            </a:r>
            <a:r>
              <a:rPr sz="3200" spc="45" dirty="0" err="1">
                <a:latin typeface="STXinwei" panose="02010800040101010101" pitchFamily="2" charset="-122"/>
                <a:ea typeface="STXinwei" panose="02010800040101010101" pitchFamily="2" charset="-122"/>
              </a:rPr>
              <a:t>N</a:t>
            </a:r>
            <a:endParaRPr sz="3200" dirty="0">
              <a:latin typeface="STXinwei" panose="02010800040101010101" pitchFamily="2" charset="-122"/>
              <a:ea typeface="STXinwei" panose="02010800040101010101" pitchFamily="2" charset="-122"/>
            </a:endParaRPr>
          </a:p>
        </p:txBody>
      </p:sp>
      <p:sp>
        <p:nvSpPr>
          <p:cNvPr id="6" name="object 6"/>
          <p:cNvSpPr txBox="1"/>
          <p:nvPr/>
        </p:nvSpPr>
        <p:spPr>
          <a:xfrm>
            <a:off x="1393696" y="1819189"/>
            <a:ext cx="9404350" cy="3623941"/>
          </a:xfrm>
          <a:prstGeom prst="rect">
            <a:avLst/>
          </a:prstGeom>
        </p:spPr>
        <p:txBody>
          <a:bodyPr vert="horz" wrap="square" lIns="0" tIns="11430" rIns="0" bIns="0" rtlCol="0">
            <a:spAutoFit/>
          </a:bodyPr>
          <a:lstStyle/>
          <a:p>
            <a:pPr marL="12700" marR="535305" algn="just">
              <a:lnSpc>
                <a:spcPct val="118100"/>
              </a:lnSpc>
              <a:spcBef>
                <a:spcPts val="90"/>
              </a:spcBef>
            </a:pPr>
            <a:r>
              <a:rPr sz="2000" spc="7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Portofolio</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menurut</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Hadi </a:t>
            </a:r>
            <a:r>
              <a:rPr sz="2000" spc="-7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(2013)</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adalah kumpulan </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dari</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instrumen</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0" dirty="0" err="1">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investasi</a:t>
            </a:r>
            <a:r>
              <a:rPr sz="2000" spc="1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509"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6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yang</a:t>
            </a:r>
            <a:r>
              <a:rPr lang="en-US" sz="20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60" dirty="0" err="1">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dibentuk</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untuk</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memenuhi</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suatu</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sasaran</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umum</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investasi.</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Menurut</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Sunariyah </a:t>
            </a:r>
            <a:r>
              <a:rPr sz="2000" spc="-51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(2011),</a:t>
            </a:r>
            <a:r>
              <a:rPr lang="en-US" sz="20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80" dirty="0" err="1">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portofolio</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merupakan</a:t>
            </a:r>
            <a:r>
              <a:rPr sz="2000" spc="5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serangkaian</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kombinasi</a:t>
            </a:r>
            <a:r>
              <a:rPr sz="2000" spc="5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7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beberapa</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aktiva</a:t>
            </a:r>
            <a:r>
              <a:rPr sz="2000" spc="5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6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yang </a:t>
            </a:r>
            <a:r>
              <a:rPr sz="2000" spc="-51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5" dirty="0" err="1">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diinvestasikan</a:t>
            </a:r>
            <a:r>
              <a:rPr lang="en-US" sz="20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6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dan</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8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dipegang</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9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oleh</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9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pemodal,</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baik</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6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perorangan</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3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maupun</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7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lembaga.</a:t>
            </a:r>
            <a:endParaRPr sz="20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endParaRPr>
          </a:p>
          <a:p>
            <a:pPr marL="12700" marR="422909" algn="just">
              <a:lnSpc>
                <a:spcPct val="118100"/>
              </a:lnSpc>
            </a:pPr>
            <a:r>
              <a:rPr sz="2000" spc="2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Teori </a:t>
            </a:r>
            <a:r>
              <a:rPr sz="2000" spc="8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portofolio </a:t>
            </a:r>
            <a:r>
              <a:rPr sz="2000" spc="6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yang dikembangkan </a:t>
            </a:r>
            <a:r>
              <a:rPr sz="2000" spc="9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oleh </a:t>
            </a:r>
            <a:r>
              <a:rPr sz="2000" spc="3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Markowits </a:t>
            </a:r>
            <a:r>
              <a:rPr sz="2000" spc="3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maupun </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Sharpe </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et </a:t>
            </a:r>
            <a:r>
              <a:rPr sz="2000" spc="6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al </a:t>
            </a:r>
            <a:r>
              <a:rPr sz="2000" spc="-51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40" dirty="0" err="1">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memiliki</a:t>
            </a:r>
            <a:r>
              <a:rPr lang="en-US" sz="20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5" dirty="0" err="1">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sisi</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5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baik</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6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dan</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3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buruk,</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5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hal</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tersebut</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akan</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3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menjadi</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5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pertimbangan</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untuk</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para </a:t>
            </a:r>
            <a:r>
              <a:rPr sz="2000" spc="-509"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40" dirty="0" err="1">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emiten</a:t>
            </a:r>
            <a:r>
              <a:rPr lang="en-US" sz="20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35" dirty="0" err="1">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maupun</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investor.</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Naik</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turunnya</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3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nilai</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8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portofolio</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akan</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6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sebanding</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7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dengan</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naik </a:t>
            </a:r>
            <a:r>
              <a:rPr sz="2000" spc="2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turunnya</a:t>
            </a:r>
            <a:r>
              <a:rPr sz="2000" spc="4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6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imbal</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hasil</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pasar</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yaitu</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3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mengikuti</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naik</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2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turunnya</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Indeks</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3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Harga</a:t>
            </a:r>
            <a:r>
              <a:rPr sz="2000" spc="4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10"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Saham </a:t>
            </a:r>
            <a:r>
              <a:rPr sz="2000" spc="-509"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60" dirty="0" err="1">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Gabungan</a:t>
            </a:r>
            <a:r>
              <a:rPr lang="en-US" sz="20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 </a:t>
            </a:r>
            <a:r>
              <a:rPr sz="2000" spc="-35" dirty="0">
                <a:solidFill>
                  <a:srgbClr val="FFFFFF"/>
                </a:solidFill>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rPr>
              <a:t>(IHSG).</a:t>
            </a:r>
            <a:endParaRPr sz="2000" dirty="0">
              <a:effectLst>
                <a:outerShdw blurRad="38100" dist="38100" dir="2700000" algn="tl">
                  <a:srgbClr val="000000">
                    <a:alpha val="43137"/>
                  </a:srgbClr>
                </a:outerShdw>
              </a:effectLst>
              <a:latin typeface="STXinwei" panose="02010800040101010101" pitchFamily="2" charset="-122"/>
              <a:ea typeface="STXinwei" panose="02010800040101010101" pitchFamily="2" charset="-122"/>
              <a:cs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5941" y="0"/>
            <a:ext cx="12435205" cy="7315200"/>
            <a:chOff x="575941" y="0"/>
            <a:chExt cx="12435205" cy="7315200"/>
          </a:xfrm>
        </p:grpSpPr>
        <p:pic>
          <p:nvPicPr>
            <p:cNvPr id="3" name="object 3"/>
            <p:cNvPicPr/>
            <p:nvPr/>
          </p:nvPicPr>
          <p:blipFill>
            <a:blip r:embed="rId2" cstate="print"/>
            <a:stretch>
              <a:fillRect/>
            </a:stretch>
          </p:blipFill>
          <p:spPr>
            <a:xfrm>
              <a:off x="9193047" y="0"/>
              <a:ext cx="3818102" cy="7315199"/>
            </a:xfrm>
            <a:prstGeom prst="rect">
              <a:avLst/>
            </a:prstGeom>
          </p:spPr>
        </p:pic>
        <p:sp>
          <p:nvSpPr>
            <p:cNvPr id="4" name="object 4"/>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973327" y="781959"/>
            <a:ext cx="11064495" cy="972510"/>
          </a:xfrm>
          <a:prstGeom prst="rect">
            <a:avLst/>
          </a:prstGeom>
        </p:spPr>
        <p:txBody>
          <a:bodyPr vert="horz" wrap="square" lIns="0" tIns="12700" rIns="0" bIns="0" rtlCol="0">
            <a:spAutoFit/>
          </a:bodyPr>
          <a:lstStyle/>
          <a:p>
            <a:pPr marL="12700" marR="5080">
              <a:lnSpc>
                <a:spcPct val="114399"/>
              </a:lnSpc>
              <a:spcBef>
                <a:spcPts val="100"/>
              </a:spcBef>
            </a:pPr>
            <a:r>
              <a:rPr lang="en-US" sz="2800" spc="35" dirty="0">
                <a:latin typeface="STXinwei" panose="02010800040101010101" pitchFamily="2" charset="-122"/>
                <a:ea typeface="STXinwei" panose="02010800040101010101" pitchFamily="2" charset="-122"/>
              </a:rPr>
              <a:t>2. </a:t>
            </a:r>
            <a:r>
              <a:rPr sz="2800" spc="35" dirty="0">
                <a:latin typeface="STXinwei" panose="02010800040101010101" pitchFamily="2" charset="-122"/>
                <a:ea typeface="STXinwei" panose="02010800040101010101" pitchFamily="2" charset="-122"/>
              </a:rPr>
              <a:t>MENYUSUN</a:t>
            </a:r>
            <a:r>
              <a:rPr sz="2800" spc="40" dirty="0">
                <a:latin typeface="STXinwei" panose="02010800040101010101" pitchFamily="2" charset="-122"/>
                <a:ea typeface="STXinwei" panose="02010800040101010101" pitchFamily="2" charset="-122"/>
              </a:rPr>
              <a:t> </a:t>
            </a:r>
            <a:r>
              <a:rPr sz="2800" spc="45" dirty="0">
                <a:latin typeface="STXinwei" panose="02010800040101010101" pitchFamily="2" charset="-122"/>
                <a:ea typeface="STXinwei" panose="02010800040101010101" pitchFamily="2" charset="-122"/>
              </a:rPr>
              <a:t>PORTOFOLIO</a:t>
            </a:r>
            <a:r>
              <a:rPr sz="2800" spc="35" dirty="0">
                <a:latin typeface="STXinwei" panose="02010800040101010101" pitchFamily="2" charset="-122"/>
                <a:ea typeface="STXinwei" panose="02010800040101010101" pitchFamily="2" charset="-122"/>
              </a:rPr>
              <a:t> </a:t>
            </a:r>
            <a:r>
              <a:rPr sz="2800" spc="65" dirty="0">
                <a:latin typeface="STXinwei" panose="02010800040101010101" pitchFamily="2" charset="-122"/>
                <a:ea typeface="STXinwei" panose="02010800040101010101" pitchFamily="2" charset="-122"/>
              </a:rPr>
              <a:t>DENGAN</a:t>
            </a:r>
            <a:r>
              <a:rPr sz="2800" spc="40" dirty="0">
                <a:latin typeface="STXinwei" panose="02010800040101010101" pitchFamily="2" charset="-122"/>
                <a:ea typeface="STXinwei" panose="02010800040101010101" pitchFamily="2" charset="-122"/>
              </a:rPr>
              <a:t> </a:t>
            </a:r>
            <a:r>
              <a:rPr sz="2800" spc="80" dirty="0">
                <a:latin typeface="STXinwei" panose="02010800040101010101" pitchFamily="2" charset="-122"/>
                <a:ea typeface="STXinwei" panose="02010800040101010101" pitchFamily="2" charset="-122"/>
              </a:rPr>
              <a:t>MENGGUNAKAN</a:t>
            </a:r>
            <a:r>
              <a:rPr sz="2800" spc="40" dirty="0">
                <a:latin typeface="STXinwei" panose="02010800040101010101" pitchFamily="2" charset="-122"/>
                <a:ea typeface="STXinwei" panose="02010800040101010101" pitchFamily="2" charset="-122"/>
              </a:rPr>
              <a:t> </a:t>
            </a:r>
            <a:r>
              <a:rPr sz="2800" spc="-100" dirty="0">
                <a:latin typeface="STXinwei" panose="02010800040101010101" pitchFamily="2" charset="-122"/>
                <a:ea typeface="STXinwei" panose="02010800040101010101" pitchFamily="2" charset="-122"/>
              </a:rPr>
              <a:t>PRINSIP</a:t>
            </a:r>
            <a:r>
              <a:rPr sz="2800" spc="35" dirty="0">
                <a:latin typeface="STXinwei" panose="02010800040101010101" pitchFamily="2" charset="-122"/>
                <a:ea typeface="STXinwei" panose="02010800040101010101" pitchFamily="2" charset="-122"/>
              </a:rPr>
              <a:t> </a:t>
            </a:r>
            <a:r>
              <a:rPr sz="2800" spc="-195" dirty="0">
                <a:latin typeface="STXinwei" panose="02010800040101010101" pitchFamily="2" charset="-122"/>
                <a:ea typeface="STXinwei" panose="02010800040101010101" pitchFamily="2" charset="-122"/>
              </a:rPr>
              <a:t>- </a:t>
            </a:r>
            <a:r>
              <a:rPr sz="2800" spc="-670" dirty="0">
                <a:latin typeface="STXinwei" panose="02010800040101010101" pitchFamily="2" charset="-122"/>
                <a:ea typeface="STXinwei" panose="02010800040101010101" pitchFamily="2" charset="-122"/>
              </a:rPr>
              <a:t> </a:t>
            </a:r>
            <a:r>
              <a:rPr sz="2800" spc="-100" dirty="0">
                <a:latin typeface="STXinwei" panose="02010800040101010101" pitchFamily="2" charset="-122"/>
                <a:ea typeface="STXinwei" panose="02010800040101010101" pitchFamily="2" charset="-122"/>
              </a:rPr>
              <a:t>PRINSIP</a:t>
            </a:r>
            <a:r>
              <a:rPr sz="2800" spc="30" dirty="0">
                <a:latin typeface="STXinwei" panose="02010800040101010101" pitchFamily="2" charset="-122"/>
                <a:ea typeface="STXinwei" panose="02010800040101010101" pitchFamily="2" charset="-122"/>
              </a:rPr>
              <a:t> </a:t>
            </a:r>
            <a:r>
              <a:rPr sz="2800" spc="40" dirty="0">
                <a:latin typeface="STXinwei" panose="02010800040101010101" pitchFamily="2" charset="-122"/>
                <a:ea typeface="STXinwei" panose="02010800040101010101" pitchFamily="2" charset="-122"/>
              </a:rPr>
              <a:t>MARKOWITZ</a:t>
            </a:r>
          </a:p>
        </p:txBody>
      </p:sp>
      <p:sp>
        <p:nvSpPr>
          <p:cNvPr id="6" name="object 6"/>
          <p:cNvSpPr txBox="1"/>
          <p:nvPr/>
        </p:nvSpPr>
        <p:spPr>
          <a:xfrm>
            <a:off x="956255" y="1936374"/>
            <a:ext cx="9816615" cy="3416961"/>
          </a:xfrm>
          <a:prstGeom prst="rect">
            <a:avLst/>
          </a:prstGeom>
        </p:spPr>
        <p:txBody>
          <a:bodyPr vert="horz" wrap="square" lIns="0" tIns="12700" rIns="0" bIns="0" rtlCol="0">
            <a:spAutoFit/>
          </a:bodyPr>
          <a:lstStyle/>
          <a:p>
            <a:pPr marL="12700" marR="5080" algn="just">
              <a:lnSpc>
                <a:spcPct val="116300"/>
              </a:lnSpc>
              <a:spcBef>
                <a:spcPts val="100"/>
              </a:spcBef>
            </a:pPr>
            <a:r>
              <a:rPr sz="2400" spc="-15" dirty="0">
                <a:solidFill>
                  <a:srgbClr val="FFFFFF"/>
                </a:solidFill>
                <a:latin typeface="STXinwei" panose="02010800040101010101" pitchFamily="2" charset="-122"/>
                <a:ea typeface="STXinwei" panose="02010800040101010101" pitchFamily="2" charset="-122"/>
                <a:cs typeface="Tahoma"/>
              </a:rPr>
              <a:t>Menyusun </a:t>
            </a:r>
            <a:r>
              <a:rPr sz="2400" spc="65" dirty="0">
                <a:solidFill>
                  <a:srgbClr val="FFFFFF"/>
                </a:solidFill>
                <a:latin typeface="STXinwei" panose="02010800040101010101" pitchFamily="2" charset="-122"/>
                <a:ea typeface="STXinwei" panose="02010800040101010101" pitchFamily="2" charset="-122"/>
                <a:cs typeface="Tahoma"/>
              </a:rPr>
              <a:t>portofolio </a:t>
            </a:r>
            <a:r>
              <a:rPr sz="2400" spc="25" dirty="0">
                <a:solidFill>
                  <a:srgbClr val="FFFFFF"/>
                </a:solidFill>
                <a:latin typeface="STXinwei" panose="02010800040101010101" pitchFamily="2" charset="-122"/>
                <a:ea typeface="STXinwei" panose="02010800040101010101" pitchFamily="2" charset="-122"/>
                <a:cs typeface="Tahoma"/>
              </a:rPr>
              <a:t>dengan </a:t>
            </a:r>
            <a:r>
              <a:rPr sz="2400" spc="-15" dirty="0">
                <a:solidFill>
                  <a:srgbClr val="FFFFFF"/>
                </a:solidFill>
                <a:latin typeface="STXinwei" panose="02010800040101010101" pitchFamily="2" charset="-122"/>
                <a:ea typeface="STXinwei" panose="02010800040101010101" pitchFamily="2" charset="-122"/>
                <a:cs typeface="Tahoma"/>
              </a:rPr>
              <a:t>menggunakan </a:t>
            </a:r>
            <a:r>
              <a:rPr sz="2400" spc="-5" dirty="0">
                <a:solidFill>
                  <a:srgbClr val="FFFFFF"/>
                </a:solidFill>
                <a:latin typeface="STXinwei" panose="02010800040101010101" pitchFamily="2" charset="-122"/>
                <a:ea typeface="STXinwei" panose="02010800040101010101" pitchFamily="2" charset="-122"/>
                <a:cs typeface="Tahoma"/>
              </a:rPr>
              <a:t>prinsip- </a:t>
            </a:r>
            <a:r>
              <a:rPr sz="2400" spc="10" dirty="0">
                <a:solidFill>
                  <a:srgbClr val="FFFFFF"/>
                </a:solidFill>
                <a:latin typeface="STXinwei" panose="02010800040101010101" pitchFamily="2" charset="-122"/>
                <a:ea typeface="STXinwei" panose="02010800040101010101" pitchFamily="2" charset="-122"/>
                <a:cs typeface="Tahoma"/>
              </a:rPr>
              <a:t>prinsip </a:t>
            </a:r>
            <a:r>
              <a:rPr sz="2400" spc="20" dirty="0">
                <a:solidFill>
                  <a:srgbClr val="FFFFFF"/>
                </a:solidFill>
                <a:latin typeface="STXinwei" panose="02010800040101010101" pitchFamily="2" charset="-122"/>
                <a:ea typeface="STXinwei" panose="02010800040101010101" pitchFamily="2" charset="-122"/>
                <a:cs typeface="Tahoma"/>
              </a:rPr>
              <a:t>markowitz </a:t>
            </a:r>
            <a:r>
              <a:rPr sz="2400" spc="25" dirty="0">
                <a:solidFill>
                  <a:srgbClr val="FFFFFF"/>
                </a:solidFill>
                <a:latin typeface="STXinwei" panose="02010800040101010101" pitchFamily="2" charset="-122"/>
                <a:ea typeface="STXinwei" panose="02010800040101010101" pitchFamily="2" charset="-122"/>
                <a:cs typeface="Tahoma"/>
              </a:rPr>
              <a:t> </a:t>
            </a:r>
            <a:r>
              <a:rPr sz="2400" spc="5" dirty="0">
                <a:solidFill>
                  <a:srgbClr val="FFFFFF"/>
                </a:solidFill>
                <a:latin typeface="STXinwei" panose="02010800040101010101" pitchFamily="2" charset="-122"/>
                <a:ea typeface="STXinwei" panose="02010800040101010101" pitchFamily="2" charset="-122"/>
                <a:cs typeface="Tahoma"/>
              </a:rPr>
              <a:t>Menggunakan</a:t>
            </a:r>
            <a:r>
              <a:rPr sz="2400" spc="-60" dirty="0">
                <a:solidFill>
                  <a:srgbClr val="FFFFFF"/>
                </a:solidFill>
                <a:latin typeface="STXinwei" panose="02010800040101010101" pitchFamily="2" charset="-122"/>
                <a:ea typeface="STXinwei" panose="02010800040101010101" pitchFamily="2" charset="-122"/>
                <a:cs typeface="Tahoma"/>
              </a:rPr>
              <a:t> </a:t>
            </a:r>
            <a:r>
              <a:rPr sz="2400" spc="90" dirty="0">
                <a:solidFill>
                  <a:srgbClr val="FFFFFF"/>
                </a:solidFill>
                <a:latin typeface="STXinwei" panose="02010800040101010101" pitchFamily="2" charset="-122"/>
                <a:ea typeface="STXinwei" panose="02010800040101010101" pitchFamily="2" charset="-122"/>
                <a:cs typeface="Tahoma"/>
              </a:rPr>
              <a:t>model</a:t>
            </a:r>
            <a:r>
              <a:rPr sz="2400" spc="-55" dirty="0">
                <a:solidFill>
                  <a:srgbClr val="FFFFFF"/>
                </a:solidFill>
                <a:latin typeface="STXinwei" panose="02010800040101010101" pitchFamily="2" charset="-122"/>
                <a:ea typeface="STXinwei" panose="02010800040101010101" pitchFamily="2" charset="-122"/>
                <a:cs typeface="Tahoma"/>
              </a:rPr>
              <a:t> </a:t>
            </a:r>
            <a:r>
              <a:rPr sz="2400" spc="20" dirty="0">
                <a:solidFill>
                  <a:srgbClr val="FFFFFF"/>
                </a:solidFill>
                <a:latin typeface="STXinwei" panose="02010800040101010101" pitchFamily="2" charset="-122"/>
                <a:ea typeface="STXinwei" panose="02010800040101010101" pitchFamily="2" charset="-122"/>
                <a:cs typeface="Tahoma"/>
              </a:rPr>
              <a:t>markowitz</a:t>
            </a:r>
            <a:r>
              <a:rPr sz="2400" spc="-55" dirty="0">
                <a:solidFill>
                  <a:srgbClr val="FFFFFF"/>
                </a:solidFill>
                <a:latin typeface="STXinwei" panose="02010800040101010101" pitchFamily="2" charset="-122"/>
                <a:ea typeface="STXinwei" panose="02010800040101010101" pitchFamily="2" charset="-122"/>
                <a:cs typeface="Tahoma"/>
              </a:rPr>
              <a:t> </a:t>
            </a:r>
            <a:r>
              <a:rPr sz="2400" dirty="0">
                <a:solidFill>
                  <a:srgbClr val="FFFFFF"/>
                </a:solidFill>
                <a:latin typeface="STXinwei" panose="02010800040101010101" pitchFamily="2" charset="-122"/>
                <a:ea typeface="STXinwei" panose="02010800040101010101" pitchFamily="2" charset="-122"/>
                <a:cs typeface="Tahoma"/>
              </a:rPr>
              <a:t>investor</a:t>
            </a:r>
            <a:r>
              <a:rPr sz="2400" spc="-55" dirty="0">
                <a:solidFill>
                  <a:srgbClr val="FFFFFF"/>
                </a:solidFill>
                <a:latin typeface="STXinwei" panose="02010800040101010101" pitchFamily="2" charset="-122"/>
                <a:ea typeface="STXinwei" panose="02010800040101010101" pitchFamily="2" charset="-122"/>
                <a:cs typeface="Tahoma"/>
              </a:rPr>
              <a:t> </a:t>
            </a:r>
            <a:r>
              <a:rPr sz="2400" spc="-5" dirty="0">
                <a:solidFill>
                  <a:srgbClr val="FFFFFF"/>
                </a:solidFill>
                <a:latin typeface="STXinwei" panose="02010800040101010101" pitchFamily="2" charset="-122"/>
                <a:ea typeface="STXinwei" panose="02010800040101010101" pitchFamily="2" charset="-122"/>
                <a:cs typeface="Tahoma"/>
              </a:rPr>
              <a:t>bisa</a:t>
            </a:r>
            <a:r>
              <a:rPr sz="2400" spc="-60" dirty="0">
                <a:solidFill>
                  <a:srgbClr val="FFFFFF"/>
                </a:solidFill>
                <a:latin typeface="STXinwei" panose="02010800040101010101" pitchFamily="2" charset="-122"/>
                <a:ea typeface="STXinwei" panose="02010800040101010101" pitchFamily="2" charset="-122"/>
                <a:cs typeface="Tahoma"/>
              </a:rPr>
              <a:t> </a:t>
            </a:r>
            <a:r>
              <a:rPr sz="2400" spc="-35" dirty="0">
                <a:solidFill>
                  <a:srgbClr val="FFFFFF"/>
                </a:solidFill>
                <a:latin typeface="STXinwei" panose="02010800040101010101" pitchFamily="2" charset="-122"/>
                <a:ea typeface="STXinwei" panose="02010800040101010101" pitchFamily="2" charset="-122"/>
                <a:cs typeface="Tahoma"/>
              </a:rPr>
              <a:t>memanfaatkan</a:t>
            </a:r>
            <a:r>
              <a:rPr sz="2400" spc="-55" dirty="0">
                <a:solidFill>
                  <a:srgbClr val="FFFFFF"/>
                </a:solidFill>
                <a:latin typeface="STXinwei" panose="02010800040101010101" pitchFamily="2" charset="-122"/>
                <a:ea typeface="STXinwei" panose="02010800040101010101" pitchFamily="2" charset="-122"/>
                <a:cs typeface="Tahoma"/>
              </a:rPr>
              <a:t> </a:t>
            </a:r>
            <a:r>
              <a:rPr sz="2400" spc="-40" dirty="0">
                <a:solidFill>
                  <a:srgbClr val="FFFFFF"/>
                </a:solidFill>
                <a:latin typeface="STXinwei" panose="02010800040101010101" pitchFamily="2" charset="-122"/>
                <a:ea typeface="STXinwei" panose="02010800040101010101" pitchFamily="2" charset="-122"/>
                <a:cs typeface="Tahoma"/>
              </a:rPr>
              <a:t>semua</a:t>
            </a:r>
            <a:r>
              <a:rPr sz="2400" spc="-55" dirty="0">
                <a:solidFill>
                  <a:srgbClr val="FFFFFF"/>
                </a:solidFill>
                <a:latin typeface="STXinwei" panose="02010800040101010101" pitchFamily="2" charset="-122"/>
                <a:ea typeface="STXinwei" panose="02010800040101010101" pitchFamily="2" charset="-122"/>
                <a:cs typeface="Tahoma"/>
              </a:rPr>
              <a:t> </a:t>
            </a:r>
            <a:r>
              <a:rPr sz="2400" spc="-30" dirty="0">
                <a:solidFill>
                  <a:srgbClr val="FFFFFF"/>
                </a:solidFill>
                <a:latin typeface="STXinwei" panose="02010800040101010101" pitchFamily="2" charset="-122"/>
                <a:ea typeface="STXinwei" panose="02010800040101010101" pitchFamily="2" charset="-122"/>
                <a:cs typeface="Tahoma"/>
              </a:rPr>
              <a:t>informasi</a:t>
            </a:r>
            <a:r>
              <a:rPr sz="2400" spc="-55" dirty="0">
                <a:solidFill>
                  <a:srgbClr val="FFFFFF"/>
                </a:solidFill>
                <a:latin typeface="STXinwei" panose="02010800040101010101" pitchFamily="2" charset="-122"/>
                <a:ea typeface="STXinwei" panose="02010800040101010101" pitchFamily="2" charset="-122"/>
                <a:cs typeface="Tahoma"/>
              </a:rPr>
              <a:t> </a:t>
            </a:r>
            <a:r>
              <a:rPr sz="2400" spc="20" dirty="0">
                <a:solidFill>
                  <a:srgbClr val="FFFFFF"/>
                </a:solidFill>
                <a:latin typeface="STXinwei" panose="02010800040101010101" pitchFamily="2" charset="-122"/>
                <a:ea typeface="STXinwei" panose="02010800040101010101" pitchFamily="2" charset="-122"/>
                <a:cs typeface="Tahoma"/>
              </a:rPr>
              <a:t>yang </a:t>
            </a:r>
            <a:r>
              <a:rPr sz="2400" spc="-660" dirty="0">
                <a:solidFill>
                  <a:srgbClr val="FFFFFF"/>
                </a:solidFill>
                <a:latin typeface="STXinwei" panose="02010800040101010101" pitchFamily="2" charset="-122"/>
                <a:ea typeface="STXinwei" panose="02010800040101010101" pitchFamily="2" charset="-122"/>
                <a:cs typeface="Tahoma"/>
              </a:rPr>
              <a:t> </a:t>
            </a:r>
            <a:r>
              <a:rPr sz="2400" spc="15" dirty="0">
                <a:solidFill>
                  <a:srgbClr val="FFFFFF"/>
                </a:solidFill>
                <a:latin typeface="STXinwei" panose="02010800040101010101" pitchFamily="2" charset="-122"/>
                <a:ea typeface="STXinwei" panose="02010800040101010101" pitchFamily="2" charset="-122"/>
                <a:cs typeface="Tahoma"/>
              </a:rPr>
              <a:t>tersedia</a:t>
            </a:r>
            <a:r>
              <a:rPr sz="2400" spc="-60" dirty="0">
                <a:solidFill>
                  <a:srgbClr val="FFFFFF"/>
                </a:solidFill>
                <a:latin typeface="STXinwei" panose="02010800040101010101" pitchFamily="2" charset="-122"/>
                <a:ea typeface="STXinwei" panose="02010800040101010101" pitchFamily="2" charset="-122"/>
                <a:cs typeface="Tahoma"/>
              </a:rPr>
              <a:t> </a:t>
            </a:r>
            <a:r>
              <a:rPr sz="2400" spc="20" dirty="0">
                <a:solidFill>
                  <a:srgbClr val="FFFFFF"/>
                </a:solidFill>
                <a:latin typeface="STXinwei" panose="02010800040101010101" pitchFamily="2" charset="-122"/>
                <a:ea typeface="STXinwei" panose="02010800040101010101" pitchFamily="2" charset="-122"/>
                <a:cs typeface="Tahoma"/>
              </a:rPr>
              <a:t>sebagai</a:t>
            </a:r>
            <a:r>
              <a:rPr sz="2400" spc="-60" dirty="0">
                <a:solidFill>
                  <a:srgbClr val="FFFFFF"/>
                </a:solidFill>
                <a:latin typeface="STXinwei" panose="02010800040101010101" pitchFamily="2" charset="-122"/>
                <a:ea typeface="STXinwei" panose="02010800040101010101" pitchFamily="2" charset="-122"/>
                <a:cs typeface="Tahoma"/>
              </a:rPr>
              <a:t> </a:t>
            </a:r>
            <a:r>
              <a:rPr sz="2400" spc="-15" dirty="0">
                <a:solidFill>
                  <a:srgbClr val="FFFFFF"/>
                </a:solidFill>
                <a:latin typeface="STXinwei" panose="02010800040101010101" pitchFamily="2" charset="-122"/>
                <a:ea typeface="STXinwei" panose="02010800040101010101" pitchFamily="2" charset="-122"/>
                <a:cs typeface="Tahoma"/>
              </a:rPr>
              <a:t>dasar</a:t>
            </a:r>
            <a:r>
              <a:rPr sz="2400" spc="-60" dirty="0">
                <a:solidFill>
                  <a:srgbClr val="FFFFFF"/>
                </a:solidFill>
                <a:latin typeface="STXinwei" panose="02010800040101010101" pitchFamily="2" charset="-122"/>
                <a:ea typeface="STXinwei" panose="02010800040101010101" pitchFamily="2" charset="-122"/>
                <a:cs typeface="Tahoma"/>
              </a:rPr>
              <a:t> </a:t>
            </a:r>
            <a:r>
              <a:rPr sz="2400" spc="10" dirty="0">
                <a:solidFill>
                  <a:srgbClr val="FFFFFF"/>
                </a:solidFill>
                <a:latin typeface="STXinwei" panose="02010800040101010101" pitchFamily="2" charset="-122"/>
                <a:ea typeface="STXinwei" panose="02010800040101010101" pitchFamily="2" charset="-122"/>
                <a:cs typeface="Tahoma"/>
              </a:rPr>
              <a:t>pembentukan</a:t>
            </a:r>
            <a:r>
              <a:rPr sz="2400" spc="-60" dirty="0">
                <a:solidFill>
                  <a:srgbClr val="FFFFFF"/>
                </a:solidFill>
                <a:latin typeface="STXinwei" panose="02010800040101010101" pitchFamily="2" charset="-122"/>
                <a:ea typeface="STXinwei" panose="02010800040101010101" pitchFamily="2" charset="-122"/>
                <a:cs typeface="Tahoma"/>
              </a:rPr>
              <a:t> </a:t>
            </a:r>
            <a:r>
              <a:rPr sz="2400" spc="65" dirty="0">
                <a:solidFill>
                  <a:srgbClr val="FFFFFF"/>
                </a:solidFill>
                <a:latin typeface="STXinwei" panose="02010800040101010101" pitchFamily="2" charset="-122"/>
                <a:ea typeface="STXinwei" panose="02010800040101010101" pitchFamily="2" charset="-122"/>
                <a:cs typeface="Tahoma"/>
              </a:rPr>
              <a:t>portofolio</a:t>
            </a:r>
            <a:r>
              <a:rPr sz="2400" spc="-60" dirty="0">
                <a:solidFill>
                  <a:srgbClr val="FFFFFF"/>
                </a:solidFill>
                <a:latin typeface="STXinwei" panose="02010800040101010101" pitchFamily="2" charset="-122"/>
                <a:ea typeface="STXinwei" panose="02010800040101010101" pitchFamily="2" charset="-122"/>
                <a:cs typeface="Tahoma"/>
              </a:rPr>
              <a:t> </a:t>
            </a:r>
            <a:r>
              <a:rPr sz="2400" spc="20" dirty="0">
                <a:solidFill>
                  <a:srgbClr val="FFFFFF"/>
                </a:solidFill>
                <a:latin typeface="STXinwei" panose="02010800040101010101" pitchFamily="2" charset="-122"/>
                <a:ea typeface="STXinwei" panose="02010800040101010101" pitchFamily="2" charset="-122"/>
                <a:cs typeface="Tahoma"/>
              </a:rPr>
              <a:t>yang</a:t>
            </a:r>
            <a:r>
              <a:rPr sz="2400" spc="-60" dirty="0">
                <a:solidFill>
                  <a:srgbClr val="FFFFFF"/>
                </a:solidFill>
                <a:latin typeface="STXinwei" panose="02010800040101010101" pitchFamily="2" charset="-122"/>
                <a:ea typeface="STXinwei" panose="02010800040101010101" pitchFamily="2" charset="-122"/>
                <a:cs typeface="Tahoma"/>
              </a:rPr>
              <a:t> </a:t>
            </a:r>
            <a:r>
              <a:rPr sz="2400" spc="40" dirty="0">
                <a:solidFill>
                  <a:srgbClr val="FFFFFF"/>
                </a:solidFill>
                <a:latin typeface="STXinwei" panose="02010800040101010101" pitchFamily="2" charset="-122"/>
                <a:ea typeface="STXinwei" panose="02010800040101010101" pitchFamily="2" charset="-122"/>
                <a:cs typeface="Tahoma"/>
              </a:rPr>
              <a:t>optimal</a:t>
            </a:r>
            <a:r>
              <a:rPr lang="en-US" sz="2400" dirty="0">
                <a:latin typeface="STXinwei" panose="02010800040101010101" pitchFamily="2" charset="-122"/>
                <a:ea typeface="STXinwei" panose="02010800040101010101" pitchFamily="2" charset="-122"/>
                <a:cs typeface="Tahoma"/>
              </a:rPr>
              <a:t> </a:t>
            </a:r>
            <a:r>
              <a:rPr sz="2400" spc="30" dirty="0" err="1">
                <a:solidFill>
                  <a:srgbClr val="FFFFFF"/>
                </a:solidFill>
                <a:latin typeface="STXinwei" panose="02010800040101010101" pitchFamily="2" charset="-122"/>
                <a:ea typeface="STXinwei" panose="02010800040101010101" pitchFamily="2" charset="-122"/>
                <a:cs typeface="Tahoma"/>
              </a:rPr>
              <a:t>teori</a:t>
            </a:r>
            <a:r>
              <a:rPr sz="2400" spc="-60" dirty="0">
                <a:solidFill>
                  <a:srgbClr val="FFFFFF"/>
                </a:solidFill>
                <a:latin typeface="STXinwei" panose="02010800040101010101" pitchFamily="2" charset="-122"/>
                <a:ea typeface="STXinwei" panose="02010800040101010101" pitchFamily="2" charset="-122"/>
                <a:cs typeface="Tahoma"/>
              </a:rPr>
              <a:t> </a:t>
            </a:r>
            <a:r>
              <a:rPr sz="2400" spc="65" dirty="0">
                <a:solidFill>
                  <a:srgbClr val="FFFFFF"/>
                </a:solidFill>
                <a:latin typeface="STXinwei" panose="02010800040101010101" pitchFamily="2" charset="-122"/>
                <a:ea typeface="STXinwei" panose="02010800040101010101" pitchFamily="2" charset="-122"/>
                <a:cs typeface="Tahoma"/>
              </a:rPr>
              <a:t>portofolio</a:t>
            </a:r>
            <a:r>
              <a:rPr sz="2400" spc="-60" dirty="0">
                <a:solidFill>
                  <a:srgbClr val="FFFFFF"/>
                </a:solidFill>
                <a:latin typeface="STXinwei" panose="02010800040101010101" pitchFamily="2" charset="-122"/>
                <a:ea typeface="STXinwei" panose="02010800040101010101" pitchFamily="2" charset="-122"/>
                <a:cs typeface="Tahoma"/>
              </a:rPr>
              <a:t> </a:t>
            </a:r>
            <a:r>
              <a:rPr sz="2400" spc="25" dirty="0">
                <a:solidFill>
                  <a:srgbClr val="FFFFFF"/>
                </a:solidFill>
                <a:latin typeface="STXinwei" panose="02010800040101010101" pitchFamily="2" charset="-122"/>
                <a:ea typeface="STXinwei" panose="02010800040101010101" pitchFamily="2" charset="-122"/>
                <a:cs typeface="Tahoma"/>
              </a:rPr>
              <a:t>dengan</a:t>
            </a:r>
            <a:r>
              <a:rPr sz="2400" spc="-60" dirty="0">
                <a:solidFill>
                  <a:srgbClr val="FFFFFF"/>
                </a:solidFill>
                <a:latin typeface="STXinwei" panose="02010800040101010101" pitchFamily="2" charset="-122"/>
                <a:ea typeface="STXinwei" panose="02010800040101010101" pitchFamily="2" charset="-122"/>
                <a:cs typeface="Tahoma"/>
              </a:rPr>
              <a:t> </a:t>
            </a:r>
            <a:r>
              <a:rPr sz="2400" spc="90" dirty="0">
                <a:solidFill>
                  <a:srgbClr val="FFFFFF"/>
                </a:solidFill>
                <a:latin typeface="STXinwei" panose="02010800040101010101" pitchFamily="2" charset="-122"/>
                <a:ea typeface="STXinwei" panose="02010800040101010101" pitchFamily="2" charset="-122"/>
                <a:cs typeface="Tahoma"/>
              </a:rPr>
              <a:t>model</a:t>
            </a:r>
            <a:r>
              <a:rPr sz="2400" spc="-60" dirty="0">
                <a:solidFill>
                  <a:srgbClr val="FFFFFF"/>
                </a:solidFill>
                <a:latin typeface="STXinwei" panose="02010800040101010101" pitchFamily="2" charset="-122"/>
                <a:ea typeface="STXinwei" panose="02010800040101010101" pitchFamily="2" charset="-122"/>
                <a:cs typeface="Tahoma"/>
              </a:rPr>
              <a:t> </a:t>
            </a:r>
            <a:r>
              <a:rPr sz="2400" spc="20" dirty="0">
                <a:solidFill>
                  <a:srgbClr val="FFFFFF"/>
                </a:solidFill>
                <a:latin typeface="STXinwei" panose="02010800040101010101" pitchFamily="2" charset="-122"/>
                <a:ea typeface="STXinwei" panose="02010800040101010101" pitchFamily="2" charset="-122"/>
                <a:cs typeface="Tahoma"/>
              </a:rPr>
              <a:t>markowitz</a:t>
            </a:r>
            <a:r>
              <a:rPr sz="2400" spc="-60" dirty="0">
                <a:solidFill>
                  <a:srgbClr val="FFFFFF"/>
                </a:solidFill>
                <a:latin typeface="STXinwei" panose="02010800040101010101" pitchFamily="2" charset="-122"/>
                <a:ea typeface="STXinwei" panose="02010800040101010101" pitchFamily="2" charset="-122"/>
                <a:cs typeface="Tahoma"/>
              </a:rPr>
              <a:t> </a:t>
            </a:r>
            <a:r>
              <a:rPr sz="2400" spc="5" dirty="0">
                <a:solidFill>
                  <a:srgbClr val="FFFFFF"/>
                </a:solidFill>
                <a:latin typeface="STXinwei" panose="02010800040101010101" pitchFamily="2" charset="-122"/>
                <a:ea typeface="STXinwei" panose="02010800040101010101" pitchFamily="2" charset="-122"/>
                <a:cs typeface="Tahoma"/>
              </a:rPr>
              <a:t>didasari</a:t>
            </a:r>
            <a:r>
              <a:rPr sz="2400" spc="-55" dirty="0">
                <a:solidFill>
                  <a:srgbClr val="FFFFFF"/>
                </a:solidFill>
                <a:latin typeface="STXinwei" panose="02010800040101010101" pitchFamily="2" charset="-122"/>
                <a:ea typeface="STXinwei" panose="02010800040101010101" pitchFamily="2" charset="-122"/>
                <a:cs typeface="Tahoma"/>
              </a:rPr>
              <a:t> </a:t>
            </a:r>
            <a:r>
              <a:rPr sz="2400" spc="65" dirty="0">
                <a:solidFill>
                  <a:srgbClr val="FFFFFF"/>
                </a:solidFill>
                <a:latin typeface="STXinwei" panose="02010800040101010101" pitchFamily="2" charset="-122"/>
                <a:ea typeface="STXinwei" panose="02010800040101010101" pitchFamily="2" charset="-122"/>
                <a:cs typeface="Tahoma"/>
              </a:rPr>
              <a:t>oleh</a:t>
            </a:r>
            <a:r>
              <a:rPr sz="2400" spc="-60" dirty="0">
                <a:solidFill>
                  <a:srgbClr val="FFFFFF"/>
                </a:solidFill>
                <a:latin typeface="STXinwei" panose="02010800040101010101" pitchFamily="2" charset="-122"/>
                <a:ea typeface="STXinwei" panose="02010800040101010101" pitchFamily="2" charset="-122"/>
                <a:cs typeface="Tahoma"/>
              </a:rPr>
              <a:t> </a:t>
            </a:r>
            <a:r>
              <a:rPr sz="2400" spc="20" dirty="0">
                <a:solidFill>
                  <a:srgbClr val="FFFFFF"/>
                </a:solidFill>
                <a:latin typeface="STXinwei" panose="02010800040101010101" pitchFamily="2" charset="-122"/>
                <a:ea typeface="STXinwei" panose="02010800040101010101" pitchFamily="2" charset="-122"/>
                <a:cs typeface="Tahoma"/>
              </a:rPr>
              <a:t>tiga</a:t>
            </a:r>
            <a:r>
              <a:rPr sz="2400" spc="-60" dirty="0">
                <a:solidFill>
                  <a:srgbClr val="FFFFFF"/>
                </a:solidFill>
                <a:latin typeface="STXinwei" panose="02010800040101010101" pitchFamily="2" charset="-122"/>
                <a:ea typeface="STXinwei" panose="02010800040101010101" pitchFamily="2" charset="-122"/>
                <a:cs typeface="Tahoma"/>
              </a:rPr>
              <a:t> </a:t>
            </a:r>
            <a:r>
              <a:rPr sz="2400" spc="-55" dirty="0">
                <a:solidFill>
                  <a:srgbClr val="FFFFFF"/>
                </a:solidFill>
                <a:latin typeface="STXinwei" panose="02010800040101010101" pitchFamily="2" charset="-122"/>
                <a:ea typeface="STXinwei" panose="02010800040101010101" pitchFamily="2" charset="-122"/>
                <a:cs typeface="Tahoma"/>
              </a:rPr>
              <a:t>asumsi,</a:t>
            </a:r>
            <a:r>
              <a:rPr sz="2400" spc="-60" dirty="0">
                <a:solidFill>
                  <a:srgbClr val="FFFFFF"/>
                </a:solidFill>
                <a:latin typeface="STXinwei" panose="02010800040101010101" pitchFamily="2" charset="-122"/>
                <a:ea typeface="STXinwei" panose="02010800040101010101" pitchFamily="2" charset="-122"/>
                <a:cs typeface="Tahoma"/>
              </a:rPr>
              <a:t> </a:t>
            </a:r>
            <a:r>
              <a:rPr sz="2400" spc="-20" dirty="0">
                <a:solidFill>
                  <a:srgbClr val="FFFFFF"/>
                </a:solidFill>
                <a:latin typeface="STXinwei" panose="02010800040101010101" pitchFamily="2" charset="-122"/>
                <a:ea typeface="STXinwei" panose="02010800040101010101" pitchFamily="2" charset="-122"/>
                <a:cs typeface="Tahoma"/>
              </a:rPr>
              <a:t>yaitu</a:t>
            </a:r>
            <a:r>
              <a:rPr sz="2400" spc="-60" dirty="0">
                <a:solidFill>
                  <a:srgbClr val="FFFFFF"/>
                </a:solidFill>
                <a:latin typeface="STXinwei" panose="02010800040101010101" pitchFamily="2" charset="-122"/>
                <a:ea typeface="STXinwei" panose="02010800040101010101" pitchFamily="2" charset="-122"/>
                <a:cs typeface="Tahoma"/>
              </a:rPr>
              <a:t> </a:t>
            </a:r>
            <a:r>
              <a:rPr sz="2400" spc="-80" dirty="0">
                <a:solidFill>
                  <a:srgbClr val="FFFFFF"/>
                </a:solidFill>
                <a:latin typeface="STXinwei" panose="02010800040101010101" pitchFamily="2" charset="-122"/>
                <a:ea typeface="STXinwei" panose="02010800040101010101" pitchFamily="2" charset="-122"/>
                <a:cs typeface="Tahoma"/>
              </a:rPr>
              <a:t>:</a:t>
            </a:r>
            <a:endParaRPr sz="2400" dirty="0">
              <a:latin typeface="STXinwei" panose="02010800040101010101" pitchFamily="2" charset="-122"/>
              <a:ea typeface="STXinwei" panose="02010800040101010101" pitchFamily="2" charset="-122"/>
              <a:cs typeface="Tahoma"/>
            </a:endParaRPr>
          </a:p>
          <a:p>
            <a:pPr marL="476250" indent="-212090" algn="just">
              <a:lnSpc>
                <a:spcPct val="100000"/>
              </a:lnSpc>
              <a:spcBef>
                <a:spcPts val="420"/>
              </a:spcBef>
              <a:buAutoNum type="arabicPeriod"/>
              <a:tabLst>
                <a:tab pos="476884" algn="l"/>
              </a:tabLst>
            </a:pPr>
            <a:r>
              <a:rPr sz="2400" spc="75" dirty="0">
                <a:solidFill>
                  <a:srgbClr val="FFFFFF"/>
                </a:solidFill>
                <a:latin typeface="STXinwei" panose="02010800040101010101" pitchFamily="2" charset="-122"/>
                <a:ea typeface="STXinwei" panose="02010800040101010101" pitchFamily="2" charset="-122"/>
                <a:cs typeface="Tahoma"/>
              </a:rPr>
              <a:t>Periode</a:t>
            </a:r>
            <a:r>
              <a:rPr sz="2400" spc="-60" dirty="0">
                <a:solidFill>
                  <a:srgbClr val="FFFFFF"/>
                </a:solidFill>
                <a:latin typeface="STXinwei" panose="02010800040101010101" pitchFamily="2" charset="-122"/>
                <a:ea typeface="STXinwei" panose="02010800040101010101" pitchFamily="2" charset="-122"/>
                <a:cs typeface="Tahoma"/>
              </a:rPr>
              <a:t> </a:t>
            </a:r>
            <a:r>
              <a:rPr sz="2400" spc="-30" dirty="0">
                <a:solidFill>
                  <a:srgbClr val="FFFFFF"/>
                </a:solidFill>
                <a:latin typeface="STXinwei" panose="02010800040101010101" pitchFamily="2" charset="-122"/>
                <a:ea typeface="STXinwei" panose="02010800040101010101" pitchFamily="2" charset="-122"/>
                <a:cs typeface="Tahoma"/>
              </a:rPr>
              <a:t>investasi</a:t>
            </a:r>
            <a:r>
              <a:rPr sz="2400" spc="-55" dirty="0">
                <a:solidFill>
                  <a:srgbClr val="FFFFFF"/>
                </a:solidFill>
                <a:latin typeface="STXinwei" panose="02010800040101010101" pitchFamily="2" charset="-122"/>
                <a:ea typeface="STXinwei" panose="02010800040101010101" pitchFamily="2" charset="-122"/>
                <a:cs typeface="Tahoma"/>
              </a:rPr>
              <a:t> </a:t>
            </a:r>
            <a:r>
              <a:rPr sz="2400" spc="25" dirty="0">
                <a:solidFill>
                  <a:srgbClr val="FFFFFF"/>
                </a:solidFill>
                <a:latin typeface="STXinwei" panose="02010800040101010101" pitchFamily="2" charset="-122"/>
                <a:ea typeface="STXinwei" panose="02010800040101010101" pitchFamily="2" charset="-122"/>
                <a:cs typeface="Tahoma"/>
              </a:rPr>
              <a:t>tunggal,</a:t>
            </a:r>
            <a:r>
              <a:rPr sz="2400" spc="-60" dirty="0">
                <a:solidFill>
                  <a:srgbClr val="FFFFFF"/>
                </a:solidFill>
                <a:latin typeface="STXinwei" panose="02010800040101010101" pitchFamily="2" charset="-122"/>
                <a:ea typeface="STXinwei" panose="02010800040101010101" pitchFamily="2" charset="-122"/>
                <a:cs typeface="Tahoma"/>
              </a:rPr>
              <a:t> </a:t>
            </a:r>
            <a:r>
              <a:rPr sz="2400" spc="-15" dirty="0">
                <a:solidFill>
                  <a:srgbClr val="FFFFFF"/>
                </a:solidFill>
                <a:latin typeface="STXinwei" panose="02010800040101010101" pitchFamily="2" charset="-122"/>
                <a:ea typeface="STXinwei" panose="02010800040101010101" pitchFamily="2" charset="-122"/>
                <a:cs typeface="Tahoma"/>
              </a:rPr>
              <a:t>misalnya</a:t>
            </a:r>
            <a:r>
              <a:rPr sz="2400" spc="-55" dirty="0">
                <a:solidFill>
                  <a:srgbClr val="FFFFFF"/>
                </a:solidFill>
                <a:latin typeface="STXinwei" panose="02010800040101010101" pitchFamily="2" charset="-122"/>
                <a:ea typeface="STXinwei" panose="02010800040101010101" pitchFamily="2" charset="-122"/>
                <a:cs typeface="Tahoma"/>
              </a:rPr>
              <a:t> </a:t>
            </a:r>
            <a:r>
              <a:rPr sz="2400" spc="-459" dirty="0">
                <a:solidFill>
                  <a:srgbClr val="FFFFFF"/>
                </a:solidFill>
                <a:latin typeface="STXinwei" panose="02010800040101010101" pitchFamily="2" charset="-122"/>
                <a:ea typeface="STXinwei" panose="02010800040101010101" pitchFamily="2" charset="-122"/>
                <a:cs typeface="Tahoma"/>
              </a:rPr>
              <a:t>1</a:t>
            </a:r>
            <a:r>
              <a:rPr sz="2400" spc="-265" dirty="0">
                <a:solidFill>
                  <a:srgbClr val="FFFFFF"/>
                </a:solidFill>
                <a:latin typeface="STXinwei" panose="02010800040101010101" pitchFamily="2" charset="-122"/>
                <a:ea typeface="STXinwei" panose="02010800040101010101" pitchFamily="2" charset="-122"/>
                <a:cs typeface="Tahoma"/>
              </a:rPr>
              <a:t> </a:t>
            </a:r>
            <a:r>
              <a:rPr lang="en-US" sz="2400" spc="-265" dirty="0">
                <a:solidFill>
                  <a:srgbClr val="FFFFFF"/>
                </a:solidFill>
                <a:latin typeface="STXinwei" panose="02010800040101010101" pitchFamily="2" charset="-122"/>
                <a:ea typeface="STXinwei" panose="02010800040101010101" pitchFamily="2" charset="-122"/>
                <a:cs typeface="Tahoma"/>
              </a:rPr>
              <a:t> </a:t>
            </a:r>
            <a:r>
              <a:rPr sz="2400" spc="-60" dirty="0" err="1">
                <a:solidFill>
                  <a:srgbClr val="FFFFFF"/>
                </a:solidFill>
                <a:latin typeface="STXinwei" panose="02010800040101010101" pitchFamily="2" charset="-122"/>
                <a:ea typeface="STXinwei" panose="02010800040101010101" pitchFamily="2" charset="-122"/>
                <a:cs typeface="Tahoma"/>
              </a:rPr>
              <a:t>tahun</a:t>
            </a:r>
            <a:endParaRPr lang="en-US" sz="2400" dirty="0">
              <a:latin typeface="STXinwei" panose="02010800040101010101" pitchFamily="2" charset="-122"/>
              <a:ea typeface="STXinwei" panose="02010800040101010101" pitchFamily="2" charset="-122"/>
              <a:cs typeface="Tahoma"/>
            </a:endParaRPr>
          </a:p>
          <a:p>
            <a:pPr marL="476250" indent="-212090" algn="just">
              <a:lnSpc>
                <a:spcPct val="100000"/>
              </a:lnSpc>
              <a:spcBef>
                <a:spcPts val="420"/>
              </a:spcBef>
              <a:buAutoNum type="arabicPeriod"/>
              <a:tabLst>
                <a:tab pos="476884" algn="l"/>
              </a:tabLst>
            </a:pPr>
            <a:r>
              <a:rPr sz="2400" spc="-30" dirty="0" err="1">
                <a:solidFill>
                  <a:srgbClr val="FFFFFF"/>
                </a:solidFill>
                <a:latin typeface="STXinwei" panose="02010800040101010101" pitchFamily="2" charset="-122"/>
                <a:ea typeface="STXinwei" panose="02010800040101010101" pitchFamily="2" charset="-122"/>
                <a:cs typeface="Tahoma"/>
              </a:rPr>
              <a:t>Tidak</a:t>
            </a:r>
            <a:r>
              <a:rPr sz="2400" spc="-75" dirty="0">
                <a:solidFill>
                  <a:srgbClr val="FFFFFF"/>
                </a:solidFill>
                <a:latin typeface="STXinwei" panose="02010800040101010101" pitchFamily="2" charset="-122"/>
                <a:ea typeface="STXinwei" panose="02010800040101010101" pitchFamily="2" charset="-122"/>
                <a:cs typeface="Tahoma"/>
              </a:rPr>
              <a:t> </a:t>
            </a:r>
            <a:r>
              <a:rPr sz="2400" spc="15" dirty="0">
                <a:solidFill>
                  <a:srgbClr val="FFFFFF"/>
                </a:solidFill>
                <a:latin typeface="STXinwei" panose="02010800040101010101" pitchFamily="2" charset="-122"/>
                <a:ea typeface="STXinwei" panose="02010800040101010101" pitchFamily="2" charset="-122"/>
                <a:cs typeface="Tahoma"/>
              </a:rPr>
              <a:t>ada</a:t>
            </a:r>
            <a:r>
              <a:rPr sz="2400" spc="-70" dirty="0">
                <a:solidFill>
                  <a:srgbClr val="FFFFFF"/>
                </a:solidFill>
                <a:latin typeface="STXinwei" panose="02010800040101010101" pitchFamily="2" charset="-122"/>
                <a:ea typeface="STXinwei" panose="02010800040101010101" pitchFamily="2" charset="-122"/>
                <a:cs typeface="Tahoma"/>
              </a:rPr>
              <a:t> </a:t>
            </a:r>
            <a:r>
              <a:rPr sz="2400" spc="15" dirty="0" err="1">
                <a:solidFill>
                  <a:srgbClr val="FFFFFF"/>
                </a:solidFill>
                <a:latin typeface="STXinwei" panose="02010800040101010101" pitchFamily="2" charset="-122"/>
                <a:ea typeface="STXinwei" panose="02010800040101010101" pitchFamily="2" charset="-122"/>
                <a:cs typeface="Tahoma"/>
              </a:rPr>
              <a:t>biaya</a:t>
            </a:r>
            <a:r>
              <a:rPr sz="2400" spc="-75" dirty="0">
                <a:solidFill>
                  <a:srgbClr val="FFFFFF"/>
                </a:solidFill>
                <a:latin typeface="STXinwei" panose="02010800040101010101" pitchFamily="2" charset="-122"/>
                <a:ea typeface="STXinwei" panose="02010800040101010101" pitchFamily="2" charset="-122"/>
                <a:cs typeface="Tahoma"/>
              </a:rPr>
              <a:t> </a:t>
            </a:r>
            <a:r>
              <a:rPr sz="2400" spc="-45" dirty="0" err="1">
                <a:solidFill>
                  <a:srgbClr val="FFFFFF"/>
                </a:solidFill>
                <a:latin typeface="STXinwei" panose="02010800040101010101" pitchFamily="2" charset="-122"/>
                <a:ea typeface="STXinwei" panose="02010800040101010101" pitchFamily="2" charset="-122"/>
                <a:cs typeface="Tahoma"/>
              </a:rPr>
              <a:t>transaksi</a:t>
            </a:r>
            <a:endParaRPr lang="en-US" sz="2400" dirty="0">
              <a:latin typeface="STXinwei" panose="02010800040101010101" pitchFamily="2" charset="-122"/>
              <a:ea typeface="STXinwei" panose="02010800040101010101" pitchFamily="2" charset="-122"/>
              <a:cs typeface="Tahoma"/>
            </a:endParaRPr>
          </a:p>
          <a:p>
            <a:pPr marL="476250" indent="-212090" algn="just">
              <a:lnSpc>
                <a:spcPct val="100000"/>
              </a:lnSpc>
              <a:spcBef>
                <a:spcPts val="420"/>
              </a:spcBef>
              <a:buAutoNum type="arabicPeriod"/>
              <a:tabLst>
                <a:tab pos="476884" algn="l"/>
              </a:tabLst>
            </a:pPr>
            <a:r>
              <a:rPr sz="2400" spc="10" dirty="0" err="1">
                <a:solidFill>
                  <a:srgbClr val="FFFFFF"/>
                </a:solidFill>
                <a:latin typeface="STXinwei" panose="02010800040101010101" pitchFamily="2" charset="-122"/>
                <a:ea typeface="STXinwei" panose="02010800040101010101" pitchFamily="2" charset="-122"/>
                <a:cs typeface="Tahoma"/>
              </a:rPr>
              <a:t>Preferensi</a:t>
            </a:r>
            <a:r>
              <a:rPr sz="2400" spc="-60" dirty="0">
                <a:solidFill>
                  <a:srgbClr val="FFFFFF"/>
                </a:solidFill>
                <a:latin typeface="STXinwei" panose="02010800040101010101" pitchFamily="2" charset="-122"/>
                <a:ea typeface="STXinwei" panose="02010800040101010101" pitchFamily="2" charset="-122"/>
                <a:cs typeface="Tahoma"/>
              </a:rPr>
              <a:t> </a:t>
            </a:r>
            <a:r>
              <a:rPr sz="2400" dirty="0">
                <a:solidFill>
                  <a:srgbClr val="FFFFFF"/>
                </a:solidFill>
                <a:latin typeface="STXinwei" panose="02010800040101010101" pitchFamily="2" charset="-122"/>
                <a:ea typeface="STXinwei" panose="02010800040101010101" pitchFamily="2" charset="-122"/>
                <a:cs typeface="Tahoma"/>
              </a:rPr>
              <a:t>investor</a:t>
            </a:r>
            <a:r>
              <a:rPr sz="2400" spc="-55" dirty="0">
                <a:solidFill>
                  <a:srgbClr val="FFFFFF"/>
                </a:solidFill>
                <a:latin typeface="STXinwei" panose="02010800040101010101" pitchFamily="2" charset="-122"/>
                <a:ea typeface="STXinwei" panose="02010800040101010101" pitchFamily="2" charset="-122"/>
                <a:cs typeface="Tahoma"/>
              </a:rPr>
              <a:t> </a:t>
            </a:r>
            <a:r>
              <a:rPr sz="2400" spc="-40" dirty="0">
                <a:solidFill>
                  <a:srgbClr val="FFFFFF"/>
                </a:solidFill>
                <a:latin typeface="STXinwei" panose="02010800040101010101" pitchFamily="2" charset="-122"/>
                <a:ea typeface="STXinwei" panose="02010800040101010101" pitchFamily="2" charset="-122"/>
                <a:cs typeface="Tahoma"/>
              </a:rPr>
              <a:t>hanya</a:t>
            </a:r>
            <a:r>
              <a:rPr sz="2400" spc="-55" dirty="0">
                <a:solidFill>
                  <a:srgbClr val="FFFFFF"/>
                </a:solidFill>
                <a:latin typeface="STXinwei" panose="02010800040101010101" pitchFamily="2" charset="-122"/>
                <a:ea typeface="STXinwei" panose="02010800040101010101" pitchFamily="2" charset="-122"/>
                <a:cs typeface="Tahoma"/>
              </a:rPr>
              <a:t> </a:t>
            </a:r>
            <a:r>
              <a:rPr sz="2400" spc="15" dirty="0">
                <a:solidFill>
                  <a:srgbClr val="FFFFFF"/>
                </a:solidFill>
                <a:latin typeface="STXinwei" panose="02010800040101010101" pitchFamily="2" charset="-122"/>
                <a:ea typeface="STXinwei" panose="02010800040101010101" pitchFamily="2" charset="-122"/>
                <a:cs typeface="Tahoma"/>
              </a:rPr>
              <a:t>berdasar</a:t>
            </a:r>
            <a:r>
              <a:rPr sz="2400" spc="-60" dirty="0">
                <a:solidFill>
                  <a:srgbClr val="FFFFFF"/>
                </a:solidFill>
                <a:latin typeface="STXinwei" panose="02010800040101010101" pitchFamily="2" charset="-122"/>
                <a:ea typeface="STXinwei" panose="02010800040101010101" pitchFamily="2" charset="-122"/>
                <a:cs typeface="Tahoma"/>
              </a:rPr>
              <a:t> </a:t>
            </a:r>
            <a:r>
              <a:rPr sz="2400" spc="45" dirty="0">
                <a:solidFill>
                  <a:srgbClr val="FFFFFF"/>
                </a:solidFill>
                <a:latin typeface="STXinwei" panose="02010800040101010101" pitchFamily="2" charset="-122"/>
                <a:ea typeface="STXinwei" panose="02010800040101010101" pitchFamily="2" charset="-122"/>
                <a:cs typeface="Tahoma"/>
              </a:rPr>
              <a:t>pada</a:t>
            </a:r>
            <a:r>
              <a:rPr sz="2400" spc="-55" dirty="0">
                <a:solidFill>
                  <a:srgbClr val="FFFFFF"/>
                </a:solidFill>
                <a:latin typeface="STXinwei" panose="02010800040101010101" pitchFamily="2" charset="-122"/>
                <a:ea typeface="STXinwei" panose="02010800040101010101" pitchFamily="2" charset="-122"/>
                <a:cs typeface="Tahoma"/>
              </a:rPr>
              <a:t> </a:t>
            </a:r>
            <a:r>
              <a:rPr sz="2400" spc="-25" dirty="0">
                <a:solidFill>
                  <a:srgbClr val="FFFFFF"/>
                </a:solidFill>
                <a:latin typeface="STXinwei" panose="02010800040101010101" pitchFamily="2" charset="-122"/>
                <a:ea typeface="STXinwei" panose="02010800040101010101" pitchFamily="2" charset="-122"/>
                <a:cs typeface="Tahoma"/>
              </a:rPr>
              <a:t>return</a:t>
            </a:r>
            <a:r>
              <a:rPr sz="2400" spc="-55" dirty="0">
                <a:solidFill>
                  <a:srgbClr val="FFFFFF"/>
                </a:solidFill>
                <a:latin typeface="STXinwei" panose="02010800040101010101" pitchFamily="2" charset="-122"/>
                <a:ea typeface="STXinwei" panose="02010800040101010101" pitchFamily="2" charset="-122"/>
                <a:cs typeface="Tahoma"/>
              </a:rPr>
              <a:t> </a:t>
            </a:r>
            <a:r>
              <a:rPr sz="2400" spc="-25" dirty="0">
                <a:solidFill>
                  <a:srgbClr val="FFFFFF"/>
                </a:solidFill>
                <a:latin typeface="STXinwei" panose="02010800040101010101" pitchFamily="2" charset="-122"/>
                <a:ea typeface="STXinwei" panose="02010800040101010101" pitchFamily="2" charset="-122"/>
                <a:cs typeface="Tahoma"/>
              </a:rPr>
              <a:t>harapan</a:t>
            </a:r>
            <a:r>
              <a:rPr sz="2400" spc="-55" dirty="0">
                <a:solidFill>
                  <a:srgbClr val="FFFFFF"/>
                </a:solidFill>
                <a:latin typeface="STXinwei" panose="02010800040101010101" pitchFamily="2" charset="-122"/>
                <a:ea typeface="STXinwei" panose="02010800040101010101" pitchFamily="2" charset="-122"/>
                <a:cs typeface="Tahoma"/>
              </a:rPr>
              <a:t> </a:t>
            </a:r>
            <a:r>
              <a:rPr sz="2400" spc="5" dirty="0">
                <a:solidFill>
                  <a:srgbClr val="FFFFFF"/>
                </a:solidFill>
                <a:latin typeface="STXinwei" panose="02010800040101010101" pitchFamily="2" charset="-122"/>
                <a:ea typeface="STXinwei" panose="02010800040101010101" pitchFamily="2" charset="-122"/>
                <a:cs typeface="Tahoma"/>
              </a:rPr>
              <a:t>dan</a:t>
            </a:r>
            <a:r>
              <a:rPr sz="2400" spc="-60" dirty="0">
                <a:solidFill>
                  <a:srgbClr val="FFFFFF"/>
                </a:solidFill>
                <a:latin typeface="STXinwei" panose="02010800040101010101" pitchFamily="2" charset="-122"/>
                <a:ea typeface="STXinwei" panose="02010800040101010101" pitchFamily="2" charset="-122"/>
                <a:cs typeface="Tahoma"/>
              </a:rPr>
              <a:t> </a:t>
            </a:r>
            <a:r>
              <a:rPr sz="2400" spc="-10" dirty="0">
                <a:solidFill>
                  <a:srgbClr val="FFFFFF"/>
                </a:solidFill>
                <a:latin typeface="STXinwei" panose="02010800040101010101" pitchFamily="2" charset="-122"/>
                <a:ea typeface="STXinwei" panose="02010800040101010101" pitchFamily="2" charset="-122"/>
                <a:cs typeface="Tahoma"/>
              </a:rPr>
              <a:t>risiko</a:t>
            </a:r>
            <a:endParaRPr sz="2400" dirty="0">
              <a:latin typeface="STXinwei" panose="02010800040101010101" pitchFamily="2" charset="-122"/>
              <a:ea typeface="STXinwei" panose="02010800040101010101" pitchFamily="2" charset="-122"/>
              <a:cs typeface="Tahoma"/>
            </a:endParaRPr>
          </a:p>
        </p:txBody>
      </p:sp>
      <p:sp>
        <p:nvSpPr>
          <p:cNvPr id="7" name="object 7"/>
          <p:cNvSpPr txBox="1"/>
          <p:nvPr/>
        </p:nvSpPr>
        <p:spPr>
          <a:xfrm>
            <a:off x="11738959" y="6191259"/>
            <a:ext cx="325755" cy="350520"/>
          </a:xfrm>
          <a:prstGeom prst="rect">
            <a:avLst/>
          </a:prstGeom>
        </p:spPr>
        <p:txBody>
          <a:bodyPr vert="horz" wrap="square" lIns="0" tIns="16510" rIns="0" bIns="0" rtlCol="0">
            <a:spAutoFit/>
          </a:bodyPr>
          <a:lstStyle/>
          <a:p>
            <a:pPr marL="12700">
              <a:lnSpc>
                <a:spcPct val="100000"/>
              </a:lnSpc>
              <a:spcBef>
                <a:spcPts val="130"/>
              </a:spcBef>
            </a:pPr>
            <a:r>
              <a:rPr sz="2100" b="1" spc="-155" dirty="0">
                <a:solidFill>
                  <a:srgbClr val="FFFFFF"/>
                </a:solidFill>
                <a:latin typeface="Tahoma"/>
                <a:cs typeface="Tahoma"/>
              </a:rPr>
              <a:t>01</a:t>
            </a:r>
            <a:endParaRPr sz="2100">
              <a:latin typeface="Tahoma"/>
              <a:cs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p:cTn id="12" dur="500" fill="hold"/>
                                        <p:tgtEl>
                                          <p:spTgt spid="6">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p:cTn id="17" dur="500" fill="hold"/>
                                        <p:tgtEl>
                                          <p:spTgt spid="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p:cTn id="22"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sp>
        <p:nvSpPr>
          <p:cNvPr id="3" name="object 3"/>
          <p:cNvSpPr txBox="1">
            <a:spLocks noGrp="1"/>
          </p:cNvSpPr>
          <p:nvPr>
            <p:ph type="title"/>
          </p:nvPr>
        </p:nvSpPr>
        <p:spPr>
          <a:xfrm>
            <a:off x="1060006" y="853614"/>
            <a:ext cx="10884787" cy="354584"/>
          </a:xfrm>
          <a:prstGeom prst="rect">
            <a:avLst/>
          </a:prstGeom>
        </p:spPr>
        <p:txBody>
          <a:bodyPr vert="horz" wrap="square" lIns="0" tIns="15875" rIns="0" bIns="0" rtlCol="0">
            <a:spAutoFit/>
          </a:bodyPr>
          <a:lstStyle/>
          <a:p>
            <a:pPr marL="12700">
              <a:lnSpc>
                <a:spcPct val="100000"/>
              </a:lnSpc>
              <a:spcBef>
                <a:spcPts val="125"/>
              </a:spcBef>
            </a:pPr>
            <a:r>
              <a:rPr sz="2200" spc="90" dirty="0">
                <a:latin typeface="STXinwei" panose="02010800040101010101" pitchFamily="2" charset="-122"/>
                <a:ea typeface="STXinwei" panose="02010800040101010101" pitchFamily="2" charset="-122"/>
              </a:rPr>
              <a:t>Ada</a:t>
            </a:r>
            <a:r>
              <a:rPr sz="2200" spc="35" dirty="0">
                <a:latin typeface="STXinwei" panose="02010800040101010101" pitchFamily="2" charset="-122"/>
                <a:ea typeface="STXinwei" panose="02010800040101010101" pitchFamily="2" charset="-122"/>
              </a:rPr>
              <a:t> 3</a:t>
            </a:r>
            <a:r>
              <a:rPr sz="2200" spc="40" dirty="0">
                <a:latin typeface="STXinwei" panose="02010800040101010101" pitchFamily="2" charset="-122"/>
                <a:ea typeface="STXinwei" panose="02010800040101010101" pitchFamily="2" charset="-122"/>
              </a:rPr>
              <a:t> </a:t>
            </a:r>
            <a:r>
              <a:rPr sz="2200" spc="50" dirty="0">
                <a:latin typeface="STXinwei" panose="02010800040101010101" pitchFamily="2" charset="-122"/>
                <a:ea typeface="STXinwei" panose="02010800040101010101" pitchFamily="2" charset="-122"/>
              </a:rPr>
              <a:t>hal</a:t>
            </a:r>
            <a:r>
              <a:rPr sz="2200" spc="40" dirty="0">
                <a:latin typeface="STXinwei" panose="02010800040101010101" pitchFamily="2" charset="-122"/>
                <a:ea typeface="STXinwei" panose="02010800040101010101" pitchFamily="2" charset="-122"/>
              </a:rPr>
              <a:t> </a:t>
            </a:r>
            <a:r>
              <a:rPr sz="2200" spc="55" dirty="0">
                <a:latin typeface="STXinwei" panose="02010800040101010101" pitchFamily="2" charset="-122"/>
                <a:ea typeface="STXinwei" panose="02010800040101010101" pitchFamily="2" charset="-122"/>
              </a:rPr>
              <a:t>yang</a:t>
            </a:r>
            <a:r>
              <a:rPr sz="2200" spc="40" dirty="0">
                <a:latin typeface="STXinwei" panose="02010800040101010101" pitchFamily="2" charset="-122"/>
                <a:ea typeface="STXinwei" panose="02010800040101010101" pitchFamily="2" charset="-122"/>
              </a:rPr>
              <a:t> </a:t>
            </a:r>
            <a:r>
              <a:rPr sz="2200" spc="70" dirty="0">
                <a:latin typeface="STXinwei" panose="02010800040101010101" pitchFamily="2" charset="-122"/>
                <a:ea typeface="STXinwei" panose="02010800040101010101" pitchFamily="2" charset="-122"/>
              </a:rPr>
              <a:t>perlu</a:t>
            </a:r>
            <a:r>
              <a:rPr sz="2200" spc="35" dirty="0">
                <a:latin typeface="STXinwei" panose="02010800040101010101" pitchFamily="2" charset="-122"/>
                <a:ea typeface="STXinwei" panose="02010800040101010101" pitchFamily="2" charset="-122"/>
              </a:rPr>
              <a:t> </a:t>
            </a:r>
            <a:r>
              <a:rPr sz="2200" spc="40" dirty="0">
                <a:latin typeface="STXinwei" panose="02010800040101010101" pitchFamily="2" charset="-122"/>
                <a:ea typeface="STXinwei" panose="02010800040101010101" pitchFamily="2" charset="-122"/>
              </a:rPr>
              <a:t>diperhatikan </a:t>
            </a:r>
            <a:r>
              <a:rPr sz="2200" spc="35" dirty="0">
                <a:latin typeface="STXinwei" panose="02010800040101010101" pitchFamily="2" charset="-122"/>
                <a:ea typeface="STXinwei" panose="02010800040101010101" pitchFamily="2" charset="-122"/>
              </a:rPr>
              <a:t>dari</a:t>
            </a:r>
            <a:r>
              <a:rPr sz="2200" spc="40" dirty="0">
                <a:latin typeface="STXinwei" panose="02010800040101010101" pitchFamily="2" charset="-122"/>
                <a:ea typeface="STXinwei" panose="02010800040101010101" pitchFamily="2" charset="-122"/>
              </a:rPr>
              <a:t> </a:t>
            </a:r>
            <a:r>
              <a:rPr sz="2200" spc="105" dirty="0">
                <a:latin typeface="STXinwei" panose="02010800040101010101" pitchFamily="2" charset="-122"/>
                <a:ea typeface="STXinwei" panose="02010800040101010101" pitchFamily="2" charset="-122"/>
              </a:rPr>
              <a:t>model</a:t>
            </a:r>
            <a:r>
              <a:rPr sz="2200" spc="40" dirty="0">
                <a:latin typeface="STXinwei" panose="02010800040101010101" pitchFamily="2" charset="-122"/>
                <a:ea typeface="STXinwei" panose="02010800040101010101" pitchFamily="2" charset="-122"/>
              </a:rPr>
              <a:t> </a:t>
            </a:r>
            <a:r>
              <a:rPr sz="2200" spc="45" dirty="0">
                <a:latin typeface="STXinwei" panose="02010800040101010101" pitchFamily="2" charset="-122"/>
                <a:ea typeface="STXinwei" panose="02010800040101010101" pitchFamily="2" charset="-122"/>
              </a:rPr>
              <a:t>Markowitz</a:t>
            </a:r>
            <a:r>
              <a:rPr sz="2200" spc="40" dirty="0">
                <a:latin typeface="STXinwei" panose="02010800040101010101" pitchFamily="2" charset="-122"/>
                <a:ea typeface="STXinwei" panose="02010800040101010101" pitchFamily="2" charset="-122"/>
              </a:rPr>
              <a:t> </a:t>
            </a:r>
            <a:r>
              <a:rPr sz="2200" spc="15" dirty="0">
                <a:latin typeface="STXinwei" panose="02010800040101010101" pitchFamily="2" charset="-122"/>
                <a:ea typeface="STXinwei" panose="02010800040101010101" pitchFamily="2" charset="-122"/>
              </a:rPr>
              <a:t>untuk</a:t>
            </a:r>
            <a:r>
              <a:rPr sz="2200" spc="35" dirty="0">
                <a:latin typeface="STXinwei" panose="02010800040101010101" pitchFamily="2" charset="-122"/>
                <a:ea typeface="STXinwei" panose="02010800040101010101" pitchFamily="2" charset="-122"/>
              </a:rPr>
              <a:t> </a:t>
            </a:r>
            <a:r>
              <a:rPr sz="2200" spc="80" dirty="0">
                <a:latin typeface="STXinwei" panose="02010800040101010101" pitchFamily="2" charset="-122"/>
                <a:ea typeface="STXinwei" panose="02010800040101010101" pitchFamily="2" charset="-122"/>
              </a:rPr>
              <a:t>portofolio</a:t>
            </a:r>
            <a:r>
              <a:rPr sz="2200" spc="40" dirty="0">
                <a:latin typeface="STXinwei" panose="02010800040101010101" pitchFamily="2" charset="-122"/>
                <a:ea typeface="STXinwei" panose="02010800040101010101" pitchFamily="2" charset="-122"/>
              </a:rPr>
              <a:t> </a:t>
            </a:r>
            <a:r>
              <a:rPr sz="2200" spc="65" dirty="0">
                <a:latin typeface="STXinwei" panose="02010800040101010101" pitchFamily="2" charset="-122"/>
                <a:ea typeface="STXinwei" panose="02010800040101010101" pitchFamily="2" charset="-122"/>
              </a:rPr>
              <a:t>optimal</a:t>
            </a:r>
            <a:endParaRPr sz="2200" dirty="0">
              <a:latin typeface="STXinwei" panose="02010800040101010101" pitchFamily="2" charset="-122"/>
              <a:ea typeface="STXinwei" panose="02010800040101010101" pitchFamily="2" charset="-122"/>
            </a:endParaRPr>
          </a:p>
        </p:txBody>
      </p:sp>
      <p:sp>
        <p:nvSpPr>
          <p:cNvPr id="4" name="object 4"/>
          <p:cNvSpPr txBox="1"/>
          <p:nvPr/>
        </p:nvSpPr>
        <p:spPr>
          <a:xfrm>
            <a:off x="11707103" y="6191259"/>
            <a:ext cx="389890" cy="350520"/>
          </a:xfrm>
          <a:prstGeom prst="rect">
            <a:avLst/>
          </a:prstGeom>
        </p:spPr>
        <p:txBody>
          <a:bodyPr vert="horz" wrap="square" lIns="0" tIns="16510" rIns="0" bIns="0" rtlCol="0">
            <a:spAutoFit/>
          </a:bodyPr>
          <a:lstStyle/>
          <a:p>
            <a:pPr marL="12700">
              <a:lnSpc>
                <a:spcPct val="100000"/>
              </a:lnSpc>
              <a:spcBef>
                <a:spcPts val="130"/>
              </a:spcBef>
            </a:pPr>
            <a:r>
              <a:rPr sz="2100" b="1" spc="95" dirty="0">
                <a:solidFill>
                  <a:srgbClr val="FFFFFF"/>
                </a:solidFill>
                <a:latin typeface="Tahoma"/>
                <a:cs typeface="Tahoma"/>
              </a:rPr>
              <a:t>02</a:t>
            </a:r>
            <a:endParaRPr sz="2100">
              <a:latin typeface="Tahoma"/>
              <a:cs typeface="Tahoma"/>
            </a:endParaRPr>
          </a:p>
        </p:txBody>
      </p:sp>
      <p:sp>
        <p:nvSpPr>
          <p:cNvPr id="5" name="object 5"/>
          <p:cNvSpPr txBox="1"/>
          <p:nvPr/>
        </p:nvSpPr>
        <p:spPr>
          <a:xfrm>
            <a:off x="1212206" y="1421412"/>
            <a:ext cx="3766194" cy="2611484"/>
          </a:xfrm>
          <a:prstGeom prst="rect">
            <a:avLst/>
          </a:prstGeom>
        </p:spPr>
        <p:txBody>
          <a:bodyPr vert="horz" wrap="square" lIns="0" tIns="12065" rIns="0" bIns="0" rtlCol="0">
            <a:spAutoFit/>
          </a:bodyPr>
          <a:lstStyle/>
          <a:p>
            <a:pPr marL="355600" marR="5080" indent="-342900" algn="ctr">
              <a:lnSpc>
                <a:spcPct val="117500"/>
              </a:lnSpc>
              <a:spcBef>
                <a:spcPts val="95"/>
              </a:spcBef>
              <a:buFont typeface="+mj-lt"/>
              <a:buAutoNum type="arabicPeriod"/>
            </a:pPr>
            <a:r>
              <a:rPr sz="1600" spc="-20" dirty="0" err="1">
                <a:solidFill>
                  <a:srgbClr val="FFFFFF"/>
                </a:solidFill>
                <a:latin typeface="STXinwei" panose="02010800040101010101" pitchFamily="2" charset="-122"/>
                <a:ea typeface="STXinwei" panose="02010800040101010101" pitchFamily="2" charset="-122"/>
                <a:cs typeface="Tahoma"/>
              </a:rPr>
              <a:t>S</a:t>
            </a:r>
            <a:r>
              <a:rPr sz="1600" spc="50" dirty="0" err="1">
                <a:solidFill>
                  <a:srgbClr val="FFFFFF"/>
                </a:solidFill>
                <a:latin typeface="STXinwei" panose="02010800040101010101" pitchFamily="2" charset="-122"/>
                <a:ea typeface="STXinwei" panose="02010800040101010101" pitchFamily="2" charset="-122"/>
                <a:cs typeface="Tahoma"/>
              </a:rPr>
              <a:t>e</a:t>
            </a:r>
            <a:r>
              <a:rPr sz="1600" spc="30" dirty="0" err="1">
                <a:solidFill>
                  <a:srgbClr val="FFFFFF"/>
                </a:solidFill>
                <a:latin typeface="STXinwei" panose="02010800040101010101" pitchFamily="2" charset="-122"/>
                <a:ea typeface="STXinwei" panose="02010800040101010101" pitchFamily="2" charset="-122"/>
                <a:cs typeface="Tahoma"/>
              </a:rPr>
              <a:t>m</a:t>
            </a:r>
            <a:r>
              <a:rPr sz="1600" spc="-20" dirty="0" err="1">
                <a:solidFill>
                  <a:srgbClr val="FFFFFF"/>
                </a:solidFill>
                <a:latin typeface="STXinwei" panose="02010800040101010101" pitchFamily="2" charset="-122"/>
                <a:ea typeface="STXinwei" panose="02010800040101010101" pitchFamily="2" charset="-122"/>
                <a:cs typeface="Tahoma"/>
              </a:rPr>
              <a:t>u</a:t>
            </a:r>
            <a:r>
              <a:rPr sz="1600" spc="-15" dirty="0" err="1">
                <a:solidFill>
                  <a:srgbClr val="FFFFFF"/>
                </a:solidFill>
                <a:latin typeface="STXinwei" panose="02010800040101010101" pitchFamily="2" charset="-122"/>
                <a:ea typeface="STXinwei" panose="02010800040101010101" pitchFamily="2" charset="-122"/>
                <a:cs typeface="Tahoma"/>
              </a:rPr>
              <a:t>a</a:t>
            </a:r>
            <a:r>
              <a:rPr sz="1600" spc="30"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t</a:t>
            </a:r>
            <a:r>
              <a:rPr sz="1600" spc="-15" dirty="0">
                <a:solidFill>
                  <a:srgbClr val="FFFFFF"/>
                </a:solidFill>
                <a:latin typeface="STXinwei" panose="02010800040101010101" pitchFamily="2" charset="-122"/>
                <a:ea typeface="STXinwei" panose="02010800040101010101" pitchFamily="2" charset="-122"/>
                <a:cs typeface="Tahoma"/>
              </a:rPr>
              <a:t>i</a:t>
            </a:r>
            <a:r>
              <a:rPr sz="1600" spc="15" dirty="0">
                <a:solidFill>
                  <a:srgbClr val="FFFFFF"/>
                </a:solidFill>
                <a:latin typeface="STXinwei" panose="02010800040101010101" pitchFamily="2" charset="-122"/>
                <a:ea typeface="STXinwei" panose="02010800040101010101" pitchFamily="2" charset="-122"/>
                <a:cs typeface="Tahoma"/>
              </a:rPr>
              <a:t>t</a:t>
            </a:r>
            <a:r>
              <a:rPr sz="1600" spc="-15" dirty="0">
                <a:solidFill>
                  <a:srgbClr val="FFFFFF"/>
                </a:solidFill>
                <a:latin typeface="STXinwei" panose="02010800040101010101" pitchFamily="2" charset="-122"/>
                <a:ea typeface="STXinwei" panose="02010800040101010101" pitchFamily="2" charset="-122"/>
                <a:cs typeface="Tahoma"/>
              </a:rPr>
              <a:t>i</a:t>
            </a:r>
            <a:r>
              <a:rPr sz="1600" spc="45" dirty="0">
                <a:solidFill>
                  <a:srgbClr val="FFFFFF"/>
                </a:solidFill>
                <a:latin typeface="STXinwei" panose="02010800040101010101" pitchFamily="2" charset="-122"/>
                <a:ea typeface="STXinwei" panose="02010800040101010101" pitchFamily="2" charset="-122"/>
                <a:cs typeface="Tahoma"/>
              </a:rPr>
              <a:t>k</a:t>
            </a:r>
            <a:r>
              <a:rPr sz="1600" spc="30" dirty="0">
                <a:solidFill>
                  <a:srgbClr val="FFFFFF"/>
                </a:solidFill>
                <a:latin typeface="STXinwei" panose="02010800040101010101" pitchFamily="2" charset="-122"/>
                <a:ea typeface="STXinwei" panose="02010800040101010101" pitchFamily="2" charset="-122"/>
                <a:cs typeface="Tahoma"/>
              </a:rPr>
              <a:t> </a:t>
            </a:r>
            <a:r>
              <a:rPr sz="1600" spc="125" dirty="0">
                <a:solidFill>
                  <a:srgbClr val="FFFFFF"/>
                </a:solidFill>
                <a:latin typeface="STXinwei" panose="02010800040101010101" pitchFamily="2" charset="-122"/>
                <a:ea typeface="STXinwei" panose="02010800040101010101" pitchFamily="2" charset="-122"/>
                <a:cs typeface="Tahoma"/>
              </a:rPr>
              <a:t>p</a:t>
            </a:r>
            <a:r>
              <a:rPr sz="1600" spc="90" dirty="0">
                <a:solidFill>
                  <a:srgbClr val="FFFFFF"/>
                </a:solidFill>
                <a:latin typeface="STXinwei" panose="02010800040101010101" pitchFamily="2" charset="-122"/>
                <a:ea typeface="STXinwei" panose="02010800040101010101" pitchFamily="2" charset="-122"/>
                <a:cs typeface="Tahoma"/>
              </a:rPr>
              <a:t>o</a:t>
            </a:r>
            <a:r>
              <a:rPr sz="1600" spc="10" dirty="0">
                <a:solidFill>
                  <a:srgbClr val="FFFFFF"/>
                </a:solidFill>
                <a:latin typeface="STXinwei" panose="02010800040101010101" pitchFamily="2" charset="-122"/>
                <a:ea typeface="STXinwei" panose="02010800040101010101" pitchFamily="2" charset="-122"/>
                <a:cs typeface="Tahoma"/>
              </a:rPr>
              <a:t>r</a:t>
            </a:r>
            <a:r>
              <a:rPr sz="1600" spc="15" dirty="0">
                <a:solidFill>
                  <a:srgbClr val="FFFFFF"/>
                </a:solidFill>
                <a:latin typeface="STXinwei" panose="02010800040101010101" pitchFamily="2" charset="-122"/>
                <a:ea typeface="STXinwei" panose="02010800040101010101" pitchFamily="2" charset="-122"/>
                <a:cs typeface="Tahoma"/>
              </a:rPr>
              <a:t>t</a:t>
            </a:r>
            <a:r>
              <a:rPr sz="1600" spc="90" dirty="0">
                <a:solidFill>
                  <a:srgbClr val="FFFFFF"/>
                </a:solidFill>
                <a:latin typeface="STXinwei" panose="02010800040101010101" pitchFamily="2" charset="-122"/>
                <a:ea typeface="STXinwei" panose="02010800040101010101" pitchFamily="2" charset="-122"/>
                <a:cs typeface="Tahoma"/>
              </a:rPr>
              <a:t>o</a:t>
            </a:r>
            <a:r>
              <a:rPr sz="1600" spc="-10" dirty="0">
                <a:solidFill>
                  <a:srgbClr val="FFFFFF"/>
                </a:solidFill>
                <a:latin typeface="STXinwei" panose="02010800040101010101" pitchFamily="2" charset="-122"/>
                <a:ea typeface="STXinwei" panose="02010800040101010101" pitchFamily="2" charset="-122"/>
                <a:cs typeface="Tahoma"/>
              </a:rPr>
              <a:t>f</a:t>
            </a:r>
            <a:r>
              <a:rPr sz="1600" spc="90" dirty="0">
                <a:solidFill>
                  <a:srgbClr val="FFFFFF"/>
                </a:solidFill>
                <a:latin typeface="STXinwei" panose="02010800040101010101" pitchFamily="2" charset="-122"/>
                <a:ea typeface="STXinwei" panose="02010800040101010101" pitchFamily="2" charset="-122"/>
                <a:cs typeface="Tahoma"/>
              </a:rPr>
              <a:t>o</a:t>
            </a:r>
            <a:r>
              <a:rPr sz="1600" spc="105" dirty="0">
                <a:solidFill>
                  <a:srgbClr val="FFFFFF"/>
                </a:solidFill>
                <a:latin typeface="STXinwei" panose="02010800040101010101" pitchFamily="2" charset="-122"/>
                <a:ea typeface="STXinwei" panose="02010800040101010101" pitchFamily="2" charset="-122"/>
                <a:cs typeface="Tahoma"/>
              </a:rPr>
              <a:t>l</a:t>
            </a:r>
            <a:r>
              <a:rPr sz="1600" spc="-15" dirty="0">
                <a:solidFill>
                  <a:srgbClr val="FFFFFF"/>
                </a:solidFill>
                <a:latin typeface="STXinwei" panose="02010800040101010101" pitchFamily="2" charset="-122"/>
                <a:ea typeface="STXinwei" panose="02010800040101010101" pitchFamily="2" charset="-122"/>
                <a:cs typeface="Tahoma"/>
              </a:rPr>
              <a:t>i</a:t>
            </a:r>
            <a:r>
              <a:rPr sz="1600" spc="95" dirty="0">
                <a:solidFill>
                  <a:srgbClr val="FFFFFF"/>
                </a:solidFill>
                <a:latin typeface="STXinwei" panose="02010800040101010101" pitchFamily="2" charset="-122"/>
                <a:ea typeface="STXinwei" panose="02010800040101010101" pitchFamily="2" charset="-122"/>
                <a:cs typeface="Tahoma"/>
              </a:rPr>
              <a:t>o</a:t>
            </a:r>
            <a:r>
              <a:rPr sz="1600" spc="30" dirty="0">
                <a:solidFill>
                  <a:srgbClr val="FFFFFF"/>
                </a:solidFill>
                <a:latin typeface="STXinwei" panose="02010800040101010101" pitchFamily="2" charset="-122"/>
                <a:ea typeface="STXinwei" panose="02010800040101010101" pitchFamily="2" charset="-122"/>
                <a:cs typeface="Tahoma"/>
              </a:rPr>
              <a:t> </a:t>
            </a:r>
            <a:r>
              <a:rPr sz="1600" spc="55" dirty="0">
                <a:solidFill>
                  <a:srgbClr val="FFFFFF"/>
                </a:solidFill>
                <a:latin typeface="STXinwei" panose="02010800040101010101" pitchFamily="2" charset="-122"/>
                <a:ea typeface="STXinwei" panose="02010800040101010101" pitchFamily="2" charset="-122"/>
                <a:cs typeface="Tahoma"/>
              </a:rPr>
              <a:t>y</a:t>
            </a:r>
            <a:r>
              <a:rPr sz="1600" spc="-20" dirty="0">
                <a:solidFill>
                  <a:srgbClr val="FFFFFF"/>
                </a:solidFill>
                <a:latin typeface="STXinwei" panose="02010800040101010101" pitchFamily="2" charset="-122"/>
                <a:ea typeface="STXinwei" panose="02010800040101010101" pitchFamily="2" charset="-122"/>
                <a:cs typeface="Tahoma"/>
              </a:rPr>
              <a:t>a</a:t>
            </a:r>
            <a:r>
              <a:rPr sz="1600" spc="30" dirty="0">
                <a:solidFill>
                  <a:srgbClr val="FFFFFF"/>
                </a:solidFill>
                <a:latin typeface="STXinwei" panose="02010800040101010101" pitchFamily="2" charset="-122"/>
                <a:ea typeface="STXinwei" panose="02010800040101010101" pitchFamily="2" charset="-122"/>
                <a:cs typeface="Tahoma"/>
              </a:rPr>
              <a:t>n</a:t>
            </a:r>
            <a:r>
              <a:rPr sz="1600" spc="105" dirty="0">
                <a:solidFill>
                  <a:srgbClr val="FFFFFF"/>
                </a:solidFill>
                <a:latin typeface="STXinwei" panose="02010800040101010101" pitchFamily="2" charset="-122"/>
                <a:ea typeface="STXinwei" panose="02010800040101010101" pitchFamily="2" charset="-122"/>
                <a:cs typeface="Tahoma"/>
              </a:rPr>
              <a:t>g</a:t>
            </a:r>
            <a:r>
              <a:rPr sz="1600" spc="30" dirty="0">
                <a:solidFill>
                  <a:srgbClr val="FFFFFF"/>
                </a:solidFill>
                <a:latin typeface="STXinwei" panose="02010800040101010101" pitchFamily="2" charset="-122"/>
                <a:ea typeface="STXinwei" panose="02010800040101010101" pitchFamily="2" charset="-122"/>
                <a:cs typeface="Tahoma"/>
              </a:rPr>
              <a:t> </a:t>
            </a:r>
            <a:r>
              <a:rPr sz="1600" spc="-20" dirty="0">
                <a:solidFill>
                  <a:srgbClr val="FFFFFF"/>
                </a:solidFill>
                <a:latin typeface="STXinwei" panose="02010800040101010101" pitchFamily="2" charset="-122"/>
                <a:ea typeface="STXinwei" panose="02010800040101010101" pitchFamily="2" charset="-122"/>
                <a:cs typeface="Tahoma"/>
              </a:rPr>
              <a:t>a</a:t>
            </a:r>
            <a:r>
              <a:rPr sz="1600" spc="125" dirty="0">
                <a:solidFill>
                  <a:srgbClr val="FFFFFF"/>
                </a:solidFill>
                <a:latin typeface="STXinwei" panose="02010800040101010101" pitchFamily="2" charset="-122"/>
                <a:ea typeface="STXinwei" panose="02010800040101010101" pitchFamily="2" charset="-122"/>
                <a:cs typeface="Tahoma"/>
              </a:rPr>
              <a:t>d</a:t>
            </a:r>
            <a:r>
              <a:rPr sz="1600" spc="-10" dirty="0">
                <a:solidFill>
                  <a:srgbClr val="FFFFFF"/>
                </a:solidFill>
                <a:latin typeface="STXinwei" panose="02010800040101010101" pitchFamily="2" charset="-122"/>
                <a:ea typeface="STXinwei" panose="02010800040101010101" pitchFamily="2" charset="-122"/>
                <a:cs typeface="Tahoma"/>
              </a:rPr>
              <a:t>a  </a:t>
            </a:r>
            <a:r>
              <a:rPr sz="1600" spc="45" dirty="0">
                <a:solidFill>
                  <a:srgbClr val="FFFFFF"/>
                </a:solidFill>
                <a:latin typeface="STXinwei" panose="02010800040101010101" pitchFamily="2" charset="-122"/>
                <a:ea typeface="STXinwei" panose="02010800040101010101" pitchFamily="2" charset="-122"/>
                <a:cs typeface="Tahoma"/>
              </a:rPr>
              <a:t>dalam</a:t>
            </a:r>
            <a:r>
              <a:rPr sz="1600" spc="25" dirty="0">
                <a:solidFill>
                  <a:srgbClr val="FFFFFF"/>
                </a:solidFill>
                <a:latin typeface="STXinwei" panose="02010800040101010101" pitchFamily="2" charset="-122"/>
                <a:ea typeface="STXinwei" panose="02010800040101010101" pitchFamily="2" charset="-122"/>
                <a:cs typeface="Tahoma"/>
              </a:rPr>
              <a:t> permukaan</a:t>
            </a:r>
            <a:r>
              <a:rPr sz="1600" spc="30" dirty="0">
                <a:solidFill>
                  <a:srgbClr val="FFFFFF"/>
                </a:solidFill>
                <a:latin typeface="STXinwei" panose="02010800040101010101" pitchFamily="2" charset="-122"/>
                <a:ea typeface="STXinwei" panose="02010800040101010101" pitchFamily="2" charset="-122"/>
                <a:cs typeface="Tahoma"/>
              </a:rPr>
              <a:t> </a:t>
            </a:r>
            <a:r>
              <a:rPr sz="1600" spc="10" dirty="0">
                <a:solidFill>
                  <a:srgbClr val="FFFFFF"/>
                </a:solidFill>
                <a:latin typeface="STXinwei" panose="02010800040101010101" pitchFamily="2" charset="-122"/>
                <a:ea typeface="STXinwei" panose="02010800040101010101" pitchFamily="2" charset="-122"/>
                <a:cs typeface="Tahoma"/>
              </a:rPr>
              <a:t>efisien</a:t>
            </a:r>
            <a:r>
              <a:rPr sz="1600" spc="25" dirty="0">
                <a:solidFill>
                  <a:srgbClr val="FFFFFF"/>
                </a:solidFill>
                <a:latin typeface="STXinwei" panose="02010800040101010101" pitchFamily="2" charset="-122"/>
                <a:ea typeface="STXinwei" panose="02010800040101010101" pitchFamily="2" charset="-122"/>
                <a:cs typeface="Tahoma"/>
              </a:rPr>
              <a:t> </a:t>
            </a:r>
            <a:r>
              <a:rPr sz="1600" spc="30" dirty="0">
                <a:solidFill>
                  <a:srgbClr val="FFFFFF"/>
                </a:solidFill>
                <a:latin typeface="STXinwei" panose="02010800040101010101" pitchFamily="2" charset="-122"/>
                <a:ea typeface="STXinwei" panose="02010800040101010101" pitchFamily="2" charset="-122"/>
                <a:cs typeface="Tahoma"/>
              </a:rPr>
              <a:t>mempunyai </a:t>
            </a:r>
            <a:r>
              <a:rPr sz="1600" spc="-395"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kedudukan</a:t>
            </a:r>
            <a:r>
              <a:rPr sz="1600" spc="25"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yang</a:t>
            </a:r>
            <a:r>
              <a:rPr sz="1600" spc="25" dirty="0">
                <a:solidFill>
                  <a:srgbClr val="FFFFFF"/>
                </a:solidFill>
                <a:latin typeface="STXinwei" panose="02010800040101010101" pitchFamily="2" charset="-122"/>
                <a:ea typeface="STXinwei" panose="02010800040101010101" pitchFamily="2" charset="-122"/>
                <a:cs typeface="Tahoma"/>
              </a:rPr>
              <a:t> </a:t>
            </a:r>
            <a:r>
              <a:rPr sz="1600" spc="-5" dirty="0">
                <a:solidFill>
                  <a:srgbClr val="FFFFFF"/>
                </a:solidFill>
                <a:latin typeface="STXinwei" panose="02010800040101010101" pitchFamily="2" charset="-122"/>
                <a:ea typeface="STXinwei" panose="02010800040101010101" pitchFamily="2" charset="-122"/>
                <a:cs typeface="Tahoma"/>
              </a:rPr>
              <a:t>sama</a:t>
            </a:r>
            <a:r>
              <a:rPr sz="1600" spc="25" dirty="0">
                <a:solidFill>
                  <a:srgbClr val="FFFFFF"/>
                </a:solidFill>
                <a:latin typeface="STXinwei" panose="02010800040101010101" pitchFamily="2" charset="-122"/>
                <a:ea typeface="STXinwei" panose="02010800040101010101" pitchFamily="2" charset="-122"/>
                <a:cs typeface="Tahoma"/>
              </a:rPr>
              <a:t> </a:t>
            </a:r>
            <a:r>
              <a:rPr sz="1600" dirty="0">
                <a:solidFill>
                  <a:srgbClr val="FFFFFF"/>
                </a:solidFill>
                <a:latin typeface="STXinwei" panose="02010800040101010101" pitchFamily="2" charset="-122"/>
                <a:ea typeface="STXinwei" panose="02010800040101010101" pitchFamily="2" charset="-122"/>
                <a:cs typeface="Tahoma"/>
              </a:rPr>
              <a:t>antara</a:t>
            </a:r>
            <a:r>
              <a:rPr sz="1600" spc="25" dirty="0">
                <a:solidFill>
                  <a:srgbClr val="FFFFFF"/>
                </a:solidFill>
                <a:latin typeface="STXinwei" panose="02010800040101010101" pitchFamily="2" charset="-122"/>
                <a:ea typeface="STXinwei" panose="02010800040101010101" pitchFamily="2" charset="-122"/>
                <a:cs typeface="Tahoma"/>
              </a:rPr>
              <a:t> </a:t>
            </a:r>
            <a:r>
              <a:rPr sz="1600" spc="-10" dirty="0">
                <a:solidFill>
                  <a:srgbClr val="FFFFFF"/>
                </a:solidFill>
                <a:latin typeface="STXinwei" panose="02010800040101010101" pitchFamily="2" charset="-122"/>
                <a:ea typeface="STXinwei" panose="02010800040101010101" pitchFamily="2" charset="-122"/>
                <a:cs typeface="Tahoma"/>
              </a:rPr>
              <a:t>satu </a:t>
            </a:r>
            <a:r>
              <a:rPr sz="1600" spc="-5" dirty="0">
                <a:solidFill>
                  <a:srgbClr val="FFFFFF"/>
                </a:solidFill>
                <a:latin typeface="STXinwei" panose="02010800040101010101" pitchFamily="2" charset="-122"/>
                <a:ea typeface="STXinwei" panose="02010800040101010101" pitchFamily="2" charset="-122"/>
                <a:cs typeface="Tahoma"/>
              </a:rPr>
              <a:t> </a:t>
            </a:r>
            <a:r>
              <a:rPr sz="1600" spc="55" dirty="0">
                <a:solidFill>
                  <a:srgbClr val="FFFFFF"/>
                </a:solidFill>
                <a:latin typeface="STXinwei" panose="02010800040101010101" pitchFamily="2" charset="-122"/>
                <a:ea typeface="STXinwei" panose="02010800040101010101" pitchFamily="2" charset="-122"/>
                <a:cs typeface="Tahoma"/>
              </a:rPr>
              <a:t>dengan </a:t>
            </a:r>
            <a:r>
              <a:rPr sz="1600" spc="40" dirty="0">
                <a:solidFill>
                  <a:srgbClr val="FFFFFF"/>
                </a:solidFill>
                <a:latin typeface="STXinwei" panose="02010800040101010101" pitchFamily="2" charset="-122"/>
                <a:ea typeface="STXinwei" panose="02010800040101010101" pitchFamily="2" charset="-122"/>
                <a:cs typeface="Tahoma"/>
              </a:rPr>
              <a:t>yang </a:t>
            </a:r>
            <a:r>
              <a:rPr sz="1600" spc="30" dirty="0">
                <a:solidFill>
                  <a:srgbClr val="FFFFFF"/>
                </a:solidFill>
                <a:latin typeface="STXinwei" panose="02010800040101010101" pitchFamily="2" charset="-122"/>
                <a:ea typeface="STXinwei" panose="02010800040101010101" pitchFamily="2" charset="-122"/>
                <a:cs typeface="Tahoma"/>
              </a:rPr>
              <a:t>lainnya. </a:t>
            </a:r>
            <a:r>
              <a:rPr sz="1600" spc="25" dirty="0">
                <a:solidFill>
                  <a:srgbClr val="FFFFFF"/>
                </a:solidFill>
                <a:latin typeface="STXinwei" panose="02010800040101010101" pitchFamily="2" charset="-122"/>
                <a:ea typeface="STXinwei" panose="02010800040101010101" pitchFamily="2" charset="-122"/>
                <a:cs typeface="Tahoma"/>
              </a:rPr>
              <a:t>Artinya, </a:t>
            </a:r>
            <a:r>
              <a:rPr sz="1600" spc="30" dirty="0">
                <a:solidFill>
                  <a:srgbClr val="FFFFFF"/>
                </a:solidFill>
                <a:latin typeface="STXinwei" panose="02010800040101010101" pitchFamily="2" charset="-122"/>
                <a:ea typeface="STXinwei" panose="02010800040101010101" pitchFamily="2" charset="-122"/>
                <a:cs typeface="Tahoma"/>
              </a:rPr>
              <a:t>tidak </a:t>
            </a:r>
            <a:r>
              <a:rPr sz="1600" spc="35" dirty="0">
                <a:solidFill>
                  <a:srgbClr val="FFFFFF"/>
                </a:solidFill>
                <a:latin typeface="STXinwei" panose="02010800040101010101" pitchFamily="2" charset="-122"/>
                <a:ea typeface="STXinwei" panose="02010800040101010101" pitchFamily="2" charset="-122"/>
                <a:cs typeface="Tahoma"/>
              </a:rPr>
              <a:t> </a:t>
            </a:r>
            <a:r>
              <a:rPr sz="1600" spc="30" dirty="0" err="1">
                <a:solidFill>
                  <a:srgbClr val="FFFFFF"/>
                </a:solidFill>
                <a:latin typeface="STXinwei" panose="02010800040101010101" pitchFamily="2" charset="-122"/>
                <a:ea typeface="STXinwei" panose="02010800040101010101" pitchFamily="2" charset="-122"/>
                <a:cs typeface="Tahoma"/>
              </a:rPr>
              <a:t>ada</a:t>
            </a:r>
            <a:r>
              <a:rPr sz="1600" spc="25" dirty="0">
                <a:solidFill>
                  <a:srgbClr val="FFFFFF"/>
                </a:solidFill>
                <a:latin typeface="STXinwei" panose="02010800040101010101" pitchFamily="2" charset="-122"/>
                <a:ea typeface="STXinwei" panose="02010800040101010101" pitchFamily="2" charset="-122"/>
                <a:cs typeface="Tahoma"/>
              </a:rPr>
              <a:t> </a:t>
            </a:r>
            <a:r>
              <a:rPr sz="1600" spc="10" dirty="0" err="1">
                <a:solidFill>
                  <a:srgbClr val="FFFFFF"/>
                </a:solidFill>
                <a:latin typeface="STXinwei" panose="02010800040101010101" pitchFamily="2" charset="-122"/>
                <a:ea typeface="STXinwei" panose="02010800040101010101" pitchFamily="2" charset="-122"/>
                <a:cs typeface="Tahoma"/>
              </a:rPr>
              <a:t>titik</a:t>
            </a:r>
            <a:r>
              <a:rPr lang="en-US" sz="1600" spc="10" dirty="0" err="1">
                <a:solidFill>
                  <a:srgbClr val="FFFFFF"/>
                </a:solidFill>
                <a:latin typeface="STXinwei" panose="02010800040101010101" pitchFamily="2" charset="-122"/>
                <a:ea typeface="STXinwei" panose="02010800040101010101" pitchFamily="2" charset="-122"/>
                <a:cs typeface="Tahoma"/>
              </a:rPr>
              <a:t>-</a:t>
            </a:r>
            <a:r>
              <a:rPr sz="1600" spc="10" dirty="0" err="1">
                <a:solidFill>
                  <a:srgbClr val="FFFFFF"/>
                </a:solidFill>
                <a:latin typeface="STXinwei" panose="02010800040101010101" pitchFamily="2" charset="-122"/>
                <a:ea typeface="STXinwei" panose="02010800040101010101" pitchFamily="2" charset="-122"/>
                <a:cs typeface="Tahoma"/>
              </a:rPr>
              <a:t>titik</a:t>
            </a:r>
            <a:r>
              <a:rPr lang="en-US" sz="1600" dirty="0">
                <a:latin typeface="STXinwei" panose="02010800040101010101" pitchFamily="2" charset="-122"/>
                <a:ea typeface="STXinwei" panose="02010800040101010101" pitchFamily="2" charset="-122"/>
                <a:cs typeface="Tahoma"/>
              </a:rPr>
              <a:t> </a:t>
            </a:r>
            <a:r>
              <a:rPr sz="1600" spc="60" dirty="0" err="1">
                <a:solidFill>
                  <a:srgbClr val="FFFFFF"/>
                </a:solidFill>
                <a:latin typeface="STXinwei" panose="02010800040101010101" pitchFamily="2" charset="-122"/>
                <a:ea typeface="STXinwei" panose="02010800040101010101" pitchFamily="2" charset="-122"/>
                <a:cs typeface="Tahoma"/>
              </a:rPr>
              <a:t>portofolio</a:t>
            </a:r>
            <a:r>
              <a:rPr sz="1600" spc="60" dirty="0">
                <a:solidFill>
                  <a:srgbClr val="FFFFFF"/>
                </a:solidFill>
                <a:latin typeface="STXinwei" panose="02010800040101010101" pitchFamily="2" charset="-122"/>
                <a:ea typeface="STXinwei" panose="02010800040101010101" pitchFamily="2" charset="-122"/>
                <a:cs typeface="Tahoma"/>
              </a:rPr>
              <a:t> di </a:t>
            </a:r>
            <a:r>
              <a:rPr sz="1600" spc="20" dirty="0">
                <a:solidFill>
                  <a:srgbClr val="FFFFFF"/>
                </a:solidFill>
                <a:latin typeface="STXinwei" panose="02010800040101010101" pitchFamily="2" charset="-122"/>
                <a:ea typeface="STXinwei" panose="02010800040101010101" pitchFamily="2" charset="-122"/>
                <a:cs typeface="Tahoma"/>
              </a:rPr>
              <a:t>sepanjang </a:t>
            </a:r>
            <a:r>
              <a:rPr sz="1600" spc="10" dirty="0">
                <a:solidFill>
                  <a:srgbClr val="FFFFFF"/>
                </a:solidFill>
                <a:latin typeface="STXinwei" panose="02010800040101010101" pitchFamily="2" charset="-122"/>
                <a:ea typeface="STXinwei" panose="02010800040101010101" pitchFamily="2" charset="-122"/>
                <a:cs typeface="Tahoma"/>
              </a:rPr>
              <a:t>garis </a:t>
            </a:r>
            <a:r>
              <a:rPr sz="1600" spc="-400"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permukaan </a:t>
            </a:r>
            <a:r>
              <a:rPr sz="1600" spc="10" dirty="0">
                <a:solidFill>
                  <a:srgbClr val="FFFFFF"/>
                </a:solidFill>
                <a:latin typeface="STXinwei" panose="02010800040101010101" pitchFamily="2" charset="-122"/>
                <a:ea typeface="STXinwei" panose="02010800040101010101" pitchFamily="2" charset="-122"/>
                <a:cs typeface="Tahoma"/>
              </a:rPr>
              <a:t>efisien</a:t>
            </a:r>
            <a:r>
              <a:rPr sz="1600" spc="25"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yang </a:t>
            </a:r>
            <a:r>
              <a:rPr sz="1600" spc="45" dirty="0">
                <a:solidFill>
                  <a:srgbClr val="FFFFFF"/>
                </a:solidFill>
                <a:latin typeface="STXinwei" panose="02010800040101010101" pitchFamily="2" charset="-122"/>
                <a:ea typeface="STXinwei" panose="02010800040101010101" pitchFamily="2" charset="-122"/>
                <a:cs typeface="Tahoma"/>
              </a:rPr>
              <a:t> </a:t>
            </a:r>
            <a:r>
              <a:rPr sz="1600" spc="30" dirty="0" err="1">
                <a:solidFill>
                  <a:srgbClr val="FFFFFF"/>
                </a:solidFill>
                <a:latin typeface="STXinwei" panose="02010800040101010101" pitchFamily="2" charset="-122"/>
                <a:ea typeface="STXinwei" panose="02010800040101010101" pitchFamily="2" charset="-122"/>
                <a:cs typeface="Tahoma"/>
              </a:rPr>
              <a:t>mendominasi</a:t>
            </a:r>
            <a:r>
              <a:rPr sz="1600" spc="25" dirty="0">
                <a:solidFill>
                  <a:srgbClr val="FFFFFF"/>
                </a:solidFill>
                <a:latin typeface="STXinwei" panose="02010800040101010101" pitchFamily="2" charset="-122"/>
                <a:ea typeface="STXinwei" panose="02010800040101010101" pitchFamily="2" charset="-122"/>
                <a:cs typeface="Tahoma"/>
              </a:rPr>
              <a:t> </a:t>
            </a:r>
            <a:r>
              <a:rPr sz="1600" spc="10" dirty="0" err="1">
                <a:solidFill>
                  <a:srgbClr val="FFFFFF"/>
                </a:solidFill>
                <a:latin typeface="STXinwei" panose="02010800040101010101" pitchFamily="2" charset="-122"/>
                <a:ea typeface="STXinwei" panose="02010800040101010101" pitchFamily="2" charset="-122"/>
                <a:cs typeface="Tahoma"/>
              </a:rPr>
              <a:t>titik</a:t>
            </a:r>
            <a:r>
              <a:rPr lang="en-US" sz="1600" dirty="0">
                <a:latin typeface="STXinwei" panose="02010800040101010101" pitchFamily="2" charset="-122"/>
                <a:ea typeface="STXinwei" panose="02010800040101010101" pitchFamily="2" charset="-122"/>
                <a:cs typeface="Tahoma"/>
              </a:rPr>
              <a:t> </a:t>
            </a:r>
            <a:r>
              <a:rPr sz="1600" spc="60" dirty="0" err="1">
                <a:solidFill>
                  <a:srgbClr val="FFFFFF"/>
                </a:solidFill>
                <a:latin typeface="STXinwei" panose="02010800040101010101" pitchFamily="2" charset="-122"/>
                <a:ea typeface="STXinwei" panose="02010800040101010101" pitchFamily="2" charset="-122"/>
                <a:cs typeface="Tahoma"/>
              </a:rPr>
              <a:t>portofolio</a:t>
            </a:r>
            <a:r>
              <a:rPr sz="1600" spc="60"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lainnya </a:t>
            </a:r>
            <a:r>
              <a:rPr sz="1600" spc="40" dirty="0">
                <a:solidFill>
                  <a:srgbClr val="FFFFFF"/>
                </a:solidFill>
                <a:latin typeface="STXinwei" panose="02010800040101010101" pitchFamily="2" charset="-122"/>
                <a:ea typeface="STXinwei" panose="02010800040101010101" pitchFamily="2" charset="-122"/>
                <a:cs typeface="Tahoma"/>
              </a:rPr>
              <a:t>yang </a:t>
            </a:r>
            <a:r>
              <a:rPr sz="1600" spc="-20" dirty="0">
                <a:solidFill>
                  <a:srgbClr val="FFFFFF"/>
                </a:solidFill>
                <a:latin typeface="STXinwei" panose="02010800040101010101" pitchFamily="2" charset="-122"/>
                <a:ea typeface="STXinwei" panose="02010800040101010101" pitchFamily="2" charset="-122"/>
                <a:cs typeface="Tahoma"/>
              </a:rPr>
              <a:t>sama-sama </a:t>
            </a:r>
            <a:r>
              <a:rPr sz="1600" spc="-15" dirty="0">
                <a:solidFill>
                  <a:srgbClr val="FFFFFF"/>
                </a:solidFill>
                <a:latin typeface="STXinwei" panose="02010800040101010101" pitchFamily="2" charset="-122"/>
                <a:ea typeface="STXinwei" panose="02010800040101010101" pitchFamily="2" charset="-122"/>
                <a:cs typeface="Tahoma"/>
              </a:rPr>
              <a:t> </a:t>
            </a:r>
            <a:r>
              <a:rPr sz="1600" spc="45" dirty="0">
                <a:solidFill>
                  <a:srgbClr val="FFFFFF"/>
                </a:solidFill>
                <a:latin typeface="STXinwei" panose="02010800040101010101" pitchFamily="2" charset="-122"/>
                <a:ea typeface="STXinwei" panose="02010800040101010101" pitchFamily="2" charset="-122"/>
                <a:cs typeface="Tahoma"/>
              </a:rPr>
              <a:t>berada</a:t>
            </a:r>
            <a:r>
              <a:rPr sz="1600" spc="25" dirty="0">
                <a:solidFill>
                  <a:srgbClr val="FFFFFF"/>
                </a:solidFill>
                <a:latin typeface="STXinwei" panose="02010800040101010101" pitchFamily="2" charset="-122"/>
                <a:ea typeface="STXinwei" panose="02010800040101010101" pitchFamily="2" charset="-122"/>
                <a:cs typeface="Tahoma"/>
              </a:rPr>
              <a:t> </a:t>
            </a:r>
            <a:r>
              <a:rPr sz="1600" spc="55" dirty="0">
                <a:solidFill>
                  <a:srgbClr val="FFFFFF"/>
                </a:solidFill>
                <a:latin typeface="STXinwei" panose="02010800040101010101" pitchFamily="2" charset="-122"/>
                <a:ea typeface="STXinwei" panose="02010800040101010101" pitchFamily="2" charset="-122"/>
                <a:cs typeface="Tahoma"/>
              </a:rPr>
              <a:t>pada</a:t>
            </a:r>
            <a:r>
              <a:rPr sz="1600" spc="30" dirty="0">
                <a:solidFill>
                  <a:srgbClr val="FFFFFF"/>
                </a:solidFill>
                <a:latin typeface="STXinwei" panose="02010800040101010101" pitchFamily="2" charset="-122"/>
                <a:ea typeface="STXinwei" panose="02010800040101010101" pitchFamily="2" charset="-122"/>
                <a:cs typeface="Tahoma"/>
              </a:rPr>
              <a:t> </a:t>
            </a:r>
            <a:r>
              <a:rPr sz="1600" spc="10" dirty="0">
                <a:solidFill>
                  <a:srgbClr val="FFFFFF"/>
                </a:solidFill>
                <a:latin typeface="STXinwei" panose="02010800040101010101" pitchFamily="2" charset="-122"/>
                <a:ea typeface="STXinwei" panose="02010800040101010101" pitchFamily="2" charset="-122"/>
                <a:cs typeface="Tahoma"/>
              </a:rPr>
              <a:t>garis</a:t>
            </a:r>
            <a:r>
              <a:rPr sz="1600" spc="30" dirty="0">
                <a:solidFill>
                  <a:srgbClr val="FFFFFF"/>
                </a:solidFill>
                <a:latin typeface="STXinwei" panose="02010800040101010101" pitchFamily="2" charset="-122"/>
                <a:ea typeface="STXinwei" panose="02010800040101010101" pitchFamily="2" charset="-122"/>
                <a:cs typeface="Tahoma"/>
              </a:rPr>
              <a:t> </a:t>
            </a:r>
            <a:r>
              <a:rPr sz="1600" spc="25" dirty="0" err="1">
                <a:solidFill>
                  <a:srgbClr val="FFFFFF"/>
                </a:solidFill>
                <a:latin typeface="STXinwei" panose="02010800040101010101" pitchFamily="2" charset="-122"/>
                <a:ea typeface="STXinwei" panose="02010800040101010101" pitchFamily="2" charset="-122"/>
                <a:cs typeface="Tahoma"/>
              </a:rPr>
              <a:t>permukaan</a:t>
            </a:r>
            <a:r>
              <a:rPr sz="1600" spc="30" dirty="0">
                <a:solidFill>
                  <a:srgbClr val="FFFFFF"/>
                </a:solidFill>
                <a:latin typeface="STXinwei" panose="02010800040101010101" pitchFamily="2" charset="-122"/>
                <a:ea typeface="STXinwei" panose="02010800040101010101" pitchFamily="2" charset="-122"/>
                <a:cs typeface="Tahoma"/>
              </a:rPr>
              <a:t> </a:t>
            </a:r>
            <a:r>
              <a:rPr sz="1600" spc="10" dirty="0" err="1">
                <a:solidFill>
                  <a:srgbClr val="FFFFFF"/>
                </a:solidFill>
                <a:latin typeface="STXinwei" panose="02010800040101010101" pitchFamily="2" charset="-122"/>
                <a:ea typeface="STXinwei" panose="02010800040101010101" pitchFamily="2" charset="-122"/>
                <a:cs typeface="Tahoma"/>
              </a:rPr>
              <a:t>efisien</a:t>
            </a:r>
            <a:r>
              <a:rPr lang="en-US" sz="1600" spc="10" dirty="0">
                <a:solidFill>
                  <a:srgbClr val="FFFFFF"/>
                </a:solidFill>
                <a:latin typeface="STXinwei" panose="02010800040101010101" pitchFamily="2" charset="-122"/>
                <a:ea typeface="STXinwei" panose="02010800040101010101" pitchFamily="2" charset="-122"/>
                <a:cs typeface="Tahoma"/>
              </a:rPr>
              <a:t>.</a:t>
            </a:r>
            <a:endParaRPr sz="1600" dirty="0">
              <a:latin typeface="STXinwei" panose="02010800040101010101" pitchFamily="2" charset="-122"/>
              <a:ea typeface="STXinwei" panose="02010800040101010101" pitchFamily="2" charset="-122"/>
              <a:cs typeface="Tahoma"/>
            </a:endParaRPr>
          </a:p>
        </p:txBody>
      </p:sp>
      <p:sp>
        <p:nvSpPr>
          <p:cNvPr id="6" name="object 6"/>
          <p:cNvSpPr txBox="1"/>
          <p:nvPr/>
        </p:nvSpPr>
        <p:spPr>
          <a:xfrm>
            <a:off x="5210476" y="1421412"/>
            <a:ext cx="3520440" cy="2611484"/>
          </a:xfrm>
          <a:prstGeom prst="rect">
            <a:avLst/>
          </a:prstGeom>
        </p:spPr>
        <p:txBody>
          <a:bodyPr vert="horz" wrap="square" lIns="0" tIns="12065" rIns="0" bIns="0" rtlCol="0">
            <a:spAutoFit/>
          </a:bodyPr>
          <a:lstStyle/>
          <a:p>
            <a:pPr marL="355600" marR="5080" indent="-342900" algn="ctr">
              <a:lnSpc>
                <a:spcPct val="117500"/>
              </a:lnSpc>
              <a:spcBef>
                <a:spcPts val="95"/>
              </a:spcBef>
              <a:buFont typeface="+mj-lt"/>
              <a:buAutoNum type="arabicPeriod" startAt="2"/>
            </a:pPr>
            <a:r>
              <a:rPr sz="1600" spc="75" dirty="0">
                <a:solidFill>
                  <a:srgbClr val="FFFFFF"/>
                </a:solidFill>
                <a:latin typeface="STXinwei" panose="02010800040101010101" pitchFamily="2" charset="-122"/>
                <a:ea typeface="STXinwei" panose="02010800040101010101" pitchFamily="2" charset="-122"/>
                <a:cs typeface="Tahoma"/>
              </a:rPr>
              <a:t>Model </a:t>
            </a:r>
            <a:r>
              <a:rPr sz="1600" spc="35" dirty="0">
                <a:solidFill>
                  <a:srgbClr val="FFFFFF"/>
                </a:solidFill>
                <a:latin typeface="STXinwei" panose="02010800040101010101" pitchFamily="2" charset="-122"/>
                <a:ea typeface="STXinwei" panose="02010800040101010101" pitchFamily="2" charset="-122"/>
                <a:cs typeface="Tahoma"/>
              </a:rPr>
              <a:t>markowitz </a:t>
            </a:r>
            <a:r>
              <a:rPr sz="1600" spc="30" dirty="0">
                <a:solidFill>
                  <a:srgbClr val="FFFFFF"/>
                </a:solidFill>
                <a:latin typeface="STXinwei" panose="02010800040101010101" pitchFamily="2" charset="-122"/>
                <a:ea typeface="STXinwei" panose="02010800040101010101" pitchFamily="2" charset="-122"/>
                <a:cs typeface="Tahoma"/>
              </a:rPr>
              <a:t>tidak </a:t>
            </a:r>
            <a:r>
              <a:rPr sz="1600" spc="35"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memasukkan</a:t>
            </a:r>
            <a:r>
              <a:rPr sz="1600" spc="10"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isu</a:t>
            </a:r>
            <a:r>
              <a:rPr sz="1600" spc="15"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bahwa</a:t>
            </a:r>
            <a:r>
              <a:rPr sz="1600" spc="15"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investor </a:t>
            </a:r>
            <a:r>
              <a:rPr sz="1600" spc="-395" dirty="0">
                <a:solidFill>
                  <a:srgbClr val="FFFFFF"/>
                </a:solidFill>
                <a:latin typeface="STXinwei" panose="02010800040101010101" pitchFamily="2" charset="-122"/>
                <a:ea typeface="STXinwei" panose="02010800040101010101" pitchFamily="2" charset="-122"/>
                <a:cs typeface="Tahoma"/>
              </a:rPr>
              <a:t> </a:t>
            </a:r>
            <a:r>
              <a:rPr sz="1600" spc="80" dirty="0">
                <a:solidFill>
                  <a:srgbClr val="FFFFFF"/>
                </a:solidFill>
                <a:latin typeface="STXinwei" panose="02010800040101010101" pitchFamily="2" charset="-122"/>
                <a:ea typeface="STXinwei" panose="02010800040101010101" pitchFamily="2" charset="-122"/>
                <a:cs typeface="Tahoma"/>
              </a:rPr>
              <a:t>boleh</a:t>
            </a:r>
            <a:r>
              <a:rPr sz="1600" spc="25" dirty="0">
                <a:solidFill>
                  <a:srgbClr val="FFFFFF"/>
                </a:solidFill>
                <a:latin typeface="STXinwei" panose="02010800040101010101" pitchFamily="2" charset="-122"/>
                <a:ea typeface="STXinwei" panose="02010800040101010101" pitchFamily="2" charset="-122"/>
                <a:cs typeface="Tahoma"/>
              </a:rPr>
              <a:t> </a:t>
            </a:r>
            <a:r>
              <a:rPr sz="1600" spc="10" dirty="0" err="1">
                <a:solidFill>
                  <a:srgbClr val="FFFFFF"/>
                </a:solidFill>
                <a:latin typeface="STXinwei" panose="02010800040101010101" pitchFamily="2" charset="-122"/>
                <a:ea typeface="STXinwei" panose="02010800040101010101" pitchFamily="2" charset="-122"/>
                <a:cs typeface="Tahoma"/>
              </a:rPr>
              <a:t>meminjam</a:t>
            </a:r>
            <a:r>
              <a:rPr sz="1600" spc="25" dirty="0">
                <a:solidFill>
                  <a:srgbClr val="FFFFFF"/>
                </a:solidFill>
                <a:latin typeface="STXinwei" panose="02010800040101010101" pitchFamily="2" charset="-122"/>
                <a:ea typeface="STXinwei" panose="02010800040101010101" pitchFamily="2" charset="-122"/>
                <a:cs typeface="Tahoma"/>
              </a:rPr>
              <a:t> </a:t>
            </a:r>
            <a:r>
              <a:rPr sz="1600" spc="30" dirty="0">
                <a:solidFill>
                  <a:srgbClr val="FFFFFF"/>
                </a:solidFill>
                <a:latin typeface="STXinwei" panose="02010800040101010101" pitchFamily="2" charset="-122"/>
                <a:ea typeface="STXinwei" panose="02010800040101010101" pitchFamily="2" charset="-122"/>
                <a:cs typeface="Tahoma"/>
              </a:rPr>
              <a:t>dana</a:t>
            </a:r>
            <a:r>
              <a:rPr lang="en-US" sz="1600" dirty="0">
                <a:latin typeface="STXinwei" panose="02010800040101010101" pitchFamily="2" charset="-122"/>
                <a:ea typeface="STXinwei" panose="02010800040101010101" pitchFamily="2" charset="-122"/>
                <a:cs typeface="Tahoma"/>
              </a:rPr>
              <a:t> </a:t>
            </a:r>
            <a:r>
              <a:rPr sz="1600" spc="10" dirty="0" err="1">
                <a:solidFill>
                  <a:srgbClr val="FFFFFF"/>
                </a:solidFill>
                <a:latin typeface="STXinwei" panose="02010800040101010101" pitchFamily="2" charset="-122"/>
                <a:ea typeface="STXinwei" panose="02010800040101010101" pitchFamily="2" charset="-122"/>
                <a:cs typeface="Tahoma"/>
              </a:rPr>
              <a:t>untuk</a:t>
            </a:r>
            <a:r>
              <a:rPr sz="1600" spc="25" dirty="0">
                <a:solidFill>
                  <a:srgbClr val="FFFFFF"/>
                </a:solidFill>
                <a:latin typeface="STXinwei" panose="02010800040101010101" pitchFamily="2" charset="-122"/>
                <a:ea typeface="STXinwei" panose="02010800040101010101" pitchFamily="2" charset="-122"/>
                <a:cs typeface="Tahoma"/>
              </a:rPr>
              <a:t> membiayai </a:t>
            </a:r>
            <a:r>
              <a:rPr sz="1600" spc="5" dirty="0">
                <a:solidFill>
                  <a:srgbClr val="FFFFFF"/>
                </a:solidFill>
                <a:latin typeface="STXinwei" panose="02010800040101010101" pitchFamily="2" charset="-122"/>
                <a:ea typeface="STXinwei" panose="02010800040101010101" pitchFamily="2" charset="-122"/>
                <a:cs typeface="Tahoma"/>
              </a:rPr>
              <a:t>investasi </a:t>
            </a:r>
            <a:r>
              <a:rPr sz="1600" spc="10" dirty="0">
                <a:solidFill>
                  <a:srgbClr val="FFFFFF"/>
                </a:solidFill>
                <a:latin typeface="STXinwei" panose="02010800040101010101" pitchFamily="2" charset="-122"/>
                <a:ea typeface="STXinwei" panose="02010800040101010101" pitchFamily="2" charset="-122"/>
                <a:cs typeface="Tahoma"/>
              </a:rPr>
              <a:t> </a:t>
            </a:r>
            <a:r>
              <a:rPr sz="1600" spc="60" dirty="0">
                <a:solidFill>
                  <a:srgbClr val="FFFFFF"/>
                </a:solidFill>
                <a:latin typeface="STXinwei" panose="02010800040101010101" pitchFamily="2" charset="-122"/>
                <a:ea typeface="STXinwei" panose="02010800040101010101" pitchFamily="2" charset="-122"/>
                <a:cs typeface="Tahoma"/>
              </a:rPr>
              <a:t>portofolio </a:t>
            </a:r>
            <a:r>
              <a:rPr sz="1600" spc="55" dirty="0">
                <a:solidFill>
                  <a:srgbClr val="FFFFFF"/>
                </a:solidFill>
                <a:latin typeface="STXinwei" panose="02010800040101010101" pitchFamily="2" charset="-122"/>
                <a:ea typeface="STXinwei" panose="02010800040101010101" pitchFamily="2" charset="-122"/>
                <a:cs typeface="Tahoma"/>
              </a:rPr>
              <a:t>pada </a:t>
            </a:r>
            <a:r>
              <a:rPr sz="1600" spc="5" dirty="0">
                <a:solidFill>
                  <a:srgbClr val="FFFFFF"/>
                </a:solidFill>
                <a:latin typeface="STXinwei" panose="02010800040101010101" pitchFamily="2" charset="-122"/>
                <a:ea typeface="STXinwei" panose="02010800040101010101" pitchFamily="2" charset="-122"/>
                <a:cs typeface="Tahoma"/>
              </a:rPr>
              <a:t>aset </a:t>
            </a:r>
            <a:r>
              <a:rPr sz="1600" spc="40" dirty="0">
                <a:solidFill>
                  <a:srgbClr val="FFFFFF"/>
                </a:solidFill>
                <a:latin typeface="STXinwei" panose="02010800040101010101" pitchFamily="2" charset="-122"/>
                <a:ea typeface="STXinwei" panose="02010800040101010101" pitchFamily="2" charset="-122"/>
                <a:cs typeface="Tahoma"/>
              </a:rPr>
              <a:t>yang </a:t>
            </a:r>
            <a:r>
              <a:rPr sz="1600" spc="45" dirty="0">
                <a:solidFill>
                  <a:srgbClr val="FFFFFF"/>
                </a:solidFill>
                <a:latin typeface="STXinwei" panose="02010800040101010101" pitchFamily="2" charset="-122"/>
                <a:ea typeface="STXinwei" panose="02010800040101010101" pitchFamily="2" charset="-122"/>
                <a:cs typeface="Tahoma"/>
              </a:rPr>
              <a:t> </a:t>
            </a:r>
            <a:r>
              <a:rPr sz="1600" spc="35" dirty="0">
                <a:solidFill>
                  <a:srgbClr val="FFFFFF"/>
                </a:solidFill>
                <a:latin typeface="STXinwei" panose="02010800040101010101" pitchFamily="2" charset="-122"/>
                <a:ea typeface="STXinwei" panose="02010800040101010101" pitchFamily="2" charset="-122"/>
                <a:cs typeface="Tahoma"/>
              </a:rPr>
              <a:t>berisiko.</a:t>
            </a:r>
            <a:r>
              <a:rPr sz="1600" spc="120" dirty="0">
                <a:solidFill>
                  <a:srgbClr val="FFFFFF"/>
                </a:solidFill>
                <a:latin typeface="STXinwei" panose="02010800040101010101" pitchFamily="2" charset="-122"/>
                <a:ea typeface="STXinwei" panose="02010800040101010101" pitchFamily="2" charset="-122"/>
                <a:cs typeface="Tahoma"/>
              </a:rPr>
              <a:t> </a:t>
            </a:r>
            <a:r>
              <a:rPr sz="1600" spc="75" dirty="0">
                <a:solidFill>
                  <a:srgbClr val="FFFFFF"/>
                </a:solidFill>
                <a:latin typeface="STXinwei" panose="02010800040101010101" pitchFamily="2" charset="-122"/>
                <a:ea typeface="STXinwei" panose="02010800040101010101" pitchFamily="2" charset="-122"/>
                <a:cs typeface="Tahoma"/>
              </a:rPr>
              <a:t>Model</a:t>
            </a:r>
            <a:r>
              <a:rPr sz="1600" spc="125" dirty="0">
                <a:solidFill>
                  <a:srgbClr val="FFFFFF"/>
                </a:solidFill>
                <a:latin typeface="STXinwei" panose="02010800040101010101" pitchFamily="2" charset="-122"/>
                <a:ea typeface="STXinwei" panose="02010800040101010101" pitchFamily="2" charset="-122"/>
                <a:cs typeface="Tahoma"/>
              </a:rPr>
              <a:t> </a:t>
            </a:r>
            <a:r>
              <a:rPr sz="1600" spc="35" dirty="0">
                <a:solidFill>
                  <a:srgbClr val="FFFFFF"/>
                </a:solidFill>
                <a:latin typeface="STXinwei" panose="02010800040101010101" pitchFamily="2" charset="-122"/>
                <a:ea typeface="STXinwei" panose="02010800040101010101" pitchFamily="2" charset="-122"/>
                <a:cs typeface="Tahoma"/>
              </a:rPr>
              <a:t>markowitz </a:t>
            </a:r>
            <a:r>
              <a:rPr sz="1600" spc="40" dirty="0">
                <a:solidFill>
                  <a:srgbClr val="FFFFFF"/>
                </a:solidFill>
                <a:latin typeface="STXinwei" panose="02010800040101010101" pitchFamily="2" charset="-122"/>
                <a:ea typeface="STXinwei" panose="02010800040101010101" pitchFamily="2" charset="-122"/>
                <a:cs typeface="Tahoma"/>
              </a:rPr>
              <a:t> </a:t>
            </a:r>
            <a:r>
              <a:rPr sz="1600" spc="-5" dirty="0">
                <a:solidFill>
                  <a:srgbClr val="FFFFFF"/>
                </a:solidFill>
                <a:latin typeface="STXinwei" panose="02010800040101010101" pitchFamily="2" charset="-122"/>
                <a:ea typeface="STXinwei" panose="02010800040101010101" pitchFamily="2" charset="-122"/>
                <a:cs typeface="Tahoma"/>
              </a:rPr>
              <a:t>juga </a:t>
            </a:r>
            <a:r>
              <a:rPr sz="1600" spc="60" dirty="0" err="1">
                <a:solidFill>
                  <a:srgbClr val="FFFFFF"/>
                </a:solidFill>
                <a:latin typeface="STXinwei" panose="02010800040101010101" pitchFamily="2" charset="-122"/>
                <a:ea typeface="STXinwei" panose="02010800040101010101" pitchFamily="2" charset="-122"/>
                <a:cs typeface="Tahoma"/>
              </a:rPr>
              <a:t>belum</a:t>
            </a:r>
            <a:r>
              <a:rPr sz="1600" spc="60" dirty="0">
                <a:solidFill>
                  <a:srgbClr val="FFFFFF"/>
                </a:solidFill>
                <a:latin typeface="STXinwei" panose="02010800040101010101" pitchFamily="2" charset="-122"/>
                <a:ea typeface="STXinwei" panose="02010800040101010101" pitchFamily="2" charset="-122"/>
                <a:cs typeface="Tahoma"/>
              </a:rPr>
              <a:t> </a:t>
            </a:r>
            <a:r>
              <a:rPr sz="1600" spc="30" dirty="0" err="1">
                <a:solidFill>
                  <a:srgbClr val="FFFFFF"/>
                </a:solidFill>
                <a:latin typeface="STXinwei" panose="02010800040101010101" pitchFamily="2" charset="-122"/>
                <a:ea typeface="STXinwei" panose="02010800040101010101" pitchFamily="2" charset="-122"/>
                <a:cs typeface="Tahoma"/>
              </a:rPr>
              <a:t>memperthitungkan</a:t>
            </a:r>
            <a:r>
              <a:rPr lang="en-US" sz="1600" spc="30" dirty="0">
                <a:solidFill>
                  <a:srgbClr val="FFFFFF"/>
                </a:solidFill>
                <a:latin typeface="STXinwei" panose="02010800040101010101" pitchFamily="2" charset="-122"/>
                <a:ea typeface="STXinwei" panose="02010800040101010101" pitchFamily="2" charset="-122"/>
                <a:cs typeface="Tahoma"/>
              </a:rPr>
              <a:t> </a:t>
            </a:r>
            <a:r>
              <a:rPr sz="1600" spc="25" dirty="0" err="1">
                <a:solidFill>
                  <a:srgbClr val="FFFFFF"/>
                </a:solidFill>
                <a:latin typeface="STXinwei" panose="02010800040101010101" pitchFamily="2" charset="-122"/>
                <a:ea typeface="STXinwei" panose="02010800040101010101" pitchFamily="2" charset="-122"/>
                <a:cs typeface="Tahoma"/>
              </a:rPr>
              <a:t>kemungkinan</a:t>
            </a:r>
            <a:r>
              <a:rPr sz="1600" spc="25" dirty="0">
                <a:solidFill>
                  <a:srgbClr val="FFFFFF"/>
                </a:solidFill>
                <a:latin typeface="STXinwei" panose="02010800040101010101" pitchFamily="2" charset="-122"/>
                <a:ea typeface="STXinwei" panose="02010800040101010101" pitchFamily="2" charset="-122"/>
                <a:cs typeface="Tahoma"/>
              </a:rPr>
              <a:t> investor </a:t>
            </a:r>
            <a:r>
              <a:rPr sz="1600" spc="10" dirty="0" err="1">
                <a:solidFill>
                  <a:srgbClr val="FFFFFF"/>
                </a:solidFill>
                <a:latin typeface="STXinwei" panose="02010800040101010101" pitchFamily="2" charset="-122"/>
                <a:ea typeface="STXinwei" panose="02010800040101010101" pitchFamily="2" charset="-122"/>
                <a:cs typeface="Tahoma"/>
              </a:rPr>
              <a:t>untuk</a:t>
            </a:r>
            <a:r>
              <a:rPr sz="1600" spc="10"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 </a:t>
            </a:r>
            <a:r>
              <a:rPr sz="1600" spc="25" dirty="0" err="1">
                <a:solidFill>
                  <a:srgbClr val="FFFFFF"/>
                </a:solidFill>
                <a:latin typeface="STXinwei" panose="02010800040101010101" pitchFamily="2" charset="-122"/>
                <a:ea typeface="STXinwei" panose="02010800040101010101" pitchFamily="2" charset="-122"/>
                <a:cs typeface="Tahoma"/>
              </a:rPr>
              <a:t>melakukan</a:t>
            </a:r>
            <a:r>
              <a:rPr lang="en-US" sz="1600" dirty="0">
                <a:latin typeface="STXinwei" panose="02010800040101010101" pitchFamily="2" charset="-122"/>
                <a:ea typeface="STXinwei" panose="02010800040101010101" pitchFamily="2" charset="-122"/>
                <a:cs typeface="Tahoma"/>
              </a:rPr>
              <a:t> </a:t>
            </a:r>
            <a:r>
              <a:rPr sz="1600" spc="5" dirty="0" err="1">
                <a:solidFill>
                  <a:srgbClr val="FFFFFF"/>
                </a:solidFill>
                <a:latin typeface="STXinwei" panose="02010800040101010101" pitchFamily="2" charset="-122"/>
                <a:ea typeface="STXinwei" panose="02010800040101010101" pitchFamily="2" charset="-122"/>
                <a:cs typeface="Tahoma"/>
              </a:rPr>
              <a:t>investasi</a:t>
            </a:r>
            <a:r>
              <a:rPr sz="1600" spc="25" dirty="0">
                <a:solidFill>
                  <a:srgbClr val="FFFFFF"/>
                </a:solidFill>
                <a:latin typeface="STXinwei" panose="02010800040101010101" pitchFamily="2" charset="-122"/>
                <a:ea typeface="STXinwei" panose="02010800040101010101" pitchFamily="2" charset="-122"/>
                <a:cs typeface="Tahoma"/>
              </a:rPr>
              <a:t> </a:t>
            </a:r>
            <a:r>
              <a:rPr sz="1600" spc="55" dirty="0">
                <a:solidFill>
                  <a:srgbClr val="FFFFFF"/>
                </a:solidFill>
                <a:latin typeface="STXinwei" panose="02010800040101010101" pitchFamily="2" charset="-122"/>
                <a:ea typeface="STXinwei" panose="02010800040101010101" pitchFamily="2" charset="-122"/>
                <a:cs typeface="Tahoma"/>
              </a:rPr>
              <a:t>pada</a:t>
            </a:r>
            <a:r>
              <a:rPr sz="1600" spc="30" dirty="0">
                <a:solidFill>
                  <a:srgbClr val="FFFFFF"/>
                </a:solidFill>
                <a:latin typeface="STXinwei" panose="02010800040101010101" pitchFamily="2" charset="-122"/>
                <a:ea typeface="STXinwei" panose="02010800040101010101" pitchFamily="2" charset="-122"/>
                <a:cs typeface="Tahoma"/>
              </a:rPr>
              <a:t> </a:t>
            </a:r>
            <a:r>
              <a:rPr sz="1600" spc="5" dirty="0">
                <a:solidFill>
                  <a:srgbClr val="FFFFFF"/>
                </a:solidFill>
                <a:latin typeface="STXinwei" panose="02010800040101010101" pitchFamily="2" charset="-122"/>
                <a:ea typeface="STXinwei" panose="02010800040101010101" pitchFamily="2" charset="-122"/>
                <a:cs typeface="Tahoma"/>
              </a:rPr>
              <a:t>aset</a:t>
            </a:r>
            <a:r>
              <a:rPr sz="1600" spc="30" dirty="0">
                <a:solidFill>
                  <a:srgbClr val="FFFFFF"/>
                </a:solidFill>
                <a:latin typeface="STXinwei" panose="02010800040101010101" pitchFamily="2" charset="-122"/>
                <a:ea typeface="STXinwei" panose="02010800040101010101" pitchFamily="2" charset="-122"/>
                <a:cs typeface="Tahoma"/>
              </a:rPr>
              <a:t> </a:t>
            </a:r>
            <a:r>
              <a:rPr sz="1600" spc="50" dirty="0">
                <a:solidFill>
                  <a:srgbClr val="FFFFFF"/>
                </a:solidFill>
                <a:latin typeface="STXinwei" panose="02010800040101010101" pitchFamily="2" charset="-122"/>
                <a:ea typeface="STXinwei" panose="02010800040101010101" pitchFamily="2" charset="-122"/>
                <a:cs typeface="Tahoma"/>
              </a:rPr>
              <a:t>bebas</a:t>
            </a:r>
            <a:r>
              <a:rPr sz="1600" spc="30" dirty="0">
                <a:solidFill>
                  <a:srgbClr val="FFFFFF"/>
                </a:solidFill>
                <a:latin typeface="STXinwei" panose="02010800040101010101" pitchFamily="2" charset="-122"/>
                <a:ea typeface="STXinwei" panose="02010800040101010101" pitchFamily="2" charset="-122"/>
                <a:cs typeface="Tahoma"/>
              </a:rPr>
              <a:t> </a:t>
            </a:r>
            <a:r>
              <a:rPr sz="1600" spc="20" dirty="0">
                <a:solidFill>
                  <a:srgbClr val="FFFFFF"/>
                </a:solidFill>
                <a:latin typeface="STXinwei" panose="02010800040101010101" pitchFamily="2" charset="-122"/>
                <a:ea typeface="STXinwei" panose="02010800040101010101" pitchFamily="2" charset="-122"/>
                <a:cs typeface="Tahoma"/>
              </a:rPr>
              <a:t>risiko.</a:t>
            </a:r>
            <a:endParaRPr sz="1600" dirty="0">
              <a:latin typeface="STXinwei" panose="02010800040101010101" pitchFamily="2" charset="-122"/>
              <a:ea typeface="STXinwei" panose="02010800040101010101" pitchFamily="2" charset="-122"/>
              <a:cs typeface="Tahoma"/>
            </a:endParaRPr>
          </a:p>
        </p:txBody>
      </p:sp>
      <p:sp>
        <p:nvSpPr>
          <p:cNvPr id="7" name="object 7"/>
          <p:cNvSpPr txBox="1"/>
          <p:nvPr/>
        </p:nvSpPr>
        <p:spPr>
          <a:xfrm>
            <a:off x="8741386" y="1421412"/>
            <a:ext cx="3082925" cy="2611484"/>
          </a:xfrm>
          <a:prstGeom prst="rect">
            <a:avLst/>
          </a:prstGeom>
        </p:spPr>
        <p:txBody>
          <a:bodyPr vert="horz" wrap="square" lIns="0" tIns="12065" rIns="0" bIns="0" rtlCol="0">
            <a:spAutoFit/>
          </a:bodyPr>
          <a:lstStyle/>
          <a:p>
            <a:pPr marL="355600" marR="5080" indent="-342900" algn="ctr">
              <a:lnSpc>
                <a:spcPct val="117500"/>
              </a:lnSpc>
              <a:spcBef>
                <a:spcPts val="95"/>
              </a:spcBef>
              <a:buFont typeface="+mj-lt"/>
              <a:buAutoNum type="arabicPeriod" startAt="3"/>
            </a:pPr>
            <a:r>
              <a:rPr sz="1600" spc="25" dirty="0" err="1">
                <a:solidFill>
                  <a:srgbClr val="FFFFFF"/>
                </a:solidFill>
                <a:latin typeface="STXinwei" panose="02010800040101010101" pitchFamily="2" charset="-122"/>
                <a:ea typeface="STXinwei" panose="02010800040101010101" pitchFamily="2" charset="-122"/>
                <a:cs typeface="Tahoma"/>
              </a:rPr>
              <a:t>Dalam</a:t>
            </a:r>
            <a:r>
              <a:rPr sz="1600" spc="25" dirty="0">
                <a:solidFill>
                  <a:srgbClr val="FFFFFF"/>
                </a:solidFill>
                <a:latin typeface="STXinwei" panose="02010800040101010101" pitchFamily="2" charset="-122"/>
                <a:ea typeface="STXinwei" panose="02010800040101010101" pitchFamily="2" charset="-122"/>
                <a:cs typeface="Tahoma"/>
              </a:rPr>
              <a:t> </a:t>
            </a:r>
            <a:r>
              <a:rPr sz="1600" spc="20" dirty="0">
                <a:solidFill>
                  <a:srgbClr val="FFFFFF"/>
                </a:solidFill>
                <a:latin typeface="STXinwei" panose="02010800040101010101" pitchFamily="2" charset="-122"/>
                <a:ea typeface="STXinwei" panose="02010800040101010101" pitchFamily="2" charset="-122"/>
                <a:cs typeface="Tahoma"/>
              </a:rPr>
              <a:t>kenyataannya, </a:t>
            </a:r>
            <a:r>
              <a:rPr sz="1600" spc="25" dirty="0">
                <a:solidFill>
                  <a:srgbClr val="FFFFFF"/>
                </a:solidFill>
                <a:latin typeface="STXinwei" panose="02010800040101010101" pitchFamily="2" charset="-122"/>
                <a:ea typeface="STXinwei" panose="02010800040101010101" pitchFamily="2" charset="-122"/>
                <a:cs typeface="Tahoma"/>
              </a:rPr>
              <a:t>investor </a:t>
            </a:r>
            <a:r>
              <a:rPr sz="1600" spc="-400"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yang </a:t>
            </a:r>
            <a:r>
              <a:rPr sz="1600" spc="50" dirty="0">
                <a:solidFill>
                  <a:srgbClr val="FFFFFF"/>
                </a:solidFill>
                <a:latin typeface="STXinwei" panose="02010800040101010101" pitchFamily="2" charset="-122"/>
                <a:ea typeface="STXinwei" panose="02010800040101010101" pitchFamily="2" charset="-122"/>
                <a:cs typeface="Tahoma"/>
              </a:rPr>
              <a:t>berbeda-beda </a:t>
            </a:r>
            <a:r>
              <a:rPr sz="1600" spc="10" dirty="0">
                <a:solidFill>
                  <a:srgbClr val="FFFFFF"/>
                </a:solidFill>
                <a:latin typeface="STXinwei" panose="02010800040101010101" pitchFamily="2" charset="-122"/>
                <a:ea typeface="STXinwei" panose="02010800040101010101" pitchFamily="2" charset="-122"/>
                <a:cs typeface="Tahoma"/>
              </a:rPr>
              <a:t>akan </a:t>
            </a:r>
            <a:r>
              <a:rPr sz="1600" spc="15" dirty="0">
                <a:solidFill>
                  <a:srgbClr val="FFFFFF"/>
                </a:solidFill>
                <a:latin typeface="STXinwei" panose="02010800040101010101" pitchFamily="2" charset="-122"/>
                <a:ea typeface="STXinwei" panose="02010800040101010101" pitchFamily="2" charset="-122"/>
                <a:cs typeface="Tahoma"/>
              </a:rPr>
              <a:t> </a:t>
            </a:r>
            <a:r>
              <a:rPr sz="1600" spc="20" dirty="0" err="1">
                <a:solidFill>
                  <a:srgbClr val="FFFFFF"/>
                </a:solidFill>
                <a:latin typeface="STXinwei" panose="02010800040101010101" pitchFamily="2" charset="-122"/>
                <a:ea typeface="STXinwei" panose="02010800040101010101" pitchFamily="2" charset="-122"/>
                <a:cs typeface="Tahoma"/>
              </a:rPr>
              <a:t>mengestimasi</a:t>
            </a:r>
            <a:r>
              <a:rPr sz="1600" spc="25" dirty="0">
                <a:solidFill>
                  <a:srgbClr val="FFFFFF"/>
                </a:solidFill>
                <a:latin typeface="STXinwei" panose="02010800040101010101" pitchFamily="2" charset="-122"/>
                <a:ea typeface="STXinwei" panose="02010800040101010101" pitchFamily="2" charset="-122"/>
                <a:cs typeface="Tahoma"/>
              </a:rPr>
              <a:t> </a:t>
            </a:r>
            <a:r>
              <a:rPr sz="1600" spc="30" dirty="0">
                <a:solidFill>
                  <a:srgbClr val="FFFFFF"/>
                </a:solidFill>
                <a:latin typeface="STXinwei" panose="02010800040101010101" pitchFamily="2" charset="-122"/>
                <a:ea typeface="STXinwei" panose="02010800040101010101" pitchFamily="2" charset="-122"/>
                <a:cs typeface="Tahoma"/>
              </a:rPr>
              <a:t>input</a:t>
            </a:r>
            <a:r>
              <a:rPr lang="en-US" sz="1600" dirty="0">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yang </a:t>
            </a:r>
            <a:r>
              <a:rPr sz="1600" spc="65" dirty="0">
                <a:solidFill>
                  <a:srgbClr val="FFFFFF"/>
                </a:solidFill>
                <a:latin typeface="STXinwei" panose="02010800040101010101" pitchFamily="2" charset="-122"/>
                <a:ea typeface="STXinwei" panose="02010800040101010101" pitchFamily="2" charset="-122"/>
                <a:cs typeface="Tahoma"/>
              </a:rPr>
              <a:t>berbeda </a:t>
            </a:r>
            <a:r>
              <a:rPr sz="1600" spc="50" dirty="0">
                <a:solidFill>
                  <a:srgbClr val="FFFFFF"/>
                </a:solidFill>
                <a:latin typeface="STXinwei" panose="02010800040101010101" pitchFamily="2" charset="-122"/>
                <a:ea typeface="STXinwei" panose="02010800040101010101" pitchFamily="2" charset="-122"/>
                <a:cs typeface="Tahoma"/>
              </a:rPr>
              <a:t>pula </a:t>
            </a:r>
            <a:r>
              <a:rPr sz="1600" spc="45" dirty="0">
                <a:solidFill>
                  <a:srgbClr val="FFFFFF"/>
                </a:solidFill>
                <a:latin typeface="STXinwei" panose="02010800040101010101" pitchFamily="2" charset="-122"/>
                <a:ea typeface="STXinwei" panose="02010800040101010101" pitchFamily="2" charset="-122"/>
                <a:cs typeface="Tahoma"/>
              </a:rPr>
              <a:t>kedalam </a:t>
            </a:r>
            <a:r>
              <a:rPr sz="1600" spc="-405" dirty="0">
                <a:solidFill>
                  <a:srgbClr val="FFFFFF"/>
                </a:solidFill>
                <a:latin typeface="STXinwei" panose="02010800040101010101" pitchFamily="2" charset="-122"/>
                <a:ea typeface="STXinwei" panose="02010800040101010101" pitchFamily="2" charset="-122"/>
                <a:cs typeface="Tahoma"/>
              </a:rPr>
              <a:t> </a:t>
            </a:r>
            <a:r>
              <a:rPr sz="1600" spc="80" dirty="0">
                <a:solidFill>
                  <a:srgbClr val="FFFFFF"/>
                </a:solidFill>
                <a:latin typeface="STXinwei" panose="02010800040101010101" pitchFamily="2" charset="-122"/>
                <a:ea typeface="STXinwei" panose="02010800040101010101" pitchFamily="2" charset="-122"/>
                <a:cs typeface="Tahoma"/>
              </a:rPr>
              <a:t>model </a:t>
            </a:r>
            <a:r>
              <a:rPr sz="1600" spc="35" dirty="0">
                <a:solidFill>
                  <a:srgbClr val="FFFFFF"/>
                </a:solidFill>
                <a:latin typeface="STXinwei" panose="02010800040101010101" pitchFamily="2" charset="-122"/>
                <a:ea typeface="STXinwei" panose="02010800040101010101" pitchFamily="2" charset="-122"/>
                <a:cs typeface="Tahoma"/>
              </a:rPr>
              <a:t>markowitz, sehingga </a:t>
            </a:r>
            <a:r>
              <a:rPr sz="1600" spc="-400" dirty="0">
                <a:solidFill>
                  <a:srgbClr val="FFFFFF"/>
                </a:solidFill>
                <a:latin typeface="STXinwei" panose="02010800040101010101" pitchFamily="2" charset="-122"/>
                <a:ea typeface="STXinwei" panose="02010800040101010101" pitchFamily="2" charset="-122"/>
                <a:cs typeface="Tahoma"/>
              </a:rPr>
              <a:t> </a:t>
            </a:r>
            <a:r>
              <a:rPr sz="1600" spc="10" dirty="0">
                <a:solidFill>
                  <a:srgbClr val="FFFFFF"/>
                </a:solidFill>
                <a:latin typeface="STXinwei" panose="02010800040101010101" pitchFamily="2" charset="-122"/>
                <a:ea typeface="STXinwei" panose="02010800040101010101" pitchFamily="2" charset="-122"/>
                <a:cs typeface="Tahoma"/>
              </a:rPr>
              <a:t>garis</a:t>
            </a:r>
            <a:r>
              <a:rPr sz="1600" spc="25" dirty="0">
                <a:solidFill>
                  <a:srgbClr val="FFFFFF"/>
                </a:solidFill>
                <a:latin typeface="STXinwei" panose="02010800040101010101" pitchFamily="2" charset="-122"/>
                <a:ea typeface="STXinwei" panose="02010800040101010101" pitchFamily="2" charset="-122"/>
                <a:cs typeface="Tahoma"/>
              </a:rPr>
              <a:t> </a:t>
            </a:r>
            <a:r>
              <a:rPr sz="1600" spc="25" dirty="0" err="1">
                <a:solidFill>
                  <a:srgbClr val="FFFFFF"/>
                </a:solidFill>
                <a:latin typeface="STXinwei" panose="02010800040101010101" pitchFamily="2" charset="-122"/>
                <a:ea typeface="STXinwei" panose="02010800040101010101" pitchFamily="2" charset="-122"/>
                <a:cs typeface="Tahoma"/>
              </a:rPr>
              <a:t>permukaan</a:t>
            </a:r>
            <a:r>
              <a:rPr lang="en-US" sz="1600" dirty="0">
                <a:latin typeface="STXinwei" panose="02010800040101010101" pitchFamily="2" charset="-122"/>
                <a:ea typeface="STXinwei" panose="02010800040101010101" pitchFamily="2" charset="-122"/>
                <a:cs typeface="Tahoma"/>
              </a:rPr>
              <a:t> </a:t>
            </a:r>
            <a:r>
              <a:rPr sz="1600" spc="10" dirty="0" err="1">
                <a:solidFill>
                  <a:srgbClr val="FFFFFF"/>
                </a:solidFill>
                <a:latin typeface="STXinwei" panose="02010800040101010101" pitchFamily="2" charset="-122"/>
                <a:ea typeface="STXinwei" panose="02010800040101010101" pitchFamily="2" charset="-122"/>
                <a:cs typeface="Tahoma"/>
              </a:rPr>
              <a:t>efisien</a:t>
            </a:r>
            <a:r>
              <a:rPr sz="1600" spc="10"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yang </a:t>
            </a:r>
            <a:r>
              <a:rPr sz="1600" spc="25" dirty="0">
                <a:solidFill>
                  <a:srgbClr val="FFFFFF"/>
                </a:solidFill>
                <a:latin typeface="STXinwei" panose="02010800040101010101" pitchFamily="2" charset="-122"/>
                <a:ea typeface="STXinwei" panose="02010800040101010101" pitchFamily="2" charset="-122"/>
                <a:cs typeface="Tahoma"/>
              </a:rPr>
              <a:t>dihasilkan </a:t>
            </a:r>
            <a:r>
              <a:rPr sz="1600" spc="-5" dirty="0">
                <a:solidFill>
                  <a:srgbClr val="FFFFFF"/>
                </a:solidFill>
                <a:latin typeface="STXinwei" panose="02010800040101010101" pitchFamily="2" charset="-122"/>
                <a:ea typeface="STXinwei" panose="02010800040101010101" pitchFamily="2" charset="-122"/>
                <a:cs typeface="Tahoma"/>
              </a:rPr>
              <a:t>juga </a:t>
            </a:r>
            <a:r>
              <a:rPr sz="1600" spc="-400" dirty="0">
                <a:solidFill>
                  <a:srgbClr val="FFFFFF"/>
                </a:solidFill>
                <a:latin typeface="STXinwei" panose="02010800040101010101" pitchFamily="2" charset="-122"/>
                <a:ea typeface="STXinwei" panose="02010800040101010101" pitchFamily="2" charset="-122"/>
                <a:cs typeface="Tahoma"/>
              </a:rPr>
              <a:t> </a:t>
            </a:r>
            <a:r>
              <a:rPr sz="1600" spc="50" dirty="0" err="1">
                <a:solidFill>
                  <a:srgbClr val="FFFFFF"/>
                </a:solidFill>
                <a:latin typeface="STXinwei" panose="02010800040101010101" pitchFamily="2" charset="-122"/>
                <a:ea typeface="STXinwei" panose="02010800040101010101" pitchFamily="2" charset="-122"/>
                <a:cs typeface="Tahoma"/>
              </a:rPr>
              <a:t>berbeda</a:t>
            </a:r>
            <a:r>
              <a:rPr lang="en-US" sz="1600" spc="50" dirty="0" err="1">
                <a:solidFill>
                  <a:srgbClr val="FFFFFF"/>
                </a:solidFill>
                <a:latin typeface="STXinwei" panose="02010800040101010101" pitchFamily="2" charset="-122"/>
                <a:ea typeface="STXinwei" panose="02010800040101010101" pitchFamily="2" charset="-122"/>
                <a:cs typeface="Tahoma"/>
              </a:rPr>
              <a:t>-</a:t>
            </a:r>
            <a:r>
              <a:rPr sz="1600" spc="50" dirty="0" err="1">
                <a:solidFill>
                  <a:srgbClr val="FFFFFF"/>
                </a:solidFill>
                <a:latin typeface="STXinwei" panose="02010800040101010101" pitchFamily="2" charset="-122"/>
                <a:ea typeface="STXinwei" panose="02010800040101010101" pitchFamily="2" charset="-122"/>
                <a:cs typeface="Tahoma"/>
              </a:rPr>
              <a:t>beda</a:t>
            </a:r>
            <a:r>
              <a:rPr sz="1600" spc="50" dirty="0">
                <a:solidFill>
                  <a:srgbClr val="FFFFFF"/>
                </a:solidFill>
                <a:latin typeface="STXinwei" panose="02010800040101010101" pitchFamily="2" charset="-122"/>
                <a:ea typeface="STXinwei" panose="02010800040101010101" pitchFamily="2" charset="-122"/>
                <a:cs typeface="Tahoma"/>
              </a:rPr>
              <a:t> bagi </a:t>
            </a:r>
            <a:r>
              <a:rPr sz="1600" dirty="0">
                <a:solidFill>
                  <a:srgbClr val="FFFFFF"/>
                </a:solidFill>
                <a:latin typeface="STXinwei" panose="02010800040101010101" pitchFamily="2" charset="-122"/>
                <a:ea typeface="STXinwei" panose="02010800040101010101" pitchFamily="2" charset="-122"/>
                <a:cs typeface="Tahoma"/>
              </a:rPr>
              <a:t>masing- </a:t>
            </a:r>
            <a:r>
              <a:rPr sz="1600" spc="-400" dirty="0">
                <a:solidFill>
                  <a:srgbClr val="FFFFFF"/>
                </a:solidFill>
                <a:latin typeface="STXinwei" panose="02010800040101010101" pitchFamily="2" charset="-122"/>
                <a:ea typeface="STXinwei" panose="02010800040101010101" pitchFamily="2" charset="-122"/>
                <a:cs typeface="Tahoma"/>
              </a:rPr>
              <a:t> </a:t>
            </a:r>
            <a:r>
              <a:rPr sz="1600" spc="20" dirty="0">
                <a:solidFill>
                  <a:srgbClr val="FFFFFF"/>
                </a:solidFill>
                <a:latin typeface="STXinwei" panose="02010800040101010101" pitchFamily="2" charset="-122"/>
                <a:ea typeface="STXinwei" panose="02010800040101010101" pitchFamily="2" charset="-122"/>
                <a:cs typeface="Tahoma"/>
              </a:rPr>
              <a:t>masing</a:t>
            </a:r>
            <a:r>
              <a:rPr sz="1600" spc="25" dirty="0">
                <a:solidFill>
                  <a:srgbClr val="FFFFFF"/>
                </a:solidFill>
                <a:latin typeface="STXinwei" panose="02010800040101010101" pitchFamily="2" charset="-122"/>
                <a:ea typeface="STXinwei" panose="02010800040101010101" pitchFamily="2" charset="-122"/>
                <a:cs typeface="Tahoma"/>
              </a:rPr>
              <a:t> investor</a:t>
            </a:r>
            <a:r>
              <a:rPr lang="en-US" sz="1600" dirty="0">
                <a:latin typeface="STXinwei" panose="02010800040101010101" pitchFamily="2" charset="-122"/>
                <a:ea typeface="STXinwei" panose="02010800040101010101" pitchFamily="2" charset="-122"/>
                <a:cs typeface="Tahoma"/>
              </a:rPr>
              <a:t> </a:t>
            </a:r>
            <a:r>
              <a:rPr sz="1600" spc="30" dirty="0" err="1">
                <a:solidFill>
                  <a:srgbClr val="FFFFFF"/>
                </a:solidFill>
                <a:latin typeface="STXinwei" panose="02010800040101010101" pitchFamily="2" charset="-122"/>
                <a:ea typeface="STXinwei" panose="02010800040101010101" pitchFamily="2" charset="-122"/>
                <a:cs typeface="Tahoma"/>
              </a:rPr>
              <a:t>tersebut</a:t>
            </a:r>
            <a:r>
              <a:rPr sz="1600" spc="30" dirty="0">
                <a:solidFill>
                  <a:srgbClr val="FFFFFF"/>
                </a:solidFill>
                <a:latin typeface="STXinwei" panose="02010800040101010101" pitchFamily="2" charset="-122"/>
                <a:ea typeface="STXinwei" panose="02010800040101010101" pitchFamily="2" charset="-122"/>
                <a:cs typeface="Tahoma"/>
              </a:rPr>
              <a:t>.</a:t>
            </a:r>
            <a:endParaRPr sz="1600" dirty="0">
              <a:latin typeface="STXinwei" panose="02010800040101010101" pitchFamily="2" charset="-122"/>
              <a:ea typeface="STXinwei" panose="02010800040101010101" pitchFamily="2" charset="-122"/>
              <a:cs typeface="Tahoma"/>
            </a:endParaRPr>
          </a:p>
        </p:txBody>
      </p:sp>
      <p:sp>
        <p:nvSpPr>
          <p:cNvPr id="8" name="object 8"/>
          <p:cNvSpPr txBox="1"/>
          <p:nvPr/>
        </p:nvSpPr>
        <p:spPr>
          <a:xfrm>
            <a:off x="1192636" y="4217075"/>
            <a:ext cx="10647097" cy="2320956"/>
          </a:xfrm>
          <a:prstGeom prst="rect">
            <a:avLst/>
          </a:prstGeom>
        </p:spPr>
        <p:txBody>
          <a:bodyPr vert="horz" wrap="square" lIns="0" tIns="12065" rIns="0" bIns="0" rtlCol="0">
            <a:spAutoFit/>
          </a:bodyPr>
          <a:lstStyle/>
          <a:p>
            <a:pPr marL="12700" marR="5080" algn="just">
              <a:lnSpc>
                <a:spcPct val="117500"/>
              </a:lnSpc>
              <a:spcBef>
                <a:spcPts val="95"/>
              </a:spcBef>
            </a:pPr>
            <a:r>
              <a:rPr sz="1600" spc="25" dirty="0">
                <a:solidFill>
                  <a:srgbClr val="FFFFFF"/>
                </a:solidFill>
                <a:latin typeface="STXinwei" panose="02010800040101010101" pitchFamily="2" charset="-122"/>
                <a:ea typeface="STXinwei" panose="02010800040101010101" pitchFamily="2" charset="-122"/>
                <a:cs typeface="Tahoma"/>
              </a:rPr>
              <a:t>Untuk</a:t>
            </a:r>
            <a:r>
              <a:rPr sz="1600" spc="35" dirty="0">
                <a:solidFill>
                  <a:srgbClr val="FFFFFF"/>
                </a:solidFill>
                <a:latin typeface="STXinwei" panose="02010800040101010101" pitchFamily="2" charset="-122"/>
                <a:ea typeface="STXinwei" panose="02010800040101010101" pitchFamily="2" charset="-122"/>
                <a:cs typeface="Tahoma"/>
              </a:rPr>
              <a:t> </a:t>
            </a:r>
            <a:r>
              <a:rPr sz="1600" spc="60" dirty="0">
                <a:solidFill>
                  <a:srgbClr val="FFFFFF"/>
                </a:solidFill>
                <a:latin typeface="STXinwei" panose="02010800040101010101" pitchFamily="2" charset="-122"/>
                <a:ea typeface="STXinwei" panose="02010800040101010101" pitchFamily="2" charset="-122"/>
                <a:cs typeface="Tahoma"/>
              </a:rPr>
              <a:t>memperoleh</a:t>
            </a:r>
            <a:r>
              <a:rPr sz="1600" spc="35" dirty="0">
                <a:solidFill>
                  <a:srgbClr val="FFFFFF"/>
                </a:solidFill>
                <a:latin typeface="STXinwei" panose="02010800040101010101" pitchFamily="2" charset="-122"/>
                <a:ea typeface="STXinwei" panose="02010800040101010101" pitchFamily="2" charset="-122"/>
                <a:cs typeface="Tahoma"/>
              </a:rPr>
              <a:t> </a:t>
            </a:r>
            <a:r>
              <a:rPr sz="1600" dirty="0">
                <a:solidFill>
                  <a:srgbClr val="FFFFFF"/>
                </a:solidFill>
                <a:latin typeface="STXinwei" panose="02010800040101010101" pitchFamily="2" charset="-122"/>
                <a:ea typeface="STXinwei" panose="02010800040101010101" pitchFamily="2" charset="-122"/>
                <a:cs typeface="Tahoma"/>
              </a:rPr>
              <a:t>manfaat</a:t>
            </a:r>
            <a:r>
              <a:rPr sz="1600" spc="40" dirty="0">
                <a:solidFill>
                  <a:srgbClr val="FFFFFF"/>
                </a:solidFill>
                <a:latin typeface="STXinwei" panose="02010800040101010101" pitchFamily="2" charset="-122"/>
                <a:ea typeface="STXinwei" panose="02010800040101010101" pitchFamily="2" charset="-122"/>
                <a:cs typeface="Tahoma"/>
              </a:rPr>
              <a:t> pengurangan</a:t>
            </a:r>
            <a:r>
              <a:rPr sz="1600" spc="35"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risiko</a:t>
            </a:r>
            <a:r>
              <a:rPr sz="1600" spc="40" dirty="0">
                <a:solidFill>
                  <a:srgbClr val="FFFFFF"/>
                </a:solidFill>
                <a:latin typeface="STXinwei" panose="02010800040101010101" pitchFamily="2" charset="-122"/>
                <a:ea typeface="STXinwei" panose="02010800040101010101" pitchFamily="2" charset="-122"/>
                <a:cs typeface="Tahoma"/>
              </a:rPr>
              <a:t> yang</a:t>
            </a:r>
            <a:r>
              <a:rPr sz="1600" spc="35" dirty="0">
                <a:solidFill>
                  <a:srgbClr val="FFFFFF"/>
                </a:solidFill>
                <a:latin typeface="STXinwei" panose="02010800040101010101" pitchFamily="2" charset="-122"/>
                <a:ea typeface="STXinwei" panose="02010800040101010101" pitchFamily="2" charset="-122"/>
                <a:cs typeface="Tahoma"/>
              </a:rPr>
              <a:t> </a:t>
            </a:r>
            <a:r>
              <a:rPr sz="1600" spc="45" dirty="0">
                <a:solidFill>
                  <a:srgbClr val="FFFFFF"/>
                </a:solidFill>
                <a:latin typeface="STXinwei" panose="02010800040101010101" pitchFamily="2" charset="-122"/>
                <a:ea typeface="STXinwei" panose="02010800040101010101" pitchFamily="2" charset="-122"/>
                <a:cs typeface="Tahoma"/>
              </a:rPr>
              <a:t>optimal,</a:t>
            </a:r>
            <a:r>
              <a:rPr sz="1600" spc="40" dirty="0">
                <a:solidFill>
                  <a:srgbClr val="FFFFFF"/>
                </a:solidFill>
                <a:latin typeface="STXinwei" panose="02010800040101010101" pitchFamily="2" charset="-122"/>
                <a:ea typeface="STXinwei" panose="02010800040101010101" pitchFamily="2" charset="-122"/>
                <a:cs typeface="Tahoma"/>
              </a:rPr>
              <a:t> </a:t>
            </a:r>
            <a:r>
              <a:rPr sz="1600" spc="55" dirty="0">
                <a:solidFill>
                  <a:srgbClr val="FFFFFF"/>
                </a:solidFill>
                <a:latin typeface="STXinwei" panose="02010800040101010101" pitchFamily="2" charset="-122"/>
                <a:ea typeface="STXinwei" panose="02010800040101010101" pitchFamily="2" charset="-122"/>
                <a:cs typeface="Tahoma"/>
              </a:rPr>
              <a:t>perlu</a:t>
            </a:r>
            <a:r>
              <a:rPr sz="1600" spc="35" dirty="0">
                <a:solidFill>
                  <a:srgbClr val="FFFFFF"/>
                </a:solidFill>
                <a:latin typeface="STXinwei" panose="02010800040101010101" pitchFamily="2" charset="-122"/>
                <a:ea typeface="STXinwei" panose="02010800040101010101" pitchFamily="2" charset="-122"/>
                <a:cs typeface="Tahoma"/>
              </a:rPr>
              <a:t> </a:t>
            </a:r>
            <a:r>
              <a:rPr sz="1600" spc="30" dirty="0">
                <a:solidFill>
                  <a:srgbClr val="FFFFFF"/>
                </a:solidFill>
                <a:latin typeface="STXinwei" panose="02010800040101010101" pitchFamily="2" charset="-122"/>
                <a:ea typeface="STXinwei" panose="02010800040101010101" pitchFamily="2" charset="-122"/>
                <a:cs typeface="Tahoma"/>
              </a:rPr>
              <a:t>diperhatikan</a:t>
            </a:r>
            <a:r>
              <a:rPr sz="1600" spc="40"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tingkat</a:t>
            </a:r>
            <a:r>
              <a:rPr sz="1600" spc="35"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return</a:t>
            </a:r>
            <a:r>
              <a:rPr sz="1600" spc="40" dirty="0">
                <a:solidFill>
                  <a:srgbClr val="FFFFFF"/>
                </a:solidFill>
                <a:latin typeface="STXinwei" panose="02010800040101010101" pitchFamily="2" charset="-122"/>
                <a:ea typeface="STXinwei" panose="02010800040101010101" pitchFamily="2" charset="-122"/>
                <a:cs typeface="Tahoma"/>
              </a:rPr>
              <a:t> </a:t>
            </a:r>
            <a:r>
              <a:rPr sz="1600" spc="20" dirty="0">
                <a:solidFill>
                  <a:srgbClr val="FFFFFF"/>
                </a:solidFill>
                <a:latin typeface="STXinwei" panose="02010800040101010101" pitchFamily="2" charset="-122"/>
                <a:ea typeface="STXinwei" panose="02010800040101010101" pitchFamily="2" charset="-122"/>
                <a:cs typeface="Tahoma"/>
              </a:rPr>
              <a:t>harapan</a:t>
            </a:r>
            <a:r>
              <a:rPr sz="1600" spc="35" dirty="0">
                <a:solidFill>
                  <a:srgbClr val="FFFFFF"/>
                </a:solidFill>
                <a:latin typeface="STXinwei" panose="02010800040101010101" pitchFamily="2" charset="-122"/>
                <a:ea typeface="STXinwei" panose="02010800040101010101" pitchFamily="2" charset="-122"/>
                <a:cs typeface="Tahoma"/>
              </a:rPr>
              <a:t> </a:t>
            </a:r>
            <a:r>
              <a:rPr sz="1600" spc="45" dirty="0">
                <a:solidFill>
                  <a:srgbClr val="FFFFFF"/>
                </a:solidFill>
                <a:latin typeface="STXinwei" panose="02010800040101010101" pitchFamily="2" charset="-122"/>
                <a:ea typeface="STXinwei" panose="02010800040101010101" pitchFamily="2" charset="-122"/>
                <a:cs typeface="Tahoma"/>
              </a:rPr>
              <a:t>dan </a:t>
            </a:r>
            <a:r>
              <a:rPr sz="1600" spc="-395" dirty="0">
                <a:solidFill>
                  <a:srgbClr val="FFFFFF"/>
                </a:solidFill>
                <a:latin typeface="STXinwei" panose="02010800040101010101" pitchFamily="2" charset="-122"/>
                <a:ea typeface="STXinwei" panose="02010800040101010101" pitchFamily="2" charset="-122"/>
                <a:cs typeface="Tahoma"/>
              </a:rPr>
              <a:t> </a:t>
            </a:r>
            <a:r>
              <a:rPr sz="1600" spc="5" dirty="0">
                <a:solidFill>
                  <a:srgbClr val="FFFFFF"/>
                </a:solidFill>
                <a:latin typeface="STXinwei" panose="02010800040101010101" pitchFamily="2" charset="-122"/>
                <a:ea typeface="STXinwei" panose="02010800040101010101" pitchFamily="2" charset="-122"/>
                <a:cs typeface="Tahoma"/>
              </a:rPr>
              <a:t>klasifikasi</a:t>
            </a:r>
            <a:r>
              <a:rPr sz="1600" spc="35"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industri</a:t>
            </a:r>
            <a:r>
              <a:rPr sz="1600" spc="35"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dari</a:t>
            </a:r>
            <a:r>
              <a:rPr sz="1600" spc="40"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suatu</a:t>
            </a:r>
            <a:r>
              <a:rPr sz="1600" spc="35"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aset.</a:t>
            </a:r>
            <a:r>
              <a:rPr sz="1600" spc="40"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Dalam</a:t>
            </a:r>
            <a:r>
              <a:rPr sz="1600" spc="35" dirty="0">
                <a:solidFill>
                  <a:srgbClr val="FFFFFF"/>
                </a:solidFill>
                <a:latin typeface="STXinwei" panose="02010800040101010101" pitchFamily="2" charset="-122"/>
                <a:ea typeface="STXinwei" panose="02010800040101010101" pitchFamily="2" charset="-122"/>
                <a:cs typeface="Tahoma"/>
              </a:rPr>
              <a:t> </a:t>
            </a:r>
            <a:r>
              <a:rPr sz="1600" spc="30" dirty="0">
                <a:solidFill>
                  <a:srgbClr val="FFFFFF"/>
                </a:solidFill>
                <a:latin typeface="STXinwei" panose="02010800040101010101" pitchFamily="2" charset="-122"/>
                <a:ea typeface="STXinwei" panose="02010800040101010101" pitchFamily="2" charset="-122"/>
                <a:cs typeface="Tahoma"/>
              </a:rPr>
              <a:t>teori</a:t>
            </a:r>
            <a:r>
              <a:rPr sz="1600" spc="40" dirty="0">
                <a:solidFill>
                  <a:srgbClr val="FFFFFF"/>
                </a:solidFill>
                <a:latin typeface="STXinwei" panose="02010800040101010101" pitchFamily="2" charset="-122"/>
                <a:ea typeface="STXinwei" panose="02010800040101010101" pitchFamily="2" charset="-122"/>
                <a:cs typeface="Tahoma"/>
              </a:rPr>
              <a:t> </a:t>
            </a:r>
            <a:r>
              <a:rPr sz="1600" spc="60" dirty="0">
                <a:solidFill>
                  <a:srgbClr val="FFFFFF"/>
                </a:solidFill>
                <a:latin typeface="STXinwei" panose="02010800040101010101" pitchFamily="2" charset="-122"/>
                <a:ea typeface="STXinwei" panose="02010800040101010101" pitchFamily="2" charset="-122"/>
                <a:cs typeface="Tahoma"/>
              </a:rPr>
              <a:t>portofolio</a:t>
            </a:r>
            <a:r>
              <a:rPr sz="1600" spc="35" dirty="0">
                <a:solidFill>
                  <a:srgbClr val="FFFFFF"/>
                </a:solidFill>
                <a:latin typeface="STXinwei" panose="02010800040101010101" pitchFamily="2" charset="-122"/>
                <a:ea typeface="STXinwei" panose="02010800040101010101" pitchFamily="2" charset="-122"/>
                <a:cs typeface="Tahoma"/>
              </a:rPr>
              <a:t> </a:t>
            </a:r>
            <a:r>
              <a:rPr sz="1600" spc="30" dirty="0">
                <a:solidFill>
                  <a:srgbClr val="FFFFFF"/>
                </a:solidFill>
                <a:latin typeface="STXinwei" panose="02010800040101010101" pitchFamily="2" charset="-122"/>
                <a:ea typeface="STXinwei" panose="02010800040101010101" pitchFamily="2" charset="-122"/>
                <a:cs typeface="Tahoma"/>
              </a:rPr>
              <a:t>Markowitz,</a:t>
            </a:r>
            <a:r>
              <a:rPr sz="1600" spc="40"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return</a:t>
            </a:r>
            <a:r>
              <a:rPr sz="1600" spc="35" dirty="0">
                <a:solidFill>
                  <a:srgbClr val="FFFFFF"/>
                </a:solidFill>
                <a:latin typeface="STXinwei" panose="02010800040101010101" pitchFamily="2" charset="-122"/>
                <a:ea typeface="STXinwei" panose="02010800040101010101" pitchFamily="2" charset="-122"/>
                <a:cs typeface="Tahoma"/>
              </a:rPr>
              <a:t> </a:t>
            </a:r>
            <a:r>
              <a:rPr sz="1600" dirty="0">
                <a:solidFill>
                  <a:srgbClr val="FFFFFF"/>
                </a:solidFill>
                <a:latin typeface="STXinwei" panose="02010800040101010101" pitchFamily="2" charset="-122"/>
                <a:ea typeface="STXinwei" panose="02010800040101010101" pitchFamily="2" charset="-122"/>
                <a:cs typeface="Tahoma"/>
              </a:rPr>
              <a:t>asset</a:t>
            </a:r>
            <a:r>
              <a:rPr sz="1600" spc="35"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berkorelasi </a:t>
            </a:r>
            <a:r>
              <a:rPr sz="1600" spc="-10" dirty="0">
                <a:solidFill>
                  <a:srgbClr val="FFFFFF"/>
                </a:solidFill>
                <a:latin typeface="STXinwei" panose="02010800040101010101" pitchFamily="2" charset="-122"/>
                <a:ea typeface="STXinwei" panose="02010800040101010101" pitchFamily="2" charset="-122"/>
                <a:cs typeface="Tahoma"/>
              </a:rPr>
              <a:t>satu</a:t>
            </a:r>
            <a:r>
              <a:rPr sz="1600" spc="35" dirty="0">
                <a:solidFill>
                  <a:srgbClr val="FFFFFF"/>
                </a:solidFill>
                <a:latin typeface="STXinwei" panose="02010800040101010101" pitchFamily="2" charset="-122"/>
                <a:ea typeface="STXinwei" panose="02010800040101010101" pitchFamily="2" charset="-122"/>
                <a:cs typeface="Tahoma"/>
              </a:rPr>
              <a:t> </a:t>
            </a:r>
            <a:r>
              <a:rPr sz="1600" spc="55" dirty="0">
                <a:solidFill>
                  <a:srgbClr val="FFFFFF"/>
                </a:solidFill>
                <a:latin typeface="STXinwei" panose="02010800040101010101" pitchFamily="2" charset="-122"/>
                <a:ea typeface="STXinwei" panose="02010800040101010101" pitchFamily="2" charset="-122"/>
                <a:cs typeface="Tahoma"/>
              </a:rPr>
              <a:t>dengan </a:t>
            </a:r>
            <a:r>
              <a:rPr sz="1600" spc="60"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yang </a:t>
            </a:r>
            <a:r>
              <a:rPr sz="1600" spc="25" dirty="0">
                <a:solidFill>
                  <a:srgbClr val="FFFFFF"/>
                </a:solidFill>
                <a:latin typeface="STXinwei" panose="02010800040101010101" pitchFamily="2" charset="-122"/>
                <a:ea typeface="STXinwei" panose="02010800040101010101" pitchFamily="2" charset="-122"/>
                <a:cs typeface="Tahoma"/>
              </a:rPr>
              <a:t>lain </a:t>
            </a:r>
            <a:r>
              <a:rPr sz="1600" spc="45" dirty="0">
                <a:solidFill>
                  <a:srgbClr val="FFFFFF"/>
                </a:solidFill>
                <a:latin typeface="STXinwei" panose="02010800040101010101" pitchFamily="2" charset="-122"/>
                <a:ea typeface="STXinwei" panose="02010800040101010101" pitchFamily="2" charset="-122"/>
                <a:cs typeface="Tahoma"/>
              </a:rPr>
              <a:t>dan </a:t>
            </a:r>
            <a:r>
              <a:rPr sz="1600" spc="30" dirty="0">
                <a:solidFill>
                  <a:srgbClr val="FFFFFF"/>
                </a:solidFill>
                <a:latin typeface="STXinwei" panose="02010800040101010101" pitchFamily="2" charset="-122"/>
                <a:ea typeface="STXinwei" panose="02010800040101010101" pitchFamily="2" charset="-122"/>
                <a:cs typeface="Tahoma"/>
              </a:rPr>
              <a:t>tidak </a:t>
            </a:r>
            <a:r>
              <a:rPr sz="1600" spc="60" dirty="0">
                <a:solidFill>
                  <a:srgbClr val="FFFFFF"/>
                </a:solidFill>
                <a:latin typeface="STXinwei" panose="02010800040101010101" pitchFamily="2" charset="-122"/>
                <a:ea typeface="STXinwei" panose="02010800040101010101" pitchFamily="2" charset="-122"/>
                <a:cs typeface="Tahoma"/>
              </a:rPr>
              <a:t>independen. </a:t>
            </a:r>
            <a:r>
              <a:rPr sz="1600" spc="35" dirty="0">
                <a:solidFill>
                  <a:srgbClr val="FFFFFF"/>
                </a:solidFill>
                <a:latin typeface="STXinwei" panose="02010800040101010101" pitchFamily="2" charset="-122"/>
                <a:ea typeface="STXinwei" panose="02010800040101010101" pitchFamily="2" charset="-122"/>
                <a:cs typeface="Tahoma"/>
              </a:rPr>
              <a:t>Sehingga </a:t>
            </a:r>
            <a:r>
              <a:rPr sz="1600" spc="15" dirty="0">
                <a:solidFill>
                  <a:srgbClr val="FFFFFF"/>
                </a:solidFill>
                <a:latin typeface="STXinwei" panose="02010800040101010101" pitchFamily="2" charset="-122"/>
                <a:ea typeface="STXinwei" panose="02010800040101010101" pitchFamily="2" charset="-122"/>
                <a:cs typeface="Tahoma"/>
              </a:rPr>
              <a:t>risiko </a:t>
            </a:r>
            <a:r>
              <a:rPr sz="1600" spc="60" dirty="0">
                <a:solidFill>
                  <a:srgbClr val="FFFFFF"/>
                </a:solidFill>
                <a:latin typeface="STXinwei" panose="02010800040101010101" pitchFamily="2" charset="-122"/>
                <a:ea typeface="STXinwei" panose="02010800040101010101" pitchFamily="2" charset="-122"/>
                <a:cs typeface="Tahoma"/>
              </a:rPr>
              <a:t>portofolio </a:t>
            </a:r>
            <a:r>
              <a:rPr sz="1600" spc="30" dirty="0">
                <a:solidFill>
                  <a:srgbClr val="FFFFFF"/>
                </a:solidFill>
                <a:latin typeface="STXinwei" panose="02010800040101010101" pitchFamily="2" charset="-122"/>
                <a:ea typeface="STXinwei" panose="02010800040101010101" pitchFamily="2" charset="-122"/>
                <a:cs typeface="Tahoma"/>
              </a:rPr>
              <a:t>tidak </a:t>
            </a:r>
            <a:r>
              <a:rPr sz="1600" spc="80" dirty="0">
                <a:solidFill>
                  <a:srgbClr val="FFFFFF"/>
                </a:solidFill>
                <a:latin typeface="STXinwei" panose="02010800040101010101" pitchFamily="2" charset="-122"/>
                <a:ea typeface="STXinwei" panose="02010800040101010101" pitchFamily="2" charset="-122"/>
                <a:cs typeface="Tahoma"/>
              </a:rPr>
              <a:t>boleh </a:t>
            </a:r>
            <a:r>
              <a:rPr sz="1600" spc="30" dirty="0">
                <a:solidFill>
                  <a:srgbClr val="FFFFFF"/>
                </a:solidFill>
                <a:latin typeface="STXinwei" panose="02010800040101010101" pitchFamily="2" charset="-122"/>
                <a:ea typeface="STXinwei" panose="02010800040101010101" pitchFamily="2" charset="-122"/>
                <a:cs typeface="Tahoma"/>
              </a:rPr>
              <a:t>dihitung </a:t>
            </a:r>
            <a:r>
              <a:rPr sz="1600" spc="25" dirty="0">
                <a:solidFill>
                  <a:srgbClr val="FFFFFF"/>
                </a:solidFill>
                <a:latin typeface="STXinwei" panose="02010800040101010101" pitchFamily="2" charset="-122"/>
                <a:ea typeface="STXinwei" panose="02010800040101010101" pitchFamily="2" charset="-122"/>
                <a:cs typeface="Tahoma"/>
              </a:rPr>
              <a:t>dari penjumlahan </a:t>
            </a:r>
            <a:r>
              <a:rPr sz="1600" spc="5" dirty="0">
                <a:solidFill>
                  <a:srgbClr val="FFFFFF"/>
                </a:solidFill>
                <a:latin typeface="STXinwei" panose="02010800040101010101" pitchFamily="2" charset="-122"/>
                <a:ea typeface="STXinwei" panose="02010800040101010101" pitchFamily="2" charset="-122"/>
                <a:cs typeface="Tahoma"/>
              </a:rPr>
              <a:t>semua </a:t>
            </a:r>
            <a:r>
              <a:rPr sz="1600" spc="10"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risiko</a:t>
            </a:r>
            <a:r>
              <a:rPr sz="1600" spc="30" dirty="0">
                <a:solidFill>
                  <a:srgbClr val="FFFFFF"/>
                </a:solidFill>
                <a:latin typeface="STXinwei" panose="02010800040101010101" pitchFamily="2" charset="-122"/>
                <a:ea typeface="STXinwei" panose="02010800040101010101" pitchFamily="2" charset="-122"/>
                <a:cs typeface="Tahoma"/>
              </a:rPr>
              <a:t> </a:t>
            </a:r>
            <a:r>
              <a:rPr sz="1600" dirty="0">
                <a:solidFill>
                  <a:srgbClr val="FFFFFF"/>
                </a:solidFill>
                <a:latin typeface="STXinwei" panose="02010800040101010101" pitchFamily="2" charset="-122"/>
                <a:ea typeface="STXinwei" panose="02010800040101010101" pitchFamily="2" charset="-122"/>
                <a:cs typeface="Tahoma"/>
              </a:rPr>
              <a:t>asset</a:t>
            </a:r>
            <a:r>
              <a:rPr sz="1600" spc="35" dirty="0">
                <a:solidFill>
                  <a:srgbClr val="FFFFFF"/>
                </a:solidFill>
                <a:latin typeface="STXinwei" panose="02010800040101010101" pitchFamily="2" charset="-122"/>
                <a:ea typeface="STXinwei" panose="02010800040101010101" pitchFamily="2" charset="-122"/>
                <a:cs typeface="Tahoma"/>
              </a:rPr>
              <a:t> </a:t>
            </a:r>
            <a:r>
              <a:rPr sz="1600" spc="60" dirty="0">
                <a:solidFill>
                  <a:srgbClr val="FFFFFF"/>
                </a:solidFill>
                <a:latin typeface="STXinwei" panose="02010800040101010101" pitchFamily="2" charset="-122"/>
                <a:ea typeface="STXinwei" panose="02010800040101010101" pitchFamily="2" charset="-122"/>
                <a:cs typeface="Tahoma"/>
              </a:rPr>
              <a:t>portofolio</a:t>
            </a:r>
            <a:r>
              <a:rPr sz="1600" spc="35" dirty="0">
                <a:solidFill>
                  <a:srgbClr val="FFFFFF"/>
                </a:solidFill>
                <a:latin typeface="STXinwei" panose="02010800040101010101" pitchFamily="2" charset="-122"/>
                <a:ea typeface="STXinwei" panose="02010800040101010101" pitchFamily="2" charset="-122"/>
                <a:cs typeface="Tahoma"/>
              </a:rPr>
              <a:t> </a:t>
            </a:r>
            <a:r>
              <a:rPr sz="1600" spc="30" dirty="0">
                <a:solidFill>
                  <a:srgbClr val="FFFFFF"/>
                </a:solidFill>
                <a:latin typeface="STXinwei" panose="02010800040101010101" pitchFamily="2" charset="-122"/>
                <a:ea typeface="STXinwei" panose="02010800040101010101" pitchFamily="2" charset="-122"/>
                <a:cs typeface="Tahoma"/>
              </a:rPr>
              <a:t>tetapi</a:t>
            </a:r>
            <a:r>
              <a:rPr sz="1600" spc="35"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mempertimbangkan</a:t>
            </a:r>
            <a:r>
              <a:rPr sz="1600" spc="30" dirty="0">
                <a:solidFill>
                  <a:srgbClr val="FFFFFF"/>
                </a:solidFill>
                <a:latin typeface="STXinwei" panose="02010800040101010101" pitchFamily="2" charset="-122"/>
                <a:ea typeface="STXinwei" panose="02010800040101010101" pitchFamily="2" charset="-122"/>
                <a:cs typeface="Tahoma"/>
              </a:rPr>
              <a:t> </a:t>
            </a:r>
            <a:r>
              <a:rPr sz="1600" spc="35" dirty="0">
                <a:solidFill>
                  <a:srgbClr val="FFFFFF"/>
                </a:solidFill>
                <a:latin typeface="STXinwei" panose="02010800040101010101" pitchFamily="2" charset="-122"/>
                <a:ea typeface="STXinwei" panose="02010800040101010101" pitchFamily="2" charset="-122"/>
                <a:cs typeface="Tahoma"/>
              </a:rPr>
              <a:t>efek </a:t>
            </a:r>
            <a:r>
              <a:rPr sz="1600" spc="20" dirty="0">
                <a:solidFill>
                  <a:srgbClr val="FFFFFF"/>
                </a:solidFill>
                <a:latin typeface="STXinwei" panose="02010800040101010101" pitchFamily="2" charset="-122"/>
                <a:ea typeface="STXinwei" panose="02010800040101010101" pitchFamily="2" charset="-122"/>
                <a:cs typeface="Tahoma"/>
              </a:rPr>
              <a:t>keterkaitan</a:t>
            </a:r>
            <a:r>
              <a:rPr sz="1600" spc="35" dirty="0">
                <a:solidFill>
                  <a:srgbClr val="FFFFFF"/>
                </a:solidFill>
                <a:latin typeface="STXinwei" panose="02010800040101010101" pitchFamily="2" charset="-122"/>
                <a:ea typeface="STXinwei" panose="02010800040101010101" pitchFamily="2" charset="-122"/>
                <a:cs typeface="Tahoma"/>
              </a:rPr>
              <a:t> </a:t>
            </a:r>
            <a:r>
              <a:rPr sz="1600" spc="5" dirty="0">
                <a:solidFill>
                  <a:srgbClr val="FFFFFF"/>
                </a:solidFill>
                <a:latin typeface="STXinwei" panose="02010800040101010101" pitchFamily="2" charset="-122"/>
                <a:ea typeface="STXinwei" panose="02010800040101010101" pitchFamily="2" charset="-122"/>
                <a:cs typeface="Tahoma"/>
              </a:rPr>
              <a:t>antar</a:t>
            </a:r>
            <a:r>
              <a:rPr sz="1600" spc="35"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return</a:t>
            </a:r>
            <a:r>
              <a:rPr sz="1600" spc="30" dirty="0">
                <a:solidFill>
                  <a:srgbClr val="FFFFFF"/>
                </a:solidFill>
                <a:latin typeface="STXinwei" panose="02010800040101010101" pitchFamily="2" charset="-122"/>
                <a:ea typeface="STXinwei" panose="02010800040101010101" pitchFamily="2" charset="-122"/>
                <a:cs typeface="Tahoma"/>
              </a:rPr>
              <a:t> </a:t>
            </a:r>
            <a:r>
              <a:rPr sz="1600" dirty="0">
                <a:solidFill>
                  <a:srgbClr val="FFFFFF"/>
                </a:solidFill>
                <a:latin typeface="STXinwei" panose="02010800040101010101" pitchFamily="2" charset="-122"/>
                <a:ea typeface="STXinwei" panose="02010800040101010101" pitchFamily="2" charset="-122"/>
                <a:cs typeface="Tahoma"/>
              </a:rPr>
              <a:t>asset</a:t>
            </a:r>
            <a:r>
              <a:rPr sz="1600" spc="35" dirty="0">
                <a:solidFill>
                  <a:srgbClr val="FFFFFF"/>
                </a:solidFill>
                <a:latin typeface="STXinwei" panose="02010800040101010101" pitchFamily="2" charset="-122"/>
                <a:ea typeface="STXinwei" panose="02010800040101010101" pitchFamily="2" charset="-122"/>
                <a:cs typeface="Tahoma"/>
              </a:rPr>
              <a:t> </a:t>
            </a:r>
            <a:r>
              <a:rPr sz="1600" spc="45" dirty="0">
                <a:solidFill>
                  <a:srgbClr val="FFFFFF"/>
                </a:solidFill>
                <a:latin typeface="STXinwei" panose="02010800040101010101" pitchFamily="2" charset="-122"/>
                <a:ea typeface="STXinwei" panose="02010800040101010101" pitchFamily="2" charset="-122"/>
                <a:cs typeface="Tahoma"/>
              </a:rPr>
              <a:t>dalam</a:t>
            </a:r>
            <a:r>
              <a:rPr sz="1600" spc="35"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pengestimasian </a:t>
            </a:r>
            <a:r>
              <a:rPr sz="1600" spc="30"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risiko</a:t>
            </a:r>
            <a:r>
              <a:rPr sz="1600" spc="35" dirty="0">
                <a:solidFill>
                  <a:srgbClr val="FFFFFF"/>
                </a:solidFill>
                <a:latin typeface="STXinwei" panose="02010800040101010101" pitchFamily="2" charset="-122"/>
                <a:ea typeface="STXinwei" panose="02010800040101010101" pitchFamily="2" charset="-122"/>
                <a:cs typeface="Tahoma"/>
              </a:rPr>
              <a:t> </a:t>
            </a:r>
            <a:r>
              <a:rPr sz="1600" spc="60" dirty="0">
                <a:solidFill>
                  <a:srgbClr val="FFFFFF"/>
                </a:solidFill>
                <a:latin typeface="STXinwei" panose="02010800040101010101" pitchFamily="2" charset="-122"/>
                <a:ea typeface="STXinwei" panose="02010800040101010101" pitchFamily="2" charset="-122"/>
                <a:cs typeface="Tahoma"/>
              </a:rPr>
              <a:t>portofolio.</a:t>
            </a:r>
            <a:r>
              <a:rPr sz="1600" spc="35"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Kontribusi</a:t>
            </a:r>
            <a:r>
              <a:rPr sz="1600" spc="40"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risiko</a:t>
            </a:r>
            <a:r>
              <a:rPr sz="1600" spc="35" dirty="0">
                <a:solidFill>
                  <a:srgbClr val="FFFFFF"/>
                </a:solidFill>
                <a:latin typeface="STXinwei" panose="02010800040101010101" pitchFamily="2" charset="-122"/>
                <a:ea typeface="STXinwei" panose="02010800040101010101" pitchFamily="2" charset="-122"/>
                <a:cs typeface="Tahoma"/>
              </a:rPr>
              <a:t> </a:t>
            </a:r>
            <a:r>
              <a:rPr sz="1600" spc="20" dirty="0">
                <a:solidFill>
                  <a:srgbClr val="FFFFFF"/>
                </a:solidFill>
                <a:latin typeface="STXinwei" panose="02010800040101010101" pitchFamily="2" charset="-122"/>
                <a:ea typeface="STXinwei" panose="02010800040101010101" pitchFamily="2" charset="-122"/>
                <a:cs typeface="Tahoma"/>
              </a:rPr>
              <a:t>akibat</a:t>
            </a:r>
            <a:r>
              <a:rPr sz="1600" spc="40" dirty="0">
                <a:solidFill>
                  <a:srgbClr val="FFFFFF"/>
                </a:solidFill>
                <a:latin typeface="STXinwei" panose="02010800040101010101" pitchFamily="2" charset="-122"/>
                <a:ea typeface="STXinwei" panose="02010800040101010101" pitchFamily="2" charset="-122"/>
                <a:cs typeface="Tahoma"/>
              </a:rPr>
              <a:t> </a:t>
            </a:r>
            <a:r>
              <a:rPr sz="1600" spc="30" dirty="0">
                <a:solidFill>
                  <a:srgbClr val="FFFFFF"/>
                </a:solidFill>
                <a:latin typeface="STXinwei" panose="02010800040101010101" pitchFamily="2" charset="-122"/>
                <a:ea typeface="STXinwei" panose="02010800040101010101" pitchFamily="2" charset="-122"/>
                <a:cs typeface="Tahoma"/>
              </a:rPr>
              <a:t>hubungan</a:t>
            </a:r>
            <a:r>
              <a:rPr sz="1600" spc="35"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return</a:t>
            </a:r>
            <a:r>
              <a:rPr sz="1600" spc="35" dirty="0">
                <a:solidFill>
                  <a:srgbClr val="FFFFFF"/>
                </a:solidFill>
                <a:latin typeface="STXinwei" panose="02010800040101010101" pitchFamily="2" charset="-122"/>
                <a:ea typeface="STXinwei" panose="02010800040101010101" pitchFamily="2" charset="-122"/>
                <a:cs typeface="Tahoma"/>
              </a:rPr>
              <a:t> </a:t>
            </a:r>
            <a:r>
              <a:rPr sz="1600" spc="5" dirty="0">
                <a:solidFill>
                  <a:srgbClr val="FFFFFF"/>
                </a:solidFill>
                <a:latin typeface="STXinwei" panose="02010800040101010101" pitchFamily="2" charset="-122"/>
                <a:ea typeface="STXinwei" panose="02010800040101010101" pitchFamily="2" charset="-122"/>
                <a:cs typeface="Tahoma"/>
              </a:rPr>
              <a:t>antar</a:t>
            </a:r>
            <a:r>
              <a:rPr sz="1600" spc="40" dirty="0">
                <a:solidFill>
                  <a:srgbClr val="FFFFFF"/>
                </a:solidFill>
                <a:latin typeface="STXinwei" panose="02010800040101010101" pitchFamily="2" charset="-122"/>
                <a:ea typeface="STXinwei" panose="02010800040101010101" pitchFamily="2" charset="-122"/>
                <a:cs typeface="Tahoma"/>
              </a:rPr>
              <a:t> </a:t>
            </a:r>
            <a:r>
              <a:rPr sz="1600" dirty="0">
                <a:solidFill>
                  <a:srgbClr val="FFFFFF"/>
                </a:solidFill>
                <a:latin typeface="STXinwei" panose="02010800040101010101" pitchFamily="2" charset="-122"/>
                <a:ea typeface="STXinwei" panose="02010800040101010101" pitchFamily="2" charset="-122"/>
                <a:cs typeface="Tahoma"/>
              </a:rPr>
              <a:t>asset</a:t>
            </a:r>
            <a:r>
              <a:rPr sz="1600" spc="35" dirty="0">
                <a:solidFill>
                  <a:srgbClr val="FFFFFF"/>
                </a:solidFill>
                <a:latin typeface="STXinwei" panose="02010800040101010101" pitchFamily="2" charset="-122"/>
                <a:ea typeface="STXinwei" panose="02010800040101010101" pitchFamily="2" charset="-122"/>
                <a:cs typeface="Tahoma"/>
              </a:rPr>
              <a:t> diwakili</a:t>
            </a:r>
            <a:r>
              <a:rPr sz="1600" spc="40" dirty="0">
                <a:solidFill>
                  <a:srgbClr val="FFFFFF"/>
                </a:solidFill>
                <a:latin typeface="STXinwei" panose="02010800040101010101" pitchFamily="2" charset="-122"/>
                <a:ea typeface="STXinwei" panose="02010800040101010101" pitchFamily="2" charset="-122"/>
                <a:cs typeface="Tahoma"/>
              </a:rPr>
              <a:t> </a:t>
            </a:r>
            <a:r>
              <a:rPr sz="1600" spc="70" dirty="0">
                <a:solidFill>
                  <a:srgbClr val="FFFFFF"/>
                </a:solidFill>
                <a:latin typeface="STXinwei" panose="02010800040101010101" pitchFamily="2" charset="-122"/>
                <a:ea typeface="STXinwei" panose="02010800040101010101" pitchFamily="2" charset="-122"/>
                <a:cs typeface="Tahoma"/>
              </a:rPr>
              <a:t>oleh</a:t>
            </a:r>
            <a:r>
              <a:rPr sz="1600" spc="35" dirty="0">
                <a:solidFill>
                  <a:srgbClr val="FFFFFF"/>
                </a:solidFill>
                <a:latin typeface="STXinwei" panose="02010800040101010101" pitchFamily="2" charset="-122"/>
                <a:ea typeface="STXinwei" panose="02010800040101010101" pitchFamily="2" charset="-122"/>
                <a:cs typeface="Tahoma"/>
              </a:rPr>
              <a:t> </a:t>
            </a:r>
            <a:r>
              <a:rPr sz="1600" spc="20" dirty="0">
                <a:solidFill>
                  <a:srgbClr val="FFFFFF"/>
                </a:solidFill>
                <a:latin typeface="STXinwei" panose="02010800040101010101" pitchFamily="2" charset="-122"/>
                <a:ea typeface="STXinwei" panose="02010800040101010101" pitchFamily="2" charset="-122"/>
                <a:cs typeface="Tahoma"/>
              </a:rPr>
              <a:t>nilai</a:t>
            </a:r>
            <a:r>
              <a:rPr sz="1600" spc="35"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kovarians</a:t>
            </a:r>
            <a:r>
              <a:rPr sz="1600" spc="40" dirty="0">
                <a:solidFill>
                  <a:srgbClr val="FFFFFF"/>
                </a:solidFill>
                <a:latin typeface="STXinwei" panose="02010800040101010101" pitchFamily="2" charset="-122"/>
                <a:ea typeface="STXinwei" panose="02010800040101010101" pitchFamily="2" charset="-122"/>
                <a:cs typeface="Tahoma"/>
              </a:rPr>
              <a:t> </a:t>
            </a:r>
            <a:r>
              <a:rPr sz="1600" spc="-10" dirty="0">
                <a:solidFill>
                  <a:srgbClr val="FFFFFF"/>
                </a:solidFill>
                <a:latin typeface="STXinwei" panose="02010800040101010101" pitchFamily="2" charset="-122"/>
                <a:ea typeface="STXinwei" panose="02010800040101010101" pitchFamily="2" charset="-122"/>
                <a:cs typeface="Tahoma"/>
              </a:rPr>
              <a:t>atau </a:t>
            </a:r>
            <a:r>
              <a:rPr sz="1600" spc="-5"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koefisien</a:t>
            </a:r>
            <a:r>
              <a:rPr sz="1600" spc="30" dirty="0">
                <a:solidFill>
                  <a:srgbClr val="FFFFFF"/>
                </a:solidFill>
                <a:latin typeface="STXinwei" panose="02010800040101010101" pitchFamily="2" charset="-122"/>
                <a:ea typeface="STXinwei" panose="02010800040101010101" pitchFamily="2" charset="-122"/>
                <a:cs typeface="Tahoma"/>
              </a:rPr>
              <a:t> </a:t>
            </a:r>
            <a:r>
              <a:rPr sz="1600" spc="35" dirty="0">
                <a:solidFill>
                  <a:srgbClr val="FFFFFF"/>
                </a:solidFill>
                <a:latin typeface="STXinwei" panose="02010800040101010101" pitchFamily="2" charset="-122"/>
                <a:ea typeface="STXinwei" panose="02010800040101010101" pitchFamily="2" charset="-122"/>
                <a:cs typeface="Tahoma"/>
              </a:rPr>
              <a:t>korelasi. </a:t>
            </a:r>
            <a:r>
              <a:rPr sz="1600" spc="20" dirty="0">
                <a:solidFill>
                  <a:srgbClr val="FFFFFF"/>
                </a:solidFill>
                <a:latin typeface="STXinwei" panose="02010800040101010101" pitchFamily="2" charset="-122"/>
                <a:ea typeface="STXinwei" panose="02010800040101010101" pitchFamily="2" charset="-122"/>
                <a:cs typeface="Tahoma"/>
              </a:rPr>
              <a:t>Kovarians</a:t>
            </a:r>
            <a:r>
              <a:rPr sz="1600" spc="35" dirty="0">
                <a:solidFill>
                  <a:srgbClr val="FFFFFF"/>
                </a:solidFill>
                <a:latin typeface="STXinwei" panose="02010800040101010101" pitchFamily="2" charset="-122"/>
                <a:ea typeface="STXinwei" panose="02010800040101010101" pitchFamily="2" charset="-122"/>
                <a:cs typeface="Tahoma"/>
              </a:rPr>
              <a:t> adalah </a:t>
            </a:r>
            <a:r>
              <a:rPr sz="1600" spc="5" dirty="0">
                <a:solidFill>
                  <a:srgbClr val="FFFFFF"/>
                </a:solidFill>
                <a:latin typeface="STXinwei" panose="02010800040101010101" pitchFamily="2" charset="-122"/>
                <a:ea typeface="STXinwei" panose="02010800040101010101" pitchFamily="2" charset="-122"/>
                <a:cs typeface="Tahoma"/>
              </a:rPr>
              <a:t>ukuran</a:t>
            </a:r>
            <a:r>
              <a:rPr sz="1600" spc="35"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absolut</a:t>
            </a:r>
            <a:r>
              <a:rPr sz="1600" spc="35"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yang</a:t>
            </a:r>
            <a:r>
              <a:rPr sz="1600" spc="35" dirty="0">
                <a:solidFill>
                  <a:srgbClr val="FFFFFF"/>
                </a:solidFill>
                <a:latin typeface="STXinwei" panose="02010800040101010101" pitchFamily="2" charset="-122"/>
                <a:ea typeface="STXinwei" panose="02010800040101010101" pitchFamily="2" charset="-122"/>
                <a:cs typeface="Tahoma"/>
              </a:rPr>
              <a:t> </a:t>
            </a:r>
            <a:r>
              <a:rPr sz="1600" spc="10" dirty="0">
                <a:solidFill>
                  <a:srgbClr val="FFFFFF"/>
                </a:solidFill>
                <a:latin typeface="STXinwei" panose="02010800040101010101" pitchFamily="2" charset="-122"/>
                <a:ea typeface="STXinwei" panose="02010800040101010101" pitchFamily="2" charset="-122"/>
                <a:cs typeface="Tahoma"/>
              </a:rPr>
              <a:t>menunjukkan</a:t>
            </a:r>
            <a:r>
              <a:rPr sz="1600" spc="35" dirty="0">
                <a:solidFill>
                  <a:srgbClr val="FFFFFF"/>
                </a:solidFill>
                <a:latin typeface="STXinwei" panose="02010800040101010101" pitchFamily="2" charset="-122"/>
                <a:ea typeface="STXinwei" panose="02010800040101010101" pitchFamily="2" charset="-122"/>
                <a:cs typeface="Tahoma"/>
              </a:rPr>
              <a:t> </a:t>
            </a:r>
            <a:r>
              <a:rPr sz="1600" spc="-10" dirty="0">
                <a:solidFill>
                  <a:srgbClr val="FFFFFF"/>
                </a:solidFill>
                <a:latin typeface="STXinwei" panose="02010800040101010101" pitchFamily="2" charset="-122"/>
                <a:ea typeface="STXinwei" panose="02010800040101010101" pitchFamily="2" charset="-122"/>
                <a:cs typeface="Tahoma"/>
              </a:rPr>
              <a:t>sejauh</a:t>
            </a:r>
            <a:r>
              <a:rPr sz="1600" spc="35" dirty="0">
                <a:solidFill>
                  <a:srgbClr val="FFFFFF"/>
                </a:solidFill>
                <a:latin typeface="STXinwei" panose="02010800040101010101" pitchFamily="2" charset="-122"/>
                <a:ea typeface="STXinwei" panose="02010800040101010101" pitchFamily="2" charset="-122"/>
                <a:cs typeface="Tahoma"/>
              </a:rPr>
              <a:t> </a:t>
            </a:r>
            <a:r>
              <a:rPr sz="1600" spc="10" dirty="0">
                <a:solidFill>
                  <a:srgbClr val="FFFFFF"/>
                </a:solidFill>
                <a:latin typeface="STXinwei" panose="02010800040101010101" pitchFamily="2" charset="-122"/>
                <a:ea typeface="STXinwei" panose="02010800040101010101" pitchFamily="2" charset="-122"/>
                <a:cs typeface="Tahoma"/>
              </a:rPr>
              <a:t>mana</a:t>
            </a:r>
            <a:r>
              <a:rPr sz="1600" spc="35" dirty="0">
                <a:solidFill>
                  <a:srgbClr val="FFFFFF"/>
                </a:solidFill>
                <a:latin typeface="STXinwei" panose="02010800040101010101" pitchFamily="2" charset="-122"/>
                <a:ea typeface="STXinwei" panose="02010800040101010101" pitchFamily="2" charset="-122"/>
                <a:cs typeface="Tahoma"/>
              </a:rPr>
              <a:t> </a:t>
            </a:r>
            <a:r>
              <a:rPr sz="1600" spc="15" dirty="0">
                <a:solidFill>
                  <a:srgbClr val="FFFFFF"/>
                </a:solidFill>
                <a:latin typeface="STXinwei" panose="02010800040101010101" pitchFamily="2" charset="-122"/>
                <a:ea typeface="STXinwei" panose="02010800040101010101" pitchFamily="2" charset="-122"/>
                <a:cs typeface="Tahoma"/>
              </a:rPr>
              <a:t>return</a:t>
            </a:r>
            <a:r>
              <a:rPr sz="1600" spc="35"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dari</a:t>
            </a:r>
            <a:r>
              <a:rPr sz="1600" spc="35"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2</a:t>
            </a:r>
            <a:r>
              <a:rPr sz="1600" spc="35" dirty="0">
                <a:solidFill>
                  <a:srgbClr val="FFFFFF"/>
                </a:solidFill>
                <a:latin typeface="STXinwei" panose="02010800040101010101" pitchFamily="2" charset="-122"/>
                <a:ea typeface="STXinwei" panose="02010800040101010101" pitchFamily="2" charset="-122"/>
                <a:cs typeface="Tahoma"/>
              </a:rPr>
              <a:t> </a:t>
            </a:r>
            <a:r>
              <a:rPr sz="1600" dirty="0">
                <a:solidFill>
                  <a:srgbClr val="FFFFFF"/>
                </a:solidFill>
                <a:latin typeface="STXinwei" panose="02010800040101010101" pitchFamily="2" charset="-122"/>
                <a:ea typeface="STXinwei" panose="02010800040101010101" pitchFamily="2" charset="-122"/>
                <a:cs typeface="Tahoma"/>
              </a:rPr>
              <a:t>sekuritas </a:t>
            </a:r>
            <a:r>
              <a:rPr sz="1600" spc="5" dirty="0">
                <a:solidFill>
                  <a:srgbClr val="FFFFFF"/>
                </a:solidFill>
                <a:latin typeface="STXinwei" panose="02010800040101010101" pitchFamily="2" charset="-122"/>
                <a:ea typeface="STXinwei" panose="02010800040101010101" pitchFamily="2" charset="-122"/>
                <a:cs typeface="Tahoma"/>
              </a:rPr>
              <a:t> </a:t>
            </a:r>
            <a:r>
              <a:rPr sz="1600" spc="45" dirty="0">
                <a:solidFill>
                  <a:srgbClr val="FFFFFF"/>
                </a:solidFill>
                <a:latin typeface="STXinwei" panose="02010800040101010101" pitchFamily="2" charset="-122"/>
                <a:ea typeface="STXinwei" panose="02010800040101010101" pitchFamily="2" charset="-122"/>
                <a:cs typeface="Tahoma"/>
              </a:rPr>
              <a:t>dalam</a:t>
            </a:r>
            <a:r>
              <a:rPr sz="1600" spc="35" dirty="0">
                <a:solidFill>
                  <a:srgbClr val="FFFFFF"/>
                </a:solidFill>
                <a:latin typeface="STXinwei" panose="02010800040101010101" pitchFamily="2" charset="-122"/>
                <a:ea typeface="STXinwei" panose="02010800040101010101" pitchFamily="2" charset="-122"/>
                <a:cs typeface="Tahoma"/>
              </a:rPr>
              <a:t> </a:t>
            </a:r>
            <a:r>
              <a:rPr sz="1600" spc="60" dirty="0">
                <a:solidFill>
                  <a:srgbClr val="FFFFFF"/>
                </a:solidFill>
                <a:latin typeface="STXinwei" panose="02010800040101010101" pitchFamily="2" charset="-122"/>
                <a:ea typeface="STXinwei" panose="02010800040101010101" pitchFamily="2" charset="-122"/>
                <a:cs typeface="Tahoma"/>
              </a:rPr>
              <a:t>portofolio</a:t>
            </a:r>
            <a:r>
              <a:rPr sz="1600" spc="35" dirty="0">
                <a:solidFill>
                  <a:srgbClr val="FFFFFF"/>
                </a:solidFill>
                <a:latin typeface="STXinwei" panose="02010800040101010101" pitchFamily="2" charset="-122"/>
                <a:ea typeface="STXinwei" panose="02010800040101010101" pitchFamily="2" charset="-122"/>
                <a:cs typeface="Tahoma"/>
              </a:rPr>
              <a:t> </a:t>
            </a:r>
            <a:r>
              <a:rPr sz="1600" spc="55" dirty="0">
                <a:solidFill>
                  <a:srgbClr val="FFFFFF"/>
                </a:solidFill>
                <a:latin typeface="STXinwei" panose="02010800040101010101" pitchFamily="2" charset="-122"/>
                <a:ea typeface="STXinwei" panose="02010800040101010101" pitchFamily="2" charset="-122"/>
                <a:cs typeface="Tahoma"/>
              </a:rPr>
              <a:t>cenderung</a:t>
            </a:r>
            <a:r>
              <a:rPr sz="1600" spc="35" dirty="0">
                <a:solidFill>
                  <a:srgbClr val="FFFFFF"/>
                </a:solidFill>
                <a:latin typeface="STXinwei" panose="02010800040101010101" pitchFamily="2" charset="-122"/>
                <a:ea typeface="STXinwei" panose="02010800040101010101" pitchFamily="2" charset="-122"/>
                <a:cs typeface="Tahoma"/>
              </a:rPr>
              <a:t> </a:t>
            </a:r>
            <a:r>
              <a:rPr sz="1600" spc="45" dirty="0">
                <a:solidFill>
                  <a:srgbClr val="FFFFFF"/>
                </a:solidFill>
                <a:latin typeface="STXinwei" panose="02010800040101010101" pitchFamily="2" charset="-122"/>
                <a:ea typeface="STXinwei" panose="02010800040101010101" pitchFamily="2" charset="-122"/>
                <a:cs typeface="Tahoma"/>
              </a:rPr>
              <a:t>bergerak</a:t>
            </a:r>
            <a:r>
              <a:rPr sz="1600" spc="35" dirty="0">
                <a:solidFill>
                  <a:srgbClr val="FFFFFF"/>
                </a:solidFill>
                <a:latin typeface="STXinwei" panose="02010800040101010101" pitchFamily="2" charset="-122"/>
                <a:ea typeface="STXinwei" panose="02010800040101010101" pitchFamily="2" charset="-122"/>
                <a:cs typeface="Tahoma"/>
              </a:rPr>
              <a:t> </a:t>
            </a:r>
            <a:r>
              <a:rPr sz="1600" spc="5" dirty="0">
                <a:solidFill>
                  <a:srgbClr val="FFFFFF"/>
                </a:solidFill>
                <a:latin typeface="STXinwei" panose="02010800040101010101" pitchFamily="2" charset="-122"/>
                <a:ea typeface="STXinwei" panose="02010800040101010101" pitchFamily="2" charset="-122"/>
                <a:cs typeface="Tahoma"/>
              </a:rPr>
              <a:t>bersama-sama.</a:t>
            </a:r>
            <a:r>
              <a:rPr sz="1600" spc="35" dirty="0">
                <a:solidFill>
                  <a:srgbClr val="FFFFFF"/>
                </a:solidFill>
                <a:latin typeface="STXinwei" panose="02010800040101010101" pitchFamily="2" charset="-122"/>
                <a:ea typeface="STXinwei" panose="02010800040101010101" pitchFamily="2" charset="-122"/>
                <a:cs typeface="Tahoma"/>
              </a:rPr>
              <a:t> Sedangkan</a:t>
            </a:r>
            <a:r>
              <a:rPr sz="1600" spc="40"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koefisien</a:t>
            </a:r>
            <a:r>
              <a:rPr sz="1600" spc="35" dirty="0">
                <a:solidFill>
                  <a:srgbClr val="FFFFFF"/>
                </a:solidFill>
                <a:latin typeface="STXinwei" panose="02010800040101010101" pitchFamily="2" charset="-122"/>
                <a:ea typeface="STXinwei" panose="02010800040101010101" pitchFamily="2" charset="-122"/>
                <a:cs typeface="Tahoma"/>
              </a:rPr>
              <a:t> </a:t>
            </a:r>
            <a:r>
              <a:rPr sz="1600" spc="30" dirty="0">
                <a:solidFill>
                  <a:srgbClr val="FFFFFF"/>
                </a:solidFill>
                <a:latin typeface="STXinwei" panose="02010800040101010101" pitchFamily="2" charset="-122"/>
                <a:ea typeface="STXinwei" panose="02010800040101010101" pitchFamily="2" charset="-122"/>
                <a:cs typeface="Tahoma"/>
              </a:rPr>
              <a:t>korelasi</a:t>
            </a:r>
            <a:r>
              <a:rPr sz="1600" spc="35" dirty="0">
                <a:solidFill>
                  <a:srgbClr val="FFFFFF"/>
                </a:solidFill>
                <a:latin typeface="STXinwei" panose="02010800040101010101" pitchFamily="2" charset="-122"/>
                <a:ea typeface="STXinwei" panose="02010800040101010101" pitchFamily="2" charset="-122"/>
                <a:cs typeface="Tahoma"/>
              </a:rPr>
              <a:t> adalah </a:t>
            </a:r>
            <a:r>
              <a:rPr sz="1600" spc="5" dirty="0">
                <a:solidFill>
                  <a:srgbClr val="FFFFFF"/>
                </a:solidFill>
                <a:latin typeface="STXinwei" panose="02010800040101010101" pitchFamily="2" charset="-122"/>
                <a:ea typeface="STXinwei" panose="02010800040101010101" pitchFamily="2" charset="-122"/>
                <a:cs typeface="Tahoma"/>
              </a:rPr>
              <a:t>ukuran</a:t>
            </a:r>
            <a:r>
              <a:rPr sz="1600" spc="35" dirty="0">
                <a:solidFill>
                  <a:srgbClr val="FFFFFF"/>
                </a:solidFill>
                <a:latin typeface="STXinwei" panose="02010800040101010101" pitchFamily="2" charset="-122"/>
                <a:ea typeface="STXinwei" panose="02010800040101010101" pitchFamily="2" charset="-122"/>
                <a:cs typeface="Tahoma"/>
              </a:rPr>
              <a:t> </a:t>
            </a:r>
            <a:r>
              <a:rPr sz="1600" dirty="0">
                <a:solidFill>
                  <a:srgbClr val="FFFFFF"/>
                </a:solidFill>
                <a:latin typeface="STXinwei" panose="02010800040101010101" pitchFamily="2" charset="-122"/>
                <a:ea typeface="STXinwei" panose="02010800040101010101" pitchFamily="2" charset="-122"/>
                <a:cs typeface="Tahoma"/>
              </a:rPr>
              <a:t>statistik </a:t>
            </a:r>
            <a:r>
              <a:rPr sz="1600" spc="5"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yang</a:t>
            </a:r>
            <a:r>
              <a:rPr sz="1600" spc="30" dirty="0">
                <a:solidFill>
                  <a:srgbClr val="FFFFFF"/>
                </a:solidFill>
                <a:latin typeface="STXinwei" panose="02010800040101010101" pitchFamily="2" charset="-122"/>
                <a:ea typeface="STXinwei" panose="02010800040101010101" pitchFamily="2" charset="-122"/>
                <a:cs typeface="Tahoma"/>
              </a:rPr>
              <a:t> </a:t>
            </a:r>
            <a:r>
              <a:rPr sz="1600" spc="10" dirty="0">
                <a:solidFill>
                  <a:srgbClr val="FFFFFF"/>
                </a:solidFill>
                <a:latin typeface="STXinwei" panose="02010800040101010101" pitchFamily="2" charset="-122"/>
                <a:ea typeface="STXinwei" panose="02010800040101010101" pitchFamily="2" charset="-122"/>
                <a:cs typeface="Tahoma"/>
              </a:rPr>
              <a:t>menunjukkan</a:t>
            </a:r>
            <a:r>
              <a:rPr sz="1600" spc="30" dirty="0">
                <a:solidFill>
                  <a:srgbClr val="FFFFFF"/>
                </a:solidFill>
                <a:latin typeface="STXinwei" panose="02010800040101010101" pitchFamily="2" charset="-122"/>
                <a:ea typeface="STXinwei" panose="02010800040101010101" pitchFamily="2" charset="-122"/>
                <a:cs typeface="Tahoma"/>
              </a:rPr>
              <a:t> </a:t>
            </a:r>
            <a:r>
              <a:rPr sz="1600" spc="40" dirty="0">
                <a:solidFill>
                  <a:srgbClr val="FFFFFF"/>
                </a:solidFill>
                <a:latin typeface="STXinwei" panose="02010800040101010101" pitchFamily="2" charset="-122"/>
                <a:ea typeface="STXinwei" panose="02010800040101010101" pitchFamily="2" charset="-122"/>
                <a:cs typeface="Tahoma"/>
              </a:rPr>
              <a:t>pegerakan</a:t>
            </a:r>
            <a:r>
              <a:rPr sz="1600" spc="30" dirty="0">
                <a:solidFill>
                  <a:srgbClr val="FFFFFF"/>
                </a:solidFill>
                <a:latin typeface="STXinwei" panose="02010800040101010101" pitchFamily="2" charset="-122"/>
                <a:ea typeface="STXinwei" panose="02010800040101010101" pitchFamily="2" charset="-122"/>
                <a:cs typeface="Tahoma"/>
              </a:rPr>
              <a:t> relative</a:t>
            </a:r>
            <a:r>
              <a:rPr sz="1600" spc="35" dirty="0">
                <a:solidFill>
                  <a:srgbClr val="FFFFFF"/>
                </a:solidFill>
                <a:latin typeface="STXinwei" panose="02010800040101010101" pitchFamily="2" charset="-122"/>
                <a:ea typeface="STXinwei" panose="02010800040101010101" pitchFamily="2" charset="-122"/>
                <a:cs typeface="Tahoma"/>
              </a:rPr>
              <a:t> </a:t>
            </a:r>
            <a:r>
              <a:rPr sz="1600" spc="5" dirty="0">
                <a:solidFill>
                  <a:srgbClr val="FFFFFF"/>
                </a:solidFill>
                <a:latin typeface="STXinwei" panose="02010800040101010101" pitchFamily="2" charset="-122"/>
                <a:ea typeface="STXinwei" panose="02010800040101010101" pitchFamily="2" charset="-122"/>
                <a:cs typeface="Tahoma"/>
              </a:rPr>
              <a:t>antar</a:t>
            </a:r>
            <a:r>
              <a:rPr sz="1600" spc="30" dirty="0">
                <a:solidFill>
                  <a:srgbClr val="FFFFFF"/>
                </a:solidFill>
                <a:latin typeface="STXinwei" panose="02010800040101010101" pitchFamily="2" charset="-122"/>
                <a:ea typeface="STXinwei" panose="02010800040101010101" pitchFamily="2" charset="-122"/>
                <a:cs typeface="Tahoma"/>
              </a:rPr>
              <a:t> dua </a:t>
            </a:r>
            <a:r>
              <a:rPr sz="1600" spc="35" dirty="0">
                <a:solidFill>
                  <a:srgbClr val="FFFFFF"/>
                </a:solidFill>
                <a:latin typeface="STXinwei" panose="02010800040101010101" pitchFamily="2" charset="-122"/>
                <a:ea typeface="STXinwei" panose="02010800040101010101" pitchFamily="2" charset="-122"/>
                <a:cs typeface="Tahoma"/>
              </a:rPr>
              <a:t>variabel </a:t>
            </a:r>
            <a:r>
              <a:rPr sz="1600" spc="55" dirty="0">
                <a:solidFill>
                  <a:srgbClr val="FFFFFF"/>
                </a:solidFill>
                <a:latin typeface="STXinwei" panose="02010800040101010101" pitchFamily="2" charset="-122"/>
                <a:ea typeface="STXinwei" panose="02010800040101010101" pitchFamily="2" charset="-122"/>
                <a:cs typeface="Tahoma"/>
              </a:rPr>
              <a:t>dengan</a:t>
            </a:r>
            <a:r>
              <a:rPr sz="1600" spc="30" dirty="0">
                <a:solidFill>
                  <a:srgbClr val="FFFFFF"/>
                </a:solidFill>
                <a:latin typeface="STXinwei" panose="02010800040101010101" pitchFamily="2" charset="-122"/>
                <a:ea typeface="STXinwei" panose="02010800040101010101" pitchFamily="2" charset="-122"/>
                <a:cs typeface="Tahoma"/>
              </a:rPr>
              <a:t> </a:t>
            </a:r>
            <a:r>
              <a:rPr sz="1600" dirty="0">
                <a:solidFill>
                  <a:srgbClr val="FFFFFF"/>
                </a:solidFill>
                <a:latin typeface="STXinwei" panose="02010800040101010101" pitchFamily="2" charset="-122"/>
                <a:ea typeface="STXinwei" panose="02010800040101010101" pitchFamily="2" charset="-122"/>
                <a:cs typeface="Tahoma"/>
              </a:rPr>
              <a:t>kisar</a:t>
            </a:r>
            <a:r>
              <a:rPr sz="1600" spc="30" dirty="0">
                <a:solidFill>
                  <a:srgbClr val="FFFFFF"/>
                </a:solidFill>
                <a:latin typeface="STXinwei" panose="02010800040101010101" pitchFamily="2" charset="-122"/>
                <a:ea typeface="STXinwei" panose="02010800040101010101" pitchFamily="2" charset="-122"/>
                <a:cs typeface="Tahoma"/>
              </a:rPr>
              <a:t> </a:t>
            </a:r>
            <a:r>
              <a:rPr sz="1600" spc="25" dirty="0">
                <a:solidFill>
                  <a:srgbClr val="FFFFFF"/>
                </a:solidFill>
                <a:latin typeface="STXinwei" panose="02010800040101010101" pitchFamily="2" charset="-122"/>
                <a:ea typeface="STXinwei" panose="02010800040101010101" pitchFamily="2" charset="-122"/>
                <a:cs typeface="Tahoma"/>
              </a:rPr>
              <a:t>besaran</a:t>
            </a:r>
            <a:r>
              <a:rPr sz="1600" spc="35" dirty="0">
                <a:solidFill>
                  <a:srgbClr val="FFFFFF"/>
                </a:solidFill>
                <a:latin typeface="STXinwei" panose="02010800040101010101" pitchFamily="2" charset="-122"/>
                <a:ea typeface="STXinwei" panose="02010800040101010101" pitchFamily="2" charset="-122"/>
                <a:cs typeface="Tahoma"/>
              </a:rPr>
              <a:t> </a:t>
            </a:r>
            <a:r>
              <a:rPr sz="1600" spc="-210" dirty="0">
                <a:solidFill>
                  <a:srgbClr val="FFFFFF"/>
                </a:solidFill>
                <a:latin typeface="STXinwei" panose="02010800040101010101" pitchFamily="2" charset="-122"/>
                <a:ea typeface="STXinwei" panose="02010800040101010101" pitchFamily="2" charset="-122"/>
                <a:cs typeface="Tahoma"/>
              </a:rPr>
              <a:t>-1</a:t>
            </a:r>
            <a:r>
              <a:rPr sz="1600" spc="-165" dirty="0">
                <a:solidFill>
                  <a:srgbClr val="FFFFFF"/>
                </a:solidFill>
                <a:latin typeface="STXinwei" panose="02010800040101010101" pitchFamily="2" charset="-122"/>
                <a:ea typeface="STXinwei" panose="02010800040101010101" pitchFamily="2" charset="-122"/>
                <a:cs typeface="Tahoma"/>
              </a:rPr>
              <a:t> </a:t>
            </a:r>
            <a:r>
              <a:rPr lang="en-US" sz="1600" spc="-165" dirty="0">
                <a:solidFill>
                  <a:srgbClr val="FFFFFF"/>
                </a:solidFill>
                <a:latin typeface="STXinwei" panose="02010800040101010101" pitchFamily="2" charset="-122"/>
                <a:ea typeface="STXinwei" panose="02010800040101010101" pitchFamily="2" charset="-122"/>
                <a:cs typeface="Tahoma"/>
              </a:rPr>
              <a:t> </a:t>
            </a:r>
            <a:r>
              <a:rPr sz="1600" spc="40" dirty="0" err="1">
                <a:solidFill>
                  <a:srgbClr val="FFFFFF"/>
                </a:solidFill>
                <a:latin typeface="STXinwei" panose="02010800040101010101" pitchFamily="2" charset="-122"/>
                <a:ea typeface="STXinwei" panose="02010800040101010101" pitchFamily="2" charset="-122"/>
                <a:cs typeface="Tahoma"/>
              </a:rPr>
              <a:t>hingga</a:t>
            </a:r>
            <a:r>
              <a:rPr sz="1600" spc="30" dirty="0">
                <a:solidFill>
                  <a:srgbClr val="FFFFFF"/>
                </a:solidFill>
                <a:latin typeface="STXinwei" panose="02010800040101010101" pitchFamily="2" charset="-122"/>
                <a:ea typeface="STXinwei" panose="02010800040101010101" pitchFamily="2" charset="-122"/>
                <a:cs typeface="Tahoma"/>
              </a:rPr>
              <a:t> </a:t>
            </a:r>
            <a:r>
              <a:rPr sz="1600" spc="-180" dirty="0">
                <a:solidFill>
                  <a:srgbClr val="FFFFFF"/>
                </a:solidFill>
                <a:latin typeface="STXinwei" panose="02010800040101010101" pitchFamily="2" charset="-122"/>
                <a:ea typeface="STXinwei" panose="02010800040101010101" pitchFamily="2" charset="-122"/>
                <a:cs typeface="Tahoma"/>
              </a:rPr>
              <a:t>+1.</a:t>
            </a:r>
            <a:endParaRPr sz="1600" dirty="0">
              <a:latin typeface="STXinwei" panose="02010800040101010101" pitchFamily="2" charset="-122"/>
              <a:ea typeface="STXinwei" panose="02010800040101010101" pitchFamily="2" charset="-122"/>
              <a:cs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arn(inVertical)">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5941" y="0"/>
            <a:ext cx="12435205" cy="7315200"/>
            <a:chOff x="575941" y="0"/>
            <a:chExt cx="12435205" cy="7315200"/>
          </a:xfrm>
        </p:grpSpPr>
        <p:pic>
          <p:nvPicPr>
            <p:cNvPr id="3" name="object 3"/>
            <p:cNvPicPr/>
            <p:nvPr/>
          </p:nvPicPr>
          <p:blipFill>
            <a:blip r:embed="rId2" cstate="print"/>
            <a:stretch>
              <a:fillRect/>
            </a:stretch>
          </p:blipFill>
          <p:spPr>
            <a:xfrm>
              <a:off x="9193047" y="0"/>
              <a:ext cx="3818102" cy="7315199"/>
            </a:xfrm>
            <a:prstGeom prst="rect">
              <a:avLst/>
            </a:prstGeom>
          </p:spPr>
        </p:pic>
        <p:sp>
          <p:nvSpPr>
            <p:cNvPr id="4" name="object 4"/>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973327" y="834347"/>
            <a:ext cx="10997565" cy="382905"/>
          </a:xfrm>
          <a:prstGeom prst="rect">
            <a:avLst/>
          </a:prstGeom>
        </p:spPr>
        <p:txBody>
          <a:bodyPr vert="horz" wrap="square" lIns="0" tIns="11430" rIns="0" bIns="0" rtlCol="0">
            <a:spAutoFit/>
          </a:bodyPr>
          <a:lstStyle/>
          <a:p>
            <a:pPr marL="12700">
              <a:lnSpc>
                <a:spcPct val="100000"/>
              </a:lnSpc>
              <a:spcBef>
                <a:spcPts val="90"/>
              </a:spcBef>
            </a:pPr>
            <a:r>
              <a:rPr sz="2400" spc="105" dirty="0">
                <a:latin typeface="STXinwei" panose="02010800040101010101" pitchFamily="2" charset="-122"/>
                <a:ea typeface="STXinwei" panose="02010800040101010101" pitchFamily="2" charset="-122"/>
              </a:rPr>
              <a:t>ADA</a:t>
            </a:r>
            <a:r>
              <a:rPr sz="2400" spc="40" dirty="0">
                <a:latin typeface="STXinwei" panose="02010800040101010101" pitchFamily="2" charset="-122"/>
                <a:ea typeface="STXinwei" panose="02010800040101010101" pitchFamily="2" charset="-122"/>
              </a:rPr>
              <a:t> </a:t>
            </a:r>
            <a:r>
              <a:rPr lang="en-US" sz="2400" spc="-50" dirty="0">
                <a:latin typeface="STXinwei" panose="02010800040101010101" pitchFamily="2" charset="-122"/>
                <a:ea typeface="STXinwei" panose="02010800040101010101" pitchFamily="2" charset="-122"/>
              </a:rPr>
              <a:t>3</a:t>
            </a:r>
            <a:r>
              <a:rPr sz="2400" spc="45" dirty="0">
                <a:latin typeface="STXinwei" panose="02010800040101010101" pitchFamily="2" charset="-122"/>
                <a:ea typeface="STXinwei" panose="02010800040101010101" pitchFamily="2" charset="-122"/>
              </a:rPr>
              <a:t> </a:t>
            </a:r>
            <a:r>
              <a:rPr sz="2400" spc="-60" dirty="0">
                <a:latin typeface="STXinwei" panose="02010800040101010101" pitchFamily="2" charset="-122"/>
                <a:ea typeface="STXinwei" panose="02010800040101010101" pitchFamily="2" charset="-122"/>
              </a:rPr>
              <a:t>AKTIVITAS</a:t>
            </a:r>
            <a:r>
              <a:rPr sz="2400" spc="45" dirty="0">
                <a:latin typeface="STXinwei" panose="02010800040101010101" pitchFamily="2" charset="-122"/>
                <a:ea typeface="STXinwei" panose="02010800040101010101" pitchFamily="2" charset="-122"/>
              </a:rPr>
              <a:t> UTAMA </a:t>
            </a:r>
            <a:r>
              <a:rPr sz="2400" spc="30" dirty="0">
                <a:latin typeface="STXinwei" panose="02010800040101010101" pitchFamily="2" charset="-122"/>
                <a:ea typeface="STXinwei" panose="02010800040101010101" pitchFamily="2" charset="-122"/>
              </a:rPr>
              <a:t>DALAM</a:t>
            </a:r>
            <a:r>
              <a:rPr sz="2400" spc="45" dirty="0">
                <a:latin typeface="STXinwei" panose="02010800040101010101" pitchFamily="2" charset="-122"/>
                <a:ea typeface="STXinwei" panose="02010800040101010101" pitchFamily="2" charset="-122"/>
              </a:rPr>
              <a:t> </a:t>
            </a:r>
            <a:r>
              <a:rPr sz="2400" spc="5" dirty="0">
                <a:latin typeface="STXinwei" panose="02010800040101010101" pitchFamily="2" charset="-122"/>
                <a:ea typeface="STXinwei" panose="02010800040101010101" pitchFamily="2" charset="-122"/>
              </a:rPr>
              <a:t>MANAJEMEN</a:t>
            </a:r>
            <a:r>
              <a:rPr sz="2400" spc="45" dirty="0">
                <a:latin typeface="STXinwei" panose="02010800040101010101" pitchFamily="2" charset="-122"/>
                <a:ea typeface="STXinwei" panose="02010800040101010101" pitchFamily="2" charset="-122"/>
              </a:rPr>
              <a:t> PORTOFOLIO </a:t>
            </a:r>
            <a:r>
              <a:rPr sz="2400" spc="-25" dirty="0">
                <a:latin typeface="STXinwei" panose="02010800040101010101" pitchFamily="2" charset="-122"/>
                <a:ea typeface="STXinwei" panose="02010800040101010101" pitchFamily="2" charset="-122"/>
              </a:rPr>
              <a:t>YAITU</a:t>
            </a:r>
            <a:r>
              <a:rPr sz="2400" spc="45" dirty="0">
                <a:latin typeface="STXinwei" panose="02010800040101010101" pitchFamily="2" charset="-122"/>
                <a:ea typeface="STXinwei" panose="02010800040101010101" pitchFamily="2" charset="-122"/>
              </a:rPr>
              <a:t> </a:t>
            </a:r>
            <a:r>
              <a:rPr spc="-95" dirty="0"/>
              <a:t>:</a:t>
            </a:r>
          </a:p>
        </p:txBody>
      </p:sp>
      <p:sp>
        <p:nvSpPr>
          <p:cNvPr id="6" name="object 6"/>
          <p:cNvSpPr txBox="1"/>
          <p:nvPr/>
        </p:nvSpPr>
        <p:spPr>
          <a:xfrm>
            <a:off x="927624" y="1526309"/>
            <a:ext cx="3765589" cy="4097725"/>
          </a:xfrm>
          <a:prstGeom prst="rect">
            <a:avLst/>
          </a:prstGeom>
        </p:spPr>
        <p:txBody>
          <a:bodyPr vert="horz" wrap="square" lIns="0" tIns="12700" rIns="0" bIns="0" rtlCol="0">
            <a:spAutoFit/>
          </a:bodyPr>
          <a:lstStyle/>
          <a:p>
            <a:pPr marL="469265" marR="241935" indent="-457200" algn="ctr">
              <a:lnSpc>
                <a:spcPct val="116100"/>
              </a:lnSpc>
              <a:spcBef>
                <a:spcPts val="100"/>
              </a:spcBef>
              <a:buFont typeface="+mj-lt"/>
              <a:buAutoNum type="arabicPeriod"/>
            </a:pPr>
            <a:r>
              <a:rPr sz="2100" spc="15" dirty="0" err="1">
                <a:solidFill>
                  <a:srgbClr val="FFFFFF"/>
                </a:solidFill>
                <a:latin typeface="STXinwei" panose="02010800040101010101" pitchFamily="2" charset="-122"/>
                <a:ea typeface="STXinwei" panose="02010800040101010101" pitchFamily="2" charset="-122"/>
                <a:cs typeface="Tahoma"/>
              </a:rPr>
              <a:t>Pebuatan</a:t>
            </a:r>
            <a:r>
              <a:rPr sz="2100" spc="-55" dirty="0">
                <a:solidFill>
                  <a:srgbClr val="FFFFFF"/>
                </a:solidFill>
                <a:latin typeface="STXinwei" panose="02010800040101010101" pitchFamily="2" charset="-122"/>
                <a:ea typeface="STXinwei" panose="02010800040101010101" pitchFamily="2" charset="-122"/>
                <a:cs typeface="Tahoma"/>
              </a:rPr>
              <a:t> </a:t>
            </a:r>
            <a:r>
              <a:rPr sz="2100" spc="-15" dirty="0">
                <a:solidFill>
                  <a:srgbClr val="FFFFFF"/>
                </a:solidFill>
                <a:latin typeface="STXinwei" panose="02010800040101010101" pitchFamily="2" charset="-122"/>
                <a:ea typeface="STXinwei" panose="02010800040101010101" pitchFamily="2" charset="-122"/>
                <a:cs typeface="Tahoma"/>
              </a:rPr>
              <a:t>keputusan  </a:t>
            </a:r>
            <a:r>
              <a:rPr sz="2100" spc="10" dirty="0" err="1">
                <a:solidFill>
                  <a:srgbClr val="FFFFFF"/>
                </a:solidFill>
                <a:latin typeface="STXinwei" panose="02010800040101010101" pitchFamily="2" charset="-122"/>
                <a:ea typeface="STXinwei" panose="02010800040101010101" pitchFamily="2" charset="-122"/>
                <a:cs typeface="Tahoma"/>
              </a:rPr>
              <a:t>alokasi</a:t>
            </a:r>
            <a:r>
              <a:rPr sz="2100" spc="-8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as</a:t>
            </a:r>
            <a:r>
              <a:rPr lang="en-US" sz="2100" spc="-10" dirty="0">
                <a:solidFill>
                  <a:srgbClr val="FFFFFF"/>
                </a:solidFill>
                <a:latin typeface="STXinwei" panose="02010800040101010101" pitchFamily="2" charset="-122"/>
                <a:ea typeface="STXinwei" panose="02010800040101010101" pitchFamily="2" charset="-122"/>
                <a:cs typeface="Tahoma"/>
              </a:rPr>
              <a:t>s</a:t>
            </a:r>
            <a:r>
              <a:rPr sz="2100" spc="-10" dirty="0">
                <a:solidFill>
                  <a:srgbClr val="FFFFFF"/>
                </a:solidFill>
                <a:latin typeface="STXinwei" panose="02010800040101010101" pitchFamily="2" charset="-122"/>
                <a:ea typeface="STXinwei" panose="02010800040101010101" pitchFamily="2" charset="-122"/>
                <a:cs typeface="Tahoma"/>
              </a:rPr>
              <a:t>et</a:t>
            </a:r>
            <a:r>
              <a:rPr lang="en-US" sz="2100" spc="-8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Keputusan </a:t>
            </a:r>
            <a:r>
              <a:rPr sz="2100" spc="-640" dirty="0">
                <a:solidFill>
                  <a:srgbClr val="FFFFFF"/>
                </a:solidFill>
                <a:latin typeface="STXinwei" panose="02010800040101010101" pitchFamily="2" charset="-122"/>
                <a:ea typeface="STXinwei" panose="02010800040101010101" pitchFamily="2" charset="-122"/>
                <a:cs typeface="Tahoma"/>
              </a:rPr>
              <a:t> </a:t>
            </a:r>
            <a:r>
              <a:rPr sz="2100" spc="-35" dirty="0">
                <a:solidFill>
                  <a:srgbClr val="FFFFFF"/>
                </a:solidFill>
                <a:latin typeface="STXinwei" panose="02010800040101010101" pitchFamily="2" charset="-122"/>
                <a:ea typeface="STXinwei" panose="02010800040101010101" pitchFamily="2" charset="-122"/>
                <a:cs typeface="Tahoma"/>
              </a:rPr>
              <a:t>ini </a:t>
            </a:r>
            <a:r>
              <a:rPr sz="2100" spc="-30" dirty="0">
                <a:solidFill>
                  <a:srgbClr val="FFFFFF"/>
                </a:solidFill>
                <a:latin typeface="STXinwei" panose="02010800040101010101" pitchFamily="2" charset="-122"/>
                <a:ea typeface="STXinwei" panose="02010800040101010101" pitchFamily="2" charset="-122"/>
                <a:cs typeface="Tahoma"/>
              </a:rPr>
              <a:t> </a:t>
            </a:r>
            <a:r>
              <a:rPr sz="2100" spc="5" dirty="0">
                <a:solidFill>
                  <a:srgbClr val="FFFFFF"/>
                </a:solidFill>
                <a:latin typeface="STXinwei" panose="02010800040101010101" pitchFamily="2" charset="-122"/>
                <a:ea typeface="STXinwei" panose="02010800040101010101" pitchFamily="2" charset="-122"/>
                <a:cs typeface="Tahoma"/>
              </a:rPr>
              <a:t>menyangkutpemilihan </a:t>
            </a:r>
            <a:r>
              <a:rPr sz="2100" spc="-645" dirty="0">
                <a:solidFill>
                  <a:srgbClr val="FFFFFF"/>
                </a:solidFill>
                <a:latin typeface="STXinwei" panose="02010800040101010101" pitchFamily="2" charset="-122"/>
                <a:ea typeface="STXinwei" panose="02010800040101010101" pitchFamily="2" charset="-122"/>
                <a:cs typeface="Tahoma"/>
              </a:rPr>
              <a:t> </a:t>
            </a:r>
            <a:r>
              <a:rPr sz="2100" spc="5" dirty="0">
                <a:solidFill>
                  <a:srgbClr val="FFFFFF"/>
                </a:solidFill>
                <a:latin typeface="STXinwei" panose="02010800040101010101" pitchFamily="2" charset="-122"/>
                <a:ea typeface="STXinwei" panose="02010800040101010101" pitchFamily="2" charset="-122"/>
                <a:cs typeface="Tahoma"/>
              </a:rPr>
              <a:t>kelas-kelas </a:t>
            </a:r>
            <a:r>
              <a:rPr sz="2100" spc="-10" dirty="0">
                <a:solidFill>
                  <a:srgbClr val="FFFFFF"/>
                </a:solidFill>
                <a:latin typeface="STXinwei" panose="02010800040101010101" pitchFamily="2" charset="-122"/>
                <a:ea typeface="STXinwei" panose="02010800040101010101" pitchFamily="2" charset="-122"/>
                <a:cs typeface="Tahoma"/>
              </a:rPr>
              <a:t>aset </a:t>
            </a:r>
            <a:r>
              <a:rPr sz="2100" spc="20" dirty="0">
                <a:solidFill>
                  <a:srgbClr val="FFFFFF"/>
                </a:solidFill>
                <a:latin typeface="STXinwei" panose="02010800040101010101" pitchFamily="2" charset="-122"/>
                <a:ea typeface="STXinwei" panose="02010800040101010101" pitchFamily="2" charset="-122"/>
                <a:cs typeface="Tahoma"/>
              </a:rPr>
              <a:t>yang </a:t>
            </a:r>
            <a:r>
              <a:rPr sz="2100" spc="25" dirty="0">
                <a:solidFill>
                  <a:srgbClr val="FFFFFF"/>
                </a:solidFill>
                <a:latin typeface="STXinwei" panose="02010800040101010101" pitchFamily="2" charset="-122"/>
                <a:ea typeface="STXinwei" panose="02010800040101010101" pitchFamily="2" charset="-122"/>
                <a:cs typeface="Tahoma"/>
              </a:rPr>
              <a:t> </a:t>
            </a:r>
            <a:r>
              <a:rPr sz="2100" spc="-45" dirty="0">
                <a:solidFill>
                  <a:srgbClr val="FFFFFF"/>
                </a:solidFill>
                <a:latin typeface="STXinwei" panose="02010800040101010101" pitchFamily="2" charset="-122"/>
                <a:ea typeface="STXinwei" panose="02010800040101010101" pitchFamily="2" charset="-122"/>
                <a:cs typeface="Tahoma"/>
              </a:rPr>
              <a:t>akan </a:t>
            </a:r>
            <a:r>
              <a:rPr sz="2100" spc="-5" dirty="0">
                <a:solidFill>
                  <a:srgbClr val="FFFFFF"/>
                </a:solidFill>
                <a:latin typeface="STXinwei" panose="02010800040101010101" pitchFamily="2" charset="-122"/>
                <a:ea typeface="STXinwei" panose="02010800040101010101" pitchFamily="2" charset="-122"/>
                <a:cs typeface="Tahoma"/>
              </a:rPr>
              <a:t>dijadikan </a:t>
            </a:r>
            <a:r>
              <a:rPr sz="2100" spc="25" dirty="0">
                <a:solidFill>
                  <a:srgbClr val="FFFFFF"/>
                </a:solidFill>
                <a:latin typeface="STXinwei" panose="02010800040101010101" pitchFamily="2" charset="-122"/>
                <a:ea typeface="STXinwei" panose="02010800040101010101" pitchFamily="2" charset="-122"/>
                <a:cs typeface="Tahoma"/>
              </a:rPr>
              <a:t>sebagai </a:t>
            </a:r>
            <a:r>
              <a:rPr sz="2100" spc="-650"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pilihan</a:t>
            </a:r>
            <a:r>
              <a:rPr sz="2100" spc="-70" dirty="0">
                <a:solidFill>
                  <a:srgbClr val="FFFFFF"/>
                </a:solidFill>
                <a:latin typeface="STXinwei" panose="02010800040101010101" pitchFamily="2" charset="-122"/>
                <a:ea typeface="STXinwei" panose="02010800040101010101" pitchFamily="2" charset="-122"/>
                <a:cs typeface="Tahoma"/>
              </a:rPr>
              <a:t> </a:t>
            </a:r>
            <a:r>
              <a:rPr sz="2100" spc="-20" dirty="0" err="1">
                <a:solidFill>
                  <a:srgbClr val="FFFFFF"/>
                </a:solidFill>
                <a:latin typeface="STXinwei" panose="02010800040101010101" pitchFamily="2" charset="-122"/>
                <a:ea typeface="STXinwei" panose="02010800040101010101" pitchFamily="2" charset="-122"/>
                <a:cs typeface="Tahoma"/>
              </a:rPr>
              <a:t>investasi</a:t>
            </a:r>
            <a:r>
              <a:rPr sz="2100" spc="-6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dan</a:t>
            </a:r>
            <a:r>
              <a:rPr lang="en-US" sz="2100" dirty="0">
                <a:latin typeface="STXinwei" panose="02010800040101010101" pitchFamily="2" charset="-122"/>
                <a:ea typeface="STXinwei" panose="02010800040101010101" pitchFamily="2" charset="-122"/>
                <a:cs typeface="Tahoma"/>
              </a:rPr>
              <a:t> </a:t>
            </a:r>
            <a:r>
              <a:rPr sz="2100" spc="-30" dirty="0">
                <a:solidFill>
                  <a:srgbClr val="FFFFFF"/>
                </a:solidFill>
                <a:latin typeface="STXinwei" panose="02010800040101010101" pitchFamily="2" charset="-122"/>
                <a:ea typeface="STXinwei" panose="02010800040101010101" pitchFamily="2" charset="-122"/>
                <a:cs typeface="Tahoma"/>
              </a:rPr>
              <a:t>juga </a:t>
            </a:r>
            <a:r>
              <a:rPr sz="2100" spc="45" dirty="0">
                <a:solidFill>
                  <a:srgbClr val="FFFFFF"/>
                </a:solidFill>
                <a:latin typeface="STXinwei" panose="02010800040101010101" pitchFamily="2" charset="-122"/>
                <a:ea typeface="STXinwei" panose="02010800040101010101" pitchFamily="2" charset="-122"/>
                <a:cs typeface="Tahoma"/>
              </a:rPr>
              <a:t>berapa </a:t>
            </a:r>
            <a:r>
              <a:rPr sz="2100" spc="20" dirty="0">
                <a:solidFill>
                  <a:srgbClr val="FFFFFF"/>
                </a:solidFill>
                <a:latin typeface="STXinwei" panose="02010800040101010101" pitchFamily="2" charset="-122"/>
                <a:ea typeface="STXinwei" panose="02010800040101010101" pitchFamily="2" charset="-122"/>
                <a:cs typeface="Tahoma"/>
              </a:rPr>
              <a:t>bagian </a:t>
            </a:r>
            <a:r>
              <a:rPr sz="2100" spc="15" dirty="0">
                <a:solidFill>
                  <a:srgbClr val="FFFFFF"/>
                </a:solidFill>
                <a:latin typeface="STXinwei" panose="02010800040101010101" pitchFamily="2" charset="-122"/>
                <a:ea typeface="STXinwei" panose="02010800040101010101" pitchFamily="2" charset="-122"/>
                <a:cs typeface="Tahoma"/>
              </a:rPr>
              <a:t>dari </a:t>
            </a:r>
            <a:r>
              <a:rPr sz="2100" spc="-645" dirty="0">
                <a:solidFill>
                  <a:srgbClr val="FFFFFF"/>
                </a:solidFill>
                <a:latin typeface="STXinwei" panose="02010800040101010101" pitchFamily="2" charset="-122"/>
                <a:ea typeface="STXinwei" panose="02010800040101010101" pitchFamily="2" charset="-122"/>
                <a:cs typeface="Tahoma"/>
              </a:rPr>
              <a:t> </a:t>
            </a:r>
            <a:r>
              <a:rPr sz="2100" spc="-15" dirty="0">
                <a:solidFill>
                  <a:srgbClr val="FFFFFF"/>
                </a:solidFill>
                <a:latin typeface="STXinwei" panose="02010800040101010101" pitchFamily="2" charset="-122"/>
                <a:ea typeface="STXinwei" panose="02010800040101010101" pitchFamily="2" charset="-122"/>
                <a:cs typeface="Tahoma"/>
              </a:rPr>
              <a:t>keseluruhan </a:t>
            </a:r>
            <a:r>
              <a:rPr sz="2100" spc="-5" dirty="0">
                <a:solidFill>
                  <a:srgbClr val="FFFFFF"/>
                </a:solidFill>
                <a:latin typeface="STXinwei" panose="02010800040101010101" pitchFamily="2" charset="-122"/>
                <a:ea typeface="STXinwei" panose="02010800040101010101" pitchFamily="2" charset="-122"/>
                <a:cs typeface="Tahoma"/>
              </a:rPr>
              <a:t>dana </a:t>
            </a:r>
            <a:r>
              <a:rPr sz="2100" spc="20" dirty="0">
                <a:solidFill>
                  <a:srgbClr val="FFFFFF"/>
                </a:solidFill>
                <a:latin typeface="STXinwei" panose="02010800040101010101" pitchFamily="2" charset="-122"/>
                <a:ea typeface="STXinwei" panose="02010800040101010101" pitchFamily="2" charset="-122"/>
                <a:cs typeface="Tahoma"/>
              </a:rPr>
              <a:t>yang </a:t>
            </a:r>
            <a:r>
              <a:rPr sz="2100" spc="25" dirty="0">
                <a:solidFill>
                  <a:srgbClr val="FFFFFF"/>
                </a:solidFill>
                <a:latin typeface="STXinwei" panose="02010800040101010101" pitchFamily="2" charset="-122"/>
                <a:ea typeface="STXinwei" panose="02010800040101010101" pitchFamily="2" charset="-122"/>
                <a:cs typeface="Tahoma"/>
              </a:rPr>
              <a:t> </a:t>
            </a:r>
            <a:r>
              <a:rPr sz="2100" spc="20" dirty="0">
                <a:solidFill>
                  <a:srgbClr val="FFFFFF"/>
                </a:solidFill>
                <a:latin typeface="STXinwei" panose="02010800040101010101" pitchFamily="2" charset="-122"/>
                <a:ea typeface="STXinwei" panose="02010800040101010101" pitchFamily="2" charset="-122"/>
                <a:cs typeface="Tahoma"/>
              </a:rPr>
              <a:t>dimiliki </a:t>
            </a:r>
            <a:r>
              <a:rPr sz="2100" dirty="0">
                <a:solidFill>
                  <a:srgbClr val="FFFFFF"/>
                </a:solidFill>
                <a:latin typeface="STXinwei" panose="02010800040101010101" pitchFamily="2" charset="-122"/>
                <a:ea typeface="STXinwei" panose="02010800040101010101" pitchFamily="2" charset="-122"/>
                <a:cs typeface="Tahoma"/>
              </a:rPr>
              <a:t>investorr </a:t>
            </a:r>
            <a:r>
              <a:rPr sz="2100" spc="20" dirty="0">
                <a:solidFill>
                  <a:srgbClr val="FFFFFF"/>
                </a:solidFill>
                <a:latin typeface="STXinwei" panose="02010800040101010101" pitchFamily="2" charset="-122"/>
                <a:ea typeface="STXinwei" panose="02010800040101010101" pitchFamily="2" charset="-122"/>
                <a:cs typeface="Tahoma"/>
              </a:rPr>
              <a:t>yang </a:t>
            </a:r>
            <a:r>
              <a:rPr sz="2100" spc="25" dirty="0">
                <a:solidFill>
                  <a:srgbClr val="FFFFFF"/>
                </a:solidFill>
                <a:latin typeface="STXinwei" panose="02010800040101010101" pitchFamily="2" charset="-122"/>
                <a:ea typeface="STXinwei" panose="02010800040101010101" pitchFamily="2" charset="-122"/>
                <a:cs typeface="Tahoma"/>
              </a:rPr>
              <a:t> </a:t>
            </a:r>
            <a:r>
              <a:rPr sz="2100" spc="-45" dirty="0">
                <a:solidFill>
                  <a:srgbClr val="FFFFFF"/>
                </a:solidFill>
                <a:latin typeface="STXinwei" panose="02010800040101010101" pitchFamily="2" charset="-122"/>
                <a:ea typeface="STXinwei" panose="02010800040101010101" pitchFamily="2" charset="-122"/>
                <a:cs typeface="Tahoma"/>
              </a:rPr>
              <a:t>akan</a:t>
            </a:r>
            <a:r>
              <a:rPr sz="2100" spc="-75" dirty="0">
                <a:solidFill>
                  <a:srgbClr val="FFFFFF"/>
                </a:solidFill>
                <a:latin typeface="STXinwei" panose="02010800040101010101" pitchFamily="2" charset="-122"/>
                <a:ea typeface="STXinwei" panose="02010800040101010101" pitchFamily="2" charset="-122"/>
                <a:cs typeface="Tahoma"/>
              </a:rPr>
              <a:t> </a:t>
            </a:r>
            <a:r>
              <a:rPr sz="2100" spc="-15" dirty="0">
                <a:solidFill>
                  <a:srgbClr val="FFFFFF"/>
                </a:solidFill>
                <a:latin typeface="STXinwei" panose="02010800040101010101" pitchFamily="2" charset="-122"/>
                <a:ea typeface="STXinwei" panose="02010800040101010101" pitchFamily="2" charset="-122"/>
                <a:cs typeface="Tahoma"/>
              </a:rPr>
              <a:t>diinvestasikan</a:t>
            </a:r>
            <a:r>
              <a:rPr sz="2100" spc="-75" dirty="0">
                <a:solidFill>
                  <a:srgbClr val="FFFFFF"/>
                </a:solidFill>
                <a:latin typeface="STXinwei" panose="02010800040101010101" pitchFamily="2" charset="-122"/>
                <a:ea typeface="STXinwei" panose="02010800040101010101" pitchFamily="2" charset="-122"/>
                <a:cs typeface="Tahoma"/>
              </a:rPr>
              <a:t> </a:t>
            </a:r>
            <a:r>
              <a:rPr sz="2100" spc="50" dirty="0">
                <a:solidFill>
                  <a:srgbClr val="FFFFFF"/>
                </a:solidFill>
                <a:latin typeface="STXinwei" panose="02010800040101010101" pitchFamily="2" charset="-122"/>
                <a:ea typeface="STXinwei" panose="02010800040101010101" pitchFamily="2" charset="-122"/>
                <a:cs typeface="Tahoma"/>
              </a:rPr>
              <a:t>pada </a:t>
            </a:r>
            <a:r>
              <a:rPr sz="2100" spc="-64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aset</a:t>
            </a:r>
            <a:r>
              <a:rPr sz="2100" spc="-60" dirty="0">
                <a:solidFill>
                  <a:srgbClr val="FFFFFF"/>
                </a:solidFill>
                <a:latin typeface="STXinwei" panose="02010800040101010101" pitchFamily="2" charset="-122"/>
                <a:ea typeface="STXinwei" panose="02010800040101010101" pitchFamily="2" charset="-122"/>
                <a:cs typeface="Tahoma"/>
              </a:rPr>
              <a:t> </a:t>
            </a:r>
            <a:r>
              <a:rPr sz="2100" spc="20" dirty="0">
                <a:solidFill>
                  <a:srgbClr val="FFFFFF"/>
                </a:solidFill>
                <a:latin typeface="STXinwei" panose="02010800040101010101" pitchFamily="2" charset="-122"/>
                <a:ea typeface="STXinwei" panose="02010800040101010101" pitchFamily="2" charset="-122"/>
                <a:cs typeface="Tahoma"/>
              </a:rPr>
              <a:t>tersebut</a:t>
            </a:r>
            <a:endParaRPr sz="2100" dirty="0">
              <a:latin typeface="STXinwei" panose="02010800040101010101" pitchFamily="2" charset="-122"/>
              <a:ea typeface="STXinwei" panose="02010800040101010101" pitchFamily="2" charset="-122"/>
              <a:cs typeface="Tahoma"/>
            </a:endParaRPr>
          </a:p>
        </p:txBody>
      </p:sp>
      <p:sp>
        <p:nvSpPr>
          <p:cNvPr id="7" name="object 7"/>
          <p:cNvSpPr txBox="1"/>
          <p:nvPr/>
        </p:nvSpPr>
        <p:spPr>
          <a:xfrm>
            <a:off x="11738959" y="6191259"/>
            <a:ext cx="325755" cy="350520"/>
          </a:xfrm>
          <a:prstGeom prst="rect">
            <a:avLst/>
          </a:prstGeom>
        </p:spPr>
        <p:txBody>
          <a:bodyPr vert="horz" wrap="square" lIns="0" tIns="16510" rIns="0" bIns="0" rtlCol="0">
            <a:spAutoFit/>
          </a:bodyPr>
          <a:lstStyle/>
          <a:p>
            <a:pPr marL="12700">
              <a:lnSpc>
                <a:spcPct val="100000"/>
              </a:lnSpc>
              <a:spcBef>
                <a:spcPts val="130"/>
              </a:spcBef>
            </a:pPr>
            <a:r>
              <a:rPr sz="2100" b="1" spc="-155" dirty="0">
                <a:solidFill>
                  <a:srgbClr val="FFFFFF"/>
                </a:solidFill>
                <a:latin typeface="Tahoma"/>
                <a:cs typeface="Tahoma"/>
              </a:rPr>
              <a:t>01</a:t>
            </a:r>
            <a:endParaRPr sz="2100">
              <a:latin typeface="Tahoma"/>
              <a:cs typeface="Tahoma"/>
            </a:endParaRPr>
          </a:p>
        </p:txBody>
      </p:sp>
      <p:sp>
        <p:nvSpPr>
          <p:cNvPr id="8" name="object 8"/>
          <p:cNvSpPr txBox="1"/>
          <p:nvPr/>
        </p:nvSpPr>
        <p:spPr>
          <a:xfrm>
            <a:off x="4419147" y="1526257"/>
            <a:ext cx="3765590" cy="3400630"/>
          </a:xfrm>
          <a:prstGeom prst="rect">
            <a:avLst/>
          </a:prstGeom>
        </p:spPr>
        <p:txBody>
          <a:bodyPr vert="horz" wrap="square" lIns="0" tIns="12700" rIns="0" bIns="0" rtlCol="0">
            <a:spAutoFit/>
          </a:bodyPr>
          <a:lstStyle/>
          <a:p>
            <a:pPr marL="469265" marR="5080" indent="-457200" algn="ctr">
              <a:lnSpc>
                <a:spcPct val="116100"/>
              </a:lnSpc>
              <a:spcBef>
                <a:spcPts val="100"/>
              </a:spcBef>
              <a:buFont typeface="+mj-lt"/>
              <a:buAutoNum type="arabicPeriod" startAt="2"/>
            </a:pPr>
            <a:r>
              <a:rPr sz="2100" spc="-10" dirty="0" err="1">
                <a:solidFill>
                  <a:srgbClr val="FFFFFF"/>
                </a:solidFill>
                <a:latin typeface="STXinwei" panose="02010800040101010101" pitchFamily="2" charset="-122"/>
                <a:ea typeface="STXinwei" panose="02010800040101010101" pitchFamily="2" charset="-122"/>
                <a:cs typeface="Tahoma"/>
              </a:rPr>
              <a:t>Penentuan</a:t>
            </a:r>
            <a:r>
              <a:rPr sz="2100" spc="-70" dirty="0">
                <a:solidFill>
                  <a:srgbClr val="FFFFFF"/>
                </a:solidFill>
                <a:latin typeface="STXinwei" panose="02010800040101010101" pitchFamily="2" charset="-122"/>
                <a:ea typeface="STXinwei" panose="02010800040101010101" pitchFamily="2" charset="-122"/>
                <a:cs typeface="Tahoma"/>
              </a:rPr>
              <a:t> </a:t>
            </a:r>
            <a:r>
              <a:rPr sz="2100" spc="25" dirty="0">
                <a:solidFill>
                  <a:srgbClr val="FFFFFF"/>
                </a:solidFill>
                <a:latin typeface="STXinwei" panose="02010800040101010101" pitchFamily="2" charset="-122"/>
                <a:ea typeface="STXinwei" panose="02010800040101010101" pitchFamily="2" charset="-122"/>
                <a:cs typeface="Tahoma"/>
              </a:rPr>
              <a:t>porsi</a:t>
            </a:r>
            <a:r>
              <a:rPr sz="2100" spc="-6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dana</a:t>
            </a:r>
            <a:r>
              <a:rPr sz="2100" spc="-70" dirty="0">
                <a:solidFill>
                  <a:srgbClr val="FFFFFF"/>
                </a:solidFill>
                <a:latin typeface="STXinwei" panose="02010800040101010101" pitchFamily="2" charset="-122"/>
                <a:ea typeface="STXinwei" panose="02010800040101010101" pitchFamily="2" charset="-122"/>
                <a:cs typeface="Tahoma"/>
              </a:rPr>
              <a:t> </a:t>
            </a:r>
            <a:r>
              <a:rPr sz="2100" spc="15" dirty="0">
                <a:solidFill>
                  <a:srgbClr val="FFFFFF"/>
                </a:solidFill>
                <a:latin typeface="STXinwei" panose="02010800040101010101" pitchFamily="2" charset="-122"/>
                <a:ea typeface="STXinwei" panose="02010800040101010101" pitchFamily="2" charset="-122"/>
                <a:cs typeface="Tahoma"/>
              </a:rPr>
              <a:t>yang </a:t>
            </a:r>
            <a:r>
              <a:rPr sz="2100" spc="-640" dirty="0">
                <a:solidFill>
                  <a:srgbClr val="FFFFFF"/>
                </a:solidFill>
                <a:latin typeface="STXinwei" panose="02010800040101010101" pitchFamily="2" charset="-122"/>
                <a:ea typeface="STXinwei" panose="02010800040101010101" pitchFamily="2" charset="-122"/>
                <a:cs typeface="Tahoma"/>
              </a:rPr>
              <a:t> </a:t>
            </a:r>
            <a:r>
              <a:rPr sz="2100" spc="-50" dirty="0">
                <a:solidFill>
                  <a:srgbClr val="FFFFFF"/>
                </a:solidFill>
                <a:latin typeface="STXinwei" panose="02010800040101010101" pitchFamily="2" charset="-122"/>
                <a:ea typeface="STXinwei" panose="02010800040101010101" pitchFamily="2" charset="-122"/>
                <a:cs typeface="Tahoma"/>
              </a:rPr>
              <a:t>akan</a:t>
            </a:r>
            <a:r>
              <a:rPr sz="2100" spc="-70" dirty="0">
                <a:solidFill>
                  <a:srgbClr val="FFFFFF"/>
                </a:solidFill>
                <a:latin typeface="STXinwei" panose="02010800040101010101" pitchFamily="2" charset="-122"/>
                <a:ea typeface="STXinwei" panose="02010800040101010101" pitchFamily="2" charset="-122"/>
                <a:cs typeface="Tahoma"/>
              </a:rPr>
              <a:t> </a:t>
            </a:r>
            <a:r>
              <a:rPr sz="2100" spc="-20" dirty="0" err="1">
                <a:solidFill>
                  <a:srgbClr val="FFFFFF"/>
                </a:solidFill>
                <a:latin typeface="STXinwei" panose="02010800040101010101" pitchFamily="2" charset="-122"/>
                <a:ea typeface="STXinwei" panose="02010800040101010101" pitchFamily="2" charset="-122"/>
                <a:cs typeface="Tahoma"/>
              </a:rPr>
              <a:t>diinvestasikan</a:t>
            </a:r>
            <a:r>
              <a:rPr sz="2100" spc="-70" dirty="0">
                <a:solidFill>
                  <a:srgbClr val="FFFFFF"/>
                </a:solidFill>
                <a:latin typeface="STXinwei" panose="02010800040101010101" pitchFamily="2" charset="-122"/>
                <a:ea typeface="STXinwei" panose="02010800040101010101" pitchFamily="2" charset="-122"/>
                <a:cs typeface="Tahoma"/>
              </a:rPr>
              <a:t> </a:t>
            </a:r>
            <a:r>
              <a:rPr sz="2100" spc="45" dirty="0">
                <a:solidFill>
                  <a:srgbClr val="FFFFFF"/>
                </a:solidFill>
                <a:latin typeface="STXinwei" panose="02010800040101010101" pitchFamily="2" charset="-122"/>
                <a:ea typeface="STXinwei" panose="02010800040101010101" pitchFamily="2" charset="-122"/>
                <a:cs typeface="Tahoma"/>
              </a:rPr>
              <a:t>pada</a:t>
            </a:r>
            <a:r>
              <a:rPr lang="en-US" sz="2100" dirty="0">
                <a:latin typeface="STXinwei" panose="02010800040101010101" pitchFamily="2" charset="-122"/>
                <a:ea typeface="STXinwei" panose="02010800040101010101" pitchFamily="2" charset="-122"/>
                <a:cs typeface="Tahoma"/>
              </a:rPr>
              <a:t> </a:t>
            </a:r>
            <a:r>
              <a:rPr sz="2100" spc="10" dirty="0" err="1">
                <a:solidFill>
                  <a:srgbClr val="FFFFFF"/>
                </a:solidFill>
                <a:latin typeface="STXinwei" panose="02010800040101010101" pitchFamily="2" charset="-122"/>
                <a:ea typeface="STXinwei" panose="02010800040101010101" pitchFamily="2" charset="-122"/>
                <a:cs typeface="Tahoma"/>
              </a:rPr>
              <a:t>kelas</a:t>
            </a:r>
            <a:r>
              <a:rPr sz="2100" spc="-70" dirty="0">
                <a:solidFill>
                  <a:srgbClr val="FFFFFF"/>
                </a:solidFill>
                <a:latin typeface="STXinwei" panose="02010800040101010101" pitchFamily="2" charset="-122"/>
                <a:ea typeface="STXinwei" panose="02010800040101010101" pitchFamily="2" charset="-122"/>
                <a:cs typeface="Tahoma"/>
              </a:rPr>
              <a:t> </a:t>
            </a:r>
            <a:r>
              <a:rPr sz="2100" spc="-15" dirty="0">
                <a:solidFill>
                  <a:srgbClr val="FFFFFF"/>
                </a:solidFill>
                <a:latin typeface="STXinwei" panose="02010800040101010101" pitchFamily="2" charset="-122"/>
                <a:ea typeface="STXinwei" panose="02010800040101010101" pitchFamily="2" charset="-122"/>
                <a:cs typeface="Tahoma"/>
              </a:rPr>
              <a:t>aset</a:t>
            </a:r>
            <a:r>
              <a:rPr sz="2100" spc="-70" dirty="0">
                <a:solidFill>
                  <a:srgbClr val="FFFFFF"/>
                </a:solidFill>
                <a:latin typeface="STXinwei" panose="02010800040101010101" pitchFamily="2" charset="-122"/>
                <a:ea typeface="STXinwei" panose="02010800040101010101" pitchFamily="2" charset="-122"/>
                <a:cs typeface="Tahoma"/>
              </a:rPr>
              <a:t> </a:t>
            </a:r>
            <a:r>
              <a:rPr sz="2100" spc="25" dirty="0">
                <a:solidFill>
                  <a:srgbClr val="FFFFFF"/>
                </a:solidFill>
                <a:latin typeface="STXinwei" panose="02010800040101010101" pitchFamily="2" charset="-122"/>
                <a:ea typeface="STXinwei" panose="02010800040101010101" pitchFamily="2" charset="-122"/>
                <a:cs typeface="Tahoma"/>
              </a:rPr>
              <a:t>Porsi</a:t>
            </a:r>
            <a:r>
              <a:rPr sz="2100" spc="-70"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dana</a:t>
            </a:r>
            <a:r>
              <a:rPr sz="2100" spc="-65" dirty="0">
                <a:solidFill>
                  <a:srgbClr val="FFFFFF"/>
                </a:solidFill>
                <a:latin typeface="STXinwei" panose="02010800040101010101" pitchFamily="2" charset="-122"/>
                <a:ea typeface="STXinwei" panose="02010800040101010101" pitchFamily="2" charset="-122"/>
                <a:cs typeface="Tahoma"/>
              </a:rPr>
              <a:t> </a:t>
            </a:r>
            <a:r>
              <a:rPr sz="2100" spc="-50" dirty="0" err="1">
                <a:solidFill>
                  <a:srgbClr val="FFFFFF"/>
                </a:solidFill>
                <a:latin typeface="STXinwei" panose="02010800040101010101" pitchFamily="2" charset="-122"/>
                <a:ea typeface="STXinwei" panose="02010800040101010101" pitchFamily="2" charset="-122"/>
                <a:cs typeface="Tahoma"/>
              </a:rPr>
              <a:t>atau</a:t>
            </a:r>
            <a:r>
              <a:rPr lang="en-US" sz="2100" dirty="0">
                <a:latin typeface="STXinwei" panose="02010800040101010101" pitchFamily="2" charset="-122"/>
                <a:ea typeface="STXinwei" panose="02010800040101010101" pitchFamily="2" charset="-122"/>
                <a:cs typeface="Tahoma"/>
              </a:rPr>
              <a:t> </a:t>
            </a:r>
            <a:r>
              <a:rPr sz="2100" spc="100" dirty="0" err="1">
                <a:solidFill>
                  <a:srgbClr val="FFFFFF"/>
                </a:solidFill>
                <a:latin typeface="STXinwei" panose="02010800040101010101" pitchFamily="2" charset="-122"/>
                <a:ea typeface="STXinwei" panose="02010800040101010101" pitchFamily="2" charset="-122"/>
                <a:cs typeface="Tahoma"/>
              </a:rPr>
              <a:t>bobot</a:t>
            </a:r>
            <a:r>
              <a:rPr sz="2100" spc="-7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dana</a:t>
            </a:r>
            <a:r>
              <a:rPr sz="2100" spc="-7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adalah</a:t>
            </a:r>
            <a:r>
              <a:rPr sz="2100" spc="-7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bagian </a:t>
            </a:r>
            <a:r>
              <a:rPr sz="2100" spc="-640"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dari </a:t>
            </a:r>
            <a:r>
              <a:rPr sz="2100" spc="-10" dirty="0">
                <a:solidFill>
                  <a:srgbClr val="FFFFFF"/>
                </a:solidFill>
                <a:latin typeface="STXinwei" panose="02010800040101010101" pitchFamily="2" charset="-122"/>
                <a:ea typeface="STXinwei" panose="02010800040101010101" pitchFamily="2" charset="-122"/>
                <a:cs typeface="Tahoma"/>
              </a:rPr>
              <a:t>dana </a:t>
            </a:r>
            <a:r>
              <a:rPr sz="2100" spc="15" dirty="0">
                <a:solidFill>
                  <a:srgbClr val="FFFFFF"/>
                </a:solidFill>
                <a:latin typeface="STXinwei" panose="02010800040101010101" pitchFamily="2" charset="-122"/>
                <a:ea typeface="STXinwei" panose="02010800040101010101" pitchFamily="2" charset="-122"/>
                <a:cs typeface="Tahoma"/>
              </a:rPr>
              <a:t>yang </a:t>
            </a:r>
            <a:r>
              <a:rPr sz="2100" spc="20" dirty="0">
                <a:solidFill>
                  <a:srgbClr val="FFFFFF"/>
                </a:solidFill>
                <a:latin typeface="STXinwei" panose="02010800040101010101" pitchFamily="2" charset="-122"/>
                <a:ea typeface="STXinwei" panose="02010800040101010101" pitchFamily="2" charset="-122"/>
                <a:cs typeface="Tahoma"/>
              </a:rPr>
              <a:t> </a:t>
            </a:r>
            <a:r>
              <a:rPr sz="2100" spc="-20" dirty="0">
                <a:solidFill>
                  <a:srgbClr val="FFFFFF"/>
                </a:solidFill>
                <a:latin typeface="STXinwei" panose="02010800040101010101" pitchFamily="2" charset="-122"/>
                <a:ea typeface="STXinwei" panose="02010800040101010101" pitchFamily="2" charset="-122"/>
                <a:cs typeface="Tahoma"/>
              </a:rPr>
              <a:t>diinvestasikan </a:t>
            </a:r>
            <a:r>
              <a:rPr sz="2100" spc="45" dirty="0">
                <a:solidFill>
                  <a:srgbClr val="FFFFFF"/>
                </a:solidFill>
                <a:latin typeface="STXinwei" panose="02010800040101010101" pitchFamily="2" charset="-122"/>
                <a:ea typeface="STXinwei" panose="02010800040101010101" pitchFamily="2" charset="-122"/>
                <a:cs typeface="Tahoma"/>
              </a:rPr>
              <a:t>pada </a:t>
            </a:r>
            <a:r>
              <a:rPr sz="2100" spc="10" dirty="0">
                <a:solidFill>
                  <a:srgbClr val="FFFFFF"/>
                </a:solidFill>
                <a:latin typeface="STXinwei" panose="02010800040101010101" pitchFamily="2" charset="-122"/>
                <a:ea typeface="STXinwei" panose="02010800040101010101" pitchFamily="2" charset="-122"/>
                <a:cs typeface="Tahoma"/>
              </a:rPr>
              <a:t>setiap </a:t>
            </a:r>
            <a:r>
              <a:rPr sz="2100" spc="-64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kelas </a:t>
            </a:r>
            <a:r>
              <a:rPr sz="2100" spc="5" dirty="0">
                <a:solidFill>
                  <a:srgbClr val="FFFFFF"/>
                </a:solidFill>
                <a:latin typeface="STXinwei" panose="02010800040101010101" pitchFamily="2" charset="-122"/>
                <a:ea typeface="STXinwei" panose="02010800040101010101" pitchFamily="2" charset="-122"/>
                <a:cs typeface="Tahoma"/>
              </a:rPr>
              <a:t>aset. </a:t>
            </a:r>
            <a:r>
              <a:rPr sz="2100" spc="-15" dirty="0">
                <a:solidFill>
                  <a:srgbClr val="FFFFFF"/>
                </a:solidFill>
                <a:latin typeface="STXinwei" panose="02010800040101010101" pitchFamily="2" charset="-122"/>
                <a:ea typeface="STXinwei" panose="02010800040101010101" pitchFamily="2" charset="-122"/>
                <a:cs typeface="Tahoma"/>
              </a:rPr>
              <a:t>Masing-masing </a:t>
            </a:r>
            <a:r>
              <a:rPr sz="2100" spc="-645" dirty="0">
                <a:solidFill>
                  <a:srgbClr val="FFFFFF"/>
                </a:solidFill>
                <a:latin typeface="STXinwei" panose="02010800040101010101" pitchFamily="2" charset="-122"/>
                <a:ea typeface="STXinwei" panose="02010800040101010101" pitchFamily="2" charset="-122"/>
                <a:cs typeface="Tahoma"/>
              </a:rPr>
              <a:t> </a:t>
            </a:r>
            <a:r>
              <a:rPr sz="2100" spc="100" dirty="0">
                <a:solidFill>
                  <a:srgbClr val="FFFFFF"/>
                </a:solidFill>
                <a:latin typeface="STXinwei" panose="02010800040101010101" pitchFamily="2" charset="-122"/>
                <a:ea typeface="STXinwei" panose="02010800040101010101" pitchFamily="2" charset="-122"/>
                <a:cs typeface="Tahoma"/>
              </a:rPr>
              <a:t>bobot</a:t>
            </a:r>
            <a:r>
              <a:rPr sz="2100" spc="-6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dana</a:t>
            </a:r>
            <a:r>
              <a:rPr sz="2100" spc="-65" dirty="0">
                <a:solidFill>
                  <a:srgbClr val="FFFFFF"/>
                </a:solidFill>
                <a:latin typeface="STXinwei" panose="02010800040101010101" pitchFamily="2" charset="-122"/>
                <a:ea typeface="STXinwei" panose="02010800040101010101" pitchFamily="2" charset="-122"/>
                <a:cs typeface="Tahoma"/>
              </a:rPr>
              <a:t> </a:t>
            </a:r>
            <a:r>
              <a:rPr sz="2100" spc="-50" dirty="0" err="1">
                <a:solidFill>
                  <a:srgbClr val="FFFFFF"/>
                </a:solidFill>
                <a:latin typeface="STXinwei" panose="02010800040101010101" pitchFamily="2" charset="-122"/>
                <a:ea typeface="STXinwei" panose="02010800040101010101" pitchFamily="2" charset="-122"/>
                <a:cs typeface="Tahoma"/>
              </a:rPr>
              <a:t>akan</a:t>
            </a:r>
            <a:r>
              <a:rPr lang="en-US" sz="2100" dirty="0">
                <a:latin typeface="STXinwei" panose="02010800040101010101" pitchFamily="2" charset="-122"/>
                <a:ea typeface="STXinwei" panose="02010800040101010101" pitchFamily="2" charset="-122"/>
                <a:cs typeface="Tahoma"/>
              </a:rPr>
              <a:t> </a:t>
            </a:r>
            <a:r>
              <a:rPr sz="2100" spc="140" dirty="0" err="1">
                <a:solidFill>
                  <a:srgbClr val="FFFFFF"/>
                </a:solidFill>
                <a:latin typeface="STXinwei" panose="02010800040101010101" pitchFamily="2" charset="-122"/>
                <a:ea typeface="STXinwei" panose="02010800040101010101" pitchFamily="2" charset="-122"/>
                <a:cs typeface="Tahoma"/>
              </a:rPr>
              <a:t>b</a:t>
            </a:r>
            <a:r>
              <a:rPr sz="2100" spc="75" dirty="0" err="1">
                <a:solidFill>
                  <a:srgbClr val="FFFFFF"/>
                </a:solidFill>
                <a:latin typeface="STXinwei" panose="02010800040101010101" pitchFamily="2" charset="-122"/>
                <a:ea typeface="STXinwei" panose="02010800040101010101" pitchFamily="2" charset="-122"/>
                <a:cs typeface="Tahoma"/>
              </a:rPr>
              <a:t>e</a:t>
            </a:r>
            <a:r>
              <a:rPr sz="2100" spc="-25" dirty="0" err="1">
                <a:solidFill>
                  <a:srgbClr val="FFFFFF"/>
                </a:solidFill>
                <a:latin typeface="STXinwei" panose="02010800040101010101" pitchFamily="2" charset="-122"/>
                <a:ea typeface="STXinwei" panose="02010800040101010101" pitchFamily="2" charset="-122"/>
                <a:cs typeface="Tahoma"/>
              </a:rPr>
              <a:t>rki</a:t>
            </a:r>
            <a:r>
              <a:rPr sz="2100" spc="-85" dirty="0" err="1">
                <a:solidFill>
                  <a:srgbClr val="FFFFFF"/>
                </a:solidFill>
                <a:latin typeface="STXinwei" panose="02010800040101010101" pitchFamily="2" charset="-122"/>
                <a:ea typeface="STXinwei" panose="02010800040101010101" pitchFamily="2" charset="-122"/>
                <a:cs typeface="Tahoma"/>
              </a:rPr>
              <a:t>s</a:t>
            </a:r>
            <a:r>
              <a:rPr sz="2100" spc="-55" dirty="0" err="1">
                <a:solidFill>
                  <a:srgbClr val="FFFFFF"/>
                </a:solidFill>
                <a:latin typeface="STXinwei" panose="02010800040101010101" pitchFamily="2" charset="-122"/>
                <a:ea typeface="STXinwei" panose="02010800040101010101" pitchFamily="2" charset="-122"/>
                <a:cs typeface="Tahoma"/>
              </a:rPr>
              <a:t>a</a:t>
            </a:r>
            <a:r>
              <a:rPr sz="2100" spc="-20" dirty="0" err="1">
                <a:solidFill>
                  <a:srgbClr val="FFFFFF"/>
                </a:solidFill>
                <a:latin typeface="STXinwei" panose="02010800040101010101" pitchFamily="2" charset="-122"/>
                <a:ea typeface="STXinwei" panose="02010800040101010101" pitchFamily="2" charset="-122"/>
                <a:cs typeface="Tahoma"/>
              </a:rPr>
              <a:t>r</a:t>
            </a:r>
            <a:r>
              <a:rPr sz="2100" spc="-60" dirty="0">
                <a:solidFill>
                  <a:srgbClr val="FFFFFF"/>
                </a:solidFill>
                <a:latin typeface="STXinwei" panose="02010800040101010101" pitchFamily="2" charset="-122"/>
                <a:ea typeface="STXinwei" panose="02010800040101010101" pitchFamily="2" charset="-122"/>
                <a:cs typeface="Tahoma"/>
              </a:rPr>
              <a:t> </a:t>
            </a:r>
            <a:r>
              <a:rPr sz="2100" spc="-55" dirty="0">
                <a:solidFill>
                  <a:srgbClr val="FFFFFF"/>
                </a:solidFill>
                <a:latin typeface="STXinwei" panose="02010800040101010101" pitchFamily="2" charset="-122"/>
                <a:ea typeface="STXinwei" panose="02010800040101010101" pitchFamily="2" charset="-122"/>
                <a:cs typeface="Tahoma"/>
              </a:rPr>
              <a:t>a</a:t>
            </a:r>
            <a:r>
              <a:rPr sz="2100" spc="-75" dirty="0">
                <a:solidFill>
                  <a:srgbClr val="FFFFFF"/>
                </a:solidFill>
                <a:latin typeface="STXinwei" panose="02010800040101010101" pitchFamily="2" charset="-122"/>
                <a:ea typeface="STXinwei" panose="02010800040101010101" pitchFamily="2" charset="-122"/>
                <a:cs typeface="Tahoma"/>
              </a:rPr>
              <a:t>n</a:t>
            </a:r>
            <a:r>
              <a:rPr sz="2100" spc="5" dirty="0">
                <a:solidFill>
                  <a:srgbClr val="FFFFFF"/>
                </a:solidFill>
                <a:latin typeface="STXinwei" panose="02010800040101010101" pitchFamily="2" charset="-122"/>
                <a:ea typeface="STXinwei" panose="02010800040101010101" pitchFamily="2" charset="-122"/>
                <a:cs typeface="Tahoma"/>
              </a:rPr>
              <a:t>t</a:t>
            </a:r>
            <a:r>
              <a:rPr sz="2100" spc="-55" dirty="0">
                <a:solidFill>
                  <a:srgbClr val="FFFFFF"/>
                </a:solidFill>
                <a:latin typeface="STXinwei" panose="02010800040101010101" pitchFamily="2" charset="-122"/>
                <a:ea typeface="STXinwei" panose="02010800040101010101" pitchFamily="2" charset="-122"/>
                <a:cs typeface="Tahoma"/>
              </a:rPr>
              <a:t>a</a:t>
            </a:r>
            <a:r>
              <a:rPr sz="2100" spc="-25" dirty="0">
                <a:solidFill>
                  <a:srgbClr val="FFFFFF"/>
                </a:solidFill>
                <a:latin typeface="STXinwei" panose="02010800040101010101" pitchFamily="2" charset="-122"/>
                <a:ea typeface="STXinwei" panose="02010800040101010101" pitchFamily="2" charset="-122"/>
                <a:cs typeface="Tahoma"/>
              </a:rPr>
              <a:t>r</a:t>
            </a:r>
            <a:r>
              <a:rPr sz="2100" spc="-50" dirty="0">
                <a:solidFill>
                  <a:srgbClr val="FFFFFF"/>
                </a:solidFill>
                <a:latin typeface="STXinwei" panose="02010800040101010101" pitchFamily="2" charset="-122"/>
                <a:ea typeface="STXinwei" panose="02010800040101010101" pitchFamily="2" charset="-122"/>
                <a:cs typeface="Tahoma"/>
              </a:rPr>
              <a:t>a</a:t>
            </a:r>
            <a:r>
              <a:rPr sz="2100" spc="-60" dirty="0">
                <a:solidFill>
                  <a:srgbClr val="FFFFFF"/>
                </a:solidFill>
                <a:latin typeface="STXinwei" panose="02010800040101010101" pitchFamily="2" charset="-122"/>
                <a:ea typeface="STXinwei" panose="02010800040101010101" pitchFamily="2" charset="-122"/>
                <a:cs typeface="Tahoma"/>
              </a:rPr>
              <a:t> </a:t>
            </a:r>
            <a:r>
              <a:rPr sz="2100" spc="120" dirty="0">
                <a:solidFill>
                  <a:srgbClr val="FFFFFF"/>
                </a:solidFill>
                <a:latin typeface="STXinwei" panose="02010800040101010101" pitchFamily="2" charset="-122"/>
                <a:ea typeface="STXinwei" panose="02010800040101010101" pitchFamily="2" charset="-122"/>
                <a:cs typeface="Tahoma"/>
              </a:rPr>
              <a:t>0</a:t>
            </a:r>
            <a:r>
              <a:rPr sz="2100" spc="-585" dirty="0">
                <a:solidFill>
                  <a:srgbClr val="FFFFFF"/>
                </a:solidFill>
                <a:latin typeface="STXinwei" panose="02010800040101010101" pitchFamily="2" charset="-122"/>
                <a:ea typeface="STXinwei" panose="02010800040101010101" pitchFamily="2" charset="-122"/>
                <a:cs typeface="Tahoma"/>
              </a:rPr>
              <a:t>%</a:t>
            </a:r>
            <a:r>
              <a:rPr sz="2100" spc="-60" dirty="0">
                <a:solidFill>
                  <a:srgbClr val="FFFFFF"/>
                </a:solidFill>
                <a:latin typeface="STXinwei" panose="02010800040101010101" pitchFamily="2" charset="-122"/>
                <a:ea typeface="STXinwei" panose="02010800040101010101" pitchFamily="2" charset="-122"/>
                <a:cs typeface="Tahoma"/>
              </a:rPr>
              <a:t> </a:t>
            </a:r>
            <a:r>
              <a:rPr sz="2100" spc="-95" dirty="0">
                <a:solidFill>
                  <a:srgbClr val="FFFFFF"/>
                </a:solidFill>
                <a:latin typeface="STXinwei" panose="02010800040101010101" pitchFamily="2" charset="-122"/>
                <a:ea typeface="STXinwei" panose="02010800040101010101" pitchFamily="2" charset="-122"/>
                <a:cs typeface="Tahoma"/>
              </a:rPr>
              <a:t>-</a:t>
            </a:r>
            <a:r>
              <a:rPr sz="2100" spc="-60" dirty="0">
                <a:solidFill>
                  <a:srgbClr val="FFFFFF"/>
                </a:solidFill>
                <a:latin typeface="STXinwei" panose="02010800040101010101" pitchFamily="2" charset="-122"/>
                <a:ea typeface="STXinwei" panose="02010800040101010101" pitchFamily="2" charset="-122"/>
                <a:cs typeface="Tahoma"/>
              </a:rPr>
              <a:t> </a:t>
            </a:r>
            <a:r>
              <a:rPr sz="2100" spc="-455" dirty="0">
                <a:solidFill>
                  <a:srgbClr val="FFFFFF"/>
                </a:solidFill>
                <a:latin typeface="STXinwei" panose="02010800040101010101" pitchFamily="2" charset="-122"/>
                <a:ea typeface="STXinwei" panose="02010800040101010101" pitchFamily="2" charset="-122"/>
                <a:cs typeface="Tahoma"/>
              </a:rPr>
              <a:t>1</a:t>
            </a:r>
            <a:r>
              <a:rPr sz="2100" spc="120" dirty="0">
                <a:solidFill>
                  <a:srgbClr val="FFFFFF"/>
                </a:solidFill>
                <a:latin typeface="STXinwei" panose="02010800040101010101" pitchFamily="2" charset="-122"/>
                <a:ea typeface="STXinwei" panose="02010800040101010101" pitchFamily="2" charset="-122"/>
                <a:cs typeface="Tahoma"/>
              </a:rPr>
              <a:t>00</a:t>
            </a:r>
            <a:r>
              <a:rPr sz="2100" spc="-585" dirty="0">
                <a:solidFill>
                  <a:srgbClr val="FFFFFF"/>
                </a:solidFill>
                <a:latin typeface="STXinwei" panose="02010800040101010101" pitchFamily="2" charset="-122"/>
                <a:ea typeface="STXinwei" panose="02010800040101010101" pitchFamily="2" charset="-122"/>
                <a:cs typeface="Tahoma"/>
              </a:rPr>
              <a:t>%</a:t>
            </a:r>
            <a:endParaRPr sz="2100" dirty="0">
              <a:latin typeface="STXinwei" panose="02010800040101010101" pitchFamily="2" charset="-122"/>
              <a:ea typeface="STXinwei" panose="02010800040101010101" pitchFamily="2" charset="-122"/>
              <a:cs typeface="Tahoma"/>
            </a:endParaRPr>
          </a:p>
        </p:txBody>
      </p:sp>
      <p:sp>
        <p:nvSpPr>
          <p:cNvPr id="9" name="object 9"/>
          <p:cNvSpPr txBox="1"/>
          <p:nvPr/>
        </p:nvSpPr>
        <p:spPr>
          <a:xfrm>
            <a:off x="8184737" y="1526257"/>
            <a:ext cx="3554222" cy="3367717"/>
          </a:xfrm>
          <a:prstGeom prst="rect">
            <a:avLst/>
          </a:prstGeom>
        </p:spPr>
        <p:txBody>
          <a:bodyPr vert="horz" wrap="square" lIns="0" tIns="12700" rIns="0" bIns="0" rtlCol="0">
            <a:spAutoFit/>
          </a:bodyPr>
          <a:lstStyle/>
          <a:p>
            <a:pPr marL="500380" marR="35560" indent="-457200" algn="ctr">
              <a:lnSpc>
                <a:spcPct val="116100"/>
              </a:lnSpc>
              <a:spcBef>
                <a:spcPts val="100"/>
              </a:spcBef>
              <a:buFont typeface="+mj-lt"/>
              <a:buAutoNum type="arabicPeriod" startAt="3"/>
            </a:pPr>
            <a:r>
              <a:rPr sz="2100" spc="5" dirty="0" err="1">
                <a:solidFill>
                  <a:srgbClr val="FFFFFF"/>
                </a:solidFill>
                <a:latin typeface="STXinwei" panose="02010800040101010101" pitchFamily="2" charset="-122"/>
                <a:ea typeface="STXinwei" panose="02010800040101010101" pitchFamily="2" charset="-122"/>
                <a:cs typeface="Tahoma"/>
              </a:rPr>
              <a:t>Pemilihan</a:t>
            </a:r>
            <a:r>
              <a:rPr sz="2100" spc="5" dirty="0">
                <a:solidFill>
                  <a:srgbClr val="FFFFFF"/>
                </a:solidFill>
                <a:latin typeface="STXinwei" panose="02010800040101010101" pitchFamily="2" charset="-122"/>
                <a:ea typeface="STXinwei" panose="02010800040101010101" pitchFamily="2" charset="-122"/>
                <a:cs typeface="Tahoma"/>
              </a:rPr>
              <a:t> </a:t>
            </a:r>
            <a:r>
              <a:rPr sz="2100" spc="-25" dirty="0">
                <a:solidFill>
                  <a:srgbClr val="FFFFFF"/>
                </a:solidFill>
                <a:latin typeface="STXinwei" panose="02010800040101010101" pitchFamily="2" charset="-122"/>
                <a:ea typeface="STXinwei" panose="02010800040101010101" pitchFamily="2" charset="-122"/>
                <a:cs typeface="Tahoma"/>
              </a:rPr>
              <a:t>aset-aset </a:t>
            </a:r>
            <a:r>
              <a:rPr sz="2100" spc="10" dirty="0">
                <a:solidFill>
                  <a:srgbClr val="FFFFFF"/>
                </a:solidFill>
                <a:latin typeface="STXinwei" panose="02010800040101010101" pitchFamily="2" charset="-122"/>
                <a:ea typeface="STXinwei" panose="02010800040101010101" pitchFamily="2" charset="-122"/>
                <a:cs typeface="Tahoma"/>
              </a:rPr>
              <a:t>dari </a:t>
            </a:r>
            <a:r>
              <a:rPr sz="2100" spc="-645"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setiap</a:t>
            </a:r>
            <a:r>
              <a:rPr sz="2100" spc="-70"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kelas</a:t>
            </a:r>
            <a:r>
              <a:rPr sz="2100" spc="-65" dirty="0">
                <a:solidFill>
                  <a:srgbClr val="FFFFFF"/>
                </a:solidFill>
                <a:latin typeface="STXinwei" panose="02010800040101010101" pitchFamily="2" charset="-122"/>
                <a:ea typeface="STXinwei" panose="02010800040101010101" pitchFamily="2" charset="-122"/>
                <a:cs typeface="Tahoma"/>
              </a:rPr>
              <a:t> </a:t>
            </a:r>
            <a:r>
              <a:rPr sz="2100" spc="-15" dirty="0">
                <a:solidFill>
                  <a:srgbClr val="FFFFFF"/>
                </a:solidFill>
                <a:latin typeface="STXinwei" panose="02010800040101010101" pitchFamily="2" charset="-122"/>
                <a:ea typeface="STXinwei" panose="02010800040101010101" pitchFamily="2" charset="-122"/>
                <a:cs typeface="Tahoma"/>
              </a:rPr>
              <a:t>aset</a:t>
            </a:r>
            <a:r>
              <a:rPr sz="2100" spc="-65" dirty="0">
                <a:solidFill>
                  <a:srgbClr val="FFFFFF"/>
                </a:solidFill>
                <a:latin typeface="STXinwei" panose="02010800040101010101" pitchFamily="2" charset="-122"/>
                <a:ea typeface="STXinwei" panose="02010800040101010101" pitchFamily="2" charset="-122"/>
                <a:cs typeface="Tahoma"/>
              </a:rPr>
              <a:t> </a:t>
            </a:r>
            <a:r>
              <a:rPr sz="2100" spc="15" dirty="0">
                <a:solidFill>
                  <a:srgbClr val="FFFFFF"/>
                </a:solidFill>
                <a:latin typeface="STXinwei" panose="02010800040101010101" pitchFamily="2" charset="-122"/>
                <a:ea typeface="STXinwei" panose="02010800040101010101" pitchFamily="2" charset="-122"/>
                <a:cs typeface="Tahoma"/>
              </a:rPr>
              <a:t>yang</a:t>
            </a:r>
            <a:r>
              <a:rPr sz="2100" spc="-65" dirty="0">
                <a:solidFill>
                  <a:srgbClr val="FFFFFF"/>
                </a:solidFill>
                <a:latin typeface="STXinwei" panose="02010800040101010101" pitchFamily="2" charset="-122"/>
                <a:ea typeface="STXinwei" panose="02010800040101010101" pitchFamily="2" charset="-122"/>
                <a:cs typeface="Tahoma"/>
              </a:rPr>
              <a:t> </a:t>
            </a:r>
            <a:r>
              <a:rPr sz="2100" spc="20" dirty="0" err="1">
                <a:solidFill>
                  <a:srgbClr val="FFFFFF"/>
                </a:solidFill>
                <a:latin typeface="STXinwei" panose="02010800040101010101" pitchFamily="2" charset="-122"/>
                <a:ea typeface="STXinwei" panose="02010800040101010101" pitchFamily="2" charset="-122"/>
                <a:cs typeface="Tahoma"/>
              </a:rPr>
              <a:t>telah</a:t>
            </a:r>
            <a:r>
              <a:rPr lang="en-US" sz="2100" dirty="0">
                <a:latin typeface="STXinwei" panose="02010800040101010101" pitchFamily="2" charset="-122"/>
                <a:ea typeface="STXinwei" panose="02010800040101010101" pitchFamily="2" charset="-122"/>
                <a:cs typeface="Tahoma"/>
              </a:rPr>
              <a:t> </a:t>
            </a:r>
            <a:r>
              <a:rPr sz="2100" spc="40" dirty="0" err="1">
                <a:solidFill>
                  <a:srgbClr val="FFFFFF"/>
                </a:solidFill>
                <a:latin typeface="STXinwei" panose="02010800040101010101" pitchFamily="2" charset="-122"/>
                <a:ea typeface="STXinwei" panose="02010800040101010101" pitchFamily="2" charset="-122"/>
                <a:cs typeface="Tahoma"/>
              </a:rPr>
              <a:t>dipilih</a:t>
            </a:r>
            <a:r>
              <a:rPr sz="2100" spc="40" dirty="0">
                <a:solidFill>
                  <a:srgbClr val="FFFFFF"/>
                </a:solidFill>
                <a:latin typeface="STXinwei" panose="02010800040101010101" pitchFamily="2" charset="-122"/>
                <a:ea typeface="STXinwei" panose="02010800040101010101" pitchFamily="2" charset="-122"/>
                <a:cs typeface="Tahoma"/>
              </a:rPr>
              <a:t>. </a:t>
            </a:r>
            <a:r>
              <a:rPr sz="2100" spc="25" dirty="0">
                <a:solidFill>
                  <a:srgbClr val="FFFFFF"/>
                </a:solidFill>
                <a:latin typeface="STXinwei" panose="02010800040101010101" pitchFamily="2" charset="-122"/>
                <a:ea typeface="STXinwei" panose="02010800040101010101" pitchFamily="2" charset="-122"/>
                <a:cs typeface="Tahoma"/>
              </a:rPr>
              <a:t>Kelas </a:t>
            </a:r>
            <a:r>
              <a:rPr sz="2100" spc="-15" dirty="0" err="1">
                <a:solidFill>
                  <a:srgbClr val="FFFFFF"/>
                </a:solidFill>
                <a:latin typeface="STXinwei" panose="02010800040101010101" pitchFamily="2" charset="-122"/>
                <a:ea typeface="STXinwei" panose="02010800040101010101" pitchFamily="2" charset="-122"/>
                <a:cs typeface="Tahoma"/>
              </a:rPr>
              <a:t>aset</a:t>
            </a:r>
            <a:r>
              <a:rPr sz="2100" spc="-15" dirty="0">
                <a:solidFill>
                  <a:srgbClr val="FFFFFF"/>
                </a:solidFill>
                <a:latin typeface="STXinwei" panose="02010800040101010101" pitchFamily="2" charset="-122"/>
                <a:ea typeface="STXinwei" panose="02010800040101010101" pitchFamily="2" charset="-122"/>
                <a:cs typeface="Tahoma"/>
              </a:rPr>
              <a:t> </a:t>
            </a:r>
            <a:r>
              <a:rPr sz="2100" spc="10" dirty="0" err="1">
                <a:solidFill>
                  <a:srgbClr val="FFFFFF"/>
                </a:solidFill>
                <a:latin typeface="STXinwei" panose="02010800040101010101" pitchFamily="2" charset="-122"/>
                <a:ea typeface="STXinwei" panose="02010800040101010101" pitchFamily="2" charset="-122"/>
                <a:cs typeface="Tahoma"/>
              </a:rPr>
              <a:t>adalah</a:t>
            </a:r>
            <a:r>
              <a:rPr lang="en-US" sz="2100" spc="10" dirty="0">
                <a:solidFill>
                  <a:srgbClr val="FFFFFF"/>
                </a:solidFill>
                <a:latin typeface="STXinwei" panose="02010800040101010101" pitchFamily="2" charset="-122"/>
                <a:ea typeface="STXinwei" panose="02010800040101010101" pitchFamily="2" charset="-122"/>
                <a:cs typeface="Tahoma"/>
              </a:rPr>
              <a:t> </a:t>
            </a:r>
            <a:r>
              <a:rPr sz="2100" spc="45" dirty="0" err="1">
                <a:solidFill>
                  <a:srgbClr val="FFFFFF"/>
                </a:solidFill>
                <a:latin typeface="STXinwei" panose="02010800040101010101" pitchFamily="2" charset="-122"/>
                <a:ea typeface="STXinwei" panose="02010800040101010101" pitchFamily="2" charset="-122"/>
                <a:cs typeface="Tahoma"/>
              </a:rPr>
              <a:t>pengelompokkan</a:t>
            </a:r>
            <a:r>
              <a:rPr sz="2100" spc="45" dirty="0">
                <a:solidFill>
                  <a:srgbClr val="FFFFFF"/>
                </a:solidFill>
                <a:latin typeface="STXinwei" panose="02010800040101010101" pitchFamily="2" charset="-122"/>
                <a:ea typeface="STXinwei" panose="02010800040101010101" pitchFamily="2" charset="-122"/>
                <a:cs typeface="Tahoma"/>
              </a:rPr>
              <a:t> </a:t>
            </a:r>
            <a:r>
              <a:rPr sz="2100" spc="-25" dirty="0">
                <a:solidFill>
                  <a:srgbClr val="FFFFFF"/>
                </a:solidFill>
                <a:latin typeface="STXinwei" panose="02010800040101010101" pitchFamily="2" charset="-122"/>
                <a:ea typeface="STXinwei" panose="02010800040101010101" pitchFamily="2" charset="-122"/>
                <a:cs typeface="Tahoma"/>
              </a:rPr>
              <a:t>aset-aset </a:t>
            </a:r>
            <a:r>
              <a:rPr sz="2100" spc="-20" dirty="0">
                <a:solidFill>
                  <a:srgbClr val="FFFFFF"/>
                </a:solidFill>
                <a:latin typeface="STXinwei" panose="02010800040101010101" pitchFamily="2" charset="-122"/>
                <a:ea typeface="STXinwei" panose="02010800040101010101" pitchFamily="2" charset="-122"/>
                <a:cs typeface="Tahoma"/>
              </a:rPr>
              <a:t> </a:t>
            </a:r>
            <a:r>
              <a:rPr sz="2100" spc="-5" dirty="0">
                <a:solidFill>
                  <a:srgbClr val="FFFFFF"/>
                </a:solidFill>
                <a:latin typeface="STXinwei" panose="02010800040101010101" pitchFamily="2" charset="-122"/>
                <a:ea typeface="STXinwei" panose="02010800040101010101" pitchFamily="2" charset="-122"/>
                <a:cs typeface="Tahoma"/>
              </a:rPr>
              <a:t>berdasarkan </a:t>
            </a:r>
            <a:r>
              <a:rPr sz="2100" spc="-50" dirty="0">
                <a:solidFill>
                  <a:srgbClr val="FFFFFF"/>
                </a:solidFill>
                <a:latin typeface="STXinwei" panose="02010800040101010101" pitchFamily="2" charset="-122"/>
                <a:ea typeface="STXinwei" panose="02010800040101010101" pitchFamily="2" charset="-122"/>
                <a:cs typeface="Tahoma"/>
              </a:rPr>
              <a:t>jenis-jenis </a:t>
            </a:r>
            <a:r>
              <a:rPr sz="2100" spc="-15" dirty="0">
                <a:solidFill>
                  <a:srgbClr val="FFFFFF"/>
                </a:solidFill>
                <a:latin typeface="STXinwei" panose="02010800040101010101" pitchFamily="2" charset="-122"/>
                <a:ea typeface="STXinwei" panose="02010800040101010101" pitchFamily="2" charset="-122"/>
                <a:cs typeface="Tahoma"/>
              </a:rPr>
              <a:t>aset </a:t>
            </a:r>
            <a:r>
              <a:rPr sz="2100" spc="-10" dirty="0">
                <a:solidFill>
                  <a:srgbClr val="FFFFFF"/>
                </a:solidFill>
                <a:latin typeface="STXinwei" panose="02010800040101010101" pitchFamily="2" charset="-122"/>
                <a:ea typeface="STXinwei" panose="02010800040101010101" pitchFamily="2" charset="-122"/>
                <a:cs typeface="Tahoma"/>
              </a:rPr>
              <a:t> </a:t>
            </a:r>
            <a:r>
              <a:rPr sz="2100" spc="25" dirty="0">
                <a:solidFill>
                  <a:srgbClr val="FFFFFF"/>
                </a:solidFill>
                <a:latin typeface="STXinwei" panose="02010800040101010101" pitchFamily="2" charset="-122"/>
                <a:ea typeface="STXinwei" panose="02010800040101010101" pitchFamily="2" charset="-122"/>
                <a:cs typeface="Tahoma"/>
              </a:rPr>
              <a:t>seperti</a:t>
            </a:r>
            <a:r>
              <a:rPr sz="2100" spc="-80" dirty="0">
                <a:solidFill>
                  <a:srgbClr val="FFFFFF"/>
                </a:solidFill>
                <a:latin typeface="STXinwei" panose="02010800040101010101" pitchFamily="2" charset="-122"/>
                <a:ea typeface="STXinwei" panose="02010800040101010101" pitchFamily="2" charset="-122"/>
                <a:cs typeface="Tahoma"/>
              </a:rPr>
              <a:t> </a:t>
            </a:r>
            <a:r>
              <a:rPr sz="2100" spc="-50" dirty="0">
                <a:solidFill>
                  <a:srgbClr val="FFFFFF"/>
                </a:solidFill>
                <a:latin typeface="STXinwei" panose="02010800040101010101" pitchFamily="2" charset="-122"/>
                <a:ea typeface="STXinwei" panose="02010800040101010101" pitchFamily="2" charset="-122"/>
                <a:cs typeface="Tahoma"/>
              </a:rPr>
              <a:t>saham,</a:t>
            </a:r>
            <a:r>
              <a:rPr sz="2100" spc="-75" dirty="0">
                <a:solidFill>
                  <a:srgbClr val="FFFFFF"/>
                </a:solidFill>
                <a:latin typeface="STXinwei" panose="02010800040101010101" pitchFamily="2" charset="-122"/>
                <a:ea typeface="STXinwei" panose="02010800040101010101" pitchFamily="2" charset="-122"/>
                <a:cs typeface="Tahoma"/>
              </a:rPr>
              <a:t> </a:t>
            </a:r>
            <a:r>
              <a:rPr sz="2100" spc="40" dirty="0">
                <a:solidFill>
                  <a:srgbClr val="FFFFFF"/>
                </a:solidFill>
                <a:latin typeface="STXinwei" panose="02010800040101010101" pitchFamily="2" charset="-122"/>
                <a:ea typeface="STXinwei" panose="02010800040101010101" pitchFamily="2" charset="-122"/>
                <a:cs typeface="Tahoma"/>
              </a:rPr>
              <a:t>obligasi,</a:t>
            </a:r>
            <a:r>
              <a:rPr sz="2100" spc="-75" dirty="0">
                <a:solidFill>
                  <a:srgbClr val="FFFFFF"/>
                </a:solidFill>
                <a:latin typeface="STXinwei" panose="02010800040101010101" pitchFamily="2" charset="-122"/>
                <a:ea typeface="STXinwei" panose="02010800040101010101" pitchFamily="2" charset="-122"/>
                <a:cs typeface="Tahoma"/>
              </a:rPr>
              <a:t> </a:t>
            </a:r>
            <a:r>
              <a:rPr sz="2100" spc="35" dirty="0">
                <a:solidFill>
                  <a:srgbClr val="FFFFFF"/>
                </a:solidFill>
                <a:latin typeface="STXinwei" panose="02010800040101010101" pitchFamily="2" charset="-122"/>
                <a:ea typeface="STXinwei" panose="02010800040101010101" pitchFamily="2" charset="-122"/>
                <a:cs typeface="Tahoma"/>
              </a:rPr>
              <a:t>real </a:t>
            </a:r>
            <a:r>
              <a:rPr sz="2100" spc="-645" dirty="0">
                <a:solidFill>
                  <a:srgbClr val="FFFFFF"/>
                </a:solidFill>
                <a:latin typeface="STXinwei" panose="02010800040101010101" pitchFamily="2" charset="-122"/>
                <a:ea typeface="STXinwei" panose="02010800040101010101" pitchFamily="2" charset="-122"/>
                <a:cs typeface="Tahoma"/>
              </a:rPr>
              <a:t> </a:t>
            </a:r>
            <a:r>
              <a:rPr sz="2100" spc="-5" dirty="0">
                <a:solidFill>
                  <a:srgbClr val="FFFFFF"/>
                </a:solidFill>
                <a:latin typeface="STXinwei" panose="02010800040101010101" pitchFamily="2" charset="-122"/>
                <a:ea typeface="STXinwei" panose="02010800040101010101" pitchFamily="2" charset="-122"/>
                <a:cs typeface="Tahoma"/>
              </a:rPr>
              <a:t>estat, </a:t>
            </a:r>
            <a:r>
              <a:rPr sz="2100" spc="-35" dirty="0">
                <a:solidFill>
                  <a:srgbClr val="FFFFFF"/>
                </a:solidFill>
                <a:latin typeface="STXinwei" panose="02010800040101010101" pitchFamily="2" charset="-122"/>
                <a:ea typeface="STXinwei" panose="02010800040101010101" pitchFamily="2" charset="-122"/>
                <a:cs typeface="Tahoma"/>
              </a:rPr>
              <a:t>sekuritas </a:t>
            </a:r>
            <a:r>
              <a:rPr sz="2100" spc="-10" dirty="0">
                <a:solidFill>
                  <a:srgbClr val="FFFFFF"/>
                </a:solidFill>
                <a:latin typeface="STXinwei" panose="02010800040101010101" pitchFamily="2" charset="-122"/>
                <a:ea typeface="STXinwei" panose="02010800040101010101" pitchFamily="2" charset="-122"/>
                <a:cs typeface="Tahoma"/>
              </a:rPr>
              <a:t>luar </a:t>
            </a:r>
            <a:r>
              <a:rPr sz="2100" spc="25" dirty="0">
                <a:solidFill>
                  <a:srgbClr val="FFFFFF"/>
                </a:solidFill>
                <a:latin typeface="STXinwei" panose="02010800040101010101" pitchFamily="2" charset="-122"/>
                <a:ea typeface="STXinwei" panose="02010800040101010101" pitchFamily="2" charset="-122"/>
                <a:cs typeface="Tahoma"/>
              </a:rPr>
              <a:t>negeri, </a:t>
            </a:r>
            <a:r>
              <a:rPr sz="2100" spc="30" dirty="0">
                <a:solidFill>
                  <a:srgbClr val="FFFFFF"/>
                </a:solidFill>
                <a:latin typeface="STXinwei" panose="02010800040101010101" pitchFamily="2" charset="-122"/>
                <a:ea typeface="STXinwei" panose="02010800040101010101" pitchFamily="2" charset="-122"/>
                <a:cs typeface="Tahoma"/>
              </a:rPr>
              <a:t> </a:t>
            </a:r>
            <a:r>
              <a:rPr sz="2100" spc="-20" dirty="0">
                <a:solidFill>
                  <a:srgbClr val="FFFFFF"/>
                </a:solidFill>
                <a:latin typeface="STXinwei" panose="02010800040101010101" pitchFamily="2" charset="-122"/>
                <a:ea typeface="STXinwei" panose="02010800040101010101" pitchFamily="2" charset="-122"/>
                <a:cs typeface="Tahoma"/>
              </a:rPr>
              <a:t>emas,</a:t>
            </a:r>
            <a:r>
              <a:rPr sz="2100" spc="-65" dirty="0">
                <a:solidFill>
                  <a:srgbClr val="FFFFFF"/>
                </a:solidFill>
                <a:latin typeface="STXinwei" panose="02010800040101010101" pitchFamily="2" charset="-122"/>
                <a:ea typeface="STXinwei" panose="02010800040101010101" pitchFamily="2" charset="-122"/>
                <a:cs typeface="Tahoma"/>
              </a:rPr>
              <a:t> </a:t>
            </a:r>
            <a:r>
              <a:rPr sz="2100" spc="5" dirty="0">
                <a:solidFill>
                  <a:srgbClr val="FFFFFF"/>
                </a:solidFill>
                <a:latin typeface="STXinwei" panose="02010800040101010101" pitchFamily="2" charset="-122"/>
                <a:ea typeface="STXinwei" panose="02010800040101010101" pitchFamily="2" charset="-122"/>
                <a:cs typeface="Tahoma"/>
              </a:rPr>
              <a:t>dan</a:t>
            </a:r>
            <a:r>
              <a:rPr sz="2100" spc="-60" dirty="0">
                <a:solidFill>
                  <a:srgbClr val="FFFFFF"/>
                </a:solidFill>
                <a:latin typeface="STXinwei" panose="02010800040101010101" pitchFamily="2" charset="-122"/>
                <a:ea typeface="STXinwei" panose="02010800040101010101" pitchFamily="2" charset="-122"/>
                <a:cs typeface="Tahoma"/>
              </a:rPr>
              <a:t> </a:t>
            </a:r>
            <a:r>
              <a:rPr sz="2100" spc="10" dirty="0">
                <a:solidFill>
                  <a:srgbClr val="FFFFFF"/>
                </a:solidFill>
                <a:latin typeface="STXinwei" panose="02010800040101010101" pitchFamily="2" charset="-122"/>
                <a:ea typeface="STXinwei" panose="02010800040101010101" pitchFamily="2" charset="-122"/>
                <a:cs typeface="Tahoma"/>
              </a:rPr>
              <a:t>sebagainya.</a:t>
            </a:r>
            <a:endParaRPr sz="2100" dirty="0">
              <a:latin typeface="STXinwei" panose="02010800040101010101" pitchFamily="2" charset="-122"/>
              <a:ea typeface="STXinwei" panose="02010800040101010101" pitchFamily="2" charset="-122"/>
              <a:cs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0145" y="147617"/>
            <a:ext cx="12068175" cy="209550"/>
          </a:xfrm>
          <a:custGeom>
            <a:avLst/>
            <a:gdLst/>
            <a:ahLst/>
            <a:cxnLst/>
            <a:rect l="l" t="t" r="r" b="b"/>
            <a:pathLst>
              <a:path w="12068175" h="209550">
                <a:moveTo>
                  <a:pt x="0" y="0"/>
                </a:moveTo>
                <a:lnTo>
                  <a:pt x="12068076" y="0"/>
                </a:lnTo>
                <a:lnTo>
                  <a:pt x="12068076" y="209550"/>
                </a:lnTo>
                <a:lnTo>
                  <a:pt x="0" y="209550"/>
                </a:lnTo>
                <a:lnTo>
                  <a:pt x="0" y="0"/>
                </a:lnTo>
                <a:close/>
              </a:path>
            </a:pathLst>
          </a:custGeom>
          <a:solidFill>
            <a:srgbClr val="FFFFFF"/>
          </a:solidFill>
        </p:spPr>
        <p:txBody>
          <a:bodyPr wrap="square" lIns="0" tIns="0" rIns="0" bIns="0" rtlCol="0"/>
          <a:lstStyle/>
          <a:p>
            <a:endParaRPr/>
          </a:p>
        </p:txBody>
      </p:sp>
      <p:sp>
        <p:nvSpPr>
          <p:cNvPr id="3" name="object 3"/>
          <p:cNvSpPr txBox="1">
            <a:spLocks noGrp="1"/>
          </p:cNvSpPr>
          <p:nvPr>
            <p:ph type="title"/>
          </p:nvPr>
        </p:nvSpPr>
        <p:spPr>
          <a:xfrm>
            <a:off x="721610" y="549332"/>
            <a:ext cx="10569861" cy="504625"/>
          </a:xfrm>
          <a:prstGeom prst="rect">
            <a:avLst/>
          </a:prstGeom>
        </p:spPr>
        <p:txBody>
          <a:bodyPr vert="horz" wrap="square" lIns="0" tIns="12065" rIns="0" bIns="0" rtlCol="0">
            <a:spAutoFit/>
          </a:bodyPr>
          <a:lstStyle/>
          <a:p>
            <a:pPr marL="12700">
              <a:lnSpc>
                <a:spcPct val="100000"/>
              </a:lnSpc>
              <a:spcBef>
                <a:spcPts val="95"/>
              </a:spcBef>
            </a:pPr>
            <a:r>
              <a:rPr sz="3200" spc="60" dirty="0">
                <a:latin typeface="STXinwei" panose="02010800040101010101" pitchFamily="2" charset="-122"/>
                <a:ea typeface="STXinwei" panose="02010800040101010101" pitchFamily="2" charset="-122"/>
              </a:rPr>
              <a:t>PENGARUH</a:t>
            </a:r>
            <a:r>
              <a:rPr sz="3200" spc="45" dirty="0">
                <a:latin typeface="STXinwei" panose="02010800040101010101" pitchFamily="2" charset="-122"/>
                <a:ea typeface="STXinwei" panose="02010800040101010101" pitchFamily="2" charset="-122"/>
              </a:rPr>
              <a:t> </a:t>
            </a:r>
            <a:r>
              <a:rPr sz="3200" spc="-110" dirty="0">
                <a:latin typeface="STXinwei" panose="02010800040101010101" pitchFamily="2" charset="-122"/>
                <a:ea typeface="STXinwei" panose="02010800040101010101" pitchFamily="2" charset="-122"/>
              </a:rPr>
              <a:t>DIVERSIFIKASI</a:t>
            </a:r>
            <a:r>
              <a:rPr sz="3200" spc="50" dirty="0">
                <a:latin typeface="STXinwei" panose="02010800040101010101" pitchFamily="2" charset="-122"/>
                <a:ea typeface="STXinwei" panose="02010800040101010101" pitchFamily="2" charset="-122"/>
              </a:rPr>
              <a:t> </a:t>
            </a:r>
            <a:r>
              <a:rPr sz="3200" spc="30" dirty="0">
                <a:latin typeface="STXinwei" panose="02010800040101010101" pitchFamily="2" charset="-122"/>
                <a:ea typeface="STXinwei" panose="02010800040101010101" pitchFamily="2" charset="-122"/>
              </a:rPr>
              <a:t>TERHADAP</a:t>
            </a:r>
            <a:r>
              <a:rPr sz="3200" spc="45" dirty="0">
                <a:latin typeface="STXinwei" panose="02010800040101010101" pitchFamily="2" charset="-122"/>
                <a:ea typeface="STXinwei" panose="02010800040101010101" pitchFamily="2" charset="-122"/>
              </a:rPr>
              <a:t> </a:t>
            </a:r>
            <a:r>
              <a:rPr sz="3200" spc="-90" dirty="0">
                <a:latin typeface="STXinwei" panose="02010800040101010101" pitchFamily="2" charset="-122"/>
                <a:ea typeface="STXinwei" panose="02010800040101010101" pitchFamily="2" charset="-122"/>
              </a:rPr>
              <a:t>RISIKO</a:t>
            </a:r>
            <a:r>
              <a:rPr sz="3200" spc="50" dirty="0">
                <a:latin typeface="STXinwei" panose="02010800040101010101" pitchFamily="2" charset="-122"/>
                <a:ea typeface="STXinwei" panose="02010800040101010101" pitchFamily="2" charset="-122"/>
              </a:rPr>
              <a:t> </a:t>
            </a:r>
            <a:r>
              <a:rPr sz="3200" spc="-85" dirty="0">
                <a:latin typeface="STXinwei" panose="02010800040101010101" pitchFamily="2" charset="-122"/>
                <a:ea typeface="STXinwei" panose="02010800040101010101" pitchFamily="2" charset="-122"/>
              </a:rPr>
              <a:t>INVESTASI</a:t>
            </a:r>
            <a:r>
              <a:rPr sz="3200" spc="50" dirty="0">
                <a:latin typeface="STXinwei" panose="02010800040101010101" pitchFamily="2" charset="-122"/>
                <a:ea typeface="STXinwei" panose="02010800040101010101" pitchFamily="2" charset="-122"/>
              </a:rPr>
              <a:t> </a:t>
            </a:r>
            <a:r>
              <a:rPr sz="3200" spc="-100" dirty="0">
                <a:latin typeface="STXinwei" panose="02010800040101010101" pitchFamily="2" charset="-122"/>
                <a:ea typeface="STXinwei" panose="02010800040101010101" pitchFamily="2" charset="-122"/>
              </a:rPr>
              <a:t>:</a:t>
            </a:r>
            <a:endParaRPr sz="3200" dirty="0">
              <a:latin typeface="STXinwei" panose="02010800040101010101" pitchFamily="2" charset="-122"/>
              <a:ea typeface="STXinwei" panose="02010800040101010101" pitchFamily="2" charset="-122"/>
            </a:endParaRPr>
          </a:p>
        </p:txBody>
      </p:sp>
      <p:sp>
        <p:nvSpPr>
          <p:cNvPr id="4" name="object 4"/>
          <p:cNvSpPr txBox="1"/>
          <p:nvPr/>
        </p:nvSpPr>
        <p:spPr>
          <a:xfrm>
            <a:off x="11706785" y="6191259"/>
            <a:ext cx="390525" cy="350520"/>
          </a:xfrm>
          <a:prstGeom prst="rect">
            <a:avLst/>
          </a:prstGeom>
        </p:spPr>
        <p:txBody>
          <a:bodyPr vert="horz" wrap="square" lIns="0" tIns="16510" rIns="0" bIns="0" rtlCol="0">
            <a:spAutoFit/>
          </a:bodyPr>
          <a:lstStyle/>
          <a:p>
            <a:pPr marL="12700">
              <a:lnSpc>
                <a:spcPct val="100000"/>
              </a:lnSpc>
              <a:spcBef>
                <a:spcPts val="130"/>
              </a:spcBef>
            </a:pPr>
            <a:r>
              <a:rPr sz="2100" b="1" spc="95" dirty="0">
                <a:solidFill>
                  <a:srgbClr val="FFFFFF"/>
                </a:solidFill>
                <a:latin typeface="Tahoma"/>
                <a:cs typeface="Tahoma"/>
              </a:rPr>
              <a:t>03</a:t>
            </a:r>
            <a:endParaRPr sz="2100">
              <a:latin typeface="Tahoma"/>
              <a:cs typeface="Tahoma"/>
            </a:endParaRPr>
          </a:p>
        </p:txBody>
      </p:sp>
      <p:pic>
        <p:nvPicPr>
          <p:cNvPr id="5" name="object 5"/>
          <p:cNvPicPr/>
          <p:nvPr/>
        </p:nvPicPr>
        <p:blipFill>
          <a:blip r:embed="rId2" cstate="print"/>
          <a:stretch>
            <a:fillRect/>
          </a:stretch>
        </p:blipFill>
        <p:spPr>
          <a:xfrm>
            <a:off x="1306669" y="2002660"/>
            <a:ext cx="66675" cy="66674"/>
          </a:xfrm>
          <a:prstGeom prst="rect">
            <a:avLst/>
          </a:prstGeom>
        </p:spPr>
      </p:pic>
      <p:sp>
        <p:nvSpPr>
          <p:cNvPr id="7" name="object 7"/>
          <p:cNvSpPr txBox="1">
            <a:spLocks noGrp="1"/>
          </p:cNvSpPr>
          <p:nvPr>
            <p:ph sz="half" idx="2"/>
          </p:nvPr>
        </p:nvSpPr>
        <p:spPr>
          <a:xfrm>
            <a:off x="721610" y="1201983"/>
            <a:ext cx="6009390" cy="4639347"/>
          </a:xfrm>
          <a:prstGeom prst="rect">
            <a:avLst/>
          </a:prstGeom>
        </p:spPr>
        <p:txBody>
          <a:bodyPr vert="horz" wrap="square" lIns="0" tIns="12065" rIns="0" bIns="0" rtlCol="0">
            <a:spAutoFit/>
          </a:bodyPr>
          <a:lstStyle/>
          <a:p>
            <a:pPr marL="316865" marR="5080" algn="just">
              <a:lnSpc>
                <a:spcPct val="116900"/>
              </a:lnSpc>
              <a:spcBef>
                <a:spcPts val="95"/>
              </a:spcBef>
              <a:tabLst>
                <a:tab pos="1403985" algn="l"/>
                <a:tab pos="2433320" algn="l"/>
                <a:tab pos="4076065" algn="l"/>
              </a:tabLst>
            </a:pPr>
            <a:r>
              <a:rPr sz="1700" b="0" spc="40" dirty="0">
                <a:latin typeface="STXinwei" panose="02010800040101010101" pitchFamily="2" charset="-122"/>
                <a:ea typeface="STXinwei" panose="02010800040101010101" pitchFamily="2" charset="-122"/>
              </a:rPr>
              <a:t>H</a:t>
            </a:r>
            <a:r>
              <a:rPr sz="1700" b="0" spc="-20" dirty="0">
                <a:latin typeface="STXinwei" panose="02010800040101010101" pitchFamily="2" charset="-122"/>
                <a:ea typeface="STXinwei" panose="02010800040101010101" pitchFamily="2" charset="-122"/>
              </a:rPr>
              <a:t>a</a:t>
            </a:r>
            <a:r>
              <a:rPr sz="1700" b="0" spc="114" dirty="0">
                <a:latin typeface="STXinwei" panose="02010800040101010101" pitchFamily="2" charset="-122"/>
                <a:ea typeface="STXinwei" panose="02010800040101010101" pitchFamily="2" charset="-122"/>
              </a:rPr>
              <a:t>l</a:t>
            </a:r>
            <a:r>
              <a:rPr sz="1700" b="0" spc="-125" dirty="0">
                <a:latin typeface="STXinwei" panose="02010800040101010101" pitchFamily="2" charset="-122"/>
                <a:ea typeface="STXinwei" panose="02010800040101010101" pitchFamily="2" charset="-122"/>
              </a:rPr>
              <a:t>-</a:t>
            </a:r>
            <a:r>
              <a:rPr sz="1700" b="0" spc="35" dirty="0" err="1">
                <a:latin typeface="STXinwei" panose="02010800040101010101" pitchFamily="2" charset="-122"/>
                <a:ea typeface="STXinwei" panose="02010800040101010101" pitchFamily="2" charset="-122"/>
              </a:rPr>
              <a:t>h</a:t>
            </a:r>
            <a:r>
              <a:rPr sz="1700" b="0" spc="-20" dirty="0" err="1">
                <a:latin typeface="STXinwei" panose="02010800040101010101" pitchFamily="2" charset="-122"/>
                <a:ea typeface="STXinwei" panose="02010800040101010101" pitchFamily="2" charset="-122"/>
              </a:rPr>
              <a:t>a</a:t>
            </a:r>
            <a:r>
              <a:rPr sz="1700" b="0" spc="120" dirty="0" err="1">
                <a:latin typeface="STXinwei" panose="02010800040101010101" pitchFamily="2" charset="-122"/>
                <a:ea typeface="STXinwei" panose="02010800040101010101" pitchFamily="2" charset="-122"/>
              </a:rPr>
              <a:t>l</a:t>
            </a:r>
            <a:r>
              <a:rPr lang="en-US" sz="1700" b="0" spc="120" dirty="0">
                <a:latin typeface="STXinwei" panose="02010800040101010101" pitchFamily="2" charset="-122"/>
                <a:ea typeface="STXinwei" panose="02010800040101010101" pitchFamily="2" charset="-122"/>
              </a:rPr>
              <a:t> </a:t>
            </a:r>
            <a:r>
              <a:rPr sz="1700" b="0" spc="15" dirty="0" err="1">
                <a:latin typeface="STXinwei" panose="02010800040101010101" pitchFamily="2" charset="-122"/>
                <a:ea typeface="STXinwei" panose="02010800040101010101" pitchFamily="2" charset="-122"/>
              </a:rPr>
              <a:t>t</a:t>
            </a:r>
            <a:r>
              <a:rPr sz="1700" b="0" spc="55" dirty="0" err="1">
                <a:latin typeface="STXinwei" panose="02010800040101010101" pitchFamily="2" charset="-122"/>
                <a:ea typeface="STXinwei" panose="02010800040101010101" pitchFamily="2" charset="-122"/>
              </a:rPr>
              <a:t>e</a:t>
            </a:r>
            <a:r>
              <a:rPr sz="1700" b="0" spc="10" dirty="0" err="1">
                <a:latin typeface="STXinwei" panose="02010800040101010101" pitchFamily="2" charset="-122"/>
                <a:ea typeface="STXinwei" panose="02010800040101010101" pitchFamily="2" charset="-122"/>
              </a:rPr>
              <a:t>r</a:t>
            </a:r>
            <a:r>
              <a:rPr sz="1700" b="0" spc="45" dirty="0" err="1">
                <a:latin typeface="STXinwei" panose="02010800040101010101" pitchFamily="2" charset="-122"/>
                <a:ea typeface="STXinwei" panose="02010800040101010101" pitchFamily="2" charset="-122"/>
              </a:rPr>
              <a:t>k</a:t>
            </a:r>
            <a:r>
              <a:rPr sz="1700" b="0" spc="-20" dirty="0" err="1">
                <a:latin typeface="STXinwei" panose="02010800040101010101" pitchFamily="2" charset="-122"/>
                <a:ea typeface="STXinwei" panose="02010800040101010101" pitchFamily="2" charset="-122"/>
              </a:rPr>
              <a:t>a</a:t>
            </a:r>
            <a:r>
              <a:rPr sz="1700" b="0" spc="-15" dirty="0" err="1">
                <a:latin typeface="STXinwei" panose="02010800040101010101" pitchFamily="2" charset="-122"/>
                <a:ea typeface="STXinwei" panose="02010800040101010101" pitchFamily="2" charset="-122"/>
              </a:rPr>
              <a:t>i</a:t>
            </a:r>
            <a:r>
              <a:rPr sz="1700" b="0" spc="20" dirty="0" err="1">
                <a:latin typeface="STXinwei" panose="02010800040101010101" pitchFamily="2" charset="-122"/>
                <a:ea typeface="STXinwei" panose="02010800040101010101" pitchFamily="2" charset="-122"/>
              </a:rPr>
              <a:t>t</a:t>
            </a:r>
            <a:r>
              <a:rPr lang="en-US" sz="1700" b="0" spc="20" dirty="0">
                <a:latin typeface="STXinwei" panose="02010800040101010101" pitchFamily="2" charset="-122"/>
                <a:ea typeface="STXinwei" panose="02010800040101010101" pitchFamily="2" charset="-122"/>
              </a:rPr>
              <a:t> </a:t>
            </a:r>
            <a:r>
              <a:rPr sz="1700" b="0" spc="140" dirty="0" err="1">
                <a:latin typeface="STXinwei" panose="02010800040101010101" pitchFamily="2" charset="-122"/>
                <a:ea typeface="STXinwei" panose="02010800040101010101" pitchFamily="2" charset="-122"/>
              </a:rPr>
              <a:t>p</a:t>
            </a:r>
            <a:r>
              <a:rPr sz="1700" b="0" spc="55" dirty="0" err="1">
                <a:latin typeface="STXinwei" panose="02010800040101010101" pitchFamily="2" charset="-122"/>
                <a:ea typeface="STXinwei" panose="02010800040101010101" pitchFamily="2" charset="-122"/>
              </a:rPr>
              <a:t>e</a:t>
            </a:r>
            <a:r>
              <a:rPr sz="1700" b="0" spc="35" dirty="0" err="1">
                <a:latin typeface="STXinwei" panose="02010800040101010101" pitchFamily="2" charset="-122"/>
                <a:ea typeface="STXinwei" panose="02010800040101010101" pitchFamily="2" charset="-122"/>
              </a:rPr>
              <a:t>n</a:t>
            </a:r>
            <a:r>
              <a:rPr sz="1700" b="0" spc="110" dirty="0" err="1">
                <a:latin typeface="STXinwei" panose="02010800040101010101" pitchFamily="2" charset="-122"/>
                <a:ea typeface="STXinwei" panose="02010800040101010101" pitchFamily="2" charset="-122"/>
              </a:rPr>
              <a:t>gg</a:t>
            </a:r>
            <a:r>
              <a:rPr sz="1700" b="0" spc="-25" dirty="0" err="1">
                <a:latin typeface="STXinwei" panose="02010800040101010101" pitchFamily="2" charset="-122"/>
                <a:ea typeface="STXinwei" panose="02010800040101010101" pitchFamily="2" charset="-122"/>
              </a:rPr>
              <a:t>u</a:t>
            </a:r>
            <a:r>
              <a:rPr sz="1700" b="0" spc="35" dirty="0" err="1">
                <a:latin typeface="STXinwei" panose="02010800040101010101" pitchFamily="2" charset="-122"/>
                <a:ea typeface="STXinwei" panose="02010800040101010101" pitchFamily="2" charset="-122"/>
              </a:rPr>
              <a:t>n</a:t>
            </a:r>
            <a:r>
              <a:rPr sz="1700" b="0" spc="-20" dirty="0" err="1">
                <a:latin typeface="STXinwei" panose="02010800040101010101" pitchFamily="2" charset="-122"/>
                <a:ea typeface="STXinwei" panose="02010800040101010101" pitchFamily="2" charset="-122"/>
              </a:rPr>
              <a:t>aa</a:t>
            </a:r>
            <a:r>
              <a:rPr sz="1700" b="0" spc="40" dirty="0" err="1">
                <a:latin typeface="STXinwei" panose="02010800040101010101" pitchFamily="2" charset="-122"/>
                <a:ea typeface="STXinwei" panose="02010800040101010101" pitchFamily="2" charset="-122"/>
              </a:rPr>
              <a:t>n</a:t>
            </a:r>
            <a:r>
              <a:rPr lang="en-US" sz="1700" b="0" spc="40" dirty="0">
                <a:latin typeface="STXinwei" panose="02010800040101010101" pitchFamily="2" charset="-122"/>
                <a:ea typeface="STXinwei" panose="02010800040101010101" pitchFamily="2" charset="-122"/>
              </a:rPr>
              <a:t> </a:t>
            </a:r>
            <a:r>
              <a:rPr sz="1700" b="0" spc="45" dirty="0" err="1">
                <a:latin typeface="STXinwei" panose="02010800040101010101" pitchFamily="2" charset="-122"/>
                <a:ea typeface="STXinwei" panose="02010800040101010101" pitchFamily="2" charset="-122"/>
              </a:rPr>
              <a:t>k</a:t>
            </a:r>
            <a:r>
              <a:rPr sz="1700" b="0" spc="100" dirty="0" err="1">
                <a:latin typeface="STXinwei" panose="02010800040101010101" pitchFamily="2" charset="-122"/>
                <a:ea typeface="STXinwei" panose="02010800040101010101" pitchFamily="2" charset="-122"/>
              </a:rPr>
              <a:t>o</a:t>
            </a:r>
            <a:r>
              <a:rPr sz="1700" b="0" spc="55" dirty="0" err="1">
                <a:latin typeface="STXinwei" panose="02010800040101010101" pitchFamily="2" charset="-122"/>
                <a:ea typeface="STXinwei" panose="02010800040101010101" pitchFamily="2" charset="-122"/>
              </a:rPr>
              <a:t>e</a:t>
            </a:r>
            <a:r>
              <a:rPr sz="1700" b="0" spc="-10" dirty="0" err="1">
                <a:latin typeface="STXinwei" panose="02010800040101010101" pitchFamily="2" charset="-122"/>
                <a:ea typeface="STXinwei" panose="02010800040101010101" pitchFamily="2" charset="-122"/>
              </a:rPr>
              <a:t>f</a:t>
            </a:r>
            <a:r>
              <a:rPr sz="1700" b="0" spc="-15" dirty="0" err="1">
                <a:latin typeface="STXinwei" panose="02010800040101010101" pitchFamily="2" charset="-122"/>
                <a:ea typeface="STXinwei" panose="02010800040101010101" pitchFamily="2" charset="-122"/>
              </a:rPr>
              <a:t>i</a:t>
            </a:r>
            <a:r>
              <a:rPr sz="1700" b="0" spc="-20" dirty="0" err="1">
                <a:latin typeface="STXinwei" panose="02010800040101010101" pitchFamily="2" charset="-122"/>
                <a:ea typeface="STXinwei" panose="02010800040101010101" pitchFamily="2" charset="-122"/>
              </a:rPr>
              <a:t>s</a:t>
            </a:r>
            <a:r>
              <a:rPr sz="1700" b="0" spc="-15" dirty="0" err="1">
                <a:latin typeface="STXinwei" panose="02010800040101010101" pitchFamily="2" charset="-122"/>
                <a:ea typeface="STXinwei" panose="02010800040101010101" pitchFamily="2" charset="-122"/>
              </a:rPr>
              <a:t>i</a:t>
            </a:r>
            <a:r>
              <a:rPr sz="1700" b="0" spc="55" dirty="0" err="1">
                <a:latin typeface="STXinwei" panose="02010800040101010101" pitchFamily="2" charset="-122"/>
                <a:ea typeface="STXinwei" panose="02010800040101010101" pitchFamily="2" charset="-122"/>
              </a:rPr>
              <a:t>e</a:t>
            </a:r>
            <a:r>
              <a:rPr sz="1700" b="0" spc="25" dirty="0" err="1">
                <a:latin typeface="STXinwei" panose="02010800040101010101" pitchFamily="2" charset="-122"/>
                <a:ea typeface="STXinwei" panose="02010800040101010101" pitchFamily="2" charset="-122"/>
              </a:rPr>
              <a:t>n</a:t>
            </a:r>
            <a:r>
              <a:rPr sz="1700" b="0" spc="25" dirty="0">
                <a:latin typeface="STXinwei" panose="02010800040101010101" pitchFamily="2" charset="-122"/>
                <a:ea typeface="STXinwei" panose="02010800040101010101" pitchFamily="2" charset="-122"/>
              </a:rPr>
              <a:t>  </a:t>
            </a:r>
            <a:r>
              <a:rPr sz="1700" b="0" spc="35" dirty="0">
                <a:latin typeface="STXinwei" panose="02010800040101010101" pitchFamily="2" charset="-122"/>
                <a:ea typeface="STXinwei" panose="02010800040101010101" pitchFamily="2" charset="-122"/>
              </a:rPr>
              <a:t>korelasi</a:t>
            </a:r>
            <a:r>
              <a:rPr sz="1700" b="0" spc="25" dirty="0">
                <a:latin typeface="STXinwei" panose="02010800040101010101" pitchFamily="2" charset="-122"/>
                <a:ea typeface="STXinwei" panose="02010800040101010101" pitchFamily="2" charset="-122"/>
              </a:rPr>
              <a:t> </a:t>
            </a:r>
            <a:r>
              <a:rPr sz="1700" b="0" spc="50" dirty="0">
                <a:latin typeface="STXinwei" panose="02010800040101010101" pitchFamily="2" charset="-122"/>
                <a:ea typeface="STXinwei" panose="02010800040101010101" pitchFamily="2" charset="-122"/>
              </a:rPr>
              <a:t>dalam</a:t>
            </a:r>
            <a:r>
              <a:rPr sz="1700" b="0" spc="30" dirty="0">
                <a:latin typeface="STXinwei" panose="02010800040101010101" pitchFamily="2" charset="-122"/>
                <a:ea typeface="STXinwei" panose="02010800040101010101" pitchFamily="2" charset="-122"/>
              </a:rPr>
              <a:t> </a:t>
            </a:r>
            <a:r>
              <a:rPr sz="1700" b="0" spc="60" dirty="0" err="1">
                <a:latin typeface="STXinwei" panose="02010800040101010101" pitchFamily="2" charset="-122"/>
                <a:ea typeface="STXinwei" panose="02010800040101010101" pitchFamily="2" charset="-122"/>
              </a:rPr>
              <a:t>konsep</a:t>
            </a:r>
            <a:r>
              <a:rPr sz="1700" b="0" spc="30" dirty="0">
                <a:latin typeface="STXinwei" panose="02010800040101010101" pitchFamily="2" charset="-122"/>
                <a:ea typeface="STXinwei" panose="02010800040101010101" pitchFamily="2" charset="-122"/>
              </a:rPr>
              <a:t> </a:t>
            </a:r>
            <a:r>
              <a:rPr sz="1700" b="0" spc="15" dirty="0" err="1">
                <a:latin typeface="STXinwei" panose="02010800040101010101" pitchFamily="2" charset="-122"/>
                <a:ea typeface="STXinwei" panose="02010800040101010101" pitchFamily="2" charset="-122"/>
              </a:rPr>
              <a:t>diversifikasi</a:t>
            </a:r>
            <a:r>
              <a:rPr lang="en-US" sz="1700" b="0" spc="15" dirty="0">
                <a:latin typeface="STXinwei" panose="02010800040101010101" pitchFamily="2" charset="-122"/>
                <a:ea typeface="STXinwei" panose="02010800040101010101" pitchFamily="2" charset="-122"/>
              </a:rPr>
              <a:t> :</a:t>
            </a:r>
            <a:endParaRPr lang="en-US" sz="1700" b="0" spc="-5" dirty="0">
              <a:latin typeface="STXinwei" panose="02010800040101010101" pitchFamily="2" charset="-122"/>
              <a:ea typeface="STXinwei" panose="02010800040101010101" pitchFamily="2" charset="-122"/>
            </a:endParaRPr>
          </a:p>
          <a:p>
            <a:pPr marL="659765" marR="5080" indent="-342900" algn="just">
              <a:lnSpc>
                <a:spcPct val="116900"/>
              </a:lnSpc>
              <a:spcBef>
                <a:spcPts val="95"/>
              </a:spcBef>
              <a:buFont typeface="+mj-lt"/>
              <a:buAutoNum type="arabicPeriod"/>
              <a:tabLst>
                <a:tab pos="1403985" algn="l"/>
                <a:tab pos="2433320" algn="l"/>
                <a:tab pos="4076065" algn="l"/>
              </a:tabLst>
            </a:pPr>
            <a:r>
              <a:rPr sz="1700" b="0" spc="45" dirty="0" err="1">
                <a:latin typeface="STXinwei" panose="02010800040101010101" pitchFamily="2" charset="-122"/>
                <a:ea typeface="STXinwei" panose="02010800040101010101" pitchFamily="2" charset="-122"/>
              </a:rPr>
              <a:t>Penggabungan</a:t>
            </a:r>
            <a:r>
              <a:rPr sz="1700" b="0" spc="50" dirty="0">
                <a:latin typeface="STXinwei" panose="02010800040101010101" pitchFamily="2" charset="-122"/>
                <a:ea typeface="STXinwei" panose="02010800040101010101" pitchFamily="2" charset="-122"/>
              </a:rPr>
              <a:t> </a:t>
            </a:r>
            <a:r>
              <a:rPr sz="1700" b="0" spc="30" dirty="0">
                <a:latin typeface="STXinwei" panose="02010800040101010101" pitchFamily="2" charset="-122"/>
                <a:ea typeface="STXinwei" panose="02010800040101010101" pitchFamily="2" charset="-122"/>
              </a:rPr>
              <a:t>dua</a:t>
            </a:r>
            <a:r>
              <a:rPr sz="1700" b="0" spc="35" dirty="0">
                <a:latin typeface="STXinwei" panose="02010800040101010101" pitchFamily="2" charset="-122"/>
                <a:ea typeface="STXinwei" panose="02010800040101010101" pitchFamily="2" charset="-122"/>
              </a:rPr>
              <a:t> </a:t>
            </a:r>
            <a:r>
              <a:rPr sz="1700" b="0" dirty="0">
                <a:latin typeface="STXinwei" panose="02010800040101010101" pitchFamily="2" charset="-122"/>
                <a:ea typeface="STXinwei" panose="02010800040101010101" pitchFamily="2" charset="-122"/>
              </a:rPr>
              <a:t>sekuritas</a:t>
            </a:r>
            <a:r>
              <a:rPr sz="1700" b="0" spc="5" dirty="0">
                <a:latin typeface="STXinwei" panose="02010800040101010101" pitchFamily="2" charset="-122"/>
                <a:ea typeface="STXinwei" panose="02010800040101010101" pitchFamily="2" charset="-122"/>
              </a:rPr>
              <a:t> </a:t>
            </a:r>
            <a:r>
              <a:rPr sz="1700" b="0" spc="40" dirty="0">
                <a:latin typeface="STXinwei" panose="02010800040101010101" pitchFamily="2" charset="-122"/>
                <a:ea typeface="STXinwei" panose="02010800040101010101" pitchFamily="2" charset="-122"/>
              </a:rPr>
              <a:t>berkorelasi </a:t>
            </a:r>
            <a:r>
              <a:rPr sz="1700" b="0" spc="-400" dirty="0">
                <a:latin typeface="STXinwei" panose="02010800040101010101" pitchFamily="2" charset="-122"/>
                <a:ea typeface="STXinwei" panose="02010800040101010101" pitchFamily="2" charset="-122"/>
              </a:rPr>
              <a:t> </a:t>
            </a:r>
            <a:r>
              <a:rPr sz="1700" b="0" spc="25" dirty="0">
                <a:latin typeface="STXinwei" panose="02010800040101010101" pitchFamily="2" charset="-122"/>
                <a:ea typeface="STXinwei" panose="02010800040101010101" pitchFamily="2" charset="-122"/>
              </a:rPr>
              <a:t>positif sempurna </a:t>
            </a:r>
            <a:r>
              <a:rPr sz="1700" b="0" spc="-120" dirty="0">
                <a:latin typeface="STXinwei" panose="02010800040101010101" pitchFamily="2" charset="-122"/>
                <a:ea typeface="STXinwei" panose="02010800040101010101" pitchFamily="2" charset="-122"/>
              </a:rPr>
              <a:t>+1,0</a:t>
            </a:r>
            <a:r>
              <a:rPr sz="1700" b="0" spc="-114" dirty="0">
                <a:latin typeface="STXinwei" panose="02010800040101010101" pitchFamily="2" charset="-122"/>
                <a:ea typeface="STXinwei" panose="02010800040101010101" pitchFamily="2" charset="-122"/>
              </a:rPr>
              <a:t> </a:t>
            </a:r>
            <a:r>
              <a:rPr sz="1700" b="0" spc="30" dirty="0">
                <a:latin typeface="STXinwei" panose="02010800040101010101" pitchFamily="2" charset="-122"/>
                <a:ea typeface="STXinwei" panose="02010800040101010101" pitchFamily="2" charset="-122"/>
              </a:rPr>
              <a:t>tidak </a:t>
            </a:r>
            <a:r>
              <a:rPr sz="1700" b="0" spc="10" dirty="0">
                <a:latin typeface="STXinwei" panose="02010800040101010101" pitchFamily="2" charset="-122"/>
                <a:ea typeface="STXinwei" panose="02010800040101010101" pitchFamily="2" charset="-122"/>
              </a:rPr>
              <a:t>akan </a:t>
            </a:r>
            <a:r>
              <a:rPr sz="1700" b="0" spc="30" dirty="0">
                <a:latin typeface="STXinwei" panose="02010800040101010101" pitchFamily="2" charset="-122"/>
                <a:ea typeface="STXinwei" panose="02010800040101010101" pitchFamily="2" charset="-122"/>
              </a:rPr>
              <a:t>mengurangi </a:t>
            </a:r>
            <a:r>
              <a:rPr sz="1700" b="0" spc="35" dirty="0">
                <a:latin typeface="STXinwei" panose="02010800040101010101" pitchFamily="2" charset="-122"/>
                <a:ea typeface="STXinwei" panose="02010800040101010101" pitchFamily="2" charset="-122"/>
              </a:rPr>
              <a:t> </a:t>
            </a:r>
            <a:r>
              <a:rPr sz="1700" b="0" spc="15" dirty="0" err="1">
                <a:latin typeface="STXinwei" panose="02010800040101010101" pitchFamily="2" charset="-122"/>
                <a:ea typeface="STXinwei" panose="02010800040101010101" pitchFamily="2" charset="-122"/>
              </a:rPr>
              <a:t>risiko</a:t>
            </a:r>
            <a:r>
              <a:rPr sz="1700" b="0" spc="15" dirty="0">
                <a:latin typeface="STXinwei" panose="02010800040101010101" pitchFamily="2" charset="-122"/>
                <a:ea typeface="STXinwei" panose="02010800040101010101" pitchFamily="2" charset="-122"/>
              </a:rPr>
              <a:t>,</a:t>
            </a:r>
            <a:endParaRPr lang="en-US" sz="1700" b="0" dirty="0">
              <a:latin typeface="STXinwei" panose="02010800040101010101" pitchFamily="2" charset="-122"/>
              <a:ea typeface="STXinwei" panose="02010800040101010101" pitchFamily="2" charset="-122"/>
            </a:endParaRPr>
          </a:p>
          <a:p>
            <a:pPr marL="659765" marR="5080" indent="-342900" algn="just">
              <a:lnSpc>
                <a:spcPct val="116900"/>
              </a:lnSpc>
              <a:spcBef>
                <a:spcPts val="95"/>
              </a:spcBef>
              <a:buFont typeface="+mj-lt"/>
              <a:buAutoNum type="arabicPeriod"/>
              <a:tabLst>
                <a:tab pos="1403985" algn="l"/>
                <a:tab pos="2433320" algn="l"/>
                <a:tab pos="4076065" algn="l"/>
              </a:tabLst>
            </a:pPr>
            <a:r>
              <a:rPr sz="1700" b="0" spc="45" dirty="0" err="1">
                <a:latin typeface="STXinwei" panose="02010800040101010101" pitchFamily="2" charset="-122"/>
                <a:ea typeface="STXinwei" panose="02010800040101010101" pitchFamily="2" charset="-122"/>
              </a:rPr>
              <a:t>Penggabungan</a:t>
            </a:r>
            <a:r>
              <a:rPr sz="1700" b="0" spc="45" dirty="0">
                <a:latin typeface="STXinwei" panose="02010800040101010101" pitchFamily="2" charset="-122"/>
                <a:ea typeface="STXinwei" panose="02010800040101010101" pitchFamily="2" charset="-122"/>
              </a:rPr>
              <a:t> </a:t>
            </a:r>
            <a:r>
              <a:rPr sz="1700" b="0" spc="30" dirty="0">
                <a:latin typeface="STXinwei" panose="02010800040101010101" pitchFamily="2" charset="-122"/>
                <a:ea typeface="STXinwei" panose="02010800040101010101" pitchFamily="2" charset="-122"/>
              </a:rPr>
              <a:t>dua </a:t>
            </a:r>
            <a:r>
              <a:rPr sz="1700" b="0" dirty="0">
                <a:latin typeface="STXinwei" panose="02010800040101010101" pitchFamily="2" charset="-122"/>
                <a:ea typeface="STXinwei" panose="02010800040101010101" pitchFamily="2" charset="-122"/>
              </a:rPr>
              <a:t>sekuritas </a:t>
            </a:r>
            <a:r>
              <a:rPr sz="1700" b="0" spc="40" dirty="0">
                <a:latin typeface="STXinwei" panose="02010800040101010101" pitchFamily="2" charset="-122"/>
                <a:ea typeface="STXinwei" panose="02010800040101010101" pitchFamily="2" charset="-122"/>
              </a:rPr>
              <a:t>berkorelasi </a:t>
            </a:r>
            <a:r>
              <a:rPr sz="1700" b="0" spc="75" dirty="0">
                <a:latin typeface="STXinwei" panose="02010800040101010101" pitchFamily="2" charset="-122"/>
                <a:ea typeface="STXinwei" panose="02010800040101010101" pitchFamily="2" charset="-122"/>
              </a:rPr>
              <a:t>nol </a:t>
            </a:r>
            <a:r>
              <a:rPr sz="1700" b="0" spc="80" dirty="0">
                <a:latin typeface="STXinwei" panose="02010800040101010101" pitchFamily="2" charset="-122"/>
                <a:ea typeface="STXinwei" panose="02010800040101010101" pitchFamily="2" charset="-122"/>
              </a:rPr>
              <a:t> </a:t>
            </a:r>
            <a:r>
              <a:rPr sz="1700" b="0" spc="10" dirty="0">
                <a:latin typeface="STXinwei" panose="02010800040101010101" pitchFamily="2" charset="-122"/>
                <a:ea typeface="STXinwei" panose="02010800040101010101" pitchFamily="2" charset="-122"/>
              </a:rPr>
              <a:t>akan</a:t>
            </a:r>
            <a:r>
              <a:rPr sz="1700" b="0" spc="15" dirty="0">
                <a:latin typeface="STXinwei" panose="02010800040101010101" pitchFamily="2" charset="-122"/>
                <a:ea typeface="STXinwei" panose="02010800040101010101" pitchFamily="2" charset="-122"/>
              </a:rPr>
              <a:t> </a:t>
            </a:r>
            <a:r>
              <a:rPr sz="1700" b="0" spc="30" dirty="0">
                <a:latin typeface="STXinwei" panose="02010800040101010101" pitchFamily="2" charset="-122"/>
                <a:ea typeface="STXinwei" panose="02010800040101010101" pitchFamily="2" charset="-122"/>
              </a:rPr>
              <a:t>mengurangi</a:t>
            </a:r>
            <a:r>
              <a:rPr sz="1700" b="0" spc="35" dirty="0">
                <a:latin typeface="STXinwei" panose="02010800040101010101" pitchFamily="2" charset="-122"/>
                <a:ea typeface="STXinwei" panose="02010800040101010101" pitchFamily="2" charset="-122"/>
              </a:rPr>
              <a:t> </a:t>
            </a:r>
            <a:r>
              <a:rPr sz="1700" b="0" spc="15" dirty="0">
                <a:latin typeface="STXinwei" panose="02010800040101010101" pitchFamily="2" charset="-122"/>
                <a:ea typeface="STXinwei" panose="02010800040101010101" pitchFamily="2" charset="-122"/>
              </a:rPr>
              <a:t>risiko</a:t>
            </a:r>
            <a:r>
              <a:rPr sz="1700" b="0" spc="20" dirty="0">
                <a:latin typeface="STXinwei" panose="02010800040101010101" pitchFamily="2" charset="-122"/>
                <a:ea typeface="STXinwei" panose="02010800040101010101" pitchFamily="2" charset="-122"/>
              </a:rPr>
              <a:t> </a:t>
            </a:r>
            <a:r>
              <a:rPr sz="1700" b="0" spc="60" dirty="0">
                <a:latin typeface="STXinwei" panose="02010800040101010101" pitchFamily="2" charset="-122"/>
                <a:ea typeface="STXinwei" panose="02010800040101010101" pitchFamily="2" charset="-122"/>
              </a:rPr>
              <a:t>portofolio</a:t>
            </a:r>
            <a:r>
              <a:rPr sz="1700" b="0" spc="65" dirty="0">
                <a:latin typeface="STXinwei" panose="02010800040101010101" pitchFamily="2" charset="-122"/>
                <a:ea typeface="STXinwei" panose="02010800040101010101" pitchFamily="2" charset="-122"/>
              </a:rPr>
              <a:t> </a:t>
            </a:r>
            <a:r>
              <a:rPr sz="1700" b="0" spc="20" dirty="0">
                <a:latin typeface="STXinwei" panose="02010800040101010101" pitchFamily="2" charset="-122"/>
                <a:ea typeface="STXinwei" panose="02010800040101010101" pitchFamily="2" charset="-122"/>
              </a:rPr>
              <a:t>secara </a:t>
            </a:r>
            <a:r>
              <a:rPr sz="1700" b="0" spc="25" dirty="0">
                <a:latin typeface="STXinwei" panose="02010800040101010101" pitchFamily="2" charset="-122"/>
                <a:ea typeface="STXinwei" panose="02010800040101010101" pitchFamily="2" charset="-122"/>
              </a:rPr>
              <a:t> </a:t>
            </a:r>
            <a:r>
              <a:rPr sz="1700" b="0" spc="15" dirty="0">
                <a:latin typeface="STXinwei" panose="02010800040101010101" pitchFamily="2" charset="-122"/>
                <a:ea typeface="STXinwei" panose="02010800040101010101" pitchFamily="2" charset="-122"/>
              </a:rPr>
              <a:t>signifikan. </a:t>
            </a:r>
            <a:r>
              <a:rPr sz="1700" b="0" spc="-5" dirty="0">
                <a:latin typeface="STXinwei" panose="02010800040101010101" pitchFamily="2" charset="-122"/>
                <a:ea typeface="STXinwei" panose="02010800040101010101" pitchFamily="2" charset="-122"/>
              </a:rPr>
              <a:t>Jadi, </a:t>
            </a:r>
            <a:r>
              <a:rPr sz="1700" b="0" spc="15" dirty="0">
                <a:latin typeface="STXinwei" panose="02010800040101010101" pitchFamily="2" charset="-122"/>
                <a:ea typeface="STXinwei" panose="02010800040101010101" pitchFamily="2" charset="-122"/>
              </a:rPr>
              <a:t>semakin </a:t>
            </a:r>
            <a:r>
              <a:rPr sz="1700" b="0" spc="35" dirty="0">
                <a:latin typeface="STXinwei" panose="02010800040101010101" pitchFamily="2" charset="-122"/>
                <a:ea typeface="STXinwei" panose="02010800040101010101" pitchFamily="2" charset="-122"/>
              </a:rPr>
              <a:t>banyak </a:t>
            </a:r>
            <a:r>
              <a:rPr sz="1700" b="0" spc="10" dirty="0">
                <a:latin typeface="STXinwei" panose="02010800040101010101" pitchFamily="2" charset="-122"/>
                <a:ea typeface="STXinwei" panose="02010800040101010101" pitchFamily="2" charset="-122"/>
              </a:rPr>
              <a:t>jumlah </a:t>
            </a:r>
            <a:r>
              <a:rPr sz="1700" b="0" dirty="0">
                <a:latin typeface="STXinwei" panose="02010800040101010101" pitchFamily="2" charset="-122"/>
                <a:ea typeface="STXinwei" panose="02010800040101010101" pitchFamily="2" charset="-122"/>
              </a:rPr>
              <a:t>saham </a:t>
            </a:r>
            <a:r>
              <a:rPr sz="1700" b="0" spc="-400" dirty="0">
                <a:latin typeface="STXinwei" panose="02010800040101010101" pitchFamily="2" charset="-122"/>
                <a:ea typeface="STXinwei" panose="02010800040101010101" pitchFamily="2" charset="-122"/>
              </a:rPr>
              <a:t> </a:t>
            </a:r>
            <a:r>
              <a:rPr sz="1700" b="0" spc="40" dirty="0">
                <a:latin typeface="STXinwei" panose="02010800040101010101" pitchFamily="2" charset="-122"/>
                <a:ea typeface="STXinwei" panose="02010800040101010101" pitchFamily="2" charset="-122"/>
              </a:rPr>
              <a:t>yang</a:t>
            </a:r>
            <a:r>
              <a:rPr sz="1700" b="0" spc="45" dirty="0">
                <a:latin typeface="STXinwei" panose="02010800040101010101" pitchFamily="2" charset="-122"/>
                <a:ea typeface="STXinwei" panose="02010800040101010101" pitchFamily="2" charset="-122"/>
              </a:rPr>
              <a:t> </a:t>
            </a:r>
            <a:r>
              <a:rPr sz="1700" b="0" spc="30" dirty="0">
                <a:latin typeface="STXinwei" panose="02010800040101010101" pitchFamily="2" charset="-122"/>
                <a:ea typeface="STXinwei" panose="02010800040101010101" pitchFamily="2" charset="-122"/>
              </a:rPr>
              <a:t>tidak</a:t>
            </a:r>
            <a:r>
              <a:rPr sz="1700" b="0" spc="35" dirty="0">
                <a:latin typeface="STXinwei" panose="02010800040101010101" pitchFamily="2" charset="-122"/>
                <a:ea typeface="STXinwei" panose="02010800040101010101" pitchFamily="2" charset="-122"/>
              </a:rPr>
              <a:t> </a:t>
            </a:r>
            <a:r>
              <a:rPr sz="1700" b="0" spc="40" dirty="0">
                <a:latin typeface="STXinwei" panose="02010800040101010101" pitchFamily="2" charset="-122"/>
                <a:ea typeface="STXinwei" panose="02010800040101010101" pitchFamily="2" charset="-122"/>
              </a:rPr>
              <a:t>berkorelasi</a:t>
            </a:r>
            <a:r>
              <a:rPr sz="1700" b="0" spc="45" dirty="0">
                <a:latin typeface="STXinwei" panose="02010800040101010101" pitchFamily="2" charset="-122"/>
                <a:ea typeface="STXinwei" panose="02010800040101010101" pitchFamily="2" charset="-122"/>
              </a:rPr>
              <a:t> dalam</a:t>
            </a:r>
            <a:r>
              <a:rPr sz="1700" b="0" spc="50" dirty="0">
                <a:latin typeface="STXinwei" panose="02010800040101010101" pitchFamily="2" charset="-122"/>
                <a:ea typeface="STXinwei" panose="02010800040101010101" pitchFamily="2" charset="-122"/>
              </a:rPr>
              <a:t> </a:t>
            </a:r>
            <a:r>
              <a:rPr sz="1700" b="0" spc="55" dirty="0">
                <a:latin typeface="STXinwei" panose="02010800040101010101" pitchFamily="2" charset="-122"/>
                <a:ea typeface="STXinwei" panose="02010800040101010101" pitchFamily="2" charset="-122"/>
              </a:rPr>
              <a:t>portofolio, </a:t>
            </a:r>
            <a:r>
              <a:rPr sz="1700" b="0" spc="60" dirty="0">
                <a:latin typeface="STXinwei" panose="02010800040101010101" pitchFamily="2" charset="-122"/>
                <a:ea typeface="STXinwei" panose="02010800040101010101" pitchFamily="2" charset="-122"/>
              </a:rPr>
              <a:t> </a:t>
            </a:r>
            <a:r>
              <a:rPr sz="1700" b="0" spc="15" dirty="0">
                <a:latin typeface="STXinwei" panose="02010800040101010101" pitchFamily="2" charset="-122"/>
                <a:ea typeface="STXinwei" panose="02010800040101010101" pitchFamily="2" charset="-122"/>
              </a:rPr>
              <a:t>semakin</a:t>
            </a:r>
            <a:r>
              <a:rPr sz="1700" b="0" spc="25" dirty="0">
                <a:latin typeface="STXinwei" panose="02010800040101010101" pitchFamily="2" charset="-122"/>
                <a:ea typeface="STXinwei" panose="02010800040101010101" pitchFamily="2" charset="-122"/>
              </a:rPr>
              <a:t> </a:t>
            </a:r>
            <a:r>
              <a:rPr sz="1700" b="0" spc="35" dirty="0">
                <a:latin typeface="STXinwei" panose="02010800040101010101" pitchFamily="2" charset="-122"/>
                <a:ea typeface="STXinwei" panose="02010800040101010101" pitchFamily="2" charset="-122"/>
              </a:rPr>
              <a:t>berkurang</a:t>
            </a:r>
            <a:r>
              <a:rPr sz="1700" b="0" spc="30" dirty="0">
                <a:latin typeface="STXinwei" panose="02010800040101010101" pitchFamily="2" charset="-122"/>
                <a:ea typeface="STXinwei" panose="02010800040101010101" pitchFamily="2" charset="-122"/>
              </a:rPr>
              <a:t> </a:t>
            </a:r>
            <a:r>
              <a:rPr sz="1700" b="0" spc="20" dirty="0" err="1">
                <a:latin typeface="STXinwei" panose="02010800040101010101" pitchFamily="2" charset="-122"/>
                <a:ea typeface="STXinwei" panose="02010800040101010101" pitchFamily="2" charset="-122"/>
              </a:rPr>
              <a:t>risikonya</a:t>
            </a:r>
            <a:r>
              <a:rPr sz="1700" b="0" spc="20" dirty="0">
                <a:latin typeface="STXinwei" panose="02010800040101010101" pitchFamily="2" charset="-122"/>
                <a:ea typeface="STXinwei" panose="02010800040101010101" pitchFamily="2" charset="-122"/>
              </a:rPr>
              <a:t>.</a:t>
            </a:r>
            <a:endParaRPr lang="en-US" sz="1700" b="0" dirty="0">
              <a:latin typeface="STXinwei" panose="02010800040101010101" pitchFamily="2" charset="-122"/>
              <a:ea typeface="STXinwei" panose="02010800040101010101" pitchFamily="2" charset="-122"/>
            </a:endParaRPr>
          </a:p>
          <a:p>
            <a:pPr marL="659765" marR="5080" indent="-342900" algn="just">
              <a:lnSpc>
                <a:spcPct val="116900"/>
              </a:lnSpc>
              <a:spcBef>
                <a:spcPts val="95"/>
              </a:spcBef>
              <a:buFont typeface="+mj-lt"/>
              <a:buAutoNum type="arabicPeriod"/>
              <a:tabLst>
                <a:tab pos="1403985" algn="l"/>
                <a:tab pos="2433320" algn="l"/>
                <a:tab pos="4076065" algn="l"/>
              </a:tabLst>
            </a:pPr>
            <a:r>
              <a:rPr sz="1700" b="0" spc="45" dirty="0" err="1">
                <a:latin typeface="STXinwei" panose="02010800040101010101" pitchFamily="2" charset="-122"/>
                <a:ea typeface="STXinwei" panose="02010800040101010101" pitchFamily="2" charset="-122"/>
              </a:rPr>
              <a:t>Penggabungan</a:t>
            </a:r>
            <a:r>
              <a:rPr sz="1700" b="0" spc="50" dirty="0">
                <a:latin typeface="STXinwei" panose="02010800040101010101" pitchFamily="2" charset="-122"/>
                <a:ea typeface="STXinwei" panose="02010800040101010101" pitchFamily="2" charset="-122"/>
              </a:rPr>
              <a:t> </a:t>
            </a:r>
            <a:r>
              <a:rPr sz="1700" b="0" spc="30" dirty="0">
                <a:latin typeface="STXinwei" panose="02010800040101010101" pitchFamily="2" charset="-122"/>
                <a:ea typeface="STXinwei" panose="02010800040101010101" pitchFamily="2" charset="-122"/>
              </a:rPr>
              <a:t>dua</a:t>
            </a:r>
            <a:r>
              <a:rPr sz="1700" b="0" spc="35" dirty="0">
                <a:latin typeface="STXinwei" panose="02010800040101010101" pitchFamily="2" charset="-122"/>
                <a:ea typeface="STXinwei" panose="02010800040101010101" pitchFamily="2" charset="-122"/>
              </a:rPr>
              <a:t> </a:t>
            </a:r>
            <a:r>
              <a:rPr sz="1700" b="0" dirty="0">
                <a:latin typeface="STXinwei" panose="02010800040101010101" pitchFamily="2" charset="-122"/>
                <a:ea typeface="STXinwei" panose="02010800040101010101" pitchFamily="2" charset="-122"/>
              </a:rPr>
              <a:t>sekuritas</a:t>
            </a:r>
            <a:r>
              <a:rPr sz="1700" b="0" spc="5" dirty="0">
                <a:latin typeface="STXinwei" panose="02010800040101010101" pitchFamily="2" charset="-122"/>
                <a:ea typeface="STXinwei" panose="02010800040101010101" pitchFamily="2" charset="-122"/>
              </a:rPr>
              <a:t> </a:t>
            </a:r>
            <a:r>
              <a:rPr sz="1700" b="0" spc="40" dirty="0">
                <a:latin typeface="STXinwei" panose="02010800040101010101" pitchFamily="2" charset="-122"/>
                <a:ea typeface="STXinwei" panose="02010800040101010101" pitchFamily="2" charset="-122"/>
              </a:rPr>
              <a:t>berkorelasi </a:t>
            </a:r>
            <a:r>
              <a:rPr sz="1700" b="0" spc="-400" dirty="0">
                <a:latin typeface="STXinwei" panose="02010800040101010101" pitchFamily="2" charset="-122"/>
                <a:ea typeface="STXinwei" panose="02010800040101010101" pitchFamily="2" charset="-122"/>
              </a:rPr>
              <a:t> </a:t>
            </a:r>
            <a:r>
              <a:rPr sz="1700" b="0" spc="20" dirty="0">
                <a:latin typeface="STXinwei" panose="02010800040101010101" pitchFamily="2" charset="-122"/>
                <a:ea typeface="STXinwei" panose="02010800040101010101" pitchFamily="2" charset="-122"/>
              </a:rPr>
              <a:t>negatif </a:t>
            </a:r>
            <a:r>
              <a:rPr sz="1700" b="0" spc="25" dirty="0">
                <a:latin typeface="STXinwei" panose="02010800040101010101" pitchFamily="2" charset="-122"/>
                <a:ea typeface="STXinwei" panose="02010800040101010101" pitchFamily="2" charset="-122"/>
              </a:rPr>
              <a:t>sempurna </a:t>
            </a:r>
            <a:r>
              <a:rPr sz="1700" b="0" spc="-80" dirty="0">
                <a:latin typeface="STXinwei" panose="02010800040101010101" pitchFamily="2" charset="-122"/>
                <a:ea typeface="STXinwei" panose="02010800040101010101" pitchFamily="2" charset="-122"/>
              </a:rPr>
              <a:t>-1,0 </a:t>
            </a:r>
            <a:r>
              <a:rPr sz="1700" b="0" spc="10" dirty="0">
                <a:latin typeface="STXinwei" panose="02010800040101010101" pitchFamily="2" charset="-122"/>
                <a:ea typeface="STXinwei" panose="02010800040101010101" pitchFamily="2" charset="-122"/>
              </a:rPr>
              <a:t>akan </a:t>
            </a:r>
            <a:r>
              <a:rPr sz="1700" b="0" spc="15" dirty="0">
                <a:latin typeface="STXinwei" panose="02010800040101010101" pitchFamily="2" charset="-122"/>
                <a:ea typeface="STXinwei" panose="02010800040101010101" pitchFamily="2" charset="-122"/>
              </a:rPr>
              <a:t>menurunkan risiko </a:t>
            </a:r>
            <a:r>
              <a:rPr sz="1700" b="0" spc="20" dirty="0">
                <a:latin typeface="STXinwei" panose="02010800040101010101" pitchFamily="2" charset="-122"/>
                <a:ea typeface="STXinwei" panose="02010800040101010101" pitchFamily="2" charset="-122"/>
              </a:rPr>
              <a:t> </a:t>
            </a:r>
            <a:r>
              <a:rPr sz="1700" b="0" spc="35" dirty="0">
                <a:latin typeface="STXinwei" panose="02010800040101010101" pitchFamily="2" charset="-122"/>
                <a:ea typeface="STXinwei" panose="02010800040101010101" pitchFamily="2" charset="-122"/>
              </a:rPr>
              <a:t>kedua</a:t>
            </a:r>
            <a:r>
              <a:rPr sz="1700" b="0" spc="25" dirty="0">
                <a:latin typeface="STXinwei" panose="02010800040101010101" pitchFamily="2" charset="-122"/>
                <a:ea typeface="STXinwei" panose="02010800040101010101" pitchFamily="2" charset="-122"/>
              </a:rPr>
              <a:t> </a:t>
            </a:r>
            <a:r>
              <a:rPr sz="1700" b="0" dirty="0">
                <a:latin typeface="STXinwei" panose="02010800040101010101" pitchFamily="2" charset="-122"/>
                <a:ea typeface="STXinwei" panose="02010800040101010101" pitchFamily="2" charset="-122"/>
              </a:rPr>
              <a:t>sekuritas</a:t>
            </a:r>
            <a:r>
              <a:rPr sz="1700" b="0" spc="30" dirty="0">
                <a:latin typeface="STXinwei" panose="02010800040101010101" pitchFamily="2" charset="-122"/>
                <a:ea typeface="STXinwei" panose="02010800040101010101" pitchFamily="2" charset="-122"/>
              </a:rPr>
              <a:t> </a:t>
            </a:r>
            <a:r>
              <a:rPr sz="1700" b="0" spc="30" dirty="0" err="1">
                <a:latin typeface="STXinwei" panose="02010800040101010101" pitchFamily="2" charset="-122"/>
                <a:ea typeface="STXinwei" panose="02010800040101010101" pitchFamily="2" charset="-122"/>
              </a:rPr>
              <a:t>tersebut</a:t>
            </a:r>
            <a:r>
              <a:rPr sz="1700" b="0" spc="30" dirty="0">
                <a:latin typeface="STXinwei" panose="02010800040101010101" pitchFamily="2" charset="-122"/>
                <a:ea typeface="STXinwei" panose="02010800040101010101" pitchFamily="2" charset="-122"/>
              </a:rPr>
              <a:t>.</a:t>
            </a:r>
            <a:endParaRPr lang="en-US" sz="1700" b="0" dirty="0">
              <a:latin typeface="STXinwei" panose="02010800040101010101" pitchFamily="2" charset="-122"/>
              <a:ea typeface="STXinwei" panose="02010800040101010101" pitchFamily="2" charset="-122"/>
            </a:endParaRPr>
          </a:p>
          <a:p>
            <a:pPr marL="659765" marR="5080" indent="-342900" algn="just">
              <a:lnSpc>
                <a:spcPct val="116900"/>
              </a:lnSpc>
              <a:spcBef>
                <a:spcPts val="95"/>
              </a:spcBef>
              <a:buFont typeface="+mj-lt"/>
              <a:buAutoNum type="arabicPeriod"/>
              <a:tabLst>
                <a:tab pos="1403985" algn="l"/>
                <a:tab pos="2433320" algn="l"/>
                <a:tab pos="4076065" algn="l"/>
              </a:tabLst>
            </a:pPr>
            <a:r>
              <a:rPr sz="1700" b="0" spc="25" dirty="0" err="1">
                <a:latin typeface="STXinwei" panose="02010800040101010101" pitchFamily="2" charset="-122"/>
                <a:ea typeface="STXinwei" panose="02010800040101010101" pitchFamily="2" charset="-122"/>
              </a:rPr>
              <a:t>Dalam</a:t>
            </a:r>
            <a:r>
              <a:rPr sz="1700" b="0" spc="30" dirty="0">
                <a:latin typeface="STXinwei" panose="02010800040101010101" pitchFamily="2" charset="-122"/>
                <a:ea typeface="STXinwei" panose="02010800040101010101" pitchFamily="2" charset="-122"/>
              </a:rPr>
              <a:t> </a:t>
            </a:r>
            <a:r>
              <a:rPr sz="1700" b="0" spc="20" dirty="0">
                <a:latin typeface="STXinwei" panose="02010800040101010101" pitchFamily="2" charset="-122"/>
                <a:ea typeface="STXinwei" panose="02010800040101010101" pitchFamily="2" charset="-122"/>
              </a:rPr>
              <a:t>dunia</a:t>
            </a:r>
            <a:r>
              <a:rPr sz="1700" b="0" spc="25" dirty="0">
                <a:latin typeface="STXinwei" panose="02010800040101010101" pitchFamily="2" charset="-122"/>
                <a:ea typeface="STXinwei" panose="02010800040101010101" pitchFamily="2" charset="-122"/>
              </a:rPr>
              <a:t> </a:t>
            </a:r>
            <a:r>
              <a:rPr sz="1700" b="0" spc="15" dirty="0">
                <a:latin typeface="STXinwei" panose="02010800040101010101" pitchFamily="2" charset="-122"/>
                <a:ea typeface="STXinwei" panose="02010800040101010101" pitchFamily="2" charset="-122"/>
              </a:rPr>
              <a:t>nyata,</a:t>
            </a:r>
            <a:r>
              <a:rPr sz="1700" b="0" spc="20" dirty="0">
                <a:latin typeface="STXinwei" panose="02010800040101010101" pitchFamily="2" charset="-122"/>
                <a:ea typeface="STXinwei" panose="02010800040101010101" pitchFamily="2" charset="-122"/>
              </a:rPr>
              <a:t> </a:t>
            </a:r>
            <a:r>
              <a:rPr sz="1700" b="0" spc="5" dirty="0">
                <a:latin typeface="STXinwei" panose="02010800040101010101" pitchFamily="2" charset="-122"/>
                <a:ea typeface="STXinwei" panose="02010800040101010101" pitchFamily="2" charset="-122"/>
              </a:rPr>
              <a:t>jarang</a:t>
            </a:r>
            <a:r>
              <a:rPr sz="1700" b="0" spc="10" dirty="0">
                <a:latin typeface="STXinwei" panose="02010800040101010101" pitchFamily="2" charset="-122"/>
                <a:ea typeface="STXinwei" panose="02010800040101010101" pitchFamily="2" charset="-122"/>
              </a:rPr>
              <a:t> terjadi </a:t>
            </a:r>
            <a:r>
              <a:rPr sz="1700" b="0" spc="15" dirty="0">
                <a:latin typeface="STXinwei" panose="02010800040101010101" pitchFamily="2" charset="-122"/>
                <a:ea typeface="STXinwei" panose="02010800040101010101" pitchFamily="2" charset="-122"/>
              </a:rPr>
              <a:t> </a:t>
            </a:r>
            <a:r>
              <a:rPr sz="1700" b="0" spc="55" dirty="0">
                <a:latin typeface="STXinwei" panose="02010800040101010101" pitchFamily="2" charset="-122"/>
                <a:ea typeface="STXinwei" panose="02010800040101010101" pitchFamily="2" charset="-122"/>
              </a:rPr>
              <a:t>penggabungan </a:t>
            </a:r>
            <a:r>
              <a:rPr sz="1700" b="0" spc="30" dirty="0">
                <a:latin typeface="STXinwei" panose="02010800040101010101" pitchFamily="2" charset="-122"/>
                <a:ea typeface="STXinwei" panose="02010800040101010101" pitchFamily="2" charset="-122"/>
              </a:rPr>
              <a:t>ketiga </a:t>
            </a:r>
            <a:r>
              <a:rPr sz="1700" b="0" spc="-5" dirty="0">
                <a:latin typeface="STXinwei" panose="02010800040101010101" pitchFamily="2" charset="-122"/>
                <a:ea typeface="STXinwei" panose="02010800040101010101" pitchFamily="2" charset="-122"/>
              </a:rPr>
              <a:t>jenis </a:t>
            </a:r>
            <a:r>
              <a:rPr sz="1700" b="0" spc="30" dirty="0">
                <a:latin typeface="STXinwei" panose="02010800040101010101" pitchFamily="2" charset="-122"/>
                <a:ea typeface="STXinwei" panose="02010800040101010101" pitchFamily="2" charset="-122"/>
              </a:rPr>
              <a:t>korelasi </a:t>
            </a:r>
            <a:r>
              <a:rPr sz="1700" b="0" spc="35" dirty="0">
                <a:latin typeface="STXinwei" panose="02010800040101010101" pitchFamily="2" charset="-122"/>
                <a:ea typeface="STXinwei" panose="02010800040101010101" pitchFamily="2" charset="-122"/>
              </a:rPr>
              <a:t>sehingga </a:t>
            </a:r>
            <a:r>
              <a:rPr sz="1700" b="0" spc="40" dirty="0">
                <a:latin typeface="STXinwei" panose="02010800040101010101" pitchFamily="2" charset="-122"/>
                <a:ea typeface="STXinwei" panose="02010800040101010101" pitchFamily="2" charset="-122"/>
              </a:rPr>
              <a:t> </a:t>
            </a:r>
            <a:r>
              <a:rPr sz="1700" b="0" spc="25" dirty="0">
                <a:latin typeface="STXinwei" panose="02010800040101010101" pitchFamily="2" charset="-122"/>
                <a:ea typeface="STXinwei" panose="02010800040101010101" pitchFamily="2" charset="-122"/>
              </a:rPr>
              <a:t>investor</a:t>
            </a:r>
            <a:r>
              <a:rPr sz="1700" b="0" spc="400" dirty="0">
                <a:latin typeface="STXinwei" panose="02010800040101010101" pitchFamily="2" charset="-122"/>
                <a:ea typeface="STXinwei" panose="02010800040101010101" pitchFamily="2" charset="-122"/>
              </a:rPr>
              <a:t> </a:t>
            </a:r>
            <a:r>
              <a:rPr sz="1700" b="0" spc="30" dirty="0">
                <a:latin typeface="STXinwei" panose="02010800040101010101" pitchFamily="2" charset="-122"/>
                <a:ea typeface="STXinwei" panose="02010800040101010101" pitchFamily="2" charset="-122"/>
              </a:rPr>
              <a:t>tidak</a:t>
            </a:r>
            <a:r>
              <a:rPr sz="1700" b="0" spc="395" dirty="0">
                <a:latin typeface="STXinwei" panose="02010800040101010101" pitchFamily="2" charset="-122"/>
                <a:ea typeface="STXinwei" panose="02010800040101010101" pitchFamily="2" charset="-122"/>
              </a:rPr>
              <a:t> </a:t>
            </a:r>
            <a:r>
              <a:rPr sz="1700" b="0" spc="45" dirty="0" err="1">
                <a:latin typeface="STXinwei" panose="02010800040101010101" pitchFamily="2" charset="-122"/>
                <a:ea typeface="STXinwei" panose="02010800040101010101" pitchFamily="2" charset="-122"/>
              </a:rPr>
              <a:t>dapat</a:t>
            </a:r>
            <a:r>
              <a:rPr sz="1700" b="0" spc="380" dirty="0">
                <a:latin typeface="STXinwei" panose="02010800040101010101" pitchFamily="2" charset="-122"/>
                <a:ea typeface="STXinwei" panose="02010800040101010101" pitchFamily="2" charset="-122"/>
              </a:rPr>
              <a:t> </a:t>
            </a:r>
            <a:r>
              <a:rPr sz="1700" b="0" spc="40" dirty="0" err="1">
                <a:latin typeface="STXinwei" panose="02010800040101010101" pitchFamily="2" charset="-122"/>
                <a:ea typeface="STXinwei" panose="02010800040101010101" pitchFamily="2" charset="-122"/>
              </a:rPr>
              <a:t>mengh</a:t>
            </a:r>
            <a:r>
              <a:rPr lang="en-US" sz="1700" b="0" spc="40" dirty="0" err="1">
                <a:latin typeface="STXinwei" panose="02010800040101010101" pitchFamily="2" charset="-122"/>
                <a:ea typeface="STXinwei" panose="02010800040101010101" pitchFamily="2" charset="-122"/>
              </a:rPr>
              <a:t>ilangkan</a:t>
            </a:r>
            <a:r>
              <a:rPr lang="en-US" sz="1700" b="0" spc="40" dirty="0">
                <a:latin typeface="STXinwei" panose="02010800040101010101" pitchFamily="2" charset="-122"/>
                <a:ea typeface="STXinwei" panose="02010800040101010101" pitchFamily="2" charset="-122"/>
              </a:rPr>
              <a:t> </a:t>
            </a:r>
            <a:r>
              <a:rPr lang="en-US" sz="1700" b="0" spc="40" dirty="0" err="1">
                <a:latin typeface="STXinwei" panose="02010800040101010101" pitchFamily="2" charset="-122"/>
                <a:ea typeface="STXinwei" panose="02010800040101010101" pitchFamily="2" charset="-122"/>
              </a:rPr>
              <a:t>sama</a:t>
            </a:r>
            <a:r>
              <a:rPr lang="en-US" sz="1700" b="0" spc="40" dirty="0">
                <a:latin typeface="STXinwei" panose="02010800040101010101" pitchFamily="2" charset="-122"/>
                <a:ea typeface="STXinwei" panose="02010800040101010101" pitchFamily="2" charset="-122"/>
              </a:rPr>
              <a:t> </a:t>
            </a:r>
            <a:r>
              <a:rPr lang="en-US" sz="1700" b="0" spc="40" dirty="0" err="1">
                <a:latin typeface="STXinwei" panose="02010800040101010101" pitchFamily="2" charset="-122"/>
                <a:ea typeface="STXinwei" panose="02010800040101010101" pitchFamily="2" charset="-122"/>
              </a:rPr>
              <a:t>sekali</a:t>
            </a:r>
            <a:r>
              <a:rPr lang="en-US" sz="1700" b="0" spc="40" dirty="0">
                <a:latin typeface="STXinwei" panose="02010800040101010101" pitchFamily="2" charset="-122"/>
                <a:ea typeface="STXinwei" panose="02010800040101010101" pitchFamily="2" charset="-122"/>
              </a:rPr>
              <a:t> </a:t>
            </a:r>
            <a:r>
              <a:rPr lang="en-US" sz="1700" b="0" spc="40" dirty="0" err="1">
                <a:latin typeface="STXinwei" panose="02010800040101010101" pitchFamily="2" charset="-122"/>
                <a:ea typeface="STXinwei" panose="02010800040101010101" pitchFamily="2" charset="-122"/>
              </a:rPr>
              <a:t>risiko</a:t>
            </a:r>
            <a:r>
              <a:rPr lang="en-US" sz="1700" b="0" spc="40" dirty="0">
                <a:latin typeface="STXinwei" panose="02010800040101010101" pitchFamily="2" charset="-122"/>
                <a:ea typeface="STXinwei" panose="02010800040101010101" pitchFamily="2" charset="-122"/>
              </a:rPr>
              <a:t> </a:t>
            </a:r>
            <a:r>
              <a:rPr lang="en-US" sz="1700" b="0" spc="40" dirty="0" err="1">
                <a:latin typeface="STXinwei" panose="02010800040101010101" pitchFamily="2" charset="-122"/>
                <a:ea typeface="STXinwei" panose="02010800040101010101" pitchFamily="2" charset="-122"/>
              </a:rPr>
              <a:t>melainkan</a:t>
            </a:r>
            <a:r>
              <a:rPr lang="en-US" sz="1700" b="0" spc="40" dirty="0">
                <a:latin typeface="STXinwei" panose="02010800040101010101" pitchFamily="2" charset="-122"/>
                <a:ea typeface="STXinwei" panose="02010800040101010101" pitchFamily="2" charset="-122"/>
              </a:rPr>
              <a:t> </a:t>
            </a:r>
            <a:r>
              <a:rPr lang="en-US" sz="1700" b="0" spc="40" dirty="0" err="1">
                <a:latin typeface="STXinwei" panose="02010800040101010101" pitchFamily="2" charset="-122"/>
                <a:ea typeface="STXinwei" panose="02010800040101010101" pitchFamily="2" charset="-122"/>
              </a:rPr>
              <a:t>hanya</a:t>
            </a:r>
            <a:r>
              <a:rPr lang="en-US" sz="1700" b="0" spc="40" dirty="0">
                <a:latin typeface="STXinwei" panose="02010800040101010101" pitchFamily="2" charset="-122"/>
                <a:ea typeface="STXinwei" panose="02010800040101010101" pitchFamily="2" charset="-122"/>
              </a:rPr>
              <a:t> </a:t>
            </a:r>
            <a:r>
              <a:rPr lang="en-US" sz="1700" b="0" spc="40" dirty="0" err="1">
                <a:latin typeface="STXinwei" panose="02010800040101010101" pitchFamily="2" charset="-122"/>
                <a:ea typeface="STXinwei" panose="02010800040101010101" pitchFamily="2" charset="-122"/>
              </a:rPr>
              <a:t>bisa</a:t>
            </a:r>
            <a:r>
              <a:rPr lang="en-US" sz="1700" b="0" spc="40" dirty="0">
                <a:latin typeface="STXinwei" panose="02010800040101010101" pitchFamily="2" charset="-122"/>
                <a:ea typeface="STXinwei" panose="02010800040101010101" pitchFamily="2" charset="-122"/>
              </a:rPr>
              <a:t> </a:t>
            </a:r>
            <a:r>
              <a:rPr lang="en-US" sz="1700" b="0" spc="40" dirty="0" err="1">
                <a:latin typeface="STXinwei" panose="02010800040101010101" pitchFamily="2" charset="-122"/>
                <a:ea typeface="STXinwei" panose="02010800040101010101" pitchFamily="2" charset="-122"/>
              </a:rPr>
              <a:t>mengurangi</a:t>
            </a:r>
            <a:r>
              <a:rPr lang="en-US" sz="1700" b="0" spc="40" dirty="0">
                <a:latin typeface="STXinwei" panose="02010800040101010101" pitchFamily="2" charset="-122"/>
                <a:ea typeface="STXinwei" panose="02010800040101010101" pitchFamily="2" charset="-122"/>
              </a:rPr>
              <a:t>.</a:t>
            </a:r>
            <a:endParaRPr sz="1700" b="0" dirty="0">
              <a:latin typeface="STXinwei" panose="02010800040101010101" pitchFamily="2" charset="-122"/>
              <a:ea typeface="STXinwei" panose="02010800040101010101" pitchFamily="2" charset="-122"/>
            </a:endParaRPr>
          </a:p>
        </p:txBody>
      </p:sp>
      <p:pic>
        <p:nvPicPr>
          <p:cNvPr id="8" name="object 8"/>
          <p:cNvPicPr/>
          <p:nvPr/>
        </p:nvPicPr>
        <p:blipFill>
          <a:blip r:embed="rId2" cstate="print"/>
          <a:stretch>
            <a:fillRect/>
          </a:stretch>
        </p:blipFill>
        <p:spPr>
          <a:xfrm>
            <a:off x="7042704" y="2005989"/>
            <a:ext cx="66063" cy="66063"/>
          </a:xfrm>
          <a:prstGeom prst="rect">
            <a:avLst/>
          </a:prstGeom>
        </p:spPr>
      </p:pic>
      <p:sp>
        <p:nvSpPr>
          <p:cNvPr id="9" name="object 9"/>
          <p:cNvSpPr txBox="1"/>
          <p:nvPr/>
        </p:nvSpPr>
        <p:spPr>
          <a:xfrm>
            <a:off x="7264400" y="1879475"/>
            <a:ext cx="4316095" cy="3257367"/>
          </a:xfrm>
          <a:prstGeom prst="rect">
            <a:avLst/>
          </a:prstGeom>
        </p:spPr>
        <p:txBody>
          <a:bodyPr vert="horz" wrap="square" lIns="0" tIns="11430" rIns="0" bIns="0" rtlCol="0">
            <a:spAutoFit/>
          </a:bodyPr>
          <a:lstStyle/>
          <a:p>
            <a:pPr marL="12700" marR="227965" algn="just">
              <a:lnSpc>
                <a:spcPct val="117000"/>
              </a:lnSpc>
              <a:spcBef>
                <a:spcPts val="90"/>
              </a:spcBef>
            </a:pPr>
            <a:r>
              <a:rPr spc="25" dirty="0">
                <a:solidFill>
                  <a:srgbClr val="FFFFFF"/>
                </a:solidFill>
                <a:latin typeface="STXinwei" panose="02010800040101010101" pitchFamily="2" charset="-122"/>
                <a:ea typeface="STXinwei" panose="02010800040101010101" pitchFamily="2" charset="-122"/>
                <a:cs typeface="Tahoma"/>
              </a:rPr>
              <a:t>Hal-hal </a:t>
            </a:r>
            <a:r>
              <a:rPr spc="20" dirty="0">
                <a:solidFill>
                  <a:srgbClr val="FFFFFF"/>
                </a:solidFill>
                <a:latin typeface="STXinwei" panose="02010800040101010101" pitchFamily="2" charset="-122"/>
                <a:ea typeface="STXinwei" panose="02010800040101010101" pitchFamily="2" charset="-122"/>
                <a:cs typeface="Tahoma"/>
              </a:rPr>
              <a:t>terkait kovarians </a:t>
            </a:r>
            <a:r>
              <a:rPr spc="55" dirty="0">
                <a:solidFill>
                  <a:srgbClr val="FFFFFF"/>
                </a:solidFill>
                <a:latin typeface="STXinwei" panose="02010800040101010101" pitchFamily="2" charset="-122"/>
                <a:ea typeface="STXinwei" panose="02010800040101010101" pitchFamily="2" charset="-122"/>
                <a:cs typeface="Tahoma"/>
              </a:rPr>
              <a:t>dalam </a:t>
            </a:r>
            <a:r>
              <a:rPr spc="60" dirty="0">
                <a:solidFill>
                  <a:srgbClr val="FFFFFF"/>
                </a:solidFill>
                <a:latin typeface="STXinwei" panose="02010800040101010101" pitchFamily="2" charset="-122"/>
                <a:ea typeface="STXinwei" panose="02010800040101010101" pitchFamily="2" charset="-122"/>
                <a:cs typeface="Tahoma"/>
              </a:rPr>
              <a:t>konsep </a:t>
            </a:r>
            <a:r>
              <a:rPr spc="-440" dirty="0">
                <a:solidFill>
                  <a:srgbClr val="FFFFFF"/>
                </a:solidFill>
                <a:latin typeface="STXinwei" panose="02010800040101010101" pitchFamily="2" charset="-122"/>
                <a:ea typeface="STXinwei" panose="02010800040101010101" pitchFamily="2" charset="-122"/>
                <a:cs typeface="Tahoma"/>
              </a:rPr>
              <a:t> </a:t>
            </a:r>
            <a:r>
              <a:rPr spc="15" dirty="0">
                <a:solidFill>
                  <a:srgbClr val="FFFFFF"/>
                </a:solidFill>
                <a:latin typeface="STXinwei" panose="02010800040101010101" pitchFamily="2" charset="-122"/>
                <a:ea typeface="STXinwei" panose="02010800040101010101" pitchFamily="2" charset="-122"/>
                <a:cs typeface="Tahoma"/>
              </a:rPr>
              <a:t>diversifikasi,</a:t>
            </a:r>
            <a:r>
              <a:rPr spc="30" dirty="0">
                <a:solidFill>
                  <a:srgbClr val="FFFFFF"/>
                </a:solidFill>
                <a:latin typeface="STXinwei" panose="02010800040101010101" pitchFamily="2" charset="-122"/>
                <a:ea typeface="STXinwei" panose="02010800040101010101" pitchFamily="2" charset="-122"/>
                <a:cs typeface="Tahoma"/>
              </a:rPr>
              <a:t> </a:t>
            </a:r>
            <a:r>
              <a:rPr spc="-5" dirty="0">
                <a:solidFill>
                  <a:srgbClr val="FFFFFF"/>
                </a:solidFill>
                <a:latin typeface="STXinwei" panose="02010800040101010101" pitchFamily="2" charset="-122"/>
                <a:ea typeface="STXinwei" panose="02010800040101010101" pitchFamily="2" charset="-122"/>
                <a:cs typeface="Tahoma"/>
              </a:rPr>
              <a:t>yaitu:</a:t>
            </a:r>
            <a:endParaRPr dirty="0">
              <a:latin typeface="STXinwei" panose="02010800040101010101" pitchFamily="2" charset="-122"/>
              <a:ea typeface="STXinwei" panose="02010800040101010101" pitchFamily="2" charset="-122"/>
              <a:cs typeface="Tahoma"/>
            </a:endParaRPr>
          </a:p>
          <a:p>
            <a:pPr marL="494030" marR="15240" indent="-342900" algn="just">
              <a:lnSpc>
                <a:spcPct val="117500"/>
              </a:lnSpc>
              <a:buFont typeface="+mj-lt"/>
              <a:buAutoNum type="arabicPeriod"/>
            </a:pPr>
            <a:r>
              <a:rPr spc="20" dirty="0" err="1">
                <a:solidFill>
                  <a:srgbClr val="FFFFFF"/>
                </a:solidFill>
                <a:latin typeface="STXinwei" panose="02010800040101010101" pitchFamily="2" charset="-122"/>
                <a:ea typeface="STXinwei" panose="02010800040101010101" pitchFamily="2" charset="-122"/>
                <a:cs typeface="Tahoma"/>
              </a:rPr>
              <a:t>Kovarians</a:t>
            </a:r>
            <a:r>
              <a:rPr spc="20" dirty="0">
                <a:solidFill>
                  <a:srgbClr val="FFFFFF"/>
                </a:solidFill>
                <a:latin typeface="STXinwei" panose="02010800040101010101" pitchFamily="2" charset="-122"/>
                <a:ea typeface="STXinwei" panose="02010800040101010101" pitchFamily="2" charset="-122"/>
                <a:cs typeface="Tahoma"/>
              </a:rPr>
              <a:t> </a:t>
            </a:r>
            <a:r>
              <a:rPr spc="-275" dirty="0">
                <a:solidFill>
                  <a:srgbClr val="FFFFFF"/>
                </a:solidFill>
                <a:latin typeface="STXinwei" panose="02010800040101010101" pitchFamily="2" charset="-122"/>
                <a:ea typeface="STXinwei" panose="02010800040101010101" pitchFamily="2" charset="-122"/>
                <a:cs typeface="Tahoma"/>
              </a:rPr>
              <a:t>+</a:t>
            </a:r>
            <a:r>
              <a:rPr spc="-270" dirty="0">
                <a:solidFill>
                  <a:srgbClr val="FFFFFF"/>
                </a:solidFill>
                <a:latin typeface="STXinwei" panose="02010800040101010101" pitchFamily="2" charset="-122"/>
                <a:ea typeface="STXinwei" panose="02010800040101010101" pitchFamily="2" charset="-122"/>
                <a:cs typeface="Tahoma"/>
              </a:rPr>
              <a:t> </a:t>
            </a:r>
            <a:r>
              <a:rPr spc="25" dirty="0">
                <a:solidFill>
                  <a:srgbClr val="FFFFFF"/>
                </a:solidFill>
                <a:latin typeface="STXinwei" panose="02010800040101010101" pitchFamily="2" charset="-122"/>
                <a:ea typeface="STXinwei" panose="02010800040101010101" pitchFamily="2" charset="-122"/>
                <a:cs typeface="Tahoma"/>
              </a:rPr>
              <a:t>berarti </a:t>
            </a:r>
            <a:r>
              <a:rPr spc="45" dirty="0">
                <a:solidFill>
                  <a:srgbClr val="FFFFFF"/>
                </a:solidFill>
                <a:latin typeface="STXinwei" panose="02010800040101010101" pitchFamily="2" charset="-122"/>
                <a:ea typeface="STXinwei" panose="02010800040101010101" pitchFamily="2" charset="-122"/>
                <a:cs typeface="Tahoma"/>
              </a:rPr>
              <a:t>kecenderugan </a:t>
            </a:r>
            <a:r>
              <a:rPr spc="15" dirty="0">
                <a:solidFill>
                  <a:srgbClr val="FFFFFF"/>
                </a:solidFill>
                <a:latin typeface="STXinwei" panose="02010800040101010101" pitchFamily="2" charset="-122"/>
                <a:ea typeface="STXinwei" panose="02010800040101010101" pitchFamily="2" charset="-122"/>
                <a:cs typeface="Tahoma"/>
              </a:rPr>
              <a:t>return </a:t>
            </a:r>
            <a:r>
              <a:rPr spc="105" dirty="0">
                <a:solidFill>
                  <a:srgbClr val="FFFFFF"/>
                </a:solidFill>
                <a:latin typeface="STXinwei" panose="02010800040101010101" pitchFamily="2" charset="-122"/>
                <a:ea typeface="STXinwei" panose="02010800040101010101" pitchFamily="2" charset="-122"/>
                <a:cs typeface="Tahoma"/>
              </a:rPr>
              <a:t>A </a:t>
            </a:r>
            <a:r>
              <a:rPr spc="-400" dirty="0">
                <a:solidFill>
                  <a:srgbClr val="FFFFFF"/>
                </a:solidFill>
                <a:latin typeface="STXinwei" panose="02010800040101010101" pitchFamily="2" charset="-122"/>
                <a:ea typeface="STXinwei" panose="02010800040101010101" pitchFamily="2" charset="-122"/>
                <a:cs typeface="Tahoma"/>
              </a:rPr>
              <a:t> </a:t>
            </a:r>
            <a:r>
              <a:rPr spc="10" dirty="0">
                <a:solidFill>
                  <a:srgbClr val="FFFFFF"/>
                </a:solidFill>
                <a:latin typeface="STXinwei" panose="02010800040101010101" pitchFamily="2" charset="-122"/>
                <a:ea typeface="STXinwei" panose="02010800040101010101" pitchFamily="2" charset="-122"/>
                <a:cs typeface="Tahoma"/>
              </a:rPr>
              <a:t>naik</a:t>
            </a:r>
            <a:r>
              <a:rPr spc="25" dirty="0">
                <a:solidFill>
                  <a:srgbClr val="FFFFFF"/>
                </a:solidFill>
                <a:latin typeface="STXinwei" panose="02010800040101010101" pitchFamily="2" charset="-122"/>
                <a:ea typeface="STXinwei" panose="02010800040101010101" pitchFamily="2" charset="-122"/>
                <a:cs typeface="Tahoma"/>
              </a:rPr>
              <a:t> </a:t>
            </a:r>
            <a:r>
              <a:rPr spc="10" dirty="0">
                <a:solidFill>
                  <a:srgbClr val="FFFFFF"/>
                </a:solidFill>
                <a:latin typeface="STXinwei" panose="02010800040101010101" pitchFamily="2" charset="-122"/>
                <a:ea typeface="STXinwei" panose="02010800040101010101" pitchFamily="2" charset="-122"/>
                <a:cs typeface="Tahoma"/>
              </a:rPr>
              <a:t>maka</a:t>
            </a:r>
            <a:r>
              <a:rPr spc="30" dirty="0">
                <a:solidFill>
                  <a:srgbClr val="FFFFFF"/>
                </a:solidFill>
                <a:latin typeface="STXinwei" panose="02010800040101010101" pitchFamily="2" charset="-122"/>
                <a:ea typeface="STXinwei" panose="02010800040101010101" pitchFamily="2" charset="-122"/>
                <a:cs typeface="Tahoma"/>
              </a:rPr>
              <a:t> </a:t>
            </a:r>
            <a:r>
              <a:rPr spc="15" dirty="0">
                <a:solidFill>
                  <a:srgbClr val="FFFFFF"/>
                </a:solidFill>
                <a:latin typeface="STXinwei" panose="02010800040101010101" pitchFamily="2" charset="-122"/>
                <a:ea typeface="STXinwei" panose="02010800040101010101" pitchFamily="2" charset="-122"/>
                <a:cs typeface="Tahoma"/>
              </a:rPr>
              <a:t>return</a:t>
            </a:r>
            <a:r>
              <a:rPr spc="30" dirty="0">
                <a:solidFill>
                  <a:srgbClr val="FFFFFF"/>
                </a:solidFill>
                <a:latin typeface="STXinwei" panose="02010800040101010101" pitchFamily="2" charset="-122"/>
                <a:ea typeface="STXinwei" panose="02010800040101010101" pitchFamily="2" charset="-122"/>
                <a:cs typeface="Tahoma"/>
              </a:rPr>
              <a:t> </a:t>
            </a:r>
            <a:r>
              <a:rPr spc="10" dirty="0">
                <a:solidFill>
                  <a:srgbClr val="FFFFFF"/>
                </a:solidFill>
                <a:latin typeface="STXinwei" panose="02010800040101010101" pitchFamily="2" charset="-122"/>
                <a:ea typeface="STXinwei" panose="02010800040101010101" pitchFamily="2" charset="-122"/>
                <a:cs typeface="Tahoma"/>
              </a:rPr>
              <a:t>B</a:t>
            </a:r>
            <a:r>
              <a:rPr spc="30" dirty="0">
                <a:solidFill>
                  <a:srgbClr val="FFFFFF"/>
                </a:solidFill>
                <a:latin typeface="STXinwei" panose="02010800040101010101" pitchFamily="2" charset="-122"/>
                <a:ea typeface="STXinwei" panose="02010800040101010101" pitchFamily="2" charset="-122"/>
                <a:cs typeface="Tahoma"/>
              </a:rPr>
              <a:t> </a:t>
            </a:r>
            <a:r>
              <a:rPr spc="-5" dirty="0">
                <a:solidFill>
                  <a:srgbClr val="FFFFFF"/>
                </a:solidFill>
                <a:latin typeface="STXinwei" panose="02010800040101010101" pitchFamily="2" charset="-122"/>
                <a:ea typeface="STXinwei" panose="02010800040101010101" pitchFamily="2" charset="-122"/>
                <a:cs typeface="Tahoma"/>
              </a:rPr>
              <a:t>juga</a:t>
            </a:r>
            <a:r>
              <a:rPr spc="25" dirty="0">
                <a:solidFill>
                  <a:srgbClr val="FFFFFF"/>
                </a:solidFill>
                <a:latin typeface="STXinwei" panose="02010800040101010101" pitchFamily="2" charset="-122"/>
                <a:ea typeface="STXinwei" panose="02010800040101010101" pitchFamily="2" charset="-122"/>
                <a:cs typeface="Tahoma"/>
              </a:rPr>
              <a:t> </a:t>
            </a:r>
            <a:r>
              <a:rPr spc="10" dirty="0">
                <a:solidFill>
                  <a:srgbClr val="FFFFFF"/>
                </a:solidFill>
                <a:latin typeface="STXinwei" panose="02010800040101010101" pitchFamily="2" charset="-122"/>
                <a:ea typeface="STXinwei" panose="02010800040101010101" pitchFamily="2" charset="-122"/>
                <a:cs typeface="Tahoma"/>
              </a:rPr>
              <a:t>naik</a:t>
            </a:r>
            <a:r>
              <a:rPr lang="en-US" spc="10" dirty="0">
                <a:solidFill>
                  <a:srgbClr val="FFFFFF"/>
                </a:solidFill>
                <a:latin typeface="STXinwei" panose="02010800040101010101" pitchFamily="2" charset="-122"/>
                <a:ea typeface="STXinwei" panose="02010800040101010101" pitchFamily="2" charset="-122"/>
                <a:cs typeface="Tahoma"/>
              </a:rPr>
              <a:t>.</a:t>
            </a:r>
            <a:endParaRPr lang="en-US" dirty="0">
              <a:latin typeface="STXinwei" panose="02010800040101010101" pitchFamily="2" charset="-122"/>
              <a:ea typeface="STXinwei" panose="02010800040101010101" pitchFamily="2" charset="-122"/>
              <a:cs typeface="Tahoma"/>
            </a:endParaRPr>
          </a:p>
          <a:p>
            <a:pPr marL="494030" marR="15240" indent="-342900" algn="just">
              <a:lnSpc>
                <a:spcPct val="117500"/>
              </a:lnSpc>
              <a:buFont typeface="+mj-lt"/>
              <a:buAutoNum type="arabicPeriod"/>
            </a:pPr>
            <a:r>
              <a:rPr lang="en-US" spc="20" dirty="0" err="1">
                <a:solidFill>
                  <a:srgbClr val="FFFFFF"/>
                </a:solidFill>
                <a:latin typeface="STXinwei" panose="02010800040101010101" pitchFamily="2" charset="-122"/>
                <a:ea typeface="STXinwei" panose="02010800040101010101" pitchFamily="2" charset="-122"/>
                <a:cs typeface="Tahoma"/>
              </a:rPr>
              <a:t>Ko</a:t>
            </a:r>
            <a:r>
              <a:rPr spc="20" dirty="0" err="1">
                <a:solidFill>
                  <a:srgbClr val="FFFFFF"/>
                </a:solidFill>
                <a:latin typeface="STXinwei" panose="02010800040101010101" pitchFamily="2" charset="-122"/>
                <a:ea typeface="STXinwei" panose="02010800040101010101" pitchFamily="2" charset="-122"/>
                <a:cs typeface="Tahoma"/>
              </a:rPr>
              <a:t>varians</a:t>
            </a:r>
            <a:r>
              <a:rPr spc="20" dirty="0">
                <a:solidFill>
                  <a:srgbClr val="FFFFFF"/>
                </a:solidFill>
                <a:latin typeface="STXinwei" panose="02010800040101010101" pitchFamily="2" charset="-122"/>
                <a:ea typeface="STXinwei" panose="02010800040101010101" pitchFamily="2" charset="-122"/>
                <a:cs typeface="Tahoma"/>
              </a:rPr>
              <a:t> </a:t>
            </a:r>
            <a:r>
              <a:rPr lang="en-US" spc="60" dirty="0">
                <a:solidFill>
                  <a:srgbClr val="FFFFFF"/>
                </a:solidFill>
                <a:latin typeface="STXinwei" panose="02010800040101010101" pitchFamily="2" charset="-122"/>
                <a:ea typeface="STXinwei" panose="02010800040101010101" pitchFamily="2" charset="-122"/>
                <a:cs typeface="Tahoma"/>
              </a:rPr>
              <a:t>- </a:t>
            </a:r>
            <a:r>
              <a:rPr spc="25" dirty="0" err="1">
                <a:solidFill>
                  <a:srgbClr val="FFFFFF"/>
                </a:solidFill>
                <a:latin typeface="STXinwei" panose="02010800040101010101" pitchFamily="2" charset="-122"/>
                <a:ea typeface="STXinwei" panose="02010800040101010101" pitchFamily="2" charset="-122"/>
                <a:cs typeface="Tahoma"/>
              </a:rPr>
              <a:t>berarti</a:t>
            </a:r>
            <a:r>
              <a:rPr spc="25" dirty="0">
                <a:solidFill>
                  <a:srgbClr val="FFFFFF"/>
                </a:solidFill>
                <a:latin typeface="STXinwei" panose="02010800040101010101" pitchFamily="2" charset="-122"/>
                <a:ea typeface="STXinwei" panose="02010800040101010101" pitchFamily="2" charset="-122"/>
                <a:cs typeface="Tahoma"/>
              </a:rPr>
              <a:t> </a:t>
            </a:r>
            <a:r>
              <a:rPr spc="45" dirty="0">
                <a:solidFill>
                  <a:srgbClr val="FFFFFF"/>
                </a:solidFill>
                <a:latin typeface="STXinwei" panose="02010800040101010101" pitchFamily="2" charset="-122"/>
                <a:ea typeface="STXinwei" panose="02010800040101010101" pitchFamily="2" charset="-122"/>
                <a:cs typeface="Tahoma"/>
              </a:rPr>
              <a:t>kecenderugan </a:t>
            </a:r>
            <a:r>
              <a:rPr spc="15" dirty="0">
                <a:solidFill>
                  <a:srgbClr val="FFFFFF"/>
                </a:solidFill>
                <a:latin typeface="STXinwei" panose="02010800040101010101" pitchFamily="2" charset="-122"/>
                <a:ea typeface="STXinwei" panose="02010800040101010101" pitchFamily="2" charset="-122"/>
                <a:cs typeface="Tahoma"/>
              </a:rPr>
              <a:t>return </a:t>
            </a:r>
            <a:r>
              <a:rPr spc="105" dirty="0">
                <a:solidFill>
                  <a:srgbClr val="FFFFFF"/>
                </a:solidFill>
                <a:latin typeface="STXinwei" panose="02010800040101010101" pitchFamily="2" charset="-122"/>
                <a:ea typeface="STXinwei" panose="02010800040101010101" pitchFamily="2" charset="-122"/>
                <a:cs typeface="Tahoma"/>
              </a:rPr>
              <a:t>A </a:t>
            </a:r>
            <a:r>
              <a:rPr spc="-400" dirty="0">
                <a:solidFill>
                  <a:srgbClr val="FFFFFF"/>
                </a:solidFill>
                <a:latin typeface="STXinwei" panose="02010800040101010101" pitchFamily="2" charset="-122"/>
                <a:ea typeface="STXinwei" panose="02010800040101010101" pitchFamily="2" charset="-122"/>
                <a:cs typeface="Tahoma"/>
              </a:rPr>
              <a:t> </a:t>
            </a:r>
            <a:r>
              <a:rPr spc="10" dirty="0">
                <a:solidFill>
                  <a:srgbClr val="FFFFFF"/>
                </a:solidFill>
                <a:latin typeface="STXinwei" panose="02010800040101010101" pitchFamily="2" charset="-122"/>
                <a:ea typeface="STXinwei" panose="02010800040101010101" pitchFamily="2" charset="-122"/>
                <a:cs typeface="Tahoma"/>
              </a:rPr>
              <a:t>naik</a:t>
            </a:r>
            <a:r>
              <a:rPr spc="25" dirty="0">
                <a:solidFill>
                  <a:srgbClr val="FFFFFF"/>
                </a:solidFill>
                <a:latin typeface="STXinwei" panose="02010800040101010101" pitchFamily="2" charset="-122"/>
                <a:ea typeface="STXinwei" panose="02010800040101010101" pitchFamily="2" charset="-122"/>
                <a:cs typeface="Tahoma"/>
              </a:rPr>
              <a:t> </a:t>
            </a:r>
            <a:r>
              <a:rPr spc="10" dirty="0">
                <a:solidFill>
                  <a:srgbClr val="FFFFFF"/>
                </a:solidFill>
                <a:latin typeface="STXinwei" panose="02010800040101010101" pitchFamily="2" charset="-122"/>
                <a:ea typeface="STXinwei" panose="02010800040101010101" pitchFamily="2" charset="-122"/>
                <a:cs typeface="Tahoma"/>
              </a:rPr>
              <a:t>maka</a:t>
            </a:r>
            <a:r>
              <a:rPr spc="30" dirty="0">
                <a:solidFill>
                  <a:srgbClr val="FFFFFF"/>
                </a:solidFill>
                <a:latin typeface="STXinwei" panose="02010800040101010101" pitchFamily="2" charset="-122"/>
                <a:ea typeface="STXinwei" panose="02010800040101010101" pitchFamily="2" charset="-122"/>
                <a:cs typeface="Tahoma"/>
              </a:rPr>
              <a:t> </a:t>
            </a:r>
            <a:r>
              <a:rPr spc="15" dirty="0">
                <a:solidFill>
                  <a:srgbClr val="FFFFFF"/>
                </a:solidFill>
                <a:latin typeface="STXinwei" panose="02010800040101010101" pitchFamily="2" charset="-122"/>
                <a:ea typeface="STXinwei" panose="02010800040101010101" pitchFamily="2" charset="-122"/>
                <a:cs typeface="Tahoma"/>
              </a:rPr>
              <a:t>return</a:t>
            </a:r>
            <a:r>
              <a:rPr spc="30" dirty="0">
                <a:solidFill>
                  <a:srgbClr val="FFFFFF"/>
                </a:solidFill>
                <a:latin typeface="STXinwei" panose="02010800040101010101" pitchFamily="2" charset="-122"/>
                <a:ea typeface="STXinwei" panose="02010800040101010101" pitchFamily="2" charset="-122"/>
                <a:cs typeface="Tahoma"/>
              </a:rPr>
              <a:t> </a:t>
            </a:r>
            <a:r>
              <a:rPr spc="10" dirty="0">
                <a:solidFill>
                  <a:srgbClr val="FFFFFF"/>
                </a:solidFill>
                <a:latin typeface="STXinwei" panose="02010800040101010101" pitchFamily="2" charset="-122"/>
                <a:ea typeface="STXinwei" panose="02010800040101010101" pitchFamily="2" charset="-122"/>
                <a:cs typeface="Tahoma"/>
              </a:rPr>
              <a:t>B</a:t>
            </a:r>
            <a:r>
              <a:rPr spc="25" dirty="0">
                <a:solidFill>
                  <a:srgbClr val="FFFFFF"/>
                </a:solidFill>
                <a:latin typeface="STXinwei" panose="02010800040101010101" pitchFamily="2" charset="-122"/>
                <a:ea typeface="STXinwei" panose="02010800040101010101" pitchFamily="2" charset="-122"/>
                <a:cs typeface="Tahoma"/>
              </a:rPr>
              <a:t> </a:t>
            </a:r>
            <a:r>
              <a:rPr spc="5" dirty="0" err="1">
                <a:solidFill>
                  <a:srgbClr val="FFFFFF"/>
                </a:solidFill>
                <a:latin typeface="STXinwei" panose="02010800040101010101" pitchFamily="2" charset="-122"/>
                <a:ea typeface="STXinwei" panose="02010800040101010101" pitchFamily="2" charset="-122"/>
                <a:cs typeface="Tahoma"/>
              </a:rPr>
              <a:t>turun</a:t>
            </a:r>
            <a:r>
              <a:rPr lang="en-US" spc="5" dirty="0">
                <a:solidFill>
                  <a:srgbClr val="FFFFFF"/>
                </a:solidFill>
                <a:latin typeface="STXinwei" panose="02010800040101010101" pitchFamily="2" charset="-122"/>
                <a:ea typeface="STXinwei" panose="02010800040101010101" pitchFamily="2" charset="-122"/>
                <a:cs typeface="Tahoma"/>
              </a:rPr>
              <a:t>.</a:t>
            </a:r>
            <a:endParaRPr lang="en-US" dirty="0">
              <a:latin typeface="STXinwei" panose="02010800040101010101" pitchFamily="2" charset="-122"/>
              <a:ea typeface="STXinwei" panose="02010800040101010101" pitchFamily="2" charset="-122"/>
              <a:cs typeface="Tahoma"/>
            </a:endParaRPr>
          </a:p>
          <a:p>
            <a:pPr marL="494030" marR="15240" indent="-342900" algn="just">
              <a:lnSpc>
                <a:spcPct val="117500"/>
              </a:lnSpc>
              <a:buFont typeface="+mj-lt"/>
              <a:buAutoNum type="arabicPeriod"/>
            </a:pPr>
            <a:r>
              <a:rPr spc="20" dirty="0" err="1">
                <a:solidFill>
                  <a:srgbClr val="FFFFFF"/>
                </a:solidFill>
                <a:latin typeface="STXinwei" panose="02010800040101010101" pitchFamily="2" charset="-122"/>
                <a:ea typeface="STXinwei" panose="02010800040101010101" pitchFamily="2" charset="-122"/>
                <a:cs typeface="Tahoma"/>
              </a:rPr>
              <a:t>Kovarians</a:t>
            </a:r>
            <a:r>
              <a:rPr spc="20" dirty="0">
                <a:solidFill>
                  <a:srgbClr val="FFFFFF"/>
                </a:solidFill>
                <a:latin typeface="STXinwei" panose="02010800040101010101" pitchFamily="2" charset="-122"/>
                <a:ea typeface="STXinwei" panose="02010800040101010101" pitchFamily="2" charset="-122"/>
                <a:cs typeface="Tahoma"/>
              </a:rPr>
              <a:t> </a:t>
            </a:r>
            <a:r>
              <a:rPr spc="75" dirty="0">
                <a:solidFill>
                  <a:srgbClr val="FFFFFF"/>
                </a:solidFill>
                <a:latin typeface="STXinwei" panose="02010800040101010101" pitchFamily="2" charset="-122"/>
                <a:ea typeface="STXinwei" panose="02010800040101010101" pitchFamily="2" charset="-122"/>
                <a:cs typeface="Tahoma"/>
              </a:rPr>
              <a:t>nol </a:t>
            </a:r>
            <a:r>
              <a:rPr spc="25" dirty="0">
                <a:solidFill>
                  <a:srgbClr val="FFFFFF"/>
                </a:solidFill>
                <a:latin typeface="STXinwei" panose="02010800040101010101" pitchFamily="2" charset="-122"/>
                <a:ea typeface="STXinwei" panose="02010800040101010101" pitchFamily="2" charset="-122"/>
                <a:cs typeface="Tahoma"/>
              </a:rPr>
              <a:t>berarti </a:t>
            </a:r>
            <a:r>
              <a:rPr spc="45" dirty="0">
                <a:solidFill>
                  <a:srgbClr val="FFFFFF"/>
                </a:solidFill>
                <a:latin typeface="STXinwei" panose="02010800040101010101" pitchFamily="2" charset="-122"/>
                <a:ea typeface="STXinwei" panose="02010800040101010101" pitchFamily="2" charset="-122"/>
                <a:cs typeface="Tahoma"/>
              </a:rPr>
              <a:t>kecenderugan </a:t>
            </a:r>
            <a:r>
              <a:rPr spc="35" dirty="0">
                <a:solidFill>
                  <a:srgbClr val="FFFFFF"/>
                </a:solidFill>
                <a:latin typeface="STXinwei" panose="02010800040101010101" pitchFamily="2" charset="-122"/>
                <a:ea typeface="STXinwei" panose="02010800040101010101" pitchFamily="2" charset="-122"/>
                <a:cs typeface="Tahoma"/>
              </a:rPr>
              <a:t>gerak </a:t>
            </a:r>
            <a:r>
              <a:rPr spc="-400" dirty="0">
                <a:solidFill>
                  <a:srgbClr val="FFFFFF"/>
                </a:solidFill>
                <a:latin typeface="STXinwei" panose="02010800040101010101" pitchFamily="2" charset="-122"/>
                <a:ea typeface="STXinwei" panose="02010800040101010101" pitchFamily="2" charset="-122"/>
                <a:cs typeface="Tahoma"/>
              </a:rPr>
              <a:t> </a:t>
            </a:r>
            <a:r>
              <a:rPr spc="15" dirty="0">
                <a:solidFill>
                  <a:srgbClr val="FFFFFF"/>
                </a:solidFill>
                <a:latin typeface="STXinwei" panose="02010800040101010101" pitchFamily="2" charset="-122"/>
                <a:ea typeface="STXinwei" panose="02010800040101010101" pitchFamily="2" charset="-122"/>
                <a:cs typeface="Tahoma"/>
              </a:rPr>
              <a:t>return</a:t>
            </a:r>
            <a:r>
              <a:rPr spc="40" dirty="0">
                <a:solidFill>
                  <a:srgbClr val="FFFFFF"/>
                </a:solidFill>
                <a:latin typeface="STXinwei" panose="02010800040101010101" pitchFamily="2" charset="-122"/>
                <a:ea typeface="STXinwei" panose="02010800040101010101" pitchFamily="2" charset="-122"/>
                <a:cs typeface="Tahoma"/>
              </a:rPr>
              <a:t> </a:t>
            </a:r>
            <a:r>
              <a:rPr spc="30" dirty="0">
                <a:solidFill>
                  <a:srgbClr val="FFFFFF"/>
                </a:solidFill>
                <a:latin typeface="STXinwei" panose="02010800040101010101" pitchFamily="2" charset="-122"/>
                <a:ea typeface="STXinwei" panose="02010800040101010101" pitchFamily="2" charset="-122"/>
                <a:cs typeface="Tahoma"/>
              </a:rPr>
              <a:t>dua</a:t>
            </a:r>
            <a:r>
              <a:rPr spc="40" dirty="0">
                <a:solidFill>
                  <a:srgbClr val="FFFFFF"/>
                </a:solidFill>
                <a:latin typeface="STXinwei" panose="02010800040101010101" pitchFamily="2" charset="-122"/>
                <a:ea typeface="STXinwei" panose="02010800040101010101" pitchFamily="2" charset="-122"/>
                <a:cs typeface="Tahoma"/>
              </a:rPr>
              <a:t> </a:t>
            </a:r>
            <a:r>
              <a:rPr dirty="0">
                <a:solidFill>
                  <a:srgbClr val="FFFFFF"/>
                </a:solidFill>
                <a:latin typeface="STXinwei" panose="02010800040101010101" pitchFamily="2" charset="-122"/>
                <a:ea typeface="STXinwei" panose="02010800040101010101" pitchFamily="2" charset="-122"/>
                <a:cs typeface="Tahoma"/>
              </a:rPr>
              <a:t>sekuritas</a:t>
            </a:r>
            <a:r>
              <a:rPr spc="40" dirty="0">
                <a:solidFill>
                  <a:srgbClr val="FFFFFF"/>
                </a:solidFill>
                <a:latin typeface="STXinwei" panose="02010800040101010101" pitchFamily="2" charset="-122"/>
                <a:ea typeface="STXinwei" panose="02010800040101010101" pitchFamily="2" charset="-122"/>
                <a:cs typeface="Tahoma"/>
              </a:rPr>
              <a:t> </a:t>
            </a:r>
            <a:r>
              <a:rPr spc="15" dirty="0">
                <a:solidFill>
                  <a:srgbClr val="FFFFFF"/>
                </a:solidFill>
                <a:latin typeface="STXinwei" panose="02010800040101010101" pitchFamily="2" charset="-122"/>
                <a:ea typeface="STXinwei" panose="02010800040101010101" pitchFamily="2" charset="-122"/>
                <a:cs typeface="Tahoma"/>
              </a:rPr>
              <a:t>bersifat</a:t>
            </a:r>
            <a:r>
              <a:rPr spc="40" dirty="0">
                <a:solidFill>
                  <a:srgbClr val="FFFFFF"/>
                </a:solidFill>
                <a:latin typeface="STXinwei" panose="02010800040101010101" pitchFamily="2" charset="-122"/>
                <a:ea typeface="STXinwei" panose="02010800040101010101" pitchFamily="2" charset="-122"/>
                <a:cs typeface="Tahoma"/>
              </a:rPr>
              <a:t> </a:t>
            </a:r>
            <a:r>
              <a:rPr spc="55" dirty="0">
                <a:solidFill>
                  <a:srgbClr val="FFFFFF"/>
                </a:solidFill>
                <a:latin typeface="STXinwei" panose="02010800040101010101" pitchFamily="2" charset="-122"/>
                <a:ea typeface="STXinwei" panose="02010800040101010101" pitchFamily="2" charset="-122"/>
                <a:cs typeface="Tahoma"/>
              </a:rPr>
              <a:t>independent</a:t>
            </a:r>
            <a:r>
              <a:rPr sz="1400" b="1" spc="55" dirty="0">
                <a:solidFill>
                  <a:srgbClr val="FFFFFF"/>
                </a:solidFill>
                <a:latin typeface="Tahoma"/>
                <a:cs typeface="Tahoma"/>
              </a:rPr>
              <a:t>.</a:t>
            </a:r>
            <a:endParaRPr sz="1400" dirty="0">
              <a:latin typeface="Tahoma"/>
              <a:cs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down)">
                                      <p:cBhvr>
                                        <p:cTn id="10" dur="500"/>
                                        <p:tgtEl>
                                          <p:spTgt spid="7">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down)">
                                      <p:cBhvr>
                                        <p:cTn id="13" dur="500"/>
                                        <p:tgtEl>
                                          <p:spTgt spid="7">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down)">
                                      <p:cBhvr>
                                        <p:cTn id="16" dur="500"/>
                                        <p:tgtEl>
                                          <p:spTgt spid="7">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wipe(down)">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down)">
                                      <p:cBhvr>
                                        <p:cTn id="24" dur="500"/>
                                        <p:tgtEl>
                                          <p:spTgt spid="9">
                                            <p:txEl>
                                              <p:pRg st="0" end="0"/>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wipe(down)">
                                      <p:cBhvr>
                                        <p:cTn id="27" dur="500"/>
                                        <p:tgtEl>
                                          <p:spTgt spid="9">
                                            <p:txEl>
                                              <p:pRg st="1" end="1"/>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wipe(down)">
                                      <p:cBhvr>
                                        <p:cTn id="30" dur="500"/>
                                        <p:tgtEl>
                                          <p:spTgt spid="9">
                                            <p:txEl>
                                              <p:pRg st="2" end="2"/>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Effect transition="in" filter="wipe(down)">
                                      <p:cBhvr>
                                        <p:cTn id="33"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5941" y="473165"/>
            <a:ext cx="11859260" cy="6369050"/>
            <a:chOff x="575941" y="473165"/>
            <a:chExt cx="11859260" cy="6369050"/>
          </a:xfrm>
        </p:grpSpPr>
        <p:sp>
          <p:nvSpPr>
            <p:cNvPr id="3" name="object 3"/>
            <p:cNvSpPr/>
            <p:nvPr/>
          </p:nvSpPr>
          <p:spPr>
            <a:xfrm>
              <a:off x="680716" y="577940"/>
              <a:ext cx="11649710" cy="6159500"/>
            </a:xfrm>
            <a:custGeom>
              <a:avLst/>
              <a:gdLst/>
              <a:ahLst/>
              <a:cxnLst/>
              <a:rect l="l" t="t" r="r" b="b"/>
              <a:pathLst>
                <a:path w="11649710" h="6159500">
                  <a:moveTo>
                    <a:pt x="0" y="0"/>
                  </a:moveTo>
                  <a:lnTo>
                    <a:pt x="11649628" y="0"/>
                  </a:lnTo>
                  <a:lnTo>
                    <a:pt x="11649628" y="6159251"/>
                  </a:lnTo>
                  <a:lnTo>
                    <a:pt x="0" y="6159251"/>
                  </a:lnTo>
                  <a:lnTo>
                    <a:pt x="0" y="0"/>
                  </a:lnTo>
                  <a:close/>
                </a:path>
              </a:pathLst>
            </a:custGeom>
            <a:ln w="209549">
              <a:solidFill>
                <a:srgbClr val="FFFFFF"/>
              </a:solidFill>
            </a:ln>
          </p:spPr>
          <p:txBody>
            <a:bodyPr wrap="square" lIns="0" tIns="0" rIns="0" bIns="0" rtlCol="0"/>
            <a:lstStyle/>
            <a:p>
              <a:endParaRPr/>
            </a:p>
          </p:txBody>
        </p:sp>
        <p:sp>
          <p:nvSpPr>
            <p:cNvPr id="4" name="object 4"/>
            <p:cNvSpPr/>
            <p:nvPr/>
          </p:nvSpPr>
          <p:spPr>
            <a:xfrm>
              <a:off x="8495334" y="1606083"/>
              <a:ext cx="277495" cy="52069"/>
            </a:xfrm>
            <a:custGeom>
              <a:avLst/>
              <a:gdLst/>
              <a:ahLst/>
              <a:cxnLst/>
              <a:rect l="l" t="t" r="r" b="b"/>
              <a:pathLst>
                <a:path w="277495" h="52069">
                  <a:moveTo>
                    <a:pt x="277481" y="51662"/>
                  </a:moveTo>
                  <a:lnTo>
                    <a:pt x="0" y="51662"/>
                  </a:lnTo>
                  <a:lnTo>
                    <a:pt x="0" y="0"/>
                  </a:lnTo>
                  <a:lnTo>
                    <a:pt x="277481" y="0"/>
                  </a:lnTo>
                  <a:lnTo>
                    <a:pt x="277481" y="51662"/>
                  </a:lnTo>
                  <a:close/>
                </a:path>
              </a:pathLst>
            </a:custGeom>
            <a:solidFill>
              <a:srgbClr val="FFFFFF"/>
            </a:solidFill>
          </p:spPr>
          <p:txBody>
            <a:bodyPr wrap="square" lIns="0" tIns="0" rIns="0" bIns="0" rtlCol="0"/>
            <a:lstStyle/>
            <a:p>
              <a:endParaRPr/>
            </a:p>
          </p:txBody>
        </p:sp>
      </p:grpSp>
      <p:sp>
        <p:nvSpPr>
          <p:cNvPr id="5" name="object 5"/>
          <p:cNvSpPr txBox="1"/>
          <p:nvPr/>
        </p:nvSpPr>
        <p:spPr>
          <a:xfrm>
            <a:off x="11706362" y="6191259"/>
            <a:ext cx="391160" cy="350520"/>
          </a:xfrm>
          <a:prstGeom prst="rect">
            <a:avLst/>
          </a:prstGeom>
        </p:spPr>
        <p:txBody>
          <a:bodyPr vert="horz" wrap="square" lIns="0" tIns="16510" rIns="0" bIns="0" rtlCol="0">
            <a:spAutoFit/>
          </a:bodyPr>
          <a:lstStyle/>
          <a:p>
            <a:pPr marL="12700">
              <a:lnSpc>
                <a:spcPct val="100000"/>
              </a:lnSpc>
              <a:spcBef>
                <a:spcPts val="130"/>
              </a:spcBef>
            </a:pPr>
            <a:r>
              <a:rPr sz="2100" b="1" spc="100" dirty="0">
                <a:solidFill>
                  <a:srgbClr val="FFFFFF"/>
                </a:solidFill>
                <a:latin typeface="Tahoma"/>
                <a:cs typeface="Tahoma"/>
              </a:rPr>
              <a:t>04</a:t>
            </a:r>
            <a:endParaRPr sz="2100">
              <a:latin typeface="Tahoma"/>
              <a:cs typeface="Tahoma"/>
            </a:endParaRPr>
          </a:p>
        </p:txBody>
      </p:sp>
      <p:grpSp>
        <p:nvGrpSpPr>
          <p:cNvPr id="6" name="object 6"/>
          <p:cNvGrpSpPr/>
          <p:nvPr/>
        </p:nvGrpSpPr>
        <p:grpSpPr>
          <a:xfrm>
            <a:off x="1587010" y="1880100"/>
            <a:ext cx="257175" cy="2827020"/>
            <a:chOff x="1587010" y="1880100"/>
            <a:chExt cx="257175" cy="2827020"/>
          </a:xfrm>
        </p:grpSpPr>
        <p:pic>
          <p:nvPicPr>
            <p:cNvPr id="7" name="object 7"/>
            <p:cNvPicPr/>
            <p:nvPr/>
          </p:nvPicPr>
          <p:blipFill>
            <a:blip r:embed="rId2" cstate="print"/>
            <a:stretch>
              <a:fillRect/>
            </a:stretch>
          </p:blipFill>
          <p:spPr>
            <a:xfrm>
              <a:off x="1587010" y="1880100"/>
              <a:ext cx="74506" cy="74506"/>
            </a:xfrm>
            <a:prstGeom prst="rect">
              <a:avLst/>
            </a:prstGeom>
          </p:spPr>
        </p:pic>
        <p:pic>
          <p:nvPicPr>
            <p:cNvPr id="8" name="object 8"/>
            <p:cNvPicPr/>
            <p:nvPr/>
          </p:nvPicPr>
          <p:blipFill>
            <a:blip r:embed="rId3" cstate="print"/>
            <a:stretch>
              <a:fillRect/>
            </a:stretch>
          </p:blipFill>
          <p:spPr>
            <a:xfrm>
              <a:off x="1772520" y="4635589"/>
              <a:ext cx="71472" cy="71472"/>
            </a:xfrm>
            <a:prstGeom prst="rect">
              <a:avLst/>
            </a:prstGeom>
          </p:spPr>
        </p:pic>
      </p:grpSp>
      <p:sp>
        <p:nvSpPr>
          <p:cNvPr id="9" name="object 9"/>
          <p:cNvSpPr txBox="1">
            <a:spLocks noGrp="1"/>
          </p:cNvSpPr>
          <p:nvPr>
            <p:ph type="title"/>
          </p:nvPr>
        </p:nvSpPr>
        <p:spPr>
          <a:xfrm>
            <a:off x="1016000" y="865338"/>
            <a:ext cx="5638800" cy="854145"/>
          </a:xfrm>
          <a:prstGeom prst="rect">
            <a:avLst/>
          </a:prstGeom>
        </p:spPr>
        <p:txBody>
          <a:bodyPr vert="horz" wrap="square" lIns="0" tIns="12065" rIns="0" bIns="0" rtlCol="0">
            <a:spAutoFit/>
          </a:bodyPr>
          <a:lstStyle/>
          <a:p>
            <a:pPr marL="12700" marR="5080" indent="69850">
              <a:lnSpc>
                <a:spcPct val="116799"/>
              </a:lnSpc>
              <a:spcBef>
                <a:spcPts val="95"/>
              </a:spcBef>
            </a:pPr>
            <a:r>
              <a:rPr sz="2400" spc="75" dirty="0">
                <a:latin typeface="STXinwei" panose="02010800040101010101" pitchFamily="2" charset="-122"/>
                <a:ea typeface="STXinwei" panose="02010800040101010101" pitchFamily="2" charset="-122"/>
              </a:rPr>
              <a:t>Adapun </a:t>
            </a:r>
            <a:r>
              <a:rPr sz="2400" spc="30" dirty="0">
                <a:latin typeface="STXinwei" panose="02010800040101010101" pitchFamily="2" charset="-122"/>
                <a:ea typeface="STXinwei" panose="02010800040101010101" pitchFamily="2" charset="-122"/>
              </a:rPr>
              <a:t>cara </a:t>
            </a:r>
            <a:r>
              <a:rPr sz="2400" spc="35" dirty="0">
                <a:latin typeface="STXinwei" panose="02010800040101010101" pitchFamily="2" charset="-122"/>
                <a:ea typeface="STXinwei" panose="02010800040101010101" pitchFamily="2" charset="-122"/>
              </a:rPr>
              <a:t>melakukan </a:t>
            </a:r>
            <a:r>
              <a:rPr sz="2400" spc="15" dirty="0">
                <a:latin typeface="STXinwei" panose="02010800040101010101" pitchFamily="2" charset="-122"/>
                <a:ea typeface="STXinwei" panose="02010800040101010101" pitchFamily="2" charset="-122"/>
              </a:rPr>
              <a:t>diversifikasi </a:t>
            </a:r>
            <a:r>
              <a:rPr sz="2400" spc="-500" dirty="0">
                <a:latin typeface="STXinwei" panose="02010800040101010101" pitchFamily="2" charset="-122"/>
                <a:ea typeface="STXinwei" panose="02010800040101010101" pitchFamily="2" charset="-122"/>
              </a:rPr>
              <a:t> </a:t>
            </a:r>
            <a:r>
              <a:rPr sz="2400" spc="55" dirty="0">
                <a:latin typeface="STXinwei" panose="02010800040101010101" pitchFamily="2" charset="-122"/>
                <a:ea typeface="STXinwei" panose="02010800040101010101" pitchFamily="2" charset="-122"/>
              </a:rPr>
              <a:t>yang</a:t>
            </a:r>
            <a:r>
              <a:rPr sz="2400" spc="30" dirty="0">
                <a:latin typeface="STXinwei" panose="02010800040101010101" pitchFamily="2" charset="-122"/>
                <a:ea typeface="STXinwei" panose="02010800040101010101" pitchFamily="2" charset="-122"/>
              </a:rPr>
              <a:t> </a:t>
            </a:r>
            <a:r>
              <a:rPr sz="2400" spc="25" dirty="0">
                <a:latin typeface="STXinwei" panose="02010800040101010101" pitchFamily="2" charset="-122"/>
                <a:ea typeface="STXinwei" panose="02010800040101010101" pitchFamily="2" charset="-122"/>
              </a:rPr>
              <a:t>baik:</a:t>
            </a:r>
            <a:endParaRPr sz="2400" dirty="0">
              <a:latin typeface="STXinwei" panose="02010800040101010101" pitchFamily="2" charset="-122"/>
              <a:ea typeface="STXinwei" panose="02010800040101010101" pitchFamily="2" charset="-122"/>
            </a:endParaRPr>
          </a:p>
        </p:txBody>
      </p:sp>
      <p:sp>
        <p:nvSpPr>
          <p:cNvPr id="10" name="object 10"/>
          <p:cNvSpPr txBox="1"/>
          <p:nvPr/>
        </p:nvSpPr>
        <p:spPr>
          <a:xfrm>
            <a:off x="1052643" y="1880100"/>
            <a:ext cx="4424680" cy="3233193"/>
          </a:xfrm>
          <a:prstGeom prst="rect">
            <a:avLst/>
          </a:prstGeom>
        </p:spPr>
        <p:txBody>
          <a:bodyPr vert="horz" wrap="square" lIns="0" tIns="12065" rIns="0" bIns="0" rtlCol="0">
            <a:spAutoFit/>
          </a:bodyPr>
          <a:lstStyle/>
          <a:p>
            <a:pPr marL="398780" marR="231140" indent="-342900">
              <a:lnSpc>
                <a:spcPct val="116100"/>
              </a:lnSpc>
              <a:spcBef>
                <a:spcPts val="95"/>
              </a:spcBef>
              <a:buFont typeface="+mj-lt"/>
              <a:buAutoNum type="arabicPeriod"/>
              <a:tabLst>
                <a:tab pos="196850" algn="l"/>
              </a:tabLst>
            </a:pPr>
            <a:r>
              <a:rPr lang="en-US" sz="2000" spc="25" dirty="0" err="1">
                <a:solidFill>
                  <a:srgbClr val="FFFFFF"/>
                </a:solidFill>
                <a:latin typeface="STXinwei" panose="02010800040101010101" pitchFamily="2" charset="-122"/>
                <a:ea typeface="STXinwei" panose="02010800040101010101" pitchFamily="2" charset="-122"/>
                <a:cs typeface="Tahoma"/>
              </a:rPr>
              <a:t>M</a:t>
            </a:r>
            <a:r>
              <a:rPr sz="2000" spc="25" dirty="0" err="1">
                <a:solidFill>
                  <a:srgbClr val="FFFFFF"/>
                </a:solidFill>
                <a:latin typeface="STXinwei" panose="02010800040101010101" pitchFamily="2" charset="-122"/>
                <a:ea typeface="STXinwei" panose="02010800040101010101" pitchFamily="2" charset="-122"/>
                <a:cs typeface="Tahoma"/>
              </a:rPr>
              <a:t>elakukan</a:t>
            </a:r>
            <a:r>
              <a:rPr sz="2000" spc="30" dirty="0">
                <a:solidFill>
                  <a:srgbClr val="FFFFFF"/>
                </a:solidFill>
                <a:latin typeface="STXinwei" panose="02010800040101010101" pitchFamily="2" charset="-122"/>
                <a:ea typeface="STXinwei" panose="02010800040101010101" pitchFamily="2" charset="-122"/>
                <a:cs typeface="Tahoma"/>
              </a:rPr>
              <a:t> </a:t>
            </a:r>
            <a:r>
              <a:rPr sz="2000" spc="10" dirty="0">
                <a:solidFill>
                  <a:srgbClr val="FFFFFF"/>
                </a:solidFill>
                <a:latin typeface="STXinwei" panose="02010800040101010101" pitchFamily="2" charset="-122"/>
                <a:ea typeface="STXinwei" panose="02010800040101010101" pitchFamily="2" charset="-122"/>
                <a:cs typeface="Tahoma"/>
              </a:rPr>
              <a:t>diversifikasi</a:t>
            </a:r>
            <a:r>
              <a:rPr sz="2000" spc="30" dirty="0">
                <a:solidFill>
                  <a:srgbClr val="FFFFFF"/>
                </a:solidFill>
                <a:latin typeface="STXinwei" panose="02010800040101010101" pitchFamily="2" charset="-122"/>
                <a:ea typeface="STXinwei" panose="02010800040101010101" pitchFamily="2" charset="-122"/>
                <a:cs typeface="Tahoma"/>
              </a:rPr>
              <a:t> </a:t>
            </a:r>
            <a:r>
              <a:rPr sz="2000" spc="45" dirty="0">
                <a:solidFill>
                  <a:srgbClr val="FFFFFF"/>
                </a:solidFill>
                <a:latin typeface="STXinwei" panose="02010800040101010101" pitchFamily="2" charset="-122"/>
                <a:ea typeface="STXinwei" panose="02010800040101010101" pitchFamily="2" charset="-122"/>
                <a:cs typeface="Tahoma"/>
              </a:rPr>
              <a:t>dalam</a:t>
            </a:r>
            <a:r>
              <a:rPr sz="2000" spc="30" dirty="0">
                <a:solidFill>
                  <a:srgbClr val="FFFFFF"/>
                </a:solidFill>
                <a:latin typeface="STXinwei" panose="02010800040101010101" pitchFamily="2" charset="-122"/>
                <a:ea typeface="STXinwei" panose="02010800040101010101" pitchFamily="2" charset="-122"/>
                <a:cs typeface="Tahoma"/>
              </a:rPr>
              <a:t> </a:t>
            </a:r>
            <a:r>
              <a:rPr sz="2000" spc="15" dirty="0">
                <a:solidFill>
                  <a:srgbClr val="FFFFFF"/>
                </a:solidFill>
                <a:latin typeface="STXinwei" panose="02010800040101010101" pitchFamily="2" charset="-122"/>
                <a:ea typeface="STXinwei" panose="02010800040101010101" pitchFamily="2" charset="-122"/>
                <a:cs typeface="Tahoma"/>
              </a:rPr>
              <a:t>instrumen</a:t>
            </a:r>
            <a:r>
              <a:rPr sz="2000" spc="30" dirty="0">
                <a:solidFill>
                  <a:srgbClr val="FFFFFF"/>
                </a:solidFill>
                <a:latin typeface="STXinwei" panose="02010800040101010101" pitchFamily="2" charset="-122"/>
                <a:ea typeface="STXinwei" panose="02010800040101010101" pitchFamily="2" charset="-122"/>
                <a:cs typeface="Tahoma"/>
              </a:rPr>
              <a:t> </a:t>
            </a:r>
            <a:r>
              <a:rPr sz="2000" spc="60" dirty="0">
                <a:solidFill>
                  <a:srgbClr val="FFFFFF"/>
                </a:solidFill>
                <a:latin typeface="STXinwei" panose="02010800040101010101" pitchFamily="2" charset="-122"/>
                <a:ea typeface="STXinwei" panose="02010800040101010101" pitchFamily="2" charset="-122"/>
                <a:cs typeface="Tahoma"/>
              </a:rPr>
              <a:t>– </a:t>
            </a:r>
            <a:r>
              <a:rPr sz="2000" spc="-395" dirty="0">
                <a:solidFill>
                  <a:srgbClr val="FFFFFF"/>
                </a:solidFill>
                <a:latin typeface="STXinwei" panose="02010800040101010101" pitchFamily="2" charset="-122"/>
                <a:ea typeface="STXinwei" panose="02010800040101010101" pitchFamily="2" charset="-122"/>
                <a:cs typeface="Tahoma"/>
              </a:rPr>
              <a:t> </a:t>
            </a:r>
            <a:r>
              <a:rPr sz="2000" spc="15" dirty="0">
                <a:solidFill>
                  <a:srgbClr val="FFFFFF"/>
                </a:solidFill>
                <a:latin typeface="STXinwei" panose="02010800040101010101" pitchFamily="2" charset="-122"/>
                <a:ea typeface="STXinwei" panose="02010800040101010101" pitchFamily="2" charset="-122"/>
                <a:cs typeface="Tahoma"/>
              </a:rPr>
              <a:t>instrumen</a:t>
            </a:r>
            <a:r>
              <a:rPr sz="2000" spc="25" dirty="0">
                <a:solidFill>
                  <a:srgbClr val="FFFFFF"/>
                </a:solidFill>
                <a:latin typeface="STXinwei" panose="02010800040101010101" pitchFamily="2" charset="-122"/>
                <a:ea typeface="STXinwei" panose="02010800040101010101" pitchFamily="2" charset="-122"/>
                <a:cs typeface="Tahoma"/>
              </a:rPr>
              <a:t> </a:t>
            </a:r>
            <a:r>
              <a:rPr sz="2000" spc="40" dirty="0">
                <a:solidFill>
                  <a:srgbClr val="FFFFFF"/>
                </a:solidFill>
                <a:latin typeface="STXinwei" panose="02010800040101010101" pitchFamily="2" charset="-122"/>
                <a:ea typeface="STXinwei" panose="02010800040101010101" pitchFamily="2" charset="-122"/>
                <a:cs typeface="Tahoma"/>
              </a:rPr>
              <a:t>yang</a:t>
            </a:r>
            <a:r>
              <a:rPr sz="2000" spc="25" dirty="0">
                <a:solidFill>
                  <a:srgbClr val="FFFFFF"/>
                </a:solidFill>
                <a:latin typeface="STXinwei" panose="02010800040101010101" pitchFamily="2" charset="-122"/>
                <a:ea typeface="STXinwei" panose="02010800040101010101" pitchFamily="2" charset="-122"/>
                <a:cs typeface="Tahoma"/>
              </a:rPr>
              <a:t> </a:t>
            </a:r>
            <a:r>
              <a:rPr sz="2000" spc="30" dirty="0">
                <a:solidFill>
                  <a:srgbClr val="FFFFFF"/>
                </a:solidFill>
                <a:latin typeface="STXinwei" panose="02010800040101010101" pitchFamily="2" charset="-122"/>
                <a:ea typeface="STXinwei" panose="02010800040101010101" pitchFamily="2" charset="-122"/>
                <a:cs typeface="Tahoma"/>
              </a:rPr>
              <a:t>memiliki </a:t>
            </a:r>
            <a:r>
              <a:rPr sz="2000" spc="15" dirty="0">
                <a:solidFill>
                  <a:srgbClr val="FFFFFF"/>
                </a:solidFill>
                <a:latin typeface="STXinwei" panose="02010800040101010101" pitchFamily="2" charset="-122"/>
                <a:ea typeface="STXinwei" panose="02010800040101010101" pitchFamily="2" charset="-122"/>
                <a:cs typeface="Tahoma"/>
              </a:rPr>
              <a:t>karakter</a:t>
            </a:r>
            <a:r>
              <a:rPr sz="2000" spc="25" dirty="0">
                <a:solidFill>
                  <a:srgbClr val="FFFFFF"/>
                </a:solidFill>
                <a:latin typeface="STXinwei" panose="02010800040101010101" pitchFamily="2" charset="-122"/>
                <a:ea typeface="STXinwei" panose="02010800040101010101" pitchFamily="2" charset="-122"/>
                <a:cs typeface="Tahoma"/>
              </a:rPr>
              <a:t> </a:t>
            </a:r>
            <a:r>
              <a:rPr sz="2000" spc="40" dirty="0">
                <a:solidFill>
                  <a:srgbClr val="FFFFFF"/>
                </a:solidFill>
                <a:latin typeface="STXinwei" panose="02010800040101010101" pitchFamily="2" charset="-122"/>
                <a:ea typeface="STXinwei" panose="02010800040101010101" pitchFamily="2" charset="-122"/>
                <a:cs typeface="Tahoma"/>
              </a:rPr>
              <a:t>yang </a:t>
            </a:r>
            <a:r>
              <a:rPr sz="2000" spc="45" dirty="0">
                <a:solidFill>
                  <a:srgbClr val="FFFFFF"/>
                </a:solidFill>
                <a:latin typeface="STXinwei" panose="02010800040101010101" pitchFamily="2" charset="-122"/>
                <a:ea typeface="STXinwei" panose="02010800040101010101" pitchFamily="2" charset="-122"/>
                <a:cs typeface="Tahoma"/>
              </a:rPr>
              <a:t> </a:t>
            </a:r>
            <a:r>
              <a:rPr sz="2000" spc="5" dirty="0" err="1">
                <a:solidFill>
                  <a:srgbClr val="FFFFFF"/>
                </a:solidFill>
                <a:latin typeface="STXinwei" panose="02010800040101010101" pitchFamily="2" charset="-122"/>
                <a:ea typeface="STXinwei" panose="02010800040101010101" pitchFamily="2" charset="-122"/>
                <a:cs typeface="Tahoma"/>
              </a:rPr>
              <a:t>sama</a:t>
            </a:r>
            <a:r>
              <a:rPr sz="2000" spc="5" dirty="0">
                <a:solidFill>
                  <a:srgbClr val="FFFFFF"/>
                </a:solidFill>
                <a:latin typeface="STXinwei" panose="02010800040101010101" pitchFamily="2" charset="-122"/>
                <a:ea typeface="STXinwei" panose="02010800040101010101" pitchFamily="2" charset="-122"/>
                <a:cs typeface="Tahoma"/>
              </a:rPr>
              <a:t>.</a:t>
            </a:r>
            <a:endParaRPr lang="en-US" sz="2000" dirty="0">
              <a:latin typeface="STXinwei" panose="02010800040101010101" pitchFamily="2" charset="-122"/>
              <a:ea typeface="STXinwei" panose="02010800040101010101" pitchFamily="2" charset="-122"/>
              <a:cs typeface="Tahoma"/>
            </a:endParaRPr>
          </a:p>
          <a:p>
            <a:pPr marL="398780" marR="231140" indent="-342900">
              <a:lnSpc>
                <a:spcPct val="116100"/>
              </a:lnSpc>
              <a:spcBef>
                <a:spcPts val="95"/>
              </a:spcBef>
              <a:buFont typeface="+mj-lt"/>
              <a:buAutoNum type="arabicPeriod"/>
              <a:tabLst>
                <a:tab pos="196850" algn="l"/>
              </a:tabLst>
            </a:pPr>
            <a:r>
              <a:rPr sz="2000" spc="40" dirty="0" err="1">
                <a:solidFill>
                  <a:srgbClr val="FFFFFF"/>
                </a:solidFill>
                <a:latin typeface="STXinwei" panose="02010800040101010101" pitchFamily="2" charset="-122"/>
                <a:ea typeface="STXinwei" panose="02010800040101010101" pitchFamily="2" charset="-122"/>
                <a:cs typeface="Tahoma"/>
              </a:rPr>
              <a:t>Membandingkan</a:t>
            </a:r>
            <a:r>
              <a:rPr sz="2000" spc="25" dirty="0">
                <a:solidFill>
                  <a:srgbClr val="FFFFFF"/>
                </a:solidFill>
                <a:latin typeface="STXinwei" panose="02010800040101010101" pitchFamily="2" charset="-122"/>
                <a:ea typeface="STXinwei" panose="02010800040101010101" pitchFamily="2" charset="-122"/>
                <a:cs typeface="Tahoma"/>
              </a:rPr>
              <a:t> </a:t>
            </a:r>
            <a:r>
              <a:rPr sz="2000" spc="15" dirty="0">
                <a:solidFill>
                  <a:srgbClr val="FFFFFF"/>
                </a:solidFill>
                <a:latin typeface="STXinwei" panose="02010800040101010101" pitchFamily="2" charset="-122"/>
                <a:ea typeface="STXinwei" panose="02010800040101010101" pitchFamily="2" charset="-122"/>
                <a:cs typeface="Tahoma"/>
              </a:rPr>
              <a:t>karakter</a:t>
            </a:r>
            <a:r>
              <a:rPr sz="2000" spc="30" dirty="0">
                <a:solidFill>
                  <a:srgbClr val="FFFFFF"/>
                </a:solidFill>
                <a:latin typeface="STXinwei" panose="02010800040101010101" pitchFamily="2" charset="-122"/>
                <a:ea typeface="STXinwei" panose="02010800040101010101" pitchFamily="2" charset="-122"/>
                <a:cs typeface="Tahoma"/>
              </a:rPr>
              <a:t> </a:t>
            </a:r>
            <a:r>
              <a:rPr sz="2000" spc="-15" dirty="0">
                <a:solidFill>
                  <a:srgbClr val="FFFFFF"/>
                </a:solidFill>
                <a:latin typeface="STXinwei" panose="02010800040101010101" pitchFamily="2" charset="-122"/>
                <a:ea typeface="STXinwei" panose="02010800040101010101" pitchFamily="2" charset="-122"/>
                <a:cs typeface="Tahoma"/>
              </a:rPr>
              <a:t>suatu</a:t>
            </a:r>
            <a:r>
              <a:rPr sz="2000" spc="30" dirty="0">
                <a:solidFill>
                  <a:srgbClr val="FFFFFF"/>
                </a:solidFill>
                <a:latin typeface="STXinwei" panose="02010800040101010101" pitchFamily="2" charset="-122"/>
                <a:ea typeface="STXinwei" panose="02010800040101010101" pitchFamily="2" charset="-122"/>
                <a:cs typeface="Tahoma"/>
              </a:rPr>
              <a:t> </a:t>
            </a:r>
            <a:r>
              <a:rPr sz="2000" spc="15" dirty="0">
                <a:solidFill>
                  <a:srgbClr val="FFFFFF"/>
                </a:solidFill>
                <a:latin typeface="STXinwei" panose="02010800040101010101" pitchFamily="2" charset="-122"/>
                <a:ea typeface="STXinwei" panose="02010800040101010101" pitchFamily="2" charset="-122"/>
                <a:cs typeface="Tahoma"/>
              </a:rPr>
              <a:t>instrumen </a:t>
            </a:r>
            <a:r>
              <a:rPr sz="2000" spc="20" dirty="0">
                <a:solidFill>
                  <a:srgbClr val="FFFFFF"/>
                </a:solidFill>
                <a:latin typeface="STXinwei" panose="02010800040101010101" pitchFamily="2" charset="-122"/>
                <a:ea typeface="STXinwei" panose="02010800040101010101" pitchFamily="2" charset="-122"/>
                <a:cs typeface="Tahoma"/>
              </a:rPr>
              <a:t> </a:t>
            </a:r>
            <a:r>
              <a:rPr sz="2000" spc="5" dirty="0">
                <a:solidFill>
                  <a:srgbClr val="FFFFFF"/>
                </a:solidFill>
                <a:latin typeface="STXinwei" panose="02010800040101010101" pitchFamily="2" charset="-122"/>
                <a:ea typeface="STXinwei" panose="02010800040101010101" pitchFamily="2" charset="-122"/>
                <a:cs typeface="Tahoma"/>
              </a:rPr>
              <a:t>investasi</a:t>
            </a:r>
            <a:r>
              <a:rPr sz="2000" spc="30" dirty="0">
                <a:solidFill>
                  <a:srgbClr val="FFFFFF"/>
                </a:solidFill>
                <a:latin typeface="STXinwei" panose="02010800040101010101" pitchFamily="2" charset="-122"/>
                <a:ea typeface="STXinwei" panose="02010800040101010101" pitchFamily="2" charset="-122"/>
                <a:cs typeface="Tahoma"/>
              </a:rPr>
              <a:t> </a:t>
            </a:r>
            <a:r>
              <a:rPr sz="2000" spc="45" dirty="0">
                <a:solidFill>
                  <a:srgbClr val="FFFFFF"/>
                </a:solidFill>
                <a:latin typeface="STXinwei" panose="02010800040101010101" pitchFamily="2" charset="-122"/>
                <a:ea typeface="STXinwei" panose="02010800040101010101" pitchFamily="2" charset="-122"/>
                <a:cs typeface="Tahoma"/>
              </a:rPr>
              <a:t>dalam</a:t>
            </a:r>
            <a:r>
              <a:rPr sz="2000" spc="35" dirty="0">
                <a:solidFill>
                  <a:srgbClr val="FFFFFF"/>
                </a:solidFill>
                <a:latin typeface="STXinwei" panose="02010800040101010101" pitchFamily="2" charset="-122"/>
                <a:ea typeface="STXinwei" panose="02010800040101010101" pitchFamily="2" charset="-122"/>
                <a:cs typeface="Tahoma"/>
              </a:rPr>
              <a:t> </a:t>
            </a:r>
            <a:r>
              <a:rPr sz="2000" spc="40" dirty="0">
                <a:solidFill>
                  <a:srgbClr val="FFFFFF"/>
                </a:solidFill>
                <a:latin typeface="STXinwei" panose="02010800040101010101" pitchFamily="2" charset="-122"/>
                <a:ea typeface="STXinwei" panose="02010800040101010101" pitchFamily="2" charset="-122"/>
                <a:cs typeface="Tahoma"/>
              </a:rPr>
              <a:t>hal</a:t>
            </a:r>
            <a:r>
              <a:rPr sz="2000" spc="35" dirty="0">
                <a:solidFill>
                  <a:srgbClr val="FFFFFF"/>
                </a:solidFill>
                <a:latin typeface="STXinwei" panose="02010800040101010101" pitchFamily="2" charset="-122"/>
                <a:ea typeface="STXinwei" panose="02010800040101010101" pitchFamily="2" charset="-122"/>
                <a:cs typeface="Tahoma"/>
              </a:rPr>
              <a:t> </a:t>
            </a:r>
            <a:r>
              <a:rPr sz="2000" spc="40" dirty="0">
                <a:solidFill>
                  <a:srgbClr val="FFFFFF"/>
                </a:solidFill>
                <a:latin typeface="STXinwei" panose="02010800040101010101" pitchFamily="2" charset="-122"/>
                <a:ea typeface="STXinwei" panose="02010800040101010101" pitchFamily="2" charset="-122"/>
                <a:cs typeface="Tahoma"/>
              </a:rPr>
              <a:t>potensi</a:t>
            </a:r>
            <a:r>
              <a:rPr sz="2000" spc="30" dirty="0">
                <a:solidFill>
                  <a:srgbClr val="FFFFFF"/>
                </a:solidFill>
                <a:latin typeface="STXinwei" panose="02010800040101010101" pitchFamily="2" charset="-122"/>
                <a:ea typeface="STXinwei" panose="02010800040101010101" pitchFamily="2" charset="-122"/>
                <a:cs typeface="Tahoma"/>
              </a:rPr>
              <a:t> </a:t>
            </a:r>
            <a:r>
              <a:rPr sz="2000" spc="15" dirty="0">
                <a:solidFill>
                  <a:srgbClr val="FFFFFF"/>
                </a:solidFill>
                <a:latin typeface="STXinwei" panose="02010800040101010101" pitchFamily="2" charset="-122"/>
                <a:ea typeface="STXinwei" panose="02010800040101010101" pitchFamily="2" charset="-122"/>
                <a:cs typeface="Tahoma"/>
              </a:rPr>
              <a:t>return,</a:t>
            </a:r>
            <a:r>
              <a:rPr sz="2000" spc="35" dirty="0">
                <a:solidFill>
                  <a:srgbClr val="FFFFFF"/>
                </a:solidFill>
                <a:latin typeface="STXinwei" panose="02010800040101010101" pitchFamily="2" charset="-122"/>
                <a:ea typeface="STXinwei" panose="02010800040101010101" pitchFamily="2" charset="-122"/>
                <a:cs typeface="Tahoma"/>
              </a:rPr>
              <a:t> </a:t>
            </a:r>
            <a:r>
              <a:rPr sz="2000" spc="15" dirty="0">
                <a:solidFill>
                  <a:srgbClr val="FFFFFF"/>
                </a:solidFill>
                <a:latin typeface="STXinwei" panose="02010800040101010101" pitchFamily="2" charset="-122"/>
                <a:ea typeface="STXinwei" panose="02010800040101010101" pitchFamily="2" charset="-122"/>
                <a:cs typeface="Tahoma"/>
              </a:rPr>
              <a:t>risiko</a:t>
            </a:r>
            <a:r>
              <a:rPr sz="2000" spc="35" dirty="0">
                <a:solidFill>
                  <a:srgbClr val="FFFFFF"/>
                </a:solidFill>
                <a:latin typeface="STXinwei" panose="02010800040101010101" pitchFamily="2" charset="-122"/>
                <a:ea typeface="STXinwei" panose="02010800040101010101" pitchFamily="2" charset="-122"/>
                <a:cs typeface="Tahoma"/>
              </a:rPr>
              <a:t> </a:t>
            </a:r>
            <a:r>
              <a:rPr sz="2000" spc="45" dirty="0">
                <a:solidFill>
                  <a:srgbClr val="FFFFFF"/>
                </a:solidFill>
                <a:latin typeface="STXinwei" panose="02010800040101010101" pitchFamily="2" charset="-122"/>
                <a:ea typeface="STXinwei" panose="02010800040101010101" pitchFamily="2" charset="-122"/>
                <a:cs typeface="Tahoma"/>
              </a:rPr>
              <a:t>dan </a:t>
            </a:r>
            <a:r>
              <a:rPr sz="2000" spc="-395" dirty="0">
                <a:solidFill>
                  <a:srgbClr val="FFFFFF"/>
                </a:solidFill>
                <a:latin typeface="STXinwei" panose="02010800040101010101" pitchFamily="2" charset="-122"/>
                <a:ea typeface="STXinwei" panose="02010800040101010101" pitchFamily="2" charset="-122"/>
                <a:cs typeface="Tahoma"/>
              </a:rPr>
              <a:t> </a:t>
            </a:r>
            <a:r>
              <a:rPr sz="2000" spc="20" dirty="0" err="1">
                <a:solidFill>
                  <a:srgbClr val="FFFFFF"/>
                </a:solidFill>
                <a:latin typeface="STXinwei" panose="02010800040101010101" pitchFamily="2" charset="-122"/>
                <a:ea typeface="STXinwei" panose="02010800040101010101" pitchFamily="2" charset="-122"/>
                <a:cs typeface="Tahoma"/>
              </a:rPr>
              <a:t>likuiditas</a:t>
            </a:r>
            <a:r>
              <a:rPr sz="2000" spc="20" dirty="0">
                <a:solidFill>
                  <a:srgbClr val="FFFFFF"/>
                </a:solidFill>
                <a:latin typeface="STXinwei" panose="02010800040101010101" pitchFamily="2" charset="-122"/>
                <a:ea typeface="STXinwei" panose="02010800040101010101" pitchFamily="2" charset="-122"/>
                <a:cs typeface="Tahoma"/>
              </a:rPr>
              <a:t>.</a:t>
            </a:r>
            <a:endParaRPr lang="en-US" sz="2000" dirty="0">
              <a:latin typeface="STXinwei" panose="02010800040101010101" pitchFamily="2" charset="-122"/>
              <a:ea typeface="STXinwei" panose="02010800040101010101" pitchFamily="2" charset="-122"/>
              <a:cs typeface="Tahoma"/>
            </a:endParaRPr>
          </a:p>
          <a:p>
            <a:pPr marL="398780" marR="231140" indent="-342900">
              <a:lnSpc>
                <a:spcPct val="116100"/>
              </a:lnSpc>
              <a:spcBef>
                <a:spcPts val="95"/>
              </a:spcBef>
              <a:buFont typeface="+mj-lt"/>
              <a:buAutoNum type="arabicPeriod"/>
              <a:tabLst>
                <a:tab pos="196850" algn="l"/>
              </a:tabLst>
            </a:pPr>
            <a:r>
              <a:rPr sz="2000" spc="35" dirty="0" err="1">
                <a:solidFill>
                  <a:srgbClr val="FFFFFF"/>
                </a:solidFill>
                <a:latin typeface="STXinwei" panose="02010800040101010101" pitchFamily="2" charset="-122"/>
                <a:ea typeface="STXinwei" panose="02010800040101010101" pitchFamily="2" charset="-122"/>
                <a:cs typeface="Tahoma"/>
              </a:rPr>
              <a:t>Selalu</a:t>
            </a:r>
            <a:r>
              <a:rPr sz="2000" spc="25" dirty="0">
                <a:solidFill>
                  <a:srgbClr val="FFFFFF"/>
                </a:solidFill>
                <a:latin typeface="STXinwei" panose="02010800040101010101" pitchFamily="2" charset="-122"/>
                <a:ea typeface="STXinwei" panose="02010800040101010101" pitchFamily="2" charset="-122"/>
                <a:cs typeface="Tahoma"/>
              </a:rPr>
              <a:t> </a:t>
            </a:r>
            <a:r>
              <a:rPr sz="2000" spc="20" dirty="0">
                <a:solidFill>
                  <a:srgbClr val="FFFFFF"/>
                </a:solidFill>
                <a:latin typeface="STXinwei" panose="02010800040101010101" pitchFamily="2" charset="-122"/>
                <a:ea typeface="STXinwei" panose="02010800040101010101" pitchFamily="2" charset="-122"/>
                <a:cs typeface="Tahoma"/>
              </a:rPr>
              <a:t>sediakan</a:t>
            </a:r>
            <a:r>
              <a:rPr sz="2000" spc="25" dirty="0">
                <a:solidFill>
                  <a:srgbClr val="FFFFFF"/>
                </a:solidFill>
                <a:latin typeface="STXinwei" panose="02010800040101010101" pitchFamily="2" charset="-122"/>
                <a:ea typeface="STXinwei" panose="02010800040101010101" pitchFamily="2" charset="-122"/>
                <a:cs typeface="Tahoma"/>
              </a:rPr>
              <a:t> uang</a:t>
            </a:r>
            <a:r>
              <a:rPr sz="2000" spc="30" dirty="0">
                <a:solidFill>
                  <a:srgbClr val="FFFFFF"/>
                </a:solidFill>
                <a:latin typeface="STXinwei" panose="02010800040101010101" pitchFamily="2" charset="-122"/>
                <a:ea typeface="STXinwei" panose="02010800040101010101" pitchFamily="2" charset="-122"/>
                <a:cs typeface="Tahoma"/>
              </a:rPr>
              <a:t> </a:t>
            </a:r>
            <a:r>
              <a:rPr sz="2000" spc="10" dirty="0">
                <a:solidFill>
                  <a:srgbClr val="FFFFFF"/>
                </a:solidFill>
                <a:latin typeface="STXinwei" panose="02010800040101010101" pitchFamily="2" charset="-122"/>
                <a:ea typeface="STXinwei" panose="02010800040101010101" pitchFamily="2" charset="-122"/>
                <a:cs typeface="Tahoma"/>
              </a:rPr>
              <a:t>untuk</a:t>
            </a:r>
            <a:r>
              <a:rPr sz="2000" spc="25" dirty="0">
                <a:solidFill>
                  <a:srgbClr val="FFFFFF"/>
                </a:solidFill>
                <a:latin typeface="STXinwei" panose="02010800040101010101" pitchFamily="2" charset="-122"/>
                <a:ea typeface="STXinwei" panose="02010800040101010101" pitchFamily="2" charset="-122"/>
                <a:cs typeface="Tahoma"/>
              </a:rPr>
              <a:t> </a:t>
            </a:r>
            <a:r>
              <a:rPr sz="2000" spc="10" dirty="0">
                <a:solidFill>
                  <a:srgbClr val="FFFFFF"/>
                </a:solidFill>
                <a:latin typeface="STXinwei" panose="02010800040101010101" pitchFamily="2" charset="-122"/>
                <a:ea typeface="STXinwei" panose="02010800040101010101" pitchFamily="2" charset="-122"/>
                <a:cs typeface="Tahoma"/>
              </a:rPr>
              <a:t>investasi.</a:t>
            </a:r>
            <a:endParaRPr sz="2000" dirty="0">
              <a:latin typeface="STXinwei" panose="02010800040101010101" pitchFamily="2" charset="-122"/>
              <a:ea typeface="STXinwei" panose="02010800040101010101" pitchFamily="2" charset="-122"/>
              <a:cs typeface="Tahoma"/>
            </a:endParaRPr>
          </a:p>
        </p:txBody>
      </p:sp>
      <p:sp>
        <p:nvSpPr>
          <p:cNvPr id="11" name="object 11"/>
          <p:cNvSpPr txBox="1"/>
          <p:nvPr/>
        </p:nvSpPr>
        <p:spPr>
          <a:xfrm>
            <a:off x="6825521" y="889190"/>
            <a:ext cx="5498563" cy="841192"/>
          </a:xfrm>
          <a:prstGeom prst="rect">
            <a:avLst/>
          </a:prstGeom>
        </p:spPr>
        <p:txBody>
          <a:bodyPr vert="horz" wrap="square" lIns="0" tIns="12065" rIns="0" bIns="0" rtlCol="0">
            <a:spAutoFit/>
          </a:bodyPr>
          <a:lstStyle/>
          <a:p>
            <a:pPr marL="12700" marR="5080" indent="67310">
              <a:lnSpc>
                <a:spcPct val="115399"/>
              </a:lnSpc>
              <a:spcBef>
                <a:spcPts val="95"/>
              </a:spcBef>
            </a:pPr>
            <a:r>
              <a:rPr sz="2400" b="1" spc="55" dirty="0">
                <a:solidFill>
                  <a:srgbClr val="FFFFFF"/>
                </a:solidFill>
                <a:latin typeface="STXinwei" panose="02010800040101010101" pitchFamily="2" charset="-122"/>
                <a:ea typeface="STXinwei" panose="02010800040101010101" pitchFamily="2" charset="-122"/>
                <a:cs typeface="Tahoma"/>
              </a:rPr>
              <a:t>Adapun</a:t>
            </a:r>
            <a:r>
              <a:rPr sz="2400" b="1" spc="35" dirty="0">
                <a:solidFill>
                  <a:srgbClr val="FFFFFF"/>
                </a:solidFill>
                <a:latin typeface="STXinwei" panose="02010800040101010101" pitchFamily="2" charset="-122"/>
                <a:ea typeface="STXinwei" panose="02010800040101010101" pitchFamily="2" charset="-122"/>
                <a:cs typeface="Tahoma"/>
              </a:rPr>
              <a:t> </a:t>
            </a:r>
            <a:r>
              <a:rPr sz="2400" b="1" spc="5" dirty="0">
                <a:solidFill>
                  <a:srgbClr val="FFFFFF"/>
                </a:solidFill>
                <a:latin typeface="STXinwei" panose="02010800040101010101" pitchFamily="2" charset="-122"/>
                <a:ea typeface="STXinwei" panose="02010800040101010101" pitchFamily="2" charset="-122"/>
                <a:cs typeface="Tahoma"/>
              </a:rPr>
              <a:t>diversifikasi</a:t>
            </a:r>
            <a:r>
              <a:rPr sz="2400" b="1" spc="35" dirty="0">
                <a:solidFill>
                  <a:srgbClr val="FFFFFF"/>
                </a:solidFill>
                <a:latin typeface="STXinwei" panose="02010800040101010101" pitchFamily="2" charset="-122"/>
                <a:ea typeface="STXinwei" panose="02010800040101010101" pitchFamily="2" charset="-122"/>
                <a:cs typeface="Tahoma"/>
              </a:rPr>
              <a:t> </a:t>
            </a:r>
            <a:r>
              <a:rPr sz="2400" b="1" spc="40" dirty="0">
                <a:solidFill>
                  <a:srgbClr val="FFFFFF"/>
                </a:solidFill>
                <a:latin typeface="STXinwei" panose="02010800040101010101" pitchFamily="2" charset="-122"/>
                <a:ea typeface="STXinwei" panose="02010800040101010101" pitchFamily="2" charset="-122"/>
                <a:cs typeface="Tahoma"/>
              </a:rPr>
              <a:t>yang</a:t>
            </a:r>
            <a:r>
              <a:rPr sz="2400" b="1" spc="35" dirty="0">
                <a:solidFill>
                  <a:srgbClr val="FFFFFF"/>
                </a:solidFill>
                <a:latin typeface="STXinwei" panose="02010800040101010101" pitchFamily="2" charset="-122"/>
                <a:ea typeface="STXinwei" panose="02010800040101010101" pitchFamily="2" charset="-122"/>
                <a:cs typeface="Tahoma"/>
              </a:rPr>
              <a:t> </a:t>
            </a:r>
            <a:r>
              <a:rPr sz="2400" b="1" spc="50" dirty="0">
                <a:solidFill>
                  <a:srgbClr val="FFFFFF"/>
                </a:solidFill>
                <a:latin typeface="STXinwei" panose="02010800040101010101" pitchFamily="2" charset="-122"/>
                <a:ea typeface="STXinwei" panose="02010800040101010101" pitchFamily="2" charset="-122"/>
                <a:cs typeface="Tahoma"/>
              </a:rPr>
              <a:t>berlebihan </a:t>
            </a:r>
            <a:r>
              <a:rPr sz="2400" b="1" spc="-480" dirty="0">
                <a:solidFill>
                  <a:srgbClr val="FFFFFF"/>
                </a:solidFill>
                <a:latin typeface="STXinwei" panose="02010800040101010101" pitchFamily="2" charset="-122"/>
                <a:ea typeface="STXinwei" panose="02010800040101010101" pitchFamily="2" charset="-122"/>
                <a:cs typeface="Tahoma"/>
              </a:rPr>
              <a:t> </a:t>
            </a:r>
            <a:r>
              <a:rPr sz="2400" b="1" dirty="0">
                <a:solidFill>
                  <a:srgbClr val="FFFFFF"/>
                </a:solidFill>
                <a:latin typeface="STXinwei" panose="02010800040101010101" pitchFamily="2" charset="-122"/>
                <a:ea typeface="STXinwei" panose="02010800040101010101" pitchFamily="2" charset="-122"/>
                <a:cs typeface="Tahoma"/>
              </a:rPr>
              <a:t>akan</a:t>
            </a:r>
            <a:r>
              <a:rPr sz="2400" b="1" spc="20" dirty="0">
                <a:solidFill>
                  <a:srgbClr val="FFFFFF"/>
                </a:solidFill>
                <a:latin typeface="STXinwei" panose="02010800040101010101" pitchFamily="2" charset="-122"/>
                <a:ea typeface="STXinwei" panose="02010800040101010101" pitchFamily="2" charset="-122"/>
                <a:cs typeface="Tahoma"/>
              </a:rPr>
              <a:t> </a:t>
            </a:r>
            <a:r>
              <a:rPr sz="2400" b="1" spc="25" dirty="0">
                <a:solidFill>
                  <a:srgbClr val="FFFFFF"/>
                </a:solidFill>
                <a:latin typeface="STXinwei" panose="02010800040101010101" pitchFamily="2" charset="-122"/>
                <a:ea typeface="STXinwei" panose="02010800040101010101" pitchFamily="2" charset="-122"/>
                <a:cs typeface="Tahoma"/>
              </a:rPr>
              <a:t>memiliki </a:t>
            </a:r>
            <a:r>
              <a:rPr sz="2400" b="1" spc="45" dirty="0">
                <a:solidFill>
                  <a:srgbClr val="FFFFFF"/>
                </a:solidFill>
                <a:latin typeface="STXinwei" panose="02010800040101010101" pitchFamily="2" charset="-122"/>
                <a:ea typeface="STXinwei" panose="02010800040101010101" pitchFamily="2" charset="-122"/>
                <a:cs typeface="Tahoma"/>
              </a:rPr>
              <a:t>dampak</a:t>
            </a:r>
            <a:r>
              <a:rPr sz="2400" b="1" spc="25" dirty="0">
                <a:solidFill>
                  <a:srgbClr val="FFFFFF"/>
                </a:solidFill>
                <a:latin typeface="STXinwei" panose="02010800040101010101" pitchFamily="2" charset="-122"/>
                <a:ea typeface="STXinwei" panose="02010800040101010101" pitchFamily="2" charset="-122"/>
                <a:cs typeface="Tahoma"/>
              </a:rPr>
              <a:t> </a:t>
            </a:r>
            <a:r>
              <a:rPr sz="2400" b="1" spc="20" dirty="0">
                <a:solidFill>
                  <a:srgbClr val="FFFFFF"/>
                </a:solidFill>
                <a:latin typeface="STXinwei" panose="02010800040101010101" pitchFamily="2" charset="-122"/>
                <a:ea typeface="STXinwei" panose="02010800040101010101" pitchFamily="2" charset="-122"/>
                <a:cs typeface="Tahoma"/>
              </a:rPr>
              <a:t>negatif,</a:t>
            </a:r>
            <a:r>
              <a:rPr sz="2400" b="1" spc="25" dirty="0">
                <a:solidFill>
                  <a:srgbClr val="FFFFFF"/>
                </a:solidFill>
                <a:latin typeface="STXinwei" panose="02010800040101010101" pitchFamily="2" charset="-122"/>
                <a:ea typeface="STXinwei" panose="02010800040101010101" pitchFamily="2" charset="-122"/>
                <a:cs typeface="Tahoma"/>
              </a:rPr>
              <a:t> </a:t>
            </a:r>
            <a:r>
              <a:rPr sz="2400" b="1" spc="-15" dirty="0">
                <a:solidFill>
                  <a:srgbClr val="FFFFFF"/>
                </a:solidFill>
                <a:latin typeface="STXinwei" panose="02010800040101010101" pitchFamily="2" charset="-122"/>
                <a:ea typeface="STXinwei" panose="02010800040101010101" pitchFamily="2" charset="-122"/>
                <a:cs typeface="Tahoma"/>
              </a:rPr>
              <a:t>yaitu:</a:t>
            </a:r>
            <a:endParaRPr sz="2400" dirty="0">
              <a:latin typeface="STXinwei" panose="02010800040101010101" pitchFamily="2" charset="-122"/>
              <a:ea typeface="STXinwei" panose="02010800040101010101" pitchFamily="2" charset="-122"/>
              <a:cs typeface="Tahoma"/>
            </a:endParaRPr>
          </a:p>
        </p:txBody>
      </p:sp>
      <p:sp>
        <p:nvSpPr>
          <p:cNvPr id="13" name="object 13"/>
          <p:cNvSpPr txBox="1"/>
          <p:nvPr/>
        </p:nvSpPr>
        <p:spPr>
          <a:xfrm>
            <a:off x="6882394" y="1847972"/>
            <a:ext cx="4115805" cy="2162130"/>
          </a:xfrm>
          <a:prstGeom prst="rect">
            <a:avLst/>
          </a:prstGeom>
        </p:spPr>
        <p:txBody>
          <a:bodyPr vert="horz" wrap="square" lIns="0" tIns="12065" rIns="0" bIns="0" rtlCol="0">
            <a:spAutoFit/>
          </a:bodyPr>
          <a:lstStyle/>
          <a:p>
            <a:pPr marL="513080" marR="392430" indent="-457200">
              <a:lnSpc>
                <a:spcPct val="116100"/>
              </a:lnSpc>
              <a:spcBef>
                <a:spcPts val="95"/>
              </a:spcBef>
              <a:buFont typeface="+mj-lt"/>
              <a:buAutoNum type="arabicPeriod"/>
              <a:tabLst>
                <a:tab pos="196850" algn="l"/>
              </a:tabLst>
            </a:pPr>
            <a:r>
              <a:rPr sz="2000" spc="20" dirty="0">
                <a:solidFill>
                  <a:srgbClr val="FFFFFF"/>
                </a:solidFill>
                <a:latin typeface="STXinwei" panose="02010800040101010101" pitchFamily="2" charset="-122"/>
                <a:ea typeface="STXinwei" panose="02010800040101010101" pitchFamily="2" charset="-122"/>
                <a:cs typeface="Tahoma"/>
              </a:rPr>
              <a:t>Kesulitan</a:t>
            </a:r>
            <a:r>
              <a:rPr sz="2000" spc="15" dirty="0">
                <a:solidFill>
                  <a:srgbClr val="FFFFFF"/>
                </a:solidFill>
                <a:latin typeface="STXinwei" panose="02010800040101010101" pitchFamily="2" charset="-122"/>
                <a:ea typeface="STXinwei" panose="02010800040101010101" pitchFamily="2" charset="-122"/>
                <a:cs typeface="Tahoma"/>
              </a:rPr>
              <a:t> </a:t>
            </a:r>
            <a:r>
              <a:rPr sz="2000" spc="10" dirty="0">
                <a:solidFill>
                  <a:srgbClr val="FFFFFF"/>
                </a:solidFill>
                <a:latin typeface="STXinwei" panose="02010800040101010101" pitchFamily="2" charset="-122"/>
                <a:ea typeface="STXinwei" panose="02010800040101010101" pitchFamily="2" charset="-122"/>
                <a:cs typeface="Tahoma"/>
              </a:rPr>
              <a:t>untuk</a:t>
            </a:r>
            <a:r>
              <a:rPr sz="2000" spc="20" dirty="0">
                <a:solidFill>
                  <a:srgbClr val="FFFFFF"/>
                </a:solidFill>
                <a:latin typeface="STXinwei" panose="02010800040101010101" pitchFamily="2" charset="-122"/>
                <a:ea typeface="STXinwei" panose="02010800040101010101" pitchFamily="2" charset="-122"/>
                <a:cs typeface="Tahoma"/>
              </a:rPr>
              <a:t> </a:t>
            </a:r>
            <a:r>
              <a:rPr sz="2000" spc="55" dirty="0">
                <a:solidFill>
                  <a:srgbClr val="FFFFFF"/>
                </a:solidFill>
                <a:latin typeface="STXinwei" panose="02010800040101010101" pitchFamily="2" charset="-122"/>
                <a:ea typeface="STXinwei" panose="02010800040101010101" pitchFamily="2" charset="-122"/>
                <a:cs typeface="Tahoma"/>
              </a:rPr>
              <a:t>mengontrol </a:t>
            </a:r>
            <a:r>
              <a:rPr sz="2000" spc="-395" dirty="0">
                <a:solidFill>
                  <a:srgbClr val="FFFFFF"/>
                </a:solidFill>
                <a:latin typeface="STXinwei" panose="02010800040101010101" pitchFamily="2" charset="-122"/>
                <a:ea typeface="STXinwei" panose="02010800040101010101" pitchFamily="2" charset="-122"/>
                <a:cs typeface="Tahoma"/>
              </a:rPr>
              <a:t> </a:t>
            </a:r>
            <a:r>
              <a:rPr sz="2000" spc="45" dirty="0">
                <a:solidFill>
                  <a:srgbClr val="FFFFFF"/>
                </a:solidFill>
                <a:latin typeface="STXinwei" panose="02010800040101010101" pitchFamily="2" charset="-122"/>
                <a:ea typeface="STXinwei" panose="02010800040101010101" pitchFamily="2" charset="-122"/>
                <a:cs typeface="Tahoma"/>
              </a:rPr>
              <a:t>perkembangan</a:t>
            </a:r>
            <a:r>
              <a:rPr sz="2000" spc="25" dirty="0">
                <a:solidFill>
                  <a:srgbClr val="FFFFFF"/>
                </a:solidFill>
                <a:latin typeface="STXinwei" panose="02010800040101010101" pitchFamily="2" charset="-122"/>
                <a:ea typeface="STXinwei" panose="02010800040101010101" pitchFamily="2" charset="-122"/>
                <a:cs typeface="Tahoma"/>
              </a:rPr>
              <a:t> </a:t>
            </a:r>
            <a:r>
              <a:rPr sz="2000" spc="10" dirty="0" err="1">
                <a:solidFill>
                  <a:srgbClr val="FFFFFF"/>
                </a:solidFill>
                <a:latin typeface="STXinwei" panose="02010800040101010101" pitchFamily="2" charset="-122"/>
                <a:ea typeface="STXinwei" panose="02010800040101010101" pitchFamily="2" charset="-122"/>
                <a:cs typeface="Tahoma"/>
              </a:rPr>
              <a:t>investasi</a:t>
            </a:r>
            <a:r>
              <a:rPr sz="2000" spc="10" dirty="0">
                <a:solidFill>
                  <a:srgbClr val="FFFFFF"/>
                </a:solidFill>
                <a:latin typeface="STXinwei" panose="02010800040101010101" pitchFamily="2" charset="-122"/>
                <a:ea typeface="STXinwei" panose="02010800040101010101" pitchFamily="2" charset="-122"/>
                <a:cs typeface="Tahoma"/>
              </a:rPr>
              <a:t>.</a:t>
            </a:r>
            <a:endParaRPr lang="en-US" sz="2000" dirty="0">
              <a:latin typeface="STXinwei" panose="02010800040101010101" pitchFamily="2" charset="-122"/>
              <a:ea typeface="STXinwei" panose="02010800040101010101" pitchFamily="2" charset="-122"/>
              <a:cs typeface="Tahoma"/>
            </a:endParaRPr>
          </a:p>
          <a:p>
            <a:pPr marL="513080" marR="392430" indent="-457200">
              <a:lnSpc>
                <a:spcPct val="116100"/>
              </a:lnSpc>
              <a:spcBef>
                <a:spcPts val="95"/>
              </a:spcBef>
              <a:buFont typeface="+mj-lt"/>
              <a:buAutoNum type="arabicPeriod"/>
              <a:tabLst>
                <a:tab pos="196850" algn="l"/>
              </a:tabLst>
            </a:pPr>
            <a:r>
              <a:rPr sz="2000" spc="25" dirty="0" err="1">
                <a:solidFill>
                  <a:srgbClr val="FFFFFF"/>
                </a:solidFill>
                <a:latin typeface="STXinwei" panose="02010800040101010101" pitchFamily="2" charset="-122"/>
                <a:ea typeface="STXinwei" panose="02010800040101010101" pitchFamily="2" charset="-122"/>
                <a:cs typeface="Tahoma"/>
              </a:rPr>
              <a:t>Pertumbuhan</a:t>
            </a:r>
            <a:r>
              <a:rPr sz="2000" spc="25" dirty="0">
                <a:solidFill>
                  <a:srgbClr val="FFFFFF"/>
                </a:solidFill>
                <a:latin typeface="STXinwei" panose="02010800040101010101" pitchFamily="2" charset="-122"/>
                <a:ea typeface="STXinwei" panose="02010800040101010101" pitchFamily="2" charset="-122"/>
                <a:cs typeface="Tahoma"/>
              </a:rPr>
              <a:t> </a:t>
            </a:r>
            <a:r>
              <a:rPr sz="2000" spc="5" dirty="0">
                <a:solidFill>
                  <a:srgbClr val="FFFFFF"/>
                </a:solidFill>
                <a:latin typeface="STXinwei" panose="02010800040101010101" pitchFamily="2" charset="-122"/>
                <a:ea typeface="STXinwei" panose="02010800040101010101" pitchFamily="2" charset="-122"/>
                <a:cs typeface="Tahoma"/>
              </a:rPr>
              <a:t>investasi </a:t>
            </a:r>
            <a:r>
              <a:rPr sz="2000" spc="25" dirty="0">
                <a:solidFill>
                  <a:srgbClr val="FFFFFF"/>
                </a:solidFill>
                <a:latin typeface="STXinwei" panose="02010800040101010101" pitchFamily="2" charset="-122"/>
                <a:ea typeface="STXinwei" panose="02010800040101010101" pitchFamily="2" charset="-122"/>
                <a:cs typeface="Tahoma"/>
              </a:rPr>
              <a:t>kurang </a:t>
            </a:r>
            <a:r>
              <a:rPr sz="2000" spc="-400" dirty="0">
                <a:solidFill>
                  <a:srgbClr val="FFFFFF"/>
                </a:solidFill>
                <a:latin typeface="STXinwei" panose="02010800040101010101" pitchFamily="2" charset="-122"/>
                <a:ea typeface="STXinwei" panose="02010800040101010101" pitchFamily="2" charset="-122"/>
                <a:cs typeface="Tahoma"/>
              </a:rPr>
              <a:t> </a:t>
            </a:r>
            <a:r>
              <a:rPr sz="2000" spc="15" dirty="0" err="1">
                <a:solidFill>
                  <a:srgbClr val="FFFFFF"/>
                </a:solidFill>
                <a:latin typeface="STXinwei" panose="02010800040101010101" pitchFamily="2" charset="-122"/>
                <a:ea typeface="STXinwei" panose="02010800040101010101" pitchFamily="2" charset="-122"/>
                <a:cs typeface="Tahoma"/>
              </a:rPr>
              <a:t>memuaskan</a:t>
            </a:r>
            <a:r>
              <a:rPr sz="2000" spc="15" dirty="0">
                <a:solidFill>
                  <a:srgbClr val="FFFFFF"/>
                </a:solidFill>
                <a:latin typeface="STXinwei" panose="02010800040101010101" pitchFamily="2" charset="-122"/>
                <a:ea typeface="STXinwei" panose="02010800040101010101" pitchFamily="2" charset="-122"/>
                <a:cs typeface="Tahoma"/>
              </a:rPr>
              <a:t>.</a:t>
            </a:r>
            <a:endParaRPr lang="en-US" sz="2000" dirty="0">
              <a:latin typeface="STXinwei" panose="02010800040101010101" pitchFamily="2" charset="-122"/>
              <a:ea typeface="STXinwei" panose="02010800040101010101" pitchFamily="2" charset="-122"/>
              <a:cs typeface="Tahoma"/>
            </a:endParaRPr>
          </a:p>
          <a:p>
            <a:pPr marL="513080" marR="392430" indent="-457200">
              <a:lnSpc>
                <a:spcPct val="116100"/>
              </a:lnSpc>
              <a:spcBef>
                <a:spcPts val="95"/>
              </a:spcBef>
              <a:buFont typeface="+mj-lt"/>
              <a:buAutoNum type="arabicPeriod"/>
              <a:tabLst>
                <a:tab pos="196850" algn="l"/>
              </a:tabLst>
            </a:pPr>
            <a:r>
              <a:rPr sz="2000" spc="10" dirty="0" err="1">
                <a:solidFill>
                  <a:srgbClr val="FFFFFF"/>
                </a:solidFill>
                <a:latin typeface="STXinwei" panose="02010800040101010101" pitchFamily="2" charset="-122"/>
                <a:ea typeface="STXinwei" panose="02010800040101010101" pitchFamily="2" charset="-122"/>
                <a:cs typeface="Tahoma"/>
              </a:rPr>
              <a:t>M</a:t>
            </a:r>
            <a:r>
              <a:rPr sz="2000" spc="-20" dirty="0" err="1">
                <a:solidFill>
                  <a:srgbClr val="FFFFFF"/>
                </a:solidFill>
                <a:latin typeface="STXinwei" panose="02010800040101010101" pitchFamily="2" charset="-122"/>
                <a:ea typeface="STXinwei" panose="02010800040101010101" pitchFamily="2" charset="-122"/>
                <a:cs typeface="Tahoma"/>
              </a:rPr>
              <a:t>u</a:t>
            </a:r>
            <a:r>
              <a:rPr sz="2000" spc="30" dirty="0" err="1">
                <a:solidFill>
                  <a:srgbClr val="FFFFFF"/>
                </a:solidFill>
                <a:latin typeface="STXinwei" panose="02010800040101010101" pitchFamily="2" charset="-122"/>
                <a:ea typeface="STXinwei" panose="02010800040101010101" pitchFamily="2" charset="-122"/>
                <a:cs typeface="Tahoma"/>
              </a:rPr>
              <a:t>n</a:t>
            </a:r>
            <a:r>
              <a:rPr sz="2000" spc="105" dirty="0" err="1">
                <a:solidFill>
                  <a:srgbClr val="FFFFFF"/>
                </a:solidFill>
                <a:latin typeface="STXinwei" panose="02010800040101010101" pitchFamily="2" charset="-122"/>
                <a:ea typeface="STXinwei" panose="02010800040101010101" pitchFamily="2" charset="-122"/>
                <a:cs typeface="Tahoma"/>
              </a:rPr>
              <a:t>c</a:t>
            </a:r>
            <a:r>
              <a:rPr sz="2000" spc="-20" dirty="0" err="1">
                <a:solidFill>
                  <a:srgbClr val="FFFFFF"/>
                </a:solidFill>
                <a:latin typeface="STXinwei" panose="02010800040101010101" pitchFamily="2" charset="-122"/>
                <a:ea typeface="STXinwei" panose="02010800040101010101" pitchFamily="2" charset="-122"/>
                <a:cs typeface="Tahoma"/>
              </a:rPr>
              <a:t>u</a:t>
            </a:r>
            <a:r>
              <a:rPr sz="2000" spc="105" dirty="0" err="1">
                <a:solidFill>
                  <a:srgbClr val="FFFFFF"/>
                </a:solidFill>
                <a:latin typeface="STXinwei" panose="02010800040101010101" pitchFamily="2" charset="-122"/>
                <a:ea typeface="STXinwei" panose="02010800040101010101" pitchFamily="2" charset="-122"/>
                <a:cs typeface="Tahoma"/>
              </a:rPr>
              <a:t>l</a:t>
            </a:r>
            <a:r>
              <a:rPr sz="2000" spc="30" dirty="0" err="1">
                <a:solidFill>
                  <a:srgbClr val="FFFFFF"/>
                </a:solidFill>
                <a:latin typeface="STXinwei" panose="02010800040101010101" pitchFamily="2" charset="-122"/>
                <a:ea typeface="STXinwei" panose="02010800040101010101" pitchFamily="2" charset="-122"/>
                <a:cs typeface="Tahoma"/>
              </a:rPr>
              <a:t>n</a:t>
            </a:r>
            <a:r>
              <a:rPr sz="2000" spc="55" dirty="0" err="1">
                <a:solidFill>
                  <a:srgbClr val="FFFFFF"/>
                </a:solidFill>
                <a:latin typeface="STXinwei" panose="02010800040101010101" pitchFamily="2" charset="-122"/>
                <a:ea typeface="STXinwei" panose="02010800040101010101" pitchFamily="2" charset="-122"/>
                <a:cs typeface="Tahoma"/>
              </a:rPr>
              <a:t>y</a:t>
            </a:r>
            <a:r>
              <a:rPr sz="2000" spc="-15" dirty="0" err="1">
                <a:solidFill>
                  <a:srgbClr val="FFFFFF"/>
                </a:solidFill>
                <a:latin typeface="STXinwei" panose="02010800040101010101" pitchFamily="2" charset="-122"/>
                <a:ea typeface="STXinwei" panose="02010800040101010101" pitchFamily="2" charset="-122"/>
                <a:cs typeface="Tahoma"/>
              </a:rPr>
              <a:t>a</a:t>
            </a:r>
            <a:r>
              <a:rPr lang="en-US" sz="2000" spc="-15" dirty="0">
                <a:solidFill>
                  <a:srgbClr val="FFFFFF"/>
                </a:solidFill>
                <a:latin typeface="STXinwei" panose="02010800040101010101" pitchFamily="2" charset="-122"/>
                <a:ea typeface="STXinwei" panose="02010800040101010101" pitchFamily="2" charset="-122"/>
                <a:cs typeface="Tahoma"/>
              </a:rPr>
              <a:t> </a:t>
            </a:r>
            <a:r>
              <a:rPr sz="2000" spc="120" dirty="0" err="1">
                <a:solidFill>
                  <a:srgbClr val="FFFFFF"/>
                </a:solidFill>
                <a:latin typeface="STXinwei" panose="02010800040101010101" pitchFamily="2" charset="-122"/>
                <a:ea typeface="STXinwei" panose="02010800040101010101" pitchFamily="2" charset="-122"/>
                <a:cs typeface="Tahoma"/>
              </a:rPr>
              <a:t>b</a:t>
            </a:r>
            <a:r>
              <a:rPr sz="2000" spc="-15" dirty="0" err="1">
                <a:solidFill>
                  <a:srgbClr val="FFFFFF"/>
                </a:solidFill>
                <a:latin typeface="STXinwei" panose="02010800040101010101" pitchFamily="2" charset="-122"/>
                <a:ea typeface="STXinwei" panose="02010800040101010101" pitchFamily="2" charset="-122"/>
                <a:cs typeface="Tahoma"/>
              </a:rPr>
              <a:t>i</a:t>
            </a:r>
            <a:r>
              <a:rPr sz="2000" spc="-20" dirty="0" err="1">
                <a:solidFill>
                  <a:srgbClr val="FFFFFF"/>
                </a:solidFill>
                <a:latin typeface="STXinwei" panose="02010800040101010101" pitchFamily="2" charset="-122"/>
                <a:ea typeface="STXinwei" panose="02010800040101010101" pitchFamily="2" charset="-122"/>
                <a:cs typeface="Tahoma"/>
              </a:rPr>
              <a:t>a</a:t>
            </a:r>
            <a:r>
              <a:rPr sz="2000" spc="55" dirty="0" err="1">
                <a:solidFill>
                  <a:srgbClr val="FFFFFF"/>
                </a:solidFill>
                <a:latin typeface="STXinwei" panose="02010800040101010101" pitchFamily="2" charset="-122"/>
                <a:ea typeface="STXinwei" panose="02010800040101010101" pitchFamily="2" charset="-122"/>
                <a:cs typeface="Tahoma"/>
              </a:rPr>
              <a:t>y</a:t>
            </a:r>
            <a:r>
              <a:rPr sz="2000" spc="-20" dirty="0" err="1">
                <a:solidFill>
                  <a:srgbClr val="FFFFFF"/>
                </a:solidFill>
                <a:latin typeface="STXinwei" panose="02010800040101010101" pitchFamily="2" charset="-122"/>
                <a:ea typeface="STXinwei" panose="02010800040101010101" pitchFamily="2" charset="-122"/>
                <a:cs typeface="Tahoma"/>
              </a:rPr>
              <a:t>a</a:t>
            </a:r>
            <a:r>
              <a:rPr sz="2000" spc="-114" dirty="0" err="1">
                <a:solidFill>
                  <a:srgbClr val="FFFFFF"/>
                </a:solidFill>
                <a:latin typeface="STXinwei" panose="02010800040101010101" pitchFamily="2" charset="-122"/>
                <a:ea typeface="STXinwei" panose="02010800040101010101" pitchFamily="2" charset="-122"/>
                <a:cs typeface="Tahoma"/>
              </a:rPr>
              <a:t>-</a:t>
            </a:r>
            <a:r>
              <a:rPr sz="2000" spc="120" dirty="0" err="1">
                <a:solidFill>
                  <a:srgbClr val="FFFFFF"/>
                </a:solidFill>
                <a:latin typeface="STXinwei" panose="02010800040101010101" pitchFamily="2" charset="-122"/>
                <a:ea typeface="STXinwei" panose="02010800040101010101" pitchFamily="2" charset="-122"/>
                <a:cs typeface="Tahoma"/>
              </a:rPr>
              <a:t>b</a:t>
            </a:r>
            <a:r>
              <a:rPr sz="2000" spc="-15" dirty="0" err="1">
                <a:solidFill>
                  <a:srgbClr val="FFFFFF"/>
                </a:solidFill>
                <a:latin typeface="STXinwei" panose="02010800040101010101" pitchFamily="2" charset="-122"/>
                <a:ea typeface="STXinwei" panose="02010800040101010101" pitchFamily="2" charset="-122"/>
                <a:cs typeface="Tahoma"/>
              </a:rPr>
              <a:t>i</a:t>
            </a:r>
            <a:r>
              <a:rPr sz="2000" spc="-20" dirty="0" err="1">
                <a:solidFill>
                  <a:srgbClr val="FFFFFF"/>
                </a:solidFill>
                <a:latin typeface="STXinwei" panose="02010800040101010101" pitchFamily="2" charset="-122"/>
                <a:ea typeface="STXinwei" panose="02010800040101010101" pitchFamily="2" charset="-122"/>
                <a:cs typeface="Tahoma"/>
              </a:rPr>
              <a:t>a</a:t>
            </a:r>
            <a:r>
              <a:rPr sz="2000" spc="55" dirty="0" err="1">
                <a:solidFill>
                  <a:srgbClr val="FFFFFF"/>
                </a:solidFill>
                <a:latin typeface="STXinwei" panose="02010800040101010101" pitchFamily="2" charset="-122"/>
                <a:ea typeface="STXinwei" panose="02010800040101010101" pitchFamily="2" charset="-122"/>
                <a:cs typeface="Tahoma"/>
              </a:rPr>
              <a:t>y</a:t>
            </a:r>
            <a:r>
              <a:rPr sz="2000" spc="-15" dirty="0" err="1">
                <a:solidFill>
                  <a:srgbClr val="FFFFFF"/>
                </a:solidFill>
                <a:latin typeface="STXinwei" panose="02010800040101010101" pitchFamily="2" charset="-122"/>
                <a:ea typeface="STXinwei" panose="02010800040101010101" pitchFamily="2" charset="-122"/>
                <a:cs typeface="Tahoma"/>
              </a:rPr>
              <a:t>a</a:t>
            </a:r>
            <a:r>
              <a:rPr lang="en-US" sz="2000" spc="-15" dirty="0">
                <a:solidFill>
                  <a:srgbClr val="FFFFFF"/>
                </a:solidFill>
                <a:latin typeface="STXinwei" panose="02010800040101010101" pitchFamily="2" charset="-122"/>
                <a:ea typeface="STXinwei" panose="02010800040101010101" pitchFamily="2" charset="-122"/>
                <a:cs typeface="Tahoma"/>
              </a:rPr>
              <a:t> </a:t>
            </a:r>
            <a:r>
              <a:rPr sz="2000" spc="55" dirty="0">
                <a:solidFill>
                  <a:srgbClr val="FFFFFF"/>
                </a:solidFill>
                <a:latin typeface="STXinwei" panose="02010800040101010101" pitchFamily="2" charset="-122"/>
                <a:ea typeface="STXinwei" panose="02010800040101010101" pitchFamily="2" charset="-122"/>
                <a:cs typeface="Tahoma"/>
              </a:rPr>
              <a:t>y</a:t>
            </a:r>
            <a:r>
              <a:rPr sz="2000" spc="-20" dirty="0">
                <a:solidFill>
                  <a:srgbClr val="FFFFFF"/>
                </a:solidFill>
                <a:latin typeface="STXinwei" panose="02010800040101010101" pitchFamily="2" charset="-122"/>
                <a:ea typeface="STXinwei" panose="02010800040101010101" pitchFamily="2" charset="-122"/>
                <a:cs typeface="Tahoma"/>
              </a:rPr>
              <a:t>a</a:t>
            </a:r>
            <a:r>
              <a:rPr sz="2000" spc="30" dirty="0">
                <a:solidFill>
                  <a:srgbClr val="FFFFFF"/>
                </a:solidFill>
                <a:latin typeface="STXinwei" panose="02010800040101010101" pitchFamily="2" charset="-122"/>
                <a:ea typeface="STXinwei" panose="02010800040101010101" pitchFamily="2" charset="-122"/>
                <a:cs typeface="Tahoma"/>
              </a:rPr>
              <a:t>n</a:t>
            </a:r>
            <a:r>
              <a:rPr sz="2000" spc="65" dirty="0">
                <a:solidFill>
                  <a:srgbClr val="FFFFFF"/>
                </a:solidFill>
                <a:latin typeface="STXinwei" panose="02010800040101010101" pitchFamily="2" charset="-122"/>
                <a:ea typeface="STXinwei" panose="02010800040101010101" pitchFamily="2" charset="-122"/>
                <a:cs typeface="Tahoma"/>
              </a:rPr>
              <a:t>g</a:t>
            </a:r>
            <a:r>
              <a:rPr lang="en-US" sz="2000" spc="65" dirty="0">
                <a:solidFill>
                  <a:srgbClr val="FFFFFF"/>
                </a:solidFill>
                <a:latin typeface="STXinwei" panose="02010800040101010101" pitchFamily="2" charset="-122"/>
                <a:ea typeface="STXinwei" panose="02010800040101010101" pitchFamily="2" charset="-122"/>
                <a:cs typeface="Tahoma"/>
              </a:rPr>
              <a:t> </a:t>
            </a:r>
            <a:r>
              <a:rPr lang="en-US" sz="2000" spc="65" dirty="0" err="1">
                <a:solidFill>
                  <a:srgbClr val="FFFFFF"/>
                </a:solidFill>
                <a:latin typeface="STXinwei" panose="02010800040101010101" pitchFamily="2" charset="-122"/>
                <a:ea typeface="STXinwei" panose="02010800040101010101" pitchFamily="2" charset="-122"/>
                <a:cs typeface="Tahoma"/>
              </a:rPr>
              <a:t>tidak</a:t>
            </a:r>
            <a:r>
              <a:rPr lang="en-US" sz="2000" spc="65" dirty="0">
                <a:solidFill>
                  <a:srgbClr val="FFFFFF"/>
                </a:solidFill>
                <a:latin typeface="STXinwei" panose="02010800040101010101" pitchFamily="2" charset="-122"/>
                <a:ea typeface="STXinwei" panose="02010800040101010101" pitchFamily="2" charset="-122"/>
                <a:cs typeface="Tahoma"/>
              </a:rPr>
              <a:t> </a:t>
            </a:r>
            <a:r>
              <a:rPr sz="2000" spc="40" dirty="0" err="1">
                <a:solidFill>
                  <a:srgbClr val="FFFFFF"/>
                </a:solidFill>
                <a:latin typeface="STXinwei" panose="02010800040101010101" pitchFamily="2" charset="-122"/>
                <a:ea typeface="STXinwei" panose="02010800040101010101" pitchFamily="2" charset="-122"/>
                <a:cs typeface="Tahoma"/>
              </a:rPr>
              <a:t>terduga</a:t>
            </a:r>
            <a:r>
              <a:rPr sz="2000" spc="40" dirty="0">
                <a:solidFill>
                  <a:srgbClr val="FFFFFF"/>
                </a:solidFill>
                <a:latin typeface="STXinwei" panose="02010800040101010101" pitchFamily="2" charset="-122"/>
                <a:ea typeface="STXinwei" panose="02010800040101010101" pitchFamily="2" charset="-122"/>
                <a:cs typeface="Tahoma"/>
              </a:rPr>
              <a:t>.</a:t>
            </a:r>
            <a:endParaRPr sz="2000" dirty="0">
              <a:latin typeface="STXinwei" panose="02010800040101010101" pitchFamily="2" charset="-122"/>
              <a:ea typeface="STXinwei" panose="02010800040101010101" pitchFamily="2" charset="-122"/>
              <a:cs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fade">
                                      <p:cBhvr>
                                        <p:cTn id="12" dur="1000"/>
                                        <p:tgtEl>
                                          <p:spTgt spid="10">
                                            <p:txEl>
                                              <p:pRg st="1" end="1"/>
                                            </p:txEl>
                                          </p:spTgt>
                                        </p:tgtEl>
                                      </p:cBhvr>
                                    </p:animEffect>
                                    <p:anim calcmode="lin" valueType="num">
                                      <p:cBhvr>
                                        <p:cTn id="13"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fade">
                                      <p:cBhvr>
                                        <p:cTn id="17" dur="1000"/>
                                        <p:tgtEl>
                                          <p:spTgt spid="10">
                                            <p:txEl>
                                              <p:pRg st="2" end="2"/>
                                            </p:txEl>
                                          </p:spTgt>
                                        </p:tgtEl>
                                      </p:cBhvr>
                                    </p:animEffect>
                                    <p:anim calcmode="lin" valueType="num">
                                      <p:cBhvr>
                                        <p:cTn id="18"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1000"/>
                                        <p:tgtEl>
                                          <p:spTgt spid="13">
                                            <p:txEl>
                                              <p:pRg st="0" end="0"/>
                                            </p:txEl>
                                          </p:spTgt>
                                        </p:tgtEl>
                                      </p:cBhvr>
                                    </p:animEffect>
                                    <p:anim calcmode="lin" valueType="num">
                                      <p:cBhvr>
                                        <p:cTn id="25"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animEffect transition="in" filter="fade">
                                      <p:cBhvr>
                                        <p:cTn id="29" dur="1000"/>
                                        <p:tgtEl>
                                          <p:spTgt spid="13">
                                            <p:txEl>
                                              <p:pRg st="1" end="1"/>
                                            </p:txEl>
                                          </p:spTgt>
                                        </p:tgtEl>
                                      </p:cBhvr>
                                    </p:animEffect>
                                    <p:anim calcmode="lin" valueType="num">
                                      <p:cBhvr>
                                        <p:cTn id="30"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31"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3">
                                            <p:txEl>
                                              <p:pRg st="2" end="2"/>
                                            </p:txEl>
                                          </p:spTgt>
                                        </p:tgtEl>
                                        <p:attrNameLst>
                                          <p:attrName>style.visibility</p:attrName>
                                        </p:attrNameLst>
                                      </p:cBhvr>
                                      <p:to>
                                        <p:strVal val="visible"/>
                                      </p:to>
                                    </p:set>
                                    <p:animEffect transition="in" filter="fade">
                                      <p:cBhvr>
                                        <p:cTn id="34" dur="1000"/>
                                        <p:tgtEl>
                                          <p:spTgt spid="13">
                                            <p:txEl>
                                              <p:pRg st="2" end="2"/>
                                            </p:txEl>
                                          </p:spTgt>
                                        </p:tgtEl>
                                      </p:cBhvr>
                                    </p:animEffect>
                                    <p:anim calcmode="lin" valueType="num">
                                      <p:cBhvr>
                                        <p:cTn id="35"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2150" y="287248"/>
            <a:ext cx="12226925" cy="7028180"/>
          </a:xfrm>
          <a:custGeom>
            <a:avLst/>
            <a:gdLst/>
            <a:ahLst/>
            <a:cxnLst/>
            <a:rect l="l" t="t" r="r" b="b"/>
            <a:pathLst>
              <a:path w="12226925" h="7028180">
                <a:moveTo>
                  <a:pt x="0" y="0"/>
                </a:moveTo>
                <a:lnTo>
                  <a:pt x="12226716" y="0"/>
                </a:lnTo>
                <a:lnTo>
                  <a:pt x="12226716" y="7027812"/>
                </a:lnTo>
                <a:lnTo>
                  <a:pt x="0" y="7027812"/>
                </a:lnTo>
                <a:lnTo>
                  <a:pt x="0" y="0"/>
                </a:lnTo>
                <a:close/>
              </a:path>
            </a:pathLst>
          </a:custGeom>
          <a:ln w="209549">
            <a:solidFill>
              <a:srgbClr val="FFFFFF"/>
            </a:solidFill>
          </a:ln>
        </p:spPr>
        <p:txBody>
          <a:bodyPr wrap="square" lIns="0" tIns="0" rIns="0" bIns="0" rtlCol="0"/>
          <a:lstStyle/>
          <a:p>
            <a:endParaRPr/>
          </a:p>
        </p:txBody>
      </p:sp>
      <p:sp>
        <p:nvSpPr>
          <p:cNvPr id="3" name="object 3"/>
          <p:cNvSpPr txBox="1"/>
          <p:nvPr/>
        </p:nvSpPr>
        <p:spPr>
          <a:xfrm>
            <a:off x="11706362" y="6191259"/>
            <a:ext cx="391160" cy="350520"/>
          </a:xfrm>
          <a:prstGeom prst="rect">
            <a:avLst/>
          </a:prstGeom>
        </p:spPr>
        <p:txBody>
          <a:bodyPr vert="horz" wrap="square" lIns="0" tIns="16510" rIns="0" bIns="0" rtlCol="0">
            <a:spAutoFit/>
          </a:bodyPr>
          <a:lstStyle/>
          <a:p>
            <a:pPr marL="12700">
              <a:lnSpc>
                <a:spcPct val="100000"/>
              </a:lnSpc>
              <a:spcBef>
                <a:spcPts val="130"/>
              </a:spcBef>
            </a:pPr>
            <a:r>
              <a:rPr sz="2100" b="1" spc="100" dirty="0">
                <a:solidFill>
                  <a:srgbClr val="FFFFFF"/>
                </a:solidFill>
                <a:latin typeface="Tahoma"/>
                <a:cs typeface="Tahoma"/>
              </a:rPr>
              <a:t>04</a:t>
            </a:r>
            <a:endParaRPr sz="2100">
              <a:latin typeface="Tahoma"/>
              <a:cs typeface="Tahoma"/>
            </a:endParaRPr>
          </a:p>
        </p:txBody>
      </p:sp>
      <p:sp>
        <p:nvSpPr>
          <p:cNvPr id="4" name="object 4"/>
          <p:cNvSpPr txBox="1">
            <a:spLocks noGrp="1"/>
          </p:cNvSpPr>
          <p:nvPr>
            <p:ph type="title"/>
          </p:nvPr>
        </p:nvSpPr>
        <p:spPr>
          <a:xfrm>
            <a:off x="931629" y="696102"/>
            <a:ext cx="9609455" cy="1286250"/>
          </a:xfrm>
          <a:prstGeom prst="rect">
            <a:avLst/>
          </a:prstGeom>
        </p:spPr>
        <p:txBody>
          <a:bodyPr vert="horz" wrap="square" lIns="0" tIns="12065" rIns="0" bIns="0" rtlCol="0">
            <a:spAutoFit/>
          </a:bodyPr>
          <a:lstStyle/>
          <a:p>
            <a:pPr marL="12700" marR="5080">
              <a:lnSpc>
                <a:spcPct val="116799"/>
              </a:lnSpc>
              <a:spcBef>
                <a:spcPts val="95"/>
              </a:spcBef>
            </a:pPr>
            <a:r>
              <a:rPr sz="2400" spc="45" dirty="0">
                <a:latin typeface="STXinwei" panose="02010800040101010101" pitchFamily="2" charset="-122"/>
                <a:ea typeface="STXinwei" panose="02010800040101010101" pitchFamily="2" charset="-122"/>
              </a:rPr>
              <a:t>Tandelilin</a:t>
            </a:r>
            <a:r>
              <a:rPr sz="2400" spc="40" dirty="0">
                <a:latin typeface="STXinwei" panose="02010800040101010101" pitchFamily="2" charset="-122"/>
                <a:ea typeface="STXinwei" panose="02010800040101010101" pitchFamily="2" charset="-122"/>
              </a:rPr>
              <a:t> </a:t>
            </a:r>
            <a:r>
              <a:rPr sz="2400" spc="-60" dirty="0">
                <a:latin typeface="STXinwei" panose="02010800040101010101" pitchFamily="2" charset="-122"/>
                <a:ea typeface="STXinwei" panose="02010800040101010101" pitchFamily="2" charset="-122"/>
              </a:rPr>
              <a:t>(2010)</a:t>
            </a:r>
            <a:r>
              <a:rPr sz="2400" spc="40" dirty="0">
                <a:latin typeface="STXinwei" panose="02010800040101010101" pitchFamily="2" charset="-122"/>
                <a:ea typeface="STXinwei" panose="02010800040101010101" pitchFamily="2" charset="-122"/>
              </a:rPr>
              <a:t> </a:t>
            </a:r>
            <a:r>
              <a:rPr sz="2400" spc="35" dirty="0">
                <a:latin typeface="STXinwei" panose="02010800040101010101" pitchFamily="2" charset="-122"/>
                <a:ea typeface="STXinwei" panose="02010800040101010101" pitchFamily="2" charset="-122"/>
              </a:rPr>
              <a:t>mengatakan</a:t>
            </a:r>
            <a:r>
              <a:rPr sz="2400" spc="40" dirty="0">
                <a:latin typeface="STXinwei" panose="02010800040101010101" pitchFamily="2" charset="-122"/>
                <a:ea typeface="STXinwei" panose="02010800040101010101" pitchFamily="2" charset="-122"/>
              </a:rPr>
              <a:t> ada </a:t>
            </a:r>
            <a:r>
              <a:rPr sz="2400" spc="30" dirty="0">
                <a:latin typeface="STXinwei" panose="02010800040101010101" pitchFamily="2" charset="-122"/>
                <a:ea typeface="STXinwei" panose="02010800040101010101" pitchFamily="2" charset="-122"/>
              </a:rPr>
              <a:t>tiga</a:t>
            </a:r>
            <a:r>
              <a:rPr sz="2400" spc="40" dirty="0">
                <a:latin typeface="STXinwei" panose="02010800040101010101" pitchFamily="2" charset="-122"/>
                <a:ea typeface="STXinwei" panose="02010800040101010101" pitchFamily="2" charset="-122"/>
              </a:rPr>
              <a:t> </a:t>
            </a:r>
            <a:r>
              <a:rPr sz="2400" spc="70" dirty="0">
                <a:latin typeface="STXinwei" panose="02010800040101010101" pitchFamily="2" charset="-122"/>
                <a:ea typeface="STXinwei" panose="02010800040101010101" pitchFamily="2" charset="-122"/>
              </a:rPr>
              <a:t>konsep</a:t>
            </a:r>
            <a:r>
              <a:rPr sz="2400" spc="40" dirty="0">
                <a:latin typeface="STXinwei" panose="02010800040101010101" pitchFamily="2" charset="-122"/>
                <a:ea typeface="STXinwei" panose="02010800040101010101" pitchFamily="2" charset="-122"/>
              </a:rPr>
              <a:t> </a:t>
            </a:r>
            <a:r>
              <a:rPr sz="2400" spc="20" dirty="0">
                <a:latin typeface="STXinwei" panose="02010800040101010101" pitchFamily="2" charset="-122"/>
                <a:ea typeface="STXinwei" panose="02010800040101010101" pitchFamily="2" charset="-122"/>
              </a:rPr>
              <a:t>dasar</a:t>
            </a:r>
            <a:r>
              <a:rPr sz="2400" spc="40" dirty="0">
                <a:latin typeface="STXinwei" panose="02010800040101010101" pitchFamily="2" charset="-122"/>
                <a:ea typeface="STXinwei" panose="02010800040101010101" pitchFamily="2" charset="-122"/>
              </a:rPr>
              <a:t> </a:t>
            </a:r>
            <a:r>
              <a:rPr sz="2400" spc="55" dirty="0">
                <a:latin typeface="STXinwei" panose="02010800040101010101" pitchFamily="2" charset="-122"/>
                <a:ea typeface="STXinwei" panose="02010800040101010101" pitchFamily="2" charset="-122"/>
              </a:rPr>
              <a:t>yang</a:t>
            </a:r>
            <a:r>
              <a:rPr sz="2400" spc="40" dirty="0">
                <a:latin typeface="STXinwei" panose="02010800040101010101" pitchFamily="2" charset="-122"/>
                <a:ea typeface="STXinwei" panose="02010800040101010101" pitchFamily="2" charset="-122"/>
              </a:rPr>
              <a:t> </a:t>
            </a:r>
            <a:r>
              <a:rPr sz="2400" spc="70" dirty="0">
                <a:latin typeface="STXinwei" panose="02010800040101010101" pitchFamily="2" charset="-122"/>
                <a:ea typeface="STXinwei" panose="02010800040101010101" pitchFamily="2" charset="-122"/>
              </a:rPr>
              <a:t>perlu</a:t>
            </a:r>
            <a:r>
              <a:rPr sz="2400" spc="40" dirty="0">
                <a:latin typeface="STXinwei" panose="02010800040101010101" pitchFamily="2" charset="-122"/>
                <a:ea typeface="STXinwei" panose="02010800040101010101" pitchFamily="2" charset="-122"/>
              </a:rPr>
              <a:t> </a:t>
            </a:r>
            <a:r>
              <a:rPr sz="2400" spc="30" dirty="0">
                <a:latin typeface="STXinwei" panose="02010800040101010101" pitchFamily="2" charset="-122"/>
                <a:ea typeface="STXinwei" panose="02010800040101010101" pitchFamily="2" charset="-122"/>
              </a:rPr>
              <a:t>diketahui</a:t>
            </a:r>
            <a:r>
              <a:rPr sz="2400" spc="40" dirty="0">
                <a:latin typeface="STXinwei" panose="02010800040101010101" pitchFamily="2" charset="-122"/>
                <a:ea typeface="STXinwei" panose="02010800040101010101" pitchFamily="2" charset="-122"/>
              </a:rPr>
              <a:t> sebagai </a:t>
            </a:r>
            <a:r>
              <a:rPr sz="2400" spc="-500" dirty="0">
                <a:latin typeface="STXinwei" panose="02010800040101010101" pitchFamily="2" charset="-122"/>
                <a:ea typeface="STXinwei" panose="02010800040101010101" pitchFamily="2" charset="-122"/>
              </a:rPr>
              <a:t> </a:t>
            </a:r>
            <a:r>
              <a:rPr sz="2400" spc="25" dirty="0">
                <a:latin typeface="STXinwei" panose="02010800040101010101" pitchFamily="2" charset="-122"/>
                <a:ea typeface="STXinwei" panose="02010800040101010101" pitchFamily="2" charset="-122"/>
              </a:rPr>
              <a:t>dasar</a:t>
            </a:r>
            <a:r>
              <a:rPr sz="2400" spc="30" dirty="0">
                <a:latin typeface="STXinwei" panose="02010800040101010101" pitchFamily="2" charset="-122"/>
                <a:ea typeface="STXinwei" panose="02010800040101010101" pitchFamily="2" charset="-122"/>
              </a:rPr>
              <a:t> </a:t>
            </a:r>
            <a:r>
              <a:rPr sz="2400" spc="15" dirty="0">
                <a:latin typeface="STXinwei" panose="02010800040101010101" pitchFamily="2" charset="-122"/>
                <a:ea typeface="STXinwei" panose="02010800040101010101" pitchFamily="2" charset="-122"/>
              </a:rPr>
              <a:t>untuk</a:t>
            </a:r>
            <a:r>
              <a:rPr sz="2400" spc="35" dirty="0">
                <a:latin typeface="STXinwei" panose="02010800040101010101" pitchFamily="2" charset="-122"/>
                <a:ea typeface="STXinwei" panose="02010800040101010101" pitchFamily="2" charset="-122"/>
              </a:rPr>
              <a:t> </a:t>
            </a:r>
            <a:r>
              <a:rPr sz="2400" spc="55" dirty="0">
                <a:latin typeface="STXinwei" panose="02010800040101010101" pitchFamily="2" charset="-122"/>
                <a:ea typeface="STXinwei" panose="02010800040101010101" pitchFamily="2" charset="-122"/>
              </a:rPr>
              <a:t>pembentukan</a:t>
            </a:r>
            <a:r>
              <a:rPr sz="2400" spc="35" dirty="0">
                <a:latin typeface="STXinwei" panose="02010800040101010101" pitchFamily="2" charset="-122"/>
                <a:ea typeface="STXinwei" panose="02010800040101010101" pitchFamily="2" charset="-122"/>
              </a:rPr>
              <a:t> </a:t>
            </a:r>
            <a:r>
              <a:rPr sz="2400" spc="80" dirty="0">
                <a:latin typeface="STXinwei" panose="02010800040101010101" pitchFamily="2" charset="-122"/>
                <a:ea typeface="STXinwei" panose="02010800040101010101" pitchFamily="2" charset="-122"/>
              </a:rPr>
              <a:t>portofolio</a:t>
            </a:r>
            <a:r>
              <a:rPr sz="2400" spc="35" dirty="0">
                <a:latin typeface="STXinwei" panose="02010800040101010101" pitchFamily="2" charset="-122"/>
                <a:ea typeface="STXinwei" panose="02010800040101010101" pitchFamily="2" charset="-122"/>
              </a:rPr>
              <a:t> </a:t>
            </a:r>
            <a:r>
              <a:rPr sz="2400" spc="60" dirty="0">
                <a:latin typeface="STXinwei" panose="02010800040101010101" pitchFamily="2" charset="-122"/>
                <a:ea typeface="STXinwei" panose="02010800040101010101" pitchFamily="2" charset="-122"/>
              </a:rPr>
              <a:t>optimal,</a:t>
            </a:r>
            <a:r>
              <a:rPr sz="2400" spc="30" dirty="0">
                <a:latin typeface="STXinwei" panose="02010800040101010101" pitchFamily="2" charset="-122"/>
                <a:ea typeface="STXinwei" panose="02010800040101010101" pitchFamily="2" charset="-122"/>
              </a:rPr>
              <a:t> </a:t>
            </a:r>
            <a:r>
              <a:rPr sz="2400" spc="10" dirty="0">
                <a:latin typeface="STXinwei" panose="02010800040101010101" pitchFamily="2" charset="-122"/>
                <a:ea typeface="STXinwei" panose="02010800040101010101" pitchFamily="2" charset="-122"/>
              </a:rPr>
              <a:t>yaitu</a:t>
            </a:r>
            <a:r>
              <a:rPr sz="2400" spc="35" dirty="0">
                <a:latin typeface="STXinwei" panose="02010800040101010101" pitchFamily="2" charset="-122"/>
                <a:ea typeface="STXinwei" panose="02010800040101010101" pitchFamily="2" charset="-122"/>
              </a:rPr>
              <a:t> </a:t>
            </a:r>
            <a:r>
              <a:rPr sz="2400" spc="-60" dirty="0">
                <a:latin typeface="STXinwei" panose="02010800040101010101" pitchFamily="2" charset="-122"/>
                <a:ea typeface="STXinwei" panose="02010800040101010101" pitchFamily="2" charset="-122"/>
              </a:rPr>
              <a:t>:</a:t>
            </a:r>
            <a:endParaRPr sz="2400" dirty="0">
              <a:latin typeface="STXinwei" panose="02010800040101010101" pitchFamily="2" charset="-122"/>
              <a:ea typeface="STXinwei" panose="02010800040101010101" pitchFamily="2" charset="-122"/>
            </a:endParaRPr>
          </a:p>
        </p:txBody>
      </p:sp>
      <p:sp>
        <p:nvSpPr>
          <p:cNvPr id="5" name="object 5"/>
          <p:cNvSpPr txBox="1"/>
          <p:nvPr/>
        </p:nvSpPr>
        <p:spPr>
          <a:xfrm>
            <a:off x="1260232" y="2210458"/>
            <a:ext cx="4615659" cy="3587649"/>
          </a:xfrm>
          <a:prstGeom prst="rect">
            <a:avLst/>
          </a:prstGeom>
        </p:spPr>
        <p:txBody>
          <a:bodyPr vert="horz" wrap="square" lIns="0" tIns="12065" rIns="0" bIns="0" rtlCol="0">
            <a:spAutoFit/>
          </a:bodyPr>
          <a:lstStyle/>
          <a:p>
            <a:pPr marL="12700" marR="5080" algn="just">
              <a:lnSpc>
                <a:spcPct val="116100"/>
              </a:lnSpc>
              <a:spcBef>
                <a:spcPts val="95"/>
              </a:spcBef>
            </a:pPr>
            <a:r>
              <a:rPr sz="1700" spc="25" dirty="0">
                <a:solidFill>
                  <a:srgbClr val="FFFFFF"/>
                </a:solidFill>
                <a:latin typeface="STXinwei" panose="02010800040101010101" pitchFamily="2" charset="-122"/>
                <a:ea typeface="STXinwei" panose="02010800040101010101" pitchFamily="2" charset="-122"/>
                <a:cs typeface="Tahoma"/>
              </a:rPr>
              <a:t>Untuk</a:t>
            </a:r>
            <a:r>
              <a:rPr sz="1700" spc="30" dirty="0">
                <a:solidFill>
                  <a:srgbClr val="FFFFFF"/>
                </a:solidFill>
                <a:latin typeface="STXinwei" panose="02010800040101010101" pitchFamily="2" charset="-122"/>
                <a:ea typeface="STXinwei" panose="02010800040101010101" pitchFamily="2" charset="-122"/>
                <a:cs typeface="Tahoma"/>
              </a:rPr>
              <a:t> </a:t>
            </a:r>
            <a:r>
              <a:rPr sz="1700" spc="40" dirty="0">
                <a:solidFill>
                  <a:srgbClr val="FFFFFF"/>
                </a:solidFill>
                <a:latin typeface="STXinwei" panose="02010800040101010101" pitchFamily="2" charset="-122"/>
                <a:ea typeface="STXinwei" panose="02010800040101010101" pitchFamily="2" charset="-122"/>
                <a:cs typeface="Tahoma"/>
              </a:rPr>
              <a:t>membentuk</a:t>
            </a:r>
            <a:r>
              <a:rPr sz="1700" spc="45" dirty="0">
                <a:solidFill>
                  <a:srgbClr val="FFFFFF"/>
                </a:solidFill>
                <a:latin typeface="STXinwei" panose="02010800040101010101" pitchFamily="2" charset="-122"/>
                <a:ea typeface="STXinwei" panose="02010800040101010101" pitchFamily="2" charset="-122"/>
                <a:cs typeface="Tahoma"/>
              </a:rPr>
              <a:t> </a:t>
            </a:r>
            <a:r>
              <a:rPr sz="1700" spc="60" dirty="0">
                <a:solidFill>
                  <a:srgbClr val="FFFFFF"/>
                </a:solidFill>
                <a:latin typeface="STXinwei" panose="02010800040101010101" pitchFamily="2" charset="-122"/>
                <a:ea typeface="STXinwei" panose="02010800040101010101" pitchFamily="2" charset="-122"/>
                <a:cs typeface="Tahoma"/>
              </a:rPr>
              <a:t>portofolio</a:t>
            </a:r>
            <a:r>
              <a:rPr sz="1700" spc="65" dirty="0">
                <a:solidFill>
                  <a:srgbClr val="FFFFFF"/>
                </a:solidFill>
                <a:latin typeface="STXinwei" panose="02010800040101010101" pitchFamily="2" charset="-122"/>
                <a:ea typeface="STXinwei" panose="02010800040101010101" pitchFamily="2" charset="-122"/>
                <a:cs typeface="Tahoma"/>
              </a:rPr>
              <a:t> </a:t>
            </a:r>
            <a:r>
              <a:rPr sz="1700" spc="40" dirty="0">
                <a:solidFill>
                  <a:srgbClr val="FFFFFF"/>
                </a:solidFill>
                <a:latin typeface="STXinwei" panose="02010800040101010101" pitchFamily="2" charset="-122"/>
                <a:ea typeface="STXinwei" panose="02010800040101010101" pitchFamily="2" charset="-122"/>
                <a:cs typeface="Tahoma"/>
              </a:rPr>
              <a:t>yang</a:t>
            </a:r>
            <a:r>
              <a:rPr sz="1700" spc="45" dirty="0">
                <a:solidFill>
                  <a:srgbClr val="FFFFFF"/>
                </a:solidFill>
                <a:latin typeface="STXinwei" panose="02010800040101010101" pitchFamily="2" charset="-122"/>
                <a:ea typeface="STXinwei" panose="02010800040101010101" pitchFamily="2" charset="-122"/>
                <a:cs typeface="Tahoma"/>
              </a:rPr>
              <a:t> </a:t>
            </a:r>
            <a:r>
              <a:rPr sz="1700" spc="10" dirty="0">
                <a:solidFill>
                  <a:srgbClr val="FFFFFF"/>
                </a:solidFill>
                <a:latin typeface="STXinwei" panose="02010800040101010101" pitchFamily="2" charset="-122"/>
                <a:ea typeface="STXinwei" panose="02010800040101010101" pitchFamily="2" charset="-122"/>
                <a:cs typeface="Tahoma"/>
              </a:rPr>
              <a:t>efisien</a:t>
            </a:r>
            <a:r>
              <a:rPr sz="1700" spc="15" dirty="0">
                <a:solidFill>
                  <a:srgbClr val="FFFFFF"/>
                </a:solidFill>
                <a:latin typeface="STXinwei" panose="02010800040101010101" pitchFamily="2" charset="-122"/>
                <a:ea typeface="STXinwei" panose="02010800040101010101" pitchFamily="2" charset="-122"/>
                <a:cs typeface="Tahoma"/>
              </a:rPr>
              <a:t> </a:t>
            </a:r>
            <a:r>
              <a:rPr sz="1700" spc="-5" dirty="0">
                <a:solidFill>
                  <a:srgbClr val="FFFFFF"/>
                </a:solidFill>
                <a:latin typeface="STXinwei" panose="02010800040101010101" pitchFamily="2" charset="-122"/>
                <a:ea typeface="STXinwei" panose="02010800040101010101" pitchFamily="2" charset="-122"/>
                <a:cs typeface="Tahoma"/>
              </a:rPr>
              <a:t>harus </a:t>
            </a:r>
            <a:r>
              <a:rPr sz="1700" dirty="0">
                <a:solidFill>
                  <a:srgbClr val="FFFFFF"/>
                </a:solidFill>
                <a:latin typeface="STXinwei" panose="02010800040101010101" pitchFamily="2" charset="-122"/>
                <a:ea typeface="STXinwei" panose="02010800040101010101" pitchFamily="2" charset="-122"/>
                <a:cs typeface="Tahoma"/>
              </a:rPr>
              <a:t> </a:t>
            </a:r>
            <a:r>
              <a:rPr sz="1700" spc="65" dirty="0">
                <a:solidFill>
                  <a:srgbClr val="FFFFFF"/>
                </a:solidFill>
                <a:latin typeface="STXinwei" panose="02010800040101010101" pitchFamily="2" charset="-122"/>
                <a:ea typeface="STXinwei" panose="02010800040101010101" pitchFamily="2" charset="-122"/>
                <a:cs typeface="Tahoma"/>
              </a:rPr>
              <a:t>berpegang </a:t>
            </a:r>
            <a:r>
              <a:rPr sz="1700" spc="55" dirty="0">
                <a:solidFill>
                  <a:srgbClr val="FFFFFF"/>
                </a:solidFill>
                <a:latin typeface="STXinwei" panose="02010800040101010101" pitchFamily="2" charset="-122"/>
                <a:ea typeface="STXinwei" panose="02010800040101010101" pitchFamily="2" charset="-122"/>
                <a:cs typeface="Tahoma"/>
              </a:rPr>
              <a:t>pada </a:t>
            </a:r>
            <a:r>
              <a:rPr sz="1700" spc="-10" dirty="0">
                <a:solidFill>
                  <a:srgbClr val="FFFFFF"/>
                </a:solidFill>
                <a:latin typeface="STXinwei" panose="02010800040101010101" pitchFamily="2" charset="-122"/>
                <a:ea typeface="STXinwei" panose="02010800040101010101" pitchFamily="2" charset="-122"/>
                <a:cs typeface="Tahoma"/>
              </a:rPr>
              <a:t>asumsi </a:t>
            </a:r>
            <a:r>
              <a:rPr sz="1700" spc="20" dirty="0">
                <a:solidFill>
                  <a:srgbClr val="FFFFFF"/>
                </a:solidFill>
                <a:latin typeface="STXinwei" panose="02010800040101010101" pitchFamily="2" charset="-122"/>
                <a:ea typeface="STXinwei" panose="02010800040101010101" pitchFamily="2" charset="-122"/>
                <a:cs typeface="Tahoma"/>
              </a:rPr>
              <a:t>bagaimana </a:t>
            </a:r>
            <a:r>
              <a:rPr sz="1700" spc="35" dirty="0">
                <a:solidFill>
                  <a:srgbClr val="FFFFFF"/>
                </a:solidFill>
                <a:latin typeface="STXinwei" panose="02010800040101010101" pitchFamily="2" charset="-122"/>
                <a:ea typeface="STXinwei" panose="02010800040101010101" pitchFamily="2" charset="-122"/>
                <a:cs typeface="Tahoma"/>
              </a:rPr>
              <a:t>perilaku </a:t>
            </a:r>
            <a:r>
              <a:rPr sz="1700" spc="25" dirty="0">
                <a:solidFill>
                  <a:srgbClr val="FFFFFF"/>
                </a:solidFill>
                <a:latin typeface="STXinwei" panose="02010800040101010101" pitchFamily="2" charset="-122"/>
                <a:ea typeface="STXinwei" panose="02010800040101010101" pitchFamily="2" charset="-122"/>
                <a:cs typeface="Tahoma"/>
              </a:rPr>
              <a:t>investor </a:t>
            </a:r>
            <a:r>
              <a:rPr sz="1700" spc="30" dirty="0">
                <a:solidFill>
                  <a:srgbClr val="FFFFFF"/>
                </a:solidFill>
                <a:latin typeface="STXinwei" panose="02010800040101010101" pitchFamily="2" charset="-122"/>
                <a:ea typeface="STXinwei" panose="02010800040101010101" pitchFamily="2" charset="-122"/>
                <a:cs typeface="Tahoma"/>
              </a:rPr>
              <a:t> </a:t>
            </a:r>
            <a:r>
              <a:rPr sz="1700" spc="45" dirty="0">
                <a:solidFill>
                  <a:srgbClr val="FFFFFF"/>
                </a:solidFill>
                <a:latin typeface="STXinwei" panose="02010800040101010101" pitchFamily="2" charset="-122"/>
                <a:ea typeface="STXinwei" panose="02010800040101010101" pitchFamily="2" charset="-122"/>
                <a:cs typeface="Tahoma"/>
              </a:rPr>
              <a:t>dalam</a:t>
            </a:r>
            <a:r>
              <a:rPr sz="1700" spc="50" dirty="0">
                <a:solidFill>
                  <a:srgbClr val="FFFFFF"/>
                </a:solidFill>
                <a:latin typeface="STXinwei" panose="02010800040101010101" pitchFamily="2" charset="-122"/>
                <a:ea typeface="STXinwei" panose="02010800040101010101" pitchFamily="2" charset="-122"/>
                <a:cs typeface="Tahoma"/>
              </a:rPr>
              <a:t> </a:t>
            </a:r>
            <a:r>
              <a:rPr sz="1700" spc="35" dirty="0">
                <a:solidFill>
                  <a:srgbClr val="FFFFFF"/>
                </a:solidFill>
                <a:latin typeface="STXinwei" panose="02010800040101010101" pitchFamily="2" charset="-122"/>
                <a:ea typeface="STXinwei" panose="02010800040101010101" pitchFamily="2" charset="-122"/>
                <a:cs typeface="Tahoma"/>
              </a:rPr>
              <a:t>pembuatan</a:t>
            </a:r>
            <a:r>
              <a:rPr sz="1700" spc="40" dirty="0">
                <a:solidFill>
                  <a:srgbClr val="FFFFFF"/>
                </a:solidFill>
                <a:latin typeface="STXinwei" panose="02010800040101010101" pitchFamily="2" charset="-122"/>
                <a:ea typeface="STXinwei" panose="02010800040101010101" pitchFamily="2" charset="-122"/>
                <a:cs typeface="Tahoma"/>
              </a:rPr>
              <a:t> </a:t>
            </a:r>
            <a:r>
              <a:rPr sz="1700" spc="20" dirty="0">
                <a:solidFill>
                  <a:srgbClr val="FFFFFF"/>
                </a:solidFill>
                <a:latin typeface="STXinwei" panose="02010800040101010101" pitchFamily="2" charset="-122"/>
                <a:ea typeface="STXinwei" panose="02010800040101010101" pitchFamily="2" charset="-122"/>
                <a:cs typeface="Tahoma"/>
              </a:rPr>
              <a:t>keputusan</a:t>
            </a:r>
            <a:r>
              <a:rPr sz="1700" spc="25" dirty="0">
                <a:solidFill>
                  <a:srgbClr val="FFFFFF"/>
                </a:solidFill>
                <a:latin typeface="STXinwei" panose="02010800040101010101" pitchFamily="2" charset="-122"/>
                <a:ea typeface="STXinwei" panose="02010800040101010101" pitchFamily="2" charset="-122"/>
                <a:cs typeface="Tahoma"/>
              </a:rPr>
              <a:t> </a:t>
            </a:r>
            <a:r>
              <a:rPr sz="1700" spc="5" dirty="0">
                <a:solidFill>
                  <a:srgbClr val="FFFFFF"/>
                </a:solidFill>
                <a:latin typeface="STXinwei" panose="02010800040101010101" pitchFamily="2" charset="-122"/>
                <a:ea typeface="STXinwei" panose="02010800040101010101" pitchFamily="2" charset="-122"/>
                <a:cs typeface="Tahoma"/>
              </a:rPr>
              <a:t>investasi</a:t>
            </a:r>
            <a:r>
              <a:rPr sz="1700" spc="10" dirty="0">
                <a:solidFill>
                  <a:srgbClr val="FFFFFF"/>
                </a:solidFill>
                <a:latin typeface="STXinwei" panose="02010800040101010101" pitchFamily="2" charset="-122"/>
                <a:ea typeface="STXinwei" panose="02010800040101010101" pitchFamily="2" charset="-122"/>
                <a:cs typeface="Tahoma"/>
              </a:rPr>
              <a:t> </a:t>
            </a:r>
            <a:r>
              <a:rPr sz="1700" spc="40" dirty="0">
                <a:solidFill>
                  <a:srgbClr val="FFFFFF"/>
                </a:solidFill>
                <a:latin typeface="STXinwei" panose="02010800040101010101" pitchFamily="2" charset="-122"/>
                <a:ea typeface="STXinwei" panose="02010800040101010101" pitchFamily="2" charset="-122"/>
                <a:cs typeface="Tahoma"/>
              </a:rPr>
              <a:t>yang</a:t>
            </a:r>
            <a:r>
              <a:rPr sz="1700" spc="45" dirty="0">
                <a:solidFill>
                  <a:srgbClr val="FFFFFF"/>
                </a:solidFill>
                <a:latin typeface="STXinwei" panose="02010800040101010101" pitchFamily="2" charset="-122"/>
                <a:ea typeface="STXinwei" panose="02010800040101010101" pitchFamily="2" charset="-122"/>
                <a:cs typeface="Tahoma"/>
              </a:rPr>
              <a:t> </a:t>
            </a:r>
            <a:r>
              <a:rPr sz="1700" spc="10" dirty="0">
                <a:solidFill>
                  <a:srgbClr val="FFFFFF"/>
                </a:solidFill>
                <a:latin typeface="STXinwei" panose="02010800040101010101" pitchFamily="2" charset="-122"/>
                <a:ea typeface="STXinwei" panose="02010800040101010101" pitchFamily="2" charset="-122"/>
                <a:cs typeface="Tahoma"/>
              </a:rPr>
              <a:t>akan </a:t>
            </a:r>
            <a:r>
              <a:rPr sz="1700" spc="15" dirty="0">
                <a:solidFill>
                  <a:srgbClr val="FFFFFF"/>
                </a:solidFill>
                <a:latin typeface="STXinwei" panose="02010800040101010101" pitchFamily="2" charset="-122"/>
                <a:ea typeface="STXinwei" panose="02010800040101010101" pitchFamily="2" charset="-122"/>
                <a:cs typeface="Tahoma"/>
              </a:rPr>
              <a:t> </a:t>
            </a:r>
            <a:r>
              <a:rPr sz="1700" spc="40" dirty="0">
                <a:solidFill>
                  <a:srgbClr val="FFFFFF"/>
                </a:solidFill>
                <a:latin typeface="STXinwei" panose="02010800040101010101" pitchFamily="2" charset="-122"/>
                <a:ea typeface="STXinwei" panose="02010800040101010101" pitchFamily="2" charset="-122"/>
                <a:cs typeface="Tahoma"/>
              </a:rPr>
              <a:t>diambilnya,</a:t>
            </a:r>
            <a:r>
              <a:rPr sz="1700" spc="45" dirty="0">
                <a:solidFill>
                  <a:srgbClr val="FFFFFF"/>
                </a:solidFill>
                <a:latin typeface="STXinwei" panose="02010800040101010101" pitchFamily="2" charset="-122"/>
                <a:ea typeface="STXinwei" panose="02010800040101010101" pitchFamily="2" charset="-122"/>
                <a:cs typeface="Tahoma"/>
              </a:rPr>
              <a:t> </a:t>
            </a:r>
            <a:r>
              <a:rPr sz="1700" spc="40" dirty="0">
                <a:solidFill>
                  <a:srgbClr val="FFFFFF"/>
                </a:solidFill>
                <a:latin typeface="STXinwei" panose="02010800040101010101" pitchFamily="2" charset="-122"/>
                <a:ea typeface="STXinwei" panose="02010800040101010101" pitchFamily="2" charset="-122"/>
                <a:cs typeface="Tahoma"/>
              </a:rPr>
              <a:t>yang</a:t>
            </a:r>
            <a:r>
              <a:rPr sz="1700" spc="45" dirty="0">
                <a:solidFill>
                  <a:srgbClr val="FFFFFF"/>
                </a:solidFill>
                <a:latin typeface="STXinwei" panose="02010800040101010101" pitchFamily="2" charset="-122"/>
                <a:ea typeface="STXinwei" panose="02010800040101010101" pitchFamily="2" charset="-122"/>
                <a:cs typeface="Tahoma"/>
              </a:rPr>
              <a:t> </a:t>
            </a:r>
            <a:r>
              <a:rPr sz="1700" spc="55" dirty="0">
                <a:solidFill>
                  <a:srgbClr val="FFFFFF"/>
                </a:solidFill>
                <a:latin typeface="STXinwei" panose="02010800040101010101" pitchFamily="2" charset="-122"/>
                <a:ea typeface="STXinwei" panose="02010800040101010101" pitchFamily="2" charset="-122"/>
                <a:cs typeface="Tahoma"/>
              </a:rPr>
              <a:t>paling</a:t>
            </a:r>
            <a:r>
              <a:rPr sz="1700" spc="60" dirty="0">
                <a:solidFill>
                  <a:srgbClr val="FFFFFF"/>
                </a:solidFill>
                <a:latin typeface="STXinwei" panose="02010800040101010101" pitchFamily="2" charset="-122"/>
                <a:ea typeface="STXinwei" panose="02010800040101010101" pitchFamily="2" charset="-122"/>
                <a:cs typeface="Tahoma"/>
              </a:rPr>
              <a:t> </a:t>
            </a:r>
            <a:r>
              <a:rPr sz="1700" spc="50" dirty="0">
                <a:solidFill>
                  <a:srgbClr val="FFFFFF"/>
                </a:solidFill>
                <a:latin typeface="STXinwei" panose="02010800040101010101" pitchFamily="2" charset="-122"/>
                <a:ea typeface="STXinwei" panose="02010800040101010101" pitchFamily="2" charset="-122"/>
                <a:cs typeface="Tahoma"/>
              </a:rPr>
              <a:t>penting</a:t>
            </a:r>
            <a:r>
              <a:rPr sz="1700" spc="55" dirty="0">
                <a:solidFill>
                  <a:srgbClr val="FFFFFF"/>
                </a:solidFill>
                <a:latin typeface="STXinwei" panose="02010800040101010101" pitchFamily="2" charset="-122"/>
                <a:ea typeface="STXinwei" panose="02010800040101010101" pitchFamily="2" charset="-122"/>
                <a:cs typeface="Tahoma"/>
              </a:rPr>
              <a:t> </a:t>
            </a:r>
            <a:r>
              <a:rPr sz="1700" spc="5" dirty="0">
                <a:solidFill>
                  <a:srgbClr val="FFFFFF"/>
                </a:solidFill>
                <a:latin typeface="STXinwei" panose="02010800040101010101" pitchFamily="2" charset="-122"/>
                <a:ea typeface="STXinwei" panose="02010800040101010101" pitchFamily="2" charset="-122"/>
                <a:cs typeface="Tahoma"/>
              </a:rPr>
              <a:t>semua  </a:t>
            </a:r>
            <a:r>
              <a:rPr sz="1700" spc="25" dirty="0">
                <a:solidFill>
                  <a:srgbClr val="FFFFFF"/>
                </a:solidFill>
                <a:latin typeface="STXinwei" panose="02010800040101010101" pitchFamily="2" charset="-122"/>
                <a:ea typeface="STXinwei" panose="02010800040101010101" pitchFamily="2" charset="-122"/>
                <a:cs typeface="Tahoma"/>
              </a:rPr>
              <a:t>investor </a:t>
            </a:r>
            <a:r>
              <a:rPr sz="1700" spc="30" dirty="0">
                <a:solidFill>
                  <a:srgbClr val="FFFFFF"/>
                </a:solidFill>
                <a:latin typeface="STXinwei" panose="02010800040101010101" pitchFamily="2" charset="-122"/>
                <a:ea typeface="STXinwei" panose="02010800040101010101" pitchFamily="2" charset="-122"/>
                <a:cs typeface="Tahoma"/>
              </a:rPr>
              <a:t> tidak</a:t>
            </a:r>
            <a:r>
              <a:rPr sz="1700" spc="204" dirty="0">
                <a:solidFill>
                  <a:srgbClr val="FFFFFF"/>
                </a:solidFill>
                <a:latin typeface="STXinwei" panose="02010800040101010101" pitchFamily="2" charset="-122"/>
                <a:ea typeface="STXinwei" panose="02010800040101010101" pitchFamily="2" charset="-122"/>
                <a:cs typeface="Tahoma"/>
              </a:rPr>
              <a:t> </a:t>
            </a:r>
            <a:r>
              <a:rPr sz="1700" spc="20" dirty="0">
                <a:solidFill>
                  <a:srgbClr val="FFFFFF"/>
                </a:solidFill>
                <a:latin typeface="STXinwei" panose="02010800040101010101" pitchFamily="2" charset="-122"/>
                <a:ea typeface="STXinwei" panose="02010800040101010101" pitchFamily="2" charset="-122"/>
                <a:cs typeface="Tahoma"/>
              </a:rPr>
              <a:t>menyukai</a:t>
            </a:r>
            <a:r>
              <a:rPr sz="1700" spc="225" dirty="0">
                <a:solidFill>
                  <a:srgbClr val="FFFFFF"/>
                </a:solidFill>
                <a:latin typeface="STXinwei" panose="02010800040101010101" pitchFamily="2" charset="-122"/>
                <a:ea typeface="STXinwei" panose="02010800040101010101" pitchFamily="2" charset="-122"/>
                <a:cs typeface="Tahoma"/>
              </a:rPr>
              <a:t> </a:t>
            </a:r>
            <a:r>
              <a:rPr sz="1700" spc="15" dirty="0">
                <a:solidFill>
                  <a:srgbClr val="FFFFFF"/>
                </a:solidFill>
                <a:latin typeface="STXinwei" panose="02010800040101010101" pitchFamily="2" charset="-122"/>
                <a:ea typeface="STXinwei" panose="02010800040101010101" pitchFamily="2" charset="-122"/>
                <a:cs typeface="Tahoma"/>
              </a:rPr>
              <a:t>risiko</a:t>
            </a:r>
            <a:r>
              <a:rPr sz="1700" spc="235" dirty="0">
                <a:solidFill>
                  <a:srgbClr val="FFFFFF"/>
                </a:solidFill>
                <a:latin typeface="STXinwei" panose="02010800040101010101" pitchFamily="2" charset="-122"/>
                <a:ea typeface="STXinwei" panose="02010800040101010101" pitchFamily="2" charset="-122"/>
                <a:cs typeface="Tahoma"/>
              </a:rPr>
              <a:t> </a:t>
            </a:r>
            <a:r>
              <a:rPr sz="1700" spc="-15" dirty="0">
                <a:solidFill>
                  <a:srgbClr val="FFFFFF"/>
                </a:solidFill>
                <a:latin typeface="STXinwei" panose="02010800040101010101" pitchFamily="2" charset="-122"/>
                <a:ea typeface="STXinwei" panose="02010800040101010101" pitchFamily="2" charset="-122"/>
                <a:cs typeface="Tahoma"/>
              </a:rPr>
              <a:t>(risk</a:t>
            </a:r>
            <a:r>
              <a:rPr sz="1700" spc="295" dirty="0">
                <a:solidFill>
                  <a:srgbClr val="FFFFFF"/>
                </a:solidFill>
                <a:latin typeface="STXinwei" panose="02010800040101010101" pitchFamily="2" charset="-122"/>
                <a:ea typeface="STXinwei" panose="02010800040101010101" pitchFamily="2" charset="-122"/>
                <a:cs typeface="Tahoma"/>
              </a:rPr>
              <a:t> </a:t>
            </a:r>
            <a:r>
              <a:rPr sz="1700" spc="10" dirty="0">
                <a:solidFill>
                  <a:srgbClr val="FFFFFF"/>
                </a:solidFill>
                <a:latin typeface="STXinwei" panose="02010800040101010101" pitchFamily="2" charset="-122"/>
                <a:ea typeface="STXinwei" panose="02010800040101010101" pitchFamily="2" charset="-122"/>
                <a:cs typeface="Tahoma"/>
              </a:rPr>
              <a:t>averse).</a:t>
            </a:r>
            <a:r>
              <a:rPr sz="1700" spc="245" dirty="0">
                <a:solidFill>
                  <a:srgbClr val="FFFFFF"/>
                </a:solidFill>
                <a:latin typeface="STXinwei" panose="02010800040101010101" pitchFamily="2" charset="-122"/>
                <a:ea typeface="STXinwei" panose="02010800040101010101" pitchFamily="2" charset="-122"/>
                <a:cs typeface="Tahoma"/>
              </a:rPr>
              <a:t> </a:t>
            </a:r>
            <a:r>
              <a:rPr sz="1700" spc="35" dirty="0" err="1">
                <a:solidFill>
                  <a:srgbClr val="FFFFFF"/>
                </a:solidFill>
                <a:latin typeface="STXinwei" panose="02010800040101010101" pitchFamily="2" charset="-122"/>
                <a:ea typeface="STXinwei" panose="02010800040101010101" pitchFamily="2" charset="-122"/>
                <a:cs typeface="Tahoma"/>
              </a:rPr>
              <a:t>Sedangkan</a:t>
            </a:r>
            <a:r>
              <a:rPr lang="en-US" sz="1700" spc="35" dirty="0">
                <a:solidFill>
                  <a:srgbClr val="FFFFFF"/>
                </a:solidFill>
                <a:latin typeface="STXinwei" panose="02010800040101010101" pitchFamily="2" charset="-122"/>
                <a:ea typeface="STXinwei" panose="02010800040101010101" pitchFamily="2" charset="-122"/>
                <a:cs typeface="Tahoma"/>
              </a:rPr>
              <a:t> </a:t>
            </a:r>
            <a:r>
              <a:rPr lang="es-ES" sz="1700" spc="125" dirty="0" err="1">
                <a:solidFill>
                  <a:srgbClr val="FFFFFF"/>
                </a:solidFill>
                <a:latin typeface="STXinwei" panose="02010800040101010101" pitchFamily="2" charset="-122"/>
                <a:ea typeface="STXinwei" panose="02010800040101010101" pitchFamily="2" charset="-122"/>
                <a:cs typeface="Tahoma"/>
              </a:rPr>
              <a:t>p</a:t>
            </a:r>
            <a:r>
              <a:rPr lang="es-ES" sz="1700" spc="90" dirty="0" err="1">
                <a:solidFill>
                  <a:srgbClr val="FFFFFF"/>
                </a:solidFill>
                <a:latin typeface="STXinwei" panose="02010800040101010101" pitchFamily="2" charset="-122"/>
                <a:ea typeface="STXinwei" panose="02010800040101010101" pitchFamily="2" charset="-122"/>
                <a:cs typeface="Tahoma"/>
              </a:rPr>
              <a:t>o</a:t>
            </a:r>
            <a:r>
              <a:rPr lang="es-ES" sz="1700" spc="10" dirty="0" err="1">
                <a:solidFill>
                  <a:srgbClr val="FFFFFF"/>
                </a:solidFill>
                <a:latin typeface="STXinwei" panose="02010800040101010101" pitchFamily="2" charset="-122"/>
                <a:ea typeface="STXinwei" panose="02010800040101010101" pitchFamily="2" charset="-122"/>
                <a:cs typeface="Tahoma"/>
              </a:rPr>
              <a:t>r</a:t>
            </a:r>
            <a:r>
              <a:rPr lang="es-ES" sz="1700" spc="15" dirty="0" err="1">
                <a:solidFill>
                  <a:srgbClr val="FFFFFF"/>
                </a:solidFill>
                <a:latin typeface="STXinwei" panose="02010800040101010101" pitchFamily="2" charset="-122"/>
                <a:ea typeface="STXinwei" panose="02010800040101010101" pitchFamily="2" charset="-122"/>
                <a:cs typeface="Tahoma"/>
              </a:rPr>
              <a:t>t</a:t>
            </a:r>
            <a:r>
              <a:rPr lang="es-ES" sz="1700" spc="90" dirty="0" err="1">
                <a:solidFill>
                  <a:srgbClr val="FFFFFF"/>
                </a:solidFill>
                <a:latin typeface="STXinwei" panose="02010800040101010101" pitchFamily="2" charset="-122"/>
                <a:ea typeface="STXinwei" panose="02010800040101010101" pitchFamily="2" charset="-122"/>
                <a:cs typeface="Tahoma"/>
              </a:rPr>
              <a:t>o</a:t>
            </a:r>
            <a:r>
              <a:rPr lang="es-ES" sz="1700" spc="-10" dirty="0" err="1">
                <a:solidFill>
                  <a:srgbClr val="FFFFFF"/>
                </a:solidFill>
                <a:latin typeface="STXinwei" panose="02010800040101010101" pitchFamily="2" charset="-122"/>
                <a:ea typeface="STXinwei" panose="02010800040101010101" pitchFamily="2" charset="-122"/>
                <a:cs typeface="Tahoma"/>
              </a:rPr>
              <a:t>f</a:t>
            </a:r>
            <a:r>
              <a:rPr lang="es-ES" sz="1700" spc="90" dirty="0" err="1">
                <a:solidFill>
                  <a:srgbClr val="FFFFFF"/>
                </a:solidFill>
                <a:latin typeface="STXinwei" panose="02010800040101010101" pitchFamily="2" charset="-122"/>
                <a:ea typeface="STXinwei" panose="02010800040101010101" pitchFamily="2" charset="-122"/>
                <a:cs typeface="Tahoma"/>
              </a:rPr>
              <a:t>o</a:t>
            </a:r>
            <a:r>
              <a:rPr lang="es-ES" sz="1700" spc="105" dirty="0" err="1">
                <a:solidFill>
                  <a:srgbClr val="FFFFFF"/>
                </a:solidFill>
                <a:latin typeface="STXinwei" panose="02010800040101010101" pitchFamily="2" charset="-122"/>
                <a:ea typeface="STXinwei" panose="02010800040101010101" pitchFamily="2" charset="-122"/>
                <a:cs typeface="Tahoma"/>
              </a:rPr>
              <a:t>l</a:t>
            </a:r>
            <a:r>
              <a:rPr lang="es-ES" sz="1700" spc="-15" dirty="0" err="1">
                <a:solidFill>
                  <a:srgbClr val="FFFFFF"/>
                </a:solidFill>
                <a:latin typeface="STXinwei" panose="02010800040101010101" pitchFamily="2" charset="-122"/>
                <a:ea typeface="STXinwei" panose="02010800040101010101" pitchFamily="2" charset="-122"/>
                <a:cs typeface="Tahoma"/>
              </a:rPr>
              <a:t>i</a:t>
            </a:r>
            <a:r>
              <a:rPr lang="es-ES" sz="1700" spc="95" dirty="0" err="1">
                <a:solidFill>
                  <a:srgbClr val="FFFFFF"/>
                </a:solidFill>
                <a:latin typeface="STXinwei" panose="02010800040101010101" pitchFamily="2" charset="-122"/>
                <a:ea typeface="STXinwei" panose="02010800040101010101" pitchFamily="2" charset="-122"/>
                <a:cs typeface="Tahoma"/>
              </a:rPr>
              <a:t>o</a:t>
            </a:r>
            <a:r>
              <a:rPr lang="es-ES" sz="1700" spc="95" dirty="0">
                <a:solidFill>
                  <a:srgbClr val="FFFFFF"/>
                </a:solidFill>
                <a:latin typeface="STXinwei" panose="02010800040101010101" pitchFamily="2" charset="-122"/>
                <a:ea typeface="STXinwei" panose="02010800040101010101" pitchFamily="2" charset="-122"/>
                <a:cs typeface="Tahoma"/>
              </a:rPr>
              <a:t> </a:t>
            </a:r>
            <a:r>
              <a:rPr lang="es-ES" sz="1700" spc="90" dirty="0" err="1">
                <a:solidFill>
                  <a:srgbClr val="FFFFFF"/>
                </a:solidFill>
                <a:latin typeface="STXinwei" panose="02010800040101010101" pitchFamily="2" charset="-122"/>
                <a:ea typeface="STXinwei" panose="02010800040101010101" pitchFamily="2" charset="-122"/>
                <a:cs typeface="Tahoma"/>
              </a:rPr>
              <a:t>o</a:t>
            </a:r>
            <a:r>
              <a:rPr lang="es-ES" sz="1700" spc="125" dirty="0" err="1">
                <a:solidFill>
                  <a:srgbClr val="FFFFFF"/>
                </a:solidFill>
                <a:latin typeface="STXinwei" panose="02010800040101010101" pitchFamily="2" charset="-122"/>
                <a:ea typeface="STXinwei" panose="02010800040101010101" pitchFamily="2" charset="-122"/>
                <a:cs typeface="Tahoma"/>
              </a:rPr>
              <a:t>p</a:t>
            </a:r>
            <a:r>
              <a:rPr lang="es-ES" sz="1700" spc="15" dirty="0" err="1">
                <a:solidFill>
                  <a:srgbClr val="FFFFFF"/>
                </a:solidFill>
                <a:latin typeface="STXinwei" panose="02010800040101010101" pitchFamily="2" charset="-122"/>
                <a:ea typeface="STXinwei" panose="02010800040101010101" pitchFamily="2" charset="-122"/>
                <a:cs typeface="Tahoma"/>
              </a:rPr>
              <a:t>t</a:t>
            </a:r>
            <a:r>
              <a:rPr lang="es-ES" sz="1700" spc="-15" dirty="0" err="1">
                <a:solidFill>
                  <a:srgbClr val="FFFFFF"/>
                </a:solidFill>
                <a:latin typeface="STXinwei" panose="02010800040101010101" pitchFamily="2" charset="-122"/>
                <a:ea typeface="STXinwei" panose="02010800040101010101" pitchFamily="2" charset="-122"/>
                <a:cs typeface="Tahoma"/>
              </a:rPr>
              <a:t>i</a:t>
            </a:r>
            <a:r>
              <a:rPr lang="es-ES" sz="1700" spc="30" dirty="0" err="1">
                <a:solidFill>
                  <a:srgbClr val="FFFFFF"/>
                </a:solidFill>
                <a:latin typeface="STXinwei" panose="02010800040101010101" pitchFamily="2" charset="-122"/>
                <a:ea typeface="STXinwei" panose="02010800040101010101" pitchFamily="2" charset="-122"/>
                <a:cs typeface="Tahoma"/>
              </a:rPr>
              <a:t>m</a:t>
            </a:r>
            <a:r>
              <a:rPr lang="es-ES" sz="1700" spc="-20" dirty="0" err="1">
                <a:solidFill>
                  <a:srgbClr val="FFFFFF"/>
                </a:solidFill>
                <a:latin typeface="STXinwei" panose="02010800040101010101" pitchFamily="2" charset="-122"/>
                <a:ea typeface="STXinwei" panose="02010800040101010101" pitchFamily="2" charset="-122"/>
                <a:cs typeface="Tahoma"/>
              </a:rPr>
              <a:t>a</a:t>
            </a:r>
            <a:r>
              <a:rPr lang="es-ES" sz="1700" spc="110" dirty="0" err="1">
                <a:solidFill>
                  <a:srgbClr val="FFFFFF"/>
                </a:solidFill>
                <a:latin typeface="STXinwei" panose="02010800040101010101" pitchFamily="2" charset="-122"/>
                <a:ea typeface="STXinwei" panose="02010800040101010101" pitchFamily="2" charset="-122"/>
                <a:cs typeface="Tahoma"/>
              </a:rPr>
              <a:t>l</a:t>
            </a:r>
            <a:r>
              <a:rPr lang="es-ES" sz="1700" spc="110" dirty="0">
                <a:solidFill>
                  <a:srgbClr val="FFFFFF"/>
                </a:solidFill>
                <a:latin typeface="STXinwei" panose="02010800040101010101" pitchFamily="2" charset="-122"/>
                <a:ea typeface="STXinwei" panose="02010800040101010101" pitchFamily="2" charset="-122"/>
                <a:cs typeface="Tahoma"/>
              </a:rPr>
              <a:t> </a:t>
            </a:r>
            <a:r>
              <a:rPr lang="es-ES" sz="1700" spc="30" dirty="0" err="1">
                <a:solidFill>
                  <a:srgbClr val="FFFFFF"/>
                </a:solidFill>
                <a:latin typeface="STXinwei" panose="02010800040101010101" pitchFamily="2" charset="-122"/>
                <a:ea typeface="STXinwei" panose="02010800040101010101" pitchFamily="2" charset="-122"/>
                <a:cs typeface="Tahoma"/>
              </a:rPr>
              <a:t>m</a:t>
            </a:r>
            <a:r>
              <a:rPr lang="es-ES" sz="1700" spc="50" dirty="0" err="1">
                <a:solidFill>
                  <a:srgbClr val="FFFFFF"/>
                </a:solidFill>
                <a:latin typeface="STXinwei" panose="02010800040101010101" pitchFamily="2" charset="-122"/>
                <a:ea typeface="STXinwei" panose="02010800040101010101" pitchFamily="2" charset="-122"/>
                <a:cs typeface="Tahoma"/>
              </a:rPr>
              <a:t>e</a:t>
            </a:r>
            <a:r>
              <a:rPr lang="es-ES" sz="1700" spc="10" dirty="0" err="1">
                <a:solidFill>
                  <a:srgbClr val="FFFFFF"/>
                </a:solidFill>
                <a:latin typeface="STXinwei" panose="02010800040101010101" pitchFamily="2" charset="-122"/>
                <a:ea typeface="STXinwei" panose="02010800040101010101" pitchFamily="2" charset="-122"/>
                <a:cs typeface="Tahoma"/>
              </a:rPr>
              <a:t>r</a:t>
            </a:r>
            <a:r>
              <a:rPr lang="es-ES" sz="1700" spc="-20" dirty="0" err="1">
                <a:solidFill>
                  <a:srgbClr val="FFFFFF"/>
                </a:solidFill>
                <a:latin typeface="STXinwei" panose="02010800040101010101" pitchFamily="2" charset="-122"/>
                <a:ea typeface="STXinwei" panose="02010800040101010101" pitchFamily="2" charset="-122"/>
                <a:cs typeface="Tahoma"/>
              </a:rPr>
              <a:t>u</a:t>
            </a:r>
            <a:r>
              <a:rPr lang="es-ES" sz="1700" spc="125" dirty="0" err="1">
                <a:solidFill>
                  <a:srgbClr val="FFFFFF"/>
                </a:solidFill>
                <a:latin typeface="STXinwei" panose="02010800040101010101" pitchFamily="2" charset="-122"/>
                <a:ea typeface="STXinwei" panose="02010800040101010101" pitchFamily="2" charset="-122"/>
                <a:cs typeface="Tahoma"/>
              </a:rPr>
              <a:t>p</a:t>
            </a:r>
            <a:r>
              <a:rPr lang="es-ES" sz="1700" spc="-20" dirty="0" err="1">
                <a:solidFill>
                  <a:srgbClr val="FFFFFF"/>
                </a:solidFill>
                <a:latin typeface="STXinwei" panose="02010800040101010101" pitchFamily="2" charset="-122"/>
                <a:ea typeface="STXinwei" panose="02010800040101010101" pitchFamily="2" charset="-122"/>
                <a:cs typeface="Tahoma"/>
              </a:rPr>
              <a:t>a</a:t>
            </a:r>
            <a:r>
              <a:rPr lang="es-ES" sz="1700" spc="40" dirty="0" err="1">
                <a:solidFill>
                  <a:srgbClr val="FFFFFF"/>
                </a:solidFill>
                <a:latin typeface="STXinwei" panose="02010800040101010101" pitchFamily="2" charset="-122"/>
                <a:ea typeface="STXinwei" panose="02010800040101010101" pitchFamily="2" charset="-122"/>
                <a:cs typeface="Tahoma"/>
              </a:rPr>
              <a:t>k</a:t>
            </a:r>
            <a:r>
              <a:rPr lang="es-ES" sz="1700" spc="-20" dirty="0" err="1">
                <a:solidFill>
                  <a:srgbClr val="FFFFFF"/>
                </a:solidFill>
                <a:latin typeface="STXinwei" panose="02010800040101010101" pitchFamily="2" charset="-122"/>
                <a:ea typeface="STXinwei" panose="02010800040101010101" pitchFamily="2" charset="-122"/>
                <a:cs typeface="Tahoma"/>
              </a:rPr>
              <a:t>a</a:t>
            </a:r>
            <a:r>
              <a:rPr lang="es-ES" sz="1700" spc="35" dirty="0" err="1">
                <a:solidFill>
                  <a:srgbClr val="FFFFFF"/>
                </a:solidFill>
                <a:latin typeface="STXinwei" panose="02010800040101010101" pitchFamily="2" charset="-122"/>
                <a:ea typeface="STXinwei" panose="02010800040101010101" pitchFamily="2" charset="-122"/>
                <a:cs typeface="Tahoma"/>
              </a:rPr>
              <a:t>n</a:t>
            </a:r>
            <a:r>
              <a:rPr lang="es-ES" sz="1700" spc="35" dirty="0">
                <a:solidFill>
                  <a:srgbClr val="FFFFFF"/>
                </a:solidFill>
                <a:latin typeface="STXinwei" panose="02010800040101010101" pitchFamily="2" charset="-122"/>
                <a:ea typeface="STXinwei" panose="02010800040101010101" pitchFamily="2" charset="-122"/>
                <a:cs typeface="Tahoma"/>
              </a:rPr>
              <a:t> </a:t>
            </a:r>
            <a:r>
              <a:rPr lang="es-ES" sz="1700" spc="125" dirty="0" err="1">
                <a:solidFill>
                  <a:srgbClr val="FFFFFF"/>
                </a:solidFill>
                <a:latin typeface="STXinwei" panose="02010800040101010101" pitchFamily="2" charset="-122"/>
                <a:ea typeface="STXinwei" panose="02010800040101010101" pitchFamily="2" charset="-122"/>
                <a:cs typeface="Tahoma"/>
              </a:rPr>
              <a:t>p</a:t>
            </a:r>
            <a:r>
              <a:rPr lang="es-ES" sz="1700" spc="90" dirty="0" err="1">
                <a:solidFill>
                  <a:srgbClr val="FFFFFF"/>
                </a:solidFill>
                <a:latin typeface="STXinwei" panose="02010800040101010101" pitchFamily="2" charset="-122"/>
                <a:ea typeface="STXinwei" panose="02010800040101010101" pitchFamily="2" charset="-122"/>
                <a:cs typeface="Tahoma"/>
              </a:rPr>
              <a:t>o</a:t>
            </a:r>
            <a:r>
              <a:rPr lang="es-ES" sz="1700" spc="10" dirty="0" err="1">
                <a:solidFill>
                  <a:srgbClr val="FFFFFF"/>
                </a:solidFill>
                <a:latin typeface="STXinwei" panose="02010800040101010101" pitchFamily="2" charset="-122"/>
                <a:ea typeface="STXinwei" panose="02010800040101010101" pitchFamily="2" charset="-122"/>
                <a:cs typeface="Tahoma"/>
              </a:rPr>
              <a:t>r</a:t>
            </a:r>
            <a:r>
              <a:rPr lang="es-ES" sz="1700" spc="15" dirty="0" err="1">
                <a:solidFill>
                  <a:srgbClr val="FFFFFF"/>
                </a:solidFill>
                <a:latin typeface="STXinwei" panose="02010800040101010101" pitchFamily="2" charset="-122"/>
                <a:ea typeface="STXinwei" panose="02010800040101010101" pitchFamily="2" charset="-122"/>
                <a:cs typeface="Tahoma"/>
              </a:rPr>
              <a:t>t</a:t>
            </a:r>
            <a:r>
              <a:rPr lang="es-ES" sz="1700" spc="90" dirty="0" err="1">
                <a:solidFill>
                  <a:srgbClr val="FFFFFF"/>
                </a:solidFill>
                <a:latin typeface="STXinwei" panose="02010800040101010101" pitchFamily="2" charset="-122"/>
                <a:ea typeface="STXinwei" panose="02010800040101010101" pitchFamily="2" charset="-122"/>
                <a:cs typeface="Tahoma"/>
              </a:rPr>
              <a:t>o</a:t>
            </a:r>
            <a:r>
              <a:rPr lang="es-ES" sz="1700" spc="-10" dirty="0" err="1">
                <a:solidFill>
                  <a:srgbClr val="FFFFFF"/>
                </a:solidFill>
                <a:latin typeface="STXinwei" panose="02010800040101010101" pitchFamily="2" charset="-122"/>
                <a:ea typeface="STXinwei" panose="02010800040101010101" pitchFamily="2" charset="-122"/>
                <a:cs typeface="Tahoma"/>
              </a:rPr>
              <a:t>f</a:t>
            </a:r>
            <a:r>
              <a:rPr lang="es-ES" sz="1700" spc="90" dirty="0" err="1">
                <a:solidFill>
                  <a:srgbClr val="FFFFFF"/>
                </a:solidFill>
                <a:latin typeface="STXinwei" panose="02010800040101010101" pitchFamily="2" charset="-122"/>
                <a:ea typeface="STXinwei" panose="02010800040101010101" pitchFamily="2" charset="-122"/>
                <a:cs typeface="Tahoma"/>
              </a:rPr>
              <a:t>o</a:t>
            </a:r>
            <a:r>
              <a:rPr lang="es-ES" sz="1700" spc="105" dirty="0" err="1">
                <a:solidFill>
                  <a:srgbClr val="FFFFFF"/>
                </a:solidFill>
                <a:latin typeface="STXinwei" panose="02010800040101010101" pitchFamily="2" charset="-122"/>
                <a:ea typeface="STXinwei" panose="02010800040101010101" pitchFamily="2" charset="-122"/>
                <a:cs typeface="Tahoma"/>
              </a:rPr>
              <a:t>l</a:t>
            </a:r>
            <a:r>
              <a:rPr lang="es-ES" sz="1700" spc="-15" dirty="0" err="1">
                <a:solidFill>
                  <a:srgbClr val="FFFFFF"/>
                </a:solidFill>
                <a:latin typeface="STXinwei" panose="02010800040101010101" pitchFamily="2" charset="-122"/>
                <a:ea typeface="STXinwei" panose="02010800040101010101" pitchFamily="2" charset="-122"/>
                <a:cs typeface="Tahoma"/>
              </a:rPr>
              <a:t>i</a:t>
            </a:r>
            <a:r>
              <a:rPr lang="es-ES" sz="1700" spc="95" dirty="0" err="1">
                <a:solidFill>
                  <a:srgbClr val="FFFFFF"/>
                </a:solidFill>
                <a:latin typeface="STXinwei" panose="02010800040101010101" pitchFamily="2" charset="-122"/>
                <a:ea typeface="STXinwei" panose="02010800040101010101" pitchFamily="2" charset="-122"/>
                <a:cs typeface="Tahoma"/>
              </a:rPr>
              <a:t>o</a:t>
            </a:r>
            <a:r>
              <a:rPr lang="es-ES" sz="1700" spc="95" dirty="0">
                <a:solidFill>
                  <a:srgbClr val="FFFFFF"/>
                </a:solidFill>
                <a:latin typeface="STXinwei" panose="02010800040101010101" pitchFamily="2" charset="-122"/>
                <a:ea typeface="STXinwei" panose="02010800040101010101" pitchFamily="2" charset="-122"/>
                <a:cs typeface="Tahoma"/>
              </a:rPr>
              <a:t> </a:t>
            </a:r>
            <a:r>
              <a:rPr lang="es-ES" sz="1700" spc="55" dirty="0">
                <a:solidFill>
                  <a:srgbClr val="FFFFFF"/>
                </a:solidFill>
                <a:latin typeface="STXinwei" panose="02010800040101010101" pitchFamily="2" charset="-122"/>
                <a:ea typeface="STXinwei" panose="02010800040101010101" pitchFamily="2" charset="-122"/>
                <a:cs typeface="Tahoma"/>
              </a:rPr>
              <a:t>y</a:t>
            </a:r>
            <a:r>
              <a:rPr lang="es-ES" sz="1700" spc="-20" dirty="0">
                <a:solidFill>
                  <a:srgbClr val="FFFFFF"/>
                </a:solidFill>
                <a:latin typeface="STXinwei" panose="02010800040101010101" pitchFamily="2" charset="-122"/>
                <a:ea typeface="STXinwei" panose="02010800040101010101" pitchFamily="2" charset="-122"/>
                <a:cs typeface="Tahoma"/>
              </a:rPr>
              <a:t>a</a:t>
            </a:r>
            <a:r>
              <a:rPr lang="es-ES" sz="1700" spc="30" dirty="0">
                <a:solidFill>
                  <a:srgbClr val="FFFFFF"/>
                </a:solidFill>
                <a:latin typeface="STXinwei" panose="02010800040101010101" pitchFamily="2" charset="-122"/>
                <a:ea typeface="STXinwei" panose="02010800040101010101" pitchFamily="2" charset="-122"/>
                <a:cs typeface="Tahoma"/>
              </a:rPr>
              <a:t>n</a:t>
            </a:r>
            <a:r>
              <a:rPr lang="es-ES" sz="1700" spc="105" dirty="0">
                <a:solidFill>
                  <a:srgbClr val="FFFFFF"/>
                </a:solidFill>
                <a:latin typeface="STXinwei" panose="02010800040101010101" pitchFamily="2" charset="-122"/>
                <a:ea typeface="STXinwei" panose="02010800040101010101" pitchFamily="2" charset="-122"/>
                <a:cs typeface="Tahoma"/>
              </a:rPr>
              <a:t>g </a:t>
            </a:r>
            <a:r>
              <a:rPr lang="es-ES" sz="1700" spc="105" dirty="0" err="1">
                <a:solidFill>
                  <a:srgbClr val="FFFFFF"/>
                </a:solidFill>
                <a:latin typeface="STXinwei" panose="02010800040101010101" pitchFamily="2" charset="-122"/>
                <a:ea typeface="STXinwei" panose="02010800040101010101" pitchFamily="2" charset="-122"/>
                <a:cs typeface="Tahoma"/>
              </a:rPr>
              <a:t>dipilih</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sesuai</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dengan</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preferensi</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investor</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bersangkutan</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terhadap</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pengembalian</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investasi</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berupa</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i="1" spc="105" dirty="0" err="1">
                <a:solidFill>
                  <a:srgbClr val="FFFFFF"/>
                </a:solidFill>
                <a:latin typeface="STXinwei" panose="02010800040101010101" pitchFamily="2" charset="-122"/>
                <a:ea typeface="STXinwei" panose="02010800040101010101" pitchFamily="2" charset="-122"/>
                <a:cs typeface="Tahoma"/>
              </a:rPr>
              <a:t>return</a:t>
            </a:r>
            <a:r>
              <a:rPr lang="es-ES" sz="1700" i="1" spc="105" dirty="0">
                <a:solidFill>
                  <a:srgbClr val="FFFFFF"/>
                </a:solidFill>
                <a:latin typeface="STXinwei" panose="02010800040101010101" pitchFamily="2" charset="-122"/>
                <a:ea typeface="STXinwei" panose="02010800040101010101" pitchFamily="2" charset="-122"/>
                <a:cs typeface="Tahoma"/>
              </a:rPr>
              <a:t> dan capital </a:t>
            </a:r>
            <a:r>
              <a:rPr lang="es-ES" sz="1700" i="1" spc="105" dirty="0" err="1">
                <a:solidFill>
                  <a:srgbClr val="FFFFFF"/>
                </a:solidFill>
                <a:latin typeface="STXinwei" panose="02010800040101010101" pitchFamily="2" charset="-122"/>
                <a:ea typeface="STXinwei" panose="02010800040101010101" pitchFamily="2" charset="-122"/>
                <a:cs typeface="Tahoma"/>
              </a:rPr>
              <a:t>gain</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maupun</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risiko</a:t>
            </a:r>
            <a:r>
              <a:rPr lang="es-ES" sz="1700" spc="105" dirty="0">
                <a:solidFill>
                  <a:srgbClr val="FFFFFF"/>
                </a:solidFill>
                <a:latin typeface="STXinwei" panose="02010800040101010101" pitchFamily="2" charset="-122"/>
                <a:ea typeface="STXinwei" panose="02010800040101010101" pitchFamily="2" charset="-122"/>
                <a:cs typeface="Tahoma"/>
              </a:rPr>
              <a:t> yang </a:t>
            </a:r>
            <a:r>
              <a:rPr lang="es-ES" sz="1700" spc="105" dirty="0" err="1">
                <a:solidFill>
                  <a:srgbClr val="FFFFFF"/>
                </a:solidFill>
                <a:latin typeface="STXinwei" panose="02010800040101010101" pitchFamily="2" charset="-122"/>
                <a:ea typeface="STXinwei" panose="02010800040101010101" pitchFamily="2" charset="-122"/>
                <a:cs typeface="Tahoma"/>
              </a:rPr>
              <a:t>bersedia</a:t>
            </a:r>
            <a:r>
              <a:rPr lang="es-ES" sz="1700" spc="105" dirty="0">
                <a:solidFill>
                  <a:srgbClr val="FFFFFF"/>
                </a:solidFill>
                <a:latin typeface="STXinwei" panose="02010800040101010101" pitchFamily="2" charset="-122"/>
                <a:ea typeface="STXinwei" panose="02010800040101010101" pitchFamily="2" charset="-122"/>
                <a:cs typeface="Tahoma"/>
              </a:rPr>
              <a:t> </a:t>
            </a:r>
            <a:r>
              <a:rPr lang="es-ES" sz="1700" spc="105" dirty="0" err="1">
                <a:solidFill>
                  <a:srgbClr val="FFFFFF"/>
                </a:solidFill>
                <a:latin typeface="STXinwei" panose="02010800040101010101" pitchFamily="2" charset="-122"/>
                <a:ea typeface="STXinwei" panose="02010800040101010101" pitchFamily="2" charset="-122"/>
                <a:cs typeface="Tahoma"/>
              </a:rPr>
              <a:t>ditanggungnya</a:t>
            </a:r>
            <a:r>
              <a:rPr lang="es-ES" sz="1700" spc="105" dirty="0">
                <a:solidFill>
                  <a:srgbClr val="FFFFFF"/>
                </a:solidFill>
                <a:latin typeface="STXinwei" panose="02010800040101010101" pitchFamily="2" charset="-122"/>
                <a:ea typeface="STXinwei" panose="02010800040101010101" pitchFamily="2" charset="-122"/>
                <a:cs typeface="Tahoma"/>
              </a:rPr>
              <a:t>.</a:t>
            </a:r>
            <a:endParaRPr lang="es-ES" sz="1700" dirty="0">
              <a:latin typeface="STXinwei" panose="02010800040101010101" pitchFamily="2" charset="-122"/>
              <a:ea typeface="STXinwei" panose="02010800040101010101" pitchFamily="2" charset="-122"/>
              <a:cs typeface="Tahoma"/>
            </a:endParaRPr>
          </a:p>
          <a:p>
            <a:pPr marL="12700" marR="5080" algn="just">
              <a:lnSpc>
                <a:spcPct val="116100"/>
              </a:lnSpc>
              <a:spcBef>
                <a:spcPts val="95"/>
              </a:spcBef>
            </a:pPr>
            <a:endParaRPr sz="1400" dirty="0">
              <a:latin typeface="Tahoma"/>
              <a:cs typeface="Tahoma"/>
            </a:endParaRPr>
          </a:p>
        </p:txBody>
      </p:sp>
      <p:sp>
        <p:nvSpPr>
          <p:cNvPr id="11" name="object 11"/>
          <p:cNvSpPr txBox="1"/>
          <p:nvPr/>
        </p:nvSpPr>
        <p:spPr>
          <a:xfrm>
            <a:off x="931629" y="1821731"/>
            <a:ext cx="5405120" cy="321242"/>
          </a:xfrm>
          <a:prstGeom prst="rect">
            <a:avLst/>
          </a:prstGeom>
        </p:spPr>
        <p:txBody>
          <a:bodyPr vert="horz" wrap="square" lIns="0" tIns="13335" rIns="0" bIns="0" rtlCol="0">
            <a:spAutoFit/>
          </a:bodyPr>
          <a:lstStyle/>
          <a:p>
            <a:pPr marL="12700">
              <a:lnSpc>
                <a:spcPct val="100000"/>
              </a:lnSpc>
              <a:spcBef>
                <a:spcPts val="105"/>
              </a:spcBef>
            </a:pPr>
            <a:r>
              <a:rPr sz="1700" b="1" spc="15" dirty="0">
                <a:solidFill>
                  <a:srgbClr val="FFFFFF"/>
                </a:solidFill>
                <a:latin typeface="Tahoma"/>
                <a:cs typeface="Tahoma"/>
              </a:rPr>
              <a:t>a.</a:t>
            </a:r>
            <a:r>
              <a:rPr sz="1700" b="1" spc="25" dirty="0">
                <a:solidFill>
                  <a:srgbClr val="FFFFFF"/>
                </a:solidFill>
                <a:latin typeface="Tahoma"/>
                <a:cs typeface="Tahoma"/>
              </a:rPr>
              <a:t> </a:t>
            </a:r>
            <a:r>
              <a:rPr sz="2000" b="1" spc="55" dirty="0">
                <a:solidFill>
                  <a:srgbClr val="FFFFFF"/>
                </a:solidFill>
                <a:latin typeface="STXinwei" panose="02010800040101010101" pitchFamily="2" charset="-122"/>
                <a:ea typeface="STXinwei" panose="02010800040101010101" pitchFamily="2" charset="-122"/>
                <a:cs typeface="Tahoma"/>
              </a:rPr>
              <a:t>Portofolio</a:t>
            </a:r>
            <a:r>
              <a:rPr sz="2000" b="1" spc="30" dirty="0">
                <a:solidFill>
                  <a:srgbClr val="FFFFFF"/>
                </a:solidFill>
                <a:latin typeface="STXinwei" panose="02010800040101010101" pitchFamily="2" charset="-122"/>
                <a:ea typeface="STXinwei" panose="02010800040101010101" pitchFamily="2" charset="-122"/>
                <a:cs typeface="Tahoma"/>
              </a:rPr>
              <a:t> </a:t>
            </a:r>
            <a:r>
              <a:rPr sz="2000" b="1" spc="5" dirty="0">
                <a:solidFill>
                  <a:srgbClr val="FFFFFF"/>
                </a:solidFill>
                <a:latin typeface="STXinwei" panose="02010800040101010101" pitchFamily="2" charset="-122"/>
                <a:ea typeface="STXinwei" panose="02010800040101010101" pitchFamily="2" charset="-122"/>
                <a:cs typeface="Tahoma"/>
              </a:rPr>
              <a:t>efisien</a:t>
            </a:r>
            <a:r>
              <a:rPr sz="2000" b="1" spc="30" dirty="0">
                <a:solidFill>
                  <a:srgbClr val="FFFFFF"/>
                </a:solidFill>
                <a:latin typeface="STXinwei" panose="02010800040101010101" pitchFamily="2" charset="-122"/>
                <a:ea typeface="STXinwei" panose="02010800040101010101" pitchFamily="2" charset="-122"/>
                <a:cs typeface="Tahoma"/>
              </a:rPr>
              <a:t> </a:t>
            </a:r>
            <a:r>
              <a:rPr sz="2000" b="1" spc="45" dirty="0">
                <a:solidFill>
                  <a:srgbClr val="FFFFFF"/>
                </a:solidFill>
                <a:latin typeface="STXinwei" panose="02010800040101010101" pitchFamily="2" charset="-122"/>
                <a:ea typeface="STXinwei" panose="02010800040101010101" pitchFamily="2" charset="-122"/>
                <a:cs typeface="Tahoma"/>
              </a:rPr>
              <a:t>dan</a:t>
            </a:r>
            <a:r>
              <a:rPr sz="2000" b="1" spc="25" dirty="0">
                <a:solidFill>
                  <a:srgbClr val="FFFFFF"/>
                </a:solidFill>
                <a:latin typeface="STXinwei" panose="02010800040101010101" pitchFamily="2" charset="-122"/>
                <a:ea typeface="STXinwei" panose="02010800040101010101" pitchFamily="2" charset="-122"/>
                <a:cs typeface="Tahoma"/>
              </a:rPr>
              <a:t> </a:t>
            </a:r>
            <a:r>
              <a:rPr sz="2000" b="1" spc="65" dirty="0">
                <a:solidFill>
                  <a:srgbClr val="FFFFFF"/>
                </a:solidFill>
                <a:latin typeface="STXinwei" panose="02010800040101010101" pitchFamily="2" charset="-122"/>
                <a:ea typeface="STXinwei" panose="02010800040101010101" pitchFamily="2" charset="-122"/>
                <a:cs typeface="Tahoma"/>
              </a:rPr>
              <a:t>portofolio</a:t>
            </a:r>
            <a:r>
              <a:rPr sz="2000" b="1" spc="30" dirty="0">
                <a:solidFill>
                  <a:srgbClr val="FFFFFF"/>
                </a:solidFill>
                <a:latin typeface="STXinwei" panose="02010800040101010101" pitchFamily="2" charset="-122"/>
                <a:ea typeface="STXinwei" panose="02010800040101010101" pitchFamily="2" charset="-122"/>
                <a:cs typeface="Tahoma"/>
              </a:rPr>
              <a:t> </a:t>
            </a:r>
            <a:r>
              <a:rPr sz="2000" b="1" spc="50" dirty="0">
                <a:solidFill>
                  <a:srgbClr val="FFFFFF"/>
                </a:solidFill>
                <a:latin typeface="STXinwei" panose="02010800040101010101" pitchFamily="2" charset="-122"/>
                <a:ea typeface="STXinwei" panose="02010800040101010101" pitchFamily="2" charset="-122"/>
                <a:cs typeface="Tahoma"/>
              </a:rPr>
              <a:t>optimal</a:t>
            </a:r>
            <a:endParaRPr sz="1700" dirty="0">
              <a:latin typeface="STXinwei" panose="02010800040101010101" pitchFamily="2" charset="-122"/>
              <a:ea typeface="STXinwei" panose="02010800040101010101" pitchFamily="2" charset="-122"/>
              <a:cs typeface="Tahoma"/>
            </a:endParaRPr>
          </a:p>
        </p:txBody>
      </p:sp>
      <p:sp>
        <p:nvSpPr>
          <p:cNvPr id="12" name="object 12"/>
          <p:cNvSpPr txBox="1"/>
          <p:nvPr/>
        </p:nvSpPr>
        <p:spPr>
          <a:xfrm>
            <a:off x="7382052" y="2210458"/>
            <a:ext cx="3867390" cy="2373727"/>
          </a:xfrm>
          <a:prstGeom prst="rect">
            <a:avLst/>
          </a:prstGeom>
        </p:spPr>
        <p:txBody>
          <a:bodyPr vert="horz" wrap="square" lIns="0" tIns="12065" rIns="0" bIns="0" rtlCol="0">
            <a:spAutoFit/>
          </a:bodyPr>
          <a:lstStyle/>
          <a:p>
            <a:pPr marL="12700" marR="5080" algn="just">
              <a:lnSpc>
                <a:spcPct val="116100"/>
              </a:lnSpc>
              <a:spcBef>
                <a:spcPts val="95"/>
              </a:spcBef>
            </a:pPr>
            <a:r>
              <a:rPr sz="1700" spc="25" dirty="0">
                <a:solidFill>
                  <a:srgbClr val="FFFFFF"/>
                </a:solidFill>
                <a:latin typeface="STXinwei" panose="02010800040101010101" pitchFamily="2" charset="-122"/>
                <a:ea typeface="STXinwei" panose="02010800040101010101" pitchFamily="2" charset="-122"/>
                <a:cs typeface="Tahoma"/>
              </a:rPr>
              <a:t>Merupakan</a:t>
            </a:r>
            <a:r>
              <a:rPr sz="1700" spc="30" dirty="0">
                <a:solidFill>
                  <a:srgbClr val="FFFFFF"/>
                </a:solidFill>
                <a:latin typeface="STXinwei" panose="02010800040101010101" pitchFamily="2" charset="-122"/>
                <a:ea typeface="STXinwei" panose="02010800040101010101" pitchFamily="2" charset="-122"/>
                <a:cs typeface="Tahoma"/>
              </a:rPr>
              <a:t> </a:t>
            </a:r>
            <a:r>
              <a:rPr sz="1700" spc="-15" dirty="0">
                <a:solidFill>
                  <a:srgbClr val="FFFFFF"/>
                </a:solidFill>
                <a:latin typeface="STXinwei" panose="02010800040101010101" pitchFamily="2" charset="-122"/>
                <a:ea typeface="STXinwei" panose="02010800040101010101" pitchFamily="2" charset="-122"/>
                <a:cs typeface="Tahoma"/>
              </a:rPr>
              <a:t>suatu</a:t>
            </a:r>
            <a:r>
              <a:rPr sz="1700" spc="-10" dirty="0">
                <a:solidFill>
                  <a:srgbClr val="FFFFFF"/>
                </a:solidFill>
                <a:latin typeface="STXinwei" panose="02010800040101010101" pitchFamily="2" charset="-122"/>
                <a:ea typeface="STXinwei" panose="02010800040101010101" pitchFamily="2" charset="-122"/>
                <a:cs typeface="Tahoma"/>
              </a:rPr>
              <a:t> </a:t>
            </a:r>
            <a:r>
              <a:rPr sz="1700" spc="10" dirty="0">
                <a:solidFill>
                  <a:srgbClr val="FFFFFF"/>
                </a:solidFill>
                <a:latin typeface="STXinwei" panose="02010800040101010101" pitchFamily="2" charset="-122"/>
                <a:ea typeface="STXinwei" panose="02010800040101010101" pitchFamily="2" charset="-122"/>
                <a:cs typeface="Tahoma"/>
              </a:rPr>
              <a:t>fungsi</a:t>
            </a:r>
            <a:r>
              <a:rPr sz="1700" spc="15" dirty="0">
                <a:solidFill>
                  <a:srgbClr val="FFFFFF"/>
                </a:solidFill>
                <a:latin typeface="STXinwei" panose="02010800040101010101" pitchFamily="2" charset="-122"/>
                <a:ea typeface="STXinwei" panose="02010800040101010101" pitchFamily="2" charset="-122"/>
                <a:cs typeface="Tahoma"/>
              </a:rPr>
              <a:t> </a:t>
            </a:r>
            <a:r>
              <a:rPr sz="1700" spc="10" dirty="0">
                <a:solidFill>
                  <a:srgbClr val="FFFFFF"/>
                </a:solidFill>
                <a:latin typeface="STXinwei" panose="02010800040101010101" pitchFamily="2" charset="-122"/>
                <a:ea typeface="STXinwei" panose="02010800040101010101" pitchFamily="2" charset="-122"/>
                <a:cs typeface="Tahoma"/>
              </a:rPr>
              <a:t>matematis</a:t>
            </a:r>
            <a:r>
              <a:rPr sz="1700" spc="15" dirty="0">
                <a:solidFill>
                  <a:srgbClr val="FFFFFF"/>
                </a:solidFill>
                <a:latin typeface="STXinwei" panose="02010800040101010101" pitchFamily="2" charset="-122"/>
                <a:ea typeface="STXinwei" panose="02010800040101010101" pitchFamily="2" charset="-122"/>
                <a:cs typeface="Tahoma"/>
              </a:rPr>
              <a:t> </a:t>
            </a:r>
            <a:r>
              <a:rPr sz="1700" spc="40" dirty="0">
                <a:solidFill>
                  <a:srgbClr val="FFFFFF"/>
                </a:solidFill>
                <a:latin typeface="STXinwei" panose="02010800040101010101" pitchFamily="2" charset="-122"/>
                <a:ea typeface="STXinwei" panose="02010800040101010101" pitchFamily="2" charset="-122"/>
                <a:cs typeface="Tahoma"/>
              </a:rPr>
              <a:t>yang </a:t>
            </a:r>
            <a:r>
              <a:rPr sz="1700" spc="45" dirty="0">
                <a:solidFill>
                  <a:srgbClr val="FFFFFF"/>
                </a:solidFill>
                <a:latin typeface="STXinwei" panose="02010800040101010101" pitchFamily="2" charset="-122"/>
                <a:ea typeface="STXinwei" panose="02010800040101010101" pitchFamily="2" charset="-122"/>
                <a:cs typeface="Tahoma"/>
              </a:rPr>
              <a:t> </a:t>
            </a:r>
            <a:r>
              <a:rPr sz="1700" spc="10" dirty="0">
                <a:solidFill>
                  <a:srgbClr val="FFFFFF"/>
                </a:solidFill>
                <a:latin typeface="STXinwei" panose="02010800040101010101" pitchFamily="2" charset="-122"/>
                <a:ea typeface="STXinwei" panose="02010800040101010101" pitchFamily="2" charset="-122"/>
                <a:cs typeface="Tahoma"/>
              </a:rPr>
              <a:t>menunjukkan</a:t>
            </a:r>
            <a:r>
              <a:rPr sz="1700" spc="15" dirty="0">
                <a:solidFill>
                  <a:srgbClr val="FFFFFF"/>
                </a:solidFill>
                <a:latin typeface="STXinwei" panose="02010800040101010101" pitchFamily="2" charset="-122"/>
                <a:ea typeface="STXinwei" panose="02010800040101010101" pitchFamily="2" charset="-122"/>
                <a:cs typeface="Tahoma"/>
              </a:rPr>
              <a:t> </a:t>
            </a:r>
            <a:r>
              <a:rPr sz="1700" spc="20" dirty="0">
                <a:solidFill>
                  <a:srgbClr val="FFFFFF"/>
                </a:solidFill>
                <a:latin typeface="STXinwei" panose="02010800040101010101" pitchFamily="2" charset="-122"/>
                <a:ea typeface="STXinwei" panose="02010800040101010101" pitchFamily="2" charset="-122"/>
                <a:cs typeface="Tahoma"/>
              </a:rPr>
              <a:t>nilai</a:t>
            </a:r>
            <a:r>
              <a:rPr sz="1700" spc="25" dirty="0">
                <a:solidFill>
                  <a:srgbClr val="FFFFFF"/>
                </a:solidFill>
                <a:latin typeface="STXinwei" panose="02010800040101010101" pitchFamily="2" charset="-122"/>
                <a:ea typeface="STXinwei" panose="02010800040101010101" pitchFamily="2" charset="-122"/>
                <a:cs typeface="Tahoma"/>
              </a:rPr>
              <a:t> dari</a:t>
            </a:r>
            <a:r>
              <a:rPr sz="1700" spc="30" dirty="0">
                <a:solidFill>
                  <a:srgbClr val="FFFFFF"/>
                </a:solidFill>
                <a:latin typeface="STXinwei" panose="02010800040101010101" pitchFamily="2" charset="-122"/>
                <a:ea typeface="STXinwei" panose="02010800040101010101" pitchFamily="2" charset="-122"/>
                <a:cs typeface="Tahoma"/>
              </a:rPr>
              <a:t> </a:t>
            </a:r>
            <a:r>
              <a:rPr sz="1700" spc="5" dirty="0">
                <a:solidFill>
                  <a:srgbClr val="FFFFFF"/>
                </a:solidFill>
                <a:latin typeface="STXinwei" panose="02010800040101010101" pitchFamily="2" charset="-122"/>
                <a:ea typeface="STXinwei" panose="02010800040101010101" pitchFamily="2" charset="-122"/>
                <a:cs typeface="Tahoma"/>
              </a:rPr>
              <a:t>semua</a:t>
            </a:r>
            <a:r>
              <a:rPr sz="1700" spc="10" dirty="0">
                <a:solidFill>
                  <a:srgbClr val="FFFFFF"/>
                </a:solidFill>
                <a:latin typeface="STXinwei" panose="02010800040101010101" pitchFamily="2" charset="-122"/>
                <a:ea typeface="STXinwei" panose="02010800040101010101" pitchFamily="2" charset="-122"/>
                <a:cs typeface="Tahoma"/>
              </a:rPr>
              <a:t> </a:t>
            </a:r>
            <a:r>
              <a:rPr sz="1700" spc="15" dirty="0">
                <a:solidFill>
                  <a:srgbClr val="FFFFFF"/>
                </a:solidFill>
                <a:latin typeface="STXinwei" panose="02010800040101010101" pitchFamily="2" charset="-122"/>
                <a:ea typeface="STXinwei" panose="02010800040101010101" pitchFamily="2" charset="-122"/>
                <a:cs typeface="Tahoma"/>
              </a:rPr>
              <a:t>alternatif </a:t>
            </a:r>
            <a:r>
              <a:rPr sz="1700" spc="20" dirty="0">
                <a:solidFill>
                  <a:srgbClr val="FFFFFF"/>
                </a:solidFill>
                <a:latin typeface="STXinwei" panose="02010800040101010101" pitchFamily="2" charset="-122"/>
                <a:ea typeface="STXinwei" panose="02010800040101010101" pitchFamily="2" charset="-122"/>
                <a:cs typeface="Tahoma"/>
              </a:rPr>
              <a:t> </a:t>
            </a:r>
            <a:r>
              <a:rPr sz="1700" spc="40" dirty="0">
                <a:solidFill>
                  <a:srgbClr val="FFFFFF"/>
                </a:solidFill>
                <a:latin typeface="STXinwei" panose="02010800040101010101" pitchFamily="2" charset="-122"/>
                <a:ea typeface="STXinwei" panose="02010800040101010101" pitchFamily="2" charset="-122"/>
                <a:cs typeface="Tahoma"/>
              </a:rPr>
              <a:t>yang</a:t>
            </a:r>
            <a:r>
              <a:rPr sz="1700" spc="160" dirty="0">
                <a:solidFill>
                  <a:srgbClr val="FFFFFF"/>
                </a:solidFill>
                <a:latin typeface="STXinwei" panose="02010800040101010101" pitchFamily="2" charset="-122"/>
                <a:ea typeface="STXinwei" panose="02010800040101010101" pitchFamily="2" charset="-122"/>
                <a:cs typeface="Tahoma"/>
              </a:rPr>
              <a:t> </a:t>
            </a:r>
            <a:r>
              <a:rPr sz="1700" spc="25" dirty="0">
                <a:solidFill>
                  <a:srgbClr val="FFFFFF"/>
                </a:solidFill>
                <a:latin typeface="STXinwei" panose="02010800040101010101" pitchFamily="2" charset="-122"/>
                <a:ea typeface="STXinwei" panose="02010800040101010101" pitchFamily="2" charset="-122"/>
                <a:cs typeface="Tahoma"/>
              </a:rPr>
              <a:t>ada,</a:t>
            </a:r>
            <a:r>
              <a:rPr sz="1700" spc="160" dirty="0">
                <a:solidFill>
                  <a:srgbClr val="FFFFFF"/>
                </a:solidFill>
                <a:latin typeface="STXinwei" panose="02010800040101010101" pitchFamily="2" charset="-122"/>
                <a:ea typeface="STXinwei" panose="02010800040101010101" pitchFamily="2" charset="-122"/>
                <a:cs typeface="Tahoma"/>
              </a:rPr>
              <a:t> </a:t>
            </a:r>
            <a:r>
              <a:rPr sz="1700" spc="25" dirty="0" err="1">
                <a:solidFill>
                  <a:srgbClr val="FFFFFF"/>
                </a:solidFill>
                <a:latin typeface="STXinwei" panose="02010800040101010101" pitchFamily="2" charset="-122"/>
                <a:ea typeface="STXinwei" panose="02010800040101010101" pitchFamily="2" charset="-122"/>
                <a:cs typeface="Tahoma"/>
              </a:rPr>
              <a:t>dimana</a:t>
            </a:r>
            <a:r>
              <a:rPr sz="1700" spc="160" dirty="0">
                <a:solidFill>
                  <a:srgbClr val="FFFFFF"/>
                </a:solidFill>
                <a:latin typeface="STXinwei" panose="02010800040101010101" pitchFamily="2" charset="-122"/>
                <a:ea typeface="STXinwei" panose="02010800040101010101" pitchFamily="2" charset="-122"/>
                <a:cs typeface="Tahoma"/>
              </a:rPr>
              <a:t> </a:t>
            </a:r>
            <a:r>
              <a:rPr sz="1700" spc="10" dirty="0" err="1">
                <a:solidFill>
                  <a:srgbClr val="FFFFFF"/>
                </a:solidFill>
                <a:latin typeface="STXinwei" panose="02010800040101010101" pitchFamily="2" charset="-122"/>
                <a:ea typeface="STXinwei" panose="02010800040101010101" pitchFamily="2" charset="-122"/>
                <a:cs typeface="Tahoma"/>
              </a:rPr>
              <a:t>menunjukkan</a:t>
            </a:r>
            <a:r>
              <a:rPr lang="en-US" sz="1700" spc="160" dirty="0">
                <a:solidFill>
                  <a:srgbClr val="FFFFFF"/>
                </a:solidFill>
                <a:latin typeface="STXinwei" panose="02010800040101010101" pitchFamily="2" charset="-122"/>
                <a:ea typeface="STXinwei" panose="02010800040101010101" pitchFamily="2" charset="-122"/>
                <a:cs typeface="Tahoma"/>
              </a:rPr>
              <a:t> </a:t>
            </a:r>
            <a:r>
              <a:rPr sz="1700" spc="30" dirty="0" err="1">
                <a:solidFill>
                  <a:srgbClr val="FFFFFF"/>
                </a:solidFill>
                <a:latin typeface="STXinwei" panose="02010800040101010101" pitchFamily="2" charset="-122"/>
                <a:ea typeface="STXinwei" panose="02010800040101010101" pitchFamily="2" charset="-122"/>
                <a:cs typeface="Tahoma"/>
              </a:rPr>
              <a:t>preferensi</a:t>
            </a:r>
            <a:r>
              <a:rPr lang="en-US" sz="1700" spc="30" dirty="0">
                <a:solidFill>
                  <a:srgbClr val="FFFFFF"/>
                </a:solidFill>
                <a:latin typeface="STXinwei" panose="02010800040101010101" pitchFamily="2" charset="-122"/>
                <a:ea typeface="STXinwei" panose="02010800040101010101" pitchFamily="2" charset="-122"/>
                <a:cs typeface="Tahoma"/>
              </a:rPr>
              <a:t> </a:t>
            </a:r>
            <a:r>
              <a:rPr lang="en-US" sz="1700" spc="-20" dirty="0" err="1">
                <a:solidFill>
                  <a:srgbClr val="FFFFFF"/>
                </a:solidFill>
                <a:latin typeface="STXinwei" panose="02010800040101010101" pitchFamily="2" charset="-122"/>
                <a:ea typeface="STXinwei" panose="02010800040101010101" pitchFamily="2" charset="-122"/>
                <a:cs typeface="Tahoma"/>
              </a:rPr>
              <a:t>s</a:t>
            </a:r>
            <a:r>
              <a:rPr lang="en-US" sz="1700" spc="50" dirty="0" err="1">
                <a:solidFill>
                  <a:srgbClr val="FFFFFF"/>
                </a:solidFill>
                <a:latin typeface="STXinwei" panose="02010800040101010101" pitchFamily="2" charset="-122"/>
                <a:ea typeface="STXinwei" panose="02010800040101010101" pitchFamily="2" charset="-122"/>
                <a:cs typeface="Tahoma"/>
              </a:rPr>
              <a:t>e</a:t>
            </a:r>
            <a:r>
              <a:rPr lang="en-US" sz="1700" spc="90" dirty="0" err="1">
                <a:solidFill>
                  <a:srgbClr val="FFFFFF"/>
                </a:solidFill>
                <a:latin typeface="STXinwei" panose="02010800040101010101" pitchFamily="2" charset="-122"/>
                <a:ea typeface="STXinwei" panose="02010800040101010101" pitchFamily="2" charset="-122"/>
                <a:cs typeface="Tahoma"/>
              </a:rPr>
              <a:t>o</a:t>
            </a:r>
            <a:r>
              <a:rPr lang="en-US" sz="1700" spc="10" dirty="0" err="1">
                <a:solidFill>
                  <a:srgbClr val="FFFFFF"/>
                </a:solidFill>
                <a:latin typeface="STXinwei" panose="02010800040101010101" pitchFamily="2" charset="-122"/>
                <a:ea typeface="STXinwei" panose="02010800040101010101" pitchFamily="2" charset="-122"/>
                <a:cs typeface="Tahoma"/>
              </a:rPr>
              <a:t>r</a:t>
            </a:r>
            <a:r>
              <a:rPr lang="en-US" sz="1700" spc="-20" dirty="0" err="1">
                <a:solidFill>
                  <a:srgbClr val="FFFFFF"/>
                </a:solidFill>
                <a:latin typeface="STXinwei" panose="02010800040101010101" pitchFamily="2" charset="-122"/>
                <a:ea typeface="STXinwei" panose="02010800040101010101" pitchFamily="2" charset="-122"/>
                <a:cs typeface="Tahoma"/>
              </a:rPr>
              <a:t>a</a:t>
            </a:r>
            <a:r>
              <a:rPr lang="en-US" sz="1700" spc="30" dirty="0" err="1">
                <a:solidFill>
                  <a:srgbClr val="FFFFFF"/>
                </a:solidFill>
                <a:latin typeface="STXinwei" panose="02010800040101010101" pitchFamily="2" charset="-122"/>
                <a:ea typeface="STXinwei" panose="02010800040101010101" pitchFamily="2" charset="-122"/>
                <a:cs typeface="Tahoma"/>
              </a:rPr>
              <a:t>n</a:t>
            </a:r>
            <a:r>
              <a:rPr lang="en-US" sz="1700" spc="105" dirty="0" err="1">
                <a:solidFill>
                  <a:srgbClr val="FFFFFF"/>
                </a:solidFill>
                <a:latin typeface="STXinwei" panose="02010800040101010101" pitchFamily="2" charset="-122"/>
                <a:ea typeface="STXinwei" panose="02010800040101010101" pitchFamily="2" charset="-122"/>
                <a:cs typeface="Tahoma"/>
              </a:rPr>
              <a:t>g</a:t>
            </a:r>
            <a:r>
              <a:rPr lang="en-US" sz="1700" spc="105" dirty="0">
                <a:solidFill>
                  <a:srgbClr val="FFFFFF"/>
                </a:solidFill>
                <a:latin typeface="STXinwei" panose="02010800040101010101" pitchFamily="2" charset="-122"/>
                <a:ea typeface="STXinwei" panose="02010800040101010101" pitchFamily="2" charset="-122"/>
                <a:cs typeface="Tahoma"/>
              </a:rPr>
              <a:t> </a:t>
            </a:r>
            <a:r>
              <a:rPr lang="en-US" sz="1700" spc="-15" dirty="0">
                <a:solidFill>
                  <a:srgbClr val="FFFFFF"/>
                </a:solidFill>
                <a:latin typeface="STXinwei" panose="02010800040101010101" pitchFamily="2" charset="-122"/>
                <a:ea typeface="STXinwei" panose="02010800040101010101" pitchFamily="2" charset="-122"/>
                <a:cs typeface="Tahoma"/>
              </a:rPr>
              <a:t>i</a:t>
            </a:r>
            <a:r>
              <a:rPr lang="en-US" sz="1700" spc="30" dirty="0">
                <a:solidFill>
                  <a:srgbClr val="FFFFFF"/>
                </a:solidFill>
                <a:latin typeface="STXinwei" panose="02010800040101010101" pitchFamily="2" charset="-122"/>
                <a:ea typeface="STXinwei" panose="02010800040101010101" pitchFamily="2" charset="-122"/>
                <a:cs typeface="Tahoma"/>
              </a:rPr>
              <a:t>n</a:t>
            </a:r>
            <a:r>
              <a:rPr lang="en-US" sz="1700" spc="40" dirty="0">
                <a:solidFill>
                  <a:srgbClr val="FFFFFF"/>
                </a:solidFill>
                <a:latin typeface="STXinwei" panose="02010800040101010101" pitchFamily="2" charset="-122"/>
                <a:ea typeface="STXinwei" panose="02010800040101010101" pitchFamily="2" charset="-122"/>
                <a:cs typeface="Tahoma"/>
              </a:rPr>
              <a:t>v</a:t>
            </a:r>
            <a:r>
              <a:rPr lang="en-US" sz="1700" spc="50" dirty="0">
                <a:solidFill>
                  <a:srgbClr val="FFFFFF"/>
                </a:solidFill>
                <a:latin typeface="STXinwei" panose="02010800040101010101" pitchFamily="2" charset="-122"/>
                <a:ea typeface="STXinwei" panose="02010800040101010101" pitchFamily="2" charset="-122"/>
                <a:cs typeface="Tahoma"/>
              </a:rPr>
              <a:t>e</a:t>
            </a:r>
            <a:r>
              <a:rPr lang="en-US" sz="1700" spc="-20" dirty="0">
                <a:solidFill>
                  <a:srgbClr val="FFFFFF"/>
                </a:solidFill>
                <a:latin typeface="STXinwei" panose="02010800040101010101" pitchFamily="2" charset="-122"/>
                <a:ea typeface="STXinwei" panose="02010800040101010101" pitchFamily="2" charset="-122"/>
                <a:cs typeface="Tahoma"/>
              </a:rPr>
              <a:t>s</a:t>
            </a:r>
            <a:r>
              <a:rPr lang="en-US" sz="1700" spc="15" dirty="0">
                <a:solidFill>
                  <a:srgbClr val="FFFFFF"/>
                </a:solidFill>
                <a:latin typeface="STXinwei" panose="02010800040101010101" pitchFamily="2" charset="-122"/>
                <a:ea typeface="STXinwei" panose="02010800040101010101" pitchFamily="2" charset="-122"/>
                <a:cs typeface="Tahoma"/>
              </a:rPr>
              <a:t>t</a:t>
            </a:r>
            <a:r>
              <a:rPr lang="en-US" sz="1700" spc="90" dirty="0">
                <a:solidFill>
                  <a:srgbClr val="FFFFFF"/>
                </a:solidFill>
                <a:latin typeface="STXinwei" panose="02010800040101010101" pitchFamily="2" charset="-122"/>
                <a:ea typeface="STXinwei" panose="02010800040101010101" pitchFamily="2" charset="-122"/>
                <a:cs typeface="Tahoma"/>
              </a:rPr>
              <a:t>o</a:t>
            </a:r>
            <a:r>
              <a:rPr lang="en-US" sz="1700" spc="15" dirty="0">
                <a:solidFill>
                  <a:srgbClr val="FFFFFF"/>
                </a:solidFill>
                <a:latin typeface="STXinwei" panose="02010800040101010101" pitchFamily="2" charset="-122"/>
                <a:ea typeface="STXinwei" panose="02010800040101010101" pitchFamily="2" charset="-122"/>
                <a:cs typeface="Tahoma"/>
              </a:rPr>
              <a:t>r </a:t>
            </a:r>
            <a:r>
              <a:rPr lang="en-US" sz="1700" spc="15" dirty="0" err="1">
                <a:solidFill>
                  <a:srgbClr val="FFFFFF"/>
                </a:solidFill>
                <a:latin typeface="STXinwei" panose="02010800040101010101" pitchFamily="2" charset="-122"/>
                <a:ea typeface="STXinwei" panose="02010800040101010101" pitchFamily="2" charset="-122"/>
                <a:cs typeface="Tahoma"/>
              </a:rPr>
              <a:t>t</a:t>
            </a:r>
            <a:r>
              <a:rPr lang="en-US" sz="1700" spc="50" dirty="0" err="1">
                <a:solidFill>
                  <a:srgbClr val="FFFFFF"/>
                </a:solidFill>
                <a:latin typeface="STXinwei" panose="02010800040101010101" pitchFamily="2" charset="-122"/>
                <a:ea typeface="STXinwei" panose="02010800040101010101" pitchFamily="2" charset="-122"/>
                <a:cs typeface="Tahoma"/>
              </a:rPr>
              <a:t>e</a:t>
            </a:r>
            <a:r>
              <a:rPr lang="en-US" sz="1700" spc="10" dirty="0" err="1">
                <a:solidFill>
                  <a:srgbClr val="FFFFFF"/>
                </a:solidFill>
                <a:latin typeface="STXinwei" panose="02010800040101010101" pitchFamily="2" charset="-122"/>
                <a:ea typeface="STXinwei" panose="02010800040101010101" pitchFamily="2" charset="-122"/>
                <a:cs typeface="Tahoma"/>
              </a:rPr>
              <a:t>r</a:t>
            </a:r>
            <a:r>
              <a:rPr lang="en-US" sz="1700" spc="30" dirty="0" err="1">
                <a:solidFill>
                  <a:srgbClr val="FFFFFF"/>
                </a:solidFill>
                <a:latin typeface="STXinwei" panose="02010800040101010101" pitchFamily="2" charset="-122"/>
                <a:ea typeface="STXinwei" panose="02010800040101010101" pitchFamily="2" charset="-122"/>
                <a:cs typeface="Tahoma"/>
              </a:rPr>
              <a:t>h</a:t>
            </a:r>
            <a:r>
              <a:rPr lang="en-US" sz="1700" spc="-20" dirty="0" err="1">
                <a:solidFill>
                  <a:srgbClr val="FFFFFF"/>
                </a:solidFill>
                <a:latin typeface="STXinwei" panose="02010800040101010101" pitchFamily="2" charset="-122"/>
                <a:ea typeface="STXinwei" panose="02010800040101010101" pitchFamily="2" charset="-122"/>
                <a:cs typeface="Tahoma"/>
              </a:rPr>
              <a:t>a</a:t>
            </a:r>
            <a:r>
              <a:rPr lang="en-US" sz="1700" spc="125" dirty="0" err="1">
                <a:solidFill>
                  <a:srgbClr val="FFFFFF"/>
                </a:solidFill>
                <a:latin typeface="STXinwei" panose="02010800040101010101" pitchFamily="2" charset="-122"/>
                <a:ea typeface="STXinwei" panose="02010800040101010101" pitchFamily="2" charset="-122"/>
                <a:cs typeface="Tahoma"/>
              </a:rPr>
              <a:t>d</a:t>
            </a:r>
            <a:r>
              <a:rPr lang="en-US" sz="1700" spc="-20" dirty="0" err="1">
                <a:solidFill>
                  <a:srgbClr val="FFFFFF"/>
                </a:solidFill>
                <a:latin typeface="STXinwei" panose="02010800040101010101" pitchFamily="2" charset="-122"/>
                <a:ea typeface="STXinwei" panose="02010800040101010101" pitchFamily="2" charset="-122"/>
                <a:cs typeface="Tahoma"/>
              </a:rPr>
              <a:t>a</a:t>
            </a:r>
            <a:r>
              <a:rPr lang="en-US" sz="1700" spc="130" dirty="0" err="1">
                <a:solidFill>
                  <a:srgbClr val="FFFFFF"/>
                </a:solidFill>
                <a:latin typeface="STXinwei" panose="02010800040101010101" pitchFamily="2" charset="-122"/>
                <a:ea typeface="STXinwei" panose="02010800040101010101" pitchFamily="2" charset="-122"/>
                <a:cs typeface="Tahoma"/>
              </a:rPr>
              <a:t>p</a:t>
            </a:r>
            <a:r>
              <a:rPr lang="en-US" sz="1700" spc="130" dirty="0">
                <a:solidFill>
                  <a:srgbClr val="FFFFFF"/>
                </a:solidFill>
                <a:latin typeface="STXinwei" panose="02010800040101010101" pitchFamily="2" charset="-122"/>
                <a:ea typeface="STXinwei" panose="02010800040101010101" pitchFamily="2" charset="-122"/>
                <a:cs typeface="Tahoma"/>
              </a:rPr>
              <a:t> </a:t>
            </a:r>
            <a:r>
              <a:rPr lang="en-US" sz="1700" spc="120" dirty="0" err="1">
                <a:solidFill>
                  <a:srgbClr val="FFFFFF"/>
                </a:solidFill>
                <a:latin typeface="STXinwei" panose="02010800040101010101" pitchFamily="2" charset="-122"/>
                <a:ea typeface="STXinwei" panose="02010800040101010101" pitchFamily="2" charset="-122"/>
                <a:cs typeface="Tahoma"/>
              </a:rPr>
              <a:t>b</a:t>
            </a:r>
            <a:r>
              <a:rPr lang="en-US" sz="1700" spc="50" dirty="0" err="1">
                <a:solidFill>
                  <a:srgbClr val="FFFFFF"/>
                </a:solidFill>
                <a:latin typeface="STXinwei" panose="02010800040101010101" pitchFamily="2" charset="-122"/>
                <a:ea typeface="STXinwei" panose="02010800040101010101" pitchFamily="2" charset="-122"/>
                <a:cs typeface="Tahoma"/>
              </a:rPr>
              <a:t>e</a:t>
            </a:r>
            <a:r>
              <a:rPr lang="en-US" sz="1700" spc="10" dirty="0" err="1">
                <a:solidFill>
                  <a:srgbClr val="FFFFFF"/>
                </a:solidFill>
                <a:latin typeface="STXinwei" panose="02010800040101010101" pitchFamily="2" charset="-122"/>
                <a:ea typeface="STXinwei" panose="02010800040101010101" pitchFamily="2" charset="-122"/>
                <a:cs typeface="Tahoma"/>
              </a:rPr>
              <a:t>r</a:t>
            </a:r>
            <a:r>
              <a:rPr lang="en-US" sz="1700" spc="120" dirty="0" err="1">
                <a:solidFill>
                  <a:srgbClr val="FFFFFF"/>
                </a:solidFill>
                <a:latin typeface="STXinwei" panose="02010800040101010101" pitchFamily="2" charset="-122"/>
                <a:ea typeface="STXinwei" panose="02010800040101010101" pitchFamily="2" charset="-122"/>
                <a:cs typeface="Tahoma"/>
              </a:rPr>
              <a:t>b</a:t>
            </a:r>
            <a:r>
              <a:rPr lang="en-US" sz="1700" spc="-20" dirty="0" err="1">
                <a:solidFill>
                  <a:srgbClr val="FFFFFF"/>
                </a:solidFill>
                <a:latin typeface="STXinwei" panose="02010800040101010101" pitchFamily="2" charset="-122"/>
                <a:ea typeface="STXinwei" panose="02010800040101010101" pitchFamily="2" charset="-122"/>
                <a:cs typeface="Tahoma"/>
              </a:rPr>
              <a:t>a</a:t>
            </a:r>
            <a:r>
              <a:rPr lang="en-US" sz="1700" spc="100" dirty="0" err="1">
                <a:solidFill>
                  <a:srgbClr val="FFFFFF"/>
                </a:solidFill>
                <a:latin typeface="STXinwei" panose="02010800040101010101" pitchFamily="2" charset="-122"/>
                <a:ea typeface="STXinwei" panose="02010800040101010101" pitchFamily="2" charset="-122"/>
                <a:cs typeface="Tahoma"/>
              </a:rPr>
              <a:t>g</a:t>
            </a:r>
            <a:r>
              <a:rPr lang="en-US" sz="1700" spc="-20" dirty="0" err="1">
                <a:solidFill>
                  <a:srgbClr val="FFFFFF"/>
                </a:solidFill>
                <a:latin typeface="STXinwei" panose="02010800040101010101" pitchFamily="2" charset="-122"/>
                <a:ea typeface="STXinwei" panose="02010800040101010101" pitchFamily="2" charset="-122"/>
                <a:cs typeface="Tahoma"/>
              </a:rPr>
              <a:t>a</a:t>
            </a:r>
            <a:r>
              <a:rPr lang="en-US" sz="1700" spc="-10" dirty="0" err="1">
                <a:solidFill>
                  <a:srgbClr val="FFFFFF"/>
                </a:solidFill>
                <a:latin typeface="STXinwei" panose="02010800040101010101" pitchFamily="2" charset="-122"/>
                <a:ea typeface="STXinwei" panose="02010800040101010101" pitchFamily="2" charset="-122"/>
                <a:cs typeface="Tahoma"/>
              </a:rPr>
              <a:t>i</a:t>
            </a:r>
            <a:r>
              <a:rPr lang="en-US" sz="1700" spc="-10" dirty="0">
                <a:solidFill>
                  <a:srgbClr val="FFFFFF"/>
                </a:solidFill>
                <a:latin typeface="STXinwei" panose="02010800040101010101" pitchFamily="2" charset="-122"/>
                <a:ea typeface="STXinwei" panose="02010800040101010101" pitchFamily="2" charset="-122"/>
                <a:cs typeface="Tahoma"/>
              </a:rPr>
              <a:t>  </a:t>
            </a:r>
            <a:r>
              <a:rPr lang="en-US" sz="1700" spc="125" dirty="0" err="1">
                <a:solidFill>
                  <a:srgbClr val="FFFFFF"/>
                </a:solidFill>
                <a:latin typeface="STXinwei" panose="02010800040101010101" pitchFamily="2" charset="-122"/>
                <a:ea typeface="STXinwei" panose="02010800040101010101" pitchFamily="2" charset="-122"/>
                <a:cs typeface="Tahoma"/>
              </a:rPr>
              <a:t>p</a:t>
            </a:r>
            <a:r>
              <a:rPr lang="en-US" sz="1700" spc="-15" dirty="0" err="1">
                <a:solidFill>
                  <a:srgbClr val="FFFFFF"/>
                </a:solidFill>
                <a:latin typeface="STXinwei" panose="02010800040101010101" pitchFamily="2" charset="-122"/>
                <a:ea typeface="STXinwei" panose="02010800040101010101" pitchFamily="2" charset="-122"/>
                <a:cs typeface="Tahoma"/>
              </a:rPr>
              <a:t>i</a:t>
            </a:r>
            <a:r>
              <a:rPr lang="en-US" sz="1700" spc="105" dirty="0" err="1">
                <a:solidFill>
                  <a:srgbClr val="FFFFFF"/>
                </a:solidFill>
                <a:latin typeface="STXinwei" panose="02010800040101010101" pitchFamily="2" charset="-122"/>
                <a:ea typeface="STXinwei" panose="02010800040101010101" pitchFamily="2" charset="-122"/>
                <a:cs typeface="Tahoma"/>
              </a:rPr>
              <a:t>l</a:t>
            </a:r>
            <a:r>
              <a:rPr lang="en-US" sz="1700" spc="-15" dirty="0" err="1">
                <a:solidFill>
                  <a:srgbClr val="FFFFFF"/>
                </a:solidFill>
                <a:latin typeface="STXinwei" panose="02010800040101010101" pitchFamily="2" charset="-122"/>
                <a:ea typeface="STXinwei" panose="02010800040101010101" pitchFamily="2" charset="-122"/>
                <a:cs typeface="Tahoma"/>
              </a:rPr>
              <a:t>i</a:t>
            </a:r>
            <a:r>
              <a:rPr lang="en-US" sz="1700" spc="30" dirty="0" err="1">
                <a:solidFill>
                  <a:srgbClr val="FFFFFF"/>
                </a:solidFill>
                <a:latin typeface="STXinwei" panose="02010800040101010101" pitchFamily="2" charset="-122"/>
                <a:ea typeface="STXinwei" panose="02010800040101010101" pitchFamily="2" charset="-122"/>
                <a:cs typeface="Tahoma"/>
              </a:rPr>
              <a:t>h</a:t>
            </a:r>
            <a:r>
              <a:rPr lang="en-US" sz="1700" spc="-20" dirty="0" err="1">
                <a:solidFill>
                  <a:srgbClr val="FFFFFF"/>
                </a:solidFill>
                <a:latin typeface="STXinwei" panose="02010800040101010101" pitchFamily="2" charset="-122"/>
                <a:ea typeface="STXinwei" panose="02010800040101010101" pitchFamily="2" charset="-122"/>
                <a:cs typeface="Tahoma"/>
              </a:rPr>
              <a:t>a</a:t>
            </a:r>
            <a:r>
              <a:rPr lang="en-US" sz="1700" spc="35" dirty="0" err="1">
                <a:solidFill>
                  <a:srgbClr val="FFFFFF"/>
                </a:solidFill>
                <a:latin typeface="STXinwei" panose="02010800040101010101" pitchFamily="2" charset="-122"/>
                <a:ea typeface="STXinwei" panose="02010800040101010101" pitchFamily="2" charset="-122"/>
                <a:cs typeface="Tahoma"/>
              </a:rPr>
              <a:t>n</a:t>
            </a:r>
            <a:r>
              <a:rPr lang="en-US" sz="1700" spc="35" dirty="0">
                <a:solidFill>
                  <a:srgbClr val="FFFFFF"/>
                </a:solidFill>
                <a:latin typeface="STXinwei" panose="02010800040101010101" pitchFamily="2" charset="-122"/>
                <a:ea typeface="STXinwei" panose="02010800040101010101" pitchFamily="2" charset="-122"/>
                <a:cs typeface="Tahoma"/>
              </a:rPr>
              <a:t> </a:t>
            </a:r>
            <a:r>
              <a:rPr lang="en-US" sz="1700" spc="-15" dirty="0" err="1">
                <a:solidFill>
                  <a:srgbClr val="FFFFFF"/>
                </a:solidFill>
                <a:latin typeface="STXinwei" panose="02010800040101010101" pitchFamily="2" charset="-122"/>
                <a:ea typeface="STXinwei" panose="02010800040101010101" pitchFamily="2" charset="-122"/>
                <a:cs typeface="Tahoma"/>
              </a:rPr>
              <a:t>i</a:t>
            </a:r>
            <a:r>
              <a:rPr lang="en-US" sz="1700" spc="30" dirty="0" err="1">
                <a:solidFill>
                  <a:srgbClr val="FFFFFF"/>
                </a:solidFill>
                <a:latin typeface="STXinwei" panose="02010800040101010101" pitchFamily="2" charset="-122"/>
                <a:ea typeface="STXinwei" panose="02010800040101010101" pitchFamily="2" charset="-122"/>
                <a:cs typeface="Tahoma"/>
              </a:rPr>
              <a:t>n</a:t>
            </a:r>
            <a:r>
              <a:rPr lang="en-US" sz="1700" spc="40" dirty="0" err="1">
                <a:solidFill>
                  <a:srgbClr val="FFFFFF"/>
                </a:solidFill>
                <a:latin typeface="STXinwei" panose="02010800040101010101" pitchFamily="2" charset="-122"/>
                <a:ea typeface="STXinwei" panose="02010800040101010101" pitchFamily="2" charset="-122"/>
                <a:cs typeface="Tahoma"/>
              </a:rPr>
              <a:t>v</a:t>
            </a:r>
            <a:r>
              <a:rPr lang="en-US" sz="1700" spc="50" dirty="0" err="1">
                <a:solidFill>
                  <a:srgbClr val="FFFFFF"/>
                </a:solidFill>
                <a:latin typeface="STXinwei" panose="02010800040101010101" pitchFamily="2" charset="-122"/>
                <a:ea typeface="STXinwei" panose="02010800040101010101" pitchFamily="2" charset="-122"/>
                <a:cs typeface="Tahoma"/>
              </a:rPr>
              <a:t>e</a:t>
            </a:r>
            <a:r>
              <a:rPr lang="en-US" sz="1700" spc="-20" dirty="0" err="1">
                <a:solidFill>
                  <a:srgbClr val="FFFFFF"/>
                </a:solidFill>
                <a:latin typeface="STXinwei" panose="02010800040101010101" pitchFamily="2" charset="-122"/>
                <a:ea typeface="STXinwei" panose="02010800040101010101" pitchFamily="2" charset="-122"/>
                <a:cs typeface="Tahoma"/>
              </a:rPr>
              <a:t>s</a:t>
            </a:r>
            <a:r>
              <a:rPr lang="en-US" sz="1700" spc="15" dirty="0" err="1">
                <a:solidFill>
                  <a:srgbClr val="FFFFFF"/>
                </a:solidFill>
                <a:latin typeface="STXinwei" panose="02010800040101010101" pitchFamily="2" charset="-122"/>
                <a:ea typeface="STXinwei" panose="02010800040101010101" pitchFamily="2" charset="-122"/>
                <a:cs typeface="Tahoma"/>
              </a:rPr>
              <a:t>t</a:t>
            </a:r>
            <a:r>
              <a:rPr lang="en-US" sz="1700" spc="-20" dirty="0" err="1">
                <a:solidFill>
                  <a:srgbClr val="FFFFFF"/>
                </a:solidFill>
                <a:latin typeface="STXinwei" panose="02010800040101010101" pitchFamily="2" charset="-122"/>
                <a:ea typeface="STXinwei" panose="02010800040101010101" pitchFamily="2" charset="-122"/>
                <a:cs typeface="Tahoma"/>
              </a:rPr>
              <a:t>as</a:t>
            </a:r>
            <a:r>
              <a:rPr lang="en-US" sz="1700" spc="-10" dirty="0" err="1">
                <a:solidFill>
                  <a:srgbClr val="FFFFFF"/>
                </a:solidFill>
                <a:latin typeface="STXinwei" panose="02010800040101010101" pitchFamily="2" charset="-122"/>
                <a:ea typeface="STXinwei" panose="02010800040101010101" pitchFamily="2" charset="-122"/>
                <a:cs typeface="Tahoma"/>
              </a:rPr>
              <a:t>i</a:t>
            </a:r>
            <a:r>
              <a:rPr lang="en-US" sz="1700" spc="-10" dirty="0">
                <a:solidFill>
                  <a:srgbClr val="FFFFFF"/>
                </a:solidFill>
                <a:latin typeface="STXinwei" panose="02010800040101010101" pitchFamily="2" charset="-122"/>
                <a:ea typeface="STXinwei" panose="02010800040101010101" pitchFamily="2" charset="-122"/>
                <a:cs typeface="Tahoma"/>
              </a:rPr>
              <a:t> </a:t>
            </a:r>
            <a:r>
              <a:rPr lang="en-US" sz="1700" spc="125" dirty="0" err="1">
                <a:solidFill>
                  <a:srgbClr val="FFFFFF"/>
                </a:solidFill>
                <a:latin typeface="STXinwei" panose="02010800040101010101" pitchFamily="2" charset="-122"/>
                <a:ea typeface="STXinwei" panose="02010800040101010101" pitchFamily="2" charset="-122"/>
                <a:cs typeface="Tahoma"/>
              </a:rPr>
              <a:t>d</a:t>
            </a:r>
            <a:r>
              <a:rPr lang="en-US" sz="1700" spc="50" dirty="0" err="1">
                <a:solidFill>
                  <a:srgbClr val="FFFFFF"/>
                </a:solidFill>
                <a:latin typeface="STXinwei" panose="02010800040101010101" pitchFamily="2" charset="-122"/>
                <a:ea typeface="STXinwei" panose="02010800040101010101" pitchFamily="2" charset="-122"/>
                <a:cs typeface="Tahoma"/>
              </a:rPr>
              <a:t>e</a:t>
            </a:r>
            <a:r>
              <a:rPr lang="en-US" sz="1700" spc="30" dirty="0" err="1">
                <a:solidFill>
                  <a:srgbClr val="FFFFFF"/>
                </a:solidFill>
                <a:latin typeface="STXinwei" panose="02010800040101010101" pitchFamily="2" charset="-122"/>
                <a:ea typeface="STXinwei" panose="02010800040101010101" pitchFamily="2" charset="-122"/>
                <a:cs typeface="Tahoma"/>
              </a:rPr>
              <a:t>n</a:t>
            </a:r>
            <a:r>
              <a:rPr lang="en-US" sz="1700" spc="100" dirty="0" err="1">
                <a:solidFill>
                  <a:srgbClr val="FFFFFF"/>
                </a:solidFill>
                <a:latin typeface="STXinwei" panose="02010800040101010101" pitchFamily="2" charset="-122"/>
                <a:ea typeface="STXinwei" panose="02010800040101010101" pitchFamily="2" charset="-122"/>
                <a:cs typeface="Tahoma"/>
              </a:rPr>
              <a:t>g</a:t>
            </a:r>
            <a:r>
              <a:rPr lang="en-US" sz="1700" spc="-20" dirty="0" err="1">
                <a:solidFill>
                  <a:srgbClr val="FFFFFF"/>
                </a:solidFill>
                <a:latin typeface="STXinwei" panose="02010800040101010101" pitchFamily="2" charset="-122"/>
                <a:ea typeface="STXinwei" panose="02010800040101010101" pitchFamily="2" charset="-122"/>
                <a:cs typeface="Tahoma"/>
              </a:rPr>
              <a:t>a</a:t>
            </a:r>
            <a:r>
              <a:rPr lang="en-US" sz="1700" spc="35" dirty="0" err="1">
                <a:solidFill>
                  <a:srgbClr val="FFFFFF"/>
                </a:solidFill>
                <a:latin typeface="STXinwei" panose="02010800040101010101" pitchFamily="2" charset="-122"/>
                <a:ea typeface="STXinwei" panose="02010800040101010101" pitchFamily="2" charset="-122"/>
                <a:cs typeface="Tahoma"/>
              </a:rPr>
              <a:t>n</a:t>
            </a:r>
            <a:r>
              <a:rPr lang="en-US" sz="1700" spc="35" dirty="0">
                <a:solidFill>
                  <a:srgbClr val="FFFFFF"/>
                </a:solidFill>
                <a:latin typeface="STXinwei" panose="02010800040101010101" pitchFamily="2" charset="-122"/>
                <a:ea typeface="STXinwei" panose="02010800040101010101" pitchFamily="2" charset="-122"/>
                <a:cs typeface="Tahoma"/>
              </a:rPr>
              <a:t> </a:t>
            </a:r>
            <a:r>
              <a:rPr lang="en-US" sz="1700" spc="30" dirty="0">
                <a:solidFill>
                  <a:srgbClr val="FFFFFF"/>
                </a:solidFill>
                <a:latin typeface="STXinwei" panose="02010800040101010101" pitchFamily="2" charset="-122"/>
                <a:ea typeface="STXinwei" panose="02010800040101010101" pitchFamily="2" charset="-122"/>
                <a:cs typeface="Tahoma"/>
              </a:rPr>
              <a:t>m</a:t>
            </a:r>
            <a:r>
              <a:rPr lang="en-US" sz="1700" spc="-20" dirty="0">
                <a:solidFill>
                  <a:srgbClr val="FFFFFF"/>
                </a:solidFill>
                <a:latin typeface="STXinwei" panose="02010800040101010101" pitchFamily="2" charset="-122"/>
                <a:ea typeface="STXinwei" panose="02010800040101010101" pitchFamily="2" charset="-122"/>
                <a:cs typeface="Tahoma"/>
              </a:rPr>
              <a:t>as</a:t>
            </a:r>
            <a:r>
              <a:rPr lang="en-US" sz="1700" spc="-15" dirty="0">
                <a:solidFill>
                  <a:srgbClr val="FFFFFF"/>
                </a:solidFill>
                <a:latin typeface="STXinwei" panose="02010800040101010101" pitchFamily="2" charset="-122"/>
                <a:ea typeface="STXinwei" panose="02010800040101010101" pitchFamily="2" charset="-122"/>
                <a:cs typeface="Tahoma"/>
              </a:rPr>
              <a:t>i</a:t>
            </a:r>
            <a:r>
              <a:rPr lang="en-US" sz="1700" spc="30" dirty="0">
                <a:solidFill>
                  <a:srgbClr val="FFFFFF"/>
                </a:solidFill>
                <a:latin typeface="STXinwei" panose="02010800040101010101" pitchFamily="2" charset="-122"/>
                <a:ea typeface="STXinwei" panose="02010800040101010101" pitchFamily="2" charset="-122"/>
                <a:cs typeface="Tahoma"/>
              </a:rPr>
              <a:t>n</a:t>
            </a:r>
            <a:r>
              <a:rPr lang="en-US" sz="1700" spc="100" dirty="0">
                <a:solidFill>
                  <a:srgbClr val="FFFFFF"/>
                </a:solidFill>
                <a:latin typeface="STXinwei" panose="02010800040101010101" pitchFamily="2" charset="-122"/>
                <a:ea typeface="STXinwei" panose="02010800040101010101" pitchFamily="2" charset="-122"/>
                <a:cs typeface="Tahoma"/>
              </a:rPr>
              <a:t>g</a:t>
            </a:r>
            <a:r>
              <a:rPr lang="en-US" sz="1700" spc="-114" dirty="0">
                <a:solidFill>
                  <a:srgbClr val="FFFFFF"/>
                </a:solidFill>
                <a:latin typeface="STXinwei" panose="02010800040101010101" pitchFamily="2" charset="-122"/>
                <a:ea typeface="STXinwei" panose="02010800040101010101" pitchFamily="2" charset="-122"/>
                <a:cs typeface="Tahoma"/>
              </a:rPr>
              <a:t>-</a:t>
            </a:r>
            <a:r>
              <a:rPr lang="en-US" sz="1700" spc="30" dirty="0">
                <a:solidFill>
                  <a:srgbClr val="FFFFFF"/>
                </a:solidFill>
                <a:latin typeface="STXinwei" panose="02010800040101010101" pitchFamily="2" charset="-122"/>
                <a:ea typeface="STXinwei" panose="02010800040101010101" pitchFamily="2" charset="-122"/>
                <a:cs typeface="Tahoma"/>
              </a:rPr>
              <a:t>m</a:t>
            </a:r>
            <a:r>
              <a:rPr lang="en-US" sz="1700" spc="-20" dirty="0">
                <a:solidFill>
                  <a:srgbClr val="FFFFFF"/>
                </a:solidFill>
                <a:latin typeface="STXinwei" panose="02010800040101010101" pitchFamily="2" charset="-122"/>
                <a:ea typeface="STXinwei" panose="02010800040101010101" pitchFamily="2" charset="-122"/>
                <a:cs typeface="Tahoma"/>
              </a:rPr>
              <a:t>as</a:t>
            </a:r>
            <a:r>
              <a:rPr lang="en-US" sz="1700" spc="-15" dirty="0">
                <a:solidFill>
                  <a:srgbClr val="FFFFFF"/>
                </a:solidFill>
                <a:latin typeface="STXinwei" panose="02010800040101010101" pitchFamily="2" charset="-122"/>
                <a:ea typeface="STXinwei" panose="02010800040101010101" pitchFamily="2" charset="-122"/>
                <a:cs typeface="Tahoma"/>
              </a:rPr>
              <a:t>i</a:t>
            </a:r>
            <a:r>
              <a:rPr lang="en-US" sz="1700" spc="30" dirty="0">
                <a:solidFill>
                  <a:srgbClr val="FFFFFF"/>
                </a:solidFill>
                <a:latin typeface="STXinwei" panose="02010800040101010101" pitchFamily="2" charset="-122"/>
                <a:ea typeface="STXinwei" panose="02010800040101010101" pitchFamily="2" charset="-122"/>
                <a:cs typeface="Tahoma"/>
              </a:rPr>
              <a:t>n</a:t>
            </a:r>
            <a:r>
              <a:rPr lang="en-US" sz="1700" spc="105" dirty="0">
                <a:solidFill>
                  <a:srgbClr val="FFFFFF"/>
                </a:solidFill>
                <a:latin typeface="STXinwei" panose="02010800040101010101" pitchFamily="2" charset="-122"/>
                <a:ea typeface="STXinwei" panose="02010800040101010101" pitchFamily="2" charset="-122"/>
                <a:cs typeface="Tahoma"/>
              </a:rPr>
              <a:t>g </a:t>
            </a:r>
            <a:r>
              <a:rPr lang="en-US" sz="1700" spc="25" dirty="0" err="1">
                <a:solidFill>
                  <a:srgbClr val="FFFFFF"/>
                </a:solidFill>
                <a:latin typeface="STXinwei" panose="02010800040101010101" pitchFamily="2" charset="-122"/>
                <a:ea typeface="STXinwei" panose="02010800040101010101" pitchFamily="2" charset="-122"/>
                <a:cs typeface="Tahoma"/>
              </a:rPr>
              <a:t>resiko</a:t>
            </a:r>
            <a:r>
              <a:rPr lang="en-US" sz="1700" spc="25" dirty="0">
                <a:solidFill>
                  <a:srgbClr val="FFFFFF"/>
                </a:solidFill>
                <a:latin typeface="STXinwei" panose="02010800040101010101" pitchFamily="2" charset="-122"/>
                <a:ea typeface="STXinwei" panose="02010800040101010101" pitchFamily="2" charset="-122"/>
                <a:cs typeface="Tahoma"/>
              </a:rPr>
              <a:t> </a:t>
            </a:r>
            <a:r>
              <a:rPr lang="en-US" sz="1700" spc="45" dirty="0">
                <a:solidFill>
                  <a:srgbClr val="FFFFFF"/>
                </a:solidFill>
                <a:latin typeface="STXinwei" panose="02010800040101010101" pitchFamily="2" charset="-122"/>
                <a:ea typeface="STXinwei" panose="02010800040101010101" pitchFamily="2" charset="-122"/>
                <a:cs typeface="Tahoma"/>
              </a:rPr>
              <a:t>dan</a:t>
            </a:r>
            <a:r>
              <a:rPr lang="en-US" sz="1700" spc="30" dirty="0">
                <a:solidFill>
                  <a:srgbClr val="FFFFFF"/>
                </a:solidFill>
                <a:latin typeface="STXinwei" panose="02010800040101010101" pitchFamily="2" charset="-122"/>
                <a:ea typeface="STXinwei" panose="02010800040101010101" pitchFamily="2" charset="-122"/>
                <a:cs typeface="Tahoma"/>
              </a:rPr>
              <a:t> </a:t>
            </a:r>
            <a:r>
              <a:rPr lang="en-US" sz="1700" spc="25" dirty="0" err="1">
                <a:solidFill>
                  <a:srgbClr val="FFFFFF"/>
                </a:solidFill>
                <a:latin typeface="STXinwei" panose="02010800040101010101" pitchFamily="2" charset="-122"/>
                <a:ea typeface="STXinwei" panose="02010800040101010101" pitchFamily="2" charset="-122"/>
                <a:cs typeface="Tahoma"/>
              </a:rPr>
              <a:t>tingkat</a:t>
            </a:r>
            <a:r>
              <a:rPr lang="en-US" sz="1700" spc="25" dirty="0">
                <a:solidFill>
                  <a:srgbClr val="FFFFFF"/>
                </a:solidFill>
                <a:latin typeface="STXinwei" panose="02010800040101010101" pitchFamily="2" charset="-122"/>
                <a:ea typeface="STXinwei" panose="02010800040101010101" pitchFamily="2" charset="-122"/>
                <a:cs typeface="Tahoma"/>
              </a:rPr>
              <a:t> </a:t>
            </a:r>
            <a:r>
              <a:rPr lang="en-US" sz="1700" i="1" spc="15" dirty="0">
                <a:solidFill>
                  <a:srgbClr val="FFFFFF"/>
                </a:solidFill>
                <a:latin typeface="STXinwei" panose="02010800040101010101" pitchFamily="2" charset="-122"/>
                <a:ea typeface="STXinwei" panose="02010800040101010101" pitchFamily="2" charset="-122"/>
                <a:cs typeface="Tahoma"/>
              </a:rPr>
              <a:t>return</a:t>
            </a:r>
            <a:r>
              <a:rPr lang="en-US" sz="1700" i="1" spc="30" dirty="0">
                <a:solidFill>
                  <a:srgbClr val="FFFFFF"/>
                </a:solidFill>
                <a:latin typeface="STXinwei" panose="02010800040101010101" pitchFamily="2" charset="-122"/>
                <a:ea typeface="STXinwei" panose="02010800040101010101" pitchFamily="2" charset="-122"/>
                <a:cs typeface="Tahoma"/>
              </a:rPr>
              <a:t> </a:t>
            </a:r>
            <a:r>
              <a:rPr lang="en-US" sz="1700" spc="25" dirty="0" err="1">
                <a:solidFill>
                  <a:srgbClr val="FFFFFF"/>
                </a:solidFill>
                <a:latin typeface="STXinwei" panose="02010800040101010101" pitchFamily="2" charset="-122"/>
                <a:ea typeface="STXinwei" panose="02010800040101010101" pitchFamily="2" charset="-122"/>
                <a:cs typeface="Tahoma"/>
              </a:rPr>
              <a:t>harapan</a:t>
            </a:r>
            <a:endParaRPr lang="en-US" sz="1700" dirty="0">
              <a:latin typeface="STXinwei" panose="02010800040101010101" pitchFamily="2" charset="-122"/>
              <a:ea typeface="STXinwei" panose="02010800040101010101" pitchFamily="2" charset="-122"/>
              <a:cs typeface="Tahoma"/>
            </a:endParaRPr>
          </a:p>
          <a:p>
            <a:pPr marL="12700" marR="5080" algn="just">
              <a:lnSpc>
                <a:spcPct val="116100"/>
              </a:lnSpc>
              <a:spcBef>
                <a:spcPts val="95"/>
              </a:spcBef>
            </a:pPr>
            <a:endParaRPr sz="1400" dirty="0">
              <a:latin typeface="Tahoma"/>
              <a:cs typeface="Tahoma"/>
            </a:endParaRPr>
          </a:p>
        </p:txBody>
      </p:sp>
      <p:sp>
        <p:nvSpPr>
          <p:cNvPr id="15" name="object 15"/>
          <p:cNvSpPr txBox="1"/>
          <p:nvPr/>
        </p:nvSpPr>
        <p:spPr>
          <a:xfrm>
            <a:off x="7045107" y="1770689"/>
            <a:ext cx="4204335" cy="321242"/>
          </a:xfrm>
          <a:prstGeom prst="rect">
            <a:avLst/>
          </a:prstGeom>
        </p:spPr>
        <p:txBody>
          <a:bodyPr vert="horz" wrap="square" lIns="0" tIns="13335" rIns="0" bIns="0" rtlCol="0">
            <a:spAutoFit/>
          </a:bodyPr>
          <a:lstStyle/>
          <a:p>
            <a:pPr marL="12700">
              <a:lnSpc>
                <a:spcPct val="100000"/>
              </a:lnSpc>
              <a:spcBef>
                <a:spcPts val="105"/>
              </a:spcBef>
            </a:pPr>
            <a:r>
              <a:rPr sz="2000" b="1" spc="100" dirty="0">
                <a:solidFill>
                  <a:srgbClr val="FFFFFF"/>
                </a:solidFill>
                <a:latin typeface="Tahoma"/>
                <a:cs typeface="Tahoma"/>
              </a:rPr>
              <a:t>b.</a:t>
            </a:r>
            <a:r>
              <a:rPr sz="2000" b="1" spc="25" dirty="0">
                <a:solidFill>
                  <a:srgbClr val="FFFFFF"/>
                </a:solidFill>
                <a:latin typeface="Tahoma"/>
                <a:cs typeface="Tahoma"/>
              </a:rPr>
              <a:t> </a:t>
            </a:r>
            <a:r>
              <a:rPr sz="2000" b="1" spc="10" dirty="0">
                <a:solidFill>
                  <a:srgbClr val="FFFFFF"/>
                </a:solidFill>
                <a:latin typeface="STXinwei" panose="02010800040101010101" pitchFamily="2" charset="-122"/>
                <a:ea typeface="STXinwei" panose="02010800040101010101" pitchFamily="2" charset="-122"/>
                <a:cs typeface="Tahoma"/>
              </a:rPr>
              <a:t>Fungsi</a:t>
            </a:r>
            <a:r>
              <a:rPr sz="2000" b="1" spc="25" dirty="0">
                <a:solidFill>
                  <a:srgbClr val="FFFFFF"/>
                </a:solidFill>
                <a:latin typeface="STXinwei" panose="02010800040101010101" pitchFamily="2" charset="-122"/>
                <a:ea typeface="STXinwei" panose="02010800040101010101" pitchFamily="2" charset="-122"/>
                <a:cs typeface="Tahoma"/>
              </a:rPr>
              <a:t> </a:t>
            </a:r>
            <a:r>
              <a:rPr sz="2000" b="1" dirty="0">
                <a:solidFill>
                  <a:srgbClr val="FFFFFF"/>
                </a:solidFill>
                <a:latin typeface="STXinwei" panose="02010800040101010101" pitchFamily="2" charset="-122"/>
                <a:ea typeface="STXinwei" panose="02010800040101010101" pitchFamily="2" charset="-122"/>
                <a:cs typeface="Tahoma"/>
              </a:rPr>
              <a:t>utilitas</a:t>
            </a:r>
            <a:r>
              <a:rPr sz="2000" b="1" spc="25" dirty="0">
                <a:solidFill>
                  <a:srgbClr val="FFFFFF"/>
                </a:solidFill>
                <a:latin typeface="STXinwei" panose="02010800040101010101" pitchFamily="2" charset="-122"/>
                <a:ea typeface="STXinwei" panose="02010800040101010101" pitchFamily="2" charset="-122"/>
                <a:cs typeface="Tahoma"/>
              </a:rPr>
              <a:t> </a:t>
            </a:r>
            <a:r>
              <a:rPr sz="2000" b="1" spc="45" dirty="0">
                <a:solidFill>
                  <a:srgbClr val="FFFFFF"/>
                </a:solidFill>
                <a:latin typeface="STXinwei" panose="02010800040101010101" pitchFamily="2" charset="-122"/>
                <a:ea typeface="STXinwei" panose="02010800040101010101" pitchFamily="2" charset="-122"/>
                <a:cs typeface="Tahoma"/>
              </a:rPr>
              <a:t>dan</a:t>
            </a:r>
            <a:r>
              <a:rPr sz="2000" b="1" spc="25" dirty="0">
                <a:solidFill>
                  <a:srgbClr val="FFFFFF"/>
                </a:solidFill>
                <a:latin typeface="STXinwei" panose="02010800040101010101" pitchFamily="2" charset="-122"/>
                <a:ea typeface="STXinwei" panose="02010800040101010101" pitchFamily="2" charset="-122"/>
                <a:cs typeface="Tahoma"/>
              </a:rPr>
              <a:t> </a:t>
            </a:r>
            <a:r>
              <a:rPr sz="2000" b="1" spc="5" dirty="0">
                <a:solidFill>
                  <a:srgbClr val="FFFFFF"/>
                </a:solidFill>
                <a:latin typeface="STXinwei" panose="02010800040101010101" pitchFamily="2" charset="-122"/>
                <a:ea typeface="STXinwei" panose="02010800040101010101" pitchFamily="2" charset="-122"/>
                <a:cs typeface="Tahoma"/>
              </a:rPr>
              <a:t>kurva</a:t>
            </a:r>
            <a:r>
              <a:rPr sz="2000" b="1" spc="25" dirty="0">
                <a:solidFill>
                  <a:srgbClr val="FFFFFF"/>
                </a:solidFill>
                <a:latin typeface="STXinwei" panose="02010800040101010101" pitchFamily="2" charset="-122"/>
                <a:ea typeface="STXinwei" panose="02010800040101010101" pitchFamily="2" charset="-122"/>
                <a:cs typeface="Tahoma"/>
              </a:rPr>
              <a:t> </a:t>
            </a:r>
            <a:r>
              <a:rPr sz="2000" b="1" spc="35" dirty="0">
                <a:solidFill>
                  <a:srgbClr val="FFFFFF"/>
                </a:solidFill>
                <a:latin typeface="STXinwei" panose="02010800040101010101" pitchFamily="2" charset="-122"/>
                <a:ea typeface="STXinwei" panose="02010800040101010101" pitchFamily="2" charset="-122"/>
                <a:cs typeface="Tahoma"/>
              </a:rPr>
              <a:t>indeferen</a:t>
            </a:r>
            <a:endParaRPr sz="2000" dirty="0">
              <a:latin typeface="STXinwei" panose="02010800040101010101" pitchFamily="2" charset="-122"/>
              <a:ea typeface="STXinwei" panose="02010800040101010101" pitchFamily="2" charset="-122"/>
              <a:cs typeface="Tahoma"/>
            </a:endParaRPr>
          </a:p>
        </p:txBody>
      </p:sp>
      <p:sp>
        <p:nvSpPr>
          <p:cNvPr id="16" name="object 16"/>
          <p:cNvSpPr txBox="1"/>
          <p:nvPr/>
        </p:nvSpPr>
        <p:spPr>
          <a:xfrm>
            <a:off x="7045107" y="4753907"/>
            <a:ext cx="4312920" cy="321242"/>
          </a:xfrm>
          <a:prstGeom prst="rect">
            <a:avLst/>
          </a:prstGeom>
        </p:spPr>
        <p:txBody>
          <a:bodyPr vert="horz" wrap="square" lIns="0" tIns="13335" rIns="0" bIns="0" rtlCol="0">
            <a:spAutoFit/>
          </a:bodyPr>
          <a:lstStyle/>
          <a:p>
            <a:pPr marL="12700">
              <a:lnSpc>
                <a:spcPct val="100000"/>
              </a:lnSpc>
              <a:spcBef>
                <a:spcPts val="105"/>
              </a:spcBef>
            </a:pPr>
            <a:r>
              <a:rPr sz="2000" b="1" spc="90" dirty="0">
                <a:solidFill>
                  <a:srgbClr val="FFFFFF"/>
                </a:solidFill>
                <a:latin typeface="STXinwei" panose="02010800040101010101" pitchFamily="2" charset="-122"/>
                <a:ea typeface="STXinwei" panose="02010800040101010101" pitchFamily="2" charset="-122"/>
                <a:cs typeface="Tahoma"/>
              </a:rPr>
              <a:t>c.</a:t>
            </a:r>
            <a:r>
              <a:rPr sz="2000" b="1" spc="20" dirty="0">
                <a:solidFill>
                  <a:srgbClr val="FFFFFF"/>
                </a:solidFill>
                <a:latin typeface="STXinwei" panose="02010800040101010101" pitchFamily="2" charset="-122"/>
                <a:ea typeface="STXinwei" panose="02010800040101010101" pitchFamily="2" charset="-122"/>
                <a:cs typeface="Tahoma"/>
              </a:rPr>
              <a:t> </a:t>
            </a:r>
            <a:r>
              <a:rPr sz="2000" b="1" spc="35" dirty="0">
                <a:solidFill>
                  <a:srgbClr val="FFFFFF"/>
                </a:solidFill>
                <a:latin typeface="STXinwei" panose="02010800040101010101" pitchFamily="2" charset="-122"/>
                <a:ea typeface="STXinwei" panose="02010800040101010101" pitchFamily="2" charset="-122"/>
                <a:cs typeface="Tahoma"/>
              </a:rPr>
              <a:t>Aset</a:t>
            </a:r>
            <a:r>
              <a:rPr sz="2000" b="1" spc="25" dirty="0">
                <a:solidFill>
                  <a:srgbClr val="FFFFFF"/>
                </a:solidFill>
                <a:latin typeface="STXinwei" panose="02010800040101010101" pitchFamily="2" charset="-122"/>
                <a:ea typeface="STXinwei" panose="02010800040101010101" pitchFamily="2" charset="-122"/>
                <a:cs typeface="Tahoma"/>
              </a:rPr>
              <a:t> </a:t>
            </a:r>
            <a:r>
              <a:rPr sz="2000" b="1" spc="35" dirty="0">
                <a:solidFill>
                  <a:srgbClr val="FFFFFF"/>
                </a:solidFill>
                <a:latin typeface="STXinwei" panose="02010800040101010101" pitchFamily="2" charset="-122"/>
                <a:ea typeface="STXinwei" panose="02010800040101010101" pitchFamily="2" charset="-122"/>
                <a:cs typeface="Tahoma"/>
              </a:rPr>
              <a:t>berisiko</a:t>
            </a:r>
            <a:r>
              <a:rPr sz="2000" b="1" spc="20" dirty="0">
                <a:solidFill>
                  <a:srgbClr val="FFFFFF"/>
                </a:solidFill>
                <a:latin typeface="STXinwei" panose="02010800040101010101" pitchFamily="2" charset="-122"/>
                <a:ea typeface="STXinwei" panose="02010800040101010101" pitchFamily="2" charset="-122"/>
                <a:cs typeface="Tahoma"/>
              </a:rPr>
              <a:t> </a:t>
            </a:r>
            <a:r>
              <a:rPr sz="2000" b="1" spc="45" dirty="0">
                <a:solidFill>
                  <a:srgbClr val="FFFFFF"/>
                </a:solidFill>
                <a:latin typeface="STXinwei" panose="02010800040101010101" pitchFamily="2" charset="-122"/>
                <a:ea typeface="STXinwei" panose="02010800040101010101" pitchFamily="2" charset="-122"/>
                <a:cs typeface="Tahoma"/>
              </a:rPr>
              <a:t>dan</a:t>
            </a:r>
            <a:r>
              <a:rPr sz="2000" b="1" spc="25" dirty="0">
                <a:solidFill>
                  <a:srgbClr val="FFFFFF"/>
                </a:solidFill>
                <a:latin typeface="STXinwei" panose="02010800040101010101" pitchFamily="2" charset="-122"/>
                <a:ea typeface="STXinwei" panose="02010800040101010101" pitchFamily="2" charset="-122"/>
                <a:cs typeface="Tahoma"/>
              </a:rPr>
              <a:t> </a:t>
            </a:r>
            <a:r>
              <a:rPr sz="2000" b="1" spc="-5" dirty="0">
                <a:solidFill>
                  <a:srgbClr val="FFFFFF"/>
                </a:solidFill>
                <a:latin typeface="STXinwei" panose="02010800040101010101" pitchFamily="2" charset="-122"/>
                <a:ea typeface="STXinwei" panose="02010800040101010101" pitchFamily="2" charset="-122"/>
                <a:cs typeface="Tahoma"/>
              </a:rPr>
              <a:t>asset</a:t>
            </a:r>
            <a:r>
              <a:rPr sz="2000" b="1" spc="25" dirty="0">
                <a:solidFill>
                  <a:srgbClr val="FFFFFF"/>
                </a:solidFill>
                <a:latin typeface="STXinwei" panose="02010800040101010101" pitchFamily="2" charset="-122"/>
                <a:ea typeface="STXinwei" panose="02010800040101010101" pitchFamily="2" charset="-122"/>
                <a:cs typeface="Tahoma"/>
              </a:rPr>
              <a:t> </a:t>
            </a:r>
            <a:r>
              <a:rPr sz="2000" b="1" spc="50" dirty="0">
                <a:solidFill>
                  <a:srgbClr val="FFFFFF"/>
                </a:solidFill>
                <a:latin typeface="STXinwei" panose="02010800040101010101" pitchFamily="2" charset="-122"/>
                <a:ea typeface="STXinwei" panose="02010800040101010101" pitchFamily="2" charset="-122"/>
                <a:cs typeface="Tahoma"/>
              </a:rPr>
              <a:t>bebas</a:t>
            </a:r>
            <a:r>
              <a:rPr sz="2000" b="1" spc="20" dirty="0">
                <a:solidFill>
                  <a:srgbClr val="FFFFFF"/>
                </a:solidFill>
                <a:latin typeface="STXinwei" panose="02010800040101010101" pitchFamily="2" charset="-122"/>
                <a:ea typeface="STXinwei" panose="02010800040101010101" pitchFamily="2" charset="-122"/>
                <a:cs typeface="Tahoma"/>
              </a:rPr>
              <a:t> </a:t>
            </a:r>
            <a:r>
              <a:rPr sz="2000" b="1" spc="15" dirty="0">
                <a:solidFill>
                  <a:srgbClr val="FFFFFF"/>
                </a:solidFill>
                <a:latin typeface="STXinwei" panose="02010800040101010101" pitchFamily="2" charset="-122"/>
                <a:ea typeface="STXinwei" panose="02010800040101010101" pitchFamily="2" charset="-122"/>
                <a:cs typeface="Tahoma"/>
              </a:rPr>
              <a:t>risiko</a:t>
            </a:r>
            <a:endParaRPr sz="2000" dirty="0">
              <a:latin typeface="STXinwei" panose="02010800040101010101" pitchFamily="2" charset="-122"/>
              <a:ea typeface="STXinwei" panose="02010800040101010101" pitchFamily="2" charset="-122"/>
              <a:cs typeface="Tahoma"/>
            </a:endParaRPr>
          </a:p>
        </p:txBody>
      </p:sp>
      <p:sp>
        <p:nvSpPr>
          <p:cNvPr id="17" name="object 17"/>
          <p:cNvSpPr txBox="1"/>
          <p:nvPr/>
        </p:nvSpPr>
        <p:spPr>
          <a:xfrm>
            <a:off x="7374973" y="5233300"/>
            <a:ext cx="3874469" cy="1514454"/>
          </a:xfrm>
          <a:prstGeom prst="rect">
            <a:avLst/>
          </a:prstGeom>
        </p:spPr>
        <p:txBody>
          <a:bodyPr vert="horz" wrap="square" lIns="0" tIns="12065" rIns="0" bIns="0" rtlCol="0">
            <a:spAutoFit/>
          </a:bodyPr>
          <a:lstStyle/>
          <a:p>
            <a:pPr marL="12700" marR="5080" algn="just">
              <a:lnSpc>
                <a:spcPct val="116100"/>
              </a:lnSpc>
              <a:spcBef>
                <a:spcPts val="95"/>
              </a:spcBef>
            </a:pPr>
            <a:r>
              <a:rPr sz="1700" spc="35" dirty="0">
                <a:solidFill>
                  <a:srgbClr val="FFFFFF"/>
                </a:solidFill>
                <a:latin typeface="STXinwei" panose="02010800040101010101" pitchFamily="2" charset="-122"/>
                <a:ea typeface="STXinwei" panose="02010800040101010101" pitchFamily="2" charset="-122"/>
                <a:cs typeface="Tahoma"/>
              </a:rPr>
              <a:t>Seorang </a:t>
            </a:r>
            <a:r>
              <a:rPr sz="1700" spc="25" dirty="0">
                <a:solidFill>
                  <a:srgbClr val="FFFFFF"/>
                </a:solidFill>
                <a:latin typeface="STXinwei" panose="02010800040101010101" pitchFamily="2" charset="-122"/>
                <a:ea typeface="STXinwei" panose="02010800040101010101" pitchFamily="2" charset="-122"/>
                <a:cs typeface="Tahoma"/>
              </a:rPr>
              <a:t>investor </a:t>
            </a:r>
            <a:r>
              <a:rPr sz="1700" spc="-5" dirty="0">
                <a:solidFill>
                  <a:srgbClr val="FFFFFF"/>
                </a:solidFill>
                <a:latin typeface="STXinwei" panose="02010800040101010101" pitchFamily="2" charset="-122"/>
                <a:ea typeface="STXinwei" panose="02010800040101010101" pitchFamily="2" charset="-122"/>
                <a:cs typeface="Tahoma"/>
              </a:rPr>
              <a:t>harus</a:t>
            </a:r>
            <a:r>
              <a:rPr sz="1700" spc="400" dirty="0">
                <a:solidFill>
                  <a:srgbClr val="FFFFFF"/>
                </a:solidFill>
                <a:latin typeface="STXinwei" panose="02010800040101010101" pitchFamily="2" charset="-122"/>
                <a:ea typeface="STXinwei" panose="02010800040101010101" pitchFamily="2" charset="-122"/>
                <a:cs typeface="Tahoma"/>
              </a:rPr>
              <a:t> </a:t>
            </a:r>
            <a:r>
              <a:rPr sz="1700" spc="20" dirty="0">
                <a:solidFill>
                  <a:srgbClr val="FFFFFF"/>
                </a:solidFill>
                <a:latin typeface="STXinwei" panose="02010800040101010101" pitchFamily="2" charset="-122"/>
                <a:ea typeface="STXinwei" panose="02010800040101010101" pitchFamily="2" charset="-122"/>
                <a:cs typeface="Tahoma"/>
              </a:rPr>
              <a:t>bisa </a:t>
            </a:r>
            <a:r>
              <a:rPr sz="1700" spc="30" dirty="0">
                <a:solidFill>
                  <a:srgbClr val="FFFFFF"/>
                </a:solidFill>
                <a:latin typeface="STXinwei" panose="02010800040101010101" pitchFamily="2" charset="-122"/>
                <a:ea typeface="STXinwei" panose="02010800040101010101" pitchFamily="2" charset="-122"/>
                <a:cs typeface="Tahoma"/>
              </a:rPr>
              <a:t>memilih </a:t>
            </a:r>
            <a:r>
              <a:rPr sz="1700" spc="20" dirty="0">
                <a:solidFill>
                  <a:srgbClr val="FFFFFF"/>
                </a:solidFill>
                <a:latin typeface="STXinwei" panose="02010800040101010101" pitchFamily="2" charset="-122"/>
                <a:ea typeface="STXinwei" panose="02010800040101010101" pitchFamily="2" charset="-122"/>
                <a:cs typeface="Tahoma"/>
              </a:rPr>
              <a:t>menginvestasikan </a:t>
            </a:r>
            <a:r>
              <a:rPr sz="1700" spc="25" dirty="0">
                <a:solidFill>
                  <a:srgbClr val="FFFFFF"/>
                </a:solidFill>
                <a:latin typeface="STXinwei" panose="02010800040101010101" pitchFamily="2" charset="-122"/>
                <a:ea typeface="STXinwei" panose="02010800040101010101" pitchFamily="2" charset="-122"/>
                <a:cs typeface="Tahoma"/>
              </a:rPr>
              <a:t>dananya </a:t>
            </a:r>
            <a:r>
              <a:rPr sz="1700" spc="55" dirty="0">
                <a:solidFill>
                  <a:srgbClr val="FFFFFF"/>
                </a:solidFill>
                <a:latin typeface="STXinwei" panose="02010800040101010101" pitchFamily="2" charset="-122"/>
                <a:ea typeface="STXinwei" panose="02010800040101010101" pitchFamily="2" charset="-122"/>
                <a:cs typeface="Tahoma"/>
              </a:rPr>
              <a:t>pada </a:t>
            </a:r>
            <a:r>
              <a:rPr sz="1700" spc="45" dirty="0">
                <a:solidFill>
                  <a:srgbClr val="FFFFFF"/>
                </a:solidFill>
                <a:latin typeface="STXinwei" panose="02010800040101010101" pitchFamily="2" charset="-122"/>
                <a:ea typeface="STXinwei" panose="02010800040101010101" pitchFamily="2" charset="-122"/>
                <a:cs typeface="Tahoma"/>
              </a:rPr>
              <a:t>berbagai </a:t>
            </a:r>
            <a:r>
              <a:rPr sz="1700" spc="10" dirty="0">
                <a:solidFill>
                  <a:srgbClr val="FFFFFF"/>
                </a:solidFill>
                <a:latin typeface="STXinwei" panose="02010800040101010101" pitchFamily="2" charset="-122"/>
                <a:ea typeface="STXinwei" panose="02010800040101010101" pitchFamily="2" charset="-122"/>
                <a:cs typeface="Tahoma"/>
              </a:rPr>
              <a:t>aset, </a:t>
            </a:r>
            <a:r>
              <a:rPr sz="1700" spc="15" dirty="0">
                <a:solidFill>
                  <a:srgbClr val="FFFFFF"/>
                </a:solidFill>
                <a:latin typeface="STXinwei" panose="02010800040101010101" pitchFamily="2" charset="-122"/>
                <a:ea typeface="STXinwei" panose="02010800040101010101" pitchFamily="2" charset="-122"/>
                <a:cs typeface="Tahoma"/>
              </a:rPr>
              <a:t> </a:t>
            </a:r>
            <a:r>
              <a:rPr sz="1700" spc="35" dirty="0">
                <a:solidFill>
                  <a:srgbClr val="FFFFFF"/>
                </a:solidFill>
                <a:latin typeface="STXinwei" panose="02010800040101010101" pitchFamily="2" charset="-122"/>
                <a:ea typeface="STXinwei" panose="02010800040101010101" pitchFamily="2" charset="-122"/>
                <a:cs typeface="Tahoma"/>
              </a:rPr>
              <a:t>baik </a:t>
            </a:r>
            <a:r>
              <a:rPr sz="1700" spc="5" dirty="0">
                <a:solidFill>
                  <a:srgbClr val="FFFFFF"/>
                </a:solidFill>
                <a:latin typeface="STXinwei" panose="02010800040101010101" pitchFamily="2" charset="-122"/>
                <a:ea typeface="STXinwei" panose="02010800040101010101" pitchFamily="2" charset="-122"/>
                <a:cs typeface="Tahoma"/>
              </a:rPr>
              <a:t>aset </a:t>
            </a:r>
            <a:r>
              <a:rPr sz="1700" spc="40" dirty="0">
                <a:solidFill>
                  <a:srgbClr val="FFFFFF"/>
                </a:solidFill>
                <a:latin typeface="STXinwei" panose="02010800040101010101" pitchFamily="2" charset="-122"/>
                <a:ea typeface="STXinwei" panose="02010800040101010101" pitchFamily="2" charset="-122"/>
                <a:cs typeface="Tahoma"/>
              </a:rPr>
              <a:t>yang </a:t>
            </a:r>
            <a:r>
              <a:rPr sz="1700" spc="35" dirty="0">
                <a:solidFill>
                  <a:srgbClr val="FFFFFF"/>
                </a:solidFill>
                <a:latin typeface="STXinwei" panose="02010800040101010101" pitchFamily="2" charset="-122"/>
                <a:ea typeface="STXinwei" panose="02010800040101010101" pitchFamily="2" charset="-122"/>
                <a:cs typeface="Tahoma"/>
              </a:rPr>
              <a:t>berisiko </a:t>
            </a:r>
            <a:r>
              <a:rPr sz="1700" spc="20" dirty="0">
                <a:solidFill>
                  <a:srgbClr val="FFFFFF"/>
                </a:solidFill>
                <a:latin typeface="STXinwei" panose="02010800040101010101" pitchFamily="2" charset="-122"/>
                <a:ea typeface="STXinwei" panose="02010800040101010101" pitchFamily="2" charset="-122"/>
                <a:cs typeface="Tahoma"/>
              </a:rPr>
              <a:t>maupun </a:t>
            </a:r>
            <a:r>
              <a:rPr sz="1700" spc="5" dirty="0">
                <a:solidFill>
                  <a:srgbClr val="FFFFFF"/>
                </a:solidFill>
                <a:latin typeface="STXinwei" panose="02010800040101010101" pitchFamily="2" charset="-122"/>
                <a:ea typeface="STXinwei" panose="02010800040101010101" pitchFamily="2" charset="-122"/>
                <a:cs typeface="Tahoma"/>
              </a:rPr>
              <a:t>aset </a:t>
            </a:r>
            <a:r>
              <a:rPr sz="1700" spc="40" dirty="0">
                <a:solidFill>
                  <a:srgbClr val="FFFFFF"/>
                </a:solidFill>
                <a:latin typeface="STXinwei" panose="02010800040101010101" pitchFamily="2" charset="-122"/>
                <a:ea typeface="STXinwei" panose="02010800040101010101" pitchFamily="2" charset="-122"/>
                <a:cs typeface="Tahoma"/>
              </a:rPr>
              <a:t>yang </a:t>
            </a:r>
            <a:r>
              <a:rPr sz="1700" spc="50" dirty="0">
                <a:solidFill>
                  <a:srgbClr val="FFFFFF"/>
                </a:solidFill>
                <a:latin typeface="STXinwei" panose="02010800040101010101" pitchFamily="2" charset="-122"/>
                <a:ea typeface="STXinwei" panose="02010800040101010101" pitchFamily="2" charset="-122"/>
                <a:cs typeface="Tahoma"/>
              </a:rPr>
              <a:t>bebas </a:t>
            </a:r>
            <a:r>
              <a:rPr sz="1700" spc="25" dirty="0">
                <a:solidFill>
                  <a:srgbClr val="FFFFFF"/>
                </a:solidFill>
                <a:latin typeface="STXinwei" panose="02010800040101010101" pitchFamily="2" charset="-122"/>
                <a:ea typeface="STXinwei" panose="02010800040101010101" pitchFamily="2" charset="-122"/>
                <a:cs typeface="Tahoma"/>
              </a:rPr>
              <a:t>resiko </a:t>
            </a:r>
            <a:r>
              <a:rPr sz="1700" spc="15" dirty="0">
                <a:solidFill>
                  <a:srgbClr val="FFFFFF"/>
                </a:solidFill>
                <a:latin typeface="STXinwei" panose="02010800040101010101" pitchFamily="2" charset="-122"/>
                <a:ea typeface="STXinwei" panose="02010800040101010101" pitchFamily="2" charset="-122"/>
                <a:cs typeface="Tahoma"/>
              </a:rPr>
              <a:t>ataupun </a:t>
            </a:r>
            <a:r>
              <a:rPr sz="1700" spc="30" dirty="0">
                <a:solidFill>
                  <a:srgbClr val="FFFFFF"/>
                </a:solidFill>
                <a:latin typeface="STXinwei" panose="02010800040101010101" pitchFamily="2" charset="-122"/>
                <a:ea typeface="STXinwei" panose="02010800040101010101" pitchFamily="2" charset="-122"/>
                <a:cs typeface="Tahoma"/>
              </a:rPr>
              <a:t>kombinasi </a:t>
            </a:r>
            <a:r>
              <a:rPr sz="1700" spc="25" dirty="0">
                <a:solidFill>
                  <a:srgbClr val="FFFFFF"/>
                </a:solidFill>
                <a:latin typeface="STXinwei" panose="02010800040101010101" pitchFamily="2" charset="-122"/>
                <a:ea typeface="STXinwei" panose="02010800040101010101" pitchFamily="2" charset="-122"/>
                <a:cs typeface="Tahoma"/>
              </a:rPr>
              <a:t>dari </a:t>
            </a:r>
            <a:r>
              <a:rPr sz="1700" spc="35" dirty="0">
                <a:solidFill>
                  <a:srgbClr val="FFFFFF"/>
                </a:solidFill>
                <a:latin typeface="STXinwei" panose="02010800040101010101" pitchFamily="2" charset="-122"/>
                <a:ea typeface="STXinwei" panose="02010800040101010101" pitchFamily="2" charset="-122"/>
                <a:cs typeface="Tahoma"/>
              </a:rPr>
              <a:t>kedua </a:t>
            </a:r>
            <a:r>
              <a:rPr sz="1700" spc="40" dirty="0">
                <a:solidFill>
                  <a:srgbClr val="FFFFFF"/>
                </a:solidFill>
                <a:latin typeface="STXinwei" panose="02010800040101010101" pitchFamily="2" charset="-122"/>
                <a:ea typeface="STXinwei" panose="02010800040101010101" pitchFamily="2" charset="-122"/>
                <a:cs typeface="Tahoma"/>
              </a:rPr>
              <a:t> </a:t>
            </a:r>
            <a:r>
              <a:rPr sz="1700" spc="5" dirty="0">
                <a:solidFill>
                  <a:srgbClr val="FFFFFF"/>
                </a:solidFill>
                <a:latin typeface="STXinwei" panose="02010800040101010101" pitchFamily="2" charset="-122"/>
                <a:ea typeface="STXinwei" panose="02010800040101010101" pitchFamily="2" charset="-122"/>
                <a:cs typeface="Tahoma"/>
              </a:rPr>
              <a:t>aset</a:t>
            </a:r>
            <a:r>
              <a:rPr sz="1700" spc="25" dirty="0">
                <a:solidFill>
                  <a:srgbClr val="FFFFFF"/>
                </a:solidFill>
                <a:latin typeface="STXinwei" panose="02010800040101010101" pitchFamily="2" charset="-122"/>
                <a:ea typeface="STXinwei" panose="02010800040101010101" pitchFamily="2" charset="-122"/>
                <a:cs typeface="Tahoma"/>
              </a:rPr>
              <a:t> </a:t>
            </a:r>
            <a:r>
              <a:rPr sz="1700" spc="30" dirty="0">
                <a:solidFill>
                  <a:srgbClr val="FFFFFF"/>
                </a:solidFill>
                <a:latin typeface="STXinwei" panose="02010800040101010101" pitchFamily="2" charset="-122"/>
                <a:ea typeface="STXinwei" panose="02010800040101010101" pitchFamily="2" charset="-122"/>
                <a:cs typeface="Tahoma"/>
              </a:rPr>
              <a:t>tersebut.</a:t>
            </a:r>
            <a:endParaRPr sz="1700" dirty="0">
              <a:latin typeface="STXinwei" panose="02010800040101010101" pitchFamily="2" charset="-122"/>
              <a:ea typeface="STXinwei" panose="02010800040101010101" pitchFamily="2" charset="-122"/>
              <a:cs typeface="Tahom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down)">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down)">
                                      <p:cBhvr>
                                        <p:cTn id="1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174" y="0"/>
            <a:ext cx="5457824" cy="7315199"/>
          </a:xfrm>
          <a:prstGeom prst="rect">
            <a:avLst/>
          </a:prstGeom>
        </p:spPr>
      </p:pic>
      <p:sp>
        <p:nvSpPr>
          <p:cNvPr id="3" name="object 3"/>
          <p:cNvSpPr txBox="1"/>
          <p:nvPr/>
        </p:nvSpPr>
        <p:spPr>
          <a:xfrm>
            <a:off x="11705410" y="6191259"/>
            <a:ext cx="393065" cy="350520"/>
          </a:xfrm>
          <a:prstGeom prst="rect">
            <a:avLst/>
          </a:prstGeom>
        </p:spPr>
        <p:txBody>
          <a:bodyPr vert="horz" wrap="square" lIns="0" tIns="16510" rIns="0" bIns="0" rtlCol="0">
            <a:spAutoFit/>
          </a:bodyPr>
          <a:lstStyle/>
          <a:p>
            <a:pPr marL="12700">
              <a:lnSpc>
                <a:spcPct val="100000"/>
              </a:lnSpc>
              <a:spcBef>
                <a:spcPts val="130"/>
              </a:spcBef>
            </a:pPr>
            <a:r>
              <a:rPr sz="2100" b="1" spc="105" dirty="0">
                <a:solidFill>
                  <a:srgbClr val="FFFFFF"/>
                </a:solidFill>
                <a:latin typeface="Tahoma"/>
                <a:cs typeface="Tahoma"/>
              </a:rPr>
              <a:t>05</a:t>
            </a:r>
            <a:endParaRPr sz="2100">
              <a:latin typeface="Tahoma"/>
              <a:cs typeface="Tahoma"/>
            </a:endParaRPr>
          </a:p>
        </p:txBody>
      </p:sp>
      <p:sp>
        <p:nvSpPr>
          <p:cNvPr id="4" name="object 4"/>
          <p:cNvSpPr txBox="1">
            <a:spLocks noGrp="1"/>
          </p:cNvSpPr>
          <p:nvPr>
            <p:ph type="title"/>
          </p:nvPr>
        </p:nvSpPr>
        <p:spPr>
          <a:xfrm>
            <a:off x="307228" y="89900"/>
            <a:ext cx="11410950" cy="936154"/>
          </a:xfrm>
          <a:prstGeom prst="rect">
            <a:avLst/>
          </a:prstGeom>
        </p:spPr>
        <p:txBody>
          <a:bodyPr vert="horz" wrap="square" lIns="0" tIns="12700" rIns="0" bIns="0" rtlCol="0">
            <a:spAutoFit/>
          </a:bodyPr>
          <a:lstStyle/>
          <a:p>
            <a:pPr marL="12700">
              <a:lnSpc>
                <a:spcPct val="100000"/>
              </a:lnSpc>
              <a:spcBef>
                <a:spcPts val="100"/>
              </a:spcBef>
            </a:pPr>
            <a:r>
              <a:rPr lang="en-US" sz="6000" spc="65" dirty="0" err="1">
                <a:latin typeface="STXinwei" panose="02010800040101010101" pitchFamily="2" charset="-122"/>
                <a:ea typeface="STXinwei" panose="02010800040101010101" pitchFamily="2" charset="-122"/>
              </a:rPr>
              <a:t>T</a:t>
            </a:r>
            <a:r>
              <a:rPr sz="6000" spc="65" dirty="0" err="1">
                <a:latin typeface="STXinwei" panose="02010800040101010101" pitchFamily="2" charset="-122"/>
                <a:ea typeface="STXinwei" panose="02010800040101010101" pitchFamily="2" charset="-122"/>
              </a:rPr>
              <a:t>ahapan</a:t>
            </a:r>
            <a:r>
              <a:rPr sz="6000" spc="85" dirty="0">
                <a:latin typeface="STXinwei" panose="02010800040101010101" pitchFamily="2" charset="-122"/>
                <a:ea typeface="STXinwei" panose="02010800040101010101" pitchFamily="2" charset="-122"/>
              </a:rPr>
              <a:t> </a:t>
            </a:r>
            <a:r>
              <a:rPr lang="en-US" sz="6000" spc="150" dirty="0">
                <a:latin typeface="STXinwei" panose="02010800040101010101" pitchFamily="2" charset="-122"/>
                <a:ea typeface="STXinwei" panose="02010800040101010101" pitchFamily="2" charset="-122"/>
              </a:rPr>
              <a:t>P</a:t>
            </a:r>
            <a:r>
              <a:rPr sz="6000" spc="150" dirty="0">
                <a:latin typeface="STXinwei" panose="02010800040101010101" pitchFamily="2" charset="-122"/>
                <a:ea typeface="STXinwei" panose="02010800040101010101" pitchFamily="2" charset="-122"/>
              </a:rPr>
              <a:t>roses</a:t>
            </a:r>
            <a:r>
              <a:rPr sz="6000" spc="85" dirty="0">
                <a:latin typeface="STXinwei" panose="02010800040101010101" pitchFamily="2" charset="-122"/>
                <a:ea typeface="STXinwei" panose="02010800040101010101" pitchFamily="2" charset="-122"/>
              </a:rPr>
              <a:t> </a:t>
            </a:r>
            <a:r>
              <a:rPr lang="en-US" sz="6000" spc="250" dirty="0" err="1">
                <a:latin typeface="STXinwei" panose="02010800040101010101" pitchFamily="2" charset="-122"/>
                <a:ea typeface="STXinwei" panose="02010800040101010101" pitchFamily="2" charset="-122"/>
              </a:rPr>
              <a:t>P</a:t>
            </a:r>
            <a:r>
              <a:rPr sz="6000" spc="250" dirty="0" err="1">
                <a:latin typeface="STXinwei" panose="02010800040101010101" pitchFamily="2" charset="-122"/>
                <a:ea typeface="STXinwei" panose="02010800040101010101" pitchFamily="2" charset="-122"/>
              </a:rPr>
              <a:t>ortofolio</a:t>
            </a:r>
            <a:endParaRPr sz="6000" dirty="0">
              <a:latin typeface="STXinwei" panose="02010800040101010101" pitchFamily="2" charset="-122"/>
              <a:ea typeface="STXinwei" panose="02010800040101010101" pitchFamily="2" charset="-122"/>
            </a:endParaRPr>
          </a:p>
        </p:txBody>
      </p:sp>
      <p:sp>
        <p:nvSpPr>
          <p:cNvPr id="5" name="object 5"/>
          <p:cNvSpPr/>
          <p:nvPr/>
        </p:nvSpPr>
        <p:spPr>
          <a:xfrm>
            <a:off x="8988485" y="4473127"/>
            <a:ext cx="509270" cy="83820"/>
          </a:xfrm>
          <a:custGeom>
            <a:avLst/>
            <a:gdLst/>
            <a:ahLst/>
            <a:cxnLst/>
            <a:rect l="l" t="t" r="r" b="b"/>
            <a:pathLst>
              <a:path w="509270" h="83820">
                <a:moveTo>
                  <a:pt x="508666" y="83206"/>
                </a:moveTo>
                <a:lnTo>
                  <a:pt x="0" y="83206"/>
                </a:lnTo>
                <a:lnTo>
                  <a:pt x="0" y="0"/>
                </a:lnTo>
                <a:lnTo>
                  <a:pt x="508666" y="0"/>
                </a:lnTo>
                <a:lnTo>
                  <a:pt x="508666" y="83206"/>
                </a:lnTo>
                <a:close/>
              </a:path>
            </a:pathLst>
          </a:custGeom>
          <a:solidFill>
            <a:srgbClr val="FFFFFF"/>
          </a:solidFill>
        </p:spPr>
        <p:txBody>
          <a:bodyPr wrap="square" lIns="0" tIns="0" rIns="0" bIns="0" rtlCol="0"/>
          <a:lstStyle/>
          <a:p>
            <a:endParaRPr/>
          </a:p>
        </p:txBody>
      </p:sp>
      <p:sp>
        <p:nvSpPr>
          <p:cNvPr id="6" name="object 6"/>
          <p:cNvSpPr txBox="1">
            <a:spLocks noGrp="1"/>
          </p:cNvSpPr>
          <p:nvPr>
            <p:ph type="body" idx="1"/>
          </p:nvPr>
        </p:nvSpPr>
        <p:spPr>
          <a:xfrm>
            <a:off x="307228" y="1026054"/>
            <a:ext cx="12694398" cy="6222344"/>
          </a:xfrm>
          <a:prstGeom prst="rect">
            <a:avLst/>
          </a:prstGeom>
        </p:spPr>
        <p:txBody>
          <a:bodyPr vert="horz" wrap="square" lIns="0" tIns="86995" rIns="0" bIns="0" rtlCol="0">
            <a:spAutoFit/>
          </a:bodyPr>
          <a:lstStyle/>
          <a:p>
            <a:pPr marL="12700">
              <a:lnSpc>
                <a:spcPct val="100000"/>
              </a:lnSpc>
              <a:spcBef>
                <a:spcPts val="685"/>
              </a:spcBef>
            </a:pPr>
            <a:r>
              <a:rPr sz="2800" dirty="0">
                <a:latin typeface="STXinwei" panose="02010800040101010101" pitchFamily="2" charset="-122"/>
                <a:ea typeface="STXinwei" panose="02010800040101010101" pitchFamily="2" charset="-122"/>
              </a:rPr>
              <a:t>Menurut</a:t>
            </a:r>
            <a:r>
              <a:rPr sz="2800" spc="25" dirty="0">
                <a:latin typeface="STXinwei" panose="02010800040101010101" pitchFamily="2" charset="-122"/>
                <a:ea typeface="STXinwei" panose="02010800040101010101" pitchFamily="2" charset="-122"/>
              </a:rPr>
              <a:t> </a:t>
            </a:r>
            <a:r>
              <a:rPr sz="2800" spc="20" dirty="0">
                <a:latin typeface="STXinwei" panose="02010800040101010101" pitchFamily="2" charset="-122"/>
                <a:ea typeface="STXinwei" panose="02010800040101010101" pitchFamily="2" charset="-122"/>
              </a:rPr>
              <a:t>Halim</a:t>
            </a:r>
            <a:r>
              <a:rPr sz="2800" spc="30" dirty="0">
                <a:latin typeface="STXinwei" panose="02010800040101010101" pitchFamily="2" charset="-122"/>
                <a:ea typeface="STXinwei" panose="02010800040101010101" pitchFamily="2" charset="-122"/>
              </a:rPr>
              <a:t> </a:t>
            </a:r>
            <a:r>
              <a:rPr sz="2800" dirty="0">
                <a:latin typeface="STXinwei" panose="02010800040101010101" pitchFamily="2" charset="-122"/>
                <a:ea typeface="STXinwei" panose="02010800040101010101" pitchFamily="2" charset="-122"/>
              </a:rPr>
              <a:t>(2005),</a:t>
            </a:r>
            <a:r>
              <a:rPr sz="2800" spc="25" dirty="0">
                <a:latin typeface="STXinwei" panose="02010800040101010101" pitchFamily="2" charset="-122"/>
                <a:ea typeface="STXinwei" panose="02010800040101010101" pitchFamily="2" charset="-122"/>
              </a:rPr>
              <a:t> </a:t>
            </a:r>
            <a:r>
              <a:rPr sz="2800" spc="30" dirty="0">
                <a:latin typeface="STXinwei" panose="02010800040101010101" pitchFamily="2" charset="-122"/>
                <a:ea typeface="STXinwei" panose="02010800040101010101" pitchFamily="2" charset="-122"/>
              </a:rPr>
              <a:t>proses </a:t>
            </a:r>
            <a:r>
              <a:rPr sz="2800" spc="55" dirty="0">
                <a:latin typeface="STXinwei" panose="02010800040101010101" pitchFamily="2" charset="-122"/>
                <a:ea typeface="STXinwei" panose="02010800040101010101" pitchFamily="2" charset="-122"/>
              </a:rPr>
              <a:t>portofolio</a:t>
            </a:r>
            <a:r>
              <a:rPr sz="2800" spc="30" dirty="0">
                <a:latin typeface="STXinwei" panose="02010800040101010101" pitchFamily="2" charset="-122"/>
                <a:ea typeface="STXinwei" panose="02010800040101010101" pitchFamily="2" charset="-122"/>
              </a:rPr>
              <a:t> </a:t>
            </a:r>
            <a:r>
              <a:rPr sz="2800" spc="20" dirty="0">
                <a:latin typeface="STXinwei" panose="02010800040101010101" pitchFamily="2" charset="-122"/>
                <a:ea typeface="STXinwei" panose="02010800040101010101" pitchFamily="2" charset="-122"/>
              </a:rPr>
              <a:t>mempunyai</a:t>
            </a:r>
            <a:r>
              <a:rPr sz="2800" spc="25" dirty="0">
                <a:latin typeface="STXinwei" panose="02010800040101010101" pitchFamily="2" charset="-122"/>
                <a:ea typeface="STXinwei" panose="02010800040101010101" pitchFamily="2" charset="-122"/>
              </a:rPr>
              <a:t> </a:t>
            </a:r>
            <a:r>
              <a:rPr sz="2800" spc="30" dirty="0">
                <a:latin typeface="STXinwei" panose="02010800040101010101" pitchFamily="2" charset="-122"/>
                <a:ea typeface="STXinwei" panose="02010800040101010101" pitchFamily="2" charset="-122"/>
              </a:rPr>
              <a:t>empat </a:t>
            </a:r>
            <a:r>
              <a:rPr sz="2800" spc="10" dirty="0">
                <a:latin typeface="STXinwei" panose="02010800040101010101" pitchFamily="2" charset="-122"/>
                <a:ea typeface="STXinwei" panose="02010800040101010101" pitchFamily="2" charset="-122"/>
              </a:rPr>
              <a:t>tahapan</a:t>
            </a:r>
            <a:r>
              <a:rPr sz="2800" spc="30" dirty="0">
                <a:latin typeface="STXinwei" panose="02010800040101010101" pitchFamily="2" charset="-122"/>
                <a:ea typeface="STXinwei" panose="02010800040101010101" pitchFamily="2" charset="-122"/>
              </a:rPr>
              <a:t> </a:t>
            </a:r>
            <a:r>
              <a:rPr sz="2800" spc="-5" dirty="0">
                <a:latin typeface="STXinwei" panose="02010800040101010101" pitchFamily="2" charset="-122"/>
                <a:ea typeface="STXinwei" panose="02010800040101010101" pitchFamily="2" charset="-122"/>
              </a:rPr>
              <a:t>yaitu</a:t>
            </a:r>
            <a:r>
              <a:rPr sz="2800" spc="25" dirty="0">
                <a:latin typeface="STXinwei" panose="02010800040101010101" pitchFamily="2" charset="-122"/>
                <a:ea typeface="STXinwei" panose="02010800040101010101" pitchFamily="2" charset="-122"/>
              </a:rPr>
              <a:t> </a:t>
            </a:r>
            <a:r>
              <a:rPr sz="2800" spc="-65" dirty="0">
                <a:latin typeface="STXinwei" panose="02010800040101010101" pitchFamily="2" charset="-122"/>
                <a:ea typeface="STXinwei" panose="02010800040101010101" pitchFamily="2" charset="-122"/>
              </a:rPr>
              <a:t>:</a:t>
            </a:r>
            <a:r>
              <a:rPr sz="2800" spc="30" dirty="0">
                <a:latin typeface="STXinwei" panose="02010800040101010101" pitchFamily="2" charset="-122"/>
                <a:ea typeface="STXinwei" panose="02010800040101010101" pitchFamily="2" charset="-122"/>
              </a:rPr>
              <a:t> </a:t>
            </a:r>
            <a:r>
              <a:rPr sz="2800" spc="60" dirty="0">
                <a:latin typeface="STXinwei" panose="02010800040101010101" pitchFamily="2" charset="-122"/>
                <a:ea typeface="STXinwei" panose="02010800040101010101" pitchFamily="2" charset="-122"/>
              </a:rPr>
              <a:t>.</a:t>
            </a:r>
            <a:endParaRPr lang="en-US" sz="2000" spc="60" dirty="0">
              <a:latin typeface="STXinwei" panose="02010800040101010101" pitchFamily="2" charset="-122"/>
              <a:ea typeface="STXinwei" panose="02010800040101010101" pitchFamily="2" charset="-122"/>
            </a:endParaRPr>
          </a:p>
          <a:p>
            <a:pPr marL="355600" indent="-342900">
              <a:lnSpc>
                <a:spcPct val="100000"/>
              </a:lnSpc>
              <a:spcBef>
                <a:spcPts val="685"/>
              </a:spcBef>
              <a:buFont typeface="+mj-lt"/>
              <a:buAutoNum type="arabicPeriod"/>
            </a:pPr>
            <a:r>
              <a:rPr sz="2400" spc="10" dirty="0" err="1">
                <a:latin typeface="STXinwei" panose="02010800040101010101" pitchFamily="2" charset="-122"/>
                <a:ea typeface="STXinwei" panose="02010800040101010101" pitchFamily="2" charset="-122"/>
              </a:rPr>
              <a:t>Tahap</a:t>
            </a:r>
            <a:r>
              <a:rPr sz="2400" spc="15" dirty="0">
                <a:latin typeface="STXinwei" panose="02010800040101010101" pitchFamily="2" charset="-122"/>
                <a:ea typeface="STXinwei" panose="02010800040101010101" pitchFamily="2" charset="-122"/>
              </a:rPr>
              <a:t> </a:t>
            </a:r>
            <a:r>
              <a:rPr sz="2400" spc="-40" dirty="0" err="1">
                <a:latin typeface="STXinwei" panose="02010800040101010101" pitchFamily="2" charset="-122"/>
                <a:ea typeface="STXinwei" panose="02010800040101010101" pitchFamily="2" charset="-122"/>
              </a:rPr>
              <a:t>Tujuan</a:t>
            </a:r>
            <a:r>
              <a:rPr sz="2400" spc="20" dirty="0">
                <a:latin typeface="STXinwei" panose="02010800040101010101" pitchFamily="2" charset="-122"/>
                <a:ea typeface="STXinwei" panose="02010800040101010101" pitchFamily="2" charset="-122"/>
              </a:rPr>
              <a:t> </a:t>
            </a:r>
            <a:r>
              <a:rPr sz="2400" spc="-25" dirty="0" err="1">
                <a:latin typeface="STXinwei" panose="02010800040101010101" pitchFamily="2" charset="-122"/>
                <a:ea typeface="STXinwei" panose="02010800040101010101" pitchFamily="2" charset="-122"/>
              </a:rPr>
              <a:t>Investasi</a:t>
            </a:r>
            <a:endParaRPr lang="en-US" sz="2400" dirty="0">
              <a:latin typeface="STXinwei" panose="02010800040101010101" pitchFamily="2" charset="-122"/>
              <a:ea typeface="STXinwei" panose="02010800040101010101" pitchFamily="2" charset="-122"/>
            </a:endParaRPr>
          </a:p>
          <a:p>
            <a:pPr marL="12700">
              <a:lnSpc>
                <a:spcPct val="100000"/>
              </a:lnSpc>
              <a:spcBef>
                <a:spcPts val="685"/>
              </a:spcBef>
              <a:tabLst>
                <a:tab pos="393700" algn="l"/>
              </a:tabLst>
            </a:pPr>
            <a:r>
              <a:rPr lang="en-US" sz="2000" b="0" spc="10" dirty="0">
                <a:latin typeface="STXinwei" panose="02010800040101010101" pitchFamily="2" charset="-122"/>
                <a:ea typeface="STXinwei" panose="02010800040101010101" pitchFamily="2" charset="-122"/>
              </a:rPr>
              <a:t>      </a:t>
            </a:r>
            <a:r>
              <a:rPr sz="2000" b="0" spc="10" dirty="0" err="1">
                <a:latin typeface="STXinwei" panose="02010800040101010101" pitchFamily="2" charset="-122"/>
                <a:ea typeface="STXinwei" panose="02010800040101010101" pitchFamily="2" charset="-122"/>
              </a:rPr>
              <a:t>Tahap</a:t>
            </a:r>
            <a:r>
              <a:rPr sz="2000" b="0" spc="35" dirty="0">
                <a:latin typeface="STXinwei" panose="02010800040101010101" pitchFamily="2" charset="-122"/>
                <a:ea typeface="STXinwei" panose="02010800040101010101" pitchFamily="2" charset="-122"/>
              </a:rPr>
              <a:t> </a:t>
            </a:r>
            <a:r>
              <a:rPr sz="2000" b="0" spc="40" dirty="0">
                <a:latin typeface="STXinwei" panose="02010800040101010101" pitchFamily="2" charset="-122"/>
                <a:ea typeface="STXinwei" panose="02010800040101010101" pitchFamily="2" charset="-122"/>
              </a:rPr>
              <a:t>penentuan </a:t>
            </a:r>
            <a:r>
              <a:rPr sz="2000" b="0" spc="-25" dirty="0">
                <a:latin typeface="STXinwei" panose="02010800040101010101" pitchFamily="2" charset="-122"/>
                <a:ea typeface="STXinwei" panose="02010800040101010101" pitchFamily="2" charset="-122"/>
              </a:rPr>
              <a:t>tujuan</a:t>
            </a:r>
            <a:r>
              <a:rPr sz="2000" b="0" spc="35" dirty="0">
                <a:latin typeface="STXinwei" panose="02010800040101010101" pitchFamily="2" charset="-122"/>
                <a:ea typeface="STXinwei" panose="02010800040101010101" pitchFamily="2" charset="-122"/>
              </a:rPr>
              <a:t> </a:t>
            </a:r>
            <a:r>
              <a:rPr sz="2000" b="0" spc="5" dirty="0">
                <a:latin typeface="STXinwei" panose="02010800040101010101" pitchFamily="2" charset="-122"/>
                <a:ea typeface="STXinwei" panose="02010800040101010101" pitchFamily="2" charset="-122"/>
              </a:rPr>
              <a:t>investasi</a:t>
            </a:r>
            <a:r>
              <a:rPr sz="2000" b="0" spc="40" dirty="0">
                <a:latin typeface="STXinwei" panose="02010800040101010101" pitchFamily="2" charset="-122"/>
                <a:ea typeface="STXinwei" panose="02010800040101010101" pitchFamily="2" charset="-122"/>
              </a:rPr>
              <a:t> </a:t>
            </a:r>
            <a:r>
              <a:rPr sz="2000" b="0" spc="30" dirty="0">
                <a:latin typeface="STXinwei" panose="02010800040101010101" pitchFamily="2" charset="-122"/>
                <a:ea typeface="STXinwei" panose="02010800040101010101" pitchFamily="2" charset="-122"/>
              </a:rPr>
              <a:t>merupakan</a:t>
            </a:r>
            <a:r>
              <a:rPr sz="2000" b="0" spc="40" dirty="0">
                <a:latin typeface="STXinwei" panose="02010800040101010101" pitchFamily="2" charset="-122"/>
                <a:ea typeface="STXinwei" panose="02010800040101010101" pitchFamily="2" charset="-122"/>
              </a:rPr>
              <a:t> </a:t>
            </a:r>
            <a:r>
              <a:rPr sz="2000" b="0" spc="25" dirty="0">
                <a:latin typeface="STXinwei" panose="02010800040101010101" pitchFamily="2" charset="-122"/>
                <a:ea typeface="STXinwei" panose="02010800040101010101" pitchFamily="2" charset="-122"/>
              </a:rPr>
              <a:t>tahapan</a:t>
            </a:r>
            <a:r>
              <a:rPr sz="2000" b="0" spc="35" dirty="0">
                <a:latin typeface="STXinwei" panose="02010800040101010101" pitchFamily="2" charset="-122"/>
                <a:ea typeface="STXinwei" panose="02010800040101010101" pitchFamily="2" charset="-122"/>
              </a:rPr>
              <a:t> </a:t>
            </a:r>
            <a:r>
              <a:rPr sz="2000" b="0" spc="40" dirty="0">
                <a:latin typeface="STXinwei" panose="02010800040101010101" pitchFamily="2" charset="-122"/>
                <a:ea typeface="STXinwei" panose="02010800040101010101" pitchFamily="2" charset="-122"/>
              </a:rPr>
              <a:t>awal </a:t>
            </a:r>
            <a:r>
              <a:rPr sz="2000" b="0" spc="50" dirty="0">
                <a:latin typeface="STXinwei" panose="02010800040101010101" pitchFamily="2" charset="-122"/>
                <a:ea typeface="STXinwei" panose="02010800040101010101" pitchFamily="2" charset="-122"/>
              </a:rPr>
              <a:t>yang</a:t>
            </a:r>
            <a:r>
              <a:rPr sz="2000" b="0" spc="40" dirty="0">
                <a:latin typeface="STXinwei" panose="02010800040101010101" pitchFamily="2" charset="-122"/>
                <a:ea typeface="STXinwei" panose="02010800040101010101" pitchFamily="2" charset="-122"/>
              </a:rPr>
              <a:t> </a:t>
            </a:r>
            <a:r>
              <a:rPr sz="2000" b="0" spc="-5" dirty="0" err="1">
                <a:latin typeface="STXinwei" panose="02010800040101010101" pitchFamily="2" charset="-122"/>
                <a:ea typeface="STXinwei" panose="02010800040101010101" pitchFamily="2" charset="-122"/>
              </a:rPr>
              <a:t>harus</a:t>
            </a:r>
            <a:r>
              <a:rPr sz="2000" b="0" spc="35" dirty="0">
                <a:latin typeface="STXinwei" panose="02010800040101010101" pitchFamily="2" charset="-122"/>
                <a:ea typeface="STXinwei" panose="02010800040101010101" pitchFamily="2" charset="-122"/>
              </a:rPr>
              <a:t> </a:t>
            </a:r>
            <a:r>
              <a:rPr sz="2000" b="0" spc="20" dirty="0" err="1">
                <a:latin typeface="STXinwei" panose="02010800040101010101" pitchFamily="2" charset="-122"/>
                <a:ea typeface="STXinwei" panose="02010800040101010101" pitchFamily="2" charset="-122"/>
              </a:rPr>
              <a:t>dikerjakan</a:t>
            </a:r>
            <a:r>
              <a:rPr lang="en-US" sz="2000" b="0" spc="40" dirty="0">
                <a:latin typeface="STXinwei" panose="02010800040101010101" pitchFamily="2" charset="-122"/>
                <a:ea typeface="STXinwei" panose="02010800040101010101" pitchFamily="2" charset="-122"/>
              </a:rPr>
              <a:t> </a:t>
            </a:r>
            <a:r>
              <a:rPr sz="2000" b="0" spc="85" dirty="0">
                <a:latin typeface="STXinwei" panose="02010800040101010101" pitchFamily="2" charset="-122"/>
                <a:ea typeface="STXinwei" panose="02010800040101010101" pitchFamily="2" charset="-122"/>
              </a:rPr>
              <a:t>oleh </a:t>
            </a:r>
            <a:r>
              <a:rPr sz="2000" b="0" spc="5" dirty="0" err="1">
                <a:latin typeface="STXinwei" panose="02010800040101010101" pitchFamily="2" charset="-122"/>
                <a:ea typeface="STXinwei" panose="02010800040101010101" pitchFamily="2" charset="-122"/>
              </a:rPr>
              <a:t>semua</a:t>
            </a:r>
            <a:r>
              <a:rPr sz="2000" b="0" spc="35" dirty="0">
                <a:latin typeface="STXinwei" panose="02010800040101010101" pitchFamily="2" charset="-122"/>
                <a:ea typeface="STXinwei" panose="02010800040101010101" pitchFamily="2" charset="-122"/>
              </a:rPr>
              <a:t> </a:t>
            </a:r>
            <a:r>
              <a:rPr sz="2000" b="0" spc="40" dirty="0">
                <a:latin typeface="STXinwei" panose="02010800040101010101" pitchFamily="2" charset="-122"/>
                <a:ea typeface="STXinwei" panose="02010800040101010101" pitchFamily="2" charset="-122"/>
              </a:rPr>
              <a:t>pihak</a:t>
            </a:r>
            <a:r>
              <a:rPr sz="2000" b="0" spc="35" dirty="0">
                <a:latin typeface="STXinwei" panose="02010800040101010101" pitchFamily="2" charset="-122"/>
                <a:ea typeface="STXinwei" panose="02010800040101010101" pitchFamily="2" charset="-122"/>
              </a:rPr>
              <a:t> </a:t>
            </a:r>
            <a:r>
              <a:rPr sz="2000" b="0" spc="60" dirty="0" err="1">
                <a:latin typeface="STXinwei" panose="02010800040101010101" pitchFamily="2" charset="-122"/>
                <a:ea typeface="STXinwei" panose="02010800040101010101" pitchFamily="2" charset="-122"/>
              </a:rPr>
              <a:t>bila</a:t>
            </a:r>
            <a:r>
              <a:rPr sz="2000" b="0" spc="40" dirty="0">
                <a:latin typeface="STXinwei" panose="02010800040101010101" pitchFamily="2" charset="-122"/>
                <a:ea typeface="STXinwei" panose="02010800040101010101" pitchFamily="2" charset="-122"/>
              </a:rPr>
              <a:t> </a:t>
            </a:r>
            <a:r>
              <a:rPr lang="en-US" sz="2000" b="0" spc="40" dirty="0">
                <a:latin typeface="STXinwei" panose="02010800040101010101" pitchFamily="2" charset="-122"/>
                <a:ea typeface="STXinwei" panose="02010800040101010101" pitchFamily="2" charset="-122"/>
              </a:rPr>
              <a:t>	</a:t>
            </a:r>
            <a:r>
              <a:rPr sz="2000" b="0" spc="30" dirty="0" err="1">
                <a:latin typeface="STXinwei" panose="02010800040101010101" pitchFamily="2" charset="-122"/>
                <a:ea typeface="STXinwei" panose="02010800040101010101" pitchFamily="2" charset="-122"/>
              </a:rPr>
              <a:t>ingin</a:t>
            </a:r>
            <a:r>
              <a:rPr sz="2000" b="0" spc="35" dirty="0">
                <a:latin typeface="STXinwei" panose="02010800040101010101" pitchFamily="2" charset="-122"/>
                <a:ea typeface="STXinwei" panose="02010800040101010101" pitchFamily="2" charset="-122"/>
              </a:rPr>
              <a:t> </a:t>
            </a:r>
            <a:r>
              <a:rPr sz="2000" b="0" spc="30" dirty="0">
                <a:latin typeface="STXinwei" panose="02010800040101010101" pitchFamily="2" charset="-122"/>
                <a:ea typeface="STXinwei" panose="02010800040101010101" pitchFamily="2" charset="-122"/>
              </a:rPr>
              <a:t>melakukan</a:t>
            </a:r>
            <a:r>
              <a:rPr sz="2000" b="0" spc="40" dirty="0">
                <a:latin typeface="STXinwei" panose="02010800040101010101" pitchFamily="2" charset="-122"/>
                <a:ea typeface="STXinwei" panose="02010800040101010101" pitchFamily="2" charset="-122"/>
              </a:rPr>
              <a:t> </a:t>
            </a:r>
            <a:r>
              <a:rPr sz="2000" b="0" spc="70" dirty="0">
                <a:latin typeface="STXinwei" panose="02010800040101010101" pitchFamily="2" charset="-122"/>
                <a:ea typeface="STXinwei" panose="02010800040101010101" pitchFamily="2" charset="-122"/>
              </a:rPr>
              <a:t>pengelolaan</a:t>
            </a:r>
            <a:r>
              <a:rPr sz="2000" b="0" spc="35" dirty="0">
                <a:latin typeface="STXinwei" panose="02010800040101010101" pitchFamily="2" charset="-122"/>
                <a:ea typeface="STXinwei" panose="02010800040101010101" pitchFamily="2" charset="-122"/>
              </a:rPr>
              <a:t> </a:t>
            </a:r>
            <a:r>
              <a:rPr sz="2000" b="0" spc="70" dirty="0">
                <a:latin typeface="STXinwei" panose="02010800040101010101" pitchFamily="2" charset="-122"/>
                <a:ea typeface="STXinwei" panose="02010800040101010101" pitchFamily="2" charset="-122"/>
              </a:rPr>
              <a:t>portofolio</a:t>
            </a:r>
            <a:r>
              <a:rPr sz="2000" b="0" spc="35" dirty="0">
                <a:latin typeface="STXinwei" panose="02010800040101010101" pitchFamily="2" charset="-122"/>
                <a:ea typeface="STXinwei" panose="02010800040101010101" pitchFamily="2" charset="-122"/>
              </a:rPr>
              <a:t> </a:t>
            </a:r>
            <a:r>
              <a:rPr sz="2000" b="0" spc="10" dirty="0" err="1">
                <a:latin typeface="STXinwei" panose="02010800040101010101" pitchFamily="2" charset="-122"/>
                <a:ea typeface="STXinwei" panose="02010800040101010101" pitchFamily="2" charset="-122"/>
              </a:rPr>
              <a:t>investasi</a:t>
            </a:r>
            <a:r>
              <a:rPr sz="2000" b="0" spc="10" dirty="0">
                <a:latin typeface="STXinwei" panose="02010800040101010101" pitchFamily="2" charset="-122"/>
                <a:ea typeface="STXinwei" panose="02010800040101010101" pitchFamily="2" charset="-122"/>
              </a:rPr>
              <a:t>.</a:t>
            </a:r>
            <a:endParaRPr lang="en-US" sz="2000" b="0" dirty="0">
              <a:latin typeface="STXinwei" panose="02010800040101010101" pitchFamily="2" charset="-122"/>
              <a:ea typeface="STXinwei" panose="02010800040101010101" pitchFamily="2" charset="-122"/>
            </a:endParaRPr>
          </a:p>
          <a:p>
            <a:pPr marL="355600" indent="-342900">
              <a:lnSpc>
                <a:spcPct val="100000"/>
              </a:lnSpc>
              <a:spcBef>
                <a:spcPts val="685"/>
              </a:spcBef>
              <a:buFont typeface="+mj-lt"/>
              <a:buAutoNum type="arabicPeriod" startAt="2"/>
            </a:pPr>
            <a:r>
              <a:rPr sz="2400" spc="10" dirty="0" err="1">
                <a:latin typeface="STXinwei" panose="02010800040101010101" pitchFamily="2" charset="-122"/>
                <a:ea typeface="STXinwei" panose="02010800040101010101" pitchFamily="2" charset="-122"/>
              </a:rPr>
              <a:t>Tahap</a:t>
            </a:r>
            <a:r>
              <a:rPr sz="2400" spc="20" dirty="0">
                <a:latin typeface="STXinwei" panose="02010800040101010101" pitchFamily="2" charset="-122"/>
                <a:ea typeface="STXinwei" panose="02010800040101010101" pitchFamily="2" charset="-122"/>
              </a:rPr>
              <a:t> Ekspektasi </a:t>
            </a:r>
            <a:r>
              <a:rPr sz="2400" dirty="0">
                <a:latin typeface="STXinwei" panose="02010800040101010101" pitchFamily="2" charset="-122"/>
                <a:ea typeface="STXinwei" panose="02010800040101010101" pitchFamily="2" charset="-122"/>
              </a:rPr>
              <a:t>Pasar</a:t>
            </a:r>
          </a:p>
          <a:p>
            <a:pPr marL="12700" marR="5080">
              <a:lnSpc>
                <a:spcPct val="117900"/>
              </a:lnSpc>
              <a:tabLst>
                <a:tab pos="393700" algn="l"/>
              </a:tabLst>
            </a:pPr>
            <a:r>
              <a:rPr lang="en-US" sz="1750" b="0" spc="10" dirty="0">
                <a:latin typeface="STXinwei" panose="02010800040101010101" pitchFamily="2" charset="-122"/>
                <a:ea typeface="STXinwei" panose="02010800040101010101" pitchFamily="2" charset="-122"/>
              </a:rPr>
              <a:t>       </a:t>
            </a:r>
            <a:r>
              <a:rPr sz="2000" b="0" spc="10" dirty="0" err="1">
                <a:latin typeface="STXinwei" panose="02010800040101010101" pitchFamily="2" charset="-122"/>
                <a:ea typeface="STXinwei" panose="02010800040101010101" pitchFamily="2" charset="-122"/>
              </a:rPr>
              <a:t>Tahap</a:t>
            </a:r>
            <a:r>
              <a:rPr sz="2000" b="0" spc="40" dirty="0">
                <a:latin typeface="STXinwei" panose="02010800040101010101" pitchFamily="2" charset="-122"/>
                <a:ea typeface="STXinwei" panose="02010800040101010101" pitchFamily="2" charset="-122"/>
              </a:rPr>
              <a:t> kedua </a:t>
            </a:r>
            <a:r>
              <a:rPr sz="2000" b="0" spc="50" dirty="0">
                <a:latin typeface="STXinwei" panose="02010800040101010101" pitchFamily="2" charset="-122"/>
                <a:ea typeface="STXinwei" panose="02010800040101010101" pitchFamily="2" charset="-122"/>
              </a:rPr>
              <a:t>yang</a:t>
            </a:r>
            <a:r>
              <a:rPr sz="2000" b="0" spc="40" dirty="0">
                <a:latin typeface="STXinwei" panose="02010800040101010101" pitchFamily="2" charset="-122"/>
                <a:ea typeface="STXinwei" panose="02010800040101010101" pitchFamily="2" charset="-122"/>
              </a:rPr>
              <a:t> </a:t>
            </a:r>
            <a:r>
              <a:rPr sz="2000" b="0" spc="35" dirty="0">
                <a:latin typeface="STXinwei" panose="02010800040101010101" pitchFamily="2" charset="-122"/>
                <a:ea typeface="STXinwei" panose="02010800040101010101" pitchFamily="2" charset="-122"/>
              </a:rPr>
              <a:t>dilakukan</a:t>
            </a:r>
            <a:r>
              <a:rPr sz="2000" b="0" spc="45" dirty="0">
                <a:latin typeface="STXinwei" panose="02010800040101010101" pitchFamily="2" charset="-122"/>
                <a:ea typeface="STXinwei" panose="02010800040101010101" pitchFamily="2" charset="-122"/>
              </a:rPr>
              <a:t> </a:t>
            </a:r>
            <a:r>
              <a:rPr sz="2000" b="0" spc="85" dirty="0">
                <a:latin typeface="STXinwei" panose="02010800040101010101" pitchFamily="2" charset="-122"/>
                <a:ea typeface="STXinwei" panose="02010800040101010101" pitchFamily="2" charset="-122"/>
              </a:rPr>
              <a:t>oleh</a:t>
            </a:r>
            <a:r>
              <a:rPr sz="2000" b="0" spc="40" dirty="0">
                <a:latin typeface="STXinwei" panose="02010800040101010101" pitchFamily="2" charset="-122"/>
                <a:ea typeface="STXinwei" panose="02010800040101010101" pitchFamily="2" charset="-122"/>
              </a:rPr>
              <a:t> </a:t>
            </a:r>
            <a:r>
              <a:rPr sz="2000" b="0" spc="30" dirty="0">
                <a:latin typeface="STXinwei" panose="02010800040101010101" pitchFamily="2" charset="-122"/>
                <a:ea typeface="STXinwei" panose="02010800040101010101" pitchFamily="2" charset="-122"/>
              </a:rPr>
              <a:t>investor</a:t>
            </a:r>
            <a:r>
              <a:rPr sz="2000" b="0" spc="40" dirty="0">
                <a:latin typeface="STXinwei" panose="02010800040101010101" pitchFamily="2" charset="-122"/>
                <a:ea typeface="STXinwei" panose="02010800040101010101" pitchFamily="2" charset="-122"/>
              </a:rPr>
              <a:t> adalah </a:t>
            </a:r>
            <a:r>
              <a:rPr sz="2000" b="0" spc="45" dirty="0">
                <a:latin typeface="STXinwei" panose="02010800040101010101" pitchFamily="2" charset="-122"/>
                <a:ea typeface="STXinwei" panose="02010800040101010101" pitchFamily="2" charset="-122"/>
              </a:rPr>
              <a:t>mengumpulkan </a:t>
            </a:r>
            <a:r>
              <a:rPr sz="2000" b="0" spc="10" dirty="0" err="1">
                <a:latin typeface="STXinwei" panose="02010800040101010101" pitchFamily="2" charset="-122"/>
                <a:ea typeface="STXinwei" panose="02010800040101010101" pitchFamily="2" charset="-122"/>
              </a:rPr>
              <a:t>informasi</a:t>
            </a:r>
            <a:r>
              <a:rPr sz="2000" b="0" spc="40" dirty="0">
                <a:latin typeface="STXinwei" panose="02010800040101010101" pitchFamily="2" charset="-122"/>
                <a:ea typeface="STXinwei" panose="02010800040101010101" pitchFamily="2" charset="-122"/>
              </a:rPr>
              <a:t> </a:t>
            </a:r>
            <a:r>
              <a:rPr sz="2000" b="0" spc="40" dirty="0" err="1">
                <a:latin typeface="STXinwei" panose="02010800040101010101" pitchFamily="2" charset="-122"/>
                <a:ea typeface="STXinwei" panose="02010800040101010101" pitchFamily="2" charset="-122"/>
              </a:rPr>
              <a:t>mengenai</a:t>
            </a:r>
            <a:r>
              <a:rPr lang="en-US" sz="2000" b="0" spc="40" dirty="0">
                <a:latin typeface="STXinwei" panose="02010800040101010101" pitchFamily="2" charset="-122"/>
                <a:ea typeface="STXinwei" panose="02010800040101010101" pitchFamily="2" charset="-122"/>
              </a:rPr>
              <a:t> </a:t>
            </a:r>
            <a:r>
              <a:rPr sz="2000" b="0" spc="20" dirty="0" err="1">
                <a:latin typeface="STXinwei" panose="02010800040101010101" pitchFamily="2" charset="-122"/>
                <a:ea typeface="STXinwei" panose="02010800040101010101" pitchFamily="2" charset="-122"/>
              </a:rPr>
              <a:t>seluruh</a:t>
            </a:r>
            <a:r>
              <a:rPr sz="2000" b="0" spc="40" dirty="0">
                <a:latin typeface="STXinwei" panose="02010800040101010101" pitchFamily="2" charset="-122"/>
                <a:ea typeface="STXinwei" panose="02010800040101010101" pitchFamily="2" charset="-122"/>
              </a:rPr>
              <a:t> </a:t>
            </a:r>
            <a:r>
              <a:rPr sz="2000" b="0" spc="15" dirty="0" err="1">
                <a:latin typeface="STXinwei" panose="02010800040101010101" pitchFamily="2" charset="-122"/>
                <a:ea typeface="STXinwei" panose="02010800040101010101" pitchFamily="2" charset="-122"/>
              </a:rPr>
              <a:t>instrumen</a:t>
            </a:r>
            <a:r>
              <a:rPr sz="2000" b="0" spc="45" dirty="0">
                <a:latin typeface="STXinwei" panose="02010800040101010101" pitchFamily="2" charset="-122"/>
                <a:ea typeface="STXinwei" panose="02010800040101010101" pitchFamily="2" charset="-122"/>
              </a:rPr>
              <a:t> </a:t>
            </a:r>
            <a:r>
              <a:rPr lang="en-US" sz="2000" b="0" spc="45" dirty="0">
                <a:latin typeface="STXinwei" panose="02010800040101010101" pitchFamily="2" charset="-122"/>
                <a:ea typeface="STXinwei" panose="02010800040101010101" pitchFamily="2" charset="-122"/>
              </a:rPr>
              <a:t>	</a:t>
            </a:r>
            <a:r>
              <a:rPr sz="2000" b="0" spc="5" dirty="0" err="1">
                <a:latin typeface="STXinwei" panose="02010800040101010101" pitchFamily="2" charset="-122"/>
                <a:ea typeface="STXinwei" panose="02010800040101010101" pitchFamily="2" charset="-122"/>
              </a:rPr>
              <a:t>investasi</a:t>
            </a:r>
            <a:r>
              <a:rPr sz="2000" b="0" spc="45" dirty="0">
                <a:latin typeface="STXinwei" panose="02010800040101010101" pitchFamily="2" charset="-122"/>
                <a:ea typeface="STXinwei" panose="02010800040101010101" pitchFamily="2" charset="-122"/>
              </a:rPr>
              <a:t> </a:t>
            </a:r>
            <a:r>
              <a:rPr sz="2000" b="0" spc="50" dirty="0">
                <a:latin typeface="STXinwei" panose="02010800040101010101" pitchFamily="2" charset="-122"/>
                <a:ea typeface="STXinwei" panose="02010800040101010101" pitchFamily="2" charset="-122"/>
              </a:rPr>
              <a:t>yang</a:t>
            </a:r>
            <a:r>
              <a:rPr sz="2000" b="0" spc="40" dirty="0">
                <a:latin typeface="STXinwei" panose="02010800040101010101" pitchFamily="2" charset="-122"/>
                <a:ea typeface="STXinwei" panose="02010800040101010101" pitchFamily="2" charset="-122"/>
              </a:rPr>
              <a:t> </a:t>
            </a:r>
            <a:r>
              <a:rPr sz="2000" b="0" spc="30" dirty="0">
                <a:latin typeface="STXinwei" panose="02010800040101010101" pitchFamily="2" charset="-122"/>
                <a:ea typeface="STXinwei" panose="02010800040101010101" pitchFamily="2" charset="-122"/>
              </a:rPr>
              <a:t>ada,</a:t>
            </a:r>
            <a:r>
              <a:rPr sz="2000" b="0" spc="45" dirty="0">
                <a:latin typeface="STXinwei" panose="02010800040101010101" pitchFamily="2" charset="-122"/>
                <a:ea typeface="STXinwei" panose="02010800040101010101" pitchFamily="2" charset="-122"/>
              </a:rPr>
              <a:t> </a:t>
            </a:r>
            <a:r>
              <a:rPr sz="2000" b="0" spc="55" dirty="0">
                <a:latin typeface="STXinwei" panose="02010800040101010101" pitchFamily="2" charset="-122"/>
                <a:ea typeface="STXinwei" panose="02010800040101010101" pitchFamily="2" charset="-122"/>
              </a:rPr>
              <a:t>dan</a:t>
            </a:r>
            <a:r>
              <a:rPr sz="2000" b="0" spc="45" dirty="0">
                <a:latin typeface="STXinwei" panose="02010800040101010101" pitchFamily="2" charset="-122"/>
                <a:ea typeface="STXinwei" panose="02010800040101010101" pitchFamily="2" charset="-122"/>
              </a:rPr>
              <a:t> </a:t>
            </a:r>
            <a:r>
              <a:rPr sz="2000" b="0" spc="25" dirty="0">
                <a:latin typeface="STXinwei" panose="02010800040101010101" pitchFamily="2" charset="-122"/>
                <a:ea typeface="STXinwei" panose="02010800040101010101" pitchFamily="2" charset="-122"/>
              </a:rPr>
              <a:t>bagaimana</a:t>
            </a:r>
            <a:r>
              <a:rPr sz="2000" b="0" spc="40" dirty="0">
                <a:latin typeface="STXinwei" panose="02010800040101010101" pitchFamily="2" charset="-122"/>
                <a:ea typeface="STXinwei" panose="02010800040101010101" pitchFamily="2" charset="-122"/>
              </a:rPr>
              <a:t> </a:t>
            </a:r>
            <a:r>
              <a:rPr sz="2000" b="0" spc="30" dirty="0">
                <a:latin typeface="STXinwei" panose="02010800040101010101" pitchFamily="2" charset="-122"/>
                <a:ea typeface="STXinwei" panose="02010800040101010101" pitchFamily="2" charset="-122"/>
              </a:rPr>
              <a:t>keinginan</a:t>
            </a:r>
            <a:r>
              <a:rPr sz="2000" b="0" spc="45" dirty="0">
                <a:latin typeface="STXinwei" panose="02010800040101010101" pitchFamily="2" charset="-122"/>
                <a:ea typeface="STXinwei" panose="02010800040101010101" pitchFamily="2" charset="-122"/>
              </a:rPr>
              <a:t> </a:t>
            </a:r>
            <a:r>
              <a:rPr sz="2000" b="0" spc="55" dirty="0">
                <a:latin typeface="STXinwei" panose="02010800040101010101" pitchFamily="2" charset="-122"/>
                <a:ea typeface="STXinwei" panose="02010800040101010101" pitchFamily="2" charset="-122"/>
              </a:rPr>
              <a:t>berbagai</a:t>
            </a:r>
            <a:r>
              <a:rPr sz="2000" b="0" spc="45" dirty="0">
                <a:latin typeface="STXinwei" panose="02010800040101010101" pitchFamily="2" charset="-122"/>
                <a:ea typeface="STXinwei" panose="02010800040101010101" pitchFamily="2" charset="-122"/>
              </a:rPr>
              <a:t> </a:t>
            </a:r>
            <a:r>
              <a:rPr sz="2000" b="0" spc="40" dirty="0" err="1">
                <a:latin typeface="STXinwei" panose="02010800040101010101" pitchFamily="2" charset="-122"/>
                <a:ea typeface="STXinwei" panose="02010800040101010101" pitchFamily="2" charset="-122"/>
              </a:rPr>
              <a:t>pihak</a:t>
            </a:r>
            <a:r>
              <a:rPr sz="2000" b="0" spc="40" dirty="0">
                <a:latin typeface="STXinwei" panose="02010800040101010101" pitchFamily="2" charset="-122"/>
                <a:ea typeface="STXinwei" panose="02010800040101010101" pitchFamily="2" charset="-122"/>
              </a:rPr>
              <a:t> </a:t>
            </a:r>
            <a:r>
              <a:rPr sz="2000" b="0" spc="45" dirty="0" err="1">
                <a:latin typeface="STXinwei" panose="02010800040101010101" pitchFamily="2" charset="-122"/>
                <a:ea typeface="STXinwei" panose="02010800040101010101" pitchFamily="2" charset="-122"/>
              </a:rPr>
              <a:t>terhadap</a:t>
            </a:r>
            <a:r>
              <a:rPr lang="en-US" sz="2000" b="0" spc="45" dirty="0">
                <a:latin typeface="STXinwei" panose="02010800040101010101" pitchFamily="2" charset="-122"/>
                <a:ea typeface="STXinwei" panose="02010800040101010101" pitchFamily="2" charset="-122"/>
              </a:rPr>
              <a:t> </a:t>
            </a:r>
            <a:r>
              <a:rPr sz="2000" b="0" spc="20" dirty="0" err="1">
                <a:latin typeface="STXinwei" panose="02010800040101010101" pitchFamily="2" charset="-122"/>
                <a:ea typeface="STXinwei" panose="02010800040101010101" pitchFamily="2" charset="-122"/>
              </a:rPr>
              <a:t>seluruh</a:t>
            </a:r>
            <a:r>
              <a:rPr sz="2000" b="0" spc="30" dirty="0">
                <a:latin typeface="STXinwei" panose="02010800040101010101" pitchFamily="2" charset="-122"/>
                <a:ea typeface="STXinwei" panose="02010800040101010101" pitchFamily="2" charset="-122"/>
              </a:rPr>
              <a:t> </a:t>
            </a:r>
            <a:r>
              <a:rPr sz="2000" b="0" spc="20" dirty="0">
                <a:latin typeface="STXinwei" panose="02010800040101010101" pitchFamily="2" charset="-122"/>
                <a:ea typeface="STXinwei" panose="02010800040101010101" pitchFamily="2" charset="-122"/>
              </a:rPr>
              <a:t>pasar</a:t>
            </a:r>
            <a:r>
              <a:rPr sz="2000" b="0" spc="35" dirty="0">
                <a:latin typeface="STXinwei" panose="02010800040101010101" pitchFamily="2" charset="-122"/>
                <a:ea typeface="STXinwei" panose="02010800040101010101" pitchFamily="2" charset="-122"/>
              </a:rPr>
              <a:t> </a:t>
            </a:r>
            <a:r>
              <a:rPr sz="2000" b="0" spc="10" dirty="0">
                <a:latin typeface="STXinwei" panose="02010800040101010101" pitchFamily="2" charset="-122"/>
                <a:ea typeface="STXinwei" panose="02010800040101010101" pitchFamily="2" charset="-122"/>
              </a:rPr>
              <a:t>investasi.</a:t>
            </a:r>
            <a:endParaRPr sz="2000" b="0" dirty="0">
              <a:latin typeface="STXinwei" panose="02010800040101010101" pitchFamily="2" charset="-122"/>
              <a:ea typeface="STXinwei" panose="02010800040101010101" pitchFamily="2" charset="-122"/>
            </a:endParaRPr>
          </a:p>
          <a:p>
            <a:pPr marL="355600" indent="-342900">
              <a:lnSpc>
                <a:spcPct val="100000"/>
              </a:lnSpc>
              <a:spcBef>
                <a:spcPts val="375"/>
              </a:spcBef>
              <a:buFont typeface="+mj-lt"/>
              <a:buAutoNum type="arabicPeriod" startAt="3"/>
            </a:pPr>
            <a:r>
              <a:rPr sz="2400" spc="10" dirty="0" err="1">
                <a:latin typeface="STXinwei" panose="02010800040101010101" pitchFamily="2" charset="-122"/>
                <a:ea typeface="STXinwei" panose="02010800040101010101" pitchFamily="2" charset="-122"/>
              </a:rPr>
              <a:t>Tahap</a:t>
            </a:r>
            <a:r>
              <a:rPr sz="2400" spc="30" dirty="0">
                <a:latin typeface="STXinwei" panose="02010800040101010101" pitchFamily="2" charset="-122"/>
                <a:ea typeface="STXinwei" panose="02010800040101010101" pitchFamily="2" charset="-122"/>
              </a:rPr>
              <a:t> </a:t>
            </a:r>
            <a:r>
              <a:rPr sz="2400" spc="45" dirty="0">
                <a:latin typeface="STXinwei" panose="02010800040101010101" pitchFamily="2" charset="-122"/>
                <a:ea typeface="STXinwei" panose="02010800040101010101" pitchFamily="2" charset="-122"/>
              </a:rPr>
              <a:t>Membangun</a:t>
            </a:r>
            <a:r>
              <a:rPr sz="2400" spc="30" dirty="0">
                <a:latin typeface="STXinwei" panose="02010800040101010101" pitchFamily="2" charset="-122"/>
                <a:ea typeface="STXinwei" panose="02010800040101010101" pitchFamily="2" charset="-122"/>
              </a:rPr>
              <a:t> </a:t>
            </a:r>
            <a:r>
              <a:rPr sz="2400" spc="60" dirty="0">
                <a:latin typeface="STXinwei" panose="02010800040101010101" pitchFamily="2" charset="-122"/>
                <a:ea typeface="STXinwei" panose="02010800040101010101" pitchFamily="2" charset="-122"/>
              </a:rPr>
              <a:t>Portofolio</a:t>
            </a:r>
            <a:endParaRPr sz="2400" dirty="0">
              <a:latin typeface="STXinwei" panose="02010800040101010101" pitchFamily="2" charset="-122"/>
              <a:ea typeface="STXinwei" panose="02010800040101010101" pitchFamily="2" charset="-122"/>
            </a:endParaRPr>
          </a:p>
          <a:p>
            <a:pPr marL="12700" marR="456565">
              <a:lnSpc>
                <a:spcPct val="117900"/>
              </a:lnSpc>
              <a:spcBef>
                <a:spcPts val="95"/>
              </a:spcBef>
              <a:tabLst>
                <a:tab pos="393700" algn="l"/>
              </a:tabLst>
            </a:pPr>
            <a:r>
              <a:rPr lang="en-US" sz="1750" b="0" spc="10" dirty="0">
                <a:latin typeface="STXinwei" panose="02010800040101010101" pitchFamily="2" charset="-122"/>
                <a:ea typeface="STXinwei" panose="02010800040101010101" pitchFamily="2" charset="-122"/>
              </a:rPr>
              <a:t>       </a:t>
            </a:r>
            <a:r>
              <a:rPr sz="2000" b="0" spc="10" dirty="0" err="1">
                <a:latin typeface="STXinwei" panose="02010800040101010101" pitchFamily="2" charset="-122"/>
                <a:ea typeface="STXinwei" panose="02010800040101010101" pitchFamily="2" charset="-122"/>
              </a:rPr>
              <a:t>Tahap</a:t>
            </a:r>
            <a:r>
              <a:rPr sz="2000" b="0" spc="45" dirty="0">
                <a:latin typeface="STXinwei" panose="02010800040101010101" pitchFamily="2" charset="-122"/>
                <a:ea typeface="STXinwei" panose="02010800040101010101" pitchFamily="2" charset="-122"/>
              </a:rPr>
              <a:t> </a:t>
            </a:r>
            <a:r>
              <a:rPr sz="2000" b="0" spc="30" dirty="0">
                <a:latin typeface="STXinwei" panose="02010800040101010101" pitchFamily="2" charset="-122"/>
                <a:ea typeface="STXinwei" panose="02010800040101010101" pitchFamily="2" charset="-122"/>
              </a:rPr>
              <a:t>ketiga,</a:t>
            </a:r>
            <a:r>
              <a:rPr sz="2000" b="0" spc="45" dirty="0">
                <a:latin typeface="STXinwei" panose="02010800040101010101" pitchFamily="2" charset="-122"/>
                <a:ea typeface="STXinwei" panose="02010800040101010101" pitchFamily="2" charset="-122"/>
              </a:rPr>
              <a:t> </a:t>
            </a:r>
            <a:r>
              <a:rPr sz="2000" b="0" spc="30" dirty="0">
                <a:latin typeface="STXinwei" panose="02010800040101010101" pitchFamily="2" charset="-122"/>
                <a:ea typeface="STXinwei" panose="02010800040101010101" pitchFamily="2" charset="-122"/>
              </a:rPr>
              <a:t>merupakan</a:t>
            </a:r>
            <a:r>
              <a:rPr sz="2000" b="0" spc="45" dirty="0">
                <a:latin typeface="STXinwei" panose="02010800040101010101" pitchFamily="2" charset="-122"/>
                <a:ea typeface="STXinwei" panose="02010800040101010101" pitchFamily="2" charset="-122"/>
              </a:rPr>
              <a:t> </a:t>
            </a:r>
            <a:r>
              <a:rPr sz="2000" b="0" spc="30" dirty="0">
                <a:latin typeface="STXinwei" panose="02010800040101010101" pitchFamily="2" charset="-122"/>
                <a:ea typeface="STXinwei" panose="02010800040101010101" pitchFamily="2" charset="-122"/>
              </a:rPr>
              <a:t>tahap</a:t>
            </a:r>
            <a:r>
              <a:rPr sz="2000" b="0" spc="45" dirty="0">
                <a:latin typeface="STXinwei" panose="02010800040101010101" pitchFamily="2" charset="-122"/>
                <a:ea typeface="STXinwei" panose="02010800040101010101" pitchFamily="2" charset="-122"/>
              </a:rPr>
              <a:t> </a:t>
            </a:r>
            <a:r>
              <a:rPr sz="2000" b="0" spc="35" dirty="0">
                <a:latin typeface="STXinwei" panose="02010800040101010101" pitchFamily="2" charset="-122"/>
                <a:ea typeface="STXinwei" panose="02010800040101010101" pitchFamily="2" charset="-122"/>
              </a:rPr>
              <a:t>implementasi</a:t>
            </a:r>
            <a:r>
              <a:rPr sz="2000" b="0" spc="50" dirty="0">
                <a:latin typeface="STXinwei" panose="02010800040101010101" pitchFamily="2" charset="-122"/>
                <a:ea typeface="STXinwei" panose="02010800040101010101" pitchFamily="2" charset="-122"/>
              </a:rPr>
              <a:t> </a:t>
            </a:r>
            <a:r>
              <a:rPr sz="2000" b="0" spc="30" dirty="0">
                <a:latin typeface="STXinwei" panose="02010800040101010101" pitchFamily="2" charset="-122"/>
                <a:ea typeface="STXinwei" panose="02010800040101010101" pitchFamily="2" charset="-122"/>
              </a:rPr>
              <a:t>keahlian</a:t>
            </a:r>
            <a:r>
              <a:rPr sz="2000" b="0" spc="45" dirty="0">
                <a:latin typeface="STXinwei" panose="02010800040101010101" pitchFamily="2" charset="-122"/>
                <a:ea typeface="STXinwei" panose="02010800040101010101" pitchFamily="2" charset="-122"/>
              </a:rPr>
              <a:t> </a:t>
            </a:r>
            <a:r>
              <a:rPr sz="2000" b="0" dirty="0" err="1">
                <a:latin typeface="STXinwei" panose="02010800040101010101" pitchFamily="2" charset="-122"/>
                <a:ea typeface="STXinwei" panose="02010800040101010101" pitchFamily="2" charset="-122"/>
              </a:rPr>
              <a:t>manajer</a:t>
            </a:r>
            <a:r>
              <a:rPr sz="2000" b="0" spc="45" dirty="0">
                <a:latin typeface="STXinwei" panose="02010800040101010101" pitchFamily="2" charset="-122"/>
                <a:ea typeface="STXinwei" panose="02010800040101010101" pitchFamily="2" charset="-122"/>
              </a:rPr>
              <a:t> </a:t>
            </a:r>
            <a:r>
              <a:rPr sz="2000" b="0" spc="5" dirty="0" err="1">
                <a:latin typeface="STXinwei" panose="02010800040101010101" pitchFamily="2" charset="-122"/>
                <a:ea typeface="STXinwei" panose="02010800040101010101" pitchFamily="2" charset="-122"/>
              </a:rPr>
              <a:t>investasi</a:t>
            </a:r>
            <a:r>
              <a:rPr lang="en-US" sz="2000" b="0" spc="45" dirty="0">
                <a:latin typeface="STXinwei" panose="02010800040101010101" pitchFamily="2" charset="-122"/>
                <a:ea typeface="STXinwei" panose="02010800040101010101" pitchFamily="2" charset="-122"/>
              </a:rPr>
              <a:t>           </a:t>
            </a:r>
            <a:r>
              <a:rPr lang="en-US" sz="2000" b="0" spc="45" dirty="0" err="1">
                <a:latin typeface="STXinwei" panose="02010800040101010101" pitchFamily="2" charset="-122"/>
                <a:ea typeface="STXinwei" panose="02010800040101010101" pitchFamily="2" charset="-122"/>
              </a:rPr>
              <a:t>atas</a:t>
            </a:r>
            <a:r>
              <a:rPr lang="en-US" sz="2000" b="0" spc="45" dirty="0">
                <a:latin typeface="STXinwei" panose="02010800040101010101" pitchFamily="2" charset="-122"/>
                <a:ea typeface="STXinwei" panose="02010800040101010101" pitchFamily="2" charset="-122"/>
              </a:rPr>
              <a:t> </a:t>
            </a:r>
            <a:r>
              <a:rPr sz="2000" b="0" spc="30" dirty="0" err="1">
                <a:latin typeface="STXinwei" panose="02010800040101010101" pitchFamily="2" charset="-122"/>
                <a:ea typeface="STXinwei" panose="02010800040101010101" pitchFamily="2" charset="-122"/>
              </a:rPr>
              <a:t>keinginan</a:t>
            </a:r>
            <a:r>
              <a:rPr lang="en-US" sz="2000" b="0" spc="30" dirty="0">
                <a:latin typeface="STXinwei" panose="02010800040101010101" pitchFamily="2" charset="-122"/>
                <a:ea typeface="STXinwei" panose="02010800040101010101" pitchFamily="2" charset="-122"/>
              </a:rPr>
              <a:t> </a:t>
            </a:r>
            <a:r>
              <a:rPr lang="en-US" sz="2000" b="0" spc="30" dirty="0">
                <a:solidFill>
                  <a:srgbClr val="FFFFFF"/>
                </a:solidFill>
                <a:latin typeface="STXinwei" panose="02010800040101010101" pitchFamily="2" charset="-122"/>
                <a:ea typeface="STXinwei" panose="02010800040101010101" pitchFamily="2" charset="-122"/>
              </a:rPr>
              <a:t>investor</a:t>
            </a:r>
            <a:r>
              <a:rPr lang="en-US" sz="2000" b="0" spc="35" dirty="0">
                <a:solidFill>
                  <a:srgbClr val="FFFFFF"/>
                </a:solidFill>
                <a:latin typeface="STXinwei" panose="02010800040101010101" pitchFamily="2" charset="-122"/>
                <a:ea typeface="STXinwei" panose="02010800040101010101" pitchFamily="2" charset="-122"/>
              </a:rPr>
              <a:t> 	</a:t>
            </a:r>
            <a:r>
              <a:rPr lang="en-US" sz="2000" b="0" spc="55" dirty="0">
                <a:solidFill>
                  <a:srgbClr val="FFFFFF"/>
                </a:solidFill>
                <a:latin typeface="STXinwei" panose="02010800040101010101" pitchFamily="2" charset="-122"/>
                <a:ea typeface="STXinwei" panose="02010800040101010101" pitchFamily="2" charset="-122"/>
              </a:rPr>
              <a:t>dan</a:t>
            </a:r>
            <a:r>
              <a:rPr lang="en-US" sz="2000" b="0" spc="40" dirty="0">
                <a:solidFill>
                  <a:srgbClr val="FFFFFF"/>
                </a:solidFill>
                <a:latin typeface="STXinwei" panose="02010800040101010101" pitchFamily="2" charset="-122"/>
                <a:ea typeface="STXinwei" panose="02010800040101010101" pitchFamily="2" charset="-122"/>
              </a:rPr>
              <a:t> </a:t>
            </a:r>
            <a:r>
              <a:rPr lang="en-US" sz="2000" b="0" spc="-20" dirty="0" err="1">
                <a:solidFill>
                  <a:srgbClr val="FFFFFF"/>
                </a:solidFill>
                <a:latin typeface="STXinwei" panose="02010800040101010101" pitchFamily="2" charset="-122"/>
                <a:ea typeface="STXinwei" panose="02010800040101010101" pitchFamily="2" charset="-122"/>
              </a:rPr>
              <a:t>situasi</a:t>
            </a:r>
            <a:r>
              <a:rPr lang="en-US" sz="2000" b="0" spc="35" dirty="0">
                <a:solidFill>
                  <a:srgbClr val="FFFFFF"/>
                </a:solidFill>
                <a:latin typeface="STXinwei" panose="02010800040101010101" pitchFamily="2" charset="-122"/>
                <a:ea typeface="STXinwei" panose="02010800040101010101" pitchFamily="2" charset="-122"/>
              </a:rPr>
              <a:t> </a:t>
            </a:r>
            <a:r>
              <a:rPr lang="en-US" sz="2000" b="0" spc="20" dirty="0">
                <a:solidFill>
                  <a:srgbClr val="FFFFFF"/>
                </a:solidFill>
                <a:latin typeface="STXinwei" panose="02010800040101010101" pitchFamily="2" charset="-122"/>
                <a:ea typeface="STXinwei" panose="02010800040101010101" pitchFamily="2" charset="-122"/>
              </a:rPr>
              <a:t>pasar</a:t>
            </a:r>
            <a:r>
              <a:rPr lang="en-US" sz="2000" b="0" spc="40" dirty="0">
                <a:solidFill>
                  <a:srgbClr val="FFFFFF"/>
                </a:solidFill>
                <a:latin typeface="STXinwei" panose="02010800040101010101" pitchFamily="2" charset="-122"/>
                <a:ea typeface="STXinwei" panose="02010800040101010101" pitchFamily="2" charset="-122"/>
              </a:rPr>
              <a:t> </a:t>
            </a:r>
            <a:r>
              <a:rPr lang="en-US" sz="2000" b="0" spc="50" dirty="0">
                <a:solidFill>
                  <a:srgbClr val="FFFFFF"/>
                </a:solidFill>
                <a:latin typeface="STXinwei" panose="02010800040101010101" pitchFamily="2" charset="-122"/>
                <a:ea typeface="STXinwei" panose="02010800040101010101" pitchFamily="2" charset="-122"/>
              </a:rPr>
              <a:t>yang</a:t>
            </a:r>
            <a:r>
              <a:rPr lang="en-US" sz="2000" b="0" spc="40" dirty="0">
                <a:solidFill>
                  <a:srgbClr val="FFFFFF"/>
                </a:solidFill>
                <a:latin typeface="STXinwei" panose="02010800040101010101" pitchFamily="2" charset="-122"/>
                <a:ea typeface="STXinwei" panose="02010800040101010101" pitchFamily="2" charset="-122"/>
              </a:rPr>
              <a:t> </a:t>
            </a:r>
            <a:r>
              <a:rPr lang="en-US" sz="2000" b="0" spc="45" dirty="0" err="1">
                <a:solidFill>
                  <a:srgbClr val="FFFFFF"/>
                </a:solidFill>
                <a:latin typeface="STXinwei" panose="02010800040101010101" pitchFamily="2" charset="-122"/>
                <a:ea typeface="STXinwei" panose="02010800040101010101" pitchFamily="2" charset="-122"/>
              </a:rPr>
              <a:t>ada</a:t>
            </a:r>
            <a:r>
              <a:rPr lang="en-US" sz="2000" b="0" spc="45" dirty="0">
                <a:solidFill>
                  <a:srgbClr val="FFFFFF"/>
                </a:solidFill>
                <a:latin typeface="STXinwei" panose="02010800040101010101" pitchFamily="2" charset="-122"/>
                <a:ea typeface="STXinwei" panose="02010800040101010101" pitchFamily="2" charset="-122"/>
              </a:rPr>
              <a:t>.</a:t>
            </a:r>
            <a:r>
              <a:rPr lang="en-US" sz="2000" b="0" spc="35" dirty="0">
                <a:solidFill>
                  <a:srgbClr val="FFFFFF"/>
                </a:solidFill>
                <a:latin typeface="STXinwei" panose="02010800040101010101" pitchFamily="2" charset="-122"/>
                <a:ea typeface="STXinwei" panose="02010800040101010101" pitchFamily="2" charset="-122"/>
              </a:rPr>
              <a:t> </a:t>
            </a:r>
            <a:r>
              <a:rPr lang="en-US" sz="2000" b="0" spc="40" dirty="0">
                <a:solidFill>
                  <a:srgbClr val="FFFFFF"/>
                </a:solidFill>
                <a:latin typeface="STXinwei" panose="02010800040101010101" pitchFamily="2" charset="-122"/>
                <a:ea typeface="STXinwei" panose="02010800040101010101" pitchFamily="2" charset="-122"/>
              </a:rPr>
              <a:t>Pada </a:t>
            </a:r>
            <a:r>
              <a:rPr lang="en-US" sz="2000" b="0" spc="25" dirty="0" err="1">
                <a:solidFill>
                  <a:srgbClr val="FFFFFF"/>
                </a:solidFill>
                <a:latin typeface="STXinwei" panose="02010800040101010101" pitchFamily="2" charset="-122"/>
                <a:ea typeface="STXinwei" panose="02010800040101010101" pitchFamily="2" charset="-122"/>
              </a:rPr>
              <a:t>tahapan</a:t>
            </a:r>
            <a:r>
              <a:rPr lang="en-US" sz="2000" b="0" spc="40" dirty="0">
                <a:solidFill>
                  <a:srgbClr val="FFFFFF"/>
                </a:solidFill>
                <a:latin typeface="STXinwei" panose="02010800040101010101" pitchFamily="2" charset="-122"/>
                <a:ea typeface="STXinwei" panose="02010800040101010101" pitchFamily="2" charset="-122"/>
              </a:rPr>
              <a:t> </a:t>
            </a:r>
            <a:r>
              <a:rPr lang="en-US" sz="2000" b="0" spc="5" dirty="0" err="1">
                <a:solidFill>
                  <a:srgbClr val="FFFFFF"/>
                </a:solidFill>
                <a:latin typeface="STXinwei" panose="02010800040101010101" pitchFamily="2" charset="-122"/>
                <a:ea typeface="STXinwei" panose="02010800040101010101" pitchFamily="2" charset="-122"/>
              </a:rPr>
              <a:t>ini</a:t>
            </a:r>
            <a:r>
              <a:rPr lang="en-US" sz="2000" b="0" spc="5" dirty="0">
                <a:solidFill>
                  <a:srgbClr val="FFFFFF"/>
                </a:solidFill>
                <a:latin typeface="STXinwei" panose="02010800040101010101" pitchFamily="2" charset="-122"/>
                <a:ea typeface="STXinwei" panose="02010800040101010101" pitchFamily="2" charset="-122"/>
              </a:rPr>
              <a:t>,</a:t>
            </a:r>
            <a:r>
              <a:rPr lang="en-US" sz="2000" b="0" spc="35" dirty="0">
                <a:solidFill>
                  <a:srgbClr val="FFFFFF"/>
                </a:solidFill>
                <a:latin typeface="STXinwei" panose="02010800040101010101" pitchFamily="2" charset="-122"/>
                <a:ea typeface="STXinwei" panose="02010800040101010101" pitchFamily="2" charset="-122"/>
              </a:rPr>
              <a:t> </a:t>
            </a:r>
            <a:r>
              <a:rPr lang="en-US" sz="2000" b="0" dirty="0" err="1">
                <a:solidFill>
                  <a:srgbClr val="FFFFFF"/>
                </a:solidFill>
                <a:latin typeface="STXinwei" panose="02010800040101010101" pitchFamily="2" charset="-122"/>
                <a:ea typeface="STXinwei" panose="02010800040101010101" pitchFamily="2" charset="-122"/>
              </a:rPr>
              <a:t>manajer</a:t>
            </a:r>
            <a:r>
              <a:rPr lang="en-US" sz="2000" b="0" spc="40" dirty="0">
                <a:solidFill>
                  <a:srgbClr val="FFFFFF"/>
                </a:solidFill>
                <a:latin typeface="STXinwei" panose="02010800040101010101" pitchFamily="2" charset="-122"/>
                <a:ea typeface="STXinwei" panose="02010800040101010101" pitchFamily="2" charset="-122"/>
              </a:rPr>
              <a:t> </a:t>
            </a:r>
            <a:r>
              <a:rPr lang="en-US" sz="2000" b="0" spc="5" dirty="0" err="1">
                <a:solidFill>
                  <a:srgbClr val="FFFFFF"/>
                </a:solidFill>
                <a:latin typeface="STXinwei" panose="02010800040101010101" pitchFamily="2" charset="-122"/>
                <a:ea typeface="STXinwei" panose="02010800040101010101" pitchFamily="2" charset="-122"/>
              </a:rPr>
              <a:t>investasi</a:t>
            </a:r>
            <a:r>
              <a:rPr lang="en-US" sz="2000" b="0" spc="40" dirty="0">
                <a:solidFill>
                  <a:srgbClr val="FFFFFF"/>
                </a:solidFill>
                <a:latin typeface="STXinwei" panose="02010800040101010101" pitchFamily="2" charset="-122"/>
                <a:ea typeface="STXinwei" panose="02010800040101010101" pitchFamily="2" charset="-122"/>
              </a:rPr>
              <a:t> </a:t>
            </a:r>
            <a:r>
              <a:rPr lang="en-US" sz="2000" b="0" spc="65" dirty="0" err="1">
                <a:solidFill>
                  <a:srgbClr val="FFFFFF"/>
                </a:solidFill>
                <a:latin typeface="STXinwei" panose="02010800040101010101" pitchFamily="2" charset="-122"/>
                <a:ea typeface="STXinwei" panose="02010800040101010101" pitchFamily="2" charset="-122"/>
              </a:rPr>
              <a:t>membeli</a:t>
            </a:r>
            <a:r>
              <a:rPr lang="en-US" sz="2000" b="0" spc="35" dirty="0">
                <a:solidFill>
                  <a:srgbClr val="FFFFFF"/>
                </a:solidFill>
                <a:latin typeface="STXinwei" panose="02010800040101010101" pitchFamily="2" charset="-122"/>
                <a:ea typeface="STXinwei" panose="02010800040101010101" pitchFamily="2" charset="-122"/>
              </a:rPr>
              <a:t> </a:t>
            </a:r>
            <a:r>
              <a:rPr lang="en-US" sz="2000" b="0" spc="55" dirty="0">
                <a:solidFill>
                  <a:srgbClr val="FFFFFF"/>
                </a:solidFill>
                <a:latin typeface="STXinwei" panose="02010800040101010101" pitchFamily="2" charset="-122"/>
                <a:ea typeface="STXinwei" panose="02010800040101010101" pitchFamily="2" charset="-122"/>
              </a:rPr>
              <a:t>dan</a:t>
            </a:r>
            <a:r>
              <a:rPr lang="en-US" sz="2000" b="0" spc="60" dirty="0">
                <a:solidFill>
                  <a:srgbClr val="FFFFFF"/>
                </a:solidFill>
                <a:latin typeface="STXinwei" panose="02010800040101010101" pitchFamily="2" charset="-122"/>
                <a:ea typeface="STXinwei" panose="02010800040101010101" pitchFamily="2" charset="-122"/>
              </a:rPr>
              <a:t> </a:t>
            </a:r>
            <a:r>
              <a:rPr lang="en-US" sz="2000" b="0" spc="15" dirty="0" err="1">
                <a:solidFill>
                  <a:srgbClr val="FFFFFF"/>
                </a:solidFill>
                <a:latin typeface="STXinwei" panose="02010800040101010101" pitchFamily="2" charset="-122"/>
                <a:ea typeface="STXinwei" panose="02010800040101010101" pitchFamily="2" charset="-122"/>
              </a:rPr>
              <a:t>menjual</a:t>
            </a:r>
            <a:r>
              <a:rPr lang="en-US" sz="2000" b="0" spc="35" dirty="0">
                <a:solidFill>
                  <a:srgbClr val="FFFFFF"/>
                </a:solidFill>
                <a:latin typeface="STXinwei" panose="02010800040101010101" pitchFamily="2" charset="-122"/>
                <a:ea typeface="STXinwei" panose="02010800040101010101" pitchFamily="2" charset="-122"/>
              </a:rPr>
              <a:t> </a:t>
            </a:r>
            <a:r>
              <a:rPr lang="en-US" sz="2000" b="0" spc="15" dirty="0" err="1">
                <a:solidFill>
                  <a:srgbClr val="FFFFFF"/>
                </a:solidFill>
                <a:latin typeface="STXinwei" panose="02010800040101010101" pitchFamily="2" charset="-122"/>
                <a:ea typeface="STXinwei" panose="02010800040101010101" pitchFamily="2" charset="-122"/>
              </a:rPr>
              <a:t>instrumen</a:t>
            </a:r>
            <a:r>
              <a:rPr lang="en-US" sz="2000" b="0" spc="40" dirty="0">
                <a:solidFill>
                  <a:srgbClr val="FFFFFF"/>
                </a:solidFill>
                <a:latin typeface="STXinwei" panose="02010800040101010101" pitchFamily="2" charset="-122"/>
                <a:ea typeface="STXinwei" panose="02010800040101010101" pitchFamily="2" charset="-122"/>
              </a:rPr>
              <a:t> </a:t>
            </a:r>
            <a:r>
              <a:rPr lang="en-US" sz="2000" b="0" spc="5" dirty="0" err="1">
                <a:solidFill>
                  <a:srgbClr val="FFFFFF"/>
                </a:solidFill>
                <a:latin typeface="STXinwei" panose="02010800040101010101" pitchFamily="2" charset="-122"/>
                <a:ea typeface="STXinwei" panose="02010800040101010101" pitchFamily="2" charset="-122"/>
              </a:rPr>
              <a:t>investasi</a:t>
            </a:r>
            <a:r>
              <a:rPr lang="en-US" sz="2000" b="0" spc="40" dirty="0">
                <a:solidFill>
                  <a:srgbClr val="FFFFFF"/>
                </a:solidFill>
                <a:latin typeface="STXinwei" panose="02010800040101010101" pitchFamily="2" charset="-122"/>
                <a:ea typeface="STXinwei" panose="02010800040101010101" pitchFamily="2" charset="-122"/>
              </a:rPr>
              <a:t> 	</a:t>
            </a:r>
            <a:r>
              <a:rPr lang="en-US" sz="2000" b="0" spc="50" dirty="0">
                <a:solidFill>
                  <a:srgbClr val="FFFFFF"/>
                </a:solidFill>
                <a:latin typeface="STXinwei" panose="02010800040101010101" pitchFamily="2" charset="-122"/>
                <a:ea typeface="STXinwei" panose="02010800040101010101" pitchFamily="2" charset="-122"/>
              </a:rPr>
              <a:t>yang</a:t>
            </a:r>
            <a:r>
              <a:rPr lang="en-US" sz="2000" b="0" spc="40" dirty="0">
                <a:solidFill>
                  <a:srgbClr val="FFFFFF"/>
                </a:solidFill>
                <a:latin typeface="STXinwei" panose="02010800040101010101" pitchFamily="2" charset="-122"/>
                <a:ea typeface="STXinwei" panose="02010800040101010101" pitchFamily="2" charset="-122"/>
              </a:rPr>
              <a:t> </a:t>
            </a:r>
            <a:r>
              <a:rPr lang="en-US" sz="2000" b="0" spc="-10" dirty="0" err="1">
                <a:solidFill>
                  <a:srgbClr val="FFFFFF"/>
                </a:solidFill>
                <a:latin typeface="STXinwei" panose="02010800040101010101" pitchFamily="2" charset="-122"/>
                <a:ea typeface="STXinwei" panose="02010800040101010101" pitchFamily="2" charset="-122"/>
              </a:rPr>
              <a:t>sesuai</a:t>
            </a:r>
            <a:r>
              <a:rPr lang="en-US" sz="2000" b="0" spc="40" dirty="0">
                <a:solidFill>
                  <a:srgbClr val="FFFFFF"/>
                </a:solidFill>
                <a:latin typeface="STXinwei" panose="02010800040101010101" pitchFamily="2" charset="-122"/>
                <a:ea typeface="STXinwei" panose="02010800040101010101" pitchFamily="2" charset="-122"/>
              </a:rPr>
              <a:t> </a:t>
            </a:r>
            <a:r>
              <a:rPr lang="en-US" sz="2000" b="0" spc="65" dirty="0" err="1">
                <a:solidFill>
                  <a:srgbClr val="FFFFFF"/>
                </a:solidFill>
                <a:latin typeface="STXinwei" panose="02010800040101010101" pitchFamily="2" charset="-122"/>
                <a:ea typeface="STXinwei" panose="02010800040101010101" pitchFamily="2" charset="-122"/>
              </a:rPr>
              <a:t>dengan</a:t>
            </a:r>
            <a:r>
              <a:rPr lang="en-US" sz="2000" b="0" spc="40" dirty="0">
                <a:solidFill>
                  <a:srgbClr val="FFFFFF"/>
                </a:solidFill>
                <a:latin typeface="STXinwei" panose="02010800040101010101" pitchFamily="2" charset="-122"/>
                <a:ea typeface="STXinwei" panose="02010800040101010101" pitchFamily="2" charset="-122"/>
              </a:rPr>
              <a:t> </a:t>
            </a:r>
            <a:r>
              <a:rPr lang="en-US" sz="2000" b="0" spc="30" dirty="0" err="1">
                <a:solidFill>
                  <a:srgbClr val="FFFFFF"/>
                </a:solidFill>
                <a:latin typeface="STXinwei" panose="02010800040101010101" pitchFamily="2" charset="-122"/>
                <a:ea typeface="STXinwei" panose="02010800040101010101" pitchFamily="2" charset="-122"/>
              </a:rPr>
              <a:t>keinginan</a:t>
            </a:r>
            <a:r>
              <a:rPr lang="en-US" sz="2000" b="0" spc="40" dirty="0">
                <a:solidFill>
                  <a:srgbClr val="FFFFFF"/>
                </a:solidFill>
                <a:latin typeface="STXinwei" panose="02010800040101010101" pitchFamily="2" charset="-122"/>
                <a:ea typeface="STXinwei" panose="02010800040101010101" pitchFamily="2" charset="-122"/>
              </a:rPr>
              <a:t> </a:t>
            </a:r>
            <a:r>
              <a:rPr lang="en-US" sz="2000" b="0" spc="35" dirty="0">
                <a:solidFill>
                  <a:srgbClr val="FFFFFF"/>
                </a:solidFill>
                <a:latin typeface="STXinwei" panose="02010800040101010101" pitchFamily="2" charset="-122"/>
                <a:ea typeface="STXinwei" panose="02010800040101010101" pitchFamily="2" charset="-122"/>
              </a:rPr>
              <a:t>investor. </a:t>
            </a:r>
            <a:r>
              <a:rPr lang="en-US" sz="2000" b="0" spc="45" dirty="0" err="1">
                <a:solidFill>
                  <a:srgbClr val="FFFFFF"/>
                </a:solidFill>
                <a:latin typeface="STXinwei" panose="02010800040101010101" pitchFamily="2" charset="-122"/>
                <a:ea typeface="STXinwei" panose="02010800040101010101" pitchFamily="2" charset="-122"/>
              </a:rPr>
              <a:t>Dengan</a:t>
            </a:r>
            <a:r>
              <a:rPr lang="en-US" sz="2000" b="0" spc="40" dirty="0">
                <a:solidFill>
                  <a:srgbClr val="FFFFFF"/>
                </a:solidFill>
                <a:latin typeface="STXinwei" panose="02010800040101010101" pitchFamily="2" charset="-122"/>
                <a:ea typeface="STXinwei" panose="02010800040101010101" pitchFamily="2" charset="-122"/>
              </a:rPr>
              <a:t> </a:t>
            </a:r>
            <a:r>
              <a:rPr lang="en-US" sz="2000" b="0" spc="30" dirty="0" err="1">
                <a:solidFill>
                  <a:srgbClr val="FFFFFF"/>
                </a:solidFill>
                <a:latin typeface="STXinwei" panose="02010800040101010101" pitchFamily="2" charset="-122"/>
                <a:ea typeface="STXinwei" panose="02010800040101010101" pitchFamily="2" charset="-122"/>
              </a:rPr>
              <a:t>melakukan</a:t>
            </a:r>
            <a:r>
              <a:rPr lang="en-US" sz="2000" b="0" spc="30" dirty="0">
                <a:solidFill>
                  <a:srgbClr val="FFFFFF"/>
                </a:solidFill>
                <a:latin typeface="STXinwei" panose="02010800040101010101" pitchFamily="2" charset="-122"/>
                <a:ea typeface="STXinwei" panose="02010800040101010101" pitchFamily="2" charset="-122"/>
              </a:rPr>
              <a:t> </a:t>
            </a:r>
            <a:r>
              <a:rPr lang="en-US" sz="2000" b="0" spc="-495" dirty="0">
                <a:solidFill>
                  <a:srgbClr val="FFFFFF"/>
                </a:solidFill>
                <a:latin typeface="STXinwei" panose="02010800040101010101" pitchFamily="2" charset="-122"/>
                <a:ea typeface="STXinwei" panose="02010800040101010101" pitchFamily="2" charset="-122"/>
              </a:rPr>
              <a:t> </a:t>
            </a:r>
            <a:r>
              <a:rPr lang="en-US" sz="2000" b="0" spc="10" dirty="0" err="1">
                <a:solidFill>
                  <a:srgbClr val="FFFFFF"/>
                </a:solidFill>
                <a:latin typeface="STXinwei" panose="02010800040101010101" pitchFamily="2" charset="-122"/>
                <a:ea typeface="STXinwei" panose="02010800040101010101" pitchFamily="2" charset="-122"/>
              </a:rPr>
              <a:t>riset</a:t>
            </a:r>
            <a:r>
              <a:rPr lang="en-US" sz="2000" b="0" spc="30" dirty="0">
                <a:solidFill>
                  <a:srgbClr val="FFFFFF"/>
                </a:solidFill>
                <a:latin typeface="STXinwei" panose="02010800040101010101" pitchFamily="2" charset="-122"/>
                <a:ea typeface="STXinwei" panose="02010800040101010101" pitchFamily="2" charset="-122"/>
              </a:rPr>
              <a:t> </a:t>
            </a:r>
            <a:r>
              <a:rPr lang="en-US" sz="2000" b="0" spc="40" dirty="0" err="1">
                <a:solidFill>
                  <a:srgbClr val="FFFFFF"/>
                </a:solidFill>
                <a:latin typeface="STXinwei" panose="02010800040101010101" pitchFamily="2" charset="-122"/>
                <a:ea typeface="STXinwei" panose="02010800040101010101" pitchFamily="2" charset="-122"/>
              </a:rPr>
              <a:t>mengenai</a:t>
            </a:r>
            <a:r>
              <a:rPr lang="en-US" sz="2000" b="0" spc="35" dirty="0">
                <a:solidFill>
                  <a:srgbClr val="FFFFFF"/>
                </a:solidFill>
                <a:latin typeface="STXinwei" panose="02010800040101010101" pitchFamily="2" charset="-122"/>
                <a:ea typeface="STXinwei" panose="02010800040101010101" pitchFamily="2" charset="-122"/>
              </a:rPr>
              <a:t> </a:t>
            </a:r>
            <a:r>
              <a:rPr lang="en-US" sz="2000" b="0" spc="30" dirty="0" err="1">
                <a:solidFill>
                  <a:srgbClr val="FFFFFF"/>
                </a:solidFill>
                <a:latin typeface="Tahoma"/>
                <a:cs typeface="Tahoma"/>
              </a:rPr>
              <a:t>keadaan</a:t>
            </a:r>
            <a:r>
              <a:rPr lang="en-US" sz="2000" b="0" spc="35" dirty="0">
                <a:solidFill>
                  <a:srgbClr val="FFFFFF"/>
                </a:solidFill>
                <a:latin typeface="Tahoma"/>
                <a:cs typeface="Tahoma"/>
              </a:rPr>
              <a:t> </a:t>
            </a:r>
            <a:r>
              <a:rPr lang="en-US" sz="2000" b="0" spc="25" dirty="0">
                <a:solidFill>
                  <a:srgbClr val="FFFFFF"/>
                </a:solidFill>
                <a:latin typeface="Tahoma"/>
                <a:cs typeface="Tahoma"/>
              </a:rPr>
              <a:t>pasar.</a:t>
            </a:r>
            <a:endParaRPr lang="en-US" sz="2000" b="0" dirty="0">
              <a:latin typeface="Tahoma"/>
              <a:cs typeface="Tahoma"/>
            </a:endParaRPr>
          </a:p>
          <a:p>
            <a:pPr marL="355600" indent="-342900">
              <a:lnSpc>
                <a:spcPct val="100000"/>
              </a:lnSpc>
              <a:spcBef>
                <a:spcPts val="375"/>
              </a:spcBef>
              <a:buFont typeface="+mj-lt"/>
              <a:buAutoNum type="arabicPeriod" startAt="4"/>
            </a:pPr>
            <a:r>
              <a:rPr lang="en-US" sz="2000" spc="25" dirty="0">
                <a:solidFill>
                  <a:srgbClr val="FFFFFF"/>
                </a:solidFill>
                <a:latin typeface="Tahoma"/>
                <a:cs typeface="Tahoma"/>
              </a:rPr>
              <a:t> </a:t>
            </a:r>
            <a:r>
              <a:rPr lang="en-US" sz="2400" spc="10" dirty="0" err="1">
                <a:solidFill>
                  <a:srgbClr val="FFFFFF"/>
                </a:solidFill>
                <a:latin typeface="STXinwei" panose="02010800040101010101" pitchFamily="2" charset="-122"/>
                <a:ea typeface="STXinwei" panose="02010800040101010101" pitchFamily="2" charset="-122"/>
              </a:rPr>
              <a:t>Tahap</a:t>
            </a:r>
            <a:r>
              <a:rPr lang="en-US" sz="2400" spc="25" dirty="0">
                <a:solidFill>
                  <a:srgbClr val="FFFFFF"/>
                </a:solidFill>
                <a:latin typeface="STXinwei" panose="02010800040101010101" pitchFamily="2" charset="-122"/>
                <a:ea typeface="STXinwei" panose="02010800040101010101" pitchFamily="2" charset="-122"/>
              </a:rPr>
              <a:t> </a:t>
            </a:r>
            <a:r>
              <a:rPr lang="en-US" sz="2400" spc="5" dirty="0" err="1">
                <a:solidFill>
                  <a:srgbClr val="FFFFFF"/>
                </a:solidFill>
                <a:latin typeface="STXinwei" panose="02010800040101010101" pitchFamily="2" charset="-122"/>
                <a:ea typeface="STXinwei" panose="02010800040101010101" pitchFamily="2" charset="-122"/>
              </a:rPr>
              <a:t>Evaluasi</a:t>
            </a:r>
            <a:r>
              <a:rPr lang="en-US" sz="2400" spc="25" dirty="0">
                <a:solidFill>
                  <a:srgbClr val="FFFFFF"/>
                </a:solidFill>
                <a:latin typeface="STXinwei" panose="02010800040101010101" pitchFamily="2" charset="-122"/>
                <a:ea typeface="STXinwei" panose="02010800040101010101" pitchFamily="2" charset="-122"/>
              </a:rPr>
              <a:t> </a:t>
            </a:r>
            <a:r>
              <a:rPr lang="en-US" sz="2400" spc="5" dirty="0">
                <a:solidFill>
                  <a:srgbClr val="FFFFFF"/>
                </a:solidFill>
                <a:latin typeface="STXinwei" panose="02010800040101010101" pitchFamily="2" charset="-122"/>
                <a:ea typeface="STXinwei" panose="02010800040101010101" pitchFamily="2" charset="-122"/>
              </a:rPr>
              <a:t>Kinerja</a:t>
            </a:r>
            <a:endParaRPr lang="en-US" sz="2400" dirty="0">
              <a:latin typeface="STXinwei" panose="02010800040101010101" pitchFamily="2" charset="-122"/>
              <a:ea typeface="STXinwei" panose="02010800040101010101" pitchFamily="2" charset="-122"/>
            </a:endParaRPr>
          </a:p>
          <a:p>
            <a:pPr marL="12700" marR="5080">
              <a:lnSpc>
                <a:spcPct val="117900"/>
              </a:lnSpc>
              <a:tabLst>
                <a:tab pos="457200" algn="l"/>
              </a:tabLst>
            </a:pPr>
            <a:r>
              <a:rPr lang="en-US" sz="2000" b="0" spc="10" dirty="0">
                <a:solidFill>
                  <a:srgbClr val="FFFFFF"/>
                </a:solidFill>
                <a:latin typeface="STXinwei" panose="02010800040101010101" pitchFamily="2" charset="-122"/>
                <a:ea typeface="STXinwei" panose="02010800040101010101" pitchFamily="2" charset="-122"/>
              </a:rPr>
              <a:t>       </a:t>
            </a:r>
            <a:r>
              <a:rPr lang="en-US" sz="2000" b="0" spc="10" dirty="0" err="1">
                <a:solidFill>
                  <a:srgbClr val="FFFFFF"/>
                </a:solidFill>
                <a:latin typeface="STXinwei" panose="02010800040101010101" pitchFamily="2" charset="-122"/>
                <a:ea typeface="STXinwei" panose="02010800040101010101" pitchFamily="2" charset="-122"/>
              </a:rPr>
              <a:t>Tahap</a:t>
            </a:r>
            <a:r>
              <a:rPr lang="en-US" sz="2000" b="0" spc="45" dirty="0">
                <a:solidFill>
                  <a:srgbClr val="FFFFFF"/>
                </a:solidFill>
                <a:latin typeface="STXinwei" panose="02010800040101010101" pitchFamily="2" charset="-122"/>
                <a:ea typeface="STXinwei" panose="02010800040101010101" pitchFamily="2" charset="-122"/>
              </a:rPr>
              <a:t> </a:t>
            </a:r>
            <a:r>
              <a:rPr lang="en-US" sz="2000" b="0" spc="50" dirty="0" err="1">
                <a:solidFill>
                  <a:srgbClr val="FFFFFF"/>
                </a:solidFill>
                <a:latin typeface="STXinwei" panose="02010800040101010101" pitchFamily="2" charset="-122"/>
                <a:ea typeface="STXinwei" panose="02010800040101010101" pitchFamily="2" charset="-122"/>
              </a:rPr>
              <a:t>keempat</a:t>
            </a:r>
            <a:r>
              <a:rPr lang="en-US" sz="2000" b="0" spc="50" dirty="0">
                <a:solidFill>
                  <a:srgbClr val="FFFFFF"/>
                </a:solidFill>
                <a:latin typeface="STXinwei" panose="02010800040101010101" pitchFamily="2" charset="-122"/>
                <a:ea typeface="STXinwei" panose="02010800040101010101" pitchFamily="2" charset="-122"/>
              </a:rPr>
              <a:t> </a:t>
            </a:r>
            <a:r>
              <a:rPr lang="en-US" sz="2000" b="0" spc="30" dirty="0" err="1">
                <a:solidFill>
                  <a:srgbClr val="FFFFFF"/>
                </a:solidFill>
                <a:latin typeface="STXinwei" panose="02010800040101010101" pitchFamily="2" charset="-122"/>
                <a:ea typeface="STXinwei" panose="02010800040101010101" pitchFamily="2" charset="-122"/>
              </a:rPr>
              <a:t>merupakan</a:t>
            </a:r>
            <a:r>
              <a:rPr lang="en-US" sz="2000" b="0" spc="50" dirty="0">
                <a:solidFill>
                  <a:srgbClr val="FFFFFF"/>
                </a:solidFill>
                <a:latin typeface="STXinwei" panose="02010800040101010101" pitchFamily="2" charset="-122"/>
                <a:ea typeface="STXinwei" panose="02010800040101010101" pitchFamily="2" charset="-122"/>
              </a:rPr>
              <a:t> </a:t>
            </a:r>
            <a:r>
              <a:rPr lang="en-US" sz="2000" b="0" spc="30" dirty="0" err="1">
                <a:solidFill>
                  <a:srgbClr val="FFFFFF"/>
                </a:solidFill>
                <a:latin typeface="STXinwei" panose="02010800040101010101" pitchFamily="2" charset="-122"/>
                <a:ea typeface="STXinwei" panose="02010800040101010101" pitchFamily="2" charset="-122"/>
              </a:rPr>
              <a:t>tahap</a:t>
            </a:r>
            <a:r>
              <a:rPr lang="en-US" sz="2000" b="0" spc="45" dirty="0">
                <a:solidFill>
                  <a:srgbClr val="FFFFFF"/>
                </a:solidFill>
                <a:latin typeface="STXinwei" panose="02010800040101010101" pitchFamily="2" charset="-122"/>
                <a:ea typeface="STXinwei" panose="02010800040101010101" pitchFamily="2" charset="-122"/>
              </a:rPr>
              <a:t> </a:t>
            </a:r>
            <a:r>
              <a:rPr lang="en-US" sz="2000" b="0" spc="10" dirty="0" err="1">
                <a:solidFill>
                  <a:srgbClr val="FFFFFF"/>
                </a:solidFill>
                <a:latin typeface="STXinwei" panose="02010800040101010101" pitchFamily="2" charset="-122"/>
                <a:ea typeface="STXinwei" panose="02010800040101010101" pitchFamily="2" charset="-122"/>
              </a:rPr>
              <a:t>akhir</a:t>
            </a:r>
            <a:r>
              <a:rPr lang="en-US" sz="2000" b="0" spc="50" dirty="0">
                <a:solidFill>
                  <a:srgbClr val="FFFFFF"/>
                </a:solidFill>
                <a:latin typeface="STXinwei" panose="02010800040101010101" pitchFamily="2" charset="-122"/>
                <a:ea typeface="STXinwei" panose="02010800040101010101" pitchFamily="2" charset="-122"/>
              </a:rPr>
              <a:t> </a:t>
            </a:r>
            <a:r>
              <a:rPr lang="en-US" sz="2000" b="0" spc="30" dirty="0" err="1">
                <a:solidFill>
                  <a:srgbClr val="FFFFFF"/>
                </a:solidFill>
                <a:latin typeface="STXinwei" panose="02010800040101010101" pitchFamily="2" charset="-122"/>
                <a:ea typeface="STXinwei" panose="02010800040101010101" pitchFamily="2" charset="-122"/>
              </a:rPr>
              <a:t>dari</a:t>
            </a:r>
            <a:r>
              <a:rPr lang="en-US" sz="2000" b="0" spc="50" dirty="0">
                <a:solidFill>
                  <a:srgbClr val="FFFFFF"/>
                </a:solidFill>
                <a:latin typeface="STXinwei" panose="02010800040101010101" pitchFamily="2" charset="-122"/>
                <a:ea typeface="STXinwei" panose="02010800040101010101" pitchFamily="2" charset="-122"/>
              </a:rPr>
              <a:t> </a:t>
            </a:r>
            <a:r>
              <a:rPr lang="en-US" sz="2000" b="0" spc="45" dirty="0">
                <a:solidFill>
                  <a:srgbClr val="FFFFFF"/>
                </a:solidFill>
                <a:latin typeface="STXinwei" panose="02010800040101010101" pitchFamily="2" charset="-122"/>
                <a:ea typeface="STXinwei" panose="02010800040101010101" pitchFamily="2" charset="-122"/>
              </a:rPr>
              <a:t>proses </a:t>
            </a:r>
            <a:r>
              <a:rPr lang="en-US" sz="2000" b="0" spc="70" dirty="0" err="1">
                <a:solidFill>
                  <a:srgbClr val="FFFFFF"/>
                </a:solidFill>
                <a:latin typeface="STXinwei" panose="02010800040101010101" pitchFamily="2" charset="-122"/>
                <a:ea typeface="STXinwei" panose="02010800040101010101" pitchFamily="2" charset="-122"/>
              </a:rPr>
              <a:t>portofolio</a:t>
            </a:r>
            <a:r>
              <a:rPr lang="en-US" sz="2000" b="0" spc="50" dirty="0">
                <a:solidFill>
                  <a:srgbClr val="FFFFFF"/>
                </a:solidFill>
                <a:latin typeface="STXinwei" panose="02010800040101010101" pitchFamily="2" charset="-122"/>
                <a:ea typeface="STXinwei" panose="02010800040101010101" pitchFamily="2" charset="-122"/>
              </a:rPr>
              <a:t> </a:t>
            </a:r>
            <a:r>
              <a:rPr lang="en-US" sz="2000" b="0" dirty="0" err="1">
                <a:solidFill>
                  <a:srgbClr val="FFFFFF"/>
                </a:solidFill>
                <a:latin typeface="STXinwei" panose="02010800040101010101" pitchFamily="2" charset="-122"/>
                <a:ea typeface="STXinwei" panose="02010800040101010101" pitchFamily="2" charset="-122"/>
              </a:rPr>
              <a:t>yaitu</a:t>
            </a:r>
            <a:r>
              <a:rPr lang="en-US" sz="2000" b="0" spc="50" dirty="0">
                <a:solidFill>
                  <a:srgbClr val="FFFFFF"/>
                </a:solidFill>
                <a:latin typeface="STXinwei" panose="02010800040101010101" pitchFamily="2" charset="-122"/>
                <a:ea typeface="STXinwei" panose="02010800040101010101" pitchFamily="2" charset="-122"/>
              </a:rPr>
              <a:t> </a:t>
            </a:r>
            <a:r>
              <a:rPr lang="en-US" sz="2000" b="0" spc="30" dirty="0" err="1">
                <a:solidFill>
                  <a:srgbClr val="FFFFFF"/>
                </a:solidFill>
                <a:latin typeface="STXinwei" panose="02010800040101010101" pitchFamily="2" charset="-122"/>
                <a:ea typeface="STXinwei" panose="02010800040101010101" pitchFamily="2" charset="-122"/>
              </a:rPr>
              <a:t>melakukan</a:t>
            </a:r>
            <a:r>
              <a:rPr lang="en-US" sz="2000" b="0" spc="50" dirty="0">
                <a:solidFill>
                  <a:srgbClr val="FFFFFF"/>
                </a:solidFill>
                <a:latin typeface="STXinwei" panose="02010800040101010101" pitchFamily="2" charset="-122"/>
                <a:ea typeface="STXinwei" panose="02010800040101010101" pitchFamily="2" charset="-122"/>
              </a:rPr>
              <a:t> </a:t>
            </a:r>
            <a:r>
              <a:rPr lang="en-US" sz="2000" b="0" spc="35" dirty="0" err="1">
                <a:solidFill>
                  <a:srgbClr val="FFFFFF"/>
                </a:solidFill>
                <a:latin typeface="STXinwei" panose="02010800040101010101" pitchFamily="2" charset="-122"/>
                <a:ea typeface="STXinwei" panose="02010800040101010101" pitchFamily="2" charset="-122"/>
              </a:rPr>
              <a:t>perhitungan</a:t>
            </a:r>
            <a:r>
              <a:rPr lang="en-US" sz="2000" b="0" spc="35" dirty="0">
                <a:solidFill>
                  <a:srgbClr val="FFFFFF"/>
                </a:solidFill>
                <a:latin typeface="STXinwei" panose="02010800040101010101" pitchFamily="2" charset="-122"/>
                <a:ea typeface="STXinwei" panose="02010800040101010101" pitchFamily="2" charset="-122"/>
              </a:rPr>
              <a:t> </a:t>
            </a:r>
            <a:r>
              <a:rPr lang="en-US" sz="2000" b="0" spc="-500" dirty="0">
                <a:solidFill>
                  <a:srgbClr val="FFFFFF"/>
                </a:solidFill>
                <a:latin typeface="STXinwei" panose="02010800040101010101" pitchFamily="2" charset="-122"/>
                <a:ea typeface="STXinwei" panose="02010800040101010101" pitchFamily="2" charset="-122"/>
              </a:rPr>
              <a:t> </a:t>
            </a:r>
            <a:r>
              <a:rPr lang="en-US" sz="2000" b="0" spc="-15" dirty="0" err="1">
                <a:solidFill>
                  <a:srgbClr val="FFFFFF"/>
                </a:solidFill>
                <a:latin typeface="STXinwei" panose="02010800040101010101" pitchFamily="2" charset="-122"/>
                <a:ea typeface="STXinwei" panose="02010800040101010101" pitchFamily="2" charset="-122"/>
              </a:rPr>
              <a:t>atas</a:t>
            </a:r>
            <a:r>
              <a:rPr lang="en-US" sz="2000" b="0" spc="45" dirty="0">
                <a:solidFill>
                  <a:srgbClr val="FFFFFF"/>
                </a:solidFill>
                <a:latin typeface="STXinwei" panose="02010800040101010101" pitchFamily="2" charset="-122"/>
                <a:ea typeface="STXinwei" panose="02010800040101010101" pitchFamily="2" charset="-122"/>
              </a:rPr>
              <a:t> </a:t>
            </a:r>
            <a:r>
              <a:rPr lang="en-US" sz="2000" b="0" spc="70" dirty="0" err="1">
                <a:solidFill>
                  <a:srgbClr val="FFFFFF"/>
                </a:solidFill>
                <a:latin typeface="STXinwei" panose="02010800040101010101" pitchFamily="2" charset="-122"/>
                <a:ea typeface="STXinwei" panose="02010800040101010101" pitchFamily="2" charset="-122"/>
              </a:rPr>
              <a:t>portofolio</a:t>
            </a:r>
            <a:r>
              <a:rPr lang="en-US" sz="2000" b="0" spc="50" dirty="0">
                <a:solidFill>
                  <a:srgbClr val="FFFFFF"/>
                </a:solidFill>
                <a:latin typeface="STXinwei" panose="02010800040101010101" pitchFamily="2" charset="-122"/>
                <a:ea typeface="STXinwei" panose="02010800040101010101" pitchFamily="2" charset="-122"/>
              </a:rPr>
              <a:t> 	yang </a:t>
            </a:r>
            <a:r>
              <a:rPr lang="en-US" sz="2000" b="0" spc="60" dirty="0" err="1">
                <a:solidFill>
                  <a:srgbClr val="FFFFFF"/>
                </a:solidFill>
                <a:latin typeface="STXinwei" panose="02010800040101010101" pitchFamily="2" charset="-122"/>
                <a:ea typeface="STXinwei" panose="02010800040101010101" pitchFamily="2" charset="-122"/>
              </a:rPr>
              <a:t>dikelolanya</a:t>
            </a:r>
            <a:r>
              <a:rPr lang="en-US" sz="2000" b="0" spc="60" dirty="0">
                <a:solidFill>
                  <a:srgbClr val="FFFFFF"/>
                </a:solidFill>
                <a:latin typeface="STXinwei" panose="02010800040101010101" pitchFamily="2" charset="-122"/>
                <a:ea typeface="STXinwei" panose="02010800040101010101" pitchFamily="2" charset="-122"/>
              </a:rPr>
              <a:t>.</a:t>
            </a:r>
            <a:r>
              <a:rPr lang="en-US" sz="2000" b="0" spc="50" dirty="0">
                <a:solidFill>
                  <a:srgbClr val="FFFFFF"/>
                </a:solidFill>
                <a:latin typeface="STXinwei" panose="02010800040101010101" pitchFamily="2" charset="-122"/>
                <a:ea typeface="STXinwei" panose="02010800040101010101" pitchFamily="2" charset="-122"/>
              </a:rPr>
              <a:t> </a:t>
            </a:r>
            <a:r>
              <a:rPr lang="en-US" sz="2000" b="0" spc="10" dirty="0" err="1">
                <a:solidFill>
                  <a:srgbClr val="FFFFFF"/>
                </a:solidFill>
                <a:latin typeface="STXinwei" panose="02010800040101010101" pitchFamily="2" charset="-122"/>
                <a:ea typeface="STXinwei" panose="02010800040101010101" pitchFamily="2" charset="-122"/>
              </a:rPr>
              <a:t>Selanjutnya</a:t>
            </a:r>
            <a:r>
              <a:rPr lang="en-US" sz="2000" b="0" spc="10" dirty="0">
                <a:solidFill>
                  <a:srgbClr val="FFFFFF"/>
                </a:solidFill>
                <a:latin typeface="STXinwei" panose="02010800040101010101" pitchFamily="2" charset="-122"/>
                <a:ea typeface="STXinwei" panose="02010800040101010101" pitchFamily="2" charset="-122"/>
              </a:rPr>
              <a:t>,</a:t>
            </a:r>
            <a:r>
              <a:rPr lang="en-US" sz="2000" b="0" spc="45" dirty="0">
                <a:solidFill>
                  <a:srgbClr val="FFFFFF"/>
                </a:solidFill>
                <a:latin typeface="STXinwei" panose="02010800040101010101" pitchFamily="2" charset="-122"/>
                <a:ea typeface="STXinwei" panose="02010800040101010101" pitchFamily="2" charset="-122"/>
              </a:rPr>
              <a:t> </a:t>
            </a:r>
            <a:r>
              <a:rPr lang="en-US" sz="2000" b="0" spc="20" dirty="0" err="1">
                <a:solidFill>
                  <a:srgbClr val="FFFFFF"/>
                </a:solidFill>
                <a:latin typeface="STXinwei" panose="02010800040101010101" pitchFamily="2" charset="-122"/>
                <a:ea typeface="STXinwei" panose="02010800040101010101" pitchFamily="2" charset="-122"/>
              </a:rPr>
              <a:t>hasil</a:t>
            </a:r>
            <a:r>
              <a:rPr lang="en-US" sz="2000" b="0" spc="50" dirty="0">
                <a:solidFill>
                  <a:srgbClr val="FFFFFF"/>
                </a:solidFill>
                <a:latin typeface="STXinwei" panose="02010800040101010101" pitchFamily="2" charset="-122"/>
                <a:ea typeface="STXinwei" panose="02010800040101010101" pitchFamily="2" charset="-122"/>
              </a:rPr>
              <a:t> </a:t>
            </a:r>
            <a:r>
              <a:rPr lang="en-US" sz="2000" b="0" spc="70" dirty="0" err="1">
                <a:solidFill>
                  <a:srgbClr val="FFFFFF"/>
                </a:solidFill>
                <a:latin typeface="STXinwei" panose="02010800040101010101" pitchFamily="2" charset="-122"/>
                <a:ea typeface="STXinwei" panose="02010800040101010101" pitchFamily="2" charset="-122"/>
              </a:rPr>
              <a:t>pengelolaan</a:t>
            </a:r>
            <a:r>
              <a:rPr lang="en-US" sz="2000" b="0" spc="50" dirty="0">
                <a:solidFill>
                  <a:srgbClr val="FFFFFF"/>
                </a:solidFill>
                <a:latin typeface="STXinwei" panose="02010800040101010101" pitchFamily="2" charset="-122"/>
                <a:ea typeface="STXinwei" panose="02010800040101010101" pitchFamily="2" charset="-122"/>
              </a:rPr>
              <a:t> </a:t>
            </a:r>
            <a:r>
              <a:rPr lang="en-US" sz="2000" b="0" spc="70" dirty="0" err="1">
                <a:solidFill>
                  <a:srgbClr val="FFFFFF"/>
                </a:solidFill>
                <a:latin typeface="STXinwei" panose="02010800040101010101" pitchFamily="2" charset="-122"/>
                <a:ea typeface="STXinwei" panose="02010800040101010101" pitchFamily="2" charset="-122"/>
              </a:rPr>
              <a:t>portofolio</a:t>
            </a:r>
            <a:r>
              <a:rPr lang="en-US" sz="2000" b="0" spc="50" dirty="0">
                <a:solidFill>
                  <a:srgbClr val="FFFFFF"/>
                </a:solidFill>
                <a:latin typeface="STXinwei" panose="02010800040101010101" pitchFamily="2" charset="-122"/>
                <a:ea typeface="STXinwei" panose="02010800040101010101" pitchFamily="2" charset="-122"/>
              </a:rPr>
              <a:t> </a:t>
            </a:r>
            <a:r>
              <a:rPr lang="en-US" sz="2000" b="0" spc="55" dirty="0" err="1">
                <a:solidFill>
                  <a:srgbClr val="FFFFFF"/>
                </a:solidFill>
                <a:latin typeface="STXinwei" panose="02010800040101010101" pitchFamily="2" charset="-122"/>
                <a:ea typeface="STXinwei" panose="02010800040101010101" pitchFamily="2" charset="-122"/>
              </a:rPr>
              <a:t>dalam</a:t>
            </a:r>
            <a:r>
              <a:rPr lang="en-US" sz="2000" b="0" spc="45" dirty="0">
                <a:solidFill>
                  <a:srgbClr val="FFFFFF"/>
                </a:solidFill>
                <a:latin typeface="STXinwei" panose="02010800040101010101" pitchFamily="2" charset="-122"/>
                <a:ea typeface="STXinwei" panose="02010800040101010101" pitchFamily="2" charset="-122"/>
              </a:rPr>
              <a:t> </a:t>
            </a:r>
            <a:r>
              <a:rPr lang="en-US" sz="2000" b="0" spc="45" dirty="0" err="1">
                <a:solidFill>
                  <a:srgbClr val="FFFFFF"/>
                </a:solidFill>
                <a:latin typeface="STXinwei" panose="02010800040101010101" pitchFamily="2" charset="-122"/>
                <a:ea typeface="STXinwei" panose="02010800040101010101" pitchFamily="2" charset="-122"/>
              </a:rPr>
              <a:t>bentuk</a:t>
            </a:r>
            <a:r>
              <a:rPr lang="en-US" sz="2000" b="0" spc="45" dirty="0">
                <a:solidFill>
                  <a:srgbClr val="FFFFFF"/>
                </a:solidFill>
                <a:latin typeface="STXinwei" panose="02010800040101010101" pitchFamily="2" charset="-122"/>
                <a:ea typeface="STXinwei" panose="02010800040101010101" pitchFamily="2" charset="-122"/>
              </a:rPr>
              <a:t> </a:t>
            </a:r>
            <a:r>
              <a:rPr lang="en-US" sz="2000" b="0" spc="50" dirty="0">
                <a:solidFill>
                  <a:srgbClr val="FFFFFF"/>
                </a:solidFill>
                <a:latin typeface="STXinwei" panose="02010800040101010101" pitchFamily="2" charset="-122"/>
                <a:ea typeface="STXinwei" panose="02010800040101010101" pitchFamily="2" charset="-122"/>
              </a:rPr>
              <a:t> </a:t>
            </a:r>
            <a:r>
              <a:rPr lang="en-US" sz="2000" b="0" spc="30" dirty="0" err="1">
                <a:solidFill>
                  <a:srgbClr val="FFFFFF"/>
                </a:solidFill>
                <a:latin typeface="STXinwei" panose="02010800040101010101" pitchFamily="2" charset="-122"/>
                <a:ea typeface="STXinwei" panose="02010800040101010101" pitchFamily="2" charset="-122"/>
              </a:rPr>
              <a:t>tingkat</a:t>
            </a:r>
            <a:r>
              <a:rPr lang="en-US" sz="2000" b="0" spc="30" dirty="0">
                <a:solidFill>
                  <a:srgbClr val="FFFFFF"/>
                </a:solidFill>
                <a:latin typeface="STXinwei" panose="02010800040101010101" pitchFamily="2" charset="-122"/>
                <a:ea typeface="STXinwei" panose="02010800040101010101" pitchFamily="2" charset="-122"/>
              </a:rPr>
              <a:t> </a:t>
            </a:r>
            <a:r>
              <a:rPr lang="en-US" sz="2000" b="0" spc="60" dirty="0" err="1">
                <a:solidFill>
                  <a:srgbClr val="FFFFFF"/>
                </a:solidFill>
                <a:latin typeface="STXinwei" panose="02010800040101010101" pitchFamily="2" charset="-122"/>
                <a:ea typeface="STXinwei" panose="02010800040101010101" pitchFamily="2" charset="-122"/>
              </a:rPr>
              <a:t>pengembalian</a:t>
            </a:r>
            <a:r>
              <a:rPr lang="en-US" sz="2000" b="0" spc="60" dirty="0">
                <a:solidFill>
                  <a:srgbClr val="FFFFFF"/>
                </a:solidFill>
                <a:latin typeface="STXinwei" panose="02010800040101010101" pitchFamily="2" charset="-122"/>
                <a:ea typeface="STXinwei" panose="02010800040101010101" pitchFamily="2" charset="-122"/>
              </a:rPr>
              <a:t> </a:t>
            </a:r>
            <a:r>
              <a:rPr lang="en-US" sz="2000" b="0" spc="-15" dirty="0">
                <a:solidFill>
                  <a:srgbClr val="FFFFFF"/>
                </a:solidFill>
                <a:latin typeface="STXinwei" panose="02010800040101010101" pitchFamily="2" charset="-122"/>
                <a:ea typeface="STXinwei" panose="02010800040101010101" pitchFamily="2" charset="-122"/>
              </a:rPr>
              <a:t>(return) 	</a:t>
            </a:r>
            <a:r>
              <a:rPr lang="en-US" sz="2000" b="0" spc="55" dirty="0" err="1">
                <a:solidFill>
                  <a:srgbClr val="FFFFFF"/>
                </a:solidFill>
                <a:latin typeface="STXinwei" panose="02010800040101010101" pitchFamily="2" charset="-122"/>
                <a:ea typeface="STXinwei" panose="02010800040101010101" pitchFamily="2" charset="-122"/>
              </a:rPr>
              <a:t>dibandingkan</a:t>
            </a:r>
            <a:r>
              <a:rPr lang="en-US" sz="2000" b="0" spc="55" dirty="0">
                <a:solidFill>
                  <a:srgbClr val="FFFFFF"/>
                </a:solidFill>
                <a:latin typeface="STXinwei" panose="02010800040101010101" pitchFamily="2" charset="-122"/>
                <a:ea typeface="STXinwei" panose="02010800040101010101" pitchFamily="2" charset="-122"/>
              </a:rPr>
              <a:t> </a:t>
            </a:r>
            <a:r>
              <a:rPr lang="en-US" sz="2000" b="0" spc="65" dirty="0" err="1">
                <a:solidFill>
                  <a:srgbClr val="FFFFFF"/>
                </a:solidFill>
                <a:latin typeface="STXinwei" panose="02010800040101010101" pitchFamily="2" charset="-122"/>
                <a:ea typeface="STXinwei" panose="02010800040101010101" pitchFamily="2" charset="-122"/>
              </a:rPr>
              <a:t>dengan</a:t>
            </a:r>
            <a:r>
              <a:rPr lang="en-US" sz="2000" b="0" spc="65" dirty="0">
                <a:solidFill>
                  <a:srgbClr val="FFFFFF"/>
                </a:solidFill>
                <a:latin typeface="STXinwei" panose="02010800040101010101" pitchFamily="2" charset="-122"/>
                <a:ea typeface="STXinwei" panose="02010800040101010101" pitchFamily="2" charset="-122"/>
              </a:rPr>
              <a:t> </a:t>
            </a:r>
            <a:r>
              <a:rPr lang="en-US" sz="2000" b="0" spc="30" dirty="0" err="1">
                <a:solidFill>
                  <a:srgbClr val="FFFFFF"/>
                </a:solidFill>
                <a:latin typeface="STXinwei" panose="02010800040101010101" pitchFamily="2" charset="-122"/>
                <a:ea typeface="STXinwei" panose="02010800040101010101" pitchFamily="2" charset="-122"/>
              </a:rPr>
              <a:t>tingkat</a:t>
            </a:r>
            <a:r>
              <a:rPr lang="en-US" sz="2000" b="0" spc="30" dirty="0">
                <a:solidFill>
                  <a:srgbClr val="FFFFFF"/>
                </a:solidFill>
                <a:latin typeface="STXinwei" panose="02010800040101010101" pitchFamily="2" charset="-122"/>
                <a:ea typeface="STXinwei" panose="02010800040101010101" pitchFamily="2" charset="-122"/>
              </a:rPr>
              <a:t> </a:t>
            </a:r>
            <a:r>
              <a:rPr lang="en-US" sz="2000" b="0" spc="60" dirty="0" err="1">
                <a:solidFill>
                  <a:srgbClr val="FFFFFF"/>
                </a:solidFill>
                <a:latin typeface="STXinwei" panose="02010800040101010101" pitchFamily="2" charset="-122"/>
                <a:ea typeface="STXinwei" panose="02010800040101010101" pitchFamily="2" charset="-122"/>
              </a:rPr>
              <a:t>pengembalian</a:t>
            </a:r>
            <a:r>
              <a:rPr lang="en-US" sz="2000" b="0" spc="60" dirty="0">
                <a:solidFill>
                  <a:srgbClr val="FFFFFF"/>
                </a:solidFill>
                <a:latin typeface="STXinwei" panose="02010800040101010101" pitchFamily="2" charset="-122"/>
                <a:ea typeface="STXinwei" panose="02010800040101010101" pitchFamily="2" charset="-122"/>
              </a:rPr>
              <a:t> </a:t>
            </a:r>
            <a:r>
              <a:rPr lang="en-US" sz="2000" b="0" spc="45" dirty="0" err="1">
                <a:solidFill>
                  <a:srgbClr val="FFFFFF"/>
                </a:solidFill>
                <a:latin typeface="STXinwei" panose="02010800040101010101" pitchFamily="2" charset="-122"/>
                <a:ea typeface="STXinwei" panose="02010800040101010101" pitchFamily="2" charset="-122"/>
              </a:rPr>
              <a:t>patokan</a:t>
            </a:r>
            <a:r>
              <a:rPr lang="en-US" sz="2000" b="0" spc="45" dirty="0">
                <a:solidFill>
                  <a:srgbClr val="FFFFFF"/>
                </a:solidFill>
                <a:latin typeface="STXinwei" panose="02010800040101010101" pitchFamily="2" charset="-122"/>
                <a:ea typeface="STXinwei" panose="02010800040101010101" pitchFamily="2" charset="-122"/>
              </a:rPr>
              <a:t> </a:t>
            </a:r>
            <a:r>
              <a:rPr lang="en-US" sz="2000" b="0" spc="50" dirty="0">
                <a:solidFill>
                  <a:srgbClr val="FFFFFF"/>
                </a:solidFill>
                <a:latin typeface="STXinwei" panose="02010800040101010101" pitchFamily="2" charset="-122"/>
                <a:ea typeface="STXinwei" panose="02010800040101010101" pitchFamily="2" charset="-122"/>
              </a:rPr>
              <a:t> </a:t>
            </a:r>
            <a:r>
              <a:rPr lang="en-US" sz="2000" b="0" spc="20" dirty="0">
                <a:solidFill>
                  <a:srgbClr val="FFFFFF"/>
                </a:solidFill>
                <a:latin typeface="STXinwei" panose="02010800040101010101" pitchFamily="2" charset="-122"/>
                <a:ea typeface="STXinwei" panose="02010800040101010101" pitchFamily="2" charset="-122"/>
              </a:rPr>
              <a:t>(benchmark)</a:t>
            </a:r>
            <a:endParaRPr lang="en-US" sz="2000" b="0" dirty="0">
              <a:latin typeface="STXinwei" panose="02010800040101010101" pitchFamily="2" charset="-122"/>
              <a:ea typeface="STXinwei" panose="02010800040101010101" pitchFamily="2" charset="-122"/>
            </a:endParaRPr>
          </a:p>
          <a:p>
            <a:pPr marL="12700">
              <a:lnSpc>
                <a:spcPct val="100000"/>
              </a:lnSpc>
              <a:spcBef>
                <a:spcPts val="375"/>
              </a:spcBef>
            </a:pPr>
            <a:endParaRPr sz="175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1000"/>
                                        <p:tgtEl>
                                          <p:spTgt spid="6">
                                            <p:txEl>
                                              <p:pRg st="5" end="5"/>
                                            </p:txEl>
                                          </p:spTgt>
                                        </p:tgtEl>
                                      </p:cBhvr>
                                    </p:animEffect>
                                    <p:anim calcmode="lin" valueType="num">
                                      <p:cBhvr>
                                        <p:cTn id="3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1000"/>
                                        <p:tgtEl>
                                          <p:spTgt spid="6">
                                            <p:txEl>
                                              <p:pRg st="6" end="6"/>
                                            </p:txEl>
                                          </p:spTgt>
                                        </p:tgtEl>
                                      </p:cBhvr>
                                    </p:animEffect>
                                    <p:anim calcmode="lin" valueType="num">
                                      <p:cBhvr>
                                        <p:cTn id="3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1000"/>
                                        <p:tgtEl>
                                          <p:spTgt spid="6">
                                            <p:txEl>
                                              <p:pRg st="7" end="7"/>
                                            </p:txEl>
                                          </p:spTgt>
                                        </p:tgtEl>
                                      </p:cBhvr>
                                    </p:animEffect>
                                    <p:anim calcmode="lin" valueType="num">
                                      <p:cBhvr>
                                        <p:cTn id="4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1000"/>
                                        <p:tgtEl>
                                          <p:spTgt spid="6">
                                            <p:txEl>
                                              <p:pRg st="8" end="8"/>
                                            </p:txEl>
                                          </p:spTgt>
                                        </p:tgtEl>
                                      </p:cBhvr>
                                    </p:animEffect>
                                    <p:anim calcmode="lin" valueType="num">
                                      <p:cBhvr>
                                        <p:cTn id="4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2080</Words>
  <Application>Microsoft Office PowerPoint</Application>
  <PresentationFormat>Custom</PresentationFormat>
  <Paragraphs>134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STXinwei</vt:lpstr>
      <vt:lpstr>Berlin Sans FB Demi</vt:lpstr>
      <vt:lpstr>Calibri</vt:lpstr>
      <vt:lpstr>Tahoma</vt:lpstr>
      <vt:lpstr>Wingdings</vt:lpstr>
      <vt:lpstr>Office Theme</vt:lpstr>
      <vt:lpstr>MEMILIH PORTOFOLIO OPTIMAL Dosen Pengampu : Fitriyah S.E., M.Ak</vt:lpstr>
      <vt:lpstr>1. PENDAHULUAN</vt:lpstr>
      <vt:lpstr>2. MENYUSUN PORTOFOLIO DENGAN MENGGUNAKAN PRINSIP -  PRINSIP MARKOWITZ</vt:lpstr>
      <vt:lpstr>Ada 3 hal yang perlu diperhatikan dari model Markowitz untuk portofolio optimal</vt:lpstr>
      <vt:lpstr>ADA 3 AKTIVITAS UTAMA DALAM MANAJEMEN PORTOFOLIO YAITU :</vt:lpstr>
      <vt:lpstr>PENGARUH DIVERSIFIKASI TERHADAP RISIKO INVESTASI :</vt:lpstr>
      <vt:lpstr>Adapun cara melakukan diversifikasi  yang baik:</vt:lpstr>
      <vt:lpstr>Tandelilin (2010) mengatakan ada tiga konsep dasar yang perlu diketahui sebagai  dasar untuk pembentukan portofolio optimal, yaitu :</vt:lpstr>
      <vt:lpstr>Tahapan Proses Portofolio</vt:lpstr>
      <vt:lpstr>PowerPoint Presentation</vt:lpstr>
      <vt:lpstr>3. Metode Alternatif Untuk Memperoleh Efficient Frontier</vt:lpstr>
      <vt:lpstr>PowerPoint Presentation</vt:lpstr>
      <vt:lpstr>PowerPoint Presentation</vt:lpstr>
      <vt:lpstr>PowerPoint Presentation</vt:lpstr>
      <vt:lpstr>Kesimpulan</vt:lpstr>
      <vt:lpstr>Sekian  Terima Kasih</vt:lpstr>
      <vt:lpstr>QUIZ</vt:lpstr>
      <vt:lpstr>Dibawah ini yang termasuk asumsi dalam Teori Portofolio Markowitz, kecuali… a. Waktu yang dipakai hanya satu periode  b. Tidak ada biaya transaksi  c. Preferensi investor hanya didasarkan pada return ekspektasian dan risiko dari portofolio d. Tidak ada pinjaman dan simpanan bebas risiko e. Tidak ada imbalan bunga </vt:lpstr>
      <vt:lpstr>JAWABAN  QUIZ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Salinan dari Blue White Simple Elegant Creative Portfolio Presentation</dc:title>
  <dc:creator>Nova Rahim</dc:creator>
  <cp:keywords>DAGGH-wX4mU,BAFYNj69bUA</cp:keywords>
  <cp:lastModifiedBy>Fitriyah</cp:lastModifiedBy>
  <cp:revision>8</cp:revision>
  <dcterms:created xsi:type="dcterms:W3CDTF">2024-05-24T13:47:06Z</dcterms:created>
  <dcterms:modified xsi:type="dcterms:W3CDTF">2024-08-31T07:42:20Z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2024-05-24T00:00:00Z</vt:filetime>
  </property>
  <property fmtid="{D5CDD505-2E9C-101B-9397-08002B2CF9AE}" pid="3" name="Creator">
    <vt:lpwstr>Canva</vt:lpwstr>
  </property>
  <property fmtid="{D5CDD505-2E9C-101B-9397-08002B2CF9AE}" pid="4" name="LastSaved">
    <vt:filetime>2024-05-24T00:00:00Z</vt:filetime>
  </property>
</Properties>
</file>