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8" r:id="rId4"/>
    <p:sldId id="279" r:id="rId5"/>
    <p:sldId id="268" r:id="rId6"/>
    <p:sldId id="276" r:id="rId7"/>
    <p:sldId id="272" r:id="rId8"/>
    <p:sldId id="277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C87-7B25-4DD6-ACA0-68CC91CC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A6FC1-EC27-9C8A-2B97-70D1AFF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7ED-280A-678D-583C-A10B75F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D587-7E8A-2D49-AE35-ECA2789D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8A72-1C79-87B8-C9DA-5482EB1A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47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D37-9238-8FE0-03C1-9A4985D3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4034C-CBB0-6150-7F4C-6A1B73B2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0821-7019-6544-8E79-6D433CE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63C9-F483-FAAB-0564-DAD99C18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F8EF-2483-EBEB-0A15-7D1D970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97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2A230-D859-6EA5-B43D-FFB7211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903DA-6516-EB63-2CDF-84B97952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6F65-9C50-CCBF-BD94-790B0FB7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6A57-ED00-9417-529C-7322649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CCB-6563-BCDA-6D75-FC511F3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5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1B2-DD69-86AB-89F4-B561A7BC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9E5D-1AD5-99D8-5D26-B14EE3DB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D89B-3062-32A4-6908-96CDD5A8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995F-D019-6164-C88A-E0D0EDD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A890-356D-EE9E-8006-64A8F7C4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1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BF5C-4F94-970C-70AD-3BBEC3F4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85A2-9504-7D23-8A2A-CABA53C6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968A-12BD-280D-914F-E3A92B0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244E-5ED9-44B4-FEBE-4F60951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D25-B2BB-35A1-3E67-16D22D4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AC6-B5BD-8877-AAD5-C162277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0B96-EB2C-13B3-91DC-DBB8D096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7F28C-C3CD-98A7-2257-2279915B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AAB4-3A45-F177-388D-A0D5AD1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3CEB-D7F8-3BCA-54A8-6E6F54FE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4BCF-8002-D745-B4AC-1771D9CF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0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5525-8503-F254-A409-D45C23A1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BED1-2129-86A5-DF31-644EB1CC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A894C-F1B6-AE70-C593-2D482D6E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2B8B-8352-0CB3-84DA-52C21D66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5C95-846B-EDA7-F5BB-0182D407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2B70C-C4BD-8737-ECFB-04147B7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98DCE-B813-77D4-9EE4-2F9A81B2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E6E5-025A-8535-C159-1916D0E1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5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E144-7D8B-98F4-FB13-5F7902F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938E-7338-3905-01B6-780EF38C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9D76-35F7-11B3-1AF3-2462B0E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87A3-1B6A-8175-803E-393DF54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C000E-50AC-423B-803E-D859364D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1407-7A23-7F7E-1CF6-5004302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040D-57DC-1A04-0685-7972A11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9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EA9-DF1D-60AF-0D0C-A2AE6CFB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E46D-5D23-F0F8-1001-04777E6D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575C-FA1B-F76D-98DF-EEA989A3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D9E3-AA97-69B6-8972-FE7F386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3429-D10C-C20C-5C34-FA1CB8A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BE93E-1D95-4DD6-D497-06E43F0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0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EDC-4892-6900-9D52-3085E04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70B93-DA80-6267-17FB-C89AA0B42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7898C-174B-D6A8-D2B0-75B10C61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8B6-3A11-9138-1705-E5F58CE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64DC-5D3F-6C84-5E8B-257FD85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9C4B-D302-F3E8-8A81-BE22B6A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2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CC733-6350-9626-C79F-CAC5DA35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F817-75B6-D90D-7D6E-36648B57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A8D5-FCB3-E682-8162-6B920DF6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D86-73A3-49EC-9E4D-6C1E4AD4F8C4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E2ED-C713-17D9-7E9C-98FBC4002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7151-62DD-AAEF-D7F3-CB31F71E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4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najemen Proyek untuk Pemula - GreatNusa">
            <a:extLst>
              <a:ext uri="{FF2B5EF4-FFF2-40B4-BE49-F238E27FC236}">
                <a16:creationId xmlns:a16="http://schemas.microsoft.com/office/drawing/2014/main" id="{8AF5A550-7FC1-0DB0-9F55-7DBB8FA46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r="13818" b="58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Manajemen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Proyek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Informatika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63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Step Of Project Planning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E9FBC1-238E-7F03-3E0A-5A59741BE2DE}"/>
              </a:ext>
            </a:extLst>
          </p:cNvPr>
          <p:cNvSpPr/>
          <p:nvPr/>
        </p:nvSpPr>
        <p:spPr>
          <a:xfrm>
            <a:off x="400051" y="1371599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Merumuskan</a:t>
            </a:r>
            <a:r>
              <a:rPr lang="en-US" sz="1600" i="1" dirty="0"/>
              <a:t> </a:t>
            </a:r>
            <a:r>
              <a:rPr lang="en-US" sz="1600" i="1" dirty="0" err="1"/>
              <a:t>Sasaran</a:t>
            </a:r>
            <a:endParaRPr lang="en-US" sz="1600" i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E25156-B89C-0A9D-CD1C-E5EDD5E3BD35}"/>
              </a:ext>
            </a:extLst>
          </p:cNvPr>
          <p:cNvSpPr/>
          <p:nvPr/>
        </p:nvSpPr>
        <p:spPr>
          <a:xfrm>
            <a:off x="1988129" y="2078181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err="1"/>
              <a:t>Mengidentifikasi</a:t>
            </a:r>
            <a:r>
              <a:rPr lang="en-US" sz="1400" i="1" dirty="0"/>
              <a:t> </a:t>
            </a:r>
            <a:r>
              <a:rPr lang="en-US" sz="1400" i="1" dirty="0" err="1"/>
              <a:t>Kegiatan</a:t>
            </a:r>
            <a:r>
              <a:rPr lang="en-US" sz="1400" i="1" dirty="0"/>
              <a:t> Dan </a:t>
            </a:r>
            <a:r>
              <a:rPr lang="en-US" sz="1400" i="1" dirty="0" err="1"/>
              <a:t>Sumber</a:t>
            </a:r>
            <a:r>
              <a:rPr lang="en-US" sz="1400" i="1" dirty="0"/>
              <a:t> Daya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D1FFB4-01AE-E052-1CA0-4BA4D9B397E6}"/>
              </a:ext>
            </a:extLst>
          </p:cNvPr>
          <p:cNvSpPr/>
          <p:nvPr/>
        </p:nvSpPr>
        <p:spPr>
          <a:xfrm>
            <a:off x="3576207" y="2758787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Menentukan</a:t>
            </a:r>
            <a:r>
              <a:rPr lang="en-US" sz="1600" i="1" dirty="0"/>
              <a:t> </a:t>
            </a:r>
            <a:r>
              <a:rPr lang="en-US" sz="1600" i="1" dirty="0" err="1"/>
              <a:t>Urutan</a:t>
            </a:r>
            <a:endParaRPr lang="en-US" sz="16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CF207-E1DE-D027-1CEB-8101A855A7BF}"/>
              </a:ext>
            </a:extLst>
          </p:cNvPr>
          <p:cNvSpPr/>
          <p:nvPr/>
        </p:nvSpPr>
        <p:spPr>
          <a:xfrm>
            <a:off x="5164285" y="3429000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Perkiraan</a:t>
            </a:r>
            <a:r>
              <a:rPr lang="en-US" sz="1600" i="1" dirty="0"/>
              <a:t> Waktu </a:t>
            </a:r>
            <a:r>
              <a:rPr lang="en-US" sz="1600" i="1" dirty="0" err="1"/>
              <a:t>Kegiatan</a:t>
            </a:r>
            <a:endParaRPr lang="en-US" sz="1600" i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B8B7B9-4714-A577-FDD5-AA75644930AB}"/>
              </a:ext>
            </a:extLst>
          </p:cNvPr>
          <p:cNvSpPr/>
          <p:nvPr/>
        </p:nvSpPr>
        <p:spPr>
          <a:xfrm>
            <a:off x="6752363" y="4113068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Menentukan</a:t>
            </a:r>
            <a:r>
              <a:rPr lang="en-US" sz="1600" i="1" dirty="0"/>
              <a:t> </a:t>
            </a:r>
            <a:r>
              <a:rPr lang="en-US" sz="1600" i="1" dirty="0" err="1"/>
              <a:t>Tanggal</a:t>
            </a:r>
            <a:r>
              <a:rPr lang="en-US" sz="1600" i="1" dirty="0"/>
              <a:t> </a:t>
            </a:r>
            <a:r>
              <a:rPr lang="en-US" sz="1600" i="1" dirty="0" err="1"/>
              <a:t>Penyelesaian</a:t>
            </a:r>
            <a:endParaRPr lang="en-US" sz="1600" i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8C630B7-04E3-67AE-A35E-1DA9D71FC1BA}"/>
              </a:ext>
            </a:extLst>
          </p:cNvPr>
          <p:cNvSpPr/>
          <p:nvPr/>
        </p:nvSpPr>
        <p:spPr>
          <a:xfrm>
            <a:off x="9928521" y="5489863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Perkiraan</a:t>
            </a:r>
            <a:r>
              <a:rPr lang="en-US" sz="1600" i="1" dirty="0"/>
              <a:t> </a:t>
            </a:r>
            <a:r>
              <a:rPr lang="en-US" sz="1600" i="1" dirty="0" err="1"/>
              <a:t>Tambahan</a:t>
            </a:r>
            <a:r>
              <a:rPr lang="en-US" sz="1600" i="1" dirty="0"/>
              <a:t> </a:t>
            </a:r>
            <a:r>
              <a:rPr lang="en-US" sz="1600" i="1" dirty="0" err="1"/>
              <a:t>Sumber</a:t>
            </a:r>
            <a:r>
              <a:rPr lang="en-US" sz="1600" i="1" dirty="0"/>
              <a:t> Daya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2B2CD4-4299-18DB-9E5A-77A65D9E3410}"/>
              </a:ext>
            </a:extLst>
          </p:cNvPr>
          <p:cNvSpPr/>
          <p:nvPr/>
        </p:nvSpPr>
        <p:spPr>
          <a:xfrm>
            <a:off x="8340442" y="4790211"/>
            <a:ext cx="1537854" cy="99752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err="1"/>
              <a:t>Perbandingan</a:t>
            </a:r>
            <a:r>
              <a:rPr lang="en-US" sz="1600" i="1" dirty="0"/>
              <a:t> </a:t>
            </a:r>
            <a:r>
              <a:rPr lang="en-US" sz="1600" i="1" dirty="0" err="1"/>
              <a:t>Sasaran</a:t>
            </a:r>
            <a:endParaRPr lang="en-US" sz="1600" i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54505A0-8229-B277-9BF8-7C65670DE5C1}"/>
              </a:ext>
            </a:extLst>
          </p:cNvPr>
          <p:cNvCxnSpPr>
            <a:stCxn id="2" idx="2"/>
            <a:endCxn id="11" idx="1"/>
          </p:cNvCxnSpPr>
          <p:nvPr/>
        </p:nvCxnSpPr>
        <p:spPr>
          <a:xfrm rot="16200000" flipH="1">
            <a:off x="1474644" y="2063460"/>
            <a:ext cx="207818" cy="819151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A60CD82-059B-A4F3-8F32-5B62C0196E05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3075710" y="2757054"/>
            <a:ext cx="181842" cy="819151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545B27C-05A0-CDC4-394A-A5F6D6F24C7C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rot="16200000" flipH="1">
            <a:off x="4668985" y="3432463"/>
            <a:ext cx="171449" cy="819151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DD1590-3A89-75FF-C70B-47116F6D159B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6250135" y="4109604"/>
            <a:ext cx="185304" cy="819151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16B3AE9-0FE2-E25B-D89E-35DB16B3006E}"/>
              </a:ext>
            </a:extLst>
          </p:cNvPr>
          <p:cNvCxnSpPr>
            <a:cxnSpLocks/>
            <a:stCxn id="19" idx="2"/>
            <a:endCxn id="21" idx="1"/>
          </p:cNvCxnSpPr>
          <p:nvPr/>
        </p:nvCxnSpPr>
        <p:spPr>
          <a:xfrm rot="16200000" flipH="1">
            <a:off x="7841677" y="4790209"/>
            <a:ext cx="178379" cy="819152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DA67590-AEDB-B15D-6468-A421074BEE1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6200000" flipH="1">
            <a:off x="9418501" y="5478607"/>
            <a:ext cx="200888" cy="819152"/>
          </a:xfrm>
          <a:prstGeom prst="bentConnector2">
            <a:avLst/>
          </a:prstGeom>
          <a:ln w="57150">
            <a:solidFill>
              <a:schemeClr val="accent5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61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najemen Proyek: Pengertian, Ruang Lingkup dan Proses – DEPOK POS">
            <a:extLst>
              <a:ext uri="{FF2B5EF4-FFF2-40B4-BE49-F238E27FC236}">
                <a16:creationId xmlns:a16="http://schemas.microsoft.com/office/drawing/2014/main" id="{56F31343-0CB3-FFFC-B37C-0C053E26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CF3443-6FBD-97D8-2A18-2A15FB91D77D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ACE5F-43C9-1E26-47FB-EF88D6D5CCBF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Project Management Phase</a:t>
            </a:r>
          </a:p>
        </p:txBody>
      </p:sp>
      <p:pic>
        <p:nvPicPr>
          <p:cNvPr id="4098" name="Picture 2" descr="Manajemen proyek">
            <a:extLst>
              <a:ext uri="{FF2B5EF4-FFF2-40B4-BE49-F238E27FC236}">
                <a16:creationId xmlns:a16="http://schemas.microsoft.com/office/drawing/2014/main" id="{06A1244F-6327-0B17-FD06-BE0D82E70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76" y="833074"/>
            <a:ext cx="8041432" cy="602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6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CF3443-6FBD-97D8-2A18-2A15FB91D77D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ACE5F-43C9-1E26-47FB-EF88D6D5CCBF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Project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37DE6-8FFE-1A10-1D3F-8C8D1325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65" y="960414"/>
            <a:ext cx="5279703" cy="5693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CE3DB-9C9B-4FF1-1154-1DA0A7A7E024}"/>
              </a:ext>
            </a:extLst>
          </p:cNvPr>
          <p:cNvSpPr txBox="1"/>
          <p:nvPr/>
        </p:nvSpPr>
        <p:spPr>
          <a:xfrm>
            <a:off x="8677468" y="5262464"/>
            <a:ext cx="3153748" cy="9952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NVP : Net Present Value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BCR : Benefit Cost Ratio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IRR : Internal Rate of Return</a:t>
            </a:r>
            <a:endParaRPr lang="en-US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347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CF3443-6FBD-97D8-2A18-2A15FB91D77D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ACE5F-43C9-1E26-47FB-EF88D6D5CCBF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Cost of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48129-4310-FF7B-F96B-6EBCA0B0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2" y="1466798"/>
            <a:ext cx="11207136" cy="39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Role of Project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521843" y="1311678"/>
            <a:ext cx="5398754" cy="5207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Menurut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Project Management Body of Knowledge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Guide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(PMI, 2001)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mengatakan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bahwa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manajer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proyek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seseorang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bertanggung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jawab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dalam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mengurus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sebuah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proyek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Menurut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Ritz (1994)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seorang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manajer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proyek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berasal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dari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suatu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institusi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atau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seorang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pengusaha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sinonim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dengan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pengurus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,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eksekutif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, supervisor dan boss</a:t>
            </a:r>
            <a:endParaRPr lang="en-US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pic>
        <p:nvPicPr>
          <p:cNvPr id="1026" name="Picture 2" descr="Project manager - Free user icons">
            <a:extLst>
              <a:ext uri="{FF2B5EF4-FFF2-40B4-BE49-F238E27FC236}">
                <a16:creationId xmlns:a16="http://schemas.microsoft.com/office/drawing/2014/main" id="{28A24764-A457-6254-0C00-01835D5FB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47" y="908740"/>
            <a:ext cx="5398754" cy="53987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54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Role of Project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366333" y="1081523"/>
            <a:ext cx="6855562" cy="5207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Standarisasi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800" b="1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seorang</a:t>
            </a: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Project Manager: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Latar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belakang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teknis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kuat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Seorang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manajer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“</a:t>
            </a:r>
            <a:r>
              <a:rPr lang="en-ID" sz="24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keras</a:t>
            </a:r>
            <a:r>
              <a:rPr lang="en-ID" sz="24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kepala</a:t>
            </a:r>
            <a:r>
              <a:rPr lang="en-ID" sz="2400" b="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”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Individu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bersifat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dewasa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Seseorang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tersedia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Seseorang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memiliki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hubungan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baik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dengan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para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eksekutif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senior.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Seseorang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dapat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memelihara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kenyamanan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tim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proyek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Orang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telah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bekerja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dalam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beberapa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departemen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berbeda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.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Seseorang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yang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memiliki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peranan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dan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tanggung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jawab</a:t>
            </a:r>
            <a:r>
              <a:rPr lang="en-ID" sz="24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</a:t>
            </a:r>
            <a:r>
              <a:rPr lang="en-ID" sz="2400" b="0" i="0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Manajer</a:t>
            </a:r>
            <a:endParaRPr lang="en-ID" sz="2400" b="0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Quattrocento Sans" panose="020B0502050000020003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pic>
        <p:nvPicPr>
          <p:cNvPr id="2050" name="Picture 2" descr="Es domāju Izgatavošana Papildināšana technical project manager displejs  Virs galvas un pleca Ticami">
            <a:extLst>
              <a:ext uri="{FF2B5EF4-FFF2-40B4-BE49-F238E27FC236}">
                <a16:creationId xmlns:a16="http://schemas.microsoft.com/office/drawing/2014/main" id="{88E35E5B-68D1-662C-0067-66C5FD0F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43" y="1286117"/>
            <a:ext cx="3904494" cy="42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6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Role of Project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366333" y="1081523"/>
            <a:ext cx="6855562" cy="5207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D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Skills For Project Manager: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Budgeting and Cost Skills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Schedulling</a:t>
            </a:r>
            <a:r>
              <a:rPr lang="en-US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 and Time Management Skills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Technical Skills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Quattrocento Sans" panose="020B0502050000020003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Resource Management and Human Relationship Skills</a:t>
            </a: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Communication Skills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Quattrocento Sans" panose="020B0502050000020003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Negotiating Skills</a:t>
            </a:r>
            <a:endParaRPr lang="en-US" sz="2400" i="1" u="none" strike="noStrike" dirty="0">
              <a:solidFill>
                <a:schemeClr val="accent1">
                  <a:lumMod val="50000"/>
                </a:schemeClr>
              </a:solidFill>
              <a:effectLst/>
              <a:latin typeface="Quattrocento Sans" panose="020B0502050000020003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Marketing, Contracting, Customer Relationship Skills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Quattrocento Sans" panose="020B0502050000020003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D" sz="2400" i="1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Quattrocento Sans" panose="020B0502050000020003" pitchFamily="34" charset="0"/>
              </a:rPr>
              <a:t>Leadership Skills</a:t>
            </a:r>
            <a:endParaRPr lang="en-ID" sz="2400" i="0" u="none" strike="noStrike" dirty="0">
              <a:solidFill>
                <a:schemeClr val="accent1">
                  <a:lumMod val="50000"/>
                </a:schemeClr>
              </a:solidFill>
              <a:effectLst/>
              <a:latin typeface="Quattrocento Sans" panose="020B0502050000020003" pitchFamily="34" charset="0"/>
            </a:endParaRPr>
          </a:p>
        </p:txBody>
      </p:sp>
      <p:pic>
        <p:nvPicPr>
          <p:cNvPr id="2050" name="Picture 2" descr="Es domāju Izgatavošana Papildināšana technical project manager displejs  Virs galvas un pleca Ticami">
            <a:extLst>
              <a:ext uri="{FF2B5EF4-FFF2-40B4-BE49-F238E27FC236}">
                <a16:creationId xmlns:a16="http://schemas.microsoft.com/office/drawing/2014/main" id="{88E35E5B-68D1-662C-0067-66C5FD0F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43" y="1286117"/>
            <a:ext cx="3904494" cy="428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6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Yuda Samudra</dc:creator>
  <cp:lastModifiedBy>Yuda Samudra</cp:lastModifiedBy>
  <cp:revision>5</cp:revision>
  <dcterms:created xsi:type="dcterms:W3CDTF">2023-09-15T10:39:30Z</dcterms:created>
  <dcterms:modified xsi:type="dcterms:W3CDTF">2023-10-01T22:57:43Z</dcterms:modified>
</cp:coreProperties>
</file>