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62" r:id="rId3"/>
    <p:sldId id="341" r:id="rId4"/>
    <p:sldId id="348" r:id="rId5"/>
    <p:sldId id="349" r:id="rId6"/>
    <p:sldId id="350" r:id="rId7"/>
    <p:sldId id="351" r:id="rId8"/>
    <p:sldId id="352" r:id="rId9"/>
    <p:sldId id="353" r:id="rId10"/>
    <p:sldId id="344" r:id="rId11"/>
    <p:sldId id="340" r:id="rId12"/>
    <p:sldId id="342" r:id="rId13"/>
    <p:sldId id="347" r:id="rId14"/>
    <p:sldId id="315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Barlow Condensed SemiBold" panose="00000706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C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CCFBB-7025-4ACB-8C2E-EF40082DC93E}">
  <a:tblStyle styleId="{24CCCFBB-7025-4ACB-8C2E-EF40082DC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186" autoAdjust="0"/>
  </p:normalViewPr>
  <p:slideViewPr>
    <p:cSldViewPr snapToGrid="0">
      <p:cViewPr>
        <p:scale>
          <a:sx n="90" d="100"/>
          <a:sy n="90" d="100"/>
        </p:scale>
        <p:origin x="7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13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888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9c487f8d59_0_1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9c487f8d59_0_1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2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40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10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2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1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73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53420" y="1284210"/>
            <a:ext cx="6241477" cy="150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 GAME ANDROID 3D SIMULASI DALAM PEMBELAJARAN BAHASA JEPANG DENGAN UNITY ENGINE MENGGUNAKAN METODE MDLC DAN PUBLIKASI DI PLAY STORE</a:t>
            </a:r>
            <a:endParaRPr lang="en-US" sz="1600" b="1" dirty="0"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565011" y="2819337"/>
            <a:ext cx="4013977" cy="187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Nama: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Andri Firman Saputra</a:t>
            </a:r>
          </a:p>
          <a:p>
            <a:pPr algn="l"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Arvo" panose="020B060402020202020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Dosen Pembimbing:</a:t>
            </a:r>
          </a:p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Elfi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Fauziah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S.Si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M.Pd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M.Si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549203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F22C-0265-4969-BE45-D351C6E5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130719"/>
            <a:ext cx="5581238" cy="572700"/>
          </a:xfrm>
        </p:spPr>
        <p:txBody>
          <a:bodyPr/>
          <a:lstStyle/>
          <a:p>
            <a:pPr algn="ctr"/>
            <a:r>
              <a:rPr lang="en-US" dirty="0"/>
              <a:t>GAMBARAN PERMAINAN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458" y="2837386"/>
            <a:ext cx="6359084" cy="572700"/>
          </a:xfrm>
        </p:spPr>
        <p:txBody>
          <a:bodyPr/>
          <a:lstStyle/>
          <a:p>
            <a:r>
              <a:rPr lang="en-US" sz="1800" dirty="0" err="1"/>
              <a:t>Deskripsi</a:t>
            </a:r>
            <a:r>
              <a:rPr lang="en-US" sz="1800" dirty="0"/>
              <a:t>, Tema, Target </a:t>
            </a:r>
            <a:r>
              <a:rPr lang="en-US" sz="1800" dirty="0" err="1"/>
              <a:t>Usia</a:t>
            </a:r>
            <a:r>
              <a:rPr lang="en-US" sz="1800" dirty="0"/>
              <a:t>, Platform, dan </a:t>
            </a:r>
            <a:r>
              <a:rPr lang="en-US" sz="1800" dirty="0" err="1"/>
              <a:t>Karakter</a:t>
            </a:r>
            <a:endParaRPr lang="en-ID" sz="18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2019300" y="2627227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399098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26;p32">
            <a:extLst>
              <a:ext uri="{FF2B5EF4-FFF2-40B4-BE49-F238E27FC236}">
                <a16:creationId xmlns:a16="http://schemas.microsoft.com/office/drawing/2014/main" id="{EE514CA2-5857-4660-B457-76F6DDA44F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JepangCita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adalah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permainan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edukasi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berbasis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Android yang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bertemakan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simulasi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, yang mana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pemain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harus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mempelajari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Bahasa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Jepang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dan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menjawab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soal-soal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menyelesaikan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level.</a:t>
            </a:r>
          </a:p>
        </p:txBody>
      </p:sp>
      <p:sp>
        <p:nvSpPr>
          <p:cNvPr id="31" name="Google Shape;925;p32">
            <a:extLst>
              <a:ext uri="{FF2B5EF4-FFF2-40B4-BE49-F238E27FC236}">
                <a16:creationId xmlns:a16="http://schemas.microsoft.com/office/drawing/2014/main" id="{E6F64B94-DA5B-45E4-A972-ACF89963A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4" y="1371898"/>
            <a:ext cx="5069046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PERMAINAN</a:t>
            </a:r>
            <a:endParaRPr dirty="0"/>
          </a:p>
        </p:txBody>
      </p:sp>
      <p:cxnSp>
        <p:nvCxnSpPr>
          <p:cNvPr id="32" name="Google Shape;927;p32">
            <a:extLst>
              <a:ext uri="{FF2B5EF4-FFF2-40B4-BE49-F238E27FC236}">
                <a16:creationId xmlns:a16="http://schemas.microsoft.com/office/drawing/2014/main" id="{74BACCC7-625B-46DC-9D3D-8DA26EF99D29}"/>
              </a:ext>
            </a:extLst>
          </p:cNvPr>
          <p:cNvCxnSpPr>
            <a:cxnSpLocks/>
          </p:cNvCxnSpPr>
          <p:nvPr/>
        </p:nvCxnSpPr>
        <p:spPr>
          <a:xfrm>
            <a:off x="431800" y="2164088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1348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C624BF16-65AA-4300-AF94-C86AE5FF8961}"/>
              </a:ext>
            </a:extLst>
          </p:cNvPr>
          <p:cNvSpPr/>
          <p:nvPr/>
        </p:nvSpPr>
        <p:spPr>
          <a:xfrm>
            <a:off x="449580" y="2507493"/>
            <a:ext cx="1124101" cy="112410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grpSp>
        <p:nvGrpSpPr>
          <p:cNvPr id="43" name="Google Shape;8613;p104">
            <a:extLst>
              <a:ext uri="{FF2B5EF4-FFF2-40B4-BE49-F238E27FC236}">
                <a16:creationId xmlns:a16="http://schemas.microsoft.com/office/drawing/2014/main" id="{C31F3AF5-666E-4A13-8889-DE0800364B7B}"/>
              </a:ext>
            </a:extLst>
          </p:cNvPr>
          <p:cNvGrpSpPr/>
          <p:nvPr/>
        </p:nvGrpSpPr>
        <p:grpSpPr>
          <a:xfrm>
            <a:off x="678474" y="2843302"/>
            <a:ext cx="666312" cy="471531"/>
            <a:chOff x="-13652369" y="3236335"/>
            <a:chExt cx="471537" cy="333660"/>
          </a:xfrm>
          <a:solidFill>
            <a:schemeClr val="bg1"/>
          </a:solidFill>
        </p:grpSpPr>
        <p:sp>
          <p:nvSpPr>
            <p:cNvPr id="44" name="Google Shape;8614;p104">
              <a:extLst>
                <a:ext uri="{FF2B5EF4-FFF2-40B4-BE49-F238E27FC236}">
                  <a16:creationId xmlns:a16="http://schemas.microsoft.com/office/drawing/2014/main" id="{081F6FBE-FF85-4416-86C5-D9FA265BAEA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73633" y="3465998"/>
              <a:ext cx="125261" cy="82733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15;p104">
              <a:extLst>
                <a:ext uri="{FF2B5EF4-FFF2-40B4-BE49-F238E27FC236}">
                  <a16:creationId xmlns:a16="http://schemas.microsoft.com/office/drawing/2014/main" id="{DE99F262-6852-4C3D-A17C-54753C08D46F}"/>
                </a:ext>
              </a:extLst>
            </p:cNvPr>
            <p:cNvSpPr/>
            <p:nvPr/>
          </p:nvSpPr>
          <p:spPr>
            <a:xfrm>
              <a:off x="-13534507" y="3275227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16;p104">
              <a:extLst>
                <a:ext uri="{FF2B5EF4-FFF2-40B4-BE49-F238E27FC236}">
                  <a16:creationId xmlns:a16="http://schemas.microsoft.com/office/drawing/2014/main" id="{8833CEC3-E1FC-4BEB-B255-1C9291BC17C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60719" y="3245776"/>
              <a:ext cx="100040" cy="81158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17;p104">
              <a:extLst>
                <a:ext uri="{FF2B5EF4-FFF2-40B4-BE49-F238E27FC236}">
                  <a16:creationId xmlns:a16="http://schemas.microsoft.com/office/drawing/2014/main" id="{D824252A-2682-4B3A-A1A5-534DC16033C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28823" y="3313919"/>
              <a:ext cx="36246" cy="81158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18;p104">
              <a:extLst>
                <a:ext uri="{FF2B5EF4-FFF2-40B4-BE49-F238E27FC236}">
                  <a16:creationId xmlns:a16="http://schemas.microsoft.com/office/drawing/2014/main" id="{6488428E-1D48-453C-A4AF-2A5F954187E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45760" y="3369465"/>
              <a:ext cx="70118" cy="76433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CC463A-BF4E-43DE-945B-CFAA7DCAEBF1}"/>
              </a:ext>
            </a:extLst>
          </p:cNvPr>
          <p:cNvSpPr txBox="1"/>
          <p:nvPr/>
        </p:nvSpPr>
        <p:spPr>
          <a:xfrm>
            <a:off x="454822" y="4162567"/>
            <a:ext cx="112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34343"/>
                </a:solidFill>
                <a:latin typeface="Arvo" panose="020B0604020202020204" charset="0"/>
              </a:rPr>
              <a:t>Simulasi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F45F7F-DC76-4C6A-9DC3-5859EE5C535C}"/>
              </a:ext>
            </a:extLst>
          </p:cNvPr>
          <p:cNvSpPr txBox="1"/>
          <p:nvPr/>
        </p:nvSpPr>
        <p:spPr>
          <a:xfrm>
            <a:off x="449579" y="3709278"/>
            <a:ext cx="11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434343"/>
                </a:solidFill>
                <a:latin typeface="Arvo" panose="020B0604020202020204" charset="0"/>
              </a:rPr>
              <a:t>Tema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1BF481-A1E9-409D-AD79-D061AFE22FB5}"/>
              </a:ext>
            </a:extLst>
          </p:cNvPr>
          <p:cNvSpPr/>
          <p:nvPr/>
        </p:nvSpPr>
        <p:spPr>
          <a:xfrm>
            <a:off x="2273723" y="2507493"/>
            <a:ext cx="1124101" cy="1124101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889B87-F2B9-41F2-81EF-F71B83E6BF73}"/>
              </a:ext>
            </a:extLst>
          </p:cNvPr>
          <p:cNvSpPr txBox="1"/>
          <p:nvPr/>
        </p:nvSpPr>
        <p:spPr>
          <a:xfrm>
            <a:off x="2140124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34343"/>
                </a:solidFill>
                <a:latin typeface="Arvo" panose="020B0604020202020204" charset="0"/>
              </a:rPr>
              <a:t>Single-player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D62E58-FCC1-4D0B-B807-83E3E3304340}"/>
              </a:ext>
            </a:extLst>
          </p:cNvPr>
          <p:cNvSpPr txBox="1"/>
          <p:nvPr/>
        </p:nvSpPr>
        <p:spPr>
          <a:xfrm>
            <a:off x="2273723" y="3708164"/>
            <a:ext cx="11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434343"/>
                </a:solidFill>
                <a:latin typeface="Arvo" panose="020B0604020202020204" charset="0"/>
              </a:rPr>
              <a:t>Mode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grpSp>
        <p:nvGrpSpPr>
          <p:cNvPr id="60" name="Google Shape;7740;p103">
            <a:extLst>
              <a:ext uri="{FF2B5EF4-FFF2-40B4-BE49-F238E27FC236}">
                <a16:creationId xmlns:a16="http://schemas.microsoft.com/office/drawing/2014/main" id="{6227CC63-D4FF-4D42-981C-8922E495F8A7}"/>
              </a:ext>
            </a:extLst>
          </p:cNvPr>
          <p:cNvGrpSpPr/>
          <p:nvPr/>
        </p:nvGrpSpPr>
        <p:grpSpPr>
          <a:xfrm>
            <a:off x="2570771" y="2770709"/>
            <a:ext cx="597808" cy="598044"/>
            <a:chOff x="-55987225" y="3591025"/>
            <a:chExt cx="317450" cy="317575"/>
          </a:xfrm>
          <a:solidFill>
            <a:schemeClr val="bg1"/>
          </a:solidFill>
        </p:grpSpPr>
        <p:sp>
          <p:nvSpPr>
            <p:cNvPr id="61" name="Google Shape;7741;p103">
              <a:extLst>
                <a:ext uri="{FF2B5EF4-FFF2-40B4-BE49-F238E27FC236}">
                  <a16:creationId xmlns:a16="http://schemas.microsoft.com/office/drawing/2014/main" id="{4DA86AD1-C056-4CF1-83E8-583DBDA76294}"/>
                </a:ext>
              </a:extLst>
            </p:cNvPr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742;p103">
              <a:extLst>
                <a:ext uri="{FF2B5EF4-FFF2-40B4-BE49-F238E27FC236}">
                  <a16:creationId xmlns:a16="http://schemas.microsoft.com/office/drawing/2014/main" id="{9A5DAEA1-82CD-49A1-A2B3-814A0E80A232}"/>
                </a:ext>
              </a:extLst>
            </p:cNvPr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43;p103">
              <a:extLst>
                <a:ext uri="{FF2B5EF4-FFF2-40B4-BE49-F238E27FC236}">
                  <a16:creationId xmlns:a16="http://schemas.microsoft.com/office/drawing/2014/main" id="{10A3835C-34BA-422C-8FAC-520D81C8938E}"/>
                </a:ext>
              </a:extLst>
            </p:cNvPr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744;p103">
              <a:extLst>
                <a:ext uri="{FF2B5EF4-FFF2-40B4-BE49-F238E27FC236}">
                  <a16:creationId xmlns:a16="http://schemas.microsoft.com/office/drawing/2014/main" id="{1BD2B688-FC9D-4287-8EA0-659FC31C8D26}"/>
                </a:ext>
              </a:extLst>
            </p:cNvPr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45;p103">
              <a:extLst>
                <a:ext uri="{FF2B5EF4-FFF2-40B4-BE49-F238E27FC236}">
                  <a16:creationId xmlns:a16="http://schemas.microsoft.com/office/drawing/2014/main" id="{8C3A30A2-31F7-46D4-AF65-C167F5DCF87A}"/>
                </a:ext>
              </a:extLst>
            </p:cNvPr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B1A806C5-AFF2-4ADF-8689-E1C7CCE7EFED}"/>
              </a:ext>
            </a:extLst>
          </p:cNvPr>
          <p:cNvSpPr/>
          <p:nvPr/>
        </p:nvSpPr>
        <p:spPr>
          <a:xfrm>
            <a:off x="4170987" y="2507493"/>
            <a:ext cx="1124101" cy="112410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EA5DE6-65BA-4696-99E9-AFA6CD1C8CBB}"/>
              </a:ext>
            </a:extLst>
          </p:cNvPr>
          <p:cNvSpPr txBox="1"/>
          <p:nvPr/>
        </p:nvSpPr>
        <p:spPr>
          <a:xfrm>
            <a:off x="4033888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Arvo" panose="020B0604020202020204" charset="0"/>
              </a:rPr>
              <a:t>8 – 21 </a:t>
            </a:r>
            <a:r>
              <a:rPr lang="en-US" dirty="0" err="1">
                <a:solidFill>
                  <a:srgbClr val="434343"/>
                </a:solidFill>
                <a:latin typeface="Arvo" panose="020B0604020202020204" charset="0"/>
              </a:rPr>
              <a:t>Tahun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1E112A-BC45-456C-ACBE-AA07851C61CC}"/>
              </a:ext>
            </a:extLst>
          </p:cNvPr>
          <p:cNvSpPr txBox="1"/>
          <p:nvPr/>
        </p:nvSpPr>
        <p:spPr>
          <a:xfrm>
            <a:off x="3870795" y="3708164"/>
            <a:ext cx="17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34343"/>
                </a:solidFill>
                <a:latin typeface="Arvo" panose="020B0604020202020204" charset="0"/>
              </a:rPr>
              <a:t>Target </a:t>
            </a:r>
            <a:r>
              <a:rPr lang="en-US" sz="1800" b="1" dirty="0" err="1">
                <a:solidFill>
                  <a:srgbClr val="434343"/>
                </a:solidFill>
                <a:latin typeface="Arvo" panose="020B0604020202020204" charset="0"/>
              </a:rPr>
              <a:t>Usia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grpSp>
        <p:nvGrpSpPr>
          <p:cNvPr id="75" name="Google Shape;7823;p103">
            <a:extLst>
              <a:ext uri="{FF2B5EF4-FFF2-40B4-BE49-F238E27FC236}">
                <a16:creationId xmlns:a16="http://schemas.microsoft.com/office/drawing/2014/main" id="{AABF7332-8AEA-4ED7-ADA3-958B90D1F72A}"/>
              </a:ext>
            </a:extLst>
          </p:cNvPr>
          <p:cNvGrpSpPr/>
          <p:nvPr/>
        </p:nvGrpSpPr>
        <p:grpSpPr>
          <a:xfrm>
            <a:off x="4469647" y="2754266"/>
            <a:ext cx="515404" cy="588026"/>
            <a:chOff x="-53615675" y="3584850"/>
            <a:chExt cx="279625" cy="319025"/>
          </a:xfrm>
          <a:solidFill>
            <a:schemeClr val="bg1"/>
          </a:solidFill>
        </p:grpSpPr>
        <p:sp>
          <p:nvSpPr>
            <p:cNvPr id="76" name="Google Shape;7824;p103">
              <a:extLst>
                <a:ext uri="{FF2B5EF4-FFF2-40B4-BE49-F238E27FC236}">
                  <a16:creationId xmlns:a16="http://schemas.microsoft.com/office/drawing/2014/main" id="{1FBBAE20-0560-4220-8943-6BB0E514724F}"/>
                </a:ext>
              </a:extLst>
            </p:cNvPr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825;p103">
              <a:extLst>
                <a:ext uri="{FF2B5EF4-FFF2-40B4-BE49-F238E27FC236}">
                  <a16:creationId xmlns:a16="http://schemas.microsoft.com/office/drawing/2014/main" id="{7C25B117-70E6-461A-8158-E9403F9080CD}"/>
                </a:ext>
              </a:extLst>
            </p:cNvPr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26;p103">
              <a:extLst>
                <a:ext uri="{FF2B5EF4-FFF2-40B4-BE49-F238E27FC236}">
                  <a16:creationId xmlns:a16="http://schemas.microsoft.com/office/drawing/2014/main" id="{8D034C75-1431-4897-A39C-CDB151B8342C}"/>
                </a:ext>
              </a:extLst>
            </p:cNvPr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23285C71-0CD3-4913-8344-49099BFFDB9E}"/>
              </a:ext>
            </a:extLst>
          </p:cNvPr>
          <p:cNvSpPr/>
          <p:nvPr/>
        </p:nvSpPr>
        <p:spPr>
          <a:xfrm>
            <a:off x="6154995" y="2508764"/>
            <a:ext cx="1124101" cy="112410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54B8CF-34E2-4E6A-B3B0-137E24AF45B4}"/>
              </a:ext>
            </a:extLst>
          </p:cNvPr>
          <p:cNvSpPr txBox="1"/>
          <p:nvPr/>
        </p:nvSpPr>
        <p:spPr>
          <a:xfrm>
            <a:off x="6021395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Arvo" panose="020B0604020202020204" charset="0"/>
              </a:rPr>
              <a:t>Android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B85F64-13ED-4E07-9D5F-75266A080C81}"/>
              </a:ext>
            </a:extLst>
          </p:cNvPr>
          <p:cNvSpPr txBox="1"/>
          <p:nvPr/>
        </p:nvSpPr>
        <p:spPr>
          <a:xfrm>
            <a:off x="5854803" y="3708164"/>
            <a:ext cx="17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34343"/>
                </a:solidFill>
                <a:latin typeface="Arvo" panose="020B0604020202020204" charset="0"/>
              </a:rPr>
              <a:t>Platform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FD3F5D9-FF4C-4157-A3F6-E7A78706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33" y="2786214"/>
            <a:ext cx="579422" cy="579422"/>
          </a:xfrm>
          <a:prstGeom prst="rect">
            <a:avLst/>
          </a:prstGeom>
        </p:spPr>
      </p:pic>
      <p:sp>
        <p:nvSpPr>
          <p:cNvPr id="92" name="Google Shape;925;p32">
            <a:extLst>
              <a:ext uri="{FF2B5EF4-FFF2-40B4-BE49-F238E27FC236}">
                <a16:creationId xmlns:a16="http://schemas.microsoft.com/office/drawing/2014/main" id="{9C867CFF-AE28-48A2-8F9B-FEDDB8D3A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4" y="1371898"/>
            <a:ext cx="5069046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PERMAINAN</a:t>
            </a:r>
            <a:endParaRPr dirty="0"/>
          </a:p>
        </p:txBody>
      </p:sp>
      <p:cxnSp>
        <p:nvCxnSpPr>
          <p:cNvPr id="93" name="Google Shape;927;p32">
            <a:extLst>
              <a:ext uri="{FF2B5EF4-FFF2-40B4-BE49-F238E27FC236}">
                <a16:creationId xmlns:a16="http://schemas.microsoft.com/office/drawing/2014/main" id="{BF963DEB-9554-470B-9669-233B46F0C5F3}"/>
              </a:ext>
            </a:extLst>
          </p:cNvPr>
          <p:cNvCxnSpPr>
            <a:cxnSpLocks/>
          </p:cNvCxnSpPr>
          <p:nvPr/>
        </p:nvCxnSpPr>
        <p:spPr>
          <a:xfrm>
            <a:off x="431800" y="2164088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399893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468-DBF4-4574-9671-C04974E96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0700" y="468450"/>
            <a:ext cx="3984180" cy="577800"/>
          </a:xfrm>
        </p:spPr>
        <p:txBody>
          <a:bodyPr/>
          <a:lstStyle/>
          <a:p>
            <a:r>
              <a:rPr lang="en-US" dirty="0"/>
              <a:t>KARAKTER</a:t>
            </a:r>
            <a:endParaRPr lang="en-ID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B91081-DEAE-41D2-BE2F-D1A094EAEE4C}"/>
              </a:ext>
            </a:extLst>
          </p:cNvPr>
          <p:cNvSpPr txBox="1">
            <a:spLocks/>
          </p:cNvSpPr>
          <p:nvPr/>
        </p:nvSpPr>
        <p:spPr>
          <a:xfrm>
            <a:off x="4679580" y="3828758"/>
            <a:ext cx="1721622" cy="4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r>
              <a:rPr lang="en-US" dirty="0"/>
              <a:t>Perempuan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F4A061A-5E2C-46DB-BAB9-D65AD8F40660}"/>
              </a:ext>
            </a:extLst>
          </p:cNvPr>
          <p:cNvSpPr txBox="1">
            <a:spLocks/>
          </p:cNvSpPr>
          <p:nvPr/>
        </p:nvSpPr>
        <p:spPr>
          <a:xfrm>
            <a:off x="2762790" y="3828758"/>
            <a:ext cx="1357075" cy="52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r>
              <a:rPr lang="en-US" dirty="0" err="1"/>
              <a:t>Laki-laki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5879E-4139-E163-3026-719C3D1C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1" t="33024" r="42960" b="10983"/>
          <a:stretch/>
        </p:blipFill>
        <p:spPr>
          <a:xfrm>
            <a:off x="5007262" y="1353743"/>
            <a:ext cx="1066259" cy="2500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048B7-8AEE-092E-5993-A0E5AECE2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2" t="14520" r="38435" b="6386"/>
          <a:stretch/>
        </p:blipFill>
        <p:spPr>
          <a:xfrm>
            <a:off x="2915791" y="1242252"/>
            <a:ext cx="1204074" cy="26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16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85"/>
          <p:cNvSpPr txBox="1">
            <a:spLocks noGrp="1"/>
          </p:cNvSpPr>
          <p:nvPr>
            <p:ph type="ctrTitle"/>
          </p:nvPr>
        </p:nvSpPr>
        <p:spPr>
          <a:xfrm>
            <a:off x="2373181" y="736948"/>
            <a:ext cx="4397435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TERIMA KASIH!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73" name="Google Shape;1573;p85"/>
          <p:cNvSpPr txBox="1"/>
          <p:nvPr/>
        </p:nvSpPr>
        <p:spPr>
          <a:xfrm>
            <a:off x="2507300" y="4271900"/>
            <a:ext cx="4129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B7E493-1281-4A8E-99B0-986E830D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6" y="1897587"/>
            <a:ext cx="1804744" cy="13483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77654" y="1148610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105900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Pentingnya kemampuan berbahasa asing dalam menghadapi tantangan globalisasi telah memunculkan minat yang semakin besar terhadap pembelajaran bahasa Jepang</a:t>
            </a:r>
            <a:r>
              <a:rPr lang="en-US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. </a:t>
            </a:r>
          </a:p>
          <a:p>
            <a:pPr marL="0" indent="0" algn="just">
              <a:lnSpc>
                <a:spcPct val="150000"/>
              </a:lnSpc>
            </a:pPr>
            <a:endParaRPr lang="en-US" sz="1600" dirty="0">
              <a:effectLst/>
              <a:latin typeface="Arvo" panose="020B0604020202020204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 Jepang tidak hanya merupakan alat komunikasi, tetapi juga membuka pintu untuk memahami budaya, literatur, dan dinamika ekonomi Jepang yang kuat. </a:t>
            </a:r>
            <a:endParaRPr lang="en-US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31800" y="1940800"/>
            <a:ext cx="404443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2900" y="1105182"/>
            <a:ext cx="8458200" cy="403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Di era digital ini, teknologi telah mengubah paradigma pembelajaran, dan peran teknologi dalam pendidikan semakin meningkat.</a:t>
            </a:r>
            <a:endParaRPr lang="en-US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endParaRPr lang="en-US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Namun, dalam konteks pembelajaran bahasa Jepang, ada kebutuhan untuk mengintegrasikan aspek budaya, keterampilan berbicara, dan interaksi praktis dengan pendekatan modern yang menarik.</a:t>
            </a:r>
          </a:p>
        </p:txBody>
      </p:sp>
    </p:spTree>
    <p:extLst>
      <p:ext uri="{BB962C8B-B14F-4D97-AF65-F5344CB8AC3E}">
        <p14:creationId xmlns:p14="http://schemas.microsoft.com/office/powerpoint/2010/main" val="28747883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45757" y="1148611"/>
            <a:ext cx="4655852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1978304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Menciptakan </a:t>
            </a:r>
            <a:r>
              <a:rPr lang="id-ID" sz="1600" dirty="0" err="1">
                <a:effectLst/>
                <a:latin typeface="Arvo" panose="020B0604020202020204" charset="0"/>
                <a:ea typeface="Yu Mincho" panose="02020400000000000000" pitchFamily="18" charset="-128"/>
              </a:rPr>
              <a:t>game</a:t>
            </a: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 simulasi 3D inovatif yang berfokus pada</a:t>
            </a:r>
            <a:r>
              <a:rPr lang="en-US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 </a:t>
            </a: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pembelajaran bahasa Jepang dengan menggabungkan teknologi </a:t>
            </a:r>
            <a:r>
              <a:rPr lang="id-ID" sz="1600" dirty="0" err="1">
                <a:effectLst/>
                <a:latin typeface="Arvo" panose="020B0604020202020204" charset="0"/>
                <a:ea typeface="Yu Mincho" panose="02020400000000000000" pitchFamily="18" charset="-128"/>
              </a:rPr>
              <a:t>Unity</a:t>
            </a:r>
            <a:r>
              <a:rPr lang="en-US" sz="1600" dirty="0">
                <a:latin typeface="Arvo" panose="020B0604020202020204" charset="0"/>
                <a:ea typeface="Yu Mincho" panose="02020400000000000000" pitchFamily="18" charset="-128"/>
              </a:rPr>
              <a:t> </a:t>
            </a:r>
            <a:r>
              <a:rPr lang="id-ID" sz="1600" dirty="0" err="1">
                <a:effectLst/>
                <a:latin typeface="Arvo" panose="020B0604020202020204" charset="0"/>
                <a:ea typeface="Yu Mincho" panose="02020400000000000000" pitchFamily="18" charset="-128"/>
              </a:rPr>
              <a:t>Engine</a:t>
            </a: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 dan edukasi, menginspirasi minat belajar, serta meningkatkan</a:t>
            </a:r>
            <a:r>
              <a:rPr lang="en-US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 </a:t>
            </a: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keterlibatan pengguna.</a:t>
            </a:r>
            <a:endParaRPr lang="en-US" sz="1600" dirty="0">
              <a:latin typeface="Arvo" panose="020B0604020202020204" charset="0"/>
              <a:ea typeface="Yu Mincho" panose="02020400000000000000" pitchFamily="18" charset="-128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vo" panose="020B0604020202020204" charset="0"/>
              </a:rPr>
              <a:t>Menjelajahi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potensi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pemanfaatan</a:t>
            </a:r>
            <a:r>
              <a:rPr lang="en-US" sz="1600" dirty="0">
                <a:latin typeface="Arvo" panose="020B0604020202020204" charset="0"/>
              </a:rPr>
              <a:t> game </a:t>
            </a:r>
            <a:r>
              <a:rPr lang="en-US" sz="1600" dirty="0" err="1">
                <a:latin typeface="Arvo" panose="020B0604020202020204" charset="0"/>
              </a:rPr>
              <a:t>simulasi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sebagai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alternatif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pembelajaran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bagi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pengguna</a:t>
            </a:r>
            <a:r>
              <a:rPr lang="en-US" sz="1600" dirty="0">
                <a:latin typeface="Arvo" panose="020B0604020202020204" charset="0"/>
              </a:rPr>
              <a:t> yang </a:t>
            </a:r>
            <a:r>
              <a:rPr lang="en-US" sz="1600" dirty="0" err="1">
                <a:latin typeface="Arvo" panose="020B0604020202020204" charset="0"/>
              </a:rPr>
              <a:t>tidak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mampu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mengikuti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kursus</a:t>
            </a:r>
            <a:r>
              <a:rPr lang="en-US" sz="1600" dirty="0">
                <a:latin typeface="Arvo" panose="020B0604020202020204" charset="0"/>
              </a:rPr>
              <a:t> formal </a:t>
            </a:r>
            <a:r>
              <a:rPr lang="en-US" sz="1600" dirty="0" err="1">
                <a:latin typeface="Arvo" panose="020B0604020202020204" charset="0"/>
              </a:rPr>
              <a:t>akibat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keterbatasan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biaya</a:t>
            </a:r>
            <a:r>
              <a:rPr lang="en-US" sz="1600" dirty="0">
                <a:latin typeface="Arvo" panose="020B0604020202020204" charset="0"/>
              </a:rPr>
              <a:t> dan </a:t>
            </a:r>
            <a:r>
              <a:rPr lang="en-US" sz="1600" dirty="0" err="1">
                <a:latin typeface="Arvo" panose="020B0604020202020204" charset="0"/>
              </a:rPr>
              <a:t>menciptakan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kesempatan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belajar</a:t>
            </a:r>
            <a:r>
              <a:rPr lang="en-US" sz="1600" dirty="0">
                <a:latin typeface="Arvo" panose="020B0604020202020204" charset="0"/>
              </a:rPr>
              <a:t> yang </a:t>
            </a:r>
            <a:r>
              <a:rPr lang="en-US" sz="1600" dirty="0" err="1">
                <a:latin typeface="Arvo" panose="020B0604020202020204" charset="0"/>
              </a:rPr>
              <a:t>lebih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merata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serta</a:t>
            </a:r>
            <a:r>
              <a:rPr lang="en-US" sz="1600" dirty="0">
                <a:latin typeface="Arvo" panose="020B0604020202020204" charset="0"/>
              </a:rPr>
              <a:t> </a:t>
            </a:r>
            <a:r>
              <a:rPr lang="en-US" sz="1600" dirty="0" err="1">
                <a:latin typeface="Arvo" panose="020B0604020202020204" charset="0"/>
              </a:rPr>
              <a:t>inklusif</a:t>
            </a:r>
            <a:r>
              <a:rPr lang="en-US" sz="1600" dirty="0">
                <a:latin typeface="Arvo" panose="020B0604020202020204" charset="0"/>
              </a:rPr>
              <a:t>.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31800" y="1940800"/>
            <a:ext cx="4310321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7826408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45757" y="1148611"/>
            <a:ext cx="4655852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1978304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Metode penelitian yang digunakan adalah Multimedia Development Life </a:t>
            </a:r>
            <a:r>
              <a:rPr lang="id-ID" sz="1600" dirty="0" err="1"/>
              <a:t>Cycle</a:t>
            </a:r>
            <a:r>
              <a:rPr lang="id-ID" sz="1600" dirty="0"/>
              <a:t> (MDLC), di mana terdiri dari enam tahapan penelitian yaitu konsep, desain, pengumpulan material, pembuatan, pengujian, dan pendistribusian. Menurut J. Oliver (2018), MDLC merupakan metode pengembangan sistem yang cocok untuk pengembangan berbasis multimedia.</a:t>
            </a:r>
            <a:endParaRPr lang="en-US" sz="1200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31800" y="1940800"/>
            <a:ext cx="4310321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773110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A5AAD-937F-4BD4-E1F8-EFDD2ED57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27" y="1310883"/>
            <a:ext cx="4417146" cy="29045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5;p32">
            <a:extLst>
              <a:ext uri="{FF2B5EF4-FFF2-40B4-BE49-F238E27FC236}">
                <a16:creationId xmlns:a16="http://schemas.microsoft.com/office/drawing/2014/main" id="{6054E3AD-C5D7-2BA2-875A-708F661F1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74" y="343625"/>
            <a:ext cx="4655852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METODE MDLC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2905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6;p32">
            <a:extLst>
              <a:ext uri="{FF2B5EF4-FFF2-40B4-BE49-F238E27FC236}">
                <a16:creationId xmlns:a16="http://schemas.microsoft.com/office/drawing/2014/main" id="{D95F78B6-2020-C619-57EF-F19BB5E1C4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615" y="978843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1.</a:t>
            </a:r>
            <a:r>
              <a:rPr lang="en-US" sz="1600" dirty="0"/>
              <a:t> </a:t>
            </a:r>
            <a:r>
              <a:rPr lang="id-ID" sz="1600" dirty="0" err="1"/>
              <a:t>Concept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Tahap pengonsepan (</a:t>
            </a:r>
            <a:r>
              <a:rPr lang="id-ID" sz="1600" dirty="0" err="1"/>
              <a:t>Concept</a:t>
            </a:r>
            <a:r>
              <a:rPr lang="id-ID" sz="1600" dirty="0"/>
              <a:t>) merupakan tahap untuk menentukan tujuan dan kepada siapa multimedia di </a:t>
            </a:r>
            <a:r>
              <a:rPr lang="id-ID" sz="1600" dirty="0" err="1"/>
              <a:t>tujukan</a:t>
            </a:r>
            <a:r>
              <a:rPr lang="id-ID" sz="1600" dirty="0"/>
              <a:t> (</a:t>
            </a:r>
            <a:r>
              <a:rPr lang="id-ID" sz="1600" dirty="0" err="1"/>
              <a:t>audiens</a:t>
            </a:r>
            <a:r>
              <a:rPr lang="id-ID" sz="1600" dirty="0"/>
              <a:t> </a:t>
            </a:r>
            <a:r>
              <a:rPr lang="id-ID" sz="1600" dirty="0" err="1"/>
              <a:t>identification</a:t>
            </a:r>
            <a:r>
              <a:rPr lang="id-ID" sz="1600" dirty="0"/>
              <a:t>) dan jenis aplikasi yang akan dibuat.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2.</a:t>
            </a:r>
            <a:r>
              <a:rPr lang="en-US" sz="1600" dirty="0"/>
              <a:t> </a:t>
            </a:r>
            <a:r>
              <a:rPr lang="id-ID" sz="1600" dirty="0"/>
              <a:t>Design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Perancangan (</a:t>
            </a:r>
            <a:r>
              <a:rPr lang="id-ID" sz="1600" dirty="0" err="1"/>
              <a:t>design</a:t>
            </a:r>
            <a:r>
              <a:rPr lang="id-ID" sz="1600" dirty="0"/>
              <a:t>) merupakan tahap pembuatan spesifikasi meliputi arsitektur proyek, gaya, tampilan dan kebutuhan material atau bahan untuk program. Spesifikasi dibuat </a:t>
            </a:r>
            <a:r>
              <a:rPr lang="id-ID" sz="1600" dirty="0" err="1"/>
              <a:t>serinci</a:t>
            </a:r>
            <a:r>
              <a:rPr lang="id-ID" sz="1600" dirty="0"/>
              <a:t> mungkin sehingga pada tahap berikutnya yaitu material </a:t>
            </a:r>
            <a:r>
              <a:rPr lang="id-ID" sz="1600" dirty="0" err="1"/>
              <a:t>collecting</a:t>
            </a:r>
            <a:r>
              <a:rPr lang="id-ID" sz="1600" dirty="0"/>
              <a:t> dan </a:t>
            </a:r>
            <a:r>
              <a:rPr lang="id-ID" sz="1600" dirty="0" err="1"/>
              <a:t>assembly</a:t>
            </a:r>
            <a:r>
              <a:rPr lang="id-ID" sz="1600" dirty="0"/>
              <a:t>, pengambilan keputusan baru tidak diperlukan lagi.</a:t>
            </a:r>
          </a:p>
        </p:txBody>
      </p:sp>
    </p:spTree>
    <p:extLst>
      <p:ext uri="{BB962C8B-B14F-4D97-AF65-F5344CB8AC3E}">
        <p14:creationId xmlns:p14="http://schemas.microsoft.com/office/powerpoint/2010/main" val="21497094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6;p32">
            <a:extLst>
              <a:ext uri="{FF2B5EF4-FFF2-40B4-BE49-F238E27FC236}">
                <a16:creationId xmlns:a16="http://schemas.microsoft.com/office/drawing/2014/main" id="{D95F78B6-2020-C619-57EF-F19BB5E1C4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615" y="978843"/>
            <a:ext cx="8446770" cy="329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3.</a:t>
            </a:r>
            <a:r>
              <a:rPr lang="en-US" sz="1600" dirty="0"/>
              <a:t> </a:t>
            </a:r>
            <a:r>
              <a:rPr lang="id-ID" sz="1600" dirty="0"/>
              <a:t>Material </a:t>
            </a:r>
            <a:r>
              <a:rPr lang="id-ID" sz="1600" dirty="0" err="1"/>
              <a:t>Collecting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Pengumpulan materi merupakan tahap pengumpulan bahan yang sesuai dengan kebutuhan yang dikerjakan. Tahap ini dapat dilakukan secara </a:t>
            </a:r>
            <a:r>
              <a:rPr lang="id-ID" sz="1600" dirty="0" err="1"/>
              <a:t>parallel</a:t>
            </a:r>
            <a:r>
              <a:rPr lang="id-ID" sz="1600" dirty="0"/>
              <a:t> dengan tahap </a:t>
            </a:r>
            <a:r>
              <a:rPr lang="id-ID" sz="1600" dirty="0" err="1"/>
              <a:t>assembly</a:t>
            </a:r>
            <a:r>
              <a:rPr lang="id-ID" sz="1600" dirty="0"/>
              <a:t>.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4.</a:t>
            </a:r>
            <a:r>
              <a:rPr lang="en-US" sz="1600" dirty="0"/>
              <a:t> </a:t>
            </a:r>
            <a:r>
              <a:rPr lang="id-ID" sz="1600" dirty="0" err="1"/>
              <a:t>Assembly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Tahap </a:t>
            </a:r>
            <a:r>
              <a:rPr lang="id-ID" sz="1600" dirty="0" err="1"/>
              <a:t>assembly</a:t>
            </a:r>
            <a:r>
              <a:rPr lang="id-ID" sz="1600" dirty="0"/>
              <a:t> merupakan tahap pembuatan semua obyek atau bahan multimedia dibuat. Pembuatan proyek didasarkan pada tahap </a:t>
            </a:r>
            <a:r>
              <a:rPr lang="id-ID" sz="1600" dirty="0" err="1"/>
              <a:t>design</a:t>
            </a:r>
            <a:r>
              <a:rPr lang="id-ID" sz="1600" dirty="0"/>
              <a:t> </a:t>
            </a:r>
            <a:r>
              <a:rPr lang="id-ID" sz="1600" dirty="0" err="1"/>
              <a:t>storyboard</a:t>
            </a:r>
            <a:r>
              <a:rPr lang="id-ID" sz="1600" dirty="0"/>
              <a:t>, dan struktur navigasi.</a:t>
            </a:r>
          </a:p>
        </p:txBody>
      </p:sp>
    </p:spTree>
    <p:extLst>
      <p:ext uri="{BB962C8B-B14F-4D97-AF65-F5344CB8AC3E}">
        <p14:creationId xmlns:p14="http://schemas.microsoft.com/office/powerpoint/2010/main" val="28951804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6;p32">
            <a:extLst>
              <a:ext uri="{FF2B5EF4-FFF2-40B4-BE49-F238E27FC236}">
                <a16:creationId xmlns:a16="http://schemas.microsoft.com/office/drawing/2014/main" id="{D95F78B6-2020-C619-57EF-F19BB5E1C4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615" y="978843"/>
            <a:ext cx="8446770" cy="329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5.</a:t>
            </a:r>
            <a:r>
              <a:rPr lang="en-US" sz="1600" dirty="0"/>
              <a:t> </a:t>
            </a:r>
            <a:r>
              <a:rPr lang="id-ID" sz="1600" dirty="0"/>
              <a:t>Testing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Dilakukan setelah selesai tahap pembuatan (</a:t>
            </a:r>
            <a:r>
              <a:rPr lang="id-ID" sz="1600" dirty="0" err="1"/>
              <a:t>assembly</a:t>
            </a:r>
            <a:r>
              <a:rPr lang="id-ID" sz="1600" dirty="0"/>
              <a:t>) dengan melakukan serangkaian uji coba pada program untuk mencari celah kesalahan atau </a:t>
            </a:r>
            <a:r>
              <a:rPr lang="id-ID" sz="1600" dirty="0" err="1"/>
              <a:t>bug</a:t>
            </a:r>
            <a:r>
              <a:rPr lang="id-ID" sz="1600" dirty="0"/>
              <a:t>.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6.</a:t>
            </a:r>
            <a:r>
              <a:rPr lang="en-US" sz="1600" dirty="0"/>
              <a:t> </a:t>
            </a:r>
            <a:r>
              <a:rPr lang="id-ID" sz="1600" dirty="0" err="1"/>
              <a:t>Distribution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Tahapan di mana aplikasi disimpan dalam suatu media penyimpanan.</a:t>
            </a:r>
          </a:p>
        </p:txBody>
      </p:sp>
    </p:spTree>
    <p:extLst>
      <p:ext uri="{BB962C8B-B14F-4D97-AF65-F5344CB8AC3E}">
        <p14:creationId xmlns:p14="http://schemas.microsoft.com/office/powerpoint/2010/main" val="21265428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487</Words>
  <Application>Microsoft Office PowerPoint</Application>
  <PresentationFormat>On-screen Show (16:9)</PresentationFormat>
  <Paragraphs>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Barlow Condensed SemiBold</vt:lpstr>
      <vt:lpstr>Arvo</vt:lpstr>
      <vt:lpstr>My Creative CV XL by Slidesgo</vt:lpstr>
      <vt:lpstr>IMPLEMENTASI GAME ANDROID 3D SIMULASI DALAM PEMBELAJARAN BAHASA JEPANG DENGAN UNITY ENGINE MENGGUNAKAN METODE MDLC DAN PUBLIKASI DI PLAY STORE</vt:lpstr>
      <vt:lpstr>LATAR BELAKANG</vt:lpstr>
      <vt:lpstr>PowerPoint Presentation</vt:lpstr>
      <vt:lpstr>TUJUAN PENELITIAN</vt:lpstr>
      <vt:lpstr>METODE PENELITIAN</vt:lpstr>
      <vt:lpstr>ALUR METODE MDLC</vt:lpstr>
      <vt:lpstr>PowerPoint Presentation</vt:lpstr>
      <vt:lpstr>PowerPoint Presentation</vt:lpstr>
      <vt:lpstr>PowerPoint Presentation</vt:lpstr>
      <vt:lpstr>GAMBARAN PERMAINAN</vt:lpstr>
      <vt:lpstr>DESKRIPSI PERMAINAN</vt:lpstr>
      <vt:lpstr>DESKRIPSI PERMAINAN</vt:lpstr>
      <vt:lpstr>KARAKTER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cp:lastModifiedBy>Andri Firman Saputra</cp:lastModifiedBy>
  <cp:revision>137</cp:revision>
  <dcterms:modified xsi:type="dcterms:W3CDTF">2023-09-12T22:53:25Z</dcterms:modified>
</cp:coreProperties>
</file>