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0" r:id="rId4"/>
    <p:sldId id="263" r:id="rId5"/>
    <p:sldId id="264" r:id="rId6"/>
    <p:sldId id="265" r:id="rId7"/>
    <p:sldId id="266" r:id="rId8"/>
    <p:sldId id="269" r:id="rId9"/>
    <p:sldId id="270" r:id="rId1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62D6E-502D-95CE-DABE-9F4BE2D0535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A466FE12-B2E5-23DF-CA18-11F099831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2FDC9361-0ED0-E24E-5A10-5A6A682319A9}"/>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5" name="Footer Placeholder 4">
            <a:extLst>
              <a:ext uri="{FF2B5EF4-FFF2-40B4-BE49-F238E27FC236}">
                <a16:creationId xmlns:a16="http://schemas.microsoft.com/office/drawing/2014/main" id="{D667CC3A-3ADA-3144-5B38-88EB140568A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413E7A2B-84EF-FA22-29BF-05A99B2C6140}"/>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3169469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D10FE-1F3B-E1C8-7602-545897ED1347}"/>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FCB7D63A-2B50-17AA-DBB6-3464EC97C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25E1DE0-A938-2CA3-0A4C-78B412A3DBC8}"/>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5" name="Footer Placeholder 4">
            <a:extLst>
              <a:ext uri="{FF2B5EF4-FFF2-40B4-BE49-F238E27FC236}">
                <a16:creationId xmlns:a16="http://schemas.microsoft.com/office/drawing/2014/main" id="{585AC35D-2167-43A4-2B8C-7F1BCEFAC18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E7856388-6314-BA65-16A5-80FE56CA51ED}"/>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121821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03EF56-4DD0-B5DC-D7FF-EE1252D36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3E134863-DC33-B1D8-42A0-6BCF97187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669BF6C3-BF14-D5C8-C79C-E7914DFA41E0}"/>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5" name="Footer Placeholder 4">
            <a:extLst>
              <a:ext uri="{FF2B5EF4-FFF2-40B4-BE49-F238E27FC236}">
                <a16:creationId xmlns:a16="http://schemas.microsoft.com/office/drawing/2014/main" id="{E4541918-7FEF-8405-8E3A-76E9A7C903FE}"/>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2CCEBA45-F825-EE6A-076D-5F6259EDE7FA}"/>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1993439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D238D-1973-D316-3B85-EF18CD8A08E4}"/>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96736C0C-6EA9-9348-AB3D-816BE7482E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C767E8FC-D770-B4C9-FA52-C36053DB4F02}"/>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5" name="Footer Placeholder 4">
            <a:extLst>
              <a:ext uri="{FF2B5EF4-FFF2-40B4-BE49-F238E27FC236}">
                <a16:creationId xmlns:a16="http://schemas.microsoft.com/office/drawing/2014/main" id="{C2B89330-65E1-A2E5-8BD1-4C66BE9A7EE3}"/>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0DE9AA90-C6C8-F267-9ADA-4080941D3C6C}"/>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3275030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35DF-EA35-5582-6A59-7CCB916CC5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F159D50A-BAD4-19BB-29B5-D739925571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492BB2-4714-723E-0063-AD11A405B007}"/>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5" name="Footer Placeholder 4">
            <a:extLst>
              <a:ext uri="{FF2B5EF4-FFF2-40B4-BE49-F238E27FC236}">
                <a16:creationId xmlns:a16="http://schemas.microsoft.com/office/drawing/2014/main" id="{A80A6C3D-488E-F941-3A22-5D2C2FB768CB}"/>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93B68AD0-20C5-B7C7-EB47-9BC81CF5AB03}"/>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1026569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11D2-2F35-B99C-549E-629A12B7A3CE}"/>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FDD983C5-CDB1-F33B-856D-2AF382CAE8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44601046-3C9E-0563-2CD9-42F903D9FB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FA473D5F-89C4-780B-83FD-4ED1513D86B2}"/>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6" name="Footer Placeholder 5">
            <a:extLst>
              <a:ext uri="{FF2B5EF4-FFF2-40B4-BE49-F238E27FC236}">
                <a16:creationId xmlns:a16="http://schemas.microsoft.com/office/drawing/2014/main" id="{17AC77EC-9F91-18E8-7698-35521CE9A93B}"/>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D7AABF9C-52B7-65B6-3CA2-B24C5E547C87}"/>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1170439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F1EE4-8F39-B91A-868E-9D1F5D0BA5F4}"/>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79FCB910-2C4A-1878-10FC-3636AD35A5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820A3E-8CFF-F155-6A8B-FCAACD52F4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EB6FC4C6-1E18-905F-7C56-99EABDC7CF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657773-E661-4A97-14C2-B08A8FB380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B974A487-4EB3-F5F1-EA76-6799DFF6D906}"/>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8" name="Footer Placeholder 7">
            <a:extLst>
              <a:ext uri="{FF2B5EF4-FFF2-40B4-BE49-F238E27FC236}">
                <a16:creationId xmlns:a16="http://schemas.microsoft.com/office/drawing/2014/main" id="{1379930C-CEF1-49E9-75CF-4A6346FE14AA}"/>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A35C9B46-E505-7CF3-0F93-680E89E599F9}"/>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4249974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549ED-789D-5F15-EE8B-6F5BECC1C342}"/>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020368D9-6210-2568-BC9D-F06F227790A9}"/>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4" name="Footer Placeholder 3">
            <a:extLst>
              <a:ext uri="{FF2B5EF4-FFF2-40B4-BE49-F238E27FC236}">
                <a16:creationId xmlns:a16="http://schemas.microsoft.com/office/drawing/2014/main" id="{0C37A3EA-02A6-E6E7-F9A5-DFD51C136EAA}"/>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87F3BD60-F345-72FF-BE1C-760228669C04}"/>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48324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4DA0B-E0D6-A7A1-DB10-2C8E74D7A422}"/>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3" name="Footer Placeholder 2">
            <a:extLst>
              <a:ext uri="{FF2B5EF4-FFF2-40B4-BE49-F238E27FC236}">
                <a16:creationId xmlns:a16="http://schemas.microsoft.com/office/drawing/2014/main" id="{A1F38D0D-C3ED-E073-F04F-A838594AB970}"/>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C32765AC-FA9D-24AC-5C11-7E1DD827D78C}"/>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779181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DC78D-02F3-1928-285F-093902393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D7018D71-EDDE-E24B-9589-01818C11DB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784DAFAF-D35A-D4DF-079C-4DDAC3CDC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236583-637F-6AC6-01EC-68A1A563F655}"/>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6" name="Footer Placeholder 5">
            <a:extLst>
              <a:ext uri="{FF2B5EF4-FFF2-40B4-BE49-F238E27FC236}">
                <a16:creationId xmlns:a16="http://schemas.microsoft.com/office/drawing/2014/main" id="{8B980BE2-23D8-4EAE-11F3-99FE2443CCD3}"/>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1771BC85-26DE-7998-BCA7-B3D7592C3BC1}"/>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106573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8353-524C-4A9F-B6AE-D1EDF3F003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671EA081-4B52-735E-F6F2-830615854A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D80428CB-A020-F85D-54E1-089D56F922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ED04B-FD19-F4F7-2946-08B4D86F8A4A}"/>
              </a:ext>
            </a:extLst>
          </p:cNvPr>
          <p:cNvSpPr>
            <a:spLocks noGrp="1"/>
          </p:cNvSpPr>
          <p:nvPr>
            <p:ph type="dt" sz="half" idx="10"/>
          </p:nvPr>
        </p:nvSpPr>
        <p:spPr/>
        <p:txBody>
          <a:bodyPr/>
          <a:lstStyle/>
          <a:p>
            <a:fld id="{EBB008F3-ECE1-4890-A53C-C159D4D3D299}" type="datetimeFigureOut">
              <a:rPr lang="id-ID" smtClean="0"/>
              <a:t>16/06/2023</a:t>
            </a:fld>
            <a:endParaRPr lang="id-ID"/>
          </a:p>
        </p:txBody>
      </p:sp>
      <p:sp>
        <p:nvSpPr>
          <p:cNvPr id="6" name="Footer Placeholder 5">
            <a:extLst>
              <a:ext uri="{FF2B5EF4-FFF2-40B4-BE49-F238E27FC236}">
                <a16:creationId xmlns:a16="http://schemas.microsoft.com/office/drawing/2014/main" id="{1755011B-AF19-630B-2FF9-21E2D1C81008}"/>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D35FC6A-B614-DF93-CC3B-BFAA4162C1A8}"/>
              </a:ext>
            </a:extLst>
          </p:cNvPr>
          <p:cNvSpPr>
            <a:spLocks noGrp="1"/>
          </p:cNvSpPr>
          <p:nvPr>
            <p:ph type="sldNum" sz="quarter" idx="12"/>
          </p:nvPr>
        </p:nvSpPr>
        <p:spPr/>
        <p:txBody>
          <a:bodyPr/>
          <a:lstStyle/>
          <a:p>
            <a:fld id="{FA673FFD-2030-46E2-8D93-E6D5A457ACBA}" type="slidenum">
              <a:rPr lang="id-ID" smtClean="0"/>
              <a:t>‹#›</a:t>
            </a:fld>
            <a:endParaRPr lang="id-ID"/>
          </a:p>
        </p:txBody>
      </p:sp>
    </p:spTree>
    <p:extLst>
      <p:ext uri="{BB962C8B-B14F-4D97-AF65-F5344CB8AC3E}">
        <p14:creationId xmlns:p14="http://schemas.microsoft.com/office/powerpoint/2010/main" val="3383693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D9141A-F130-1285-837E-E1C88B97CE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3216BA6F-7D15-98D6-1BAC-E013132AD9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F526619F-EDA6-4378-6E9E-94CFF5EEEF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B008F3-ECE1-4890-A53C-C159D4D3D299}" type="datetimeFigureOut">
              <a:rPr lang="id-ID" smtClean="0"/>
              <a:t>16/06/2023</a:t>
            </a:fld>
            <a:endParaRPr lang="id-ID"/>
          </a:p>
        </p:txBody>
      </p:sp>
      <p:sp>
        <p:nvSpPr>
          <p:cNvPr id="5" name="Footer Placeholder 4">
            <a:extLst>
              <a:ext uri="{FF2B5EF4-FFF2-40B4-BE49-F238E27FC236}">
                <a16:creationId xmlns:a16="http://schemas.microsoft.com/office/drawing/2014/main" id="{920193CE-D0CE-B050-17C7-CC4689B2B8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a:extLst>
              <a:ext uri="{FF2B5EF4-FFF2-40B4-BE49-F238E27FC236}">
                <a16:creationId xmlns:a16="http://schemas.microsoft.com/office/drawing/2014/main" id="{023E9155-EFDA-E3D2-ECCE-D5CA182A2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673FFD-2030-46E2-8D93-E6D5A457ACBA}" type="slidenum">
              <a:rPr lang="id-ID" smtClean="0"/>
              <a:t>‹#›</a:t>
            </a:fld>
            <a:endParaRPr lang="id-ID"/>
          </a:p>
        </p:txBody>
      </p:sp>
    </p:spTree>
    <p:extLst>
      <p:ext uri="{BB962C8B-B14F-4D97-AF65-F5344CB8AC3E}">
        <p14:creationId xmlns:p14="http://schemas.microsoft.com/office/powerpoint/2010/main" val="3499120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F21B-52C9-A3F9-229B-CEBC45D975C0}"/>
              </a:ext>
            </a:extLst>
          </p:cNvPr>
          <p:cNvSpPr>
            <a:spLocks noGrp="1"/>
          </p:cNvSpPr>
          <p:nvPr>
            <p:ph type="ctrTitle"/>
          </p:nvPr>
        </p:nvSpPr>
        <p:spPr/>
        <p:txBody>
          <a:bodyPr/>
          <a:lstStyle/>
          <a:p>
            <a:r>
              <a:rPr lang="en-US" b="1" dirty="0"/>
              <a:t>Artificial Technology For Software Engineering</a:t>
            </a:r>
            <a:endParaRPr lang="id-ID" b="1" dirty="0"/>
          </a:p>
        </p:txBody>
      </p:sp>
      <p:sp>
        <p:nvSpPr>
          <p:cNvPr id="3" name="Subtitle 2">
            <a:extLst>
              <a:ext uri="{FF2B5EF4-FFF2-40B4-BE49-F238E27FC236}">
                <a16:creationId xmlns:a16="http://schemas.microsoft.com/office/drawing/2014/main" id="{2D79D17E-7433-823C-7D04-17E6C06EE368}"/>
              </a:ext>
            </a:extLst>
          </p:cNvPr>
          <p:cNvSpPr>
            <a:spLocks noGrp="1"/>
          </p:cNvSpPr>
          <p:nvPr>
            <p:ph type="subTitle" idx="1"/>
          </p:nvPr>
        </p:nvSpPr>
        <p:spPr>
          <a:xfrm>
            <a:off x="3670852" y="3761063"/>
            <a:ext cx="4850296" cy="2133599"/>
          </a:xfrm>
        </p:spPr>
        <p:txBody>
          <a:bodyPr>
            <a:noAutofit/>
          </a:bodyPr>
          <a:lstStyle/>
          <a:p>
            <a:pPr algn="l"/>
            <a:r>
              <a:rPr lang="id-ID" sz="2000" dirty="0"/>
              <a:t>Kelompok 6:</a:t>
            </a:r>
          </a:p>
          <a:p>
            <a:pPr algn="just"/>
            <a:r>
              <a:rPr lang="id-ID" sz="2000" dirty="0"/>
              <a:t>Andri Firman Saputra </a:t>
            </a:r>
            <a:r>
              <a:rPr lang="en-US" sz="2000" dirty="0"/>
              <a:t>	</a:t>
            </a:r>
            <a:r>
              <a:rPr lang="id-ID" sz="2000" dirty="0"/>
              <a:t>- 201011402125</a:t>
            </a:r>
          </a:p>
          <a:p>
            <a:pPr algn="just"/>
            <a:r>
              <a:rPr lang="id-ID" sz="2000" dirty="0"/>
              <a:t>Ragil Ramadhan </a:t>
            </a:r>
            <a:r>
              <a:rPr lang="en-US" sz="2000" dirty="0"/>
              <a:t>		</a:t>
            </a:r>
            <a:r>
              <a:rPr lang="id-ID" sz="2000" dirty="0"/>
              <a:t>- 201011402305</a:t>
            </a:r>
          </a:p>
          <a:p>
            <a:pPr algn="just"/>
            <a:r>
              <a:rPr lang="id-ID" sz="2000" dirty="0"/>
              <a:t>Tifanny </a:t>
            </a:r>
            <a:r>
              <a:rPr lang="id-ID" sz="2000" dirty="0" err="1"/>
              <a:t>Patriane</a:t>
            </a:r>
            <a:r>
              <a:rPr lang="id-ID" sz="2000" dirty="0"/>
              <a:t> Andari </a:t>
            </a:r>
            <a:r>
              <a:rPr lang="en-US" sz="2000" dirty="0"/>
              <a:t>	</a:t>
            </a:r>
            <a:r>
              <a:rPr lang="id-ID" sz="2000" dirty="0"/>
              <a:t>- 201011402279</a:t>
            </a:r>
          </a:p>
          <a:p>
            <a:pPr algn="just"/>
            <a:r>
              <a:rPr lang="id-ID" sz="2000" dirty="0"/>
              <a:t>Yogi Rizky Pangestu </a:t>
            </a:r>
            <a:r>
              <a:rPr lang="en-US" sz="2000" dirty="0"/>
              <a:t>	</a:t>
            </a:r>
            <a:r>
              <a:rPr lang="id-ID" sz="2000" dirty="0"/>
              <a:t>- 201011400705</a:t>
            </a:r>
          </a:p>
          <a:p>
            <a:pPr algn="just"/>
            <a:endParaRPr lang="id-ID" sz="2000" dirty="0"/>
          </a:p>
        </p:txBody>
      </p:sp>
      <p:pic>
        <p:nvPicPr>
          <p:cNvPr id="5" name="Picture 4">
            <a:extLst>
              <a:ext uri="{FF2B5EF4-FFF2-40B4-BE49-F238E27FC236}">
                <a16:creationId xmlns:a16="http://schemas.microsoft.com/office/drawing/2014/main" id="{AAFC3E59-F1C8-4D06-64B7-0E34D75F09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276027129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DE43CFC-7E65-902B-5EB1-CBEA0CEDC920}"/>
              </a:ext>
            </a:extLst>
          </p:cNvPr>
          <p:cNvSpPr txBox="1"/>
          <p:nvPr/>
        </p:nvSpPr>
        <p:spPr>
          <a:xfrm>
            <a:off x="1056062" y="1749469"/>
            <a:ext cx="10079875" cy="3359061"/>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sv-SE" sz="2400" dirty="0"/>
              <a:t>Apa itu Teknologi Kecerdasan Buatan?</a:t>
            </a:r>
          </a:p>
          <a:p>
            <a:pPr marL="285750" indent="-285750">
              <a:lnSpc>
                <a:spcPct val="150000"/>
              </a:lnSpc>
              <a:buFont typeface="Arial" panose="020B0604020202020204" pitchFamily="34" charset="0"/>
              <a:buChar char="•"/>
            </a:pPr>
            <a:r>
              <a:rPr lang="sv-SE" sz="2400" dirty="0"/>
              <a:t>Penerapan Teknologi Kecerdasan Buatan di Bidang Rekayasa Perangkat Lunak</a:t>
            </a:r>
          </a:p>
          <a:p>
            <a:pPr marL="285750" indent="-285750">
              <a:lnSpc>
                <a:spcPct val="150000"/>
              </a:lnSpc>
              <a:buFont typeface="Arial" panose="020B0604020202020204" pitchFamily="34" charset="0"/>
              <a:buChar char="•"/>
            </a:pPr>
            <a:r>
              <a:rPr lang="sv-SE" sz="2400" dirty="0"/>
              <a:t>Machine Learning dalam Rekayasa Perangkat Lunak</a:t>
            </a:r>
          </a:p>
          <a:p>
            <a:pPr marL="285750" indent="-285750">
              <a:lnSpc>
                <a:spcPct val="150000"/>
              </a:lnSpc>
              <a:buFont typeface="Arial" panose="020B0604020202020204" pitchFamily="34" charset="0"/>
              <a:buChar char="•"/>
            </a:pPr>
            <a:r>
              <a:rPr lang="sv-SE" sz="2400" dirty="0"/>
              <a:t>Penggunaan Chatbot dalam Rekayasa Perangkat Lunak</a:t>
            </a:r>
          </a:p>
          <a:p>
            <a:pPr marL="285750" indent="-285750">
              <a:lnSpc>
                <a:spcPct val="150000"/>
              </a:lnSpc>
              <a:buFont typeface="Arial" panose="020B0604020202020204" pitchFamily="34" charset="0"/>
              <a:buChar char="•"/>
            </a:pPr>
            <a:r>
              <a:rPr lang="sv-SE" sz="2400" dirty="0"/>
              <a:t>Kesimpulan</a:t>
            </a:r>
          </a:p>
          <a:p>
            <a:pPr marL="285750" indent="-285750">
              <a:lnSpc>
                <a:spcPct val="150000"/>
              </a:lnSpc>
              <a:buFont typeface="Arial" panose="020B0604020202020204" pitchFamily="34" charset="0"/>
              <a:buChar char="•"/>
            </a:pPr>
            <a:r>
              <a:rPr lang="sv-SE" sz="2400" dirty="0"/>
              <a:t>Referensi</a:t>
            </a:r>
          </a:p>
        </p:txBody>
      </p:sp>
      <p:pic>
        <p:nvPicPr>
          <p:cNvPr id="2" name="Picture 1">
            <a:extLst>
              <a:ext uri="{FF2B5EF4-FFF2-40B4-BE49-F238E27FC236}">
                <a16:creationId xmlns:a16="http://schemas.microsoft.com/office/drawing/2014/main" id="{AD2864C6-B7B6-EB0C-9115-C3D9FEA67A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156455127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ECE4-3972-9D12-8F29-3470787D404D}"/>
              </a:ext>
            </a:extLst>
          </p:cNvPr>
          <p:cNvSpPr>
            <a:spLocks noGrp="1"/>
          </p:cNvSpPr>
          <p:nvPr>
            <p:ph type="title"/>
          </p:nvPr>
        </p:nvSpPr>
        <p:spPr>
          <a:xfrm>
            <a:off x="667513" y="262006"/>
            <a:ext cx="4540596" cy="1066800"/>
          </a:xfrm>
        </p:spPr>
        <p:txBody>
          <a:bodyPr/>
          <a:lstStyle/>
          <a:p>
            <a:pPr algn="ctr"/>
            <a:r>
              <a:rPr lang="sv-SE" b="1" dirty="0"/>
              <a:t>Apa itu Teknologi Kecerdasan Buatan?</a:t>
            </a:r>
            <a:endParaRPr lang="id-ID" b="1" dirty="0"/>
          </a:p>
        </p:txBody>
      </p:sp>
      <p:pic>
        <p:nvPicPr>
          <p:cNvPr id="6" name="Picture Placeholder 5">
            <a:extLst>
              <a:ext uri="{FF2B5EF4-FFF2-40B4-BE49-F238E27FC236}">
                <a16:creationId xmlns:a16="http://schemas.microsoft.com/office/drawing/2014/main" id="{047A5592-0077-0DAE-AE76-C9EDC393465E}"/>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8761" r="8761"/>
          <a:stretch/>
        </p:blipFill>
        <p:spPr>
          <a:xfrm>
            <a:off x="6096000" y="0"/>
            <a:ext cx="8685312" cy="6858000"/>
          </a:xfrm>
        </p:spPr>
      </p:pic>
      <p:sp>
        <p:nvSpPr>
          <p:cNvPr id="4" name="Text Placeholder 3">
            <a:extLst>
              <a:ext uri="{FF2B5EF4-FFF2-40B4-BE49-F238E27FC236}">
                <a16:creationId xmlns:a16="http://schemas.microsoft.com/office/drawing/2014/main" id="{6B0C0C0B-5211-F060-6E70-D4EAD6E036FF}"/>
              </a:ext>
            </a:extLst>
          </p:cNvPr>
          <p:cNvSpPr>
            <a:spLocks noGrp="1"/>
          </p:cNvSpPr>
          <p:nvPr>
            <p:ph type="body" sz="half" idx="2"/>
          </p:nvPr>
        </p:nvSpPr>
        <p:spPr>
          <a:xfrm>
            <a:off x="667514" y="1404730"/>
            <a:ext cx="4540595" cy="4200940"/>
          </a:xfrm>
        </p:spPr>
        <p:txBody>
          <a:bodyPr>
            <a:noAutofit/>
          </a:bodyPr>
          <a:lstStyle/>
          <a:p>
            <a:pPr>
              <a:lnSpc>
                <a:spcPct val="100000"/>
              </a:lnSpc>
            </a:pPr>
            <a:r>
              <a:rPr lang="id-ID" sz="1800" dirty="0"/>
              <a:t>Teknologi kecerdasan buatan atau yang lebih dikenal dengan istilah </a:t>
            </a:r>
            <a:r>
              <a:rPr lang="id-ID" sz="1800" dirty="0" err="1"/>
              <a:t>Artificial</a:t>
            </a:r>
            <a:r>
              <a:rPr lang="id-ID" sz="1800" dirty="0"/>
              <a:t> </a:t>
            </a:r>
            <a:r>
              <a:rPr lang="id-ID" sz="1800" dirty="0" err="1"/>
              <a:t>Intelligence</a:t>
            </a:r>
            <a:r>
              <a:rPr lang="id-ID" sz="1800" dirty="0"/>
              <a:t> (AI) adalah teknologi yang memungkinkan mesin untuk dapat melakukan tugas-tugas yang sebelumnya hanya bisa dilakukan oleh manusia. Konsep dasar dari AI adalah membuat mesin dapat belajar dan beradaptasi dengan lingkungan sekitarnya, sehingga mesin tersebut dapat mengambil keputusan secara mandiri.</a:t>
            </a:r>
          </a:p>
          <a:p>
            <a:pPr>
              <a:lnSpc>
                <a:spcPct val="100000"/>
              </a:lnSpc>
            </a:pPr>
            <a:r>
              <a:rPr lang="id-ID" sz="1800" dirty="0"/>
              <a:t>Dalam pengembangan perangkat lunak, teknologi kecerdasan buatan dapat digunakan untuk membantu meningkatkan efisiensi dan kualitas pengembangan perangkat lunak. Dengan adanya AI, mesin dapat melakukan tugas-tugas yang biasanya membutuhkan waktu dan tenaga manusia dalam waktu yang lebih singkat dan akurat.</a:t>
            </a:r>
          </a:p>
          <a:p>
            <a:pPr>
              <a:lnSpc>
                <a:spcPct val="100000"/>
              </a:lnSpc>
            </a:pPr>
            <a:endParaRPr lang="id-ID" sz="1800" dirty="0"/>
          </a:p>
        </p:txBody>
      </p:sp>
      <p:pic>
        <p:nvPicPr>
          <p:cNvPr id="5" name="Picture 4">
            <a:extLst>
              <a:ext uri="{FF2B5EF4-FFF2-40B4-BE49-F238E27FC236}">
                <a16:creationId xmlns:a16="http://schemas.microsoft.com/office/drawing/2014/main" id="{26657E8F-6D92-BF71-6DCD-9276EC8401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190020236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ECE4-3972-9D12-8F29-3470787D404D}"/>
              </a:ext>
            </a:extLst>
          </p:cNvPr>
          <p:cNvSpPr>
            <a:spLocks noGrp="1"/>
          </p:cNvSpPr>
          <p:nvPr>
            <p:ph type="title"/>
          </p:nvPr>
        </p:nvSpPr>
        <p:spPr>
          <a:xfrm>
            <a:off x="667513" y="672826"/>
            <a:ext cx="4540596" cy="1066800"/>
          </a:xfrm>
        </p:spPr>
        <p:txBody>
          <a:bodyPr>
            <a:normAutofit fontScale="90000"/>
          </a:bodyPr>
          <a:lstStyle/>
          <a:p>
            <a:pPr algn="ctr"/>
            <a:r>
              <a:rPr lang="id-ID" b="1" dirty="0"/>
              <a:t>Penerapan Teknologi Kecerdasan Buatan di Bidang Rekayasa Perangkat Lunak</a:t>
            </a:r>
          </a:p>
        </p:txBody>
      </p:sp>
      <p:sp>
        <p:nvSpPr>
          <p:cNvPr id="4" name="Text Placeholder 3">
            <a:extLst>
              <a:ext uri="{FF2B5EF4-FFF2-40B4-BE49-F238E27FC236}">
                <a16:creationId xmlns:a16="http://schemas.microsoft.com/office/drawing/2014/main" id="{6B0C0C0B-5211-F060-6E70-D4EAD6E036FF}"/>
              </a:ext>
            </a:extLst>
          </p:cNvPr>
          <p:cNvSpPr>
            <a:spLocks noGrp="1"/>
          </p:cNvSpPr>
          <p:nvPr>
            <p:ph type="body" sz="half" idx="2"/>
          </p:nvPr>
        </p:nvSpPr>
        <p:spPr>
          <a:xfrm>
            <a:off x="667514" y="1815550"/>
            <a:ext cx="4540595" cy="4200940"/>
          </a:xfrm>
        </p:spPr>
        <p:txBody>
          <a:bodyPr>
            <a:noAutofit/>
          </a:bodyPr>
          <a:lstStyle/>
          <a:p>
            <a:pPr>
              <a:lnSpc>
                <a:spcPct val="100000"/>
              </a:lnSpc>
            </a:pPr>
            <a:r>
              <a:rPr lang="id-ID" sz="1800" dirty="0"/>
              <a:t>Penerapan teknologi kecerdasan buatan dalam pengembangan perangkat lunak dapat meningkatkan efisiensi dan kualitas pengembangan perangkat lunak. Salah satu contoh penerapan AI dalam pengembangan perangkat lunak adalah dengan menggunakan algoritma </a:t>
            </a:r>
            <a:r>
              <a:rPr lang="id-ID" sz="1800" dirty="0" err="1"/>
              <a:t>machine</a:t>
            </a:r>
            <a:r>
              <a:rPr lang="id-ID" sz="1800" dirty="0"/>
              <a:t> </a:t>
            </a:r>
            <a:r>
              <a:rPr lang="id-ID" sz="1800" dirty="0" err="1"/>
              <a:t>learning</a:t>
            </a:r>
            <a:r>
              <a:rPr lang="id-ID" sz="1800" dirty="0"/>
              <a:t> untuk mempercepat proses pengujian perangkat lunak.</a:t>
            </a:r>
          </a:p>
          <a:p>
            <a:pPr>
              <a:lnSpc>
                <a:spcPct val="100000"/>
              </a:lnSpc>
            </a:pPr>
            <a:r>
              <a:rPr lang="id-ID" sz="1800" dirty="0"/>
              <a:t>Selain itu, AI juga dapat digunakan untuk memprediksi kesalahan yang mungkin terjadi dalam pengembangan perangkat lunak dan memberikan solusi untuk mengatasi kesalahan tersebut. Dengan adanya AI, pengembangan perangkat lunak dapat menjadi lebih efisien dan akurat.</a:t>
            </a:r>
          </a:p>
        </p:txBody>
      </p:sp>
      <p:pic>
        <p:nvPicPr>
          <p:cNvPr id="3" name="Picture Placeholder 5">
            <a:extLst>
              <a:ext uri="{FF2B5EF4-FFF2-40B4-BE49-F238E27FC236}">
                <a16:creationId xmlns:a16="http://schemas.microsoft.com/office/drawing/2014/main" id="{3EDB0FFC-D8C6-4A3F-6450-AF976A444E91}"/>
              </a:ext>
            </a:extLst>
          </p:cNvPr>
          <p:cNvPicPr>
            <a:picLocks noChangeAspect="1"/>
          </p:cNvPicPr>
          <p:nvPr/>
        </p:nvPicPr>
        <p:blipFill rotWithShape="1">
          <a:blip r:embed="rId2">
            <a:extLst>
              <a:ext uri="{28A0092B-C50C-407E-A947-70E740481C1C}">
                <a14:useLocalDpi xmlns:a14="http://schemas.microsoft.com/office/drawing/2010/main" val="0"/>
              </a:ext>
            </a:extLst>
          </a:blip>
          <a:srcRect l="16311" t="14038" r="-6097" b="23098"/>
          <a:stretch/>
        </p:blipFill>
        <p:spPr>
          <a:xfrm>
            <a:off x="6096000" y="0"/>
            <a:ext cx="7805533" cy="7276921"/>
          </a:xfrm>
          <a:prstGeom prst="rect">
            <a:avLst/>
          </a:prstGeom>
        </p:spPr>
      </p:pic>
      <p:pic>
        <p:nvPicPr>
          <p:cNvPr id="8" name="Picture 7">
            <a:extLst>
              <a:ext uri="{FF2B5EF4-FFF2-40B4-BE49-F238E27FC236}">
                <a16:creationId xmlns:a16="http://schemas.microsoft.com/office/drawing/2014/main" id="{C6F5C981-B496-B632-63C1-AEC559AF1F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2440126699"/>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ECE4-3972-9D12-8F29-3470787D404D}"/>
              </a:ext>
            </a:extLst>
          </p:cNvPr>
          <p:cNvSpPr>
            <a:spLocks noGrp="1"/>
          </p:cNvSpPr>
          <p:nvPr>
            <p:ph type="title"/>
          </p:nvPr>
        </p:nvSpPr>
        <p:spPr>
          <a:xfrm>
            <a:off x="667513" y="580062"/>
            <a:ext cx="4540596" cy="1066800"/>
          </a:xfrm>
        </p:spPr>
        <p:txBody>
          <a:bodyPr>
            <a:normAutofit/>
          </a:bodyPr>
          <a:lstStyle/>
          <a:p>
            <a:pPr algn="ctr"/>
            <a:r>
              <a:rPr lang="id-ID" b="1" dirty="0" err="1"/>
              <a:t>Machine</a:t>
            </a:r>
            <a:r>
              <a:rPr lang="id-ID" b="1" dirty="0"/>
              <a:t> </a:t>
            </a:r>
            <a:r>
              <a:rPr lang="id-ID" b="1" dirty="0" err="1"/>
              <a:t>Learning</a:t>
            </a:r>
            <a:r>
              <a:rPr lang="id-ID" b="1" dirty="0"/>
              <a:t> dalam Rekayasa Perangkat Lunak</a:t>
            </a:r>
          </a:p>
        </p:txBody>
      </p:sp>
      <p:sp>
        <p:nvSpPr>
          <p:cNvPr id="4" name="Text Placeholder 3">
            <a:extLst>
              <a:ext uri="{FF2B5EF4-FFF2-40B4-BE49-F238E27FC236}">
                <a16:creationId xmlns:a16="http://schemas.microsoft.com/office/drawing/2014/main" id="{6B0C0C0B-5211-F060-6E70-D4EAD6E036FF}"/>
              </a:ext>
            </a:extLst>
          </p:cNvPr>
          <p:cNvSpPr>
            <a:spLocks noGrp="1"/>
          </p:cNvSpPr>
          <p:nvPr>
            <p:ph type="body" sz="half" idx="2"/>
          </p:nvPr>
        </p:nvSpPr>
        <p:spPr>
          <a:xfrm>
            <a:off x="667514" y="1722786"/>
            <a:ext cx="4540595" cy="4200940"/>
          </a:xfrm>
        </p:spPr>
        <p:txBody>
          <a:bodyPr>
            <a:noAutofit/>
          </a:bodyPr>
          <a:lstStyle/>
          <a:p>
            <a:r>
              <a:rPr lang="id-ID" sz="1800" dirty="0" err="1"/>
              <a:t>Machine</a:t>
            </a:r>
            <a:r>
              <a:rPr lang="id-ID" sz="1800" dirty="0"/>
              <a:t> </a:t>
            </a:r>
            <a:r>
              <a:rPr lang="id-ID" sz="1800" dirty="0" err="1"/>
              <a:t>learning</a:t>
            </a:r>
            <a:r>
              <a:rPr lang="id-ID" sz="1800" dirty="0"/>
              <a:t> adalah teknologi kecerdasan buatan yang memungkinkan mesin untuk belajar dari data yang ada dan membuat prediksi atau keputusan berdasarkan data tersebut. Dalam pengembangan perangkat lunak, </a:t>
            </a:r>
            <a:r>
              <a:rPr lang="id-ID" sz="1800" dirty="0" err="1"/>
              <a:t>machine</a:t>
            </a:r>
            <a:r>
              <a:rPr lang="id-ID" sz="1800" dirty="0"/>
              <a:t> </a:t>
            </a:r>
            <a:r>
              <a:rPr lang="id-ID" sz="1800" dirty="0" err="1"/>
              <a:t>learning</a:t>
            </a:r>
            <a:r>
              <a:rPr lang="id-ID" sz="1800" dirty="0"/>
              <a:t> dapat digunakan untuk meningkatkan kualitas dan performa perangkat lunak.</a:t>
            </a:r>
          </a:p>
          <a:p>
            <a:r>
              <a:rPr lang="id-ID" sz="1800" dirty="0"/>
              <a:t>Contoh penerapan </a:t>
            </a:r>
            <a:r>
              <a:rPr lang="id-ID" sz="1800" dirty="0" err="1"/>
              <a:t>machine</a:t>
            </a:r>
            <a:r>
              <a:rPr lang="id-ID" sz="1800" dirty="0"/>
              <a:t> </a:t>
            </a:r>
            <a:r>
              <a:rPr lang="id-ID" sz="1800" dirty="0" err="1"/>
              <a:t>learning</a:t>
            </a:r>
            <a:r>
              <a:rPr lang="id-ID" sz="1800" dirty="0"/>
              <a:t> dalam pengembangan perangkat lunak adalah pada sistem rekomendasi, di mana sistem akan memberikan rekomendasi berdasarkan data yang telah dipelajari oleh mesin. Selain itu, </a:t>
            </a:r>
            <a:r>
              <a:rPr lang="id-ID" sz="1800" dirty="0" err="1"/>
              <a:t>machine</a:t>
            </a:r>
            <a:r>
              <a:rPr lang="id-ID" sz="1800" dirty="0"/>
              <a:t> </a:t>
            </a:r>
            <a:r>
              <a:rPr lang="id-ID" sz="1800" dirty="0" err="1"/>
              <a:t>learning</a:t>
            </a:r>
            <a:r>
              <a:rPr lang="id-ID" sz="1800" dirty="0"/>
              <a:t> juga dapat digunakan untuk memprediksi kesalahan yang mungkin terjadi dalam pengembangan perangkat lunak dan memberikan solusi untuk mengatasi kesalahan tersebut.</a:t>
            </a:r>
          </a:p>
        </p:txBody>
      </p:sp>
      <p:pic>
        <p:nvPicPr>
          <p:cNvPr id="5" name="Picture Placeholder 5">
            <a:extLst>
              <a:ext uri="{FF2B5EF4-FFF2-40B4-BE49-F238E27FC236}">
                <a16:creationId xmlns:a16="http://schemas.microsoft.com/office/drawing/2014/main" id="{E2D4C5EA-91A7-70E1-3F2B-0E51977D5FD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36958" r="5907"/>
          <a:stretch/>
        </p:blipFill>
        <p:spPr>
          <a:xfrm>
            <a:off x="6096000" y="0"/>
            <a:ext cx="6096000" cy="6864407"/>
          </a:xfrm>
        </p:spPr>
      </p:pic>
      <p:pic>
        <p:nvPicPr>
          <p:cNvPr id="6" name="Picture 5">
            <a:extLst>
              <a:ext uri="{FF2B5EF4-FFF2-40B4-BE49-F238E27FC236}">
                <a16:creationId xmlns:a16="http://schemas.microsoft.com/office/drawing/2014/main" id="{51453BCB-55BA-A43C-E463-FEC4731908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140755038"/>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ECE4-3972-9D12-8F29-3470787D404D}"/>
              </a:ext>
            </a:extLst>
          </p:cNvPr>
          <p:cNvSpPr>
            <a:spLocks noGrp="1"/>
          </p:cNvSpPr>
          <p:nvPr>
            <p:ph type="title"/>
          </p:nvPr>
        </p:nvSpPr>
        <p:spPr>
          <a:xfrm>
            <a:off x="667513" y="752338"/>
            <a:ext cx="4540596" cy="1066800"/>
          </a:xfrm>
        </p:spPr>
        <p:txBody>
          <a:bodyPr>
            <a:normAutofit fontScale="90000"/>
          </a:bodyPr>
          <a:lstStyle/>
          <a:p>
            <a:pPr algn="ctr"/>
            <a:r>
              <a:rPr lang="id-ID" b="1" dirty="0"/>
              <a:t>Penggunaan </a:t>
            </a:r>
            <a:r>
              <a:rPr lang="id-ID" b="1" dirty="0" err="1"/>
              <a:t>Chatbot</a:t>
            </a:r>
            <a:r>
              <a:rPr lang="id-ID" b="1" dirty="0"/>
              <a:t> dalam Rekayasa Perangkat Lunak</a:t>
            </a:r>
          </a:p>
        </p:txBody>
      </p:sp>
      <p:sp>
        <p:nvSpPr>
          <p:cNvPr id="4" name="Text Placeholder 3">
            <a:extLst>
              <a:ext uri="{FF2B5EF4-FFF2-40B4-BE49-F238E27FC236}">
                <a16:creationId xmlns:a16="http://schemas.microsoft.com/office/drawing/2014/main" id="{6B0C0C0B-5211-F060-6E70-D4EAD6E036FF}"/>
              </a:ext>
            </a:extLst>
          </p:cNvPr>
          <p:cNvSpPr>
            <a:spLocks noGrp="1"/>
          </p:cNvSpPr>
          <p:nvPr>
            <p:ph type="body" sz="half" idx="2"/>
          </p:nvPr>
        </p:nvSpPr>
        <p:spPr>
          <a:xfrm>
            <a:off x="667514" y="1895062"/>
            <a:ext cx="4540595" cy="4200940"/>
          </a:xfrm>
        </p:spPr>
        <p:txBody>
          <a:bodyPr>
            <a:noAutofit/>
          </a:bodyPr>
          <a:lstStyle/>
          <a:p>
            <a:r>
              <a:rPr lang="id-ID" sz="1800" dirty="0" err="1"/>
              <a:t>Chatbot</a:t>
            </a:r>
            <a:r>
              <a:rPr lang="id-ID" sz="1800" dirty="0"/>
              <a:t> adalah teknologi kecerdasan buatan yang memungkinkan mesin untuk melakukan percakapan dengan manusia. Dalam pengembangan perangkat lunak, </a:t>
            </a:r>
            <a:r>
              <a:rPr lang="id-ID" sz="1800" dirty="0" err="1"/>
              <a:t>chatbot</a:t>
            </a:r>
            <a:r>
              <a:rPr lang="id-ID" sz="1800" dirty="0"/>
              <a:t> dapat digunakan sebagai asisten virtual untuk membantu pengguna dalam mengoperasikan perangkat lunak.</a:t>
            </a:r>
          </a:p>
          <a:p>
            <a:r>
              <a:rPr lang="id-ID" sz="1800" dirty="0"/>
              <a:t>Contoh penerapan </a:t>
            </a:r>
            <a:r>
              <a:rPr lang="id-ID" sz="1800" dirty="0" err="1"/>
              <a:t>chatbot</a:t>
            </a:r>
            <a:r>
              <a:rPr lang="id-ID" sz="1800" dirty="0"/>
              <a:t> dalam pengembangan perangkat lunak adalah pada sistem </a:t>
            </a:r>
            <a:r>
              <a:rPr lang="id-ID" sz="1800" dirty="0" err="1"/>
              <a:t>customer</a:t>
            </a:r>
            <a:r>
              <a:rPr lang="id-ID" sz="1800" dirty="0"/>
              <a:t> </a:t>
            </a:r>
            <a:r>
              <a:rPr lang="id-ID" sz="1800" dirty="0" err="1"/>
              <a:t>service</a:t>
            </a:r>
            <a:r>
              <a:rPr lang="id-ID" sz="1800" dirty="0"/>
              <a:t>, di mana </a:t>
            </a:r>
            <a:r>
              <a:rPr lang="id-ID" sz="1800" dirty="0" err="1"/>
              <a:t>chatbot</a:t>
            </a:r>
            <a:r>
              <a:rPr lang="id-ID" sz="1800" dirty="0"/>
              <a:t> dapat memberikan jawaban atas pertanyaan-pertanyaan yang sering diajukan oleh pelanggan. Selain itu, </a:t>
            </a:r>
            <a:r>
              <a:rPr lang="id-ID" sz="1800" dirty="0" err="1"/>
              <a:t>chatbot</a:t>
            </a:r>
            <a:r>
              <a:rPr lang="id-ID" sz="1800" dirty="0"/>
              <a:t> juga dapat digunakan untuk memudahkan pengguna dalam melakukan tugas-tugas tertentu pada perangkat lunak.</a:t>
            </a:r>
          </a:p>
        </p:txBody>
      </p:sp>
      <p:pic>
        <p:nvPicPr>
          <p:cNvPr id="5" name="Picture Placeholder 5">
            <a:extLst>
              <a:ext uri="{FF2B5EF4-FFF2-40B4-BE49-F238E27FC236}">
                <a16:creationId xmlns:a16="http://schemas.microsoft.com/office/drawing/2014/main" id="{E2D4C5EA-91A7-70E1-3F2B-0E51977D5FDF}"/>
              </a:ext>
            </a:extLst>
          </p:cNvPr>
          <p:cNvPicPr>
            <a:picLocks noGrp="1" noChangeAspect="1"/>
          </p:cNvPicPr>
          <p:nvPr>
            <p:ph type="pic" idx="1"/>
          </p:nvPr>
        </p:nvPicPr>
        <p:blipFill rotWithShape="1">
          <a:blip r:embed="rId2">
            <a:extLst>
              <a:ext uri="{28A0092B-C50C-407E-A947-70E740481C1C}">
                <a14:useLocalDpi xmlns:a14="http://schemas.microsoft.com/office/drawing/2010/main" val="0"/>
              </a:ext>
            </a:extLst>
          </a:blip>
          <a:srcRect l="21207" r="13815"/>
          <a:stretch/>
        </p:blipFill>
        <p:spPr>
          <a:xfrm>
            <a:off x="6096000" y="0"/>
            <a:ext cx="7805533" cy="6864407"/>
          </a:xfrm>
        </p:spPr>
      </p:pic>
      <p:pic>
        <p:nvPicPr>
          <p:cNvPr id="3" name="Picture 2">
            <a:extLst>
              <a:ext uri="{FF2B5EF4-FFF2-40B4-BE49-F238E27FC236}">
                <a16:creationId xmlns:a16="http://schemas.microsoft.com/office/drawing/2014/main" id="{B5CDDA8C-C236-ECF7-1D43-2B2422C2A2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1926825712"/>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ECE4-3972-9D12-8F29-3470787D404D}"/>
              </a:ext>
            </a:extLst>
          </p:cNvPr>
          <p:cNvSpPr>
            <a:spLocks noGrp="1"/>
          </p:cNvSpPr>
          <p:nvPr>
            <p:ph type="title"/>
          </p:nvPr>
        </p:nvSpPr>
        <p:spPr>
          <a:xfrm>
            <a:off x="667513" y="805346"/>
            <a:ext cx="4540596" cy="1066800"/>
          </a:xfrm>
        </p:spPr>
        <p:txBody>
          <a:bodyPr>
            <a:normAutofit/>
          </a:bodyPr>
          <a:lstStyle/>
          <a:p>
            <a:pPr algn="ctr"/>
            <a:r>
              <a:rPr lang="en-US" b="1" dirty="0" err="1"/>
              <a:t>Sesi</a:t>
            </a:r>
            <a:r>
              <a:rPr lang="en-US" b="1" dirty="0"/>
              <a:t> Tanya Jawab</a:t>
            </a:r>
            <a:endParaRPr lang="id-ID" b="1" dirty="0"/>
          </a:p>
        </p:txBody>
      </p:sp>
      <p:sp>
        <p:nvSpPr>
          <p:cNvPr id="4" name="Text Placeholder 3">
            <a:extLst>
              <a:ext uri="{FF2B5EF4-FFF2-40B4-BE49-F238E27FC236}">
                <a16:creationId xmlns:a16="http://schemas.microsoft.com/office/drawing/2014/main" id="{6B0C0C0B-5211-F060-6E70-D4EAD6E036FF}"/>
              </a:ext>
            </a:extLst>
          </p:cNvPr>
          <p:cNvSpPr>
            <a:spLocks noGrp="1"/>
          </p:cNvSpPr>
          <p:nvPr>
            <p:ph type="body" sz="half" idx="2"/>
          </p:nvPr>
        </p:nvSpPr>
        <p:spPr>
          <a:xfrm>
            <a:off x="667514" y="1948070"/>
            <a:ext cx="4540595" cy="4200940"/>
          </a:xfrm>
        </p:spPr>
        <p:txBody>
          <a:bodyPr>
            <a:noAutofit/>
          </a:bodyPr>
          <a:lstStyle/>
          <a:p>
            <a:pPr>
              <a:lnSpc>
                <a:spcPct val="100000"/>
              </a:lnSpc>
            </a:pPr>
            <a:r>
              <a:rPr lang="en-US" sz="1800" dirty="0" err="1"/>
              <a:t>Silahkan</a:t>
            </a:r>
            <a:r>
              <a:rPr lang="en-US" sz="1800" dirty="0"/>
              <a:t> </a:t>
            </a:r>
            <a:r>
              <a:rPr lang="en-US" sz="1800" dirty="0" err="1"/>
              <a:t>ajukan</a:t>
            </a:r>
            <a:r>
              <a:rPr lang="en-US" sz="1800" dirty="0"/>
              <a:t> </a:t>
            </a:r>
            <a:r>
              <a:rPr lang="en-US" sz="1800" dirty="0" err="1"/>
              <a:t>pertanyaan</a:t>
            </a:r>
            <a:r>
              <a:rPr lang="en-US" sz="1800" dirty="0"/>
              <a:t> kalian, kami sangat </a:t>
            </a:r>
            <a:r>
              <a:rPr lang="en-US" sz="1800" dirty="0" err="1"/>
              <a:t>terbuka</a:t>
            </a:r>
            <a:r>
              <a:rPr lang="en-US" sz="1800" dirty="0"/>
              <a:t> </a:t>
            </a:r>
            <a:r>
              <a:rPr lang="en-US" sz="1800" dirty="0" err="1"/>
              <a:t>untuk</a:t>
            </a:r>
            <a:r>
              <a:rPr lang="en-US" sz="1800" dirty="0"/>
              <a:t> </a:t>
            </a:r>
            <a:r>
              <a:rPr lang="en-US" sz="1800" dirty="0" err="1"/>
              <a:t>mendengar</a:t>
            </a:r>
            <a:r>
              <a:rPr lang="en-US" sz="1800" dirty="0"/>
              <a:t> </a:t>
            </a:r>
            <a:r>
              <a:rPr lang="en-US" sz="1800" dirty="0" err="1"/>
              <a:t>apa</a:t>
            </a:r>
            <a:r>
              <a:rPr lang="en-US" sz="1800" dirty="0"/>
              <a:t> yang </a:t>
            </a:r>
            <a:r>
              <a:rPr lang="en-US" sz="1800" dirty="0" err="1"/>
              <a:t>ingin</a:t>
            </a:r>
            <a:r>
              <a:rPr lang="en-US" sz="1800" dirty="0"/>
              <a:t> Anda </a:t>
            </a:r>
            <a:r>
              <a:rPr lang="en-US" sz="1800" dirty="0" err="1"/>
              <a:t>tanyakan</a:t>
            </a:r>
            <a:r>
              <a:rPr lang="en-US" sz="1800" dirty="0"/>
              <a:t>. </a:t>
            </a:r>
            <a:r>
              <a:rPr lang="en-US" sz="1800" dirty="0" err="1"/>
              <a:t>Tidak</a:t>
            </a:r>
            <a:r>
              <a:rPr lang="en-US" sz="1800" dirty="0"/>
              <a:t> </a:t>
            </a:r>
            <a:r>
              <a:rPr lang="en-US" sz="1800" dirty="0" err="1"/>
              <a:t>ada</a:t>
            </a:r>
            <a:r>
              <a:rPr lang="en-US" sz="1800" dirty="0"/>
              <a:t> </a:t>
            </a:r>
            <a:r>
              <a:rPr lang="en-US" sz="1800" dirty="0" err="1"/>
              <a:t>pertanyaan</a:t>
            </a:r>
            <a:r>
              <a:rPr lang="en-US" sz="1800" dirty="0"/>
              <a:t> yang </a:t>
            </a:r>
            <a:r>
              <a:rPr lang="en-US" sz="1800" dirty="0" err="1"/>
              <a:t>terlalu</a:t>
            </a:r>
            <a:r>
              <a:rPr lang="en-US" sz="1800" dirty="0"/>
              <a:t> </a:t>
            </a:r>
            <a:r>
              <a:rPr lang="en-US" sz="1800" dirty="0" err="1"/>
              <a:t>kecil</a:t>
            </a:r>
            <a:r>
              <a:rPr lang="en-US" sz="1800" dirty="0"/>
              <a:t> </a:t>
            </a:r>
            <a:r>
              <a:rPr lang="en-US" sz="1800" dirty="0" err="1"/>
              <a:t>atau</a:t>
            </a:r>
            <a:r>
              <a:rPr lang="en-US" sz="1800" dirty="0"/>
              <a:t> </a:t>
            </a:r>
            <a:r>
              <a:rPr lang="en-US" sz="1800" dirty="0" err="1"/>
              <a:t>terlalu</a:t>
            </a:r>
            <a:r>
              <a:rPr lang="en-US" sz="1800" dirty="0"/>
              <a:t> </a:t>
            </a:r>
            <a:r>
              <a:rPr lang="en-US" sz="1800" dirty="0" err="1"/>
              <a:t>besar</a:t>
            </a:r>
            <a:r>
              <a:rPr lang="en-US" sz="1800" dirty="0"/>
              <a:t> </a:t>
            </a:r>
            <a:r>
              <a:rPr lang="en-US" sz="1800" dirty="0" err="1"/>
              <a:t>bagi</a:t>
            </a:r>
            <a:r>
              <a:rPr lang="en-US" sz="1800" dirty="0"/>
              <a:t> kami. Kami </a:t>
            </a:r>
            <a:r>
              <a:rPr lang="en-US" sz="1800" dirty="0" err="1"/>
              <a:t>siap</a:t>
            </a:r>
            <a:r>
              <a:rPr lang="en-US" sz="1800" dirty="0"/>
              <a:t> </a:t>
            </a:r>
            <a:r>
              <a:rPr lang="en-US" sz="1800" dirty="0" err="1"/>
              <a:t>memberikan</a:t>
            </a:r>
            <a:r>
              <a:rPr lang="en-US" sz="1800" dirty="0"/>
              <a:t> </a:t>
            </a:r>
            <a:r>
              <a:rPr lang="en-US" sz="1800" dirty="0" err="1"/>
              <a:t>jawaban</a:t>
            </a:r>
            <a:r>
              <a:rPr lang="en-US" sz="1800" dirty="0"/>
              <a:t> yang </a:t>
            </a:r>
            <a:r>
              <a:rPr lang="en-US" sz="1800" dirty="0" err="1"/>
              <a:t>terbaik</a:t>
            </a:r>
            <a:r>
              <a:rPr lang="en-US" sz="1800" dirty="0"/>
              <a:t> </a:t>
            </a:r>
            <a:r>
              <a:rPr lang="en-US" sz="1800" dirty="0" err="1"/>
              <a:t>sesuai</a:t>
            </a:r>
            <a:r>
              <a:rPr lang="en-US" sz="1800" dirty="0"/>
              <a:t> </a:t>
            </a:r>
            <a:r>
              <a:rPr lang="en-US" sz="1800" dirty="0" err="1"/>
              <a:t>dengan</a:t>
            </a:r>
            <a:r>
              <a:rPr lang="en-US" sz="1800" dirty="0"/>
              <a:t> </a:t>
            </a:r>
            <a:r>
              <a:rPr lang="en-US" sz="1800" dirty="0" err="1"/>
              <a:t>pengetahuan</a:t>
            </a:r>
            <a:r>
              <a:rPr lang="en-US" sz="1800" dirty="0"/>
              <a:t> kami. Jadi, </a:t>
            </a:r>
            <a:r>
              <a:rPr lang="en-US" sz="1800" dirty="0" err="1"/>
              <a:t>jangan</a:t>
            </a:r>
            <a:r>
              <a:rPr lang="en-US" sz="1800" dirty="0"/>
              <a:t> ragu </a:t>
            </a:r>
            <a:r>
              <a:rPr lang="en-US" sz="1800" dirty="0" err="1"/>
              <a:t>untuk</a:t>
            </a:r>
            <a:r>
              <a:rPr lang="en-US" sz="1800" dirty="0"/>
              <a:t> </a:t>
            </a:r>
            <a:r>
              <a:rPr lang="en-US" sz="1800" dirty="0" err="1"/>
              <a:t>mengajukan</a:t>
            </a:r>
            <a:r>
              <a:rPr lang="en-US" sz="1800" dirty="0"/>
              <a:t> </a:t>
            </a:r>
            <a:r>
              <a:rPr lang="en-US" sz="1800" dirty="0" err="1"/>
              <a:t>pertanyaan</a:t>
            </a:r>
            <a:r>
              <a:rPr lang="en-US" sz="1800" dirty="0"/>
              <a:t> </a:t>
            </a:r>
            <a:r>
              <a:rPr lang="en-US" sz="1800" dirty="0" err="1"/>
              <a:t>apa</a:t>
            </a:r>
            <a:r>
              <a:rPr lang="en-US" sz="1800" dirty="0"/>
              <a:t> pun yang </a:t>
            </a:r>
            <a:r>
              <a:rPr lang="en-US" sz="1800" dirty="0" err="1"/>
              <a:t>mungkin</a:t>
            </a:r>
            <a:r>
              <a:rPr lang="en-US" sz="1800" dirty="0"/>
              <a:t> Anda </a:t>
            </a:r>
            <a:r>
              <a:rPr lang="en-US" sz="1800" dirty="0" err="1"/>
              <a:t>miliki</a:t>
            </a:r>
            <a:r>
              <a:rPr lang="en-US" sz="1800" dirty="0"/>
              <a:t>. Kami </a:t>
            </a:r>
            <a:r>
              <a:rPr lang="en-US" sz="1800" dirty="0" err="1"/>
              <a:t>akan</a:t>
            </a:r>
            <a:r>
              <a:rPr lang="en-US" sz="1800" dirty="0"/>
              <a:t> </a:t>
            </a:r>
            <a:r>
              <a:rPr lang="en-US" sz="1800" dirty="0" err="1"/>
              <a:t>dengan</a:t>
            </a:r>
            <a:r>
              <a:rPr lang="en-US" sz="1800" dirty="0"/>
              <a:t> </a:t>
            </a:r>
            <a:r>
              <a:rPr lang="en-US" sz="1800" dirty="0" err="1"/>
              <a:t>senang</a:t>
            </a:r>
            <a:r>
              <a:rPr lang="en-US" sz="1800" dirty="0"/>
              <a:t> </a:t>
            </a:r>
            <a:r>
              <a:rPr lang="en-US" sz="1800" dirty="0" err="1"/>
              <a:t>hati</a:t>
            </a:r>
            <a:r>
              <a:rPr lang="en-US" sz="1800" dirty="0"/>
              <a:t> </a:t>
            </a:r>
            <a:r>
              <a:rPr lang="en-US" sz="1800" dirty="0" err="1"/>
              <a:t>membantu</a:t>
            </a:r>
            <a:r>
              <a:rPr lang="en-US" sz="1800" dirty="0"/>
              <a:t> Anda.</a:t>
            </a:r>
            <a:endParaRPr lang="id-ID" sz="1800" dirty="0"/>
          </a:p>
        </p:txBody>
      </p:sp>
      <p:pic>
        <p:nvPicPr>
          <p:cNvPr id="5" name="Picture Placeholder 5">
            <a:extLst>
              <a:ext uri="{FF2B5EF4-FFF2-40B4-BE49-F238E27FC236}">
                <a16:creationId xmlns:a16="http://schemas.microsoft.com/office/drawing/2014/main" id="{E2D4C5EA-91A7-70E1-3F2B-0E51977D5FDF}"/>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0520" b="10520"/>
          <a:stretch/>
        </p:blipFill>
        <p:spPr>
          <a:xfrm>
            <a:off x="6096000" y="0"/>
            <a:ext cx="8693426" cy="6864407"/>
          </a:xfrm>
        </p:spPr>
      </p:pic>
      <p:pic>
        <p:nvPicPr>
          <p:cNvPr id="3" name="Picture 2">
            <a:extLst>
              <a:ext uri="{FF2B5EF4-FFF2-40B4-BE49-F238E27FC236}">
                <a16:creationId xmlns:a16="http://schemas.microsoft.com/office/drawing/2014/main" id="{A6A33E54-F418-1CCA-4D63-58ED2CA786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297478175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3998-BF19-8851-85C0-A91C17E9AE38}"/>
              </a:ext>
            </a:extLst>
          </p:cNvPr>
          <p:cNvSpPr>
            <a:spLocks noGrp="1"/>
          </p:cNvSpPr>
          <p:nvPr>
            <p:ph type="title"/>
          </p:nvPr>
        </p:nvSpPr>
        <p:spPr/>
        <p:txBody>
          <a:bodyPr/>
          <a:lstStyle/>
          <a:p>
            <a:pPr algn="ctr"/>
            <a:r>
              <a:rPr lang="en-US" b="1" dirty="0"/>
              <a:t>Kesimpulan</a:t>
            </a:r>
            <a:endParaRPr lang="id-ID" b="1" dirty="0"/>
          </a:p>
        </p:txBody>
      </p:sp>
      <p:sp>
        <p:nvSpPr>
          <p:cNvPr id="3" name="Vertical Text Placeholder 2">
            <a:extLst>
              <a:ext uri="{FF2B5EF4-FFF2-40B4-BE49-F238E27FC236}">
                <a16:creationId xmlns:a16="http://schemas.microsoft.com/office/drawing/2014/main" id="{81D9D9CA-DE6B-58C5-DE59-7ABD8E17EDBA}"/>
              </a:ext>
            </a:extLst>
          </p:cNvPr>
          <p:cNvSpPr>
            <a:spLocks noGrp="1"/>
          </p:cNvSpPr>
          <p:nvPr>
            <p:ph type="body" orient="vert" idx="1"/>
          </p:nvPr>
        </p:nvSpPr>
        <p:spPr/>
        <p:txBody>
          <a:bodyPr vert="horz"/>
          <a:lstStyle/>
          <a:p>
            <a:pPr marL="0" indent="0">
              <a:lnSpc>
                <a:spcPct val="100000"/>
              </a:lnSpc>
              <a:buNone/>
            </a:pPr>
            <a:r>
              <a:rPr lang="id-ID" dirty="0"/>
              <a:t>Dalam presentasi ini, telah dibahas tentang konsep dasar teknologi kecerdasan buatan serta penerapannya dalam pengembangan perangkat lunak. Teknologi kecerdasan buatan seperti </a:t>
            </a:r>
            <a:r>
              <a:rPr lang="id-ID" dirty="0" err="1"/>
              <a:t>machine</a:t>
            </a:r>
            <a:r>
              <a:rPr lang="id-ID" dirty="0"/>
              <a:t> </a:t>
            </a:r>
            <a:r>
              <a:rPr lang="id-ID" dirty="0" err="1"/>
              <a:t>learning</a:t>
            </a:r>
            <a:r>
              <a:rPr lang="id-ID" dirty="0"/>
              <a:t> dan </a:t>
            </a:r>
            <a:r>
              <a:rPr lang="id-ID" dirty="0" err="1"/>
              <a:t>chatbot</a:t>
            </a:r>
            <a:r>
              <a:rPr lang="id-ID" dirty="0"/>
              <a:t> dapat meningkatkan efisiensi dan kualitas pengembangan perangkat lunak.</a:t>
            </a:r>
          </a:p>
          <a:p>
            <a:pPr marL="0" indent="0">
              <a:lnSpc>
                <a:spcPct val="100000"/>
              </a:lnSpc>
              <a:buNone/>
            </a:pPr>
            <a:r>
              <a:rPr lang="id-ID" dirty="0"/>
              <a:t>Diharapkan presentasi ini dapat memberikan pemahaman yang lebih baik tentang penerapan teknologi kecerdasan buatan dalam rekayasa perangkat lunak dan menginspirasi </a:t>
            </a:r>
            <a:r>
              <a:rPr lang="id-ID" dirty="0" err="1"/>
              <a:t>audiens</a:t>
            </a:r>
            <a:r>
              <a:rPr lang="id-ID" dirty="0"/>
              <a:t> untuk terus mengembangkan teknologi ini.</a:t>
            </a:r>
          </a:p>
          <a:p>
            <a:pPr marL="0" indent="0">
              <a:lnSpc>
                <a:spcPct val="100000"/>
              </a:lnSpc>
              <a:buNone/>
            </a:pPr>
            <a:endParaRPr lang="id-ID" dirty="0"/>
          </a:p>
        </p:txBody>
      </p:sp>
      <p:pic>
        <p:nvPicPr>
          <p:cNvPr id="4" name="Picture 3">
            <a:extLst>
              <a:ext uri="{FF2B5EF4-FFF2-40B4-BE49-F238E27FC236}">
                <a16:creationId xmlns:a16="http://schemas.microsoft.com/office/drawing/2014/main" id="{D36053E2-6E32-F9C2-6653-18461BB5E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26896169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53998-BF19-8851-85C0-A91C17E9AE38}"/>
              </a:ext>
            </a:extLst>
          </p:cNvPr>
          <p:cNvSpPr>
            <a:spLocks noGrp="1"/>
          </p:cNvSpPr>
          <p:nvPr>
            <p:ph type="title"/>
          </p:nvPr>
        </p:nvSpPr>
        <p:spPr/>
        <p:txBody>
          <a:bodyPr/>
          <a:lstStyle/>
          <a:p>
            <a:pPr algn="ctr"/>
            <a:r>
              <a:rPr lang="id-ID" b="1" dirty="0"/>
              <a:t>Referensi</a:t>
            </a:r>
          </a:p>
        </p:txBody>
      </p:sp>
      <p:sp>
        <p:nvSpPr>
          <p:cNvPr id="3" name="Vertical Text Placeholder 2">
            <a:extLst>
              <a:ext uri="{FF2B5EF4-FFF2-40B4-BE49-F238E27FC236}">
                <a16:creationId xmlns:a16="http://schemas.microsoft.com/office/drawing/2014/main" id="{81D9D9CA-DE6B-58C5-DE59-7ABD8E17EDBA}"/>
              </a:ext>
            </a:extLst>
          </p:cNvPr>
          <p:cNvSpPr>
            <a:spLocks noGrp="1"/>
          </p:cNvSpPr>
          <p:nvPr>
            <p:ph type="body" orient="vert" idx="1"/>
          </p:nvPr>
        </p:nvSpPr>
        <p:spPr/>
        <p:txBody>
          <a:bodyPr vert="horz"/>
          <a:lstStyle/>
          <a:p>
            <a:pPr>
              <a:lnSpc>
                <a:spcPct val="100000"/>
              </a:lnSpc>
            </a:pPr>
            <a:r>
              <a:rPr lang="id-ID" dirty="0" err="1"/>
              <a:t>Alpaydin</a:t>
            </a:r>
            <a:r>
              <a:rPr lang="id-ID" dirty="0"/>
              <a:t>, E. (2010). </a:t>
            </a:r>
            <a:r>
              <a:rPr lang="id-ID" dirty="0" err="1"/>
              <a:t>Introduction</a:t>
            </a:r>
            <a:r>
              <a:rPr lang="id-ID" dirty="0"/>
              <a:t> </a:t>
            </a:r>
            <a:r>
              <a:rPr lang="id-ID" dirty="0" err="1"/>
              <a:t>to</a:t>
            </a:r>
            <a:r>
              <a:rPr lang="id-ID" dirty="0"/>
              <a:t> </a:t>
            </a:r>
            <a:r>
              <a:rPr lang="id-ID" dirty="0" err="1"/>
              <a:t>machine</a:t>
            </a:r>
            <a:r>
              <a:rPr lang="id-ID" dirty="0"/>
              <a:t> </a:t>
            </a:r>
            <a:r>
              <a:rPr lang="id-ID" dirty="0" err="1"/>
              <a:t>learning</a:t>
            </a:r>
            <a:r>
              <a:rPr lang="id-ID" dirty="0"/>
              <a:t> (2nd ed.). Cambridge, MA: MIT </a:t>
            </a:r>
            <a:r>
              <a:rPr lang="id-ID" dirty="0" err="1"/>
              <a:t>Press</a:t>
            </a:r>
            <a:r>
              <a:rPr lang="id-ID" dirty="0"/>
              <a:t>.</a:t>
            </a:r>
          </a:p>
          <a:p>
            <a:pPr>
              <a:lnSpc>
                <a:spcPct val="100000"/>
              </a:lnSpc>
            </a:pPr>
            <a:r>
              <a:rPr lang="id-ID" dirty="0" err="1"/>
              <a:t>Chollet</a:t>
            </a:r>
            <a:r>
              <a:rPr lang="id-ID" dirty="0"/>
              <a:t>, F. (2018). </a:t>
            </a:r>
            <a:r>
              <a:rPr lang="id-ID" dirty="0" err="1"/>
              <a:t>Deep</a:t>
            </a:r>
            <a:r>
              <a:rPr lang="id-ID" dirty="0"/>
              <a:t> </a:t>
            </a:r>
            <a:r>
              <a:rPr lang="id-ID" dirty="0" err="1"/>
              <a:t>learning</a:t>
            </a:r>
            <a:r>
              <a:rPr lang="id-ID" dirty="0"/>
              <a:t> </a:t>
            </a:r>
            <a:r>
              <a:rPr lang="id-ID" dirty="0" err="1"/>
              <a:t>with</a:t>
            </a:r>
            <a:r>
              <a:rPr lang="id-ID" dirty="0"/>
              <a:t> </a:t>
            </a:r>
            <a:r>
              <a:rPr lang="id-ID" dirty="0" err="1"/>
              <a:t>Python</a:t>
            </a:r>
            <a:r>
              <a:rPr lang="id-ID" dirty="0"/>
              <a:t>. </a:t>
            </a:r>
            <a:r>
              <a:rPr lang="id-ID" dirty="0" err="1"/>
              <a:t>Shelter</a:t>
            </a:r>
            <a:r>
              <a:rPr lang="id-ID" dirty="0"/>
              <a:t> Island, NY: </a:t>
            </a:r>
            <a:r>
              <a:rPr lang="id-ID" dirty="0" err="1"/>
              <a:t>Manning</a:t>
            </a:r>
            <a:r>
              <a:rPr lang="id-ID" dirty="0"/>
              <a:t> Publications.</a:t>
            </a:r>
          </a:p>
          <a:p>
            <a:pPr>
              <a:lnSpc>
                <a:spcPct val="100000"/>
              </a:lnSpc>
            </a:pPr>
            <a:r>
              <a:rPr lang="id-ID" dirty="0" err="1"/>
              <a:t>Jurafsky</a:t>
            </a:r>
            <a:r>
              <a:rPr lang="id-ID" dirty="0"/>
              <a:t>, D., &amp; Martin, J. H. (2020). </a:t>
            </a:r>
            <a:r>
              <a:rPr lang="id-ID" dirty="0" err="1"/>
              <a:t>Speech</a:t>
            </a:r>
            <a:r>
              <a:rPr lang="id-ID" dirty="0"/>
              <a:t> </a:t>
            </a:r>
            <a:r>
              <a:rPr lang="id-ID" dirty="0" err="1"/>
              <a:t>and</a:t>
            </a:r>
            <a:r>
              <a:rPr lang="id-ID" dirty="0"/>
              <a:t> </a:t>
            </a:r>
            <a:r>
              <a:rPr lang="id-ID" dirty="0" err="1"/>
              <a:t>language</a:t>
            </a:r>
            <a:r>
              <a:rPr lang="id-ID" dirty="0"/>
              <a:t> </a:t>
            </a:r>
            <a:r>
              <a:rPr lang="id-ID" dirty="0" err="1"/>
              <a:t>processing</a:t>
            </a:r>
            <a:r>
              <a:rPr lang="id-ID" dirty="0"/>
              <a:t> (3rd ed.). Stanford, CA: Stanford </a:t>
            </a:r>
            <a:r>
              <a:rPr lang="id-ID" dirty="0" err="1"/>
              <a:t>University</a:t>
            </a:r>
            <a:r>
              <a:rPr lang="id-ID" dirty="0"/>
              <a:t> </a:t>
            </a:r>
            <a:r>
              <a:rPr lang="id-ID" dirty="0" err="1"/>
              <a:t>Press</a:t>
            </a:r>
            <a:r>
              <a:rPr lang="id-ID" dirty="0"/>
              <a:t>.</a:t>
            </a:r>
          </a:p>
          <a:p>
            <a:pPr>
              <a:lnSpc>
                <a:spcPct val="100000"/>
              </a:lnSpc>
            </a:pPr>
            <a:endParaRPr lang="id-ID" dirty="0"/>
          </a:p>
        </p:txBody>
      </p:sp>
      <p:pic>
        <p:nvPicPr>
          <p:cNvPr id="4" name="Picture 3">
            <a:extLst>
              <a:ext uri="{FF2B5EF4-FFF2-40B4-BE49-F238E27FC236}">
                <a16:creationId xmlns:a16="http://schemas.microsoft.com/office/drawing/2014/main" id="{D36053E2-6E32-F9C2-6653-18461BB5E7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1740" y="412514"/>
            <a:ext cx="1129667" cy="1129667"/>
          </a:xfrm>
          <a:prstGeom prst="rect">
            <a:avLst/>
          </a:prstGeom>
        </p:spPr>
      </p:pic>
    </p:spTree>
    <p:extLst>
      <p:ext uri="{BB962C8B-B14F-4D97-AF65-F5344CB8AC3E}">
        <p14:creationId xmlns:p14="http://schemas.microsoft.com/office/powerpoint/2010/main" val="1764769549"/>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637</Words>
  <Application>Microsoft Office PowerPoint</Application>
  <PresentationFormat>Widescreen</PresentationFormat>
  <Paragraphs>33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Artificial Technology For Software Engineering</vt:lpstr>
      <vt:lpstr>PowerPoint Presentation</vt:lpstr>
      <vt:lpstr>Apa itu Teknologi Kecerdasan Buatan?</vt:lpstr>
      <vt:lpstr>Penerapan Teknologi Kecerdasan Buatan di Bidang Rekayasa Perangkat Lunak</vt:lpstr>
      <vt:lpstr>Machine Learning dalam Rekayasa Perangkat Lunak</vt:lpstr>
      <vt:lpstr>Penggunaan Chatbot dalam Rekayasa Perangkat Lunak</vt:lpstr>
      <vt:lpstr>Sesi Tanya Jawab</vt:lpstr>
      <vt:lpstr>Kesimpulan</vt:lpstr>
      <vt:lpstr>Referensi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Technology For Software Engineering</dc:title>
  <dc:creator>Andri Firman Saputra</dc:creator>
  <cp:lastModifiedBy>Andri Firman Saputra</cp:lastModifiedBy>
  <cp:revision>9</cp:revision>
  <dcterms:created xsi:type="dcterms:W3CDTF">2023-06-15T14:17:06Z</dcterms:created>
  <dcterms:modified xsi:type="dcterms:W3CDTF">2023-06-16T02:21:36Z</dcterms:modified>
</cp:coreProperties>
</file>