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1" r:id="rId2"/>
    <p:sldMasterId id="2147483692" r:id="rId3"/>
    <p:sldMasterId id="2147483691" r:id="rId4"/>
    <p:sldMasterId id="2147483690" r:id="rId5"/>
    <p:sldMasterId id="2147483648" r:id="rId6"/>
    <p:sldMasterId id="2147483693" r:id="rId7"/>
    <p:sldMasterId id="2147483689" r:id="rId8"/>
  </p:sldMasterIdLst>
  <p:sldIdLst>
    <p:sldId id="258" r:id="rId9"/>
    <p:sldId id="274" r:id="rId10"/>
    <p:sldId id="273" r:id="rId11"/>
    <p:sldId id="259" r:id="rId12"/>
    <p:sldId id="275" r:id="rId13"/>
    <p:sldId id="282" r:id="rId14"/>
    <p:sldId id="261" r:id="rId15"/>
    <p:sldId id="280" r:id="rId16"/>
    <p:sldId id="262" r:id="rId17"/>
    <p:sldId id="281" r:id="rId18"/>
    <p:sldId id="276" r:id="rId19"/>
    <p:sldId id="272" r:id="rId20"/>
    <p:sldId id="283" r:id="rId21"/>
    <p:sldId id="285" r:id="rId22"/>
    <p:sldId id="284" r:id="rId23"/>
    <p:sldId id="264" r:id="rId24"/>
    <p:sldId id="265" r:id="rId25"/>
    <p:sldId id="279" r:id="rId26"/>
    <p:sldId id="269" r:id="rId27"/>
    <p:sldId id="27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A360-16FD-48D7-AA37-D01665392D4C}"/>
              </a:ext>
            </a:extLst>
          </p:cNvPr>
          <p:cNvSpPr>
            <a:spLocks noGrp="1"/>
          </p:cNvSpPr>
          <p:nvPr>
            <p:ph type="title"/>
          </p:nvPr>
        </p:nvSpPr>
        <p:spPr/>
        <p:txBody>
          <a:bodyPr/>
          <a:lstStyle/>
          <a:p>
            <a:r>
              <a:rPr lang="en-US"/>
              <a:t>Click to edit Master title style</a:t>
            </a:r>
            <a:endParaRPr lang="en-ID"/>
          </a:p>
        </p:txBody>
      </p:sp>
    </p:spTree>
    <p:extLst>
      <p:ext uri="{BB962C8B-B14F-4D97-AF65-F5344CB8AC3E}">
        <p14:creationId xmlns:p14="http://schemas.microsoft.com/office/powerpoint/2010/main" val="288204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BEC2E1-0AD8-452E-87EC-4D9066322202}"/>
              </a:ext>
            </a:extLst>
          </p:cNvPr>
          <p:cNvSpPr/>
          <p:nvPr userDrawn="1"/>
        </p:nvSpPr>
        <p:spPr>
          <a:xfrm>
            <a:off x="0" y="0"/>
            <a:ext cx="12192000" cy="108522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itle 3">
            <a:extLst>
              <a:ext uri="{FF2B5EF4-FFF2-40B4-BE49-F238E27FC236}">
                <a16:creationId xmlns:a16="http://schemas.microsoft.com/office/drawing/2014/main" id="{22CC0ADF-8FA4-4472-9031-72E465CB401C}"/>
              </a:ext>
            </a:extLst>
          </p:cNvPr>
          <p:cNvSpPr>
            <a:spLocks noGrp="1"/>
          </p:cNvSpPr>
          <p:nvPr>
            <p:ph type="title"/>
          </p:nvPr>
        </p:nvSpPr>
        <p:spPr/>
        <p:txBody>
          <a:bodyPr/>
          <a:lstStyle/>
          <a:p>
            <a:r>
              <a:rPr lang="en-US"/>
              <a:t>Click to edit Master title style</a:t>
            </a:r>
            <a:endParaRPr lang="en-ID"/>
          </a:p>
        </p:txBody>
      </p:sp>
    </p:spTree>
    <p:extLst>
      <p:ext uri="{BB962C8B-B14F-4D97-AF65-F5344CB8AC3E}">
        <p14:creationId xmlns:p14="http://schemas.microsoft.com/office/powerpoint/2010/main" val="3897686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BE2D0A-6E5C-4A94-8EF1-D947C32EBE56}"/>
              </a:ext>
            </a:extLst>
          </p:cNvPr>
          <p:cNvSpPr/>
          <p:nvPr userDrawn="1"/>
        </p:nvSpPr>
        <p:spPr>
          <a:xfrm>
            <a:off x="0" y="80391"/>
            <a:ext cx="12192000" cy="63304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 name="Title 3">
            <a:extLst>
              <a:ext uri="{FF2B5EF4-FFF2-40B4-BE49-F238E27FC236}">
                <a16:creationId xmlns:a16="http://schemas.microsoft.com/office/drawing/2014/main" id="{4898FCA4-6365-4601-85C8-B9BFB43B3CCD}"/>
              </a:ext>
            </a:extLst>
          </p:cNvPr>
          <p:cNvSpPr>
            <a:spLocks noGrp="1"/>
          </p:cNvSpPr>
          <p:nvPr>
            <p:ph type="title"/>
          </p:nvPr>
        </p:nvSpPr>
        <p:spPr/>
        <p:txBody>
          <a:bodyPr/>
          <a:lstStyle/>
          <a:p>
            <a:r>
              <a:rPr lang="en-US"/>
              <a:t>Click to edit Master title style</a:t>
            </a:r>
            <a:endParaRPr lang="en-ID"/>
          </a:p>
        </p:txBody>
      </p:sp>
    </p:spTree>
    <p:extLst>
      <p:ext uri="{BB962C8B-B14F-4D97-AF65-F5344CB8AC3E}">
        <p14:creationId xmlns:p14="http://schemas.microsoft.com/office/powerpoint/2010/main" val="845764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70B6C2-5A8A-40C2-AE98-493677E13A21}"/>
              </a:ext>
            </a:extLst>
          </p:cNvPr>
          <p:cNvSpPr/>
          <p:nvPr userDrawn="1"/>
        </p:nvSpPr>
        <p:spPr>
          <a:xfrm>
            <a:off x="0" y="60292"/>
            <a:ext cx="12192000" cy="4571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itle 2">
            <a:extLst>
              <a:ext uri="{FF2B5EF4-FFF2-40B4-BE49-F238E27FC236}">
                <a16:creationId xmlns:a16="http://schemas.microsoft.com/office/drawing/2014/main" id="{10892BB0-7181-4898-96B3-7ABD572DA6F9}"/>
              </a:ext>
            </a:extLst>
          </p:cNvPr>
          <p:cNvSpPr>
            <a:spLocks noGrp="1"/>
          </p:cNvSpPr>
          <p:nvPr>
            <p:ph type="title"/>
          </p:nvPr>
        </p:nvSpPr>
        <p:spPr/>
        <p:txBody>
          <a:bodyPr/>
          <a:lstStyle/>
          <a:p>
            <a:r>
              <a:rPr lang="en-US"/>
              <a:t>Click to edit Master title style</a:t>
            </a:r>
            <a:endParaRPr lang="en-ID"/>
          </a:p>
        </p:txBody>
      </p:sp>
    </p:spTree>
    <p:extLst>
      <p:ext uri="{BB962C8B-B14F-4D97-AF65-F5344CB8AC3E}">
        <p14:creationId xmlns:p14="http://schemas.microsoft.com/office/powerpoint/2010/main" val="296266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B74E-CCD6-46A2-96AD-028888784453}"/>
              </a:ext>
            </a:extLst>
          </p:cNvPr>
          <p:cNvSpPr>
            <a:spLocks noGrp="1"/>
          </p:cNvSpPr>
          <p:nvPr>
            <p:ph type="title"/>
          </p:nvPr>
        </p:nvSpPr>
        <p:spPr/>
        <p:txBody>
          <a:bodyPr/>
          <a:lstStyle/>
          <a:p>
            <a:r>
              <a:rPr lang="en-US"/>
              <a:t>Click to edit Master title style</a:t>
            </a:r>
            <a:endParaRPr lang="en-ID"/>
          </a:p>
        </p:txBody>
      </p:sp>
    </p:spTree>
    <p:extLst>
      <p:ext uri="{BB962C8B-B14F-4D97-AF65-F5344CB8AC3E}">
        <p14:creationId xmlns:p14="http://schemas.microsoft.com/office/powerpoint/2010/main" val="513963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F78D-0AC0-4E71-8350-3BC2A8E4306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D"/>
          </a:p>
        </p:txBody>
      </p:sp>
    </p:spTree>
    <p:extLst>
      <p:ext uri="{BB962C8B-B14F-4D97-AF65-F5344CB8AC3E}">
        <p14:creationId xmlns:p14="http://schemas.microsoft.com/office/powerpoint/2010/main" val="341578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A360-16FD-48D7-AA37-D01665392D4C}"/>
              </a:ext>
            </a:extLst>
          </p:cNvPr>
          <p:cNvSpPr>
            <a:spLocks noGrp="1"/>
          </p:cNvSpPr>
          <p:nvPr>
            <p:ph type="title"/>
          </p:nvPr>
        </p:nvSpPr>
        <p:spPr/>
        <p:txBody>
          <a:bodyPr/>
          <a:lstStyle/>
          <a:p>
            <a:r>
              <a:rPr lang="en-US"/>
              <a:t>Click to edit Master title style</a:t>
            </a:r>
            <a:endParaRPr lang="en-ID"/>
          </a:p>
        </p:txBody>
      </p:sp>
    </p:spTree>
    <p:extLst>
      <p:ext uri="{BB962C8B-B14F-4D97-AF65-F5344CB8AC3E}">
        <p14:creationId xmlns:p14="http://schemas.microsoft.com/office/powerpoint/2010/main" val="125886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A74D-1C8D-4400-A44B-18C61420D4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D"/>
          </a:p>
        </p:txBody>
      </p:sp>
    </p:spTree>
    <p:extLst>
      <p:ext uri="{BB962C8B-B14F-4D97-AF65-F5344CB8AC3E}">
        <p14:creationId xmlns:p14="http://schemas.microsoft.com/office/powerpoint/2010/main" val="41613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14F5-9B88-4A10-889F-F5ED679835B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D"/>
          </a:p>
        </p:txBody>
      </p:sp>
    </p:spTree>
    <p:extLst>
      <p:ext uri="{BB962C8B-B14F-4D97-AF65-F5344CB8AC3E}">
        <p14:creationId xmlns:p14="http://schemas.microsoft.com/office/powerpoint/2010/main" val="238661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2F78-41F6-4DBD-A49B-20619A8622E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D"/>
          </a:p>
        </p:txBody>
      </p:sp>
    </p:spTree>
    <p:extLst>
      <p:ext uri="{BB962C8B-B14F-4D97-AF65-F5344CB8AC3E}">
        <p14:creationId xmlns:p14="http://schemas.microsoft.com/office/powerpoint/2010/main" val="311358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198065A5-1218-4E69-9EF0-90C3C2E671DF}"/>
              </a:ext>
            </a:extLst>
          </p:cNvPr>
          <p:cNvSpPr>
            <a:spLocks noGrp="1"/>
          </p:cNvSpPr>
          <p:nvPr>
            <p:ph type="title"/>
          </p:nvPr>
        </p:nvSpPr>
        <p:spPr/>
        <p:txBody>
          <a:bodyPr/>
          <a:lstStyle/>
          <a:p>
            <a:r>
              <a:rPr lang="en-US"/>
              <a:t>Click to edit Master title style</a:t>
            </a:r>
            <a:endParaRPr lang="en-ID"/>
          </a:p>
        </p:txBody>
      </p:sp>
    </p:spTree>
    <p:extLst>
      <p:ext uri="{BB962C8B-B14F-4D97-AF65-F5344CB8AC3E}">
        <p14:creationId xmlns:p14="http://schemas.microsoft.com/office/powerpoint/2010/main" val="251346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916FA04-1396-485D-A609-CD7E92522DD1}"/>
              </a:ext>
            </a:extLst>
          </p:cNvPr>
          <p:cNvCxnSpPr>
            <a:cxnSpLocks/>
          </p:cNvCxnSpPr>
          <p:nvPr userDrawn="1"/>
        </p:nvCxnSpPr>
        <p:spPr>
          <a:xfrm>
            <a:off x="0" y="683288"/>
            <a:ext cx="618978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1FFC4A87-0CB1-45CE-9554-8F044AAEC6AC}"/>
              </a:ext>
            </a:extLst>
          </p:cNvPr>
          <p:cNvSpPr>
            <a:spLocks noGrp="1"/>
          </p:cNvSpPr>
          <p:nvPr>
            <p:ph type="title"/>
          </p:nvPr>
        </p:nvSpPr>
        <p:spPr/>
        <p:txBody>
          <a:bodyPr/>
          <a:lstStyle/>
          <a:p>
            <a:r>
              <a:rPr lang="en-US"/>
              <a:t>Click to edit Master title style</a:t>
            </a:r>
            <a:endParaRPr lang="en-ID"/>
          </a:p>
        </p:txBody>
      </p:sp>
    </p:spTree>
    <p:extLst>
      <p:ext uri="{BB962C8B-B14F-4D97-AF65-F5344CB8AC3E}">
        <p14:creationId xmlns:p14="http://schemas.microsoft.com/office/powerpoint/2010/main" val="357967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916FA04-1396-485D-A609-CD7E92522DD1}"/>
              </a:ext>
            </a:extLst>
          </p:cNvPr>
          <p:cNvCxnSpPr>
            <a:cxnSpLocks/>
          </p:cNvCxnSpPr>
          <p:nvPr userDrawn="1"/>
        </p:nvCxnSpPr>
        <p:spPr>
          <a:xfrm>
            <a:off x="6002215" y="683288"/>
            <a:ext cx="618978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52A5D29-0C74-4DB5-80AC-205E2980DEB0}"/>
              </a:ext>
            </a:extLst>
          </p:cNvPr>
          <p:cNvSpPr>
            <a:spLocks noGrp="1"/>
          </p:cNvSpPr>
          <p:nvPr>
            <p:ph type="title"/>
          </p:nvPr>
        </p:nvSpPr>
        <p:spPr/>
        <p:txBody>
          <a:bodyPr/>
          <a:lstStyle/>
          <a:p>
            <a:r>
              <a:rPr lang="en-US"/>
              <a:t>Click to edit Master title style</a:t>
            </a:r>
            <a:endParaRPr lang="en-ID"/>
          </a:p>
        </p:txBody>
      </p:sp>
    </p:spTree>
    <p:extLst>
      <p:ext uri="{BB962C8B-B14F-4D97-AF65-F5344CB8AC3E}">
        <p14:creationId xmlns:p14="http://schemas.microsoft.com/office/powerpoint/2010/main" val="134709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A08D90C-70B8-457C-95AE-141C49C3A3FB}"/>
              </a:ext>
            </a:extLst>
          </p:cNvPr>
          <p:cNvCxnSpPr>
            <a:cxnSpLocks/>
          </p:cNvCxnSpPr>
          <p:nvPr userDrawn="1"/>
        </p:nvCxnSpPr>
        <p:spPr>
          <a:xfrm>
            <a:off x="0" y="683288"/>
            <a:ext cx="12192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ABE849F3-B6DF-4217-B464-9130928C9C74}"/>
              </a:ext>
            </a:extLst>
          </p:cNvPr>
          <p:cNvSpPr>
            <a:spLocks noGrp="1"/>
          </p:cNvSpPr>
          <p:nvPr>
            <p:ph type="title"/>
          </p:nvPr>
        </p:nvSpPr>
        <p:spPr/>
        <p:txBody>
          <a:bodyPr/>
          <a:lstStyle/>
          <a:p>
            <a:r>
              <a:rPr lang="en-US"/>
              <a:t>Click to edit Master title style</a:t>
            </a:r>
            <a:endParaRPr lang="en-ID"/>
          </a:p>
        </p:txBody>
      </p:sp>
    </p:spTree>
    <p:extLst>
      <p:ext uri="{BB962C8B-B14F-4D97-AF65-F5344CB8AC3E}">
        <p14:creationId xmlns:p14="http://schemas.microsoft.com/office/powerpoint/2010/main" val="37321103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8.png"/><Relationship Id="rId4" Type="http://schemas.openxmlformats.org/officeDocument/2006/relationships/slideLayout" Target="../slideLayouts/slideLayout9.xml"/><Relationship Id="rId9" Type="http://schemas.openxmlformats.org/officeDocument/2006/relationships/image" Target="../media/image7.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6310508-6870-44FB-B67F-C3F1350DB66D}"/>
              </a:ext>
            </a:extLst>
          </p:cNvPr>
          <p:cNvSpPr/>
          <p:nvPr userDrawn="1"/>
        </p:nvSpPr>
        <p:spPr>
          <a:xfrm>
            <a:off x="0" y="1"/>
            <a:ext cx="12192000" cy="12044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 </a:t>
            </a:r>
            <a:endParaRPr lang="en-ID" sz="2000" dirty="0">
              <a:solidFill>
                <a:schemeClr val="tx1"/>
              </a:solidFill>
            </a:endParaRPr>
          </a:p>
        </p:txBody>
      </p:sp>
      <p:pic>
        <p:nvPicPr>
          <p:cNvPr id="11" name="Picture 10">
            <a:extLst>
              <a:ext uri="{FF2B5EF4-FFF2-40B4-BE49-F238E27FC236}">
                <a16:creationId xmlns:a16="http://schemas.microsoft.com/office/drawing/2014/main" id="{222E1FA6-9BAA-48F7-9B48-E78A7FC60C7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642" y="38924"/>
            <a:ext cx="1119282" cy="1086491"/>
          </a:xfrm>
          <a:prstGeom prst="rect">
            <a:avLst/>
          </a:prstGeom>
        </p:spPr>
      </p:pic>
      <p:sp>
        <p:nvSpPr>
          <p:cNvPr id="2" name="TextBox 1">
            <a:extLst>
              <a:ext uri="{FF2B5EF4-FFF2-40B4-BE49-F238E27FC236}">
                <a16:creationId xmlns:a16="http://schemas.microsoft.com/office/drawing/2014/main" id="{6456D31B-DA89-4FCC-A0CF-973CBA8BD493}"/>
              </a:ext>
            </a:extLst>
          </p:cNvPr>
          <p:cNvSpPr txBox="1"/>
          <p:nvPr userDrawn="1"/>
        </p:nvSpPr>
        <p:spPr>
          <a:xfrm>
            <a:off x="1218924" y="166670"/>
            <a:ext cx="5886103" cy="830997"/>
          </a:xfrm>
          <a:prstGeom prst="rect">
            <a:avLst/>
          </a:prstGeom>
          <a:noFill/>
        </p:spPr>
        <p:txBody>
          <a:bodyPr wrap="square" rtlCol="0">
            <a:spAutoFit/>
          </a:bodyPr>
          <a:lstStyle/>
          <a:p>
            <a:pPr algn="just"/>
            <a:r>
              <a:rPr lang="en-US" sz="2400" dirty="0"/>
              <a:t>PROGRAM STUDI S1 TEKNIK INFORMATIKA</a:t>
            </a:r>
            <a:br>
              <a:rPr lang="en-US" sz="2400" dirty="0"/>
            </a:br>
            <a:r>
              <a:rPr lang="en-US" sz="2400" dirty="0"/>
              <a:t>UNIVERSITAS PAMULANG</a:t>
            </a:r>
            <a:endParaRPr lang="en-ID" sz="2400" dirty="0"/>
          </a:p>
        </p:txBody>
      </p:sp>
      <p:pic>
        <p:nvPicPr>
          <p:cNvPr id="5" name="Picture 4">
            <a:extLst>
              <a:ext uri="{FF2B5EF4-FFF2-40B4-BE49-F238E27FC236}">
                <a16:creationId xmlns:a16="http://schemas.microsoft.com/office/drawing/2014/main" id="{C960A43D-3921-41B8-B4DC-C239EAEA84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048352" y="0"/>
            <a:ext cx="2143648" cy="1205802"/>
          </a:xfrm>
          <a:prstGeom prst="rect">
            <a:avLst/>
          </a:prstGeom>
        </p:spPr>
      </p:pic>
      <p:sp>
        <p:nvSpPr>
          <p:cNvPr id="6" name="Title Placeholder 5">
            <a:extLst>
              <a:ext uri="{FF2B5EF4-FFF2-40B4-BE49-F238E27FC236}">
                <a16:creationId xmlns:a16="http://schemas.microsoft.com/office/drawing/2014/main" id="{36AE1D4B-E2EF-47C4-A1A7-5689711E6FCE}"/>
              </a:ext>
            </a:extLst>
          </p:cNvPr>
          <p:cNvSpPr>
            <a:spLocks noGrp="1"/>
          </p:cNvSpPr>
          <p:nvPr>
            <p:ph type="title"/>
          </p:nvPr>
        </p:nvSpPr>
        <p:spPr>
          <a:xfrm>
            <a:off x="838200" y="120446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Flowchart: Process 2">
            <a:extLst>
              <a:ext uri="{FF2B5EF4-FFF2-40B4-BE49-F238E27FC236}">
                <a16:creationId xmlns:a16="http://schemas.microsoft.com/office/drawing/2014/main" id="{59788E57-52DB-4E2B-A81F-D18E71DA02CB}"/>
              </a:ext>
            </a:extLst>
          </p:cNvPr>
          <p:cNvSpPr/>
          <p:nvPr userDrawn="1"/>
        </p:nvSpPr>
        <p:spPr>
          <a:xfrm>
            <a:off x="0" y="6360607"/>
            <a:ext cx="12192000" cy="497393"/>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Picture 7">
            <a:extLst>
              <a:ext uri="{FF2B5EF4-FFF2-40B4-BE49-F238E27FC236}">
                <a16:creationId xmlns:a16="http://schemas.microsoft.com/office/drawing/2014/main" id="{EE8BF5A5-79AC-4428-A4CF-F44278AA4D6F}"/>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47255" y="6422940"/>
            <a:ext cx="453018" cy="439110"/>
          </a:xfrm>
          <a:prstGeom prst="rect">
            <a:avLst/>
          </a:prstGeom>
        </p:spPr>
      </p:pic>
      <p:pic>
        <p:nvPicPr>
          <p:cNvPr id="12" name="Picture 11">
            <a:extLst>
              <a:ext uri="{FF2B5EF4-FFF2-40B4-BE49-F238E27FC236}">
                <a16:creationId xmlns:a16="http://schemas.microsoft.com/office/drawing/2014/main" id="{0F13C787-49DC-45B2-99DA-FD9DF4541EF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9642" y="6419057"/>
            <a:ext cx="380491" cy="380491"/>
          </a:xfrm>
          <a:prstGeom prst="rect">
            <a:avLst/>
          </a:prstGeom>
        </p:spPr>
      </p:pic>
      <p:sp>
        <p:nvSpPr>
          <p:cNvPr id="13" name="TextBox 12">
            <a:extLst>
              <a:ext uri="{FF2B5EF4-FFF2-40B4-BE49-F238E27FC236}">
                <a16:creationId xmlns:a16="http://schemas.microsoft.com/office/drawing/2014/main" id="{AC0EC3BD-0F33-4AAF-A3A2-953764A0D99A}"/>
              </a:ext>
            </a:extLst>
          </p:cNvPr>
          <p:cNvSpPr txBox="1"/>
          <p:nvPr userDrawn="1"/>
        </p:nvSpPr>
        <p:spPr>
          <a:xfrm>
            <a:off x="480133" y="6412026"/>
            <a:ext cx="1793631" cy="369332"/>
          </a:xfrm>
          <a:prstGeom prst="rect">
            <a:avLst/>
          </a:prstGeom>
          <a:noFill/>
        </p:spPr>
        <p:txBody>
          <a:bodyPr wrap="square" rtlCol="0">
            <a:spAutoFit/>
          </a:bodyPr>
          <a:lstStyle/>
          <a:p>
            <a:r>
              <a:rPr lang="en-US" dirty="0" err="1"/>
              <a:t>InfoTI_unpam</a:t>
            </a:r>
            <a:endParaRPr lang="en-ID" dirty="0"/>
          </a:p>
        </p:txBody>
      </p:sp>
      <p:sp>
        <p:nvSpPr>
          <p:cNvPr id="14" name="TextBox 13">
            <a:extLst>
              <a:ext uri="{FF2B5EF4-FFF2-40B4-BE49-F238E27FC236}">
                <a16:creationId xmlns:a16="http://schemas.microsoft.com/office/drawing/2014/main" id="{60CFA357-EB7B-4C90-B08D-FF68109B966A}"/>
              </a:ext>
            </a:extLst>
          </p:cNvPr>
          <p:cNvSpPr txBox="1"/>
          <p:nvPr userDrawn="1"/>
        </p:nvSpPr>
        <p:spPr>
          <a:xfrm>
            <a:off x="2527388" y="6412026"/>
            <a:ext cx="2697755" cy="369332"/>
          </a:xfrm>
          <a:prstGeom prst="rect">
            <a:avLst/>
          </a:prstGeom>
          <a:noFill/>
        </p:spPr>
        <p:txBody>
          <a:bodyPr wrap="square" rtlCol="0">
            <a:spAutoFit/>
          </a:bodyPr>
          <a:lstStyle/>
          <a:p>
            <a:r>
              <a:rPr lang="en-US" dirty="0"/>
              <a:t>informatika.unpam.ac.id</a:t>
            </a:r>
            <a:endParaRPr lang="en-ID" dirty="0"/>
          </a:p>
        </p:txBody>
      </p:sp>
      <p:pic>
        <p:nvPicPr>
          <p:cNvPr id="16" name="Picture 15">
            <a:extLst>
              <a:ext uri="{FF2B5EF4-FFF2-40B4-BE49-F238E27FC236}">
                <a16:creationId xmlns:a16="http://schemas.microsoft.com/office/drawing/2014/main" id="{C10FF8DC-21DB-400A-A27F-9751868D2AF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443996" y="6412026"/>
            <a:ext cx="648362" cy="458733"/>
          </a:xfrm>
          <a:prstGeom prst="rect">
            <a:avLst/>
          </a:prstGeom>
        </p:spPr>
      </p:pic>
    </p:spTree>
    <p:extLst>
      <p:ext uri="{BB962C8B-B14F-4D97-AF65-F5344CB8AC3E}">
        <p14:creationId xmlns:p14="http://schemas.microsoft.com/office/powerpoint/2010/main" val="2881310249"/>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5">
            <a:extLst>
              <a:ext uri="{FF2B5EF4-FFF2-40B4-BE49-F238E27FC236}">
                <a16:creationId xmlns:a16="http://schemas.microsoft.com/office/drawing/2014/main" id="{36AE1D4B-E2EF-47C4-A1A7-5689711E6FCE}"/>
              </a:ext>
            </a:extLst>
          </p:cNvPr>
          <p:cNvSpPr>
            <a:spLocks noGrp="1"/>
          </p:cNvSpPr>
          <p:nvPr>
            <p:ph type="title"/>
          </p:nvPr>
        </p:nvSpPr>
        <p:spPr>
          <a:xfrm>
            <a:off x="838200" y="120446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Flowchart: Process 2">
            <a:extLst>
              <a:ext uri="{FF2B5EF4-FFF2-40B4-BE49-F238E27FC236}">
                <a16:creationId xmlns:a16="http://schemas.microsoft.com/office/drawing/2014/main" id="{59788E57-52DB-4E2B-A81F-D18E71DA02CB}"/>
              </a:ext>
            </a:extLst>
          </p:cNvPr>
          <p:cNvSpPr/>
          <p:nvPr userDrawn="1"/>
        </p:nvSpPr>
        <p:spPr>
          <a:xfrm>
            <a:off x="0" y="6360607"/>
            <a:ext cx="12192000" cy="497393"/>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Picture 7">
            <a:extLst>
              <a:ext uri="{FF2B5EF4-FFF2-40B4-BE49-F238E27FC236}">
                <a16:creationId xmlns:a16="http://schemas.microsoft.com/office/drawing/2014/main" id="{EE8BF5A5-79AC-4428-A4CF-F44278AA4D6F}"/>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47255" y="6422940"/>
            <a:ext cx="453018" cy="439110"/>
          </a:xfrm>
          <a:prstGeom prst="rect">
            <a:avLst/>
          </a:prstGeom>
        </p:spPr>
      </p:pic>
      <p:pic>
        <p:nvPicPr>
          <p:cNvPr id="12" name="Picture 11">
            <a:extLst>
              <a:ext uri="{FF2B5EF4-FFF2-40B4-BE49-F238E27FC236}">
                <a16:creationId xmlns:a16="http://schemas.microsoft.com/office/drawing/2014/main" id="{0F13C787-49DC-45B2-99DA-FD9DF4541EF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642" y="6419057"/>
            <a:ext cx="380491" cy="380491"/>
          </a:xfrm>
          <a:prstGeom prst="rect">
            <a:avLst/>
          </a:prstGeom>
        </p:spPr>
      </p:pic>
      <p:sp>
        <p:nvSpPr>
          <p:cNvPr id="13" name="TextBox 12">
            <a:extLst>
              <a:ext uri="{FF2B5EF4-FFF2-40B4-BE49-F238E27FC236}">
                <a16:creationId xmlns:a16="http://schemas.microsoft.com/office/drawing/2014/main" id="{AC0EC3BD-0F33-4AAF-A3A2-953764A0D99A}"/>
              </a:ext>
            </a:extLst>
          </p:cNvPr>
          <p:cNvSpPr txBox="1"/>
          <p:nvPr userDrawn="1"/>
        </p:nvSpPr>
        <p:spPr>
          <a:xfrm>
            <a:off x="480133" y="6412026"/>
            <a:ext cx="1793631" cy="369332"/>
          </a:xfrm>
          <a:prstGeom prst="rect">
            <a:avLst/>
          </a:prstGeom>
          <a:noFill/>
        </p:spPr>
        <p:txBody>
          <a:bodyPr wrap="square" rtlCol="0">
            <a:spAutoFit/>
          </a:bodyPr>
          <a:lstStyle/>
          <a:p>
            <a:r>
              <a:rPr lang="en-US" dirty="0" err="1"/>
              <a:t>InfoTI_unpam</a:t>
            </a:r>
            <a:endParaRPr lang="en-ID" dirty="0"/>
          </a:p>
        </p:txBody>
      </p:sp>
      <p:sp>
        <p:nvSpPr>
          <p:cNvPr id="14" name="TextBox 13">
            <a:extLst>
              <a:ext uri="{FF2B5EF4-FFF2-40B4-BE49-F238E27FC236}">
                <a16:creationId xmlns:a16="http://schemas.microsoft.com/office/drawing/2014/main" id="{60CFA357-EB7B-4C90-B08D-FF68109B966A}"/>
              </a:ext>
            </a:extLst>
          </p:cNvPr>
          <p:cNvSpPr txBox="1"/>
          <p:nvPr userDrawn="1"/>
        </p:nvSpPr>
        <p:spPr>
          <a:xfrm>
            <a:off x="2527388" y="6412026"/>
            <a:ext cx="2697755" cy="369332"/>
          </a:xfrm>
          <a:prstGeom prst="rect">
            <a:avLst/>
          </a:prstGeom>
          <a:noFill/>
        </p:spPr>
        <p:txBody>
          <a:bodyPr wrap="square" rtlCol="0">
            <a:spAutoFit/>
          </a:bodyPr>
          <a:lstStyle/>
          <a:p>
            <a:r>
              <a:rPr lang="en-US" dirty="0"/>
              <a:t>informatika.unpam.ac.id</a:t>
            </a:r>
            <a:endParaRPr lang="en-ID" dirty="0"/>
          </a:p>
        </p:txBody>
      </p:sp>
      <p:pic>
        <p:nvPicPr>
          <p:cNvPr id="16" name="Picture 15">
            <a:extLst>
              <a:ext uri="{FF2B5EF4-FFF2-40B4-BE49-F238E27FC236}">
                <a16:creationId xmlns:a16="http://schemas.microsoft.com/office/drawing/2014/main" id="{C10FF8DC-21DB-400A-A27F-9751868D2AF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443996" y="6412026"/>
            <a:ext cx="648362" cy="458733"/>
          </a:xfrm>
          <a:prstGeom prst="rect">
            <a:avLst/>
          </a:prstGeom>
        </p:spPr>
      </p:pic>
      <p:pic>
        <p:nvPicPr>
          <p:cNvPr id="15" name="Picture 14">
            <a:extLst>
              <a:ext uri="{FF2B5EF4-FFF2-40B4-BE49-F238E27FC236}">
                <a16:creationId xmlns:a16="http://schemas.microsoft.com/office/drawing/2014/main" id="{70E9772E-AF4F-4C17-B477-D78352308CB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931590" y="6366986"/>
            <a:ext cx="512406" cy="497394"/>
          </a:xfrm>
          <a:prstGeom prst="rect">
            <a:avLst/>
          </a:prstGeom>
        </p:spPr>
      </p:pic>
    </p:spTree>
    <p:extLst>
      <p:ext uri="{BB962C8B-B14F-4D97-AF65-F5344CB8AC3E}">
        <p14:creationId xmlns:p14="http://schemas.microsoft.com/office/powerpoint/2010/main" val="1391861668"/>
      </p:ext>
    </p:extLst>
  </p:cSld>
  <p:clrMap bg1="lt1" tx1="dk1" bg2="lt2" tx2="dk2" accent1="accent1" accent2="accent2" accent3="accent3" accent4="accent4" accent5="accent5" accent6="accent6" hlink="hlink" folHlink="folHlink"/>
  <p:sldLayoutIdLst>
    <p:sldLayoutId id="214748370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0FE1B4E5-ADBE-44E9-94B8-12353259E240}"/>
              </a:ext>
            </a:extLst>
          </p:cNvPr>
          <p:cNvSpPr/>
          <p:nvPr userDrawn="1"/>
        </p:nvSpPr>
        <p:spPr>
          <a:xfrm rot="16200000">
            <a:off x="10209964" y="4875960"/>
            <a:ext cx="1884065" cy="2080010"/>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F6310508-6870-44FB-B67F-C3F1350DB66D}"/>
              </a:ext>
            </a:extLst>
          </p:cNvPr>
          <p:cNvSpPr/>
          <p:nvPr userDrawn="1"/>
        </p:nvSpPr>
        <p:spPr>
          <a:xfrm>
            <a:off x="0" y="6211614"/>
            <a:ext cx="12192000" cy="6463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Program </a:t>
            </a:r>
            <a:r>
              <a:rPr lang="en-US" sz="2000" dirty="0" err="1">
                <a:solidFill>
                  <a:schemeClr val="tx1"/>
                </a:solidFill>
              </a:rPr>
              <a:t>Studi</a:t>
            </a:r>
            <a:r>
              <a:rPr lang="en-US" sz="2000" dirty="0">
                <a:solidFill>
                  <a:schemeClr val="tx1"/>
                </a:solidFill>
              </a:rPr>
              <a:t> Teknik </a:t>
            </a:r>
            <a:r>
              <a:rPr lang="en-US" sz="2000" dirty="0" err="1">
                <a:solidFill>
                  <a:schemeClr val="tx1"/>
                </a:solidFill>
              </a:rPr>
              <a:t>Informatika</a:t>
            </a:r>
            <a:r>
              <a:rPr lang="en-US" sz="2000" dirty="0">
                <a:solidFill>
                  <a:schemeClr val="tx1"/>
                </a:solidFill>
              </a:rPr>
              <a:t>, Universitas </a:t>
            </a:r>
            <a:r>
              <a:rPr lang="en-US" sz="2000" dirty="0" err="1">
                <a:solidFill>
                  <a:schemeClr val="tx1"/>
                </a:solidFill>
              </a:rPr>
              <a:t>Pamulang</a:t>
            </a:r>
            <a:endParaRPr lang="en-US" sz="2000" dirty="0">
              <a:solidFill>
                <a:schemeClr val="tx1"/>
              </a:solidFill>
            </a:endParaRPr>
          </a:p>
          <a:p>
            <a:pPr algn="ctr"/>
            <a:r>
              <a:rPr lang="en-US" sz="2000" dirty="0">
                <a:solidFill>
                  <a:schemeClr val="tx1"/>
                </a:solidFill>
              </a:rPr>
              <a:t> </a:t>
            </a:r>
            <a:endParaRPr lang="en-ID" sz="2000" dirty="0">
              <a:solidFill>
                <a:schemeClr val="tx1"/>
              </a:solidFill>
            </a:endParaRPr>
          </a:p>
        </p:txBody>
      </p:sp>
      <p:sp>
        <p:nvSpPr>
          <p:cNvPr id="8" name="Right Triangle 7">
            <a:extLst>
              <a:ext uri="{FF2B5EF4-FFF2-40B4-BE49-F238E27FC236}">
                <a16:creationId xmlns:a16="http://schemas.microsoft.com/office/drawing/2014/main" id="{4354D356-3AB9-4317-AD64-9733710C017F}"/>
              </a:ext>
            </a:extLst>
          </p:cNvPr>
          <p:cNvSpPr/>
          <p:nvPr userDrawn="1"/>
        </p:nvSpPr>
        <p:spPr>
          <a:xfrm>
            <a:off x="0" y="5074416"/>
            <a:ext cx="1597688" cy="17835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a:extLst>
              <a:ext uri="{FF2B5EF4-FFF2-40B4-BE49-F238E27FC236}">
                <a16:creationId xmlns:a16="http://schemas.microsoft.com/office/drawing/2014/main" id="{222E1FA6-9BAA-48F7-9B48-E78A7FC60C7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99172" y="5725289"/>
            <a:ext cx="1042588" cy="1012044"/>
          </a:xfrm>
          <a:prstGeom prst="rect">
            <a:avLst/>
          </a:prstGeom>
        </p:spPr>
      </p:pic>
      <p:pic>
        <p:nvPicPr>
          <p:cNvPr id="16" name="Picture 15">
            <a:extLst>
              <a:ext uri="{FF2B5EF4-FFF2-40B4-BE49-F238E27FC236}">
                <a16:creationId xmlns:a16="http://schemas.microsoft.com/office/drawing/2014/main" id="{B1A5ABCE-DB0D-44E8-AF1B-A1F9AA2448C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0581" y="5864994"/>
            <a:ext cx="1403488" cy="993004"/>
          </a:xfrm>
          <a:prstGeom prst="rect">
            <a:avLst/>
          </a:prstGeom>
        </p:spPr>
      </p:pic>
      <p:sp>
        <p:nvSpPr>
          <p:cNvPr id="2" name="TextBox 1">
            <a:extLst>
              <a:ext uri="{FF2B5EF4-FFF2-40B4-BE49-F238E27FC236}">
                <a16:creationId xmlns:a16="http://schemas.microsoft.com/office/drawing/2014/main" id="{A7710A05-4BC0-4640-9166-A8A038BAD88C}"/>
              </a:ext>
            </a:extLst>
          </p:cNvPr>
          <p:cNvSpPr txBox="1"/>
          <p:nvPr userDrawn="1"/>
        </p:nvSpPr>
        <p:spPr>
          <a:xfrm>
            <a:off x="3898760" y="2622619"/>
            <a:ext cx="5194999" cy="923330"/>
          </a:xfrm>
          <a:prstGeom prst="rect">
            <a:avLst/>
          </a:prstGeom>
          <a:noFill/>
        </p:spPr>
        <p:txBody>
          <a:bodyPr wrap="square" rtlCol="0">
            <a:spAutoFit/>
          </a:bodyPr>
          <a:lstStyle/>
          <a:p>
            <a:r>
              <a:rPr lang="en-US" sz="5400" dirty="0"/>
              <a:t>TERIMA KASIH</a:t>
            </a:r>
            <a:endParaRPr lang="en-ID" sz="5400" dirty="0"/>
          </a:p>
        </p:txBody>
      </p:sp>
    </p:spTree>
    <p:extLst>
      <p:ext uri="{BB962C8B-B14F-4D97-AF65-F5344CB8AC3E}">
        <p14:creationId xmlns:p14="http://schemas.microsoft.com/office/powerpoint/2010/main" val="321173633"/>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0FE1B4E5-ADBE-44E9-94B8-12353259E240}"/>
              </a:ext>
            </a:extLst>
          </p:cNvPr>
          <p:cNvSpPr/>
          <p:nvPr userDrawn="1"/>
        </p:nvSpPr>
        <p:spPr>
          <a:xfrm rot="16200000">
            <a:off x="10209964" y="4875960"/>
            <a:ext cx="1884065" cy="2080010"/>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F6310508-6870-44FB-B67F-C3F1350DB66D}"/>
              </a:ext>
            </a:extLst>
          </p:cNvPr>
          <p:cNvSpPr/>
          <p:nvPr userDrawn="1"/>
        </p:nvSpPr>
        <p:spPr>
          <a:xfrm>
            <a:off x="0" y="6211614"/>
            <a:ext cx="12192000" cy="6463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Program </a:t>
            </a:r>
            <a:r>
              <a:rPr lang="en-US" sz="2000" dirty="0" err="1">
                <a:solidFill>
                  <a:schemeClr val="tx1"/>
                </a:solidFill>
              </a:rPr>
              <a:t>Studi</a:t>
            </a:r>
            <a:r>
              <a:rPr lang="en-US" sz="2000" dirty="0">
                <a:solidFill>
                  <a:schemeClr val="tx1"/>
                </a:solidFill>
              </a:rPr>
              <a:t> Teknik </a:t>
            </a:r>
            <a:r>
              <a:rPr lang="en-US" sz="2000" dirty="0" err="1">
                <a:solidFill>
                  <a:schemeClr val="tx1"/>
                </a:solidFill>
              </a:rPr>
              <a:t>Informatika</a:t>
            </a:r>
            <a:r>
              <a:rPr lang="en-US" sz="2000" dirty="0">
                <a:solidFill>
                  <a:schemeClr val="tx1"/>
                </a:solidFill>
              </a:rPr>
              <a:t>, Universitas </a:t>
            </a:r>
            <a:r>
              <a:rPr lang="en-US" sz="2000" dirty="0" err="1">
                <a:solidFill>
                  <a:schemeClr val="tx1"/>
                </a:solidFill>
              </a:rPr>
              <a:t>Pamulang</a:t>
            </a:r>
            <a:endParaRPr lang="en-US" sz="2000" dirty="0">
              <a:solidFill>
                <a:schemeClr val="tx1"/>
              </a:solidFill>
            </a:endParaRPr>
          </a:p>
          <a:p>
            <a:pPr algn="ctr"/>
            <a:r>
              <a:rPr lang="en-US" sz="2000" dirty="0">
                <a:solidFill>
                  <a:schemeClr val="tx1"/>
                </a:solidFill>
              </a:rPr>
              <a:t> </a:t>
            </a:r>
            <a:endParaRPr lang="en-ID" sz="2000" dirty="0">
              <a:solidFill>
                <a:schemeClr val="tx1"/>
              </a:solidFill>
            </a:endParaRPr>
          </a:p>
        </p:txBody>
      </p:sp>
      <p:sp>
        <p:nvSpPr>
          <p:cNvPr id="8" name="Right Triangle 7">
            <a:extLst>
              <a:ext uri="{FF2B5EF4-FFF2-40B4-BE49-F238E27FC236}">
                <a16:creationId xmlns:a16="http://schemas.microsoft.com/office/drawing/2014/main" id="{4354D356-3AB9-4317-AD64-9733710C017F}"/>
              </a:ext>
            </a:extLst>
          </p:cNvPr>
          <p:cNvSpPr/>
          <p:nvPr userDrawn="1"/>
        </p:nvSpPr>
        <p:spPr>
          <a:xfrm>
            <a:off x="0" y="5074416"/>
            <a:ext cx="1597688" cy="17835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a:extLst>
              <a:ext uri="{FF2B5EF4-FFF2-40B4-BE49-F238E27FC236}">
                <a16:creationId xmlns:a16="http://schemas.microsoft.com/office/drawing/2014/main" id="{222E1FA6-9BAA-48F7-9B48-E78A7FC60C7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99172" y="5725289"/>
            <a:ext cx="1042588" cy="1012044"/>
          </a:xfrm>
          <a:prstGeom prst="rect">
            <a:avLst/>
          </a:prstGeom>
        </p:spPr>
      </p:pic>
      <p:pic>
        <p:nvPicPr>
          <p:cNvPr id="16" name="Picture 15">
            <a:extLst>
              <a:ext uri="{FF2B5EF4-FFF2-40B4-BE49-F238E27FC236}">
                <a16:creationId xmlns:a16="http://schemas.microsoft.com/office/drawing/2014/main" id="{B1A5ABCE-DB0D-44E8-AF1B-A1F9AA2448C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0581" y="5864994"/>
            <a:ext cx="1403488" cy="993004"/>
          </a:xfrm>
          <a:prstGeom prst="rect">
            <a:avLst/>
          </a:prstGeom>
        </p:spPr>
      </p:pic>
      <p:sp>
        <p:nvSpPr>
          <p:cNvPr id="6" name="Flowchart: Process 5">
            <a:extLst>
              <a:ext uri="{FF2B5EF4-FFF2-40B4-BE49-F238E27FC236}">
                <a16:creationId xmlns:a16="http://schemas.microsoft.com/office/drawing/2014/main" id="{38F377F8-55ED-4437-98B9-2D2AA5DD3B4A}"/>
              </a:ext>
            </a:extLst>
          </p:cNvPr>
          <p:cNvSpPr/>
          <p:nvPr userDrawn="1"/>
        </p:nvSpPr>
        <p:spPr>
          <a:xfrm>
            <a:off x="0" y="2582426"/>
            <a:ext cx="12192000" cy="646385"/>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TERIMA KASIH, MAHASISWA TEKNIK INFORMATIKA UNGGUL, ANDA SUDAH BELAJAR DENGAN LUAR BIASA</a:t>
            </a:r>
            <a:endParaRPr lang="en-ID" dirty="0"/>
          </a:p>
        </p:txBody>
      </p:sp>
    </p:spTree>
    <p:extLst>
      <p:ext uri="{BB962C8B-B14F-4D97-AF65-F5344CB8AC3E}">
        <p14:creationId xmlns:p14="http://schemas.microsoft.com/office/powerpoint/2010/main" val="2973921547"/>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5A30DD-8BE8-42A1-85CC-D069AF516FB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57600" y="2057400"/>
            <a:ext cx="4876800" cy="2743200"/>
          </a:xfrm>
          <a:prstGeom prst="rect">
            <a:avLst/>
          </a:prstGeom>
        </p:spPr>
      </p:pic>
      <p:sp>
        <p:nvSpPr>
          <p:cNvPr id="9" name="Right Triangle 8">
            <a:extLst>
              <a:ext uri="{FF2B5EF4-FFF2-40B4-BE49-F238E27FC236}">
                <a16:creationId xmlns:a16="http://schemas.microsoft.com/office/drawing/2014/main" id="{0FE1B4E5-ADBE-44E9-94B8-12353259E240}"/>
              </a:ext>
            </a:extLst>
          </p:cNvPr>
          <p:cNvSpPr/>
          <p:nvPr userDrawn="1"/>
        </p:nvSpPr>
        <p:spPr>
          <a:xfrm rot="16200000">
            <a:off x="10209964" y="4875960"/>
            <a:ext cx="1884065" cy="2080010"/>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F6310508-6870-44FB-B67F-C3F1350DB66D}"/>
              </a:ext>
            </a:extLst>
          </p:cNvPr>
          <p:cNvSpPr/>
          <p:nvPr userDrawn="1"/>
        </p:nvSpPr>
        <p:spPr>
          <a:xfrm>
            <a:off x="0" y="6211614"/>
            <a:ext cx="12192000" cy="6463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Program </a:t>
            </a:r>
            <a:r>
              <a:rPr lang="en-US" sz="2000" dirty="0" err="1">
                <a:solidFill>
                  <a:schemeClr val="tx1"/>
                </a:solidFill>
              </a:rPr>
              <a:t>Studi</a:t>
            </a:r>
            <a:r>
              <a:rPr lang="en-US" sz="2000" dirty="0">
                <a:solidFill>
                  <a:schemeClr val="tx1"/>
                </a:solidFill>
              </a:rPr>
              <a:t> Teknik </a:t>
            </a:r>
            <a:r>
              <a:rPr lang="en-US" sz="2000" dirty="0" err="1">
                <a:solidFill>
                  <a:schemeClr val="tx1"/>
                </a:solidFill>
              </a:rPr>
              <a:t>Informatika</a:t>
            </a:r>
            <a:r>
              <a:rPr lang="en-US" sz="2000" dirty="0">
                <a:solidFill>
                  <a:schemeClr val="tx1"/>
                </a:solidFill>
              </a:rPr>
              <a:t>, Universitas </a:t>
            </a:r>
            <a:r>
              <a:rPr lang="en-US" sz="2000" dirty="0" err="1">
                <a:solidFill>
                  <a:schemeClr val="tx1"/>
                </a:solidFill>
              </a:rPr>
              <a:t>Pamulang</a:t>
            </a:r>
            <a:endParaRPr lang="en-US" sz="2000" dirty="0">
              <a:solidFill>
                <a:schemeClr val="tx1"/>
              </a:solidFill>
            </a:endParaRPr>
          </a:p>
          <a:p>
            <a:pPr algn="ctr"/>
            <a:r>
              <a:rPr lang="en-US" sz="2000" dirty="0">
                <a:solidFill>
                  <a:schemeClr val="tx1"/>
                </a:solidFill>
              </a:rPr>
              <a:t> </a:t>
            </a:r>
            <a:endParaRPr lang="en-ID" sz="2000" dirty="0">
              <a:solidFill>
                <a:schemeClr val="tx1"/>
              </a:solidFill>
            </a:endParaRPr>
          </a:p>
        </p:txBody>
      </p:sp>
      <p:sp>
        <p:nvSpPr>
          <p:cNvPr id="8" name="Right Triangle 7">
            <a:extLst>
              <a:ext uri="{FF2B5EF4-FFF2-40B4-BE49-F238E27FC236}">
                <a16:creationId xmlns:a16="http://schemas.microsoft.com/office/drawing/2014/main" id="{4354D356-3AB9-4317-AD64-9733710C017F}"/>
              </a:ext>
            </a:extLst>
          </p:cNvPr>
          <p:cNvSpPr/>
          <p:nvPr userDrawn="1"/>
        </p:nvSpPr>
        <p:spPr>
          <a:xfrm>
            <a:off x="0" y="5074416"/>
            <a:ext cx="1597688" cy="17835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a:extLst>
              <a:ext uri="{FF2B5EF4-FFF2-40B4-BE49-F238E27FC236}">
                <a16:creationId xmlns:a16="http://schemas.microsoft.com/office/drawing/2014/main" id="{222E1FA6-9BAA-48F7-9B48-E78A7FC60C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99172" y="5725289"/>
            <a:ext cx="1042588" cy="1012044"/>
          </a:xfrm>
          <a:prstGeom prst="rect">
            <a:avLst/>
          </a:prstGeom>
        </p:spPr>
      </p:pic>
      <p:pic>
        <p:nvPicPr>
          <p:cNvPr id="16" name="Picture 15">
            <a:extLst>
              <a:ext uri="{FF2B5EF4-FFF2-40B4-BE49-F238E27FC236}">
                <a16:creationId xmlns:a16="http://schemas.microsoft.com/office/drawing/2014/main" id="{B1A5ABCE-DB0D-44E8-AF1B-A1F9AA2448C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20581" y="5864994"/>
            <a:ext cx="1403488" cy="993004"/>
          </a:xfrm>
          <a:prstGeom prst="rect">
            <a:avLst/>
          </a:prstGeom>
        </p:spPr>
      </p:pic>
      <p:sp>
        <p:nvSpPr>
          <p:cNvPr id="6" name="Flowchart: Process 5">
            <a:extLst>
              <a:ext uri="{FF2B5EF4-FFF2-40B4-BE49-F238E27FC236}">
                <a16:creationId xmlns:a16="http://schemas.microsoft.com/office/drawing/2014/main" id="{38F377F8-55ED-4437-98B9-2D2AA5DD3B4A}"/>
              </a:ext>
            </a:extLst>
          </p:cNvPr>
          <p:cNvSpPr/>
          <p:nvPr userDrawn="1"/>
        </p:nvSpPr>
        <p:spPr>
          <a:xfrm>
            <a:off x="0" y="0"/>
            <a:ext cx="12192000" cy="646385"/>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TERIMA KASIH, MAHASISWA TEKNIK INFORMATIKA UNGGUL, ANDA SUDAH BELAJAR DENGAN LUAR BIASA</a:t>
            </a:r>
            <a:endParaRPr lang="en-ID" dirty="0"/>
          </a:p>
        </p:txBody>
      </p:sp>
    </p:spTree>
    <p:extLst>
      <p:ext uri="{BB962C8B-B14F-4D97-AF65-F5344CB8AC3E}">
        <p14:creationId xmlns:p14="http://schemas.microsoft.com/office/powerpoint/2010/main" val="2404665397"/>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0FE1B4E5-ADBE-44E9-94B8-12353259E240}"/>
              </a:ext>
            </a:extLst>
          </p:cNvPr>
          <p:cNvSpPr/>
          <p:nvPr userDrawn="1"/>
        </p:nvSpPr>
        <p:spPr>
          <a:xfrm rot="16200000">
            <a:off x="10209964" y="4875960"/>
            <a:ext cx="1884065" cy="2080010"/>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F6310508-6870-44FB-B67F-C3F1350DB66D}"/>
              </a:ext>
            </a:extLst>
          </p:cNvPr>
          <p:cNvSpPr/>
          <p:nvPr userDrawn="1"/>
        </p:nvSpPr>
        <p:spPr>
          <a:xfrm>
            <a:off x="0" y="6211614"/>
            <a:ext cx="12192000" cy="6463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Program </a:t>
            </a:r>
            <a:r>
              <a:rPr lang="en-US" sz="2000" dirty="0" err="1">
                <a:solidFill>
                  <a:schemeClr val="tx1"/>
                </a:solidFill>
              </a:rPr>
              <a:t>Studi</a:t>
            </a:r>
            <a:r>
              <a:rPr lang="en-US" sz="2000" dirty="0">
                <a:solidFill>
                  <a:schemeClr val="tx1"/>
                </a:solidFill>
              </a:rPr>
              <a:t> Teknik </a:t>
            </a:r>
            <a:r>
              <a:rPr lang="en-US" sz="2000" dirty="0" err="1">
                <a:solidFill>
                  <a:schemeClr val="tx1"/>
                </a:solidFill>
              </a:rPr>
              <a:t>Informatika</a:t>
            </a:r>
            <a:r>
              <a:rPr lang="en-US" sz="2000" dirty="0">
                <a:solidFill>
                  <a:schemeClr val="tx1"/>
                </a:solidFill>
              </a:rPr>
              <a:t>, Universitas </a:t>
            </a:r>
            <a:r>
              <a:rPr lang="en-US" sz="2000" dirty="0" err="1">
                <a:solidFill>
                  <a:schemeClr val="tx1"/>
                </a:solidFill>
              </a:rPr>
              <a:t>Pamulang</a:t>
            </a:r>
            <a:endParaRPr lang="en-US" sz="2000" dirty="0">
              <a:solidFill>
                <a:schemeClr val="tx1"/>
              </a:solidFill>
            </a:endParaRPr>
          </a:p>
          <a:p>
            <a:pPr algn="ctr"/>
            <a:r>
              <a:rPr lang="en-US" sz="2000" dirty="0">
                <a:solidFill>
                  <a:schemeClr val="tx1"/>
                </a:solidFill>
              </a:rPr>
              <a:t> </a:t>
            </a:r>
            <a:endParaRPr lang="en-ID" sz="2000" dirty="0">
              <a:solidFill>
                <a:schemeClr val="tx1"/>
              </a:solidFill>
            </a:endParaRPr>
          </a:p>
        </p:txBody>
      </p:sp>
      <p:sp>
        <p:nvSpPr>
          <p:cNvPr id="8" name="Right Triangle 7">
            <a:extLst>
              <a:ext uri="{FF2B5EF4-FFF2-40B4-BE49-F238E27FC236}">
                <a16:creationId xmlns:a16="http://schemas.microsoft.com/office/drawing/2014/main" id="{4354D356-3AB9-4317-AD64-9733710C017F}"/>
              </a:ext>
            </a:extLst>
          </p:cNvPr>
          <p:cNvSpPr/>
          <p:nvPr userDrawn="1"/>
        </p:nvSpPr>
        <p:spPr>
          <a:xfrm>
            <a:off x="0" y="5074416"/>
            <a:ext cx="1597688" cy="17835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a:extLst>
              <a:ext uri="{FF2B5EF4-FFF2-40B4-BE49-F238E27FC236}">
                <a16:creationId xmlns:a16="http://schemas.microsoft.com/office/drawing/2014/main" id="{222E1FA6-9BAA-48F7-9B48-E78A7FC60C74}"/>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1099172" y="5725289"/>
            <a:ext cx="1042588" cy="1012044"/>
          </a:xfrm>
          <a:prstGeom prst="rect">
            <a:avLst/>
          </a:prstGeom>
        </p:spPr>
      </p:pic>
      <p:pic>
        <p:nvPicPr>
          <p:cNvPr id="16" name="Picture 15">
            <a:extLst>
              <a:ext uri="{FF2B5EF4-FFF2-40B4-BE49-F238E27FC236}">
                <a16:creationId xmlns:a16="http://schemas.microsoft.com/office/drawing/2014/main" id="{B1A5ABCE-DB0D-44E8-AF1B-A1F9AA2448C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20581" y="5864994"/>
            <a:ext cx="1403488" cy="993004"/>
          </a:xfrm>
          <a:prstGeom prst="rect">
            <a:avLst/>
          </a:prstGeom>
        </p:spPr>
      </p:pic>
      <p:sp>
        <p:nvSpPr>
          <p:cNvPr id="34" name="Text Placeholder 33">
            <a:extLst>
              <a:ext uri="{FF2B5EF4-FFF2-40B4-BE49-F238E27FC236}">
                <a16:creationId xmlns:a16="http://schemas.microsoft.com/office/drawing/2014/main" id="{73922ECC-A830-4C03-9B45-AEB8C3D23C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35" name="Title Placeholder 34">
            <a:extLst>
              <a:ext uri="{FF2B5EF4-FFF2-40B4-BE49-F238E27FC236}">
                <a16:creationId xmlns:a16="http://schemas.microsoft.com/office/drawing/2014/main" id="{862CBB9D-7640-4DCE-8E7A-C98B9F67D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Tree>
    <p:extLst>
      <p:ext uri="{BB962C8B-B14F-4D97-AF65-F5344CB8AC3E}">
        <p14:creationId xmlns:p14="http://schemas.microsoft.com/office/powerpoint/2010/main" val="380162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5" r:id="rId3"/>
    <p:sldLayoutId id="2147483652" r:id="rId4"/>
    <p:sldLayoutId id="2147483651" r:id="rId5"/>
    <p:sldLayoutId id="2147483686" r:id="rId6"/>
    <p:sldLayoutId id="214748368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6310508-6870-44FB-B67F-C3F1350DB66D}"/>
              </a:ext>
            </a:extLst>
          </p:cNvPr>
          <p:cNvSpPr/>
          <p:nvPr userDrawn="1"/>
        </p:nvSpPr>
        <p:spPr>
          <a:xfrm>
            <a:off x="0" y="1"/>
            <a:ext cx="12192000" cy="12044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 </a:t>
            </a:r>
            <a:endParaRPr lang="en-ID" sz="2000" dirty="0">
              <a:solidFill>
                <a:schemeClr val="tx1"/>
              </a:solidFill>
            </a:endParaRPr>
          </a:p>
        </p:txBody>
      </p:sp>
      <p:pic>
        <p:nvPicPr>
          <p:cNvPr id="11" name="Picture 10">
            <a:extLst>
              <a:ext uri="{FF2B5EF4-FFF2-40B4-BE49-F238E27FC236}">
                <a16:creationId xmlns:a16="http://schemas.microsoft.com/office/drawing/2014/main" id="{222E1FA6-9BAA-48F7-9B48-E78A7FC60C7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9642" y="38924"/>
            <a:ext cx="1119282" cy="1086491"/>
          </a:xfrm>
          <a:prstGeom prst="rect">
            <a:avLst/>
          </a:prstGeom>
        </p:spPr>
      </p:pic>
      <p:sp>
        <p:nvSpPr>
          <p:cNvPr id="2" name="TextBox 1">
            <a:extLst>
              <a:ext uri="{FF2B5EF4-FFF2-40B4-BE49-F238E27FC236}">
                <a16:creationId xmlns:a16="http://schemas.microsoft.com/office/drawing/2014/main" id="{6456D31B-DA89-4FCC-A0CF-973CBA8BD493}"/>
              </a:ext>
            </a:extLst>
          </p:cNvPr>
          <p:cNvSpPr txBox="1"/>
          <p:nvPr userDrawn="1"/>
        </p:nvSpPr>
        <p:spPr>
          <a:xfrm>
            <a:off x="1218924" y="166670"/>
            <a:ext cx="5886103" cy="830997"/>
          </a:xfrm>
          <a:prstGeom prst="rect">
            <a:avLst/>
          </a:prstGeom>
          <a:noFill/>
        </p:spPr>
        <p:txBody>
          <a:bodyPr wrap="square" rtlCol="0">
            <a:spAutoFit/>
          </a:bodyPr>
          <a:lstStyle/>
          <a:p>
            <a:pPr algn="just"/>
            <a:r>
              <a:rPr lang="en-US" sz="2400" dirty="0"/>
              <a:t>PROGRAM STUDI S1 TEKNIK INFORMATIKA</a:t>
            </a:r>
            <a:br>
              <a:rPr lang="en-US" sz="2400" dirty="0"/>
            </a:br>
            <a:r>
              <a:rPr lang="en-US" sz="2400" dirty="0"/>
              <a:t>UNIVERSITAS PAMULANG</a:t>
            </a:r>
            <a:endParaRPr lang="en-ID" sz="2400" dirty="0"/>
          </a:p>
        </p:txBody>
      </p:sp>
      <p:pic>
        <p:nvPicPr>
          <p:cNvPr id="5" name="Picture 4">
            <a:extLst>
              <a:ext uri="{FF2B5EF4-FFF2-40B4-BE49-F238E27FC236}">
                <a16:creationId xmlns:a16="http://schemas.microsoft.com/office/drawing/2014/main" id="{C960A43D-3921-41B8-B4DC-C239EAEA84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048352" y="0"/>
            <a:ext cx="2143648" cy="1205802"/>
          </a:xfrm>
          <a:prstGeom prst="rect">
            <a:avLst/>
          </a:prstGeom>
        </p:spPr>
      </p:pic>
      <p:sp>
        <p:nvSpPr>
          <p:cNvPr id="6" name="Title Placeholder 5">
            <a:extLst>
              <a:ext uri="{FF2B5EF4-FFF2-40B4-BE49-F238E27FC236}">
                <a16:creationId xmlns:a16="http://schemas.microsoft.com/office/drawing/2014/main" id="{36AE1D4B-E2EF-47C4-A1A7-5689711E6FCE}"/>
              </a:ext>
            </a:extLst>
          </p:cNvPr>
          <p:cNvSpPr>
            <a:spLocks noGrp="1"/>
          </p:cNvSpPr>
          <p:nvPr>
            <p:ph type="title"/>
          </p:nvPr>
        </p:nvSpPr>
        <p:spPr>
          <a:xfrm>
            <a:off x="838200" y="1204467"/>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10" name="Text Placeholder 9">
            <a:extLst>
              <a:ext uri="{FF2B5EF4-FFF2-40B4-BE49-F238E27FC236}">
                <a16:creationId xmlns:a16="http://schemas.microsoft.com/office/drawing/2014/main" id="{3FA5E565-A9FD-45A9-9262-E4CE87B5C47A}"/>
              </a:ext>
            </a:extLst>
          </p:cNvPr>
          <p:cNvSpPr>
            <a:spLocks noGrp="1"/>
          </p:cNvSpPr>
          <p:nvPr>
            <p:ph type="body" idx="1"/>
          </p:nvPr>
        </p:nvSpPr>
        <p:spPr>
          <a:xfrm>
            <a:off x="838200" y="2329881"/>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440609619"/>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122B0-D188-4F1B-9170-48FB515F7D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ight Triangle 8">
            <a:extLst>
              <a:ext uri="{FF2B5EF4-FFF2-40B4-BE49-F238E27FC236}">
                <a16:creationId xmlns:a16="http://schemas.microsoft.com/office/drawing/2014/main" id="{0FE1B4E5-ADBE-44E9-94B8-12353259E240}"/>
              </a:ext>
            </a:extLst>
          </p:cNvPr>
          <p:cNvSpPr/>
          <p:nvPr userDrawn="1"/>
        </p:nvSpPr>
        <p:spPr>
          <a:xfrm rot="16200000">
            <a:off x="10209964" y="4875960"/>
            <a:ext cx="1884065" cy="2080010"/>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F6310508-6870-44FB-B67F-C3F1350DB66D}"/>
              </a:ext>
            </a:extLst>
          </p:cNvPr>
          <p:cNvSpPr/>
          <p:nvPr userDrawn="1"/>
        </p:nvSpPr>
        <p:spPr>
          <a:xfrm>
            <a:off x="0" y="6211614"/>
            <a:ext cx="12192000" cy="6463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a:p>
            <a:pPr algn="ctr"/>
            <a:r>
              <a:rPr lang="en-US" sz="2000" dirty="0">
                <a:solidFill>
                  <a:schemeClr val="tx1"/>
                </a:solidFill>
              </a:rPr>
              <a:t>Program </a:t>
            </a:r>
            <a:r>
              <a:rPr lang="en-US" sz="2000" dirty="0" err="1">
                <a:solidFill>
                  <a:schemeClr val="tx1"/>
                </a:solidFill>
              </a:rPr>
              <a:t>Studi</a:t>
            </a:r>
            <a:r>
              <a:rPr lang="en-US" sz="2000" dirty="0">
                <a:solidFill>
                  <a:schemeClr val="tx1"/>
                </a:solidFill>
              </a:rPr>
              <a:t> Teknik </a:t>
            </a:r>
            <a:r>
              <a:rPr lang="en-US" sz="2000" dirty="0" err="1">
                <a:solidFill>
                  <a:schemeClr val="tx1"/>
                </a:solidFill>
              </a:rPr>
              <a:t>Informatika</a:t>
            </a:r>
            <a:r>
              <a:rPr lang="en-US" sz="2000" dirty="0">
                <a:solidFill>
                  <a:schemeClr val="tx1"/>
                </a:solidFill>
              </a:rPr>
              <a:t>, Universitas </a:t>
            </a:r>
            <a:r>
              <a:rPr lang="en-US" sz="2000" dirty="0" err="1">
                <a:solidFill>
                  <a:schemeClr val="tx1"/>
                </a:solidFill>
              </a:rPr>
              <a:t>Pamulang</a:t>
            </a:r>
            <a:endParaRPr lang="en-US" sz="2000" dirty="0">
              <a:solidFill>
                <a:schemeClr val="tx1"/>
              </a:solidFill>
            </a:endParaRPr>
          </a:p>
          <a:p>
            <a:pPr algn="ctr"/>
            <a:r>
              <a:rPr lang="en-US" sz="2000" dirty="0">
                <a:solidFill>
                  <a:schemeClr val="tx1"/>
                </a:solidFill>
              </a:rPr>
              <a:t> </a:t>
            </a:r>
            <a:endParaRPr lang="en-ID" sz="2000" dirty="0">
              <a:solidFill>
                <a:schemeClr val="tx1"/>
              </a:solidFill>
            </a:endParaRPr>
          </a:p>
        </p:txBody>
      </p:sp>
      <p:sp>
        <p:nvSpPr>
          <p:cNvPr id="8" name="Right Triangle 7">
            <a:extLst>
              <a:ext uri="{FF2B5EF4-FFF2-40B4-BE49-F238E27FC236}">
                <a16:creationId xmlns:a16="http://schemas.microsoft.com/office/drawing/2014/main" id="{4354D356-3AB9-4317-AD64-9733710C017F}"/>
              </a:ext>
            </a:extLst>
          </p:cNvPr>
          <p:cNvSpPr/>
          <p:nvPr userDrawn="1"/>
        </p:nvSpPr>
        <p:spPr>
          <a:xfrm>
            <a:off x="0" y="5074416"/>
            <a:ext cx="1597688" cy="17835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1" name="Picture 10">
            <a:extLst>
              <a:ext uri="{FF2B5EF4-FFF2-40B4-BE49-F238E27FC236}">
                <a16:creationId xmlns:a16="http://schemas.microsoft.com/office/drawing/2014/main" id="{222E1FA6-9BAA-48F7-9B48-E78A7FC60C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99172" y="5725289"/>
            <a:ext cx="1042588" cy="1012044"/>
          </a:xfrm>
          <a:prstGeom prst="rect">
            <a:avLst/>
          </a:prstGeom>
        </p:spPr>
      </p:pic>
      <p:pic>
        <p:nvPicPr>
          <p:cNvPr id="16" name="Picture 15">
            <a:extLst>
              <a:ext uri="{FF2B5EF4-FFF2-40B4-BE49-F238E27FC236}">
                <a16:creationId xmlns:a16="http://schemas.microsoft.com/office/drawing/2014/main" id="{B1A5ABCE-DB0D-44E8-AF1B-A1F9AA2448C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20581" y="5864994"/>
            <a:ext cx="1403488" cy="993004"/>
          </a:xfrm>
          <a:prstGeom prst="rect">
            <a:avLst/>
          </a:prstGeom>
        </p:spPr>
      </p:pic>
    </p:spTree>
    <p:extLst>
      <p:ext uri="{BB962C8B-B14F-4D97-AF65-F5344CB8AC3E}">
        <p14:creationId xmlns:p14="http://schemas.microsoft.com/office/powerpoint/2010/main" val="4026085888"/>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8B3090F-55CA-48B6-AE9D-1026C3C1790C}"/>
              </a:ext>
            </a:extLst>
          </p:cNvPr>
          <p:cNvSpPr txBox="1">
            <a:spLocks/>
          </p:cNvSpPr>
          <p:nvPr/>
        </p:nvSpPr>
        <p:spPr>
          <a:xfrm>
            <a:off x="2663771" y="1553393"/>
            <a:ext cx="7180385" cy="21155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dirty="0"/>
              <a:t>Mata </a:t>
            </a:r>
            <a:r>
              <a:rPr lang="en-ID" dirty="0" err="1"/>
              <a:t>Kuliah</a:t>
            </a:r>
            <a:r>
              <a:rPr lang="en-ID" dirty="0"/>
              <a:t>		: Basis Data 2 </a:t>
            </a:r>
            <a:br>
              <a:rPr lang="en-ID" dirty="0"/>
            </a:br>
            <a:r>
              <a:rPr lang="en-ID" dirty="0" err="1"/>
              <a:t>Kode</a:t>
            </a:r>
            <a:r>
              <a:rPr lang="en-ID" dirty="0"/>
              <a:t> 			: TPL0302</a:t>
            </a:r>
            <a:br>
              <a:rPr lang="en-ID" dirty="0"/>
            </a:br>
            <a:r>
              <a:rPr lang="en-ID" dirty="0"/>
              <a:t>SKS 				: 2 SKS</a:t>
            </a:r>
          </a:p>
        </p:txBody>
      </p:sp>
      <p:sp>
        <p:nvSpPr>
          <p:cNvPr id="4" name="Title 1">
            <a:extLst>
              <a:ext uri="{FF2B5EF4-FFF2-40B4-BE49-F238E27FC236}">
                <a16:creationId xmlns:a16="http://schemas.microsoft.com/office/drawing/2014/main" id="{B8B3090F-55CA-48B6-AE9D-1026C3C1790C}"/>
              </a:ext>
            </a:extLst>
          </p:cNvPr>
          <p:cNvSpPr txBox="1">
            <a:spLocks/>
          </p:cNvSpPr>
          <p:nvPr/>
        </p:nvSpPr>
        <p:spPr>
          <a:xfrm>
            <a:off x="2086994" y="4090931"/>
            <a:ext cx="8857670" cy="21155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D" sz="4000" b="1" i="1" u="sng" dirty="0" err="1"/>
              <a:t>Pertemuan</a:t>
            </a:r>
            <a:r>
              <a:rPr lang="en-ID" sz="4000" b="1" i="1" u="sng" dirty="0"/>
              <a:t> </a:t>
            </a:r>
            <a:r>
              <a:rPr lang="en-ID" sz="4000" b="1" i="1" u="sng" dirty="0" err="1"/>
              <a:t>ke</a:t>
            </a:r>
            <a:r>
              <a:rPr lang="en-ID" sz="4000" b="1" i="1" u="sng" dirty="0"/>
              <a:t> – 4</a:t>
            </a:r>
          </a:p>
          <a:p>
            <a:pPr algn="ctr"/>
            <a:r>
              <a:rPr lang="en-ID" sz="4000" b="1" dirty="0"/>
              <a:t>Data Definition Language (DDL)</a:t>
            </a:r>
          </a:p>
        </p:txBody>
      </p:sp>
    </p:spTree>
    <p:extLst>
      <p:ext uri="{BB962C8B-B14F-4D97-AF65-F5344CB8AC3E}">
        <p14:creationId xmlns:p14="http://schemas.microsoft.com/office/powerpoint/2010/main" val="200752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6C2-2270-4032-BA39-10E075F3B1E1}"/>
              </a:ext>
            </a:extLst>
          </p:cNvPr>
          <p:cNvSpPr>
            <a:spLocks noGrp="1"/>
          </p:cNvSpPr>
          <p:nvPr>
            <p:ph type="title"/>
          </p:nvPr>
        </p:nvSpPr>
        <p:spPr>
          <a:xfrm>
            <a:off x="2961564" y="2103437"/>
            <a:ext cx="5704764" cy="1325563"/>
          </a:xfrm>
        </p:spPr>
        <p:txBody>
          <a:bodyPr>
            <a:normAutofit/>
          </a:bodyPr>
          <a:lstStyle/>
          <a:p>
            <a:pPr algn="ctr"/>
            <a:r>
              <a:rPr lang="en-ID" sz="7200" b="1" dirty="0"/>
              <a:t>TABLE</a:t>
            </a:r>
          </a:p>
        </p:txBody>
      </p:sp>
    </p:spTree>
    <p:extLst>
      <p:ext uri="{BB962C8B-B14F-4D97-AF65-F5344CB8AC3E}">
        <p14:creationId xmlns:p14="http://schemas.microsoft.com/office/powerpoint/2010/main" val="49012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E948-1D49-4F39-87B7-414285F77037}"/>
              </a:ext>
            </a:extLst>
          </p:cNvPr>
          <p:cNvSpPr>
            <a:spLocks noGrp="1"/>
          </p:cNvSpPr>
          <p:nvPr>
            <p:ph type="title"/>
          </p:nvPr>
        </p:nvSpPr>
        <p:spPr>
          <a:xfrm>
            <a:off x="838200" y="450703"/>
            <a:ext cx="10515600" cy="895497"/>
          </a:xfrm>
        </p:spPr>
        <p:txBody>
          <a:bodyPr>
            <a:noAutofit/>
          </a:bodyPr>
          <a:lstStyle/>
          <a:p>
            <a:r>
              <a:rPr lang="it-IT" b="1" dirty="0"/>
              <a:t>DDL pada Table</a:t>
            </a:r>
            <a:endParaRPr lang="en-ID" sz="3200" dirty="0"/>
          </a:p>
        </p:txBody>
      </p:sp>
      <p:sp>
        <p:nvSpPr>
          <p:cNvPr id="7" name="TextBox 6">
            <a:extLst>
              <a:ext uri="{FF2B5EF4-FFF2-40B4-BE49-F238E27FC236}">
                <a16:creationId xmlns:a16="http://schemas.microsoft.com/office/drawing/2014/main" id="{7C4A9B6A-F7B6-45AC-BA6D-7992E0EF329F}"/>
              </a:ext>
            </a:extLst>
          </p:cNvPr>
          <p:cNvSpPr txBox="1"/>
          <p:nvPr/>
        </p:nvSpPr>
        <p:spPr>
          <a:xfrm>
            <a:off x="2400868" y="2879130"/>
            <a:ext cx="8952932" cy="2031325"/>
          </a:xfrm>
          <a:prstGeom prst="rect">
            <a:avLst/>
          </a:prstGeom>
          <a:noFill/>
        </p:spPr>
        <p:txBody>
          <a:bodyPr wrap="square">
            <a:spAutoFit/>
          </a:bodyPr>
          <a:lstStyle/>
          <a:p>
            <a:r>
              <a:rPr lang="id-ID" sz="1800" dirty="0">
                <a:solidFill>
                  <a:srgbClr val="0000FF"/>
                </a:solidFill>
                <a:latin typeface="Consolas" panose="020B0609020204030204" pitchFamily="49" charset="0"/>
              </a:rPr>
              <a:t>CREATE</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TABLE</a:t>
            </a:r>
            <a:r>
              <a:rPr lang="id-ID" sz="1800" dirty="0">
                <a:solidFill>
                  <a:srgbClr val="000000"/>
                </a:solidFill>
                <a:latin typeface="Consolas" panose="020B0609020204030204" pitchFamily="49" charset="0"/>
              </a:rPr>
              <a:t> Nama_Table</a:t>
            </a:r>
          </a:p>
          <a:p>
            <a:r>
              <a:rPr lang="id-ID" sz="1800" dirty="0">
                <a:solidFill>
                  <a:srgbClr val="808080"/>
                </a:solidFill>
                <a:latin typeface="Consolas" panose="020B0609020204030204" pitchFamily="49" charset="0"/>
              </a:rPr>
              <a:t>(</a:t>
            </a:r>
            <a:endParaRPr lang="id-ID"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Nama </a:t>
            </a:r>
            <a:r>
              <a:rPr lang="id-ID" sz="1800" dirty="0">
                <a:solidFill>
                  <a:srgbClr val="000000"/>
                </a:solidFill>
                <a:latin typeface="Consolas" panose="020B0609020204030204" pitchFamily="49" charset="0"/>
              </a:rPr>
              <a:t>kolom</a:t>
            </a:r>
            <a:r>
              <a:rPr lang="id-ID" sz="1800" dirty="0">
                <a:solidFill>
                  <a:srgbClr val="808080"/>
                </a:solidFill>
                <a:latin typeface="Consolas" panose="020B0609020204030204" pitchFamily="49" charset="0"/>
              </a:rPr>
              <a:t>,</a:t>
            </a:r>
            <a:r>
              <a:rPr lang="id-ID" sz="1800" dirty="0">
                <a:solidFill>
                  <a:srgbClr val="000000"/>
                </a:solidFill>
                <a:latin typeface="Consolas" panose="020B0609020204030204" pitchFamily="49" charset="0"/>
              </a:rPr>
              <a:t> typedata</a:t>
            </a:r>
            <a:r>
              <a:rPr lang="en-US" sz="1800" dirty="0">
                <a:solidFill>
                  <a:srgbClr val="000000"/>
                </a:solidFill>
                <a:latin typeface="Consolas" panose="020B0609020204030204" pitchFamily="49" charset="0"/>
              </a:rPr>
              <a:t> (Panjang </a:t>
            </a:r>
            <a:r>
              <a:rPr lang="en-US" sz="1800" dirty="0" err="1">
                <a:solidFill>
                  <a:srgbClr val="000000"/>
                </a:solidFill>
                <a:latin typeface="Consolas" panose="020B0609020204030204" pitchFamily="49" charset="0"/>
              </a:rPr>
              <a:t>karakter</a:t>
            </a:r>
            <a:r>
              <a:rPr lang="en-US" sz="1800" dirty="0">
                <a:solidFill>
                  <a:srgbClr val="000000"/>
                </a:solidFill>
                <a:latin typeface="Consolas" panose="020B0609020204030204" pitchFamily="49" charset="0"/>
              </a:rPr>
              <a:t>) [NULL | NOT NULL]</a:t>
            </a:r>
            <a:r>
              <a:rPr lang="id-ID" sz="1800" dirty="0">
                <a:solidFill>
                  <a:srgbClr val="808080"/>
                </a:solidFill>
                <a:latin typeface="Consolas" panose="020B0609020204030204" pitchFamily="49" charset="0"/>
              </a:rPr>
              <a:t>,</a:t>
            </a:r>
            <a:endParaRPr lang="id-ID"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Nama </a:t>
            </a:r>
            <a:r>
              <a:rPr lang="id-ID" sz="1800" dirty="0">
                <a:solidFill>
                  <a:srgbClr val="000000"/>
                </a:solidFill>
                <a:latin typeface="Consolas" panose="020B0609020204030204" pitchFamily="49" charset="0"/>
              </a:rPr>
              <a:t>kolom</a:t>
            </a:r>
            <a:r>
              <a:rPr lang="id-ID" sz="1800" dirty="0">
                <a:solidFill>
                  <a:srgbClr val="808080"/>
                </a:solidFill>
                <a:latin typeface="Consolas" panose="020B0609020204030204" pitchFamily="49" charset="0"/>
              </a:rPr>
              <a:t>,</a:t>
            </a:r>
            <a:r>
              <a:rPr lang="id-ID" sz="1800" dirty="0">
                <a:solidFill>
                  <a:srgbClr val="000000"/>
                </a:solidFill>
                <a:latin typeface="Consolas" panose="020B0609020204030204" pitchFamily="49" charset="0"/>
              </a:rPr>
              <a:t> typedata</a:t>
            </a:r>
            <a:r>
              <a:rPr lang="en-US" sz="1800" dirty="0">
                <a:solidFill>
                  <a:srgbClr val="000000"/>
                </a:solidFill>
                <a:latin typeface="Consolas" panose="020B0609020204030204" pitchFamily="49" charset="0"/>
              </a:rPr>
              <a:t> (Panjang </a:t>
            </a:r>
            <a:r>
              <a:rPr lang="en-US" sz="1800" dirty="0" err="1">
                <a:solidFill>
                  <a:srgbClr val="000000"/>
                </a:solidFill>
                <a:latin typeface="Consolas" panose="020B0609020204030204" pitchFamily="49" charset="0"/>
              </a:rPr>
              <a:t>karakter</a:t>
            </a:r>
            <a:r>
              <a:rPr lang="en-US" sz="1800" dirty="0">
                <a:solidFill>
                  <a:srgbClr val="000000"/>
                </a:solidFill>
                <a:latin typeface="Consolas" panose="020B0609020204030204" pitchFamily="49" charset="0"/>
              </a:rPr>
              <a:t>) [NULL | NOT NULL]</a:t>
            </a:r>
            <a:r>
              <a:rPr lang="id-ID" sz="1800" dirty="0">
                <a:solidFill>
                  <a:srgbClr val="808080"/>
                </a:solidFill>
                <a:latin typeface="Consolas" panose="020B0609020204030204" pitchFamily="49" charset="0"/>
              </a:rPr>
              <a:t>, </a:t>
            </a:r>
            <a:endParaRPr lang="en-US" sz="1800" dirty="0">
              <a:solidFill>
                <a:srgbClr val="808080"/>
              </a:solidFill>
              <a:latin typeface="Consolas" panose="020B0609020204030204" pitchFamily="49" charset="0"/>
            </a:endParaRPr>
          </a:p>
          <a:p>
            <a:r>
              <a:rPr lang="en-US" sz="1800" dirty="0">
                <a:solidFill>
                  <a:srgbClr val="000000"/>
                </a:solidFill>
                <a:latin typeface="Consolas" panose="020B0609020204030204" pitchFamily="49" charset="0"/>
              </a:rPr>
              <a:t>Nama </a:t>
            </a:r>
            <a:r>
              <a:rPr lang="id-ID" sz="1800" dirty="0">
                <a:solidFill>
                  <a:srgbClr val="000000"/>
                </a:solidFill>
                <a:latin typeface="Consolas" panose="020B0609020204030204" pitchFamily="49" charset="0"/>
              </a:rPr>
              <a:t>kolom</a:t>
            </a:r>
            <a:r>
              <a:rPr lang="id-ID" sz="1800" dirty="0">
                <a:solidFill>
                  <a:srgbClr val="808080"/>
                </a:solidFill>
                <a:latin typeface="Consolas" panose="020B0609020204030204" pitchFamily="49" charset="0"/>
              </a:rPr>
              <a:t>,</a:t>
            </a:r>
            <a:r>
              <a:rPr lang="id-ID" sz="1800" dirty="0">
                <a:solidFill>
                  <a:srgbClr val="000000"/>
                </a:solidFill>
                <a:latin typeface="Consolas" panose="020B0609020204030204" pitchFamily="49" charset="0"/>
              </a:rPr>
              <a:t> typedata</a:t>
            </a:r>
            <a:r>
              <a:rPr lang="en-US" sz="1800" dirty="0">
                <a:solidFill>
                  <a:srgbClr val="000000"/>
                </a:solidFill>
                <a:latin typeface="Consolas" panose="020B0609020204030204" pitchFamily="49" charset="0"/>
              </a:rPr>
              <a:t> (Panjang </a:t>
            </a:r>
            <a:r>
              <a:rPr lang="en-US" sz="1800" dirty="0" err="1">
                <a:solidFill>
                  <a:srgbClr val="000000"/>
                </a:solidFill>
                <a:latin typeface="Consolas" panose="020B0609020204030204" pitchFamily="49" charset="0"/>
              </a:rPr>
              <a:t>karakter</a:t>
            </a:r>
            <a:r>
              <a:rPr lang="en-US" sz="1800" dirty="0">
                <a:solidFill>
                  <a:srgbClr val="000000"/>
                </a:solidFill>
                <a:latin typeface="Consolas" panose="020B0609020204030204" pitchFamily="49" charset="0"/>
              </a:rPr>
              <a:t>) [NULL | NOT NULL]</a:t>
            </a:r>
            <a:r>
              <a:rPr lang="id-ID" sz="1800" dirty="0">
                <a:solidFill>
                  <a:srgbClr val="808080"/>
                </a:solidFill>
                <a:latin typeface="Consolas" panose="020B0609020204030204" pitchFamily="49" charset="0"/>
              </a:rPr>
              <a:t>, </a:t>
            </a:r>
            <a:endParaRPr lang="en-US" dirty="0">
              <a:solidFill>
                <a:srgbClr val="808080"/>
              </a:solidFill>
              <a:latin typeface="Consolas" panose="020B0609020204030204" pitchFamily="49" charset="0"/>
            </a:endParaRPr>
          </a:p>
          <a:p>
            <a:r>
              <a:rPr lang="id-ID" sz="1800" dirty="0">
                <a:solidFill>
                  <a:srgbClr val="000000"/>
                </a:solidFill>
                <a:latin typeface="Consolas" panose="020B0609020204030204" pitchFamily="49" charset="0"/>
              </a:rPr>
              <a:t>dst</a:t>
            </a:r>
          </a:p>
          <a:p>
            <a:r>
              <a:rPr lang="id-ID" sz="1800" dirty="0">
                <a:solidFill>
                  <a:srgbClr val="808080"/>
                </a:solidFill>
                <a:latin typeface="Consolas" panose="020B0609020204030204" pitchFamily="49" charset="0"/>
              </a:rPr>
              <a:t>)</a:t>
            </a:r>
            <a:endParaRPr lang="id-ID" dirty="0"/>
          </a:p>
        </p:txBody>
      </p:sp>
      <p:sp>
        <p:nvSpPr>
          <p:cNvPr id="9" name="TextBox 8">
            <a:extLst>
              <a:ext uri="{FF2B5EF4-FFF2-40B4-BE49-F238E27FC236}">
                <a16:creationId xmlns:a16="http://schemas.microsoft.com/office/drawing/2014/main" id="{D3513B16-B014-4D65-B0C7-3BE264E8F9FD}"/>
              </a:ext>
            </a:extLst>
          </p:cNvPr>
          <p:cNvSpPr txBox="1"/>
          <p:nvPr/>
        </p:nvSpPr>
        <p:spPr>
          <a:xfrm>
            <a:off x="378726" y="2044005"/>
            <a:ext cx="6155140" cy="369332"/>
          </a:xfrm>
          <a:prstGeom prst="rect">
            <a:avLst/>
          </a:prstGeom>
          <a:noFill/>
        </p:spPr>
        <p:txBody>
          <a:bodyPr wrap="square">
            <a:spAutoFit/>
          </a:bodyPr>
          <a:lstStyle/>
          <a:p>
            <a:r>
              <a:rPr lang="en-US" sz="1800" dirty="0" err="1">
                <a:solidFill>
                  <a:srgbClr val="000000"/>
                </a:solidFill>
                <a:latin typeface="Consolas" panose="020B0609020204030204" pitchFamily="49" charset="0"/>
              </a:rPr>
              <a:t>Sintaks</a:t>
            </a:r>
            <a:r>
              <a:rPr lang="en-US" sz="1800" dirty="0">
                <a:solidFill>
                  <a:srgbClr val="000000"/>
                </a:solidFill>
                <a:latin typeface="Consolas" panose="020B0609020204030204" pitchFamily="49" charset="0"/>
              </a:rPr>
              <a:t> Dasar </a:t>
            </a:r>
            <a:r>
              <a:rPr lang="en-US" sz="1800" dirty="0" err="1">
                <a:solidFill>
                  <a:srgbClr val="000000"/>
                </a:solidFill>
                <a:latin typeface="Consolas" panose="020B0609020204030204" pitchFamily="49" charset="0"/>
              </a:rPr>
              <a:t>pembuatan</a:t>
            </a:r>
            <a:r>
              <a:rPr lang="en-US" sz="1800" dirty="0">
                <a:solidFill>
                  <a:srgbClr val="000000"/>
                </a:solidFill>
                <a:latin typeface="Consolas" panose="020B0609020204030204" pitchFamily="49" charset="0"/>
              </a:rPr>
              <a:t> table</a:t>
            </a:r>
            <a:endParaRPr lang="id-ID" dirty="0"/>
          </a:p>
        </p:txBody>
      </p:sp>
    </p:spTree>
    <p:extLst>
      <p:ext uri="{BB962C8B-B14F-4D97-AF65-F5344CB8AC3E}">
        <p14:creationId xmlns:p14="http://schemas.microsoft.com/office/powerpoint/2010/main" val="199774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8662D52-342A-4B38-B939-EEB8976E2F46}"/>
              </a:ext>
            </a:extLst>
          </p:cNvPr>
          <p:cNvSpPr txBox="1"/>
          <p:nvPr/>
        </p:nvSpPr>
        <p:spPr>
          <a:xfrm>
            <a:off x="2238232" y="1868818"/>
            <a:ext cx="8789159" cy="3046988"/>
          </a:xfrm>
          <a:prstGeom prst="rect">
            <a:avLst/>
          </a:prstGeom>
          <a:noFill/>
        </p:spPr>
        <p:txBody>
          <a:bodyPr wrap="square">
            <a:spAutoFit/>
          </a:bodyPr>
          <a:lstStyle/>
          <a:p>
            <a:r>
              <a:rPr lang="id-ID" sz="2400" dirty="0">
                <a:solidFill>
                  <a:srgbClr val="0000FF"/>
                </a:solidFill>
                <a:latin typeface="Consolas" panose="020B0609020204030204" pitchFamily="49" charset="0"/>
              </a:rPr>
              <a:t>CREATE</a:t>
            </a:r>
            <a:r>
              <a:rPr lang="id-ID" sz="2400" dirty="0">
                <a:solidFill>
                  <a:srgbClr val="000000"/>
                </a:solidFill>
                <a:latin typeface="Consolas" panose="020B0609020204030204" pitchFamily="49" charset="0"/>
              </a:rPr>
              <a:t> </a:t>
            </a:r>
            <a:r>
              <a:rPr lang="id-ID" sz="2400" dirty="0">
                <a:solidFill>
                  <a:srgbClr val="0000FF"/>
                </a:solidFill>
                <a:latin typeface="Consolas" panose="020B0609020204030204" pitchFamily="49" charset="0"/>
              </a:rPr>
              <a:t>TABLE</a:t>
            </a:r>
            <a:r>
              <a:rPr lang="id-ID" sz="2400" dirty="0">
                <a:solidFill>
                  <a:srgbClr val="000000"/>
                </a:solidFill>
                <a:latin typeface="Consolas" panose="020B0609020204030204" pitchFamily="49" charset="0"/>
              </a:rPr>
              <a:t> KARYAWAN</a:t>
            </a:r>
          </a:p>
          <a:p>
            <a:r>
              <a:rPr lang="id-ID" sz="2400" dirty="0">
                <a:solidFill>
                  <a:srgbClr val="808080"/>
                </a:solidFill>
                <a:latin typeface="Consolas" panose="020B0609020204030204" pitchFamily="49" charset="0"/>
              </a:rPr>
              <a:t>(</a:t>
            </a:r>
            <a:endParaRPr lang="id-ID" sz="2400" dirty="0">
              <a:solidFill>
                <a:srgbClr val="000000"/>
              </a:solidFill>
              <a:latin typeface="Consolas" panose="020B0609020204030204" pitchFamily="49" charset="0"/>
            </a:endParaRPr>
          </a:p>
          <a:p>
            <a:r>
              <a:rPr lang="id-ID" sz="2400" dirty="0">
                <a:solidFill>
                  <a:srgbClr val="000000"/>
                </a:solidFill>
                <a:latin typeface="Consolas" panose="020B0609020204030204" pitchFamily="49" charset="0"/>
              </a:rPr>
              <a:t>NIK </a:t>
            </a:r>
            <a:r>
              <a:rPr lang="id-ID" sz="2400" dirty="0">
                <a:solidFill>
                  <a:srgbClr val="0000FF"/>
                </a:solidFill>
                <a:latin typeface="Consolas" panose="020B0609020204030204" pitchFamily="49" charset="0"/>
              </a:rPr>
              <a:t>NCHAR</a:t>
            </a:r>
            <a:r>
              <a:rPr lang="id-ID" sz="2400" dirty="0">
                <a:solidFill>
                  <a:srgbClr val="808080"/>
                </a:solidFill>
                <a:latin typeface="Consolas" panose="020B0609020204030204" pitchFamily="49" charset="0"/>
              </a:rPr>
              <a:t>(</a:t>
            </a:r>
            <a:r>
              <a:rPr lang="id-ID" sz="2400" dirty="0">
                <a:solidFill>
                  <a:srgbClr val="000000"/>
                </a:solidFill>
                <a:latin typeface="Consolas" panose="020B0609020204030204" pitchFamily="49" charset="0"/>
              </a:rPr>
              <a:t>10</a:t>
            </a:r>
            <a:r>
              <a:rPr lang="id-ID" sz="2400" dirty="0">
                <a:solidFill>
                  <a:srgbClr val="808080"/>
                </a:solidFill>
                <a:latin typeface="Consolas" panose="020B0609020204030204" pitchFamily="49" charset="0"/>
              </a:rPr>
              <a:t>)</a:t>
            </a:r>
            <a:r>
              <a:rPr lang="id-ID" sz="2400" dirty="0">
                <a:solidFill>
                  <a:srgbClr val="000000"/>
                </a:solidFill>
                <a:latin typeface="Consolas" panose="020B0609020204030204" pitchFamily="49" charset="0"/>
              </a:rPr>
              <a:t> </a:t>
            </a:r>
            <a:r>
              <a:rPr lang="id-ID" sz="2400" dirty="0">
                <a:solidFill>
                  <a:srgbClr val="808080"/>
                </a:solidFill>
                <a:latin typeface="Consolas" panose="020B0609020204030204" pitchFamily="49" charset="0"/>
              </a:rPr>
              <a:t>NOT</a:t>
            </a:r>
            <a:r>
              <a:rPr lang="id-ID" sz="2400" dirty="0">
                <a:solidFill>
                  <a:srgbClr val="000000"/>
                </a:solidFill>
                <a:latin typeface="Consolas" panose="020B0609020204030204" pitchFamily="49" charset="0"/>
              </a:rPr>
              <a:t> </a:t>
            </a:r>
            <a:r>
              <a:rPr lang="id-ID" sz="2400" dirty="0">
                <a:solidFill>
                  <a:srgbClr val="808080"/>
                </a:solidFill>
                <a:latin typeface="Consolas" panose="020B0609020204030204" pitchFamily="49" charset="0"/>
              </a:rPr>
              <a:t>NULL,</a:t>
            </a:r>
            <a:endParaRPr lang="id-ID" sz="2400" dirty="0">
              <a:solidFill>
                <a:srgbClr val="000000"/>
              </a:solidFill>
              <a:latin typeface="Consolas" panose="020B0609020204030204" pitchFamily="49" charset="0"/>
            </a:endParaRPr>
          </a:p>
          <a:p>
            <a:r>
              <a:rPr lang="sv-SE" sz="2400" dirty="0">
                <a:solidFill>
                  <a:srgbClr val="000000"/>
                </a:solidFill>
                <a:latin typeface="Consolas" panose="020B0609020204030204" pitchFamily="49" charset="0"/>
              </a:rPr>
              <a:t>NAMA </a:t>
            </a:r>
            <a:r>
              <a:rPr lang="sv-SE" sz="2400" dirty="0">
                <a:solidFill>
                  <a:srgbClr val="0000FF"/>
                </a:solidFill>
                <a:latin typeface="Consolas" panose="020B0609020204030204" pitchFamily="49" charset="0"/>
              </a:rPr>
              <a:t>NCHAR</a:t>
            </a:r>
            <a:r>
              <a:rPr lang="sv-SE" sz="2400" dirty="0">
                <a:solidFill>
                  <a:srgbClr val="808080"/>
                </a:solidFill>
                <a:latin typeface="Consolas" panose="020B0609020204030204" pitchFamily="49" charset="0"/>
              </a:rPr>
              <a:t>(</a:t>
            </a:r>
            <a:r>
              <a:rPr lang="sv-SE" sz="2400" dirty="0">
                <a:solidFill>
                  <a:srgbClr val="000000"/>
                </a:solidFill>
                <a:latin typeface="Consolas" panose="020B0609020204030204" pitchFamily="49" charset="0"/>
              </a:rPr>
              <a:t>35</a:t>
            </a:r>
            <a:r>
              <a:rPr lang="sv-SE" sz="2400" dirty="0">
                <a:solidFill>
                  <a:srgbClr val="808080"/>
                </a:solidFill>
                <a:latin typeface="Consolas" panose="020B0609020204030204" pitchFamily="49" charset="0"/>
              </a:rPr>
              <a:t>)</a:t>
            </a:r>
            <a:r>
              <a:rPr lang="sv-SE" sz="2400" dirty="0">
                <a:solidFill>
                  <a:srgbClr val="000000"/>
                </a:solidFill>
                <a:latin typeface="Consolas" panose="020B0609020204030204" pitchFamily="49" charset="0"/>
              </a:rPr>
              <a:t> </a:t>
            </a:r>
            <a:r>
              <a:rPr lang="sv-SE" sz="2400" dirty="0">
                <a:solidFill>
                  <a:srgbClr val="808080"/>
                </a:solidFill>
                <a:latin typeface="Consolas" panose="020B0609020204030204" pitchFamily="49" charset="0"/>
              </a:rPr>
              <a:t>NOT</a:t>
            </a:r>
            <a:r>
              <a:rPr lang="sv-SE" sz="2400" dirty="0">
                <a:solidFill>
                  <a:srgbClr val="000000"/>
                </a:solidFill>
                <a:latin typeface="Consolas" panose="020B0609020204030204" pitchFamily="49" charset="0"/>
              </a:rPr>
              <a:t> </a:t>
            </a:r>
            <a:r>
              <a:rPr lang="sv-SE" sz="2400" dirty="0">
                <a:solidFill>
                  <a:srgbClr val="808080"/>
                </a:solidFill>
                <a:latin typeface="Consolas" panose="020B0609020204030204" pitchFamily="49" charset="0"/>
              </a:rPr>
              <a:t>NULL,</a:t>
            </a:r>
            <a:endParaRPr lang="sv-SE"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JK </a:t>
            </a:r>
            <a:r>
              <a:rPr lang="en-US" sz="2400" dirty="0">
                <a:solidFill>
                  <a:srgbClr val="0000FF"/>
                </a:solidFill>
                <a:latin typeface="Consolas" panose="020B0609020204030204" pitchFamily="49" charset="0"/>
              </a:rPr>
              <a:t>NCHAR</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1</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NOT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NULL,</a:t>
            </a:r>
            <a:endParaRPr lang="en-US" sz="2400" dirty="0">
              <a:solidFill>
                <a:srgbClr val="000000"/>
              </a:solidFill>
              <a:latin typeface="Consolas" panose="020B0609020204030204" pitchFamily="49" charset="0"/>
            </a:endParaRPr>
          </a:p>
          <a:p>
            <a:r>
              <a:rPr lang="id-ID" sz="2400" dirty="0">
                <a:solidFill>
                  <a:srgbClr val="000000"/>
                </a:solidFill>
                <a:latin typeface="Consolas" panose="020B0609020204030204" pitchFamily="49" charset="0"/>
              </a:rPr>
              <a:t>ALAMAT </a:t>
            </a:r>
            <a:r>
              <a:rPr lang="id-ID" sz="2400" dirty="0">
                <a:solidFill>
                  <a:srgbClr val="0000FF"/>
                </a:solidFill>
                <a:latin typeface="Consolas" panose="020B0609020204030204" pitchFamily="49" charset="0"/>
              </a:rPr>
              <a:t>NCHAR</a:t>
            </a:r>
            <a:r>
              <a:rPr lang="id-ID" sz="2400" dirty="0">
                <a:solidFill>
                  <a:srgbClr val="808080"/>
                </a:solidFill>
                <a:latin typeface="Consolas" panose="020B0609020204030204" pitchFamily="49" charset="0"/>
              </a:rPr>
              <a:t>(</a:t>
            </a:r>
            <a:r>
              <a:rPr lang="id-ID" sz="2400" dirty="0">
                <a:solidFill>
                  <a:srgbClr val="000000"/>
                </a:solidFill>
                <a:latin typeface="Consolas" panose="020B0609020204030204" pitchFamily="49" charset="0"/>
              </a:rPr>
              <a:t>100</a:t>
            </a:r>
            <a:r>
              <a:rPr lang="id-ID" sz="2400" dirty="0">
                <a:solidFill>
                  <a:srgbClr val="808080"/>
                </a:solidFill>
                <a:latin typeface="Consolas" panose="020B0609020204030204" pitchFamily="49" charset="0"/>
              </a:rPr>
              <a:t>)</a:t>
            </a:r>
            <a:r>
              <a:rPr lang="id-ID" sz="2400" dirty="0">
                <a:solidFill>
                  <a:srgbClr val="000000"/>
                </a:solidFill>
                <a:latin typeface="Consolas" panose="020B0609020204030204" pitchFamily="49" charset="0"/>
              </a:rPr>
              <a:t> </a:t>
            </a:r>
            <a:r>
              <a:rPr lang="id-ID" sz="2400" dirty="0">
                <a:solidFill>
                  <a:srgbClr val="808080"/>
                </a:solidFill>
                <a:latin typeface="Consolas" panose="020B0609020204030204" pitchFamily="49" charset="0"/>
              </a:rPr>
              <a:t>NULL,</a:t>
            </a:r>
            <a:endParaRPr lang="id-ID" sz="2400" dirty="0">
              <a:solidFill>
                <a:srgbClr val="000000"/>
              </a:solidFill>
              <a:latin typeface="Consolas" panose="020B0609020204030204" pitchFamily="49" charset="0"/>
            </a:endParaRPr>
          </a:p>
          <a:p>
            <a:r>
              <a:rPr lang="id-ID" sz="2400" dirty="0">
                <a:solidFill>
                  <a:srgbClr val="000000"/>
                </a:solidFill>
                <a:latin typeface="Consolas" panose="020B0609020204030204" pitchFamily="49" charset="0"/>
              </a:rPr>
              <a:t>KOTA </a:t>
            </a:r>
            <a:r>
              <a:rPr lang="id-ID" sz="2400" dirty="0">
                <a:solidFill>
                  <a:srgbClr val="0000FF"/>
                </a:solidFill>
                <a:latin typeface="Consolas" panose="020B0609020204030204" pitchFamily="49" charset="0"/>
              </a:rPr>
              <a:t>NCHAR</a:t>
            </a:r>
            <a:r>
              <a:rPr lang="id-ID" sz="2400" dirty="0">
                <a:solidFill>
                  <a:srgbClr val="808080"/>
                </a:solidFill>
                <a:latin typeface="Consolas" panose="020B0609020204030204" pitchFamily="49" charset="0"/>
              </a:rPr>
              <a:t>(</a:t>
            </a:r>
            <a:r>
              <a:rPr lang="id-ID" sz="2400" dirty="0">
                <a:solidFill>
                  <a:srgbClr val="000000"/>
                </a:solidFill>
                <a:latin typeface="Consolas" panose="020B0609020204030204" pitchFamily="49" charset="0"/>
              </a:rPr>
              <a:t>26</a:t>
            </a:r>
            <a:r>
              <a:rPr lang="id-ID" sz="2400" dirty="0">
                <a:solidFill>
                  <a:srgbClr val="808080"/>
                </a:solidFill>
                <a:latin typeface="Consolas" panose="020B0609020204030204" pitchFamily="49" charset="0"/>
              </a:rPr>
              <a:t>)</a:t>
            </a:r>
            <a:r>
              <a:rPr lang="id-ID" sz="2400" dirty="0">
                <a:solidFill>
                  <a:srgbClr val="000000"/>
                </a:solidFill>
                <a:latin typeface="Consolas" panose="020B0609020204030204" pitchFamily="49" charset="0"/>
              </a:rPr>
              <a:t> </a:t>
            </a:r>
            <a:r>
              <a:rPr lang="id-ID" sz="2400" dirty="0">
                <a:solidFill>
                  <a:srgbClr val="808080"/>
                </a:solidFill>
                <a:latin typeface="Consolas" panose="020B0609020204030204" pitchFamily="49" charset="0"/>
              </a:rPr>
              <a:t>NULL</a:t>
            </a:r>
            <a:endParaRPr lang="id-ID" sz="2400" dirty="0">
              <a:solidFill>
                <a:srgbClr val="000000"/>
              </a:solidFill>
              <a:latin typeface="Consolas" panose="020B0609020204030204" pitchFamily="49" charset="0"/>
            </a:endParaRPr>
          </a:p>
          <a:p>
            <a:r>
              <a:rPr lang="id-ID" sz="2400" dirty="0">
                <a:solidFill>
                  <a:srgbClr val="808080"/>
                </a:solidFill>
                <a:latin typeface="Consolas" panose="020B0609020204030204" pitchFamily="49" charset="0"/>
              </a:rPr>
              <a:t>)</a:t>
            </a:r>
            <a:endParaRPr lang="id-ID" sz="2400" dirty="0"/>
          </a:p>
        </p:txBody>
      </p:sp>
      <p:sp>
        <p:nvSpPr>
          <p:cNvPr id="10" name="TextBox 9">
            <a:extLst>
              <a:ext uri="{FF2B5EF4-FFF2-40B4-BE49-F238E27FC236}">
                <a16:creationId xmlns:a16="http://schemas.microsoft.com/office/drawing/2014/main" id="{E45AD959-BC76-474C-9C10-6EC78FF96263}"/>
              </a:ext>
            </a:extLst>
          </p:cNvPr>
          <p:cNvSpPr txBox="1"/>
          <p:nvPr/>
        </p:nvSpPr>
        <p:spPr>
          <a:xfrm>
            <a:off x="354842" y="927626"/>
            <a:ext cx="6168788" cy="461665"/>
          </a:xfrm>
          <a:prstGeom prst="rect">
            <a:avLst/>
          </a:prstGeom>
          <a:noFill/>
        </p:spPr>
        <p:txBody>
          <a:bodyPr wrap="square">
            <a:spAutoFit/>
          </a:bodyPr>
          <a:lstStyle/>
          <a:p>
            <a:r>
              <a:rPr lang="en-US" sz="2400" b="1" dirty="0">
                <a:latin typeface="Consolas" panose="020B0609020204030204" pitchFamily="49" charset="0"/>
              </a:rPr>
              <a:t>Latihan</a:t>
            </a:r>
            <a:endParaRPr lang="id-ID" sz="2400" dirty="0"/>
          </a:p>
        </p:txBody>
      </p:sp>
    </p:spTree>
    <p:extLst>
      <p:ext uri="{BB962C8B-B14F-4D97-AF65-F5344CB8AC3E}">
        <p14:creationId xmlns:p14="http://schemas.microsoft.com/office/powerpoint/2010/main" val="3874628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E948-1D49-4F39-87B7-414285F77037}"/>
              </a:ext>
            </a:extLst>
          </p:cNvPr>
          <p:cNvSpPr>
            <a:spLocks noGrp="1"/>
          </p:cNvSpPr>
          <p:nvPr>
            <p:ph type="title"/>
          </p:nvPr>
        </p:nvSpPr>
        <p:spPr>
          <a:xfrm>
            <a:off x="3559810" y="124047"/>
            <a:ext cx="4743734" cy="895497"/>
          </a:xfrm>
        </p:spPr>
        <p:txBody>
          <a:bodyPr>
            <a:noAutofit/>
          </a:bodyPr>
          <a:lstStyle/>
          <a:p>
            <a:r>
              <a:rPr lang="it-IT" sz="3200" b="1" dirty="0"/>
              <a:t>Perubahan Struktur Table</a:t>
            </a:r>
            <a:endParaRPr lang="en-ID" sz="3200" dirty="0"/>
          </a:p>
        </p:txBody>
      </p:sp>
      <p:sp>
        <p:nvSpPr>
          <p:cNvPr id="9" name="TextBox 8">
            <a:extLst>
              <a:ext uri="{FF2B5EF4-FFF2-40B4-BE49-F238E27FC236}">
                <a16:creationId xmlns:a16="http://schemas.microsoft.com/office/drawing/2014/main" id="{02C66B1B-26AA-4498-9442-F134C46EA90B}"/>
              </a:ext>
            </a:extLst>
          </p:cNvPr>
          <p:cNvSpPr txBox="1"/>
          <p:nvPr/>
        </p:nvSpPr>
        <p:spPr>
          <a:xfrm>
            <a:off x="580030" y="1928819"/>
            <a:ext cx="6155140" cy="646331"/>
          </a:xfrm>
          <a:prstGeom prst="rect">
            <a:avLst/>
          </a:prstGeom>
          <a:noFill/>
        </p:spPr>
        <p:txBody>
          <a:bodyPr wrap="square">
            <a:spAutoFit/>
          </a:bodyPr>
          <a:lstStyle/>
          <a:p>
            <a:r>
              <a:rPr lang="id-ID" sz="1800" dirty="0">
                <a:solidFill>
                  <a:srgbClr val="0000FF"/>
                </a:solidFill>
                <a:latin typeface="Consolas" panose="020B0609020204030204" pitchFamily="49" charset="0"/>
              </a:rPr>
              <a:t>ALTER</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TABLE</a:t>
            </a:r>
            <a:r>
              <a:rPr lang="id-ID" sz="1800" dirty="0">
                <a:solidFill>
                  <a:srgbClr val="000000"/>
                </a:solidFill>
                <a:latin typeface="Consolas" panose="020B0609020204030204" pitchFamily="49" charset="0"/>
              </a:rPr>
              <a:t> NAMA_TABLE</a:t>
            </a:r>
          </a:p>
          <a:p>
            <a:r>
              <a:rPr lang="id-ID" sz="1800" dirty="0">
                <a:solidFill>
                  <a:srgbClr val="0000FF"/>
                </a:solidFill>
                <a:latin typeface="Consolas" panose="020B0609020204030204" pitchFamily="49" charset="0"/>
              </a:rPr>
              <a:t>ADD</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PRIMARY</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KEY </a:t>
            </a:r>
            <a:r>
              <a:rPr lang="id-ID" sz="1800" dirty="0">
                <a:solidFill>
                  <a:srgbClr val="808080"/>
                </a:solidFill>
                <a:latin typeface="Consolas" panose="020B0609020204030204" pitchFamily="49" charset="0"/>
              </a:rPr>
              <a:t>(</a:t>
            </a:r>
            <a:r>
              <a:rPr lang="id-ID" sz="1800" dirty="0">
                <a:solidFill>
                  <a:srgbClr val="000000"/>
                </a:solidFill>
                <a:latin typeface="Consolas" panose="020B0609020204030204" pitchFamily="49" charset="0"/>
              </a:rPr>
              <a:t>NAMA_KOLOM</a:t>
            </a:r>
            <a:r>
              <a:rPr lang="id-ID" sz="1800" dirty="0">
                <a:solidFill>
                  <a:srgbClr val="808080"/>
                </a:solidFill>
                <a:latin typeface="Consolas" panose="020B0609020204030204" pitchFamily="49" charset="0"/>
              </a:rPr>
              <a:t>)</a:t>
            </a:r>
            <a:endParaRPr lang="id-ID" dirty="0"/>
          </a:p>
        </p:txBody>
      </p:sp>
      <p:sp>
        <p:nvSpPr>
          <p:cNvPr id="10" name="Title 1">
            <a:extLst>
              <a:ext uri="{FF2B5EF4-FFF2-40B4-BE49-F238E27FC236}">
                <a16:creationId xmlns:a16="http://schemas.microsoft.com/office/drawing/2014/main" id="{06F9C470-F29F-470E-B66B-071418C8B18A}"/>
              </a:ext>
            </a:extLst>
          </p:cNvPr>
          <p:cNvSpPr txBox="1">
            <a:spLocks/>
          </p:cNvSpPr>
          <p:nvPr/>
        </p:nvSpPr>
        <p:spPr>
          <a:xfrm>
            <a:off x="93279" y="1187571"/>
            <a:ext cx="4743734" cy="8954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b="1" dirty="0">
                <a:highlight>
                  <a:srgbClr val="FFFF00"/>
                </a:highlight>
              </a:rPr>
              <a:t>Menambah Primary Key</a:t>
            </a:r>
            <a:endParaRPr lang="en-ID" sz="2400" dirty="0">
              <a:highlight>
                <a:srgbClr val="FFFF00"/>
              </a:highlight>
            </a:endParaRPr>
          </a:p>
        </p:txBody>
      </p:sp>
      <p:sp>
        <p:nvSpPr>
          <p:cNvPr id="11" name="TextBox 10">
            <a:extLst>
              <a:ext uri="{FF2B5EF4-FFF2-40B4-BE49-F238E27FC236}">
                <a16:creationId xmlns:a16="http://schemas.microsoft.com/office/drawing/2014/main" id="{15841990-0134-42DF-BEA6-31F7CC6F90F3}"/>
              </a:ext>
            </a:extLst>
          </p:cNvPr>
          <p:cNvSpPr txBox="1"/>
          <p:nvPr/>
        </p:nvSpPr>
        <p:spPr>
          <a:xfrm>
            <a:off x="762020" y="3910734"/>
            <a:ext cx="6155140" cy="646331"/>
          </a:xfrm>
          <a:prstGeom prst="rect">
            <a:avLst/>
          </a:prstGeom>
          <a:noFill/>
        </p:spPr>
        <p:txBody>
          <a:bodyPr wrap="square">
            <a:spAutoFit/>
          </a:bodyPr>
          <a:lstStyle/>
          <a:p>
            <a:r>
              <a:rPr lang="id-ID" sz="1800" dirty="0">
                <a:solidFill>
                  <a:srgbClr val="0000FF"/>
                </a:solidFill>
                <a:latin typeface="Consolas" panose="020B0609020204030204" pitchFamily="49" charset="0"/>
              </a:rPr>
              <a:t>ALTER</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TABLE</a:t>
            </a:r>
            <a:r>
              <a:rPr lang="id-ID" sz="1800" dirty="0">
                <a:solidFill>
                  <a:srgbClr val="000000"/>
                </a:solidFill>
                <a:latin typeface="Consolas" panose="020B0609020204030204" pitchFamily="49" charset="0"/>
              </a:rPr>
              <a:t> NAMA_TABLE</a:t>
            </a:r>
          </a:p>
          <a:p>
            <a:r>
              <a:rPr lang="nn-NO" dirty="0">
                <a:solidFill>
                  <a:srgbClr val="0000FF"/>
                </a:solidFill>
                <a:latin typeface="Consolas" panose="020B0609020204030204" pitchFamily="49" charset="0"/>
              </a:rPr>
              <a:t>ALTER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COLUMN</a:t>
            </a:r>
            <a:r>
              <a:rPr lang="nn-NO" sz="1800" dirty="0">
                <a:solidFill>
                  <a:srgbClr val="000000"/>
                </a:solidFill>
                <a:latin typeface="Consolas" panose="020B0609020204030204" pitchFamily="49" charset="0"/>
              </a:rPr>
              <a:t> NAMA_KOLOM TYPE_DATA_BARU</a:t>
            </a:r>
            <a:endParaRPr lang="id-ID" dirty="0"/>
          </a:p>
        </p:txBody>
      </p:sp>
      <p:sp>
        <p:nvSpPr>
          <p:cNvPr id="12" name="Title 1">
            <a:extLst>
              <a:ext uri="{FF2B5EF4-FFF2-40B4-BE49-F238E27FC236}">
                <a16:creationId xmlns:a16="http://schemas.microsoft.com/office/drawing/2014/main" id="{0FB700F0-D097-48D0-B2AB-669A3FC68660}"/>
              </a:ext>
            </a:extLst>
          </p:cNvPr>
          <p:cNvSpPr txBox="1">
            <a:spLocks/>
          </p:cNvSpPr>
          <p:nvPr/>
        </p:nvSpPr>
        <p:spPr>
          <a:xfrm>
            <a:off x="762020" y="3107144"/>
            <a:ext cx="4743734" cy="8954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b="1" dirty="0">
                <a:highlight>
                  <a:srgbClr val="FFFF00"/>
                </a:highlight>
              </a:rPr>
              <a:t>Mengganti Type Data kolom</a:t>
            </a:r>
            <a:endParaRPr lang="en-ID" sz="2400" dirty="0">
              <a:highlight>
                <a:srgbClr val="FFFF00"/>
              </a:highlight>
            </a:endParaRPr>
          </a:p>
        </p:txBody>
      </p:sp>
      <p:sp>
        <p:nvSpPr>
          <p:cNvPr id="13" name="TextBox 12">
            <a:extLst>
              <a:ext uri="{FF2B5EF4-FFF2-40B4-BE49-F238E27FC236}">
                <a16:creationId xmlns:a16="http://schemas.microsoft.com/office/drawing/2014/main" id="{227E6526-C57D-4373-A05F-3ACC51516674}"/>
              </a:ext>
            </a:extLst>
          </p:cNvPr>
          <p:cNvSpPr txBox="1"/>
          <p:nvPr/>
        </p:nvSpPr>
        <p:spPr>
          <a:xfrm>
            <a:off x="6585045" y="4703505"/>
            <a:ext cx="6155140" cy="646331"/>
          </a:xfrm>
          <a:prstGeom prst="rect">
            <a:avLst/>
          </a:prstGeom>
          <a:noFill/>
        </p:spPr>
        <p:txBody>
          <a:bodyPr wrap="square">
            <a:spAutoFit/>
          </a:bodyPr>
          <a:lstStyle/>
          <a:p>
            <a:r>
              <a:rPr lang="id-ID" sz="1800" dirty="0">
                <a:solidFill>
                  <a:srgbClr val="0000FF"/>
                </a:solidFill>
                <a:latin typeface="Consolas" panose="020B0609020204030204" pitchFamily="49" charset="0"/>
              </a:rPr>
              <a:t>ALTER</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TABLE</a:t>
            </a:r>
            <a:r>
              <a:rPr lang="id-ID" sz="1800" dirty="0">
                <a:solidFill>
                  <a:srgbClr val="000000"/>
                </a:solidFill>
                <a:latin typeface="Consolas" panose="020B0609020204030204" pitchFamily="49" charset="0"/>
              </a:rPr>
              <a:t> NAMA_TABLE</a:t>
            </a:r>
          </a:p>
          <a:p>
            <a:r>
              <a:rPr lang="nn-NO" dirty="0">
                <a:solidFill>
                  <a:srgbClr val="0000FF"/>
                </a:solidFill>
                <a:latin typeface="Consolas" panose="020B0609020204030204" pitchFamily="49" charset="0"/>
              </a:rPr>
              <a:t>ADD</a:t>
            </a:r>
            <a:r>
              <a:rPr lang="nn-NO" sz="1800" dirty="0">
                <a:solidFill>
                  <a:srgbClr val="000000"/>
                </a:solidFill>
                <a:latin typeface="Consolas" panose="020B0609020204030204" pitchFamily="49" charset="0"/>
              </a:rPr>
              <a:t> NAMA_KOLOM TYPE_DATA</a:t>
            </a:r>
            <a:endParaRPr lang="id-ID" dirty="0"/>
          </a:p>
        </p:txBody>
      </p:sp>
      <p:sp>
        <p:nvSpPr>
          <p:cNvPr id="14" name="Title 1">
            <a:extLst>
              <a:ext uri="{FF2B5EF4-FFF2-40B4-BE49-F238E27FC236}">
                <a16:creationId xmlns:a16="http://schemas.microsoft.com/office/drawing/2014/main" id="{2CF5BA4E-0FA4-4B08-BE64-16AA0D411296}"/>
              </a:ext>
            </a:extLst>
          </p:cNvPr>
          <p:cNvSpPr txBox="1">
            <a:spLocks/>
          </p:cNvSpPr>
          <p:nvPr/>
        </p:nvSpPr>
        <p:spPr>
          <a:xfrm>
            <a:off x="6585045" y="3899915"/>
            <a:ext cx="4743734" cy="8954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b="1" dirty="0">
                <a:highlight>
                  <a:srgbClr val="FFFF00"/>
                </a:highlight>
              </a:rPr>
              <a:t>Menambah Kolom Baru</a:t>
            </a:r>
            <a:endParaRPr lang="en-ID" sz="2400" dirty="0">
              <a:highlight>
                <a:srgbClr val="FFFF00"/>
              </a:highlight>
            </a:endParaRPr>
          </a:p>
        </p:txBody>
      </p:sp>
      <p:sp>
        <p:nvSpPr>
          <p:cNvPr id="17" name="TextBox 16">
            <a:extLst>
              <a:ext uri="{FF2B5EF4-FFF2-40B4-BE49-F238E27FC236}">
                <a16:creationId xmlns:a16="http://schemas.microsoft.com/office/drawing/2014/main" id="{D9B828FB-2514-4C44-89AC-03EA5875E2AB}"/>
              </a:ext>
            </a:extLst>
          </p:cNvPr>
          <p:cNvSpPr txBox="1"/>
          <p:nvPr/>
        </p:nvSpPr>
        <p:spPr>
          <a:xfrm>
            <a:off x="6248419" y="2264873"/>
            <a:ext cx="6155140" cy="646331"/>
          </a:xfrm>
          <a:prstGeom prst="rect">
            <a:avLst/>
          </a:prstGeom>
          <a:noFill/>
        </p:spPr>
        <p:txBody>
          <a:bodyPr wrap="square">
            <a:spAutoFit/>
          </a:bodyPr>
          <a:lstStyle/>
          <a:p>
            <a:r>
              <a:rPr lang="id-ID" sz="1800" dirty="0">
                <a:solidFill>
                  <a:srgbClr val="0000FF"/>
                </a:solidFill>
                <a:latin typeface="Consolas" panose="020B0609020204030204" pitchFamily="49" charset="0"/>
              </a:rPr>
              <a:t>ALTER</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TABLE</a:t>
            </a:r>
            <a:r>
              <a:rPr lang="id-ID" sz="1800" dirty="0">
                <a:solidFill>
                  <a:srgbClr val="000000"/>
                </a:solidFill>
                <a:latin typeface="Consolas" panose="020B0609020204030204" pitchFamily="49" charset="0"/>
              </a:rPr>
              <a:t> NAMA_TABLE</a:t>
            </a:r>
          </a:p>
          <a:p>
            <a:r>
              <a:rPr lang="nn-NO" dirty="0">
                <a:solidFill>
                  <a:srgbClr val="0000FF"/>
                </a:solidFill>
                <a:latin typeface="Consolas" panose="020B0609020204030204" pitchFamily="49" charset="0"/>
              </a:rPr>
              <a:t>DROP</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COLUMN</a:t>
            </a:r>
            <a:r>
              <a:rPr lang="nn-NO" sz="1800" dirty="0">
                <a:solidFill>
                  <a:srgbClr val="000000"/>
                </a:solidFill>
                <a:latin typeface="Consolas" panose="020B0609020204030204" pitchFamily="49" charset="0"/>
              </a:rPr>
              <a:t> NAMA_KOLOM</a:t>
            </a:r>
            <a:endParaRPr lang="id-ID" dirty="0"/>
          </a:p>
        </p:txBody>
      </p:sp>
      <p:sp>
        <p:nvSpPr>
          <p:cNvPr id="18" name="Title 1">
            <a:extLst>
              <a:ext uri="{FF2B5EF4-FFF2-40B4-BE49-F238E27FC236}">
                <a16:creationId xmlns:a16="http://schemas.microsoft.com/office/drawing/2014/main" id="{41FE7D2B-2456-4DC1-9F21-E0A63C9E20DF}"/>
              </a:ext>
            </a:extLst>
          </p:cNvPr>
          <p:cNvSpPr txBox="1">
            <a:spLocks/>
          </p:cNvSpPr>
          <p:nvPr/>
        </p:nvSpPr>
        <p:spPr>
          <a:xfrm>
            <a:off x="6248419" y="1508164"/>
            <a:ext cx="4743734" cy="8954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b="1" dirty="0">
                <a:highlight>
                  <a:srgbClr val="FFFF00"/>
                </a:highlight>
              </a:rPr>
              <a:t>Menghapus Kolom</a:t>
            </a:r>
            <a:endParaRPr lang="en-ID" sz="2400" dirty="0">
              <a:highlight>
                <a:srgbClr val="FFFF00"/>
              </a:highlight>
            </a:endParaRPr>
          </a:p>
        </p:txBody>
      </p:sp>
    </p:spTree>
    <p:extLst>
      <p:ext uri="{BB962C8B-B14F-4D97-AF65-F5344CB8AC3E}">
        <p14:creationId xmlns:p14="http://schemas.microsoft.com/office/powerpoint/2010/main" val="276771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E948-1D49-4F39-87B7-414285F77037}"/>
              </a:ext>
            </a:extLst>
          </p:cNvPr>
          <p:cNvSpPr>
            <a:spLocks noGrp="1"/>
          </p:cNvSpPr>
          <p:nvPr>
            <p:ph type="title"/>
          </p:nvPr>
        </p:nvSpPr>
        <p:spPr>
          <a:xfrm>
            <a:off x="3559810" y="124047"/>
            <a:ext cx="4743734" cy="895497"/>
          </a:xfrm>
        </p:spPr>
        <p:txBody>
          <a:bodyPr>
            <a:noAutofit/>
          </a:bodyPr>
          <a:lstStyle/>
          <a:p>
            <a:r>
              <a:rPr lang="it-IT" sz="3200" b="1" dirty="0"/>
              <a:t>Perubahan Struktur Table</a:t>
            </a:r>
            <a:endParaRPr lang="en-ID" sz="3200" dirty="0"/>
          </a:p>
        </p:txBody>
      </p:sp>
      <p:sp>
        <p:nvSpPr>
          <p:cNvPr id="9" name="TextBox 8">
            <a:extLst>
              <a:ext uri="{FF2B5EF4-FFF2-40B4-BE49-F238E27FC236}">
                <a16:creationId xmlns:a16="http://schemas.microsoft.com/office/drawing/2014/main" id="{02C66B1B-26AA-4498-9442-F134C46EA90B}"/>
              </a:ext>
            </a:extLst>
          </p:cNvPr>
          <p:cNvSpPr txBox="1"/>
          <p:nvPr/>
        </p:nvSpPr>
        <p:spPr>
          <a:xfrm>
            <a:off x="784746" y="2493204"/>
            <a:ext cx="6155140" cy="646331"/>
          </a:xfrm>
          <a:prstGeom prst="rect">
            <a:avLst/>
          </a:prstGeom>
          <a:noFill/>
        </p:spPr>
        <p:txBody>
          <a:bodyPr wrap="square">
            <a:spAutoFit/>
          </a:bodyPr>
          <a:lstStyle/>
          <a:p>
            <a:r>
              <a:rPr lang="id-ID" sz="1800" dirty="0">
                <a:solidFill>
                  <a:srgbClr val="0000FF"/>
                </a:solidFill>
                <a:latin typeface="Consolas" panose="020B0609020204030204" pitchFamily="49" charset="0"/>
              </a:rPr>
              <a:t>ALTER</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TABLE</a:t>
            </a:r>
            <a:r>
              <a:rPr lang="id-ID"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Karyawan</a:t>
            </a:r>
            <a:endParaRPr lang="id-ID" sz="1800" dirty="0">
              <a:solidFill>
                <a:srgbClr val="000000"/>
              </a:solidFill>
              <a:latin typeface="Consolas" panose="020B0609020204030204" pitchFamily="49" charset="0"/>
            </a:endParaRPr>
          </a:p>
          <a:p>
            <a:r>
              <a:rPr lang="id-ID" sz="1800" dirty="0">
                <a:solidFill>
                  <a:srgbClr val="0000FF"/>
                </a:solidFill>
                <a:latin typeface="Consolas" panose="020B0609020204030204" pitchFamily="49" charset="0"/>
              </a:rPr>
              <a:t>ADD</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PRIMARY</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KEY </a:t>
            </a:r>
            <a:r>
              <a:rPr lang="id-ID" sz="1800" dirty="0">
                <a:solidFill>
                  <a:srgbClr val="808080"/>
                </a:solidFill>
                <a:latin typeface="Consolas" panose="020B0609020204030204" pitchFamily="49" charset="0"/>
              </a:rPr>
              <a:t>(</a:t>
            </a:r>
            <a:r>
              <a:rPr lang="id-ID" sz="1800" dirty="0">
                <a:solidFill>
                  <a:srgbClr val="000000"/>
                </a:solidFill>
                <a:latin typeface="Consolas" panose="020B0609020204030204" pitchFamily="49" charset="0"/>
              </a:rPr>
              <a:t>NIK</a:t>
            </a:r>
            <a:r>
              <a:rPr lang="id-ID" sz="1800" dirty="0">
                <a:solidFill>
                  <a:srgbClr val="808080"/>
                </a:solidFill>
                <a:latin typeface="Consolas" panose="020B0609020204030204" pitchFamily="49" charset="0"/>
              </a:rPr>
              <a:t>)</a:t>
            </a:r>
            <a:endParaRPr lang="id-ID" dirty="0"/>
          </a:p>
        </p:txBody>
      </p:sp>
      <p:sp>
        <p:nvSpPr>
          <p:cNvPr id="10" name="Title 1">
            <a:extLst>
              <a:ext uri="{FF2B5EF4-FFF2-40B4-BE49-F238E27FC236}">
                <a16:creationId xmlns:a16="http://schemas.microsoft.com/office/drawing/2014/main" id="{06F9C470-F29F-470E-B66B-071418C8B18A}"/>
              </a:ext>
            </a:extLst>
          </p:cNvPr>
          <p:cNvSpPr txBox="1">
            <a:spLocks/>
          </p:cNvSpPr>
          <p:nvPr/>
        </p:nvSpPr>
        <p:spPr>
          <a:xfrm>
            <a:off x="297994" y="1751956"/>
            <a:ext cx="5515951" cy="8954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b="1" dirty="0">
                <a:highlight>
                  <a:srgbClr val="FFFF00"/>
                </a:highlight>
              </a:rPr>
              <a:t>Menambah Primary Key Table Karyawan</a:t>
            </a:r>
            <a:endParaRPr lang="en-ID" sz="2400" dirty="0">
              <a:highlight>
                <a:srgbClr val="FFFF00"/>
              </a:highlight>
            </a:endParaRPr>
          </a:p>
        </p:txBody>
      </p:sp>
      <p:sp>
        <p:nvSpPr>
          <p:cNvPr id="11" name="TextBox 10">
            <a:extLst>
              <a:ext uri="{FF2B5EF4-FFF2-40B4-BE49-F238E27FC236}">
                <a16:creationId xmlns:a16="http://schemas.microsoft.com/office/drawing/2014/main" id="{15841990-0134-42DF-BEA6-31F7CC6F90F3}"/>
              </a:ext>
            </a:extLst>
          </p:cNvPr>
          <p:cNvSpPr txBox="1"/>
          <p:nvPr/>
        </p:nvSpPr>
        <p:spPr>
          <a:xfrm>
            <a:off x="975814" y="4420361"/>
            <a:ext cx="6155140" cy="646331"/>
          </a:xfrm>
          <a:prstGeom prst="rect">
            <a:avLst/>
          </a:prstGeom>
          <a:noFill/>
        </p:spPr>
        <p:txBody>
          <a:bodyPr wrap="square">
            <a:spAutoFit/>
          </a:bodyPr>
          <a:lstStyle/>
          <a:p>
            <a:r>
              <a:rPr lang="id-ID" sz="1800" dirty="0">
                <a:solidFill>
                  <a:srgbClr val="0000FF"/>
                </a:solidFill>
                <a:latin typeface="Consolas" panose="020B0609020204030204" pitchFamily="49" charset="0"/>
              </a:rPr>
              <a:t>ALTER</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TABLE</a:t>
            </a:r>
            <a:r>
              <a:rPr lang="id-ID"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Karyawan</a:t>
            </a:r>
            <a:endParaRPr lang="id-ID" sz="1800" dirty="0">
              <a:solidFill>
                <a:srgbClr val="000000"/>
              </a:solidFill>
              <a:latin typeface="Consolas" panose="020B0609020204030204" pitchFamily="49" charset="0"/>
            </a:endParaRPr>
          </a:p>
          <a:p>
            <a:r>
              <a:rPr lang="nn-NO" dirty="0">
                <a:solidFill>
                  <a:srgbClr val="0000FF"/>
                </a:solidFill>
                <a:latin typeface="Consolas" panose="020B0609020204030204" pitchFamily="49" charset="0"/>
              </a:rPr>
              <a:t>ALTER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COLUMN</a:t>
            </a:r>
            <a:r>
              <a:rPr lang="nn-NO" sz="1800" dirty="0">
                <a:solidFill>
                  <a:srgbClr val="000000"/>
                </a:solidFill>
                <a:latin typeface="Consolas" panose="020B0609020204030204" pitchFamily="49" charset="0"/>
              </a:rPr>
              <a:t> Alamat Varchar(200)</a:t>
            </a:r>
            <a:endParaRPr lang="id-ID" dirty="0"/>
          </a:p>
        </p:txBody>
      </p:sp>
      <p:sp>
        <p:nvSpPr>
          <p:cNvPr id="12" name="Title 1">
            <a:extLst>
              <a:ext uri="{FF2B5EF4-FFF2-40B4-BE49-F238E27FC236}">
                <a16:creationId xmlns:a16="http://schemas.microsoft.com/office/drawing/2014/main" id="{0FB700F0-D097-48D0-B2AB-669A3FC68660}"/>
              </a:ext>
            </a:extLst>
          </p:cNvPr>
          <p:cNvSpPr txBox="1">
            <a:spLocks/>
          </p:cNvSpPr>
          <p:nvPr/>
        </p:nvSpPr>
        <p:spPr>
          <a:xfrm>
            <a:off x="975814" y="3616771"/>
            <a:ext cx="4743734" cy="8954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b="1" dirty="0">
                <a:highlight>
                  <a:srgbClr val="FFFF00"/>
                </a:highlight>
              </a:rPr>
              <a:t>Mengganti Type Data kolom</a:t>
            </a:r>
            <a:endParaRPr lang="en-ID" sz="2400" dirty="0">
              <a:highlight>
                <a:srgbClr val="FFFF00"/>
              </a:highlight>
            </a:endParaRPr>
          </a:p>
        </p:txBody>
      </p:sp>
      <p:sp>
        <p:nvSpPr>
          <p:cNvPr id="13" name="TextBox 12">
            <a:extLst>
              <a:ext uri="{FF2B5EF4-FFF2-40B4-BE49-F238E27FC236}">
                <a16:creationId xmlns:a16="http://schemas.microsoft.com/office/drawing/2014/main" id="{227E6526-C57D-4373-A05F-3ACC51516674}"/>
              </a:ext>
            </a:extLst>
          </p:cNvPr>
          <p:cNvSpPr txBox="1"/>
          <p:nvPr/>
        </p:nvSpPr>
        <p:spPr>
          <a:xfrm>
            <a:off x="6686248" y="2865320"/>
            <a:ext cx="6155140" cy="646331"/>
          </a:xfrm>
          <a:prstGeom prst="rect">
            <a:avLst/>
          </a:prstGeom>
          <a:noFill/>
        </p:spPr>
        <p:txBody>
          <a:bodyPr wrap="square">
            <a:spAutoFit/>
          </a:bodyPr>
          <a:lstStyle/>
          <a:p>
            <a:r>
              <a:rPr lang="id-ID" sz="1800" dirty="0">
                <a:solidFill>
                  <a:srgbClr val="0000FF"/>
                </a:solidFill>
                <a:latin typeface="Consolas" panose="020B0609020204030204" pitchFamily="49" charset="0"/>
              </a:rPr>
              <a:t>ALTER</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TABLE</a:t>
            </a:r>
            <a:r>
              <a:rPr lang="id-ID"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Karyawan</a:t>
            </a:r>
            <a:endParaRPr lang="id-ID" sz="1800" dirty="0">
              <a:solidFill>
                <a:srgbClr val="000000"/>
              </a:solidFill>
              <a:latin typeface="Consolas" panose="020B0609020204030204" pitchFamily="49" charset="0"/>
            </a:endParaRPr>
          </a:p>
          <a:p>
            <a:r>
              <a:rPr lang="nn-NO" dirty="0">
                <a:solidFill>
                  <a:srgbClr val="0000FF"/>
                </a:solidFill>
                <a:latin typeface="Consolas" panose="020B0609020204030204" pitchFamily="49" charset="0"/>
              </a:rPr>
              <a:t>ADD</a:t>
            </a:r>
            <a:r>
              <a:rPr lang="nn-NO" sz="1800" dirty="0">
                <a:solidFill>
                  <a:srgbClr val="000000"/>
                </a:solidFill>
                <a:latin typeface="Consolas" panose="020B0609020204030204" pitchFamily="49" charset="0"/>
              </a:rPr>
              <a:t> TempatLahir Varchar(40)</a:t>
            </a:r>
            <a:endParaRPr lang="id-ID" dirty="0"/>
          </a:p>
        </p:txBody>
      </p:sp>
      <p:sp>
        <p:nvSpPr>
          <p:cNvPr id="14" name="Title 1">
            <a:extLst>
              <a:ext uri="{FF2B5EF4-FFF2-40B4-BE49-F238E27FC236}">
                <a16:creationId xmlns:a16="http://schemas.microsoft.com/office/drawing/2014/main" id="{2CF5BA4E-0FA4-4B08-BE64-16AA0D411296}"/>
              </a:ext>
            </a:extLst>
          </p:cNvPr>
          <p:cNvSpPr txBox="1">
            <a:spLocks/>
          </p:cNvSpPr>
          <p:nvPr/>
        </p:nvSpPr>
        <p:spPr>
          <a:xfrm>
            <a:off x="6686248" y="2061730"/>
            <a:ext cx="4743734" cy="8954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b="1" dirty="0">
                <a:highlight>
                  <a:srgbClr val="FFFF00"/>
                </a:highlight>
              </a:rPr>
              <a:t>Menambah Kolom Tempat lahir</a:t>
            </a:r>
            <a:endParaRPr lang="en-ID" sz="2400" dirty="0">
              <a:highlight>
                <a:srgbClr val="FFFF00"/>
              </a:highlight>
            </a:endParaRPr>
          </a:p>
        </p:txBody>
      </p:sp>
      <p:sp>
        <p:nvSpPr>
          <p:cNvPr id="17" name="TextBox 16">
            <a:extLst>
              <a:ext uri="{FF2B5EF4-FFF2-40B4-BE49-F238E27FC236}">
                <a16:creationId xmlns:a16="http://schemas.microsoft.com/office/drawing/2014/main" id="{D9B828FB-2514-4C44-89AC-03EA5875E2AB}"/>
              </a:ext>
            </a:extLst>
          </p:cNvPr>
          <p:cNvSpPr txBox="1"/>
          <p:nvPr/>
        </p:nvSpPr>
        <p:spPr>
          <a:xfrm>
            <a:off x="7108228" y="5066692"/>
            <a:ext cx="6155140" cy="646331"/>
          </a:xfrm>
          <a:prstGeom prst="rect">
            <a:avLst/>
          </a:prstGeom>
          <a:noFill/>
        </p:spPr>
        <p:txBody>
          <a:bodyPr wrap="square">
            <a:spAutoFit/>
          </a:bodyPr>
          <a:lstStyle/>
          <a:p>
            <a:r>
              <a:rPr lang="id-ID" sz="1800" dirty="0">
                <a:solidFill>
                  <a:srgbClr val="0000FF"/>
                </a:solidFill>
                <a:latin typeface="Consolas" panose="020B0609020204030204" pitchFamily="49" charset="0"/>
              </a:rPr>
              <a:t>ALTER</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TABLE</a:t>
            </a:r>
            <a:r>
              <a:rPr lang="id-ID"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Karyawan</a:t>
            </a:r>
            <a:endParaRPr lang="id-ID" sz="1800" dirty="0">
              <a:solidFill>
                <a:srgbClr val="000000"/>
              </a:solidFill>
              <a:latin typeface="Consolas" panose="020B0609020204030204" pitchFamily="49" charset="0"/>
            </a:endParaRPr>
          </a:p>
          <a:p>
            <a:r>
              <a:rPr lang="nn-NO" dirty="0">
                <a:solidFill>
                  <a:srgbClr val="0000FF"/>
                </a:solidFill>
                <a:latin typeface="Consolas" panose="020B0609020204030204" pitchFamily="49" charset="0"/>
              </a:rPr>
              <a:t>DROP</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COLUMN</a:t>
            </a:r>
            <a:r>
              <a:rPr lang="nn-NO" sz="1800" dirty="0">
                <a:solidFill>
                  <a:srgbClr val="000000"/>
                </a:solidFill>
                <a:latin typeface="Consolas" panose="020B0609020204030204" pitchFamily="49" charset="0"/>
              </a:rPr>
              <a:t> TempatLahir</a:t>
            </a:r>
            <a:endParaRPr lang="id-ID" dirty="0"/>
          </a:p>
        </p:txBody>
      </p:sp>
      <p:sp>
        <p:nvSpPr>
          <p:cNvPr id="18" name="Title 1">
            <a:extLst>
              <a:ext uri="{FF2B5EF4-FFF2-40B4-BE49-F238E27FC236}">
                <a16:creationId xmlns:a16="http://schemas.microsoft.com/office/drawing/2014/main" id="{41FE7D2B-2456-4DC1-9F21-E0A63C9E20DF}"/>
              </a:ext>
            </a:extLst>
          </p:cNvPr>
          <p:cNvSpPr txBox="1">
            <a:spLocks/>
          </p:cNvSpPr>
          <p:nvPr/>
        </p:nvSpPr>
        <p:spPr>
          <a:xfrm>
            <a:off x="7108228" y="4338200"/>
            <a:ext cx="4743734" cy="8954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b="1" dirty="0">
                <a:highlight>
                  <a:srgbClr val="FFFF00"/>
                </a:highlight>
              </a:rPr>
              <a:t>Menghapus Kolom</a:t>
            </a:r>
            <a:endParaRPr lang="en-ID" sz="2400" dirty="0">
              <a:highlight>
                <a:srgbClr val="FFFF00"/>
              </a:highlight>
            </a:endParaRPr>
          </a:p>
        </p:txBody>
      </p:sp>
      <p:sp>
        <p:nvSpPr>
          <p:cNvPr id="15" name="TextBox 14">
            <a:extLst>
              <a:ext uri="{FF2B5EF4-FFF2-40B4-BE49-F238E27FC236}">
                <a16:creationId xmlns:a16="http://schemas.microsoft.com/office/drawing/2014/main" id="{8C25D62C-2649-421A-BF3A-BE587AF609D6}"/>
              </a:ext>
            </a:extLst>
          </p:cNvPr>
          <p:cNvSpPr txBox="1"/>
          <p:nvPr/>
        </p:nvSpPr>
        <p:spPr>
          <a:xfrm>
            <a:off x="338922" y="879522"/>
            <a:ext cx="11091060" cy="646331"/>
          </a:xfrm>
          <a:prstGeom prst="rect">
            <a:avLst/>
          </a:prstGeom>
          <a:noFill/>
        </p:spPr>
        <p:txBody>
          <a:bodyPr wrap="square">
            <a:spAutoFit/>
          </a:bodyPr>
          <a:lstStyle/>
          <a:p>
            <a:r>
              <a:rPr lang="en-US" sz="1800" dirty="0" err="1"/>
              <a:t>Perintah</a:t>
            </a:r>
            <a:r>
              <a:rPr lang="en-US" sz="1800" dirty="0"/>
              <a:t> </a:t>
            </a:r>
            <a:r>
              <a:rPr lang="en-US" sz="1800" b="1" dirty="0"/>
              <a:t>alter table </a:t>
            </a:r>
            <a:r>
              <a:rPr lang="en-US" sz="1800" dirty="0" err="1"/>
              <a:t>digunakan</a:t>
            </a:r>
            <a:r>
              <a:rPr lang="en-US" sz="1800" dirty="0"/>
              <a:t> untuk </a:t>
            </a:r>
            <a:r>
              <a:rPr lang="en-US" sz="1800" dirty="0" err="1"/>
              <a:t>memodifikasi</a:t>
            </a:r>
            <a:r>
              <a:rPr lang="en-US" sz="1800" dirty="0"/>
              <a:t> </a:t>
            </a:r>
            <a:r>
              <a:rPr lang="en-US" sz="1800" dirty="0" err="1"/>
              <a:t>sebuah</a:t>
            </a:r>
            <a:r>
              <a:rPr lang="en-US" sz="1800" dirty="0"/>
              <a:t> table.</a:t>
            </a:r>
            <a:br>
              <a:rPr lang="en-US" sz="1800" dirty="0"/>
            </a:br>
            <a:r>
              <a:rPr lang="en-US" sz="1800" dirty="0" err="1"/>
              <a:t>Berfungsi</a:t>
            </a:r>
            <a:r>
              <a:rPr lang="en-US" sz="1800" dirty="0"/>
              <a:t> untuk </a:t>
            </a:r>
            <a:r>
              <a:rPr lang="en-US" sz="1800" dirty="0" err="1"/>
              <a:t>merubah</a:t>
            </a:r>
            <a:r>
              <a:rPr lang="en-US" sz="1800" dirty="0"/>
              <a:t>, </a:t>
            </a:r>
            <a:r>
              <a:rPr lang="en-US" sz="1800" dirty="0" err="1"/>
              <a:t>menambahkan</a:t>
            </a:r>
            <a:r>
              <a:rPr lang="en-US" sz="1800" dirty="0"/>
              <a:t>, dan atau </a:t>
            </a:r>
            <a:r>
              <a:rPr lang="en-US" sz="1800" dirty="0" err="1"/>
              <a:t>menghapus</a:t>
            </a:r>
            <a:r>
              <a:rPr lang="en-US" sz="1800" dirty="0"/>
              <a:t> field yang </a:t>
            </a:r>
            <a:r>
              <a:rPr lang="en-US" sz="1800" dirty="0" err="1"/>
              <a:t>ada</a:t>
            </a:r>
            <a:r>
              <a:rPr lang="en-US" sz="1800" dirty="0"/>
              <a:t> </a:t>
            </a:r>
            <a:r>
              <a:rPr lang="en-US" sz="1800" dirty="0" err="1"/>
              <a:t>didalam</a:t>
            </a:r>
            <a:r>
              <a:rPr lang="en-US" sz="1800" dirty="0"/>
              <a:t> </a:t>
            </a:r>
            <a:r>
              <a:rPr lang="en-US" sz="1800" dirty="0" err="1"/>
              <a:t>tabel</a:t>
            </a:r>
            <a:endParaRPr lang="id-ID" dirty="0"/>
          </a:p>
        </p:txBody>
      </p:sp>
    </p:spTree>
    <p:extLst>
      <p:ext uri="{BB962C8B-B14F-4D97-AF65-F5344CB8AC3E}">
        <p14:creationId xmlns:p14="http://schemas.microsoft.com/office/powerpoint/2010/main" val="3166378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E948-1D49-4F39-87B7-414285F77037}"/>
              </a:ext>
            </a:extLst>
          </p:cNvPr>
          <p:cNvSpPr>
            <a:spLocks noGrp="1"/>
          </p:cNvSpPr>
          <p:nvPr>
            <p:ph type="title"/>
          </p:nvPr>
        </p:nvSpPr>
        <p:spPr>
          <a:xfrm>
            <a:off x="3559810" y="124047"/>
            <a:ext cx="4743734" cy="895497"/>
          </a:xfrm>
        </p:spPr>
        <p:txBody>
          <a:bodyPr>
            <a:noAutofit/>
          </a:bodyPr>
          <a:lstStyle/>
          <a:p>
            <a:r>
              <a:rPr lang="it-IT" sz="3200" b="1" dirty="0"/>
              <a:t>Perubahan Struktur Table</a:t>
            </a:r>
            <a:endParaRPr lang="en-ID" sz="3200" dirty="0"/>
          </a:p>
        </p:txBody>
      </p:sp>
      <p:sp>
        <p:nvSpPr>
          <p:cNvPr id="9" name="TextBox 8">
            <a:extLst>
              <a:ext uri="{FF2B5EF4-FFF2-40B4-BE49-F238E27FC236}">
                <a16:creationId xmlns:a16="http://schemas.microsoft.com/office/drawing/2014/main" id="{02C66B1B-26AA-4498-9442-F134C46EA90B}"/>
              </a:ext>
            </a:extLst>
          </p:cNvPr>
          <p:cNvSpPr txBox="1"/>
          <p:nvPr/>
        </p:nvSpPr>
        <p:spPr>
          <a:xfrm>
            <a:off x="1685499" y="2502040"/>
            <a:ext cx="6155140" cy="369332"/>
          </a:xfrm>
          <a:prstGeom prst="rect">
            <a:avLst/>
          </a:prstGeom>
          <a:noFill/>
        </p:spPr>
        <p:txBody>
          <a:bodyPr wrap="square">
            <a:spAutoFit/>
          </a:bodyPr>
          <a:lstStyle/>
          <a:p>
            <a:r>
              <a:rPr lang="en-US" sz="1800" dirty="0">
                <a:solidFill>
                  <a:srgbClr val="0000FF"/>
                </a:solidFill>
                <a:latin typeface="Consolas" panose="020B0609020204030204" pitchFamily="49" charset="0"/>
              </a:rPr>
              <a:t>DROP</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TABLE</a:t>
            </a:r>
            <a:r>
              <a:rPr lang="id-ID" sz="1800" dirty="0">
                <a:solidFill>
                  <a:srgbClr val="000000"/>
                </a:solidFill>
                <a:latin typeface="Consolas" panose="020B0609020204030204" pitchFamily="49" charset="0"/>
              </a:rPr>
              <a:t> NAMA_TABLE</a:t>
            </a:r>
          </a:p>
        </p:txBody>
      </p:sp>
      <p:sp>
        <p:nvSpPr>
          <p:cNvPr id="10" name="Title 1">
            <a:extLst>
              <a:ext uri="{FF2B5EF4-FFF2-40B4-BE49-F238E27FC236}">
                <a16:creationId xmlns:a16="http://schemas.microsoft.com/office/drawing/2014/main" id="{06F9C470-F29F-470E-B66B-071418C8B18A}"/>
              </a:ext>
            </a:extLst>
          </p:cNvPr>
          <p:cNvSpPr txBox="1">
            <a:spLocks/>
          </p:cNvSpPr>
          <p:nvPr/>
        </p:nvSpPr>
        <p:spPr>
          <a:xfrm>
            <a:off x="1198748" y="1760792"/>
            <a:ext cx="4743734" cy="8954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b="1" dirty="0">
                <a:highlight>
                  <a:srgbClr val="FFFF00"/>
                </a:highlight>
              </a:rPr>
              <a:t>Menghapus Table</a:t>
            </a:r>
            <a:endParaRPr lang="en-ID" sz="2400" dirty="0">
              <a:highlight>
                <a:srgbClr val="FFFF00"/>
              </a:highlight>
            </a:endParaRPr>
          </a:p>
        </p:txBody>
      </p:sp>
      <p:sp>
        <p:nvSpPr>
          <p:cNvPr id="15" name="TextBox 14">
            <a:extLst>
              <a:ext uri="{FF2B5EF4-FFF2-40B4-BE49-F238E27FC236}">
                <a16:creationId xmlns:a16="http://schemas.microsoft.com/office/drawing/2014/main" id="{EAA79AA1-DD11-4A4D-B2A5-B582A6E34F14}"/>
              </a:ext>
            </a:extLst>
          </p:cNvPr>
          <p:cNvSpPr txBox="1"/>
          <p:nvPr/>
        </p:nvSpPr>
        <p:spPr>
          <a:xfrm>
            <a:off x="6915984" y="2656289"/>
            <a:ext cx="4743734" cy="369332"/>
          </a:xfrm>
          <a:prstGeom prst="rect">
            <a:avLst/>
          </a:prstGeom>
          <a:noFill/>
        </p:spPr>
        <p:txBody>
          <a:bodyPr wrap="square">
            <a:spAutoFit/>
          </a:bodyPr>
          <a:lstStyle/>
          <a:p>
            <a:r>
              <a:rPr lang="en-US" sz="1800" dirty="0">
                <a:solidFill>
                  <a:srgbClr val="0000FF"/>
                </a:solidFill>
                <a:latin typeface="Consolas" panose="020B0609020204030204" pitchFamily="49" charset="0"/>
              </a:rPr>
              <a:t>TRUNCATE</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TABLE</a:t>
            </a:r>
            <a:r>
              <a:rPr lang="id-ID" sz="1800" dirty="0">
                <a:solidFill>
                  <a:srgbClr val="000000"/>
                </a:solidFill>
                <a:latin typeface="Consolas" panose="020B0609020204030204" pitchFamily="49" charset="0"/>
              </a:rPr>
              <a:t> NAMA_TABLE</a:t>
            </a:r>
          </a:p>
        </p:txBody>
      </p:sp>
      <p:sp>
        <p:nvSpPr>
          <p:cNvPr id="16" name="Title 1">
            <a:extLst>
              <a:ext uri="{FF2B5EF4-FFF2-40B4-BE49-F238E27FC236}">
                <a16:creationId xmlns:a16="http://schemas.microsoft.com/office/drawing/2014/main" id="{4178CCEA-279E-40CD-A84D-BD6BFEE2FA22}"/>
              </a:ext>
            </a:extLst>
          </p:cNvPr>
          <p:cNvSpPr txBox="1">
            <a:spLocks/>
          </p:cNvSpPr>
          <p:nvPr/>
        </p:nvSpPr>
        <p:spPr>
          <a:xfrm>
            <a:off x="6429233" y="1915041"/>
            <a:ext cx="3655971" cy="8954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b="1" dirty="0">
                <a:highlight>
                  <a:srgbClr val="FFFF00"/>
                </a:highlight>
              </a:rPr>
              <a:t>Menghapus Seluruh isi Table</a:t>
            </a:r>
            <a:endParaRPr lang="en-ID" sz="2400" dirty="0">
              <a:highlight>
                <a:srgbClr val="FFFF00"/>
              </a:highlight>
            </a:endParaRPr>
          </a:p>
        </p:txBody>
      </p:sp>
      <p:sp>
        <p:nvSpPr>
          <p:cNvPr id="19" name="TextBox 18">
            <a:extLst>
              <a:ext uri="{FF2B5EF4-FFF2-40B4-BE49-F238E27FC236}">
                <a16:creationId xmlns:a16="http://schemas.microsoft.com/office/drawing/2014/main" id="{2094F85F-1D4E-48B4-B014-015578326BC2}"/>
              </a:ext>
            </a:extLst>
          </p:cNvPr>
          <p:cNvSpPr txBox="1"/>
          <p:nvPr/>
        </p:nvSpPr>
        <p:spPr>
          <a:xfrm>
            <a:off x="4335440" y="4750991"/>
            <a:ext cx="6155140" cy="369332"/>
          </a:xfrm>
          <a:prstGeom prst="rect">
            <a:avLst/>
          </a:prstGeom>
          <a:noFill/>
        </p:spPr>
        <p:txBody>
          <a:bodyPr wrap="square">
            <a:spAutoFit/>
          </a:bodyPr>
          <a:lstStyle/>
          <a:p>
            <a:r>
              <a:rPr lang="en-US" sz="1800" dirty="0">
                <a:solidFill>
                  <a:srgbClr val="0000FF"/>
                </a:solidFill>
                <a:latin typeface="Consolas" panose="020B0609020204030204" pitchFamily="49" charset="0"/>
              </a:rPr>
              <a:t>DROP</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TABLE</a:t>
            </a:r>
            <a:r>
              <a:rPr lang="id-ID"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Karyawan</a:t>
            </a:r>
            <a:endParaRPr lang="id-ID" sz="1800" dirty="0">
              <a:solidFill>
                <a:srgbClr val="000000"/>
              </a:solidFill>
              <a:latin typeface="Consolas" panose="020B0609020204030204" pitchFamily="49" charset="0"/>
            </a:endParaRPr>
          </a:p>
        </p:txBody>
      </p:sp>
      <p:sp>
        <p:nvSpPr>
          <p:cNvPr id="20" name="Title 1">
            <a:extLst>
              <a:ext uri="{FF2B5EF4-FFF2-40B4-BE49-F238E27FC236}">
                <a16:creationId xmlns:a16="http://schemas.microsoft.com/office/drawing/2014/main" id="{F33BF615-B46C-4CDF-AA87-355F266C93FB}"/>
              </a:ext>
            </a:extLst>
          </p:cNvPr>
          <p:cNvSpPr txBox="1">
            <a:spLocks/>
          </p:cNvSpPr>
          <p:nvPr/>
        </p:nvSpPr>
        <p:spPr>
          <a:xfrm>
            <a:off x="3848689" y="4009743"/>
            <a:ext cx="4743734" cy="8954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b="1" dirty="0">
                <a:highlight>
                  <a:srgbClr val="FFFF00"/>
                </a:highlight>
              </a:rPr>
              <a:t>Menghapus Table Karyawan</a:t>
            </a:r>
            <a:endParaRPr lang="en-ID" sz="2400" dirty="0">
              <a:highlight>
                <a:srgbClr val="FFFF00"/>
              </a:highlight>
            </a:endParaRPr>
          </a:p>
        </p:txBody>
      </p:sp>
    </p:spTree>
    <p:extLst>
      <p:ext uri="{BB962C8B-B14F-4D97-AF65-F5344CB8AC3E}">
        <p14:creationId xmlns:p14="http://schemas.microsoft.com/office/powerpoint/2010/main" val="2672415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EDB2-BD3F-4E8E-B285-E7442D050732}"/>
              </a:ext>
            </a:extLst>
          </p:cNvPr>
          <p:cNvSpPr>
            <a:spLocks noGrp="1"/>
          </p:cNvSpPr>
          <p:nvPr>
            <p:ph type="title"/>
          </p:nvPr>
        </p:nvSpPr>
        <p:spPr>
          <a:xfrm>
            <a:off x="160606" y="1227944"/>
            <a:ext cx="10515600" cy="1325563"/>
          </a:xfrm>
        </p:spPr>
        <p:txBody>
          <a:bodyPr>
            <a:noAutofit/>
          </a:bodyPr>
          <a:lstStyle/>
          <a:p>
            <a:r>
              <a:rPr lang="en-US" sz="2400" dirty="0" err="1"/>
              <a:t>Perintah</a:t>
            </a:r>
            <a:r>
              <a:rPr lang="en-US" sz="2400" dirty="0"/>
              <a:t> alter table </a:t>
            </a:r>
            <a:r>
              <a:rPr lang="en-US" sz="2400" dirty="0" err="1"/>
              <a:t>digunakan</a:t>
            </a:r>
            <a:r>
              <a:rPr lang="en-US" sz="2400" dirty="0"/>
              <a:t> </a:t>
            </a:r>
            <a:r>
              <a:rPr lang="en-US" sz="2400" dirty="0" err="1"/>
              <a:t>untuk</a:t>
            </a:r>
            <a:r>
              <a:rPr lang="en-US" sz="2400" dirty="0"/>
              <a:t> </a:t>
            </a:r>
            <a:r>
              <a:rPr lang="en-US" sz="2400" dirty="0" err="1"/>
              <a:t>memodifikasi</a:t>
            </a:r>
            <a:r>
              <a:rPr lang="en-US" sz="2400" dirty="0"/>
              <a:t> </a:t>
            </a:r>
            <a:r>
              <a:rPr lang="en-US" sz="2400" dirty="0" err="1"/>
              <a:t>sebuah</a:t>
            </a:r>
            <a:r>
              <a:rPr lang="en-US" sz="2400" dirty="0"/>
              <a:t> table.</a:t>
            </a:r>
            <a:br>
              <a:rPr lang="en-US" sz="2400" dirty="0"/>
            </a:br>
            <a:r>
              <a:rPr lang="en-US" sz="2400" dirty="0" err="1"/>
              <a:t>Berfungsi</a:t>
            </a:r>
            <a:r>
              <a:rPr lang="en-US" sz="2400" dirty="0"/>
              <a:t> </a:t>
            </a:r>
            <a:r>
              <a:rPr lang="en-US" sz="2400" dirty="0" err="1"/>
              <a:t>untuk</a:t>
            </a:r>
            <a:r>
              <a:rPr lang="en-US" sz="2400" dirty="0"/>
              <a:t> </a:t>
            </a:r>
            <a:r>
              <a:rPr lang="en-US" sz="2400" dirty="0" err="1"/>
              <a:t>merubah</a:t>
            </a:r>
            <a:r>
              <a:rPr lang="en-US" sz="2400" dirty="0"/>
              <a:t>, </a:t>
            </a:r>
            <a:r>
              <a:rPr lang="en-US" sz="2400" dirty="0" err="1"/>
              <a:t>menambahkan</a:t>
            </a:r>
            <a:r>
              <a:rPr lang="en-US" sz="2400" dirty="0"/>
              <a:t>, </a:t>
            </a:r>
            <a:r>
              <a:rPr lang="en-US" sz="2400" dirty="0" err="1"/>
              <a:t>dan</a:t>
            </a:r>
            <a:r>
              <a:rPr lang="en-US" sz="2400" dirty="0"/>
              <a:t> </a:t>
            </a:r>
            <a:r>
              <a:rPr lang="en-US" sz="2400" dirty="0" err="1"/>
              <a:t>atau</a:t>
            </a:r>
            <a:r>
              <a:rPr lang="en-US" sz="2400" dirty="0"/>
              <a:t> </a:t>
            </a:r>
            <a:r>
              <a:rPr lang="en-US" sz="2400" dirty="0" err="1"/>
              <a:t>menghapus</a:t>
            </a:r>
            <a:r>
              <a:rPr lang="en-US" sz="2400" dirty="0"/>
              <a:t> field yang </a:t>
            </a:r>
            <a:r>
              <a:rPr lang="en-US" sz="2400" dirty="0" err="1"/>
              <a:t>ada</a:t>
            </a:r>
            <a:r>
              <a:rPr lang="en-US" sz="2400" dirty="0"/>
              <a:t> </a:t>
            </a:r>
            <a:r>
              <a:rPr lang="en-US" sz="2400" dirty="0" err="1"/>
              <a:t>didalam</a:t>
            </a:r>
            <a:r>
              <a:rPr lang="en-US" sz="2400" dirty="0"/>
              <a:t> </a:t>
            </a:r>
            <a:r>
              <a:rPr lang="en-US" sz="2400" dirty="0" err="1"/>
              <a:t>tabel</a:t>
            </a:r>
            <a:r>
              <a:rPr lang="en-US" sz="2400" dirty="0"/>
              <a:t>.</a:t>
            </a:r>
            <a:br>
              <a:rPr lang="en-US" sz="2400" dirty="0"/>
            </a:br>
            <a:r>
              <a:rPr lang="en-US" sz="2400" dirty="0" err="1"/>
              <a:t>Bentuk</a:t>
            </a:r>
            <a:r>
              <a:rPr lang="en-US" sz="2400" dirty="0"/>
              <a:t> </a:t>
            </a:r>
            <a:r>
              <a:rPr lang="en-US" sz="2400" dirty="0" err="1"/>
              <a:t>penulisan</a:t>
            </a:r>
            <a:r>
              <a:rPr lang="en-US" sz="2400" dirty="0"/>
              <a:t> (Syntax) :</a:t>
            </a:r>
          </a:p>
        </p:txBody>
      </p:sp>
      <p:sp>
        <p:nvSpPr>
          <p:cNvPr id="3" name="Title 1">
            <a:extLst>
              <a:ext uri="{FF2B5EF4-FFF2-40B4-BE49-F238E27FC236}">
                <a16:creationId xmlns:a16="http://schemas.microsoft.com/office/drawing/2014/main" id="{6216EDB2-BD3F-4E8E-B285-E7442D050732}"/>
              </a:ext>
            </a:extLst>
          </p:cNvPr>
          <p:cNvSpPr txBox="1">
            <a:spLocks/>
          </p:cNvSpPr>
          <p:nvPr/>
        </p:nvSpPr>
        <p:spPr>
          <a:xfrm>
            <a:off x="751449" y="1524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ALTER TABLE </a:t>
            </a:r>
            <a:endParaRPr lang="en-ID" dirty="0"/>
          </a:p>
        </p:txBody>
      </p:sp>
      <p:pic>
        <p:nvPicPr>
          <p:cNvPr id="4" name="Picture 3"/>
          <p:cNvPicPr>
            <a:picLocks noChangeAspect="1"/>
          </p:cNvPicPr>
          <p:nvPr/>
        </p:nvPicPr>
        <p:blipFill>
          <a:blip r:embed="rId2"/>
          <a:stretch>
            <a:fillRect/>
          </a:stretch>
        </p:blipFill>
        <p:spPr>
          <a:xfrm>
            <a:off x="1156692" y="2742222"/>
            <a:ext cx="5491013" cy="3222480"/>
          </a:xfrm>
          <a:prstGeom prst="rect">
            <a:avLst/>
          </a:prstGeom>
        </p:spPr>
      </p:pic>
      <p:pic>
        <p:nvPicPr>
          <p:cNvPr id="5" name="Picture 4"/>
          <p:cNvPicPr>
            <a:picLocks noChangeAspect="1"/>
          </p:cNvPicPr>
          <p:nvPr/>
        </p:nvPicPr>
        <p:blipFill>
          <a:blip r:embed="rId3"/>
          <a:stretch>
            <a:fillRect/>
          </a:stretch>
        </p:blipFill>
        <p:spPr>
          <a:xfrm>
            <a:off x="6816380" y="2742222"/>
            <a:ext cx="5267767" cy="770076"/>
          </a:xfrm>
          <a:prstGeom prst="rect">
            <a:avLst/>
          </a:prstGeom>
        </p:spPr>
      </p:pic>
    </p:spTree>
    <p:extLst>
      <p:ext uri="{BB962C8B-B14F-4D97-AF65-F5344CB8AC3E}">
        <p14:creationId xmlns:p14="http://schemas.microsoft.com/office/powerpoint/2010/main" val="4074112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0146E-3FDA-4E52-9C72-DCFA57748AA8}"/>
              </a:ext>
            </a:extLst>
          </p:cNvPr>
          <p:cNvSpPr>
            <a:spLocks noGrp="1"/>
          </p:cNvSpPr>
          <p:nvPr>
            <p:ph type="title"/>
          </p:nvPr>
        </p:nvSpPr>
        <p:spPr>
          <a:xfrm>
            <a:off x="767861" y="5101675"/>
            <a:ext cx="10515600" cy="1325563"/>
          </a:xfrm>
        </p:spPr>
        <p:txBody>
          <a:bodyPr>
            <a:normAutofit/>
          </a:bodyPr>
          <a:lstStyle/>
          <a:p>
            <a:r>
              <a:rPr lang="en-ID" sz="4000" dirty="0"/>
              <a:t>3. </a:t>
            </a:r>
            <a:r>
              <a:rPr lang="en-ID" sz="4000" dirty="0" err="1"/>
              <a:t>Tambahkan</a:t>
            </a:r>
            <a:r>
              <a:rPr lang="en-ID" sz="4000" dirty="0"/>
              <a:t> </a:t>
            </a:r>
            <a:r>
              <a:rPr lang="en-ID" sz="4000" dirty="0" err="1"/>
              <a:t>kolom</a:t>
            </a:r>
            <a:r>
              <a:rPr lang="en-ID" sz="4000" dirty="0"/>
              <a:t> </a:t>
            </a:r>
            <a:r>
              <a:rPr lang="en-ID" sz="4000" dirty="0" err="1"/>
              <a:t>Hobi</a:t>
            </a:r>
            <a:r>
              <a:rPr lang="en-ID" sz="4000" dirty="0"/>
              <a:t> </a:t>
            </a:r>
            <a:r>
              <a:rPr lang="en-ID" sz="4000" dirty="0" err="1"/>
              <a:t>nchar</a:t>
            </a:r>
            <a:r>
              <a:rPr lang="en-ID" sz="4000" dirty="0"/>
              <a:t>(20)</a:t>
            </a:r>
          </a:p>
        </p:txBody>
      </p:sp>
      <p:pic>
        <p:nvPicPr>
          <p:cNvPr id="3" name="Picture 2"/>
          <p:cNvPicPr>
            <a:picLocks noChangeAspect="1"/>
          </p:cNvPicPr>
          <p:nvPr/>
        </p:nvPicPr>
        <p:blipFill>
          <a:blip r:embed="rId2"/>
          <a:stretch>
            <a:fillRect/>
          </a:stretch>
        </p:blipFill>
        <p:spPr>
          <a:xfrm>
            <a:off x="2816615" y="2438400"/>
            <a:ext cx="7595293" cy="3005797"/>
          </a:xfrm>
          <a:prstGeom prst="rect">
            <a:avLst/>
          </a:prstGeom>
        </p:spPr>
      </p:pic>
      <p:sp>
        <p:nvSpPr>
          <p:cNvPr id="4" name="Title 1">
            <a:extLst>
              <a:ext uri="{FF2B5EF4-FFF2-40B4-BE49-F238E27FC236}">
                <a16:creationId xmlns:a16="http://schemas.microsoft.com/office/drawing/2014/main" id="{5870146E-3FDA-4E52-9C72-DCFA57748AA8}"/>
              </a:ext>
            </a:extLst>
          </p:cNvPr>
          <p:cNvSpPr txBox="1">
            <a:spLocks/>
          </p:cNvSpPr>
          <p:nvPr/>
        </p:nvSpPr>
        <p:spPr>
          <a:xfrm>
            <a:off x="652975" y="61599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4000" dirty="0"/>
              <a:t>LATIHAN</a:t>
            </a:r>
            <a:br>
              <a:rPr lang="en-ID" sz="4000" dirty="0"/>
            </a:br>
            <a:br>
              <a:rPr lang="en-ID" sz="4000" dirty="0"/>
            </a:br>
            <a:r>
              <a:rPr lang="en-ID" sz="4000" dirty="0"/>
              <a:t>1. </a:t>
            </a:r>
            <a:r>
              <a:rPr lang="en-ID" sz="4000" dirty="0" err="1"/>
              <a:t>Buatlah</a:t>
            </a:r>
            <a:r>
              <a:rPr lang="en-ID" sz="4000" dirty="0"/>
              <a:t> database </a:t>
            </a:r>
            <a:r>
              <a:rPr lang="en-ID" sz="4000" dirty="0" err="1"/>
              <a:t>dengan</a:t>
            </a:r>
            <a:r>
              <a:rPr lang="en-ID" sz="4000" dirty="0"/>
              <a:t> </a:t>
            </a:r>
            <a:r>
              <a:rPr lang="en-ID" sz="4000" dirty="0" err="1"/>
              <a:t>nama</a:t>
            </a:r>
            <a:r>
              <a:rPr lang="en-ID" sz="4000" dirty="0"/>
              <a:t> </a:t>
            </a:r>
            <a:r>
              <a:rPr lang="en-ID" sz="4000" dirty="0" err="1"/>
              <a:t>namamasing</a:t>
            </a:r>
            <a:r>
              <a:rPr lang="en-ID" sz="4000" dirty="0"/>
              <a:t>-masing</a:t>
            </a:r>
            <a:br>
              <a:rPr lang="en-ID" sz="4000" dirty="0"/>
            </a:br>
            <a:r>
              <a:rPr lang="en-ID" sz="4000" dirty="0"/>
              <a:t>2. </a:t>
            </a:r>
            <a:r>
              <a:rPr lang="en-ID" sz="4000" dirty="0" err="1"/>
              <a:t>Buatlah</a:t>
            </a:r>
            <a:r>
              <a:rPr lang="en-ID" sz="4000" dirty="0"/>
              <a:t> table </a:t>
            </a:r>
            <a:r>
              <a:rPr lang="en-ID" sz="4000" dirty="0" err="1"/>
              <a:t>mahasiswa</a:t>
            </a:r>
            <a:r>
              <a:rPr lang="en-ID" sz="4000" dirty="0"/>
              <a:t> </a:t>
            </a:r>
            <a:r>
              <a:rPr lang="en-ID" sz="4000" dirty="0" err="1"/>
              <a:t>dengan</a:t>
            </a:r>
            <a:r>
              <a:rPr lang="en-ID" sz="4000" dirty="0"/>
              <a:t> query </a:t>
            </a:r>
            <a:r>
              <a:rPr lang="en-ID" sz="4000" dirty="0" err="1"/>
              <a:t>sbb</a:t>
            </a:r>
            <a:r>
              <a:rPr lang="en-ID" sz="4000" dirty="0"/>
              <a:t>:</a:t>
            </a:r>
          </a:p>
        </p:txBody>
      </p:sp>
    </p:spTree>
    <p:extLst>
      <p:ext uri="{BB962C8B-B14F-4D97-AF65-F5344CB8AC3E}">
        <p14:creationId xmlns:p14="http://schemas.microsoft.com/office/powerpoint/2010/main" val="3605854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816615" y="2458769"/>
            <a:ext cx="7543823" cy="2985428"/>
          </a:xfrm>
          <a:prstGeom prst="rect">
            <a:avLst/>
          </a:prstGeom>
        </p:spPr>
      </p:pic>
      <p:sp>
        <p:nvSpPr>
          <p:cNvPr id="4" name="Title 1">
            <a:extLst>
              <a:ext uri="{FF2B5EF4-FFF2-40B4-BE49-F238E27FC236}">
                <a16:creationId xmlns:a16="http://schemas.microsoft.com/office/drawing/2014/main" id="{5870146E-3FDA-4E52-9C72-DCFA57748AA8}"/>
              </a:ext>
            </a:extLst>
          </p:cNvPr>
          <p:cNvSpPr txBox="1">
            <a:spLocks/>
          </p:cNvSpPr>
          <p:nvPr/>
        </p:nvSpPr>
        <p:spPr>
          <a:xfrm>
            <a:off x="652975" y="61599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sz="4000" dirty="0"/>
              <a:t>LATIHAN</a:t>
            </a:r>
            <a:br>
              <a:rPr lang="en-ID" sz="4000" dirty="0"/>
            </a:br>
            <a:br>
              <a:rPr lang="en-ID" sz="4000" dirty="0"/>
            </a:br>
            <a:r>
              <a:rPr lang="en-ID" sz="4000" dirty="0"/>
              <a:t>4. </a:t>
            </a:r>
            <a:r>
              <a:rPr lang="en-ID" sz="4000" dirty="0" err="1"/>
              <a:t>Hapus</a:t>
            </a:r>
            <a:r>
              <a:rPr lang="en-ID" sz="4000" dirty="0"/>
              <a:t> Kolom </a:t>
            </a:r>
            <a:r>
              <a:rPr lang="en-ID" sz="4000" dirty="0" err="1"/>
              <a:t>KodePos</a:t>
            </a:r>
            <a:r>
              <a:rPr lang="en-ID" sz="4000" dirty="0"/>
              <a:t> pada Table </a:t>
            </a:r>
            <a:r>
              <a:rPr lang="en-ID" sz="4000" dirty="0" err="1"/>
              <a:t>Mahasiswa</a:t>
            </a:r>
            <a:endParaRPr lang="en-ID" sz="4000" dirty="0"/>
          </a:p>
          <a:p>
            <a:r>
              <a:rPr lang="en-ID" sz="4000" dirty="0"/>
              <a:t>5. </a:t>
            </a:r>
            <a:r>
              <a:rPr lang="en-ID" sz="4000" dirty="0" err="1"/>
              <a:t>Tambahkan</a:t>
            </a:r>
            <a:r>
              <a:rPr lang="en-ID" sz="4000" dirty="0"/>
              <a:t> Primary Key pada Kolom NIM</a:t>
            </a:r>
            <a:br>
              <a:rPr lang="en-ID" sz="4000" dirty="0"/>
            </a:br>
            <a:endParaRPr lang="en-ID" sz="4000" dirty="0"/>
          </a:p>
        </p:txBody>
      </p:sp>
    </p:spTree>
    <p:extLst>
      <p:ext uri="{BB962C8B-B14F-4D97-AF65-F5344CB8AC3E}">
        <p14:creationId xmlns:p14="http://schemas.microsoft.com/office/powerpoint/2010/main" val="587572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5AD7-8A07-4659-B9DC-C6D502424D6E}"/>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56910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03ED-9D61-454B-8EDA-5B50615338EB}"/>
              </a:ext>
            </a:extLst>
          </p:cNvPr>
          <p:cNvSpPr>
            <a:spLocks noGrp="1"/>
          </p:cNvSpPr>
          <p:nvPr>
            <p:ph type="title"/>
          </p:nvPr>
        </p:nvSpPr>
        <p:spPr>
          <a:xfrm>
            <a:off x="584981" y="1295400"/>
            <a:ext cx="8241592" cy="4584699"/>
          </a:xfrm>
        </p:spPr>
        <p:txBody>
          <a:bodyPr>
            <a:noAutofit/>
          </a:bodyPr>
          <a:lstStyle/>
          <a:p>
            <a:r>
              <a:rPr lang="en-ID" sz="2400" dirty="0"/>
              <a:t>DDL </a:t>
            </a:r>
            <a:r>
              <a:rPr lang="en-ID" sz="2400" dirty="0" err="1"/>
              <a:t>berfungsi</a:t>
            </a:r>
            <a:r>
              <a:rPr lang="en-ID" sz="2400" dirty="0"/>
              <a:t> </a:t>
            </a:r>
            <a:r>
              <a:rPr lang="en-ID" sz="2400" dirty="0" err="1"/>
              <a:t>menspesifikasikan</a:t>
            </a:r>
            <a:r>
              <a:rPr lang="en-ID" sz="2400" dirty="0"/>
              <a:t> </a:t>
            </a:r>
            <a:r>
              <a:rPr lang="en-ID" sz="2400" dirty="0" err="1"/>
              <a:t>skema</a:t>
            </a:r>
            <a:r>
              <a:rPr lang="en-ID" sz="2400" dirty="0"/>
              <a:t> </a:t>
            </a:r>
            <a:r>
              <a:rPr lang="en-ID" sz="2400" dirty="0" err="1"/>
              <a:t>atau</a:t>
            </a:r>
            <a:r>
              <a:rPr lang="en-ID" sz="2400" dirty="0"/>
              <a:t> </a:t>
            </a:r>
            <a:r>
              <a:rPr lang="en-ID" sz="2400" dirty="0" err="1"/>
              <a:t>struktur</a:t>
            </a:r>
            <a:r>
              <a:rPr lang="en-ID" sz="2400" dirty="0"/>
              <a:t> </a:t>
            </a:r>
            <a:r>
              <a:rPr lang="en-ID" sz="2400" dirty="0" err="1"/>
              <a:t>basisdata</a:t>
            </a:r>
            <a:r>
              <a:rPr lang="en-ID" sz="2400" dirty="0"/>
              <a:t>, </a:t>
            </a:r>
            <a:r>
              <a:rPr lang="en-ID" sz="2400" dirty="0" err="1"/>
              <a:t>hasil</a:t>
            </a:r>
            <a:r>
              <a:rPr lang="en-ID" sz="2400" dirty="0"/>
              <a:t> </a:t>
            </a:r>
            <a:r>
              <a:rPr lang="en-ID" sz="2400" dirty="0" err="1"/>
              <a:t>pernyataan</a:t>
            </a:r>
            <a:r>
              <a:rPr lang="en-ID" sz="2400" dirty="0"/>
              <a:t> DDL </a:t>
            </a:r>
            <a:r>
              <a:rPr lang="en-ID" sz="2400" dirty="0" err="1"/>
              <a:t>adalah</a:t>
            </a:r>
            <a:r>
              <a:rPr lang="en-ID" sz="2400" dirty="0"/>
              <a:t> </a:t>
            </a:r>
            <a:r>
              <a:rPr lang="en-ID" sz="2400" dirty="0" err="1"/>
              <a:t>himpunan</a:t>
            </a:r>
            <a:r>
              <a:rPr lang="en-ID" sz="2400" dirty="0"/>
              <a:t> </a:t>
            </a:r>
            <a:r>
              <a:rPr lang="en-ID" sz="2400" dirty="0" err="1"/>
              <a:t>definisi</a:t>
            </a:r>
            <a:r>
              <a:rPr lang="en-ID" sz="2400" dirty="0"/>
              <a:t> data yang </a:t>
            </a:r>
            <a:r>
              <a:rPr lang="en-ID" sz="2400" dirty="0" err="1"/>
              <a:t>disimpan</a:t>
            </a:r>
            <a:r>
              <a:rPr lang="en-ID" sz="2400" dirty="0"/>
              <a:t> </a:t>
            </a:r>
            <a:r>
              <a:rPr lang="en-ID" sz="2400" dirty="0" err="1"/>
              <a:t>secara</a:t>
            </a:r>
            <a:r>
              <a:rPr lang="en-ID" sz="2400" dirty="0"/>
              <a:t> </a:t>
            </a:r>
            <a:r>
              <a:rPr lang="en-ID" sz="2400" dirty="0" err="1"/>
              <a:t>khusus</a:t>
            </a:r>
            <a:r>
              <a:rPr lang="en-ID" sz="2400" dirty="0"/>
              <a:t> pada data dictionary (data directory). </a:t>
            </a:r>
            <a:br>
              <a:rPr lang="en-ID" sz="2400" dirty="0"/>
            </a:br>
            <a:br>
              <a:rPr lang="en-ID" sz="2400" dirty="0"/>
            </a:br>
            <a:r>
              <a:rPr lang="en-ID" sz="2400" dirty="0" err="1"/>
              <a:t>kumpulan</a:t>
            </a:r>
            <a:r>
              <a:rPr lang="en-ID" sz="2400" dirty="0"/>
              <a:t> </a:t>
            </a:r>
            <a:r>
              <a:rPr lang="en-ID" sz="2400" dirty="0" err="1"/>
              <a:t>perintah</a:t>
            </a:r>
            <a:r>
              <a:rPr lang="en-ID" sz="2400" dirty="0"/>
              <a:t> query pada SQL </a:t>
            </a:r>
            <a:r>
              <a:rPr lang="en-ID" sz="2400" dirty="0" err="1"/>
              <a:t>untuk</a:t>
            </a:r>
            <a:r>
              <a:rPr lang="en-ID" sz="2400" dirty="0"/>
              <a:t> </a:t>
            </a:r>
            <a:r>
              <a:rPr lang="en-ID" sz="2400" dirty="0" err="1"/>
              <a:t>menggambarkan</a:t>
            </a:r>
            <a:r>
              <a:rPr lang="en-ID" sz="2400" dirty="0"/>
              <a:t> </a:t>
            </a:r>
            <a:r>
              <a:rPr lang="en-ID" sz="2400" dirty="0" err="1"/>
              <a:t>desain</a:t>
            </a:r>
            <a:r>
              <a:rPr lang="en-ID" sz="2400" dirty="0"/>
              <a:t> </a:t>
            </a:r>
            <a:r>
              <a:rPr lang="en-ID" sz="2400" dirty="0" err="1"/>
              <a:t>dari</a:t>
            </a:r>
            <a:r>
              <a:rPr lang="en-ID" sz="2400" dirty="0"/>
              <a:t> database </a:t>
            </a:r>
            <a:r>
              <a:rPr lang="en-ID" sz="2400" dirty="0" err="1"/>
              <a:t>secara</a:t>
            </a:r>
            <a:r>
              <a:rPr lang="en-ID" sz="2400" dirty="0"/>
              <a:t> </a:t>
            </a:r>
            <a:r>
              <a:rPr lang="en-ID" sz="2400" dirty="0" err="1"/>
              <a:t>menyeluruh</a:t>
            </a:r>
            <a:r>
              <a:rPr lang="en-ID" sz="2400" dirty="0"/>
              <a:t>. Data Definition Language ( DDL ) juga </a:t>
            </a:r>
            <a:r>
              <a:rPr lang="en-ID" sz="2400" dirty="0" err="1"/>
              <a:t>digunakan</a:t>
            </a:r>
            <a:r>
              <a:rPr lang="en-ID" sz="2400" dirty="0"/>
              <a:t> </a:t>
            </a:r>
            <a:r>
              <a:rPr lang="en-ID" sz="2400" dirty="0" err="1"/>
              <a:t>untuk</a:t>
            </a:r>
            <a:r>
              <a:rPr lang="en-ID" sz="2400" dirty="0"/>
              <a:t> </a:t>
            </a:r>
            <a:r>
              <a:rPr lang="en-ID" sz="2400" dirty="0" err="1"/>
              <a:t>membuat</a:t>
            </a:r>
            <a:r>
              <a:rPr lang="en-ID" sz="2400" dirty="0"/>
              <a:t>, </a:t>
            </a:r>
            <a:r>
              <a:rPr lang="en-ID" sz="2400" dirty="0" err="1"/>
              <a:t>merubah</a:t>
            </a:r>
            <a:r>
              <a:rPr lang="en-ID" sz="2400" dirty="0"/>
              <a:t> </a:t>
            </a:r>
            <a:r>
              <a:rPr lang="en-ID" sz="2400" dirty="0" err="1"/>
              <a:t>maupun</a:t>
            </a:r>
            <a:r>
              <a:rPr lang="en-ID" sz="2400" dirty="0"/>
              <a:t> </a:t>
            </a:r>
            <a:r>
              <a:rPr lang="en-ID" sz="2400" dirty="0" err="1"/>
              <a:t>menghapus</a:t>
            </a:r>
            <a:r>
              <a:rPr lang="en-ID" sz="2400" dirty="0"/>
              <a:t> </a:t>
            </a:r>
            <a:r>
              <a:rPr lang="en-ID" sz="2400" dirty="0" err="1"/>
              <a:t>struktur</a:t>
            </a:r>
            <a:r>
              <a:rPr lang="en-ID" sz="2400" dirty="0"/>
              <a:t> </a:t>
            </a:r>
            <a:r>
              <a:rPr lang="en-ID" sz="2400" dirty="0" err="1"/>
              <a:t>atau</a:t>
            </a:r>
            <a:r>
              <a:rPr lang="en-ID" sz="2400" dirty="0"/>
              <a:t> </a:t>
            </a:r>
            <a:r>
              <a:rPr lang="en-ID" sz="2400" dirty="0" err="1"/>
              <a:t>definisi</a:t>
            </a:r>
            <a:r>
              <a:rPr lang="en-ID" sz="2400" dirty="0"/>
              <a:t> </a:t>
            </a:r>
            <a:r>
              <a:rPr lang="en-ID" sz="2400" dirty="0" err="1"/>
              <a:t>tipe</a:t>
            </a:r>
            <a:r>
              <a:rPr lang="en-ID" sz="2400" dirty="0"/>
              <a:t> data </a:t>
            </a:r>
            <a:r>
              <a:rPr lang="en-ID" sz="2400" dirty="0" err="1"/>
              <a:t>dari</a:t>
            </a:r>
            <a:r>
              <a:rPr lang="en-ID" sz="2400" dirty="0"/>
              <a:t> </a:t>
            </a:r>
            <a:r>
              <a:rPr lang="en-ID" sz="2400" dirty="0" err="1"/>
              <a:t>obyek</a:t>
            </a:r>
            <a:r>
              <a:rPr lang="en-ID" sz="2400" dirty="0"/>
              <a:t> yang </a:t>
            </a:r>
            <a:r>
              <a:rPr lang="en-ID" sz="2400" dirty="0" err="1"/>
              <a:t>ada</a:t>
            </a:r>
            <a:r>
              <a:rPr lang="en-ID" sz="2400" dirty="0"/>
              <a:t> pada database. </a:t>
            </a:r>
            <a:br>
              <a:rPr lang="en-ID" sz="2400" dirty="0"/>
            </a:br>
            <a:br>
              <a:rPr lang="en-ID" sz="2400" dirty="0"/>
            </a:br>
            <a:endParaRPr lang="en-ID" sz="2400" dirty="0"/>
          </a:p>
        </p:txBody>
      </p:sp>
      <p:pic>
        <p:nvPicPr>
          <p:cNvPr id="4" name="Picture 3">
            <a:extLst>
              <a:ext uri="{FF2B5EF4-FFF2-40B4-BE49-F238E27FC236}">
                <a16:creationId xmlns:a16="http://schemas.microsoft.com/office/drawing/2014/main" id="{2199AB81-EB71-49FD-9BA1-55141EBF0497}"/>
              </a:ext>
            </a:extLst>
          </p:cNvPr>
          <p:cNvPicPr>
            <a:picLocks noChangeAspect="1"/>
          </p:cNvPicPr>
          <p:nvPr/>
        </p:nvPicPr>
        <p:blipFill>
          <a:blip r:embed="rId2"/>
          <a:stretch>
            <a:fillRect/>
          </a:stretch>
        </p:blipFill>
        <p:spPr>
          <a:xfrm>
            <a:off x="8826573" y="762001"/>
            <a:ext cx="3238427" cy="2044700"/>
          </a:xfrm>
          <a:prstGeom prst="rect">
            <a:avLst/>
          </a:prstGeom>
        </p:spPr>
      </p:pic>
      <p:sp>
        <p:nvSpPr>
          <p:cNvPr id="5" name="TextBox 4">
            <a:extLst>
              <a:ext uri="{FF2B5EF4-FFF2-40B4-BE49-F238E27FC236}">
                <a16:creationId xmlns:a16="http://schemas.microsoft.com/office/drawing/2014/main" id="{D51A470E-FFF5-49BD-B810-A7FA6F04DA96}"/>
              </a:ext>
            </a:extLst>
          </p:cNvPr>
          <p:cNvSpPr txBox="1"/>
          <p:nvPr/>
        </p:nvSpPr>
        <p:spPr>
          <a:xfrm>
            <a:off x="584981" y="392669"/>
            <a:ext cx="6102350" cy="523220"/>
          </a:xfrm>
          <a:prstGeom prst="rect">
            <a:avLst/>
          </a:prstGeom>
          <a:noFill/>
        </p:spPr>
        <p:txBody>
          <a:bodyPr wrap="square">
            <a:spAutoFit/>
          </a:bodyPr>
          <a:lstStyle/>
          <a:p>
            <a:r>
              <a:rPr lang="en-ID" sz="2800" b="0" i="0" dirty="0">
                <a:solidFill>
                  <a:srgbClr val="000000"/>
                </a:solidFill>
                <a:effectLst/>
                <a:latin typeface="Roboto" panose="02000000000000000000" pitchFamily="2" charset="0"/>
              </a:rPr>
              <a:t>Data Definition Language ( DDL )</a:t>
            </a:r>
            <a:endParaRPr lang="en-ID" sz="2800" dirty="0"/>
          </a:p>
        </p:txBody>
      </p:sp>
    </p:spTree>
    <p:extLst>
      <p:ext uri="{BB962C8B-B14F-4D97-AF65-F5344CB8AC3E}">
        <p14:creationId xmlns:p14="http://schemas.microsoft.com/office/powerpoint/2010/main" val="52648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5B0-CAF7-45A2-B0D1-E8315A4FC920}"/>
              </a:ext>
            </a:extLst>
          </p:cNvPr>
          <p:cNvSpPr>
            <a:spLocks noGrp="1"/>
          </p:cNvSpPr>
          <p:nvPr>
            <p:ph type="title"/>
          </p:nvPr>
        </p:nvSpPr>
        <p:spPr/>
        <p:txBody>
          <a:bodyPr/>
          <a:lstStyle/>
          <a:p>
            <a:endParaRPr lang="en-ID"/>
          </a:p>
        </p:txBody>
      </p:sp>
    </p:spTree>
    <p:extLst>
      <p:ext uri="{BB962C8B-B14F-4D97-AF65-F5344CB8AC3E}">
        <p14:creationId xmlns:p14="http://schemas.microsoft.com/office/powerpoint/2010/main" val="516666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BBC7-7D6D-4A56-8061-F6B2DFE2A925}"/>
              </a:ext>
            </a:extLst>
          </p:cNvPr>
          <p:cNvSpPr>
            <a:spLocks noGrp="1"/>
          </p:cNvSpPr>
          <p:nvPr>
            <p:ph type="title"/>
          </p:nvPr>
        </p:nvSpPr>
        <p:spPr>
          <a:xfrm>
            <a:off x="1023135" y="765818"/>
            <a:ext cx="10515600" cy="1325563"/>
          </a:xfrm>
        </p:spPr>
        <p:txBody>
          <a:bodyPr/>
          <a:lstStyle/>
          <a:p>
            <a:endParaRPr lang="en-ID"/>
          </a:p>
        </p:txBody>
      </p:sp>
    </p:spTree>
    <p:extLst>
      <p:ext uri="{BB962C8B-B14F-4D97-AF65-F5344CB8AC3E}">
        <p14:creationId xmlns:p14="http://schemas.microsoft.com/office/powerpoint/2010/main" val="329839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03ED-9D61-454B-8EDA-5B50615338EB}"/>
              </a:ext>
            </a:extLst>
          </p:cNvPr>
          <p:cNvSpPr>
            <a:spLocks noGrp="1"/>
          </p:cNvSpPr>
          <p:nvPr>
            <p:ph type="title"/>
          </p:nvPr>
        </p:nvSpPr>
        <p:spPr>
          <a:xfrm>
            <a:off x="584981" y="304800"/>
            <a:ext cx="8241592" cy="4622801"/>
          </a:xfrm>
        </p:spPr>
        <p:txBody>
          <a:bodyPr>
            <a:noAutofit/>
          </a:bodyPr>
          <a:lstStyle/>
          <a:p>
            <a:br>
              <a:rPr lang="en-ID" sz="2400" dirty="0"/>
            </a:br>
            <a:br>
              <a:rPr lang="en-ID" sz="2400" dirty="0"/>
            </a:br>
            <a:r>
              <a:rPr lang="en-ID" sz="2400" dirty="0" err="1"/>
              <a:t>Struktur</a:t>
            </a:r>
            <a:r>
              <a:rPr lang="en-ID" sz="2400" dirty="0"/>
              <a:t>/</a:t>
            </a:r>
            <a:r>
              <a:rPr lang="en-ID" sz="2400" dirty="0" err="1"/>
              <a:t>skema</a:t>
            </a:r>
            <a:r>
              <a:rPr lang="en-ID" sz="2400" dirty="0"/>
              <a:t> basis data yang </a:t>
            </a:r>
            <a:r>
              <a:rPr lang="en-ID" sz="2400" dirty="0" err="1"/>
              <a:t>menggambarkan</a:t>
            </a:r>
            <a:r>
              <a:rPr lang="en-ID" sz="2400" dirty="0"/>
              <a:t>/</a:t>
            </a:r>
            <a:r>
              <a:rPr lang="en-ID" sz="2400" dirty="0" err="1"/>
              <a:t>mewakili</a:t>
            </a:r>
            <a:r>
              <a:rPr lang="en-ID" sz="2400" dirty="0"/>
              <a:t> </a:t>
            </a:r>
            <a:r>
              <a:rPr lang="en-ID" sz="2400" dirty="0" err="1"/>
              <a:t>desain</a:t>
            </a:r>
            <a:r>
              <a:rPr lang="en-ID" sz="2400" dirty="0"/>
              <a:t> basis data </a:t>
            </a:r>
            <a:r>
              <a:rPr lang="en-ID" sz="2400" dirty="0" err="1"/>
              <a:t>secara</a:t>
            </a:r>
            <a:r>
              <a:rPr lang="en-ID" sz="2400" dirty="0"/>
              <a:t> </a:t>
            </a:r>
            <a:r>
              <a:rPr lang="en-ID" sz="2400" dirty="0" err="1"/>
              <a:t>keseluruhan</a:t>
            </a:r>
            <a:r>
              <a:rPr lang="en-ID" sz="2400" dirty="0"/>
              <a:t> </a:t>
            </a:r>
            <a:r>
              <a:rPr lang="en-ID" sz="2400" dirty="0" err="1"/>
              <a:t>dispesifikasikan</a:t>
            </a:r>
            <a:r>
              <a:rPr lang="en-ID" sz="2400" dirty="0"/>
              <a:t> </a:t>
            </a:r>
            <a:r>
              <a:rPr lang="en-ID" sz="2400" dirty="0" err="1"/>
              <a:t>dengan</a:t>
            </a:r>
            <a:r>
              <a:rPr lang="en-ID" sz="2400" dirty="0"/>
              <a:t> </a:t>
            </a:r>
            <a:r>
              <a:rPr lang="en-ID" sz="2400" dirty="0" err="1"/>
              <a:t>bahasa</a:t>
            </a:r>
            <a:r>
              <a:rPr lang="en-ID" sz="2400" dirty="0"/>
              <a:t> </a:t>
            </a:r>
            <a:r>
              <a:rPr lang="en-ID" sz="2400" dirty="0" err="1"/>
              <a:t>khusus</a:t>
            </a:r>
            <a:r>
              <a:rPr lang="en-ID" sz="2400" dirty="0"/>
              <a:t> </a:t>
            </a:r>
            <a:r>
              <a:rPr lang="en-ID" sz="2400" dirty="0" err="1"/>
              <a:t>yaitu</a:t>
            </a:r>
            <a:r>
              <a:rPr lang="en-ID" sz="2400" dirty="0"/>
              <a:t> DDL. </a:t>
            </a:r>
            <a:r>
              <a:rPr lang="en-ID" sz="2400" dirty="0" err="1"/>
              <a:t>Dengan</a:t>
            </a:r>
            <a:r>
              <a:rPr lang="en-ID" sz="2400" dirty="0"/>
              <a:t> </a:t>
            </a:r>
            <a:r>
              <a:rPr lang="en-ID" sz="2400" dirty="0" err="1"/>
              <a:t>bahasa</a:t>
            </a:r>
            <a:r>
              <a:rPr lang="en-ID" sz="2400" dirty="0"/>
              <a:t> </a:t>
            </a:r>
            <a:r>
              <a:rPr lang="en-ID" sz="2400" dirty="0" err="1"/>
              <a:t>ini</a:t>
            </a:r>
            <a:r>
              <a:rPr lang="en-ID" sz="2400" dirty="0"/>
              <a:t> </a:t>
            </a:r>
            <a:r>
              <a:rPr lang="en-ID" sz="2400" dirty="0" err="1"/>
              <a:t>kita</a:t>
            </a:r>
            <a:r>
              <a:rPr lang="en-ID" sz="2400" dirty="0"/>
              <a:t> </a:t>
            </a:r>
            <a:r>
              <a:rPr lang="en-ID" sz="2400" dirty="0" err="1"/>
              <a:t>dapat</a:t>
            </a:r>
            <a:r>
              <a:rPr lang="en-ID" sz="2400" dirty="0"/>
              <a:t> </a:t>
            </a:r>
            <a:r>
              <a:rPr lang="en-ID" sz="2400" dirty="0" err="1"/>
              <a:t>membuat</a:t>
            </a:r>
            <a:r>
              <a:rPr lang="en-ID" sz="2400" dirty="0"/>
              <a:t> </a:t>
            </a:r>
            <a:r>
              <a:rPr lang="en-ID" sz="2400" dirty="0" err="1"/>
              <a:t>tabel</a:t>
            </a:r>
            <a:r>
              <a:rPr lang="en-ID" sz="2400" dirty="0"/>
              <a:t> (create table) </a:t>
            </a:r>
            <a:r>
              <a:rPr lang="en-ID" sz="2400" dirty="0" err="1"/>
              <a:t>baru</a:t>
            </a:r>
            <a:r>
              <a:rPr lang="en-ID" sz="2400" dirty="0"/>
              <a:t>, </a:t>
            </a:r>
            <a:r>
              <a:rPr lang="en-ID" sz="2400" dirty="0" err="1"/>
              <a:t>indeks</a:t>
            </a:r>
            <a:r>
              <a:rPr lang="en-ID" sz="2400" dirty="0"/>
              <a:t>, </a:t>
            </a:r>
            <a:r>
              <a:rPr lang="en-ID" sz="2400" dirty="0" err="1"/>
              <a:t>mengubah</a:t>
            </a:r>
            <a:r>
              <a:rPr lang="en-ID" sz="2400" dirty="0"/>
              <a:t> table, </a:t>
            </a:r>
            <a:r>
              <a:rPr lang="en-ID" sz="2400" dirty="0" err="1"/>
              <a:t>menentukan</a:t>
            </a:r>
            <a:r>
              <a:rPr lang="en-ID" sz="2400" dirty="0"/>
              <a:t> </a:t>
            </a:r>
            <a:r>
              <a:rPr lang="en-ID" sz="2400" dirty="0" err="1"/>
              <a:t>struktur</a:t>
            </a:r>
            <a:r>
              <a:rPr lang="en-ID" sz="2400" dirty="0"/>
              <a:t> </a:t>
            </a:r>
            <a:r>
              <a:rPr lang="en-ID" sz="2400" dirty="0" err="1"/>
              <a:t>penyimpanan</a:t>
            </a:r>
            <a:r>
              <a:rPr lang="en-ID" sz="2400" dirty="0"/>
              <a:t> table, </a:t>
            </a:r>
            <a:r>
              <a:rPr lang="en-ID" sz="2400" dirty="0" err="1"/>
              <a:t>dan</a:t>
            </a:r>
            <a:r>
              <a:rPr lang="en-ID" sz="2400" dirty="0"/>
              <a:t> </a:t>
            </a:r>
            <a:r>
              <a:rPr lang="en-ID" sz="2400" dirty="0" err="1"/>
              <a:t>lainnya</a:t>
            </a:r>
            <a:r>
              <a:rPr lang="en-ID" sz="2400" dirty="0"/>
              <a:t>. </a:t>
            </a:r>
            <a:br>
              <a:rPr lang="en-ID" sz="2400" dirty="0"/>
            </a:br>
            <a:br>
              <a:rPr lang="en-ID" sz="2400" dirty="0"/>
            </a:br>
            <a:r>
              <a:rPr lang="en-ID" sz="2400" dirty="0"/>
              <a:t>Hasil </a:t>
            </a:r>
            <a:r>
              <a:rPr lang="en-ID" sz="2400" dirty="0" err="1"/>
              <a:t>dari</a:t>
            </a:r>
            <a:r>
              <a:rPr lang="en-ID" sz="2400" dirty="0"/>
              <a:t> </a:t>
            </a:r>
            <a:r>
              <a:rPr lang="en-ID" sz="2400" dirty="0" err="1"/>
              <a:t>kompilasi</a:t>
            </a:r>
            <a:r>
              <a:rPr lang="en-ID" sz="2400" dirty="0"/>
              <a:t> </a:t>
            </a:r>
            <a:r>
              <a:rPr lang="en-ID" sz="2400" dirty="0" err="1"/>
              <a:t>perintah</a:t>
            </a:r>
            <a:r>
              <a:rPr lang="en-ID" sz="2400" dirty="0"/>
              <a:t> DDL, </a:t>
            </a:r>
            <a:r>
              <a:rPr lang="en-ID" sz="2400" dirty="0" err="1"/>
              <a:t>adalah</a:t>
            </a:r>
            <a:r>
              <a:rPr lang="en-ID" sz="2400" dirty="0"/>
              <a:t> </a:t>
            </a:r>
            <a:r>
              <a:rPr lang="en-ID" sz="2400" dirty="0" err="1"/>
              <a:t>kumpulan</a:t>
            </a:r>
            <a:r>
              <a:rPr lang="en-ID" sz="2400" dirty="0"/>
              <a:t> table yang </a:t>
            </a:r>
            <a:r>
              <a:rPr lang="en-ID" sz="2400" dirty="0" err="1"/>
              <a:t>disimpan</a:t>
            </a:r>
            <a:r>
              <a:rPr lang="en-ID" sz="2400" dirty="0"/>
              <a:t> </a:t>
            </a:r>
            <a:r>
              <a:rPr lang="en-ID" sz="2400" dirty="0" err="1"/>
              <a:t>dalam</a:t>
            </a:r>
            <a:r>
              <a:rPr lang="en-ID" sz="2400" dirty="0"/>
              <a:t> file </a:t>
            </a:r>
            <a:r>
              <a:rPr lang="en-ID" sz="2400" dirty="0" err="1"/>
              <a:t>khusus</a:t>
            </a:r>
            <a:r>
              <a:rPr lang="en-ID" sz="2400" dirty="0"/>
              <a:t> yang </a:t>
            </a:r>
            <a:r>
              <a:rPr lang="en-ID" sz="2400" dirty="0" err="1"/>
              <a:t>disebut</a:t>
            </a:r>
            <a:r>
              <a:rPr lang="en-ID" sz="2400" dirty="0"/>
              <a:t> </a:t>
            </a:r>
            <a:r>
              <a:rPr lang="en-ID" sz="2400" dirty="0" err="1"/>
              <a:t>kamus</a:t>
            </a:r>
            <a:r>
              <a:rPr lang="en-ID" sz="2400" dirty="0"/>
              <a:t> data (data dictionary). </a:t>
            </a:r>
            <a:br>
              <a:rPr lang="en-ID" sz="2400" dirty="0"/>
            </a:br>
            <a:br>
              <a:rPr lang="en-ID" sz="2400" dirty="0"/>
            </a:br>
            <a:r>
              <a:rPr lang="en-ID" sz="2400" dirty="0"/>
              <a:t>Data Definition </a:t>
            </a:r>
            <a:r>
              <a:rPr lang="en-ID" sz="2400" dirty="0" err="1"/>
              <a:t>Laguage</a:t>
            </a:r>
            <a:r>
              <a:rPr lang="en-ID" sz="2400" dirty="0"/>
              <a:t> </a:t>
            </a:r>
            <a:r>
              <a:rPr lang="en-ID" sz="2400" dirty="0" err="1"/>
              <a:t>memiliki</a:t>
            </a:r>
            <a:r>
              <a:rPr lang="en-ID" sz="2400" dirty="0"/>
              <a:t> </a:t>
            </a:r>
            <a:r>
              <a:rPr lang="en-ID" sz="2400" dirty="0" err="1"/>
              <a:t>kaitan</a:t>
            </a:r>
            <a:r>
              <a:rPr lang="en-ID" sz="2400" dirty="0"/>
              <a:t> </a:t>
            </a:r>
            <a:r>
              <a:rPr lang="en-ID" sz="2400" dirty="0" err="1"/>
              <a:t>dengan</a:t>
            </a:r>
            <a:r>
              <a:rPr lang="en-ID" sz="2400" dirty="0"/>
              <a:t> </a:t>
            </a:r>
            <a:r>
              <a:rPr lang="en-ID" sz="2400" dirty="0" err="1"/>
              <a:t>Tipe</a:t>
            </a:r>
            <a:r>
              <a:rPr lang="en-ID" sz="2400" dirty="0"/>
              <a:t> Data</a:t>
            </a:r>
          </a:p>
        </p:txBody>
      </p:sp>
      <p:pic>
        <p:nvPicPr>
          <p:cNvPr id="4" name="Picture 3">
            <a:extLst>
              <a:ext uri="{FF2B5EF4-FFF2-40B4-BE49-F238E27FC236}">
                <a16:creationId xmlns:a16="http://schemas.microsoft.com/office/drawing/2014/main" id="{2199AB81-EB71-49FD-9BA1-55141EBF0497}"/>
              </a:ext>
            </a:extLst>
          </p:cNvPr>
          <p:cNvPicPr>
            <a:picLocks noChangeAspect="1"/>
          </p:cNvPicPr>
          <p:nvPr/>
        </p:nvPicPr>
        <p:blipFill>
          <a:blip r:embed="rId2"/>
          <a:stretch>
            <a:fillRect/>
          </a:stretch>
        </p:blipFill>
        <p:spPr>
          <a:xfrm>
            <a:off x="8826573" y="762001"/>
            <a:ext cx="3238427" cy="2044700"/>
          </a:xfrm>
          <a:prstGeom prst="rect">
            <a:avLst/>
          </a:prstGeom>
        </p:spPr>
      </p:pic>
    </p:spTree>
    <p:extLst>
      <p:ext uri="{BB962C8B-B14F-4D97-AF65-F5344CB8AC3E}">
        <p14:creationId xmlns:p14="http://schemas.microsoft.com/office/powerpoint/2010/main" val="258345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E948-1D49-4F39-87B7-414285F77037}"/>
              </a:ext>
            </a:extLst>
          </p:cNvPr>
          <p:cNvSpPr>
            <a:spLocks noGrp="1"/>
          </p:cNvSpPr>
          <p:nvPr>
            <p:ph type="title"/>
          </p:nvPr>
        </p:nvSpPr>
        <p:spPr>
          <a:xfrm>
            <a:off x="838200" y="577703"/>
            <a:ext cx="10515600" cy="4324497"/>
          </a:xfrm>
        </p:spPr>
        <p:txBody>
          <a:bodyPr>
            <a:noAutofit/>
          </a:bodyPr>
          <a:lstStyle/>
          <a:p>
            <a:r>
              <a:rPr lang="it-IT" sz="3200" dirty="0"/>
              <a:t>Pada Data Definition Language (DDL) lebih berhubungan pada objek bukan pada isi atau data.</a:t>
            </a:r>
            <a:br>
              <a:rPr lang="it-IT" sz="3200" dirty="0"/>
            </a:br>
            <a:br>
              <a:rPr lang="it-IT" sz="3200" dirty="0"/>
            </a:br>
            <a:r>
              <a:rPr lang="it-IT" sz="3200" dirty="0"/>
              <a:t>Contoh:</a:t>
            </a:r>
            <a:br>
              <a:rPr lang="it-IT" sz="3200" dirty="0"/>
            </a:br>
            <a:br>
              <a:rPr lang="it-IT" sz="3200" dirty="0"/>
            </a:br>
            <a:r>
              <a:rPr lang="it-IT" sz="3200" dirty="0"/>
              <a:t>CREATE &gt; membuat objek baru.</a:t>
            </a:r>
            <a:br>
              <a:rPr lang="it-IT" sz="3200" dirty="0"/>
            </a:br>
            <a:r>
              <a:rPr lang="it-IT" sz="3200" dirty="0"/>
              <a:t>USE &gt; menggunakan objek.</a:t>
            </a:r>
            <a:br>
              <a:rPr lang="it-IT" sz="3200" dirty="0"/>
            </a:br>
            <a:r>
              <a:rPr lang="it-IT" sz="3200" dirty="0"/>
              <a:t>ALTER &gt; mengubah objek yang sudah ada.</a:t>
            </a:r>
            <a:br>
              <a:rPr lang="it-IT" sz="3200" dirty="0"/>
            </a:br>
            <a:r>
              <a:rPr lang="it-IT" sz="3200" dirty="0"/>
              <a:t>DROP &gt; menghapus objek.</a:t>
            </a:r>
            <a:endParaRPr lang="en-ID" sz="3200" dirty="0"/>
          </a:p>
        </p:txBody>
      </p:sp>
    </p:spTree>
    <p:extLst>
      <p:ext uri="{BB962C8B-B14F-4D97-AF65-F5344CB8AC3E}">
        <p14:creationId xmlns:p14="http://schemas.microsoft.com/office/powerpoint/2010/main" val="39046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E948-1D49-4F39-87B7-414285F77037}"/>
              </a:ext>
            </a:extLst>
          </p:cNvPr>
          <p:cNvSpPr>
            <a:spLocks noGrp="1"/>
          </p:cNvSpPr>
          <p:nvPr>
            <p:ph type="title"/>
          </p:nvPr>
        </p:nvSpPr>
        <p:spPr>
          <a:xfrm>
            <a:off x="838200" y="2074460"/>
            <a:ext cx="10515600" cy="2256240"/>
          </a:xfrm>
        </p:spPr>
        <p:txBody>
          <a:bodyPr>
            <a:noAutofit/>
          </a:bodyPr>
          <a:lstStyle/>
          <a:p>
            <a:pPr algn="ctr"/>
            <a:r>
              <a:rPr lang="it-IT" b="1" dirty="0"/>
              <a:t>DATABASE</a:t>
            </a:r>
            <a:br>
              <a:rPr lang="it-IT" sz="3200" dirty="0"/>
            </a:br>
            <a:endParaRPr lang="en-ID" sz="3200" dirty="0"/>
          </a:p>
        </p:txBody>
      </p:sp>
    </p:spTree>
    <p:extLst>
      <p:ext uri="{BB962C8B-B14F-4D97-AF65-F5344CB8AC3E}">
        <p14:creationId xmlns:p14="http://schemas.microsoft.com/office/powerpoint/2010/main" val="158180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E948-1D49-4F39-87B7-414285F77037}"/>
              </a:ext>
            </a:extLst>
          </p:cNvPr>
          <p:cNvSpPr>
            <a:spLocks noGrp="1"/>
          </p:cNvSpPr>
          <p:nvPr>
            <p:ph type="title"/>
          </p:nvPr>
        </p:nvSpPr>
        <p:spPr>
          <a:xfrm>
            <a:off x="838200" y="577703"/>
            <a:ext cx="10515600" cy="3752997"/>
          </a:xfrm>
        </p:spPr>
        <p:txBody>
          <a:bodyPr>
            <a:noAutofit/>
          </a:bodyPr>
          <a:lstStyle/>
          <a:p>
            <a:r>
              <a:rPr lang="it-IT" b="1" dirty="0"/>
              <a:t>DDL pada Database</a:t>
            </a:r>
            <a:br>
              <a:rPr lang="it-IT" sz="3200" dirty="0"/>
            </a:br>
            <a:br>
              <a:rPr lang="it-IT" sz="3200" dirty="0"/>
            </a:br>
            <a:r>
              <a:rPr lang="it-IT" sz="3200" dirty="0"/>
              <a:t>create database (Database_name)</a:t>
            </a:r>
            <a:br>
              <a:rPr lang="it-IT" sz="3200" dirty="0"/>
            </a:br>
            <a:r>
              <a:rPr lang="it-IT" sz="3200" dirty="0"/>
              <a:t>use database (Database_name)</a:t>
            </a:r>
            <a:br>
              <a:rPr lang="it-IT" sz="3200" dirty="0"/>
            </a:br>
            <a:r>
              <a:rPr lang="it-IT" sz="3200" dirty="0"/>
              <a:t>drop database (Database_name)</a:t>
            </a:r>
            <a:br>
              <a:rPr lang="it-IT" sz="3200" dirty="0"/>
            </a:br>
            <a:endParaRPr lang="en-ID" sz="3200" dirty="0"/>
          </a:p>
        </p:txBody>
      </p:sp>
    </p:spTree>
    <p:extLst>
      <p:ext uri="{BB962C8B-B14F-4D97-AF65-F5344CB8AC3E}">
        <p14:creationId xmlns:p14="http://schemas.microsoft.com/office/powerpoint/2010/main" val="370876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DF8F-5A82-4E28-AFD1-F39D04FCE818}"/>
              </a:ext>
            </a:extLst>
          </p:cNvPr>
          <p:cNvSpPr>
            <a:spLocks noGrp="1"/>
          </p:cNvSpPr>
          <p:nvPr>
            <p:ph type="title"/>
          </p:nvPr>
        </p:nvSpPr>
        <p:spPr>
          <a:xfrm>
            <a:off x="388034" y="-296056"/>
            <a:ext cx="10515600" cy="1325563"/>
          </a:xfrm>
        </p:spPr>
        <p:txBody>
          <a:bodyPr/>
          <a:lstStyle/>
          <a:p>
            <a:r>
              <a:rPr lang="en-ID" dirty="0"/>
              <a:t>CREATE DATABASE</a:t>
            </a:r>
          </a:p>
        </p:txBody>
      </p:sp>
      <p:pic>
        <p:nvPicPr>
          <p:cNvPr id="5" name="Picture 4"/>
          <p:cNvPicPr>
            <a:picLocks noChangeAspect="1"/>
          </p:cNvPicPr>
          <p:nvPr/>
        </p:nvPicPr>
        <p:blipFill>
          <a:blip r:embed="rId2"/>
          <a:stretch>
            <a:fillRect/>
          </a:stretch>
        </p:blipFill>
        <p:spPr>
          <a:xfrm>
            <a:off x="388034" y="3380726"/>
            <a:ext cx="4476750" cy="1752600"/>
          </a:xfrm>
          <a:prstGeom prst="rect">
            <a:avLst/>
          </a:prstGeom>
        </p:spPr>
      </p:pic>
      <p:sp>
        <p:nvSpPr>
          <p:cNvPr id="6" name="Title 1">
            <a:extLst>
              <a:ext uri="{FF2B5EF4-FFF2-40B4-BE49-F238E27FC236}">
                <a16:creationId xmlns:a16="http://schemas.microsoft.com/office/drawing/2014/main" id="{C728DF8F-5A82-4E28-AFD1-F39D04FCE818}"/>
              </a:ext>
            </a:extLst>
          </p:cNvPr>
          <p:cNvSpPr txBox="1">
            <a:spLocks/>
          </p:cNvSpPr>
          <p:nvPr/>
        </p:nvSpPr>
        <p:spPr>
          <a:xfrm>
            <a:off x="5346699" y="2213433"/>
            <a:ext cx="6114171" cy="3821884"/>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dirty="0" err="1"/>
              <a:t>Database_name</a:t>
            </a:r>
            <a:r>
              <a:rPr lang="en-ID" dirty="0"/>
              <a:t> : </a:t>
            </a:r>
            <a:r>
              <a:rPr lang="en-ID" dirty="0" err="1"/>
              <a:t>nama</a:t>
            </a:r>
            <a:r>
              <a:rPr lang="en-ID" dirty="0"/>
              <a:t> </a:t>
            </a:r>
            <a:r>
              <a:rPr lang="en-ID" dirty="0" err="1"/>
              <a:t>untuk</a:t>
            </a:r>
            <a:r>
              <a:rPr lang="en-ID" dirty="0"/>
              <a:t> database </a:t>
            </a:r>
            <a:r>
              <a:rPr lang="en-ID" dirty="0" err="1"/>
              <a:t>baru</a:t>
            </a:r>
            <a:r>
              <a:rPr lang="en-ID" dirty="0"/>
              <a:t> dan </a:t>
            </a:r>
            <a:r>
              <a:rPr lang="en-ID" dirty="0" err="1"/>
              <a:t>harus</a:t>
            </a:r>
            <a:r>
              <a:rPr lang="en-ID" dirty="0"/>
              <a:t> </a:t>
            </a:r>
            <a:r>
              <a:rPr lang="en-ID" dirty="0" err="1"/>
              <a:t>bersifat</a:t>
            </a:r>
            <a:r>
              <a:rPr lang="en-ID" dirty="0"/>
              <a:t> </a:t>
            </a:r>
            <a:r>
              <a:rPr lang="en-ID" dirty="0" err="1"/>
              <a:t>uniq</a:t>
            </a:r>
            <a:r>
              <a:rPr lang="en-ID" dirty="0"/>
              <a:t>.</a:t>
            </a:r>
          </a:p>
          <a:p>
            <a:endParaRPr lang="en-ID" dirty="0"/>
          </a:p>
          <a:p>
            <a:r>
              <a:rPr lang="en-ID" dirty="0"/>
              <a:t>ON : </a:t>
            </a:r>
            <a:r>
              <a:rPr lang="en-ID" dirty="0" err="1"/>
              <a:t>menspesifikasikan</a:t>
            </a:r>
            <a:r>
              <a:rPr lang="en-ID" dirty="0"/>
              <a:t> </a:t>
            </a:r>
            <a:r>
              <a:rPr lang="en-ID" dirty="0" err="1"/>
              <a:t>bahwa</a:t>
            </a:r>
            <a:r>
              <a:rPr lang="en-ID" dirty="0"/>
              <a:t> file-file disk yang </a:t>
            </a:r>
            <a:r>
              <a:rPr lang="en-ID" dirty="0" err="1"/>
              <a:t>digunakan</a:t>
            </a:r>
            <a:r>
              <a:rPr lang="en-ID" dirty="0"/>
              <a:t> </a:t>
            </a:r>
            <a:r>
              <a:rPr lang="en-ID" dirty="0" err="1"/>
              <a:t>untuk</a:t>
            </a:r>
            <a:r>
              <a:rPr lang="en-ID" dirty="0"/>
              <a:t> </a:t>
            </a:r>
            <a:r>
              <a:rPr lang="en-ID" dirty="0" err="1"/>
              <a:t>menyimpan</a:t>
            </a:r>
            <a:r>
              <a:rPr lang="en-ID" dirty="0"/>
              <a:t> </a:t>
            </a:r>
            <a:r>
              <a:rPr lang="en-ID" dirty="0" err="1"/>
              <a:t>porsi</a:t>
            </a:r>
            <a:r>
              <a:rPr lang="en-ID" dirty="0"/>
              <a:t> data </a:t>
            </a:r>
            <a:r>
              <a:rPr lang="en-ID" dirty="0" err="1"/>
              <a:t>dari</a:t>
            </a:r>
            <a:r>
              <a:rPr lang="en-ID" dirty="0"/>
              <a:t> database yang </a:t>
            </a:r>
            <a:r>
              <a:rPr lang="en-ID" dirty="0" err="1"/>
              <a:t>didefinisikan</a:t>
            </a:r>
            <a:r>
              <a:rPr lang="en-ID" dirty="0"/>
              <a:t> </a:t>
            </a:r>
            <a:r>
              <a:rPr lang="en-ID" dirty="0" err="1"/>
              <a:t>secara</a:t>
            </a:r>
            <a:r>
              <a:rPr lang="en-ID" dirty="0"/>
              <a:t> </a:t>
            </a:r>
            <a:r>
              <a:rPr lang="en-ID" dirty="0" err="1"/>
              <a:t>eksplisit</a:t>
            </a:r>
            <a:r>
              <a:rPr lang="en-ID" dirty="0"/>
              <a:t>.</a:t>
            </a:r>
          </a:p>
          <a:p>
            <a:endParaRPr lang="en-ID" dirty="0"/>
          </a:p>
          <a:p>
            <a:r>
              <a:rPr lang="en-ID" dirty="0"/>
              <a:t>Primary : </a:t>
            </a:r>
            <a:r>
              <a:rPr lang="en-ID" dirty="0" err="1"/>
              <a:t>menspesifikasikan</a:t>
            </a:r>
            <a:r>
              <a:rPr lang="en-ID" dirty="0"/>
              <a:t> </a:t>
            </a:r>
            <a:r>
              <a:rPr lang="en-ID" dirty="0" err="1"/>
              <a:t>relasi</a:t>
            </a:r>
            <a:r>
              <a:rPr lang="en-ID" dirty="0"/>
              <a:t> yang </a:t>
            </a:r>
            <a:r>
              <a:rPr lang="en-ID" dirty="0" err="1"/>
              <a:t>mendefinisikan</a:t>
            </a:r>
            <a:r>
              <a:rPr lang="en-ID" dirty="0"/>
              <a:t> primary file </a:t>
            </a:r>
            <a:r>
              <a:rPr lang="en-ID" dirty="0" err="1"/>
              <a:t>dan</a:t>
            </a:r>
            <a:r>
              <a:rPr lang="en-ID" dirty="0"/>
              <a:t> </a:t>
            </a:r>
            <a:r>
              <a:rPr lang="en-ID" dirty="0" err="1"/>
              <a:t>sebuah</a:t>
            </a:r>
            <a:r>
              <a:rPr lang="en-ID" dirty="0"/>
              <a:t> database </a:t>
            </a:r>
            <a:r>
              <a:rPr lang="en-ID" dirty="0" err="1"/>
              <a:t>hanya</a:t>
            </a:r>
            <a:r>
              <a:rPr lang="en-ID" dirty="0"/>
              <a:t> </a:t>
            </a:r>
            <a:r>
              <a:rPr lang="en-ID" dirty="0" err="1"/>
              <a:t>dapat</a:t>
            </a:r>
            <a:r>
              <a:rPr lang="en-ID" dirty="0"/>
              <a:t> </a:t>
            </a:r>
            <a:r>
              <a:rPr lang="en-ID" dirty="0" err="1"/>
              <a:t>mempunyai</a:t>
            </a:r>
            <a:r>
              <a:rPr lang="en-ID" dirty="0"/>
              <a:t> </a:t>
            </a:r>
            <a:r>
              <a:rPr lang="en-ID" dirty="0" err="1"/>
              <a:t>satu</a:t>
            </a:r>
            <a:r>
              <a:rPr lang="en-ID" dirty="0"/>
              <a:t> </a:t>
            </a:r>
            <a:r>
              <a:rPr lang="en-ID" dirty="0" err="1"/>
              <a:t>prmary</a:t>
            </a:r>
            <a:r>
              <a:rPr lang="en-ID" dirty="0"/>
              <a:t> file.</a:t>
            </a:r>
          </a:p>
          <a:p>
            <a:endParaRPr lang="en-ID" dirty="0"/>
          </a:p>
          <a:p>
            <a:r>
              <a:rPr lang="en-ID" dirty="0"/>
              <a:t>FILEGROWTH=</a:t>
            </a:r>
            <a:r>
              <a:rPr lang="en-ID" dirty="0" err="1"/>
              <a:t>growth_increment</a:t>
            </a:r>
            <a:r>
              <a:rPr lang="en-ID" dirty="0"/>
              <a:t> : file data </a:t>
            </a:r>
            <a:r>
              <a:rPr lang="en-ID" dirty="0" err="1"/>
              <a:t>dapat</a:t>
            </a:r>
            <a:r>
              <a:rPr lang="en-ID" dirty="0"/>
              <a:t> </a:t>
            </a:r>
            <a:r>
              <a:rPr lang="en-ID" dirty="0" err="1"/>
              <a:t>mengembang</a:t>
            </a:r>
            <a:r>
              <a:rPr lang="en-ID" dirty="0"/>
              <a:t> </a:t>
            </a:r>
            <a:r>
              <a:rPr lang="en-ID" dirty="0" err="1"/>
              <a:t>apabila</a:t>
            </a:r>
            <a:r>
              <a:rPr lang="en-ID" dirty="0"/>
              <a:t> </a:t>
            </a:r>
            <a:r>
              <a:rPr lang="en-ID" dirty="0" err="1"/>
              <a:t>alokasi</a:t>
            </a:r>
            <a:r>
              <a:rPr lang="en-ID" dirty="0"/>
              <a:t> </a:t>
            </a:r>
            <a:r>
              <a:rPr lang="en-ID" dirty="0" err="1"/>
              <a:t>telah</a:t>
            </a:r>
            <a:r>
              <a:rPr lang="en-ID" dirty="0"/>
              <a:t> </a:t>
            </a:r>
            <a:r>
              <a:rPr lang="en-ID" dirty="0" err="1"/>
              <a:t>habis</a:t>
            </a:r>
            <a:r>
              <a:rPr lang="en-ID" dirty="0"/>
              <a:t>.</a:t>
            </a:r>
          </a:p>
          <a:p>
            <a:endParaRPr lang="en-ID" dirty="0"/>
          </a:p>
          <a:p>
            <a:r>
              <a:rPr lang="en-ID" dirty="0"/>
              <a:t>LOG ON : </a:t>
            </a:r>
            <a:r>
              <a:rPr lang="en-ID" dirty="0" err="1"/>
              <a:t>menspesifikasikan</a:t>
            </a:r>
            <a:r>
              <a:rPr lang="en-ID" dirty="0"/>
              <a:t> file-file yang </a:t>
            </a:r>
            <a:r>
              <a:rPr lang="en-ID" dirty="0" err="1"/>
              <a:t>digunakan</a:t>
            </a:r>
            <a:r>
              <a:rPr lang="en-ID" dirty="0"/>
              <a:t> </a:t>
            </a:r>
            <a:r>
              <a:rPr lang="en-ID" dirty="0" err="1"/>
              <a:t>untuk</a:t>
            </a:r>
            <a:r>
              <a:rPr lang="en-ID" dirty="0"/>
              <a:t> </a:t>
            </a:r>
            <a:r>
              <a:rPr lang="en-ID" dirty="0" err="1"/>
              <a:t>menyimpan</a:t>
            </a:r>
            <a:r>
              <a:rPr lang="en-ID" dirty="0"/>
              <a:t> database log (log files) yang </a:t>
            </a:r>
            <a:r>
              <a:rPr lang="en-ID" dirty="0" err="1"/>
              <a:t>didefinisikan</a:t>
            </a:r>
            <a:r>
              <a:rPr lang="en-ID" dirty="0"/>
              <a:t> </a:t>
            </a:r>
            <a:r>
              <a:rPr lang="en-ID" dirty="0" err="1"/>
              <a:t>secara</a:t>
            </a:r>
            <a:r>
              <a:rPr lang="en-ID" dirty="0"/>
              <a:t> </a:t>
            </a:r>
            <a:r>
              <a:rPr lang="en-ID" dirty="0" err="1"/>
              <a:t>eksplisit</a:t>
            </a:r>
            <a:r>
              <a:rPr lang="en-ID" dirty="0"/>
              <a:t>.</a:t>
            </a:r>
          </a:p>
          <a:p>
            <a:endParaRPr lang="en-ID" dirty="0"/>
          </a:p>
          <a:p>
            <a:r>
              <a:rPr lang="en-ID" dirty="0"/>
              <a:t>NAME=</a:t>
            </a:r>
            <a:r>
              <a:rPr lang="en-ID" dirty="0" err="1"/>
              <a:t>logical_file_name</a:t>
            </a:r>
            <a:r>
              <a:rPr lang="en-ID" dirty="0"/>
              <a:t> : </a:t>
            </a:r>
            <a:r>
              <a:rPr lang="en-ID" dirty="0" err="1"/>
              <a:t>untuk</a:t>
            </a:r>
            <a:r>
              <a:rPr lang="en-ID" dirty="0"/>
              <a:t> </a:t>
            </a:r>
            <a:r>
              <a:rPr lang="en-ID" dirty="0" err="1"/>
              <a:t>menspesifikasikan</a:t>
            </a:r>
            <a:r>
              <a:rPr lang="en-ID" dirty="0"/>
              <a:t> </a:t>
            </a:r>
            <a:r>
              <a:rPr lang="en-ID" dirty="0" err="1"/>
              <a:t>nama</a:t>
            </a:r>
            <a:r>
              <a:rPr lang="en-ID" dirty="0"/>
              <a:t> file logic </a:t>
            </a:r>
            <a:r>
              <a:rPr lang="en-ID" dirty="0" err="1"/>
              <a:t>dari</a:t>
            </a:r>
            <a:r>
              <a:rPr lang="en-ID" dirty="0"/>
              <a:t> database.</a:t>
            </a:r>
          </a:p>
          <a:p>
            <a:endParaRPr lang="en-ID" dirty="0"/>
          </a:p>
          <a:p>
            <a:r>
              <a:rPr lang="en-ID" dirty="0"/>
              <a:t>FILENAME=’</a:t>
            </a:r>
            <a:r>
              <a:rPr lang="en-ID" dirty="0" err="1"/>
              <a:t>os_file_name</a:t>
            </a:r>
            <a:r>
              <a:rPr lang="en-ID" dirty="0"/>
              <a:t>’ : </a:t>
            </a:r>
            <a:r>
              <a:rPr lang="en-ID" dirty="0" err="1"/>
              <a:t>tentukan</a:t>
            </a:r>
            <a:r>
              <a:rPr lang="en-ID" dirty="0"/>
              <a:t> </a:t>
            </a:r>
            <a:r>
              <a:rPr lang="en-ID" dirty="0" err="1"/>
              <a:t>nama</a:t>
            </a:r>
            <a:r>
              <a:rPr lang="en-ID" dirty="0"/>
              <a:t> file dan </a:t>
            </a:r>
            <a:r>
              <a:rPr lang="en-ID" dirty="0" err="1"/>
              <a:t>letak</a:t>
            </a:r>
            <a:r>
              <a:rPr lang="en-ID" dirty="0"/>
              <a:t> </a:t>
            </a:r>
            <a:r>
              <a:rPr lang="en-ID" dirty="0" err="1"/>
              <a:t>dimana</a:t>
            </a:r>
            <a:r>
              <a:rPr lang="en-ID" dirty="0"/>
              <a:t> file </a:t>
            </a:r>
            <a:r>
              <a:rPr lang="en-ID" dirty="0" err="1"/>
              <a:t>tersebut</a:t>
            </a:r>
            <a:r>
              <a:rPr lang="en-ID" dirty="0"/>
              <a:t> </a:t>
            </a:r>
            <a:r>
              <a:rPr lang="en-ID" dirty="0" err="1"/>
              <a:t>akan</a:t>
            </a:r>
            <a:r>
              <a:rPr lang="en-ID" dirty="0"/>
              <a:t> </a:t>
            </a:r>
            <a:r>
              <a:rPr lang="en-ID" dirty="0" err="1"/>
              <a:t>disimpan</a:t>
            </a:r>
            <a:r>
              <a:rPr lang="en-ID" dirty="0"/>
              <a:t>.</a:t>
            </a:r>
          </a:p>
          <a:p>
            <a:endParaRPr lang="en-ID" dirty="0"/>
          </a:p>
          <a:p>
            <a:r>
              <a:rPr lang="en-ID" dirty="0"/>
              <a:t>SIZE = </a:t>
            </a:r>
            <a:r>
              <a:rPr lang="en-ID" dirty="0" err="1"/>
              <a:t>max_size</a:t>
            </a:r>
            <a:r>
              <a:rPr lang="en-ID" dirty="0"/>
              <a:t> : </a:t>
            </a:r>
            <a:r>
              <a:rPr lang="en-ID" dirty="0" err="1"/>
              <a:t>memberikan</a:t>
            </a:r>
            <a:r>
              <a:rPr lang="en-ID" dirty="0"/>
              <a:t> </a:t>
            </a:r>
            <a:r>
              <a:rPr lang="en-ID" dirty="0" err="1"/>
              <a:t>inisialisasi</a:t>
            </a:r>
            <a:r>
              <a:rPr lang="en-ID" dirty="0"/>
              <a:t> </a:t>
            </a:r>
            <a:r>
              <a:rPr lang="en-ID" dirty="0" err="1"/>
              <a:t>ukuran</a:t>
            </a:r>
            <a:r>
              <a:rPr lang="en-ID" dirty="0"/>
              <a:t>/</a:t>
            </a:r>
            <a:r>
              <a:rPr lang="en-ID" dirty="0" err="1"/>
              <a:t>besar</a:t>
            </a:r>
            <a:r>
              <a:rPr lang="en-ID" dirty="0"/>
              <a:t> </a:t>
            </a:r>
            <a:r>
              <a:rPr lang="en-ID" dirty="0" err="1"/>
              <a:t>suatu</a:t>
            </a:r>
            <a:r>
              <a:rPr lang="en-ID" dirty="0"/>
              <a:t> file database.</a:t>
            </a:r>
          </a:p>
        </p:txBody>
      </p:sp>
      <p:sp>
        <p:nvSpPr>
          <p:cNvPr id="8" name="TextBox 7">
            <a:extLst>
              <a:ext uri="{FF2B5EF4-FFF2-40B4-BE49-F238E27FC236}">
                <a16:creationId xmlns:a16="http://schemas.microsoft.com/office/drawing/2014/main" id="{C41A0779-01DF-4BB2-88CD-094AF5F4A2C0}"/>
              </a:ext>
            </a:extLst>
          </p:cNvPr>
          <p:cNvSpPr txBox="1"/>
          <p:nvPr/>
        </p:nvSpPr>
        <p:spPr>
          <a:xfrm>
            <a:off x="421511" y="828208"/>
            <a:ext cx="6155140" cy="461665"/>
          </a:xfrm>
          <a:prstGeom prst="rect">
            <a:avLst/>
          </a:prstGeom>
          <a:noFill/>
        </p:spPr>
        <p:txBody>
          <a:bodyPr wrap="square">
            <a:spAutoFit/>
          </a:bodyPr>
          <a:lstStyle/>
          <a:p>
            <a:r>
              <a:rPr lang="id-ID" sz="2400" b="1" dirty="0">
                <a:solidFill>
                  <a:srgbClr val="0000FF"/>
                </a:solidFill>
                <a:latin typeface="Consolas" panose="020B0609020204030204" pitchFamily="49" charset="0"/>
              </a:rPr>
              <a:t>CREATE</a:t>
            </a:r>
            <a:r>
              <a:rPr lang="id-ID" sz="2400" b="1" dirty="0">
                <a:solidFill>
                  <a:srgbClr val="000000"/>
                </a:solidFill>
                <a:latin typeface="Consolas" panose="020B0609020204030204" pitchFamily="49" charset="0"/>
              </a:rPr>
              <a:t> </a:t>
            </a:r>
            <a:r>
              <a:rPr lang="id-ID" sz="2400" b="1" dirty="0">
                <a:solidFill>
                  <a:srgbClr val="0000FF"/>
                </a:solidFill>
                <a:latin typeface="Consolas" panose="020B0609020204030204" pitchFamily="49" charset="0"/>
              </a:rPr>
              <a:t>DATABASE</a:t>
            </a:r>
            <a:r>
              <a:rPr lang="id-ID" sz="2400" b="1" dirty="0">
                <a:solidFill>
                  <a:srgbClr val="000000"/>
                </a:solidFill>
                <a:latin typeface="Consolas" panose="020B0609020204030204" pitchFamily="49" charset="0"/>
              </a:rPr>
              <a:t> NAMA_DATABASE</a:t>
            </a:r>
            <a:endParaRPr lang="id-ID" sz="2400" b="1" dirty="0"/>
          </a:p>
        </p:txBody>
      </p:sp>
      <p:sp>
        <p:nvSpPr>
          <p:cNvPr id="9" name="TextBox 8">
            <a:extLst>
              <a:ext uri="{FF2B5EF4-FFF2-40B4-BE49-F238E27FC236}">
                <a16:creationId xmlns:a16="http://schemas.microsoft.com/office/drawing/2014/main" id="{41E29906-B442-4FAD-8972-03CAA8923471}"/>
              </a:ext>
            </a:extLst>
          </p:cNvPr>
          <p:cNvSpPr txBox="1"/>
          <p:nvPr/>
        </p:nvSpPr>
        <p:spPr>
          <a:xfrm>
            <a:off x="421511" y="1567102"/>
            <a:ext cx="6155140" cy="646331"/>
          </a:xfrm>
          <a:prstGeom prst="rect">
            <a:avLst/>
          </a:prstGeom>
          <a:noFill/>
        </p:spPr>
        <p:txBody>
          <a:bodyPr wrap="square">
            <a:spAutoFit/>
          </a:bodyPr>
          <a:lstStyle/>
          <a:p>
            <a:r>
              <a:rPr lang="en-US" b="1" dirty="0">
                <a:solidFill>
                  <a:srgbClr val="0000FF"/>
                </a:solidFill>
                <a:latin typeface="Consolas" panose="020B0609020204030204" pitchFamily="49" charset="0"/>
              </a:rPr>
              <a:t>Contoh:</a:t>
            </a:r>
          </a:p>
          <a:p>
            <a:r>
              <a:rPr lang="id-ID" b="1" dirty="0">
                <a:solidFill>
                  <a:srgbClr val="0000FF"/>
                </a:solidFill>
                <a:latin typeface="Consolas" panose="020B0609020204030204" pitchFamily="49" charset="0"/>
              </a:rPr>
              <a:t>CREATE</a:t>
            </a:r>
            <a:r>
              <a:rPr lang="id-ID" b="1" dirty="0">
                <a:solidFill>
                  <a:srgbClr val="000000"/>
                </a:solidFill>
                <a:latin typeface="Consolas" panose="020B0609020204030204" pitchFamily="49" charset="0"/>
              </a:rPr>
              <a:t> </a:t>
            </a:r>
            <a:r>
              <a:rPr lang="id-ID" b="1" dirty="0">
                <a:solidFill>
                  <a:srgbClr val="0000FF"/>
                </a:solidFill>
                <a:latin typeface="Consolas" panose="020B0609020204030204" pitchFamily="49" charset="0"/>
              </a:rPr>
              <a:t>DATABASE</a:t>
            </a:r>
            <a:r>
              <a:rPr lang="id-ID" b="1"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LATIHAN</a:t>
            </a:r>
            <a:endParaRPr lang="id-ID" b="1" dirty="0"/>
          </a:p>
        </p:txBody>
      </p:sp>
    </p:spTree>
    <p:extLst>
      <p:ext uri="{BB962C8B-B14F-4D97-AF65-F5344CB8AC3E}">
        <p14:creationId xmlns:p14="http://schemas.microsoft.com/office/powerpoint/2010/main" val="1615267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DF8F-5A82-4E28-AFD1-F39D04FCE818}"/>
              </a:ext>
            </a:extLst>
          </p:cNvPr>
          <p:cNvSpPr>
            <a:spLocks noGrp="1"/>
          </p:cNvSpPr>
          <p:nvPr>
            <p:ph type="title"/>
          </p:nvPr>
        </p:nvSpPr>
        <p:spPr>
          <a:xfrm>
            <a:off x="388034" y="-296056"/>
            <a:ext cx="10515600" cy="1325563"/>
          </a:xfrm>
        </p:spPr>
        <p:txBody>
          <a:bodyPr/>
          <a:lstStyle/>
          <a:p>
            <a:r>
              <a:rPr lang="en-ID" dirty="0"/>
              <a:t>CREATE DATABASE</a:t>
            </a:r>
          </a:p>
        </p:txBody>
      </p:sp>
      <p:sp>
        <p:nvSpPr>
          <p:cNvPr id="7" name="TextBox 6">
            <a:extLst>
              <a:ext uri="{FF2B5EF4-FFF2-40B4-BE49-F238E27FC236}">
                <a16:creationId xmlns:a16="http://schemas.microsoft.com/office/drawing/2014/main" id="{1A9D5211-6CDA-437C-A894-B8FEE2ADE7BD}"/>
              </a:ext>
            </a:extLst>
          </p:cNvPr>
          <p:cNvSpPr txBox="1"/>
          <p:nvPr/>
        </p:nvSpPr>
        <p:spPr>
          <a:xfrm>
            <a:off x="1351128" y="1908296"/>
            <a:ext cx="7477403" cy="1569660"/>
          </a:xfrm>
          <a:prstGeom prst="rect">
            <a:avLst/>
          </a:prstGeom>
          <a:noFill/>
        </p:spPr>
        <p:txBody>
          <a:bodyPr wrap="square">
            <a:spAutoFit/>
          </a:bodyPr>
          <a:lstStyle/>
          <a:p>
            <a:r>
              <a:rPr lang="en-US" sz="2400" b="1" dirty="0">
                <a:latin typeface="Consolas" panose="020B0609020204030204" pitchFamily="49" charset="0"/>
              </a:rPr>
              <a:t>Latihan</a:t>
            </a:r>
          </a:p>
          <a:p>
            <a:r>
              <a:rPr lang="en-US" sz="2400" b="1" dirty="0">
                <a:latin typeface="Consolas" panose="020B0609020204030204" pitchFamily="49" charset="0"/>
              </a:rPr>
              <a:t>	</a:t>
            </a:r>
            <a:r>
              <a:rPr lang="en-US" sz="2400" b="1" dirty="0" err="1">
                <a:latin typeface="Consolas" panose="020B0609020204030204" pitchFamily="49" charset="0"/>
              </a:rPr>
              <a:t>buatlah</a:t>
            </a:r>
            <a:r>
              <a:rPr lang="en-US" sz="2400" b="1" dirty="0">
                <a:latin typeface="Consolas" panose="020B0609020204030204" pitchFamily="49" charset="0"/>
              </a:rPr>
              <a:t> database Perusahaan:</a:t>
            </a:r>
          </a:p>
          <a:p>
            <a:r>
              <a:rPr lang="en-US" sz="2400" b="1" dirty="0">
                <a:latin typeface="Consolas" panose="020B0609020204030204" pitchFamily="49" charset="0"/>
              </a:rPr>
              <a:t>	</a:t>
            </a:r>
          </a:p>
          <a:p>
            <a:r>
              <a:rPr lang="en-US" sz="2400" b="1" dirty="0">
                <a:latin typeface="Consolas" panose="020B0609020204030204" pitchFamily="49" charset="0"/>
              </a:rPr>
              <a:t>	</a:t>
            </a:r>
            <a:r>
              <a:rPr lang="id-ID" sz="2400" b="1" dirty="0">
                <a:latin typeface="Consolas" panose="020B0609020204030204" pitchFamily="49" charset="0"/>
              </a:rPr>
              <a:t>CREATE DATABASE </a:t>
            </a:r>
            <a:r>
              <a:rPr lang="en-US" sz="2400" b="1" dirty="0">
                <a:latin typeface="Consolas" panose="020B0609020204030204" pitchFamily="49" charset="0"/>
              </a:rPr>
              <a:t>Perusahaan</a:t>
            </a:r>
            <a:endParaRPr lang="id-ID" sz="2400" b="1" dirty="0"/>
          </a:p>
        </p:txBody>
      </p:sp>
    </p:spTree>
    <p:extLst>
      <p:ext uri="{BB962C8B-B14F-4D97-AF65-F5344CB8AC3E}">
        <p14:creationId xmlns:p14="http://schemas.microsoft.com/office/powerpoint/2010/main" val="266581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6C2-2270-4032-BA39-10E075F3B1E1}"/>
              </a:ext>
            </a:extLst>
          </p:cNvPr>
          <p:cNvSpPr>
            <a:spLocks noGrp="1"/>
          </p:cNvSpPr>
          <p:nvPr>
            <p:ph type="title"/>
          </p:nvPr>
        </p:nvSpPr>
        <p:spPr>
          <a:xfrm>
            <a:off x="0" y="-211016"/>
            <a:ext cx="10515600" cy="1325563"/>
          </a:xfrm>
        </p:spPr>
        <p:txBody>
          <a:bodyPr/>
          <a:lstStyle/>
          <a:p>
            <a:r>
              <a:rPr lang="en-ID" dirty="0"/>
              <a:t>DROP DATABASE</a:t>
            </a:r>
          </a:p>
        </p:txBody>
      </p:sp>
      <p:sp>
        <p:nvSpPr>
          <p:cNvPr id="3" name="Title 1">
            <a:extLst>
              <a:ext uri="{FF2B5EF4-FFF2-40B4-BE49-F238E27FC236}">
                <a16:creationId xmlns:a16="http://schemas.microsoft.com/office/drawing/2014/main" id="{595906C2-2270-4032-BA39-10E075F3B1E1}"/>
              </a:ext>
            </a:extLst>
          </p:cNvPr>
          <p:cNvSpPr txBox="1">
            <a:spLocks/>
          </p:cNvSpPr>
          <p:nvPr/>
        </p:nvSpPr>
        <p:spPr>
          <a:xfrm>
            <a:off x="827650" y="1114547"/>
            <a:ext cx="10515600" cy="2496235"/>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D" dirty="0" err="1"/>
              <a:t>Perintah</a:t>
            </a:r>
            <a:r>
              <a:rPr lang="en-ID" dirty="0"/>
              <a:t> drop database </a:t>
            </a:r>
            <a:r>
              <a:rPr lang="en-ID" dirty="0" err="1"/>
              <a:t>digunakan</a:t>
            </a:r>
            <a:r>
              <a:rPr lang="en-ID" dirty="0"/>
              <a:t> </a:t>
            </a:r>
            <a:r>
              <a:rPr lang="en-ID" dirty="0" err="1"/>
              <a:t>untuk</a:t>
            </a:r>
            <a:r>
              <a:rPr lang="en-ID" dirty="0"/>
              <a:t> </a:t>
            </a:r>
            <a:r>
              <a:rPr lang="en-ID" dirty="0" err="1"/>
              <a:t>menghapus</a:t>
            </a:r>
            <a:r>
              <a:rPr lang="en-ID" dirty="0"/>
              <a:t> </a:t>
            </a:r>
            <a:r>
              <a:rPr lang="en-ID" dirty="0" err="1"/>
              <a:t>sebuah</a:t>
            </a:r>
            <a:r>
              <a:rPr lang="en-ID" dirty="0"/>
              <a:t> database, </a:t>
            </a:r>
            <a:r>
              <a:rPr lang="en-ID" dirty="0" err="1"/>
              <a:t>perintah</a:t>
            </a:r>
            <a:r>
              <a:rPr lang="en-ID" dirty="0"/>
              <a:t> </a:t>
            </a:r>
            <a:r>
              <a:rPr lang="en-ID" dirty="0" err="1"/>
              <a:t>tersebut</a:t>
            </a:r>
            <a:r>
              <a:rPr lang="en-ID" dirty="0"/>
              <a:t> </a:t>
            </a:r>
            <a:r>
              <a:rPr lang="en-ID" dirty="0" err="1"/>
              <a:t>akan</a:t>
            </a:r>
            <a:r>
              <a:rPr lang="en-ID" dirty="0"/>
              <a:t> </a:t>
            </a:r>
            <a:r>
              <a:rPr lang="en-ID" dirty="0" err="1"/>
              <a:t>menghapus</a:t>
            </a:r>
            <a:r>
              <a:rPr lang="en-ID" dirty="0"/>
              <a:t> database </a:t>
            </a:r>
            <a:r>
              <a:rPr lang="en-ID" dirty="0" err="1"/>
              <a:t>dan</a:t>
            </a:r>
            <a:r>
              <a:rPr lang="en-ID" dirty="0"/>
              <a:t> </a:t>
            </a:r>
            <a:r>
              <a:rPr lang="en-ID" dirty="0" err="1"/>
              <a:t>menghapus</a:t>
            </a:r>
            <a:r>
              <a:rPr lang="en-ID" dirty="0"/>
              <a:t> </a:t>
            </a:r>
            <a:r>
              <a:rPr lang="en-ID" dirty="0" err="1"/>
              <a:t>seluruh</a:t>
            </a:r>
            <a:r>
              <a:rPr lang="en-ID" dirty="0"/>
              <a:t> </a:t>
            </a:r>
            <a:r>
              <a:rPr lang="en-ID" dirty="0" err="1"/>
              <a:t>tabel</a:t>
            </a:r>
            <a:r>
              <a:rPr lang="en-ID" dirty="0"/>
              <a:t> yang </a:t>
            </a:r>
            <a:r>
              <a:rPr lang="en-ID" dirty="0" err="1"/>
              <a:t>berada</a:t>
            </a:r>
            <a:r>
              <a:rPr lang="en-ID" dirty="0"/>
              <a:t> </a:t>
            </a:r>
            <a:r>
              <a:rPr lang="en-ID" dirty="0" err="1"/>
              <a:t>didalamnya</a:t>
            </a:r>
            <a:r>
              <a:rPr lang="en-ID" dirty="0"/>
              <a:t>.</a:t>
            </a:r>
          </a:p>
          <a:p>
            <a:r>
              <a:rPr lang="en-ID" dirty="0" err="1"/>
              <a:t>Bentuk</a:t>
            </a:r>
            <a:r>
              <a:rPr lang="en-ID" dirty="0"/>
              <a:t> </a:t>
            </a:r>
            <a:r>
              <a:rPr lang="en-ID" dirty="0" err="1"/>
              <a:t>penulisan</a:t>
            </a:r>
            <a:r>
              <a:rPr lang="en-ID" dirty="0"/>
              <a:t> (Syntax) :</a:t>
            </a:r>
          </a:p>
          <a:p>
            <a:endParaRPr lang="en-ID" dirty="0"/>
          </a:p>
          <a:p>
            <a:endParaRPr lang="en-ID" dirty="0"/>
          </a:p>
          <a:p>
            <a:endParaRPr lang="en-ID" dirty="0"/>
          </a:p>
          <a:p>
            <a:r>
              <a:rPr lang="en-ID" dirty="0" err="1"/>
              <a:t>contoh</a:t>
            </a:r>
            <a:endParaRPr lang="en-ID" dirty="0"/>
          </a:p>
        </p:txBody>
      </p:sp>
      <p:sp>
        <p:nvSpPr>
          <p:cNvPr id="7" name="TextBox 6">
            <a:extLst>
              <a:ext uri="{FF2B5EF4-FFF2-40B4-BE49-F238E27FC236}">
                <a16:creationId xmlns:a16="http://schemas.microsoft.com/office/drawing/2014/main" id="{AEE11CBF-14A8-4100-A5E9-E9FA5A332097}"/>
              </a:ext>
            </a:extLst>
          </p:cNvPr>
          <p:cNvSpPr txBox="1"/>
          <p:nvPr/>
        </p:nvSpPr>
        <p:spPr>
          <a:xfrm>
            <a:off x="3442648" y="2440110"/>
            <a:ext cx="6230202" cy="461665"/>
          </a:xfrm>
          <a:prstGeom prst="rect">
            <a:avLst/>
          </a:prstGeom>
          <a:noFill/>
        </p:spPr>
        <p:txBody>
          <a:bodyPr wrap="square">
            <a:spAutoFit/>
          </a:bodyPr>
          <a:lstStyle/>
          <a:p>
            <a:r>
              <a:rPr lang="id-ID" sz="2400" dirty="0">
                <a:solidFill>
                  <a:srgbClr val="0000FF"/>
                </a:solidFill>
                <a:latin typeface="Consolas" panose="020B0609020204030204" pitchFamily="49" charset="0"/>
              </a:rPr>
              <a:t>DROP</a:t>
            </a:r>
            <a:r>
              <a:rPr lang="id-ID" sz="2400" dirty="0">
                <a:solidFill>
                  <a:srgbClr val="000000"/>
                </a:solidFill>
                <a:latin typeface="Consolas" panose="020B0609020204030204" pitchFamily="49" charset="0"/>
              </a:rPr>
              <a:t> </a:t>
            </a:r>
            <a:r>
              <a:rPr lang="id-ID" sz="2400" dirty="0">
                <a:solidFill>
                  <a:srgbClr val="0000FF"/>
                </a:solidFill>
                <a:latin typeface="Consolas" panose="020B0609020204030204" pitchFamily="49" charset="0"/>
              </a:rPr>
              <a:t>DATABASE</a:t>
            </a:r>
            <a:r>
              <a:rPr lang="id-ID" sz="2400" dirty="0">
                <a:solidFill>
                  <a:srgbClr val="000000"/>
                </a:solidFill>
                <a:latin typeface="Consolas" panose="020B0609020204030204" pitchFamily="49" charset="0"/>
              </a:rPr>
              <a:t> NamaDatabase</a:t>
            </a:r>
            <a:endParaRPr lang="id-ID" sz="2400" dirty="0"/>
          </a:p>
        </p:txBody>
      </p:sp>
      <p:sp>
        <p:nvSpPr>
          <p:cNvPr id="9" name="TextBox 8">
            <a:extLst>
              <a:ext uri="{FF2B5EF4-FFF2-40B4-BE49-F238E27FC236}">
                <a16:creationId xmlns:a16="http://schemas.microsoft.com/office/drawing/2014/main" id="{3C530B69-99D2-4A0E-8ACF-D63CA6EF8ECE}"/>
              </a:ext>
            </a:extLst>
          </p:cNvPr>
          <p:cNvSpPr txBox="1"/>
          <p:nvPr/>
        </p:nvSpPr>
        <p:spPr>
          <a:xfrm>
            <a:off x="1259006" y="3642120"/>
            <a:ext cx="6230202" cy="369332"/>
          </a:xfrm>
          <a:prstGeom prst="rect">
            <a:avLst/>
          </a:prstGeom>
          <a:noFill/>
        </p:spPr>
        <p:txBody>
          <a:bodyPr wrap="square">
            <a:spAutoFit/>
          </a:bodyPr>
          <a:lstStyle/>
          <a:p>
            <a:r>
              <a:rPr lang="id-ID" sz="1800" dirty="0">
                <a:solidFill>
                  <a:srgbClr val="0000FF"/>
                </a:solidFill>
                <a:latin typeface="Consolas" panose="020B0609020204030204" pitchFamily="49" charset="0"/>
              </a:rPr>
              <a:t>DROP</a:t>
            </a:r>
            <a:r>
              <a:rPr lang="id-ID" sz="1800" dirty="0">
                <a:solidFill>
                  <a:srgbClr val="000000"/>
                </a:solidFill>
                <a:latin typeface="Consolas" panose="020B0609020204030204" pitchFamily="49" charset="0"/>
              </a:rPr>
              <a:t> </a:t>
            </a:r>
            <a:r>
              <a:rPr lang="id-ID" sz="1800" dirty="0">
                <a:solidFill>
                  <a:srgbClr val="0000FF"/>
                </a:solidFill>
                <a:latin typeface="Consolas" panose="020B0609020204030204" pitchFamily="49" charset="0"/>
              </a:rPr>
              <a:t>DATABASE</a:t>
            </a:r>
            <a:r>
              <a:rPr lang="id-ID" sz="1800" dirty="0">
                <a:solidFill>
                  <a:srgbClr val="000000"/>
                </a:solidFill>
                <a:latin typeface="Consolas" panose="020B0609020204030204" pitchFamily="49" charset="0"/>
              </a:rPr>
              <a:t> Latihan</a:t>
            </a:r>
            <a:r>
              <a:rPr lang="en-US" sz="1800" dirty="0">
                <a:solidFill>
                  <a:srgbClr val="000000"/>
                </a:solidFill>
                <a:latin typeface="Consolas" panose="020B0609020204030204" pitchFamily="49" charset="0"/>
              </a:rPr>
              <a:t>1</a:t>
            </a:r>
            <a:endParaRPr lang="id-ID" dirty="0"/>
          </a:p>
        </p:txBody>
      </p:sp>
    </p:spTree>
    <p:extLst>
      <p:ext uri="{BB962C8B-B14F-4D97-AF65-F5344CB8AC3E}">
        <p14:creationId xmlns:p14="http://schemas.microsoft.com/office/powerpoint/2010/main" val="3148078081"/>
      </p:ext>
    </p:extLst>
  </p:cSld>
  <p:clrMapOvr>
    <a:masterClrMapping/>
  </p:clrMapOvr>
</p:sld>
</file>

<file path=ppt/theme/theme1.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825</Words>
  <Application>Microsoft Office PowerPoint</Application>
  <PresentationFormat>Widescreen</PresentationFormat>
  <Paragraphs>101</Paragraphs>
  <Slides>21</Slides>
  <Notes>0</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21</vt:i4>
      </vt:variant>
    </vt:vector>
  </HeadingPairs>
  <TitlesOfParts>
    <vt:vector size="34" baseType="lpstr">
      <vt:lpstr>Arial</vt:lpstr>
      <vt:lpstr>Calibri</vt:lpstr>
      <vt:lpstr>Calibri Light</vt:lpstr>
      <vt:lpstr>Consolas</vt:lpstr>
      <vt:lpstr>Roboto</vt:lpstr>
      <vt:lpstr>6_Office Theme</vt:lpstr>
      <vt:lpstr>7_Office Theme</vt:lpstr>
      <vt:lpstr>4_Office Theme</vt:lpstr>
      <vt:lpstr>3_Office Theme</vt:lpstr>
      <vt:lpstr>2_Office Theme</vt:lpstr>
      <vt:lpstr>Office Theme</vt:lpstr>
      <vt:lpstr>5_Office Theme</vt:lpstr>
      <vt:lpstr>1_Office Theme</vt:lpstr>
      <vt:lpstr>PowerPoint Presentation</vt:lpstr>
      <vt:lpstr>DDL berfungsi menspesifikasikan skema atau struktur basisdata, hasil pernyataan DDL adalah himpunan definisi data yang disimpan secara khusus pada data dictionary (data directory).   kumpulan perintah query pada SQL untuk menggambarkan desain dari database secara menyeluruh. Data Definition Language ( DDL ) juga digunakan untuk membuat, merubah maupun menghapus struktur atau definisi tipe data dari obyek yang ada pada database.   </vt:lpstr>
      <vt:lpstr>  Struktur/skema basis data yang menggambarkan/mewakili desain basis data secara keseluruhan dispesifikasikan dengan bahasa khusus yaitu DDL. Dengan bahasa ini kita dapat membuat tabel (create table) baru, indeks, mengubah table, menentukan struktur penyimpanan table, dan lainnya.   Hasil dari kompilasi perintah DDL, adalah kumpulan table yang disimpan dalam file khusus yang disebut kamus data (data dictionary).   Data Definition Laguage memiliki kaitan dengan Tipe Data</vt:lpstr>
      <vt:lpstr>Pada Data Definition Language (DDL) lebih berhubungan pada objek bukan pada isi atau data.  Contoh:  CREATE &gt; membuat objek baru. USE &gt; menggunakan objek. ALTER &gt; mengubah objek yang sudah ada. DROP &gt; menghapus objek.</vt:lpstr>
      <vt:lpstr>DATABASE </vt:lpstr>
      <vt:lpstr>DDL pada Database  create database (Database_name) use database (Database_name) drop database (Database_name) </vt:lpstr>
      <vt:lpstr>CREATE DATABASE</vt:lpstr>
      <vt:lpstr>CREATE DATABASE</vt:lpstr>
      <vt:lpstr>DROP DATABASE</vt:lpstr>
      <vt:lpstr>TABLE</vt:lpstr>
      <vt:lpstr>DDL pada Table</vt:lpstr>
      <vt:lpstr>PowerPoint Presentation</vt:lpstr>
      <vt:lpstr>Perubahan Struktur Table</vt:lpstr>
      <vt:lpstr>Perubahan Struktur Table</vt:lpstr>
      <vt:lpstr>Perubahan Struktur Table</vt:lpstr>
      <vt:lpstr>Perintah alter table digunakan untuk memodifikasi sebuah table. Berfungsi untuk merubah, menambahkan, dan atau menghapus field yang ada didalam tabel. Bentuk penulisan (Syntax) :</vt:lpstr>
      <vt:lpstr>3. Tambahkan kolom Hobi nchar(20)</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lisda masitoh</dc:creator>
  <cp:lastModifiedBy>Maulana Fansyuri</cp:lastModifiedBy>
  <cp:revision>18</cp:revision>
  <dcterms:created xsi:type="dcterms:W3CDTF">2021-08-16T10:58:02Z</dcterms:created>
  <dcterms:modified xsi:type="dcterms:W3CDTF">2023-09-24T14:49:40Z</dcterms:modified>
</cp:coreProperties>
</file>