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1" r:id="rId2"/>
    <p:sldMasterId id="2147483692" r:id="rId3"/>
    <p:sldMasterId id="2147483691" r:id="rId4"/>
    <p:sldMasterId id="2147483690" r:id="rId5"/>
    <p:sldMasterId id="2147483648" r:id="rId6"/>
    <p:sldMasterId id="2147483693" r:id="rId7"/>
    <p:sldMasterId id="2147483689" r:id="rId8"/>
  </p:sldMasterIdLst>
  <p:sldIdLst>
    <p:sldId id="258" r:id="rId9"/>
    <p:sldId id="273" r:id="rId10"/>
    <p:sldId id="274" r:id="rId11"/>
    <p:sldId id="275" r:id="rId12"/>
    <p:sldId id="285" r:id="rId13"/>
    <p:sldId id="259" r:id="rId14"/>
    <p:sldId id="286" r:id="rId15"/>
    <p:sldId id="287" r:id="rId16"/>
    <p:sldId id="261" r:id="rId17"/>
    <p:sldId id="288" r:id="rId18"/>
    <p:sldId id="262" r:id="rId19"/>
    <p:sldId id="289" r:id="rId20"/>
    <p:sldId id="290" r:id="rId21"/>
    <p:sldId id="272" r:id="rId22"/>
    <p:sldId id="291" r:id="rId23"/>
    <p:sldId id="264" r:id="rId24"/>
    <p:sldId id="292" r:id="rId25"/>
    <p:sldId id="293" r:id="rId26"/>
    <p:sldId id="269" r:id="rId27"/>
    <p:sldId id="27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A360-16FD-48D7-AA37-D016653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204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BEC2E1-0AD8-452E-87EC-4D9066322202}"/>
              </a:ext>
            </a:extLst>
          </p:cNvPr>
          <p:cNvSpPr/>
          <p:nvPr userDrawn="1"/>
        </p:nvSpPr>
        <p:spPr>
          <a:xfrm>
            <a:off x="0" y="0"/>
            <a:ext cx="12192000" cy="10852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CC0ADF-8FA4-4472-9031-72E465CB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768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E2D0A-6E5C-4A94-8EF1-D947C32EBE56}"/>
              </a:ext>
            </a:extLst>
          </p:cNvPr>
          <p:cNvSpPr/>
          <p:nvPr userDrawn="1"/>
        </p:nvSpPr>
        <p:spPr>
          <a:xfrm>
            <a:off x="0" y="80391"/>
            <a:ext cx="12192000" cy="633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98FCA4-6365-4601-85C8-B9BFB43B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576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70B6C2-5A8A-40C2-AE98-493677E13A21}"/>
              </a:ext>
            </a:extLst>
          </p:cNvPr>
          <p:cNvSpPr/>
          <p:nvPr userDrawn="1"/>
        </p:nvSpPr>
        <p:spPr>
          <a:xfrm>
            <a:off x="0" y="60292"/>
            <a:ext cx="12192000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892BB0-7181-4898-96B3-7ABD572D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26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B74E-CCD6-46A2-96AD-02888878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3963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F78D-0AC0-4E71-8350-3BC2A8E4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578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A360-16FD-48D7-AA37-D016653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88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A74D-1C8D-4400-A44B-18C614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13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14F5-9B88-4A10-889F-F5ED6798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661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2F78-41F6-4DBD-A49B-20619A86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358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98065A5-1218-4E69-9EF0-90C3C2E6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34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16FA04-1396-485D-A609-CD7E92522DD1}"/>
              </a:ext>
            </a:extLst>
          </p:cNvPr>
          <p:cNvCxnSpPr>
            <a:cxnSpLocks/>
          </p:cNvCxnSpPr>
          <p:nvPr userDrawn="1"/>
        </p:nvCxnSpPr>
        <p:spPr>
          <a:xfrm>
            <a:off x="0" y="683288"/>
            <a:ext cx="61897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1FFC4A87-0CB1-45CE-9554-8F044AAE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967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16FA04-1396-485D-A609-CD7E92522DD1}"/>
              </a:ext>
            </a:extLst>
          </p:cNvPr>
          <p:cNvCxnSpPr>
            <a:cxnSpLocks/>
          </p:cNvCxnSpPr>
          <p:nvPr userDrawn="1"/>
        </p:nvCxnSpPr>
        <p:spPr>
          <a:xfrm>
            <a:off x="6002215" y="683288"/>
            <a:ext cx="61897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2A5D29-0C74-4DB5-80AC-205E2980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709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08D90C-70B8-457C-95AE-141C49C3A3FB}"/>
              </a:ext>
            </a:extLst>
          </p:cNvPr>
          <p:cNvCxnSpPr>
            <a:cxnSpLocks/>
          </p:cNvCxnSpPr>
          <p:nvPr userDrawn="1"/>
        </p:nvCxnSpPr>
        <p:spPr>
          <a:xfrm>
            <a:off x="0" y="683288"/>
            <a:ext cx="12192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ABE849F3-B6DF-4217-B464-9130928C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11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1"/>
            <a:ext cx="12192000" cy="12044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56D31B-DA89-4FCC-A0CF-973CBA8BD493}"/>
              </a:ext>
            </a:extLst>
          </p:cNvPr>
          <p:cNvSpPr txBox="1"/>
          <p:nvPr userDrawn="1"/>
        </p:nvSpPr>
        <p:spPr>
          <a:xfrm>
            <a:off x="1218924" y="166670"/>
            <a:ext cx="588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PROGRAM STUDI S1 TEKNIK INFORMATIKA</a:t>
            </a:r>
            <a:br>
              <a:rPr lang="en-US" sz="2400" dirty="0"/>
            </a:br>
            <a:r>
              <a:rPr lang="en-US" sz="2400" dirty="0"/>
              <a:t>UNIVERSITAS PAMULANG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0A43D-3921-41B8-B4DC-C239EAEA84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0"/>
            <a:ext cx="2143648" cy="1205802"/>
          </a:xfrm>
          <a:prstGeom prst="rect">
            <a:avLst/>
          </a:prstGeom>
        </p:spPr>
      </p:pic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36AE1D4B-E2EF-47C4-A1A7-5689711E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59788E57-52DB-4E2B-A81F-D18E71DA02CB}"/>
              </a:ext>
            </a:extLst>
          </p:cNvPr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BF5A5-79AC-4428-A4CF-F44278AA4D6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5" y="6422940"/>
            <a:ext cx="453018" cy="439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13C787-49DC-45B2-99DA-FD9DF4541EF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6419057"/>
            <a:ext cx="380491" cy="3804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0EC3BD-0F33-4AAF-A3A2-953764A0D99A}"/>
              </a:ext>
            </a:extLst>
          </p:cNvPr>
          <p:cNvSpPr txBox="1"/>
          <p:nvPr userDrawn="1"/>
        </p:nvSpPr>
        <p:spPr>
          <a:xfrm>
            <a:off x="480133" y="641202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InfoTI_unpam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FA357-EB7B-4C90-B08D-FF68109B966A}"/>
              </a:ext>
            </a:extLst>
          </p:cNvPr>
          <p:cNvSpPr txBox="1"/>
          <p:nvPr userDrawn="1"/>
        </p:nvSpPr>
        <p:spPr>
          <a:xfrm>
            <a:off x="2527388" y="6412026"/>
            <a:ext cx="2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informatika.unpam.ac.id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0FF8DC-21DB-400A-A27F-9751868D2AF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36AE1D4B-E2EF-47C4-A1A7-5689711E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59788E57-52DB-4E2B-A81F-D18E71DA02CB}"/>
              </a:ext>
            </a:extLst>
          </p:cNvPr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BF5A5-79AC-4428-A4CF-F44278AA4D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5" y="6422940"/>
            <a:ext cx="453018" cy="439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13C787-49DC-45B2-99DA-FD9DF4541E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6419057"/>
            <a:ext cx="380491" cy="3804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0EC3BD-0F33-4AAF-A3A2-953764A0D99A}"/>
              </a:ext>
            </a:extLst>
          </p:cNvPr>
          <p:cNvSpPr txBox="1"/>
          <p:nvPr userDrawn="1"/>
        </p:nvSpPr>
        <p:spPr>
          <a:xfrm>
            <a:off x="480133" y="641202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InfoTI_unpam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FA357-EB7B-4C90-B08D-FF68109B966A}"/>
              </a:ext>
            </a:extLst>
          </p:cNvPr>
          <p:cNvSpPr txBox="1"/>
          <p:nvPr userDrawn="1"/>
        </p:nvSpPr>
        <p:spPr>
          <a:xfrm>
            <a:off x="2527388" y="6412026"/>
            <a:ext cx="2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informatika.unpam.ac.id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0FF8DC-21DB-400A-A27F-9751868D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E9772E-AF4F-4C17-B477-D78352308CB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90" y="6366986"/>
            <a:ext cx="512406" cy="4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710A05-4BC0-4640-9166-A8A038BAD88C}"/>
              </a:ext>
            </a:extLst>
          </p:cNvPr>
          <p:cNvSpPr txBox="1"/>
          <p:nvPr userDrawn="1"/>
        </p:nvSpPr>
        <p:spPr>
          <a:xfrm>
            <a:off x="3898760" y="2622619"/>
            <a:ext cx="519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TERIMA KASIH</a:t>
            </a:r>
            <a:endParaRPr lang="en-ID" sz="5400" dirty="0"/>
          </a:p>
        </p:txBody>
      </p:sp>
    </p:spTree>
    <p:extLst>
      <p:ext uri="{BB962C8B-B14F-4D97-AF65-F5344CB8AC3E}">
        <p14:creationId xmlns:p14="http://schemas.microsoft.com/office/powerpoint/2010/main" val="3211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8F377F8-55ED-4437-98B9-2D2AA5DD3B4A}"/>
              </a:ext>
            </a:extLst>
          </p:cNvPr>
          <p:cNvSpPr/>
          <p:nvPr userDrawn="1"/>
        </p:nvSpPr>
        <p:spPr>
          <a:xfrm>
            <a:off x="0" y="2582426"/>
            <a:ext cx="12192000" cy="64638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TERIMA KASIH, MAHASISWA TEKNIK INFORMATIKA UNGGUL, ANDA SUDAH BELAJAR DENGAN LUAR BIASA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39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5A30DD-8BE8-42A1-85CC-D069AF516F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57400"/>
            <a:ext cx="4876800" cy="274320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8F377F8-55ED-4437-98B9-2D2AA5DD3B4A}"/>
              </a:ext>
            </a:extLst>
          </p:cNvPr>
          <p:cNvSpPr/>
          <p:nvPr userDrawn="1"/>
        </p:nvSpPr>
        <p:spPr>
          <a:xfrm>
            <a:off x="0" y="0"/>
            <a:ext cx="12192000" cy="64638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TERIMA KASIH, MAHASISWA TEKNIK INFORMATIKA UNGGUL, ANDA SUDAH BELAJAR DENGAN LUAR BIASA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0466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3922ECC-A830-4C03-9B45-AEB8C3D2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35" name="Title Placeholder 34">
            <a:extLst>
              <a:ext uri="{FF2B5EF4-FFF2-40B4-BE49-F238E27FC236}">
                <a16:creationId xmlns:a16="http://schemas.microsoft.com/office/drawing/2014/main" id="{862CBB9D-7640-4DCE-8E7A-C98B9F67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62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5" r:id="rId3"/>
    <p:sldLayoutId id="2147483652" r:id="rId4"/>
    <p:sldLayoutId id="2147483651" r:id="rId5"/>
    <p:sldLayoutId id="2147483686" r:id="rId6"/>
    <p:sldLayoutId id="214748368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1"/>
            <a:ext cx="12192000" cy="12044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56D31B-DA89-4FCC-A0CF-973CBA8BD493}"/>
              </a:ext>
            </a:extLst>
          </p:cNvPr>
          <p:cNvSpPr txBox="1"/>
          <p:nvPr userDrawn="1"/>
        </p:nvSpPr>
        <p:spPr>
          <a:xfrm>
            <a:off x="1218924" y="166670"/>
            <a:ext cx="588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PROGRAM STUDI S1 TEKNIK INFORMATIKA</a:t>
            </a:r>
            <a:br>
              <a:rPr lang="en-US" sz="2400" dirty="0"/>
            </a:br>
            <a:r>
              <a:rPr lang="en-US" sz="2400" dirty="0"/>
              <a:t>UNIVERSITAS PAMULANG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0A43D-3921-41B8-B4DC-C239EAEA84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0"/>
            <a:ext cx="2143648" cy="1205802"/>
          </a:xfrm>
          <a:prstGeom prst="rect">
            <a:avLst/>
          </a:prstGeom>
        </p:spPr>
      </p:pic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36AE1D4B-E2EF-47C4-A1A7-5689711E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A5E565-A9FD-45A9-9262-E4CE87B5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298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06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122B0-D188-4F1B-9170-48FB515F7D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B3090F-55CA-48B6-AE9D-1026C3C1790C}"/>
              </a:ext>
            </a:extLst>
          </p:cNvPr>
          <p:cNvSpPr txBox="1">
            <a:spLocks/>
          </p:cNvSpPr>
          <p:nvPr/>
        </p:nvSpPr>
        <p:spPr>
          <a:xfrm>
            <a:off x="2663771" y="1553393"/>
            <a:ext cx="7180385" cy="2115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/>
              <a:t>Mata Kuliah		: Basis Data 2 </a:t>
            </a:r>
            <a:br>
              <a:rPr lang="en-ID"/>
            </a:br>
            <a:r>
              <a:rPr lang="en-ID"/>
              <a:t>Kode 			: TPL0302</a:t>
            </a:r>
            <a:br>
              <a:rPr lang="en-ID"/>
            </a:br>
            <a:r>
              <a:rPr lang="en-ID"/>
              <a:t>SKS 				: 2 SKS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B3090F-55CA-48B6-AE9D-1026C3C1790C}"/>
              </a:ext>
            </a:extLst>
          </p:cNvPr>
          <p:cNvSpPr txBox="1">
            <a:spLocks/>
          </p:cNvSpPr>
          <p:nvPr/>
        </p:nvSpPr>
        <p:spPr>
          <a:xfrm>
            <a:off x="2086994" y="4090931"/>
            <a:ext cx="8857670" cy="2115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4000" b="1" i="1" u="sng" dirty="0" err="1"/>
              <a:t>Pertemuan</a:t>
            </a:r>
            <a:r>
              <a:rPr lang="en-ID" sz="4000" b="1" i="1" u="sng" dirty="0"/>
              <a:t> </a:t>
            </a:r>
            <a:r>
              <a:rPr lang="en-ID" sz="4000" b="1" i="1" u="sng" dirty="0" err="1"/>
              <a:t>ke</a:t>
            </a:r>
            <a:r>
              <a:rPr lang="en-ID" sz="4000" b="1" i="1" u="sng" dirty="0"/>
              <a:t> – 5</a:t>
            </a:r>
          </a:p>
          <a:p>
            <a:pPr algn="ctr"/>
            <a:r>
              <a:rPr lang="en-ID" sz="4000" b="1" dirty="0"/>
              <a:t>Data Manipulation Language (DML)</a:t>
            </a:r>
          </a:p>
        </p:txBody>
      </p:sp>
    </p:spTree>
    <p:extLst>
      <p:ext uri="{BB962C8B-B14F-4D97-AF65-F5344CB8AC3E}">
        <p14:creationId xmlns:p14="http://schemas.microsoft.com/office/powerpoint/2010/main" val="200752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DF8F-5A82-4E28-AFD1-F39D04FC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8" y="-324191"/>
            <a:ext cx="10515600" cy="1325563"/>
          </a:xfrm>
        </p:spPr>
        <p:txBody>
          <a:bodyPr/>
          <a:lstStyle/>
          <a:p>
            <a:r>
              <a:rPr lang="en-ID" dirty="0"/>
              <a:t>SELECT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43964-8768-46CE-A996-45FADEA18EDC}"/>
              </a:ext>
            </a:extLst>
          </p:cNvPr>
          <p:cNvSpPr txBox="1"/>
          <p:nvPr/>
        </p:nvSpPr>
        <p:spPr>
          <a:xfrm>
            <a:off x="3869140" y="2647245"/>
            <a:ext cx="6155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id-ID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id-ID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id-ID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Anggota</a:t>
            </a:r>
            <a:endParaRPr lang="id-ID" sz="32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F4336E-9619-4D4D-A421-BCD9CC491E97}"/>
              </a:ext>
            </a:extLst>
          </p:cNvPr>
          <p:cNvSpPr txBox="1">
            <a:spLocks/>
          </p:cNvSpPr>
          <p:nvPr/>
        </p:nvSpPr>
        <p:spPr>
          <a:xfrm>
            <a:off x="838200" y="1765923"/>
            <a:ext cx="10515600" cy="117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Dengan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select, </a:t>
            </a:r>
            <a:r>
              <a:rPr lang="en-US" sz="3600" dirty="0" err="1"/>
              <a:t>tampilkan</a:t>
            </a:r>
            <a:r>
              <a:rPr lang="en-US" sz="3600" dirty="0"/>
              <a:t> </a:t>
            </a:r>
            <a:r>
              <a:rPr lang="en-US" sz="3600" dirty="0" err="1"/>
              <a:t>semua</a:t>
            </a:r>
            <a:r>
              <a:rPr lang="en-US" sz="3600" dirty="0"/>
              <a:t> data </a:t>
            </a:r>
            <a:r>
              <a:rPr lang="en-US" sz="3600" dirty="0" err="1"/>
              <a:t>anggota</a:t>
            </a:r>
            <a:br>
              <a:rPr lang="en-US" sz="3600" dirty="0"/>
            </a:br>
            <a:endParaRPr lang="en-ID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23418-BD66-4237-AC82-41FD67E68CFB}"/>
              </a:ext>
            </a:extLst>
          </p:cNvPr>
          <p:cNvSpPr txBox="1"/>
          <p:nvPr/>
        </p:nvSpPr>
        <p:spPr>
          <a:xfrm>
            <a:off x="3748585" y="5052667"/>
            <a:ext cx="74846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id-ID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808080"/>
                </a:solidFill>
                <a:latin typeface="Consolas" panose="020B0609020204030204" pitchFamily="49" charset="0"/>
              </a:rPr>
              <a:t>NIM, Nama</a:t>
            </a:r>
            <a:r>
              <a:rPr lang="id-ID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id-ID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Anggota</a:t>
            </a:r>
            <a:endParaRPr lang="id-ID" sz="32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C1A3C6-F8E8-408D-8DEC-D197C9D1CD49}"/>
              </a:ext>
            </a:extLst>
          </p:cNvPr>
          <p:cNvSpPr txBox="1">
            <a:spLocks/>
          </p:cNvSpPr>
          <p:nvPr/>
        </p:nvSpPr>
        <p:spPr>
          <a:xfrm>
            <a:off x="717645" y="4171345"/>
            <a:ext cx="10515600" cy="117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Dengan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select, NIM dan Nama </a:t>
            </a:r>
            <a:r>
              <a:rPr lang="en-US" sz="3600" dirty="0" err="1"/>
              <a:t>dari</a:t>
            </a:r>
            <a:r>
              <a:rPr lang="en-US" sz="3600" dirty="0"/>
              <a:t> data </a:t>
            </a:r>
            <a:r>
              <a:rPr lang="en-US" sz="3600" dirty="0" err="1"/>
              <a:t>anggota</a:t>
            </a:r>
            <a:br>
              <a:rPr lang="en-US" sz="3600" dirty="0"/>
            </a:b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277758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06C2-2270-4032-BA39-10E075F3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3" y="1069365"/>
            <a:ext cx="10808676" cy="1325563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Perintah</a:t>
            </a:r>
            <a:r>
              <a:rPr lang="en-ID" dirty="0"/>
              <a:t> UPDATE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memperbaharui</a:t>
            </a:r>
            <a:r>
              <a:rPr lang="en-ID" dirty="0"/>
              <a:t> /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.</a:t>
            </a:r>
            <a:br>
              <a:rPr lang="en-ID" dirty="0"/>
            </a:b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UPDATE 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5906C2-2270-4032-BA39-10E075F3B1E1}"/>
              </a:ext>
            </a:extLst>
          </p:cNvPr>
          <p:cNvSpPr txBox="1">
            <a:spLocks/>
          </p:cNvSpPr>
          <p:nvPr/>
        </p:nvSpPr>
        <p:spPr>
          <a:xfrm>
            <a:off x="751448" y="-256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dirty="0"/>
              <a:t>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CE9B2-28A9-4847-A7AD-0CBAD1C9A911}"/>
              </a:ext>
            </a:extLst>
          </p:cNvPr>
          <p:cNvSpPr txBox="1"/>
          <p:nvPr/>
        </p:nvSpPr>
        <p:spPr>
          <a:xfrm>
            <a:off x="604910" y="2951946"/>
            <a:ext cx="108086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800" b="1" i="0" dirty="0">
                <a:solidFill>
                  <a:srgbClr val="383838"/>
                </a:solidFill>
                <a:effectLst/>
                <a:latin typeface="Open Sans" panose="020B0606030504020204" pitchFamily="34" charset="0"/>
              </a:rPr>
              <a:t>UPDATE</a:t>
            </a:r>
            <a:r>
              <a:rPr lang="nn-NO" sz="2800" b="0" i="0" dirty="0">
                <a:solidFill>
                  <a:srgbClr val="383838"/>
                </a:solidFill>
                <a:effectLst/>
                <a:latin typeface="Open Sans" panose="020B0606030504020204" pitchFamily="34" charset="0"/>
              </a:rPr>
              <a:t>  nama_tabel  </a:t>
            </a:r>
          </a:p>
          <a:p>
            <a:r>
              <a:rPr lang="nn-NO" sz="2800" b="1" i="0" dirty="0">
                <a:solidFill>
                  <a:srgbClr val="383838"/>
                </a:solidFill>
                <a:effectLst/>
                <a:latin typeface="Open Sans" panose="020B0606030504020204" pitchFamily="34" charset="0"/>
              </a:rPr>
              <a:t>SET</a:t>
            </a:r>
            <a:r>
              <a:rPr lang="nn-NO" sz="2800" b="0" i="0" dirty="0">
                <a:solidFill>
                  <a:srgbClr val="383838"/>
                </a:solidFill>
                <a:effectLst/>
                <a:latin typeface="Open Sans" panose="020B0606030504020204" pitchFamily="34" charset="0"/>
              </a:rPr>
              <a:t>  nama_kolom = data_baru   </a:t>
            </a:r>
          </a:p>
          <a:p>
            <a:r>
              <a:rPr lang="nn-NO" sz="2800" b="1" i="0" dirty="0">
                <a:solidFill>
                  <a:srgbClr val="383838"/>
                </a:solidFill>
                <a:effectLst/>
                <a:highlight>
                  <a:srgbClr val="FF0000"/>
                </a:highlight>
                <a:latin typeface="Open Sans" panose="020B0606030504020204" pitchFamily="34" charset="0"/>
              </a:rPr>
              <a:t>WHERE</a:t>
            </a:r>
            <a:r>
              <a:rPr lang="nn-NO" sz="2800" b="0" i="0" dirty="0">
                <a:solidFill>
                  <a:srgbClr val="383838"/>
                </a:solidFill>
                <a:effectLst/>
                <a:highlight>
                  <a:srgbClr val="FF0000"/>
                </a:highlight>
                <a:latin typeface="Open Sans" panose="020B0606030504020204" pitchFamily="34" charset="0"/>
              </a:rPr>
              <a:t>   kondisi</a:t>
            </a:r>
            <a:endParaRPr lang="id-ID" sz="280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807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06C2-2270-4032-BA39-10E075F3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373" y="411423"/>
            <a:ext cx="10808676" cy="1325563"/>
          </a:xfrm>
        </p:spPr>
        <p:txBody>
          <a:bodyPr>
            <a:normAutofit/>
          </a:bodyPr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Update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95906C2-2270-4032-BA39-10E075F3B1E1}"/>
              </a:ext>
            </a:extLst>
          </p:cNvPr>
          <p:cNvSpPr txBox="1">
            <a:spLocks/>
          </p:cNvSpPr>
          <p:nvPr/>
        </p:nvSpPr>
        <p:spPr>
          <a:xfrm>
            <a:off x="751448" y="-2561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dirty="0"/>
              <a:t>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B8E9F-A7B2-4940-97DC-D7BB6DCCCC71}"/>
              </a:ext>
            </a:extLst>
          </p:cNvPr>
          <p:cNvSpPr txBox="1"/>
          <p:nvPr/>
        </p:nvSpPr>
        <p:spPr>
          <a:xfrm>
            <a:off x="458373" y="1619777"/>
            <a:ext cx="61687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id-ID" sz="3200" dirty="0">
                <a:solidFill>
                  <a:srgbClr val="000000"/>
                </a:solidFill>
                <a:latin typeface="Consolas" panose="020B0609020204030204" pitchFamily="49" charset="0"/>
              </a:rPr>
              <a:t> mahasiswa</a:t>
            </a:r>
          </a:p>
          <a:p>
            <a:r>
              <a:rPr lang="id-ID" sz="3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id-ID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Nama </a:t>
            </a:r>
            <a:r>
              <a:rPr lang="id-ID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d-ID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</a:rPr>
              <a:t>'Muhammad Budi'</a:t>
            </a:r>
            <a:endParaRPr lang="id-ID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id-ID" sz="3200" dirty="0">
                <a:solidFill>
                  <a:srgbClr val="000000"/>
                </a:solidFill>
                <a:latin typeface="Consolas" panose="020B0609020204030204" pitchFamily="49" charset="0"/>
              </a:rPr>
              <a:t> NIM </a:t>
            </a:r>
            <a:r>
              <a:rPr lang="id-ID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d-ID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</a:rPr>
              <a:t>'2011123456'</a:t>
            </a:r>
            <a:endParaRPr lang="id-ID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C6BE0-4E98-463B-A70A-1161012E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396" y="3613340"/>
            <a:ext cx="5568754" cy="21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14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DF8F-5A82-4E28-AFD1-F39D04FC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8" y="-324191"/>
            <a:ext cx="10515600" cy="1325563"/>
          </a:xfrm>
        </p:spPr>
        <p:txBody>
          <a:bodyPr/>
          <a:lstStyle/>
          <a:p>
            <a:r>
              <a:rPr lang="en-ID" dirty="0"/>
              <a:t>SELECT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43964-8768-46CE-A996-45FADEA18EDC}"/>
              </a:ext>
            </a:extLst>
          </p:cNvPr>
          <p:cNvSpPr txBox="1"/>
          <p:nvPr/>
        </p:nvSpPr>
        <p:spPr>
          <a:xfrm>
            <a:off x="975814" y="3133539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id-ID" sz="3200" dirty="0">
                <a:solidFill>
                  <a:srgbClr val="000000"/>
                </a:solidFill>
                <a:latin typeface="Consolas" panose="020B0609020204030204" pitchFamily="49" charset="0"/>
              </a:rPr>
              <a:t> Anggota</a:t>
            </a:r>
          </a:p>
          <a:p>
            <a:r>
              <a:rPr lang="fi-FI" sz="3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fi-FI" sz="3200" dirty="0">
                <a:solidFill>
                  <a:srgbClr val="000000"/>
                </a:solidFill>
                <a:latin typeface="Consolas" panose="020B0609020204030204" pitchFamily="49" charset="0"/>
              </a:rPr>
              <a:t> Alamat </a:t>
            </a:r>
            <a:r>
              <a:rPr lang="fi-FI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fi-FI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3200" dirty="0">
                <a:solidFill>
                  <a:srgbClr val="FF0000"/>
                </a:solidFill>
                <a:latin typeface="Consolas" panose="020B0609020204030204" pitchFamily="49" charset="0"/>
              </a:rPr>
              <a:t>'Jl. Bumi No 3, Jakarta Selatan'</a:t>
            </a:r>
            <a:endParaRPr lang="fi-FI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3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id-ID" sz="3200" dirty="0">
                <a:solidFill>
                  <a:srgbClr val="000000"/>
                </a:solidFill>
                <a:latin typeface="Consolas" panose="020B0609020204030204" pitchFamily="49" charset="0"/>
              </a:rPr>
              <a:t> NIM </a:t>
            </a:r>
            <a:r>
              <a:rPr lang="id-ID" sz="3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d-ID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3200" dirty="0">
                <a:solidFill>
                  <a:srgbClr val="FF0000"/>
                </a:solidFill>
                <a:latin typeface="Consolas" panose="020B0609020204030204" pitchFamily="49" charset="0"/>
              </a:rPr>
              <a:t>'2011987654'</a:t>
            </a:r>
            <a:endParaRPr lang="id-ID" sz="48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F4336E-9619-4D4D-A421-BCD9CC491E97}"/>
              </a:ext>
            </a:extLst>
          </p:cNvPr>
          <p:cNvSpPr txBox="1">
            <a:spLocks/>
          </p:cNvSpPr>
          <p:nvPr/>
        </p:nvSpPr>
        <p:spPr>
          <a:xfrm>
            <a:off x="838200" y="1765923"/>
            <a:ext cx="10515600" cy="117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Dengan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Update, </a:t>
            </a:r>
            <a:r>
              <a:rPr lang="en-US" sz="3600" dirty="0" err="1"/>
              <a:t>ubah</a:t>
            </a:r>
            <a:r>
              <a:rPr lang="en-US" sz="3600" dirty="0"/>
              <a:t> alamat rumah </a:t>
            </a:r>
            <a:r>
              <a:rPr lang="en-US" sz="3600" dirty="0" err="1"/>
              <a:t>Taufik</a:t>
            </a:r>
            <a:r>
              <a:rPr lang="en-US" sz="3600" dirty="0"/>
              <a:t> </a:t>
            </a:r>
            <a:r>
              <a:rPr lang="en-US" sz="3600" dirty="0" err="1"/>
              <a:t>Hidayat</a:t>
            </a:r>
            <a:r>
              <a:rPr lang="en-US" sz="3600" dirty="0"/>
              <a:t> </a:t>
            </a:r>
            <a:r>
              <a:rPr lang="en-US" sz="3600" dirty="0" err="1"/>
              <a:t>jadi</a:t>
            </a:r>
            <a:r>
              <a:rPr lang="en-US" sz="3600" dirty="0"/>
              <a:t> di Jl. </a:t>
            </a:r>
            <a:r>
              <a:rPr lang="en-US" sz="3600" dirty="0" err="1"/>
              <a:t>Bumi</a:t>
            </a:r>
            <a:r>
              <a:rPr lang="en-US" sz="3600" dirty="0"/>
              <a:t> No 3, Jakarta Selatan </a:t>
            </a:r>
            <a:br>
              <a:rPr lang="en-US" sz="3600" dirty="0"/>
            </a:b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66846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C42D-222A-419E-9C26-E53CA042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43" y="14325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D" dirty="0"/>
              <a:t>DELETE</a:t>
            </a:r>
            <a:br>
              <a:rPr lang="en-ID" dirty="0"/>
            </a:br>
            <a:r>
              <a:rPr lang="en-ID" dirty="0" err="1"/>
              <a:t>Perintah</a:t>
            </a:r>
            <a:r>
              <a:rPr lang="en-ID" dirty="0"/>
              <a:t> DELETE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data/record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.</a:t>
            </a:r>
            <a:br>
              <a:rPr lang="en-ID" dirty="0"/>
            </a:b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DELETE :</a:t>
            </a:r>
            <a:br>
              <a:rPr lang="en-ID" dirty="0"/>
            </a:br>
            <a:br>
              <a:rPr lang="en-ID" dirty="0"/>
            </a:br>
            <a:br>
              <a:rPr lang="en-ID" dirty="0"/>
            </a:b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Susi </a:t>
            </a:r>
            <a:r>
              <a:rPr lang="en-ID" dirty="0" err="1"/>
              <a:t>Susanti</a:t>
            </a:r>
            <a:r>
              <a:rPr lang="en-ID" dirty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88C486-BFE3-44EA-82BE-7C86EAB7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7913" y="2327219"/>
            <a:ext cx="625895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DELETE</a:t>
            </a:r>
            <a:r>
              <a:rPr kumimoji="0" lang="id-ID" altLang="id-ID" sz="28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Monaco"/>
              </a:rPr>
              <a:t> </a:t>
            </a:r>
            <a:r>
              <a:rPr kumimoji="0" lang="id-ID" altLang="id-ID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Monaco"/>
              </a:rPr>
              <a:t>FROM</a:t>
            </a:r>
            <a:r>
              <a:rPr kumimoji="0" lang="id-ID" altLang="id-ID" sz="28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latin typeface="Monaco"/>
              </a:rPr>
              <a:t> </a:t>
            </a:r>
            <a:r>
              <a:rPr kumimoji="0" lang="id-ID" altLang="id-ID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nama_tabel </a:t>
            </a:r>
            <a:r>
              <a:rPr kumimoji="0" lang="id-ID" altLang="id-ID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highlight>
                  <a:srgbClr val="FF0000"/>
                </a:highlight>
                <a:latin typeface="Monaco"/>
              </a:rPr>
              <a:t>WHERE</a:t>
            </a:r>
            <a:r>
              <a:rPr kumimoji="0" lang="id-ID" altLang="id-ID" sz="2800" b="0" i="0" u="none" strike="noStrike" cap="none" normalizeH="0" baseline="0" dirty="0">
                <a:ln>
                  <a:noFill/>
                </a:ln>
                <a:solidFill>
                  <a:srgbClr val="272727"/>
                </a:solidFill>
                <a:effectLst/>
                <a:highlight>
                  <a:srgbClr val="FF0000"/>
                </a:highlight>
                <a:latin typeface="Monaco"/>
              </a:rPr>
              <a:t> </a:t>
            </a:r>
            <a:r>
              <a:rPr kumimoji="0" lang="id-ID" altLang="id-ID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00"/>
                </a:highlight>
                <a:latin typeface="Monaco"/>
              </a:rPr>
              <a:t>kondisi</a:t>
            </a:r>
            <a:r>
              <a:rPr kumimoji="0" lang="id-ID" altLang="id-ID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</a:rPr>
              <a:t> </a:t>
            </a:r>
            <a:endParaRPr kumimoji="0" lang="id-ID" altLang="id-ID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FCEAF-D7DB-4BFA-9BD3-6C7E983A2776}"/>
              </a:ext>
            </a:extLst>
          </p:cNvPr>
          <p:cNvSpPr txBox="1"/>
          <p:nvPr/>
        </p:nvSpPr>
        <p:spPr>
          <a:xfrm>
            <a:off x="308523" y="4186205"/>
            <a:ext cx="61687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id-ID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id-ID" sz="2800" dirty="0">
                <a:solidFill>
                  <a:srgbClr val="000000"/>
                </a:solidFill>
                <a:latin typeface="Consolas" panose="020B0609020204030204" pitchFamily="49" charset="0"/>
              </a:rPr>
              <a:t> mahasiswa</a:t>
            </a:r>
          </a:p>
          <a:p>
            <a:r>
              <a:rPr lang="id-ID" sz="2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id-ID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NIM</a:t>
            </a:r>
            <a:r>
              <a:rPr lang="id-ID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2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id-ID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2800" dirty="0">
                <a:solidFill>
                  <a:srgbClr val="FF0000"/>
                </a:solidFill>
                <a:latin typeface="Consolas" panose="020B0609020204030204" pitchFamily="49" charset="0"/>
              </a:rPr>
              <a:t>'2011345678'</a:t>
            </a:r>
            <a:endParaRPr lang="id-ID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BCF3DB-65CA-4C36-91CC-428F82C4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52918"/>
            <a:ext cx="5537359" cy="12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28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DF8F-5A82-4E28-AFD1-F39D04FC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8" y="-324191"/>
            <a:ext cx="10515600" cy="1325563"/>
          </a:xfrm>
        </p:spPr>
        <p:txBody>
          <a:bodyPr/>
          <a:lstStyle/>
          <a:p>
            <a:r>
              <a:rPr lang="en-ID" dirty="0"/>
              <a:t>SELECT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F4336E-9619-4D4D-A421-BCD9CC491E97}"/>
              </a:ext>
            </a:extLst>
          </p:cNvPr>
          <p:cNvSpPr txBox="1">
            <a:spLocks/>
          </p:cNvSpPr>
          <p:nvPr/>
        </p:nvSpPr>
        <p:spPr>
          <a:xfrm>
            <a:off x="729018" y="2255291"/>
            <a:ext cx="10515600" cy="117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Dengan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Delete, </a:t>
            </a:r>
            <a:r>
              <a:rPr lang="en-US" sz="3600" dirty="0" err="1"/>
              <a:t>Hapus</a:t>
            </a:r>
            <a:r>
              <a:rPr lang="en-US" sz="3600" dirty="0"/>
              <a:t> </a:t>
            </a:r>
            <a:r>
              <a:rPr lang="en-US" sz="3600" dirty="0" err="1"/>
              <a:t>anggota</a:t>
            </a:r>
            <a:r>
              <a:rPr lang="en-US" sz="3600" dirty="0"/>
              <a:t> yang Bernama </a:t>
            </a:r>
            <a:r>
              <a:rPr lang="en-US" sz="3600" b="1" dirty="0" err="1"/>
              <a:t>Taufik</a:t>
            </a:r>
            <a:r>
              <a:rPr lang="en-US" sz="3600" b="1" dirty="0"/>
              <a:t> </a:t>
            </a:r>
            <a:r>
              <a:rPr lang="en-US" sz="3600" b="1" dirty="0" err="1"/>
              <a:t>Hidayat</a:t>
            </a:r>
            <a:r>
              <a:rPr lang="en-US" sz="36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17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EDB2-BD3F-4E8E-B285-E7442D05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3" y="1252019"/>
            <a:ext cx="10964594" cy="1325563"/>
          </a:xfrm>
        </p:spPr>
        <p:txBody>
          <a:bodyPr>
            <a:normAutofit fontScale="90000"/>
          </a:bodyPr>
          <a:lstStyle/>
          <a:p>
            <a:r>
              <a:rPr lang="en-ID" dirty="0"/>
              <a:t>Latihan:</a:t>
            </a:r>
            <a:br>
              <a:rPr lang="en-ID" dirty="0"/>
            </a:br>
            <a:br>
              <a:rPr lang="en-ID" dirty="0"/>
            </a:br>
            <a:r>
              <a:rPr lang="en-ID" dirty="0"/>
              <a:t>Pada table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input data </a:t>
            </a:r>
            <a:r>
              <a:rPr lang="en-ID" dirty="0" err="1"/>
              <a:t>berikut</a:t>
            </a:r>
            <a:br>
              <a:rPr lang="en-ID" dirty="0"/>
            </a:br>
            <a:endParaRPr lang="en-ID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E97361-0DCF-4142-87B0-19EECD81C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8115"/>
              </p:ext>
            </p:extLst>
          </p:nvPr>
        </p:nvGraphicFramePr>
        <p:xfrm>
          <a:off x="551049" y="3189648"/>
          <a:ext cx="11418039" cy="1100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9381">
                  <a:extLst>
                    <a:ext uri="{9D8B030D-6E8A-4147-A177-3AD203B41FA5}">
                      <a16:colId xmlns:a16="http://schemas.microsoft.com/office/drawing/2014/main" val="3803932822"/>
                    </a:ext>
                  </a:extLst>
                </a:gridCol>
                <a:gridCol w="1405159">
                  <a:extLst>
                    <a:ext uri="{9D8B030D-6E8A-4147-A177-3AD203B41FA5}">
                      <a16:colId xmlns:a16="http://schemas.microsoft.com/office/drawing/2014/main" val="2598825258"/>
                    </a:ext>
                  </a:extLst>
                </a:gridCol>
                <a:gridCol w="1025765">
                  <a:extLst>
                    <a:ext uri="{9D8B030D-6E8A-4147-A177-3AD203B41FA5}">
                      <a16:colId xmlns:a16="http://schemas.microsoft.com/office/drawing/2014/main" val="78586821"/>
                    </a:ext>
                  </a:extLst>
                </a:gridCol>
                <a:gridCol w="1363004">
                  <a:extLst>
                    <a:ext uri="{9D8B030D-6E8A-4147-A177-3AD203B41FA5}">
                      <a16:colId xmlns:a16="http://schemas.microsoft.com/office/drawing/2014/main" val="1582707567"/>
                    </a:ext>
                  </a:extLst>
                </a:gridCol>
                <a:gridCol w="1363004">
                  <a:extLst>
                    <a:ext uri="{9D8B030D-6E8A-4147-A177-3AD203B41FA5}">
                      <a16:colId xmlns:a16="http://schemas.microsoft.com/office/drawing/2014/main" val="3867154457"/>
                    </a:ext>
                  </a:extLst>
                </a:gridCol>
                <a:gridCol w="772837">
                  <a:extLst>
                    <a:ext uri="{9D8B030D-6E8A-4147-A177-3AD203B41FA5}">
                      <a16:colId xmlns:a16="http://schemas.microsoft.com/office/drawing/2014/main" val="1382831654"/>
                    </a:ext>
                  </a:extLst>
                </a:gridCol>
                <a:gridCol w="1402610">
                  <a:extLst>
                    <a:ext uri="{9D8B030D-6E8A-4147-A177-3AD203B41FA5}">
                      <a16:colId xmlns:a16="http://schemas.microsoft.com/office/drawing/2014/main" val="3708396965"/>
                    </a:ext>
                  </a:extLst>
                </a:gridCol>
                <a:gridCol w="1438966">
                  <a:extLst>
                    <a:ext uri="{9D8B030D-6E8A-4147-A177-3AD203B41FA5}">
                      <a16:colId xmlns:a16="http://schemas.microsoft.com/office/drawing/2014/main" val="1507730878"/>
                    </a:ext>
                  </a:extLst>
                </a:gridCol>
                <a:gridCol w="1069264">
                  <a:extLst>
                    <a:ext uri="{9D8B030D-6E8A-4147-A177-3AD203B41FA5}">
                      <a16:colId xmlns:a16="http://schemas.microsoft.com/office/drawing/2014/main" val="2713666694"/>
                    </a:ext>
                  </a:extLst>
                </a:gridCol>
                <a:gridCol w="928049">
                  <a:extLst>
                    <a:ext uri="{9D8B030D-6E8A-4147-A177-3AD203B41FA5}">
                      <a16:colId xmlns:a16="http://schemas.microsoft.com/office/drawing/2014/main" val="1824656927"/>
                    </a:ext>
                  </a:extLst>
                </a:gridCol>
              </a:tblGrid>
              <a:tr h="541930"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nim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namaMHS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>
                          <a:effectLst/>
                        </a:rPr>
                        <a:t>TmptLahir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TglLahir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JenisKelamin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Agama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Alamat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>
                          <a:effectLst/>
                        </a:rPr>
                        <a:t>kota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>
                          <a:effectLst/>
                        </a:rPr>
                        <a:t>NoTlp</a:t>
                      </a:r>
                      <a:endParaRPr lang="id-ID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u="none" strike="noStrike" dirty="0">
                          <a:effectLst/>
                        </a:rPr>
                        <a:t>Hobi</a:t>
                      </a:r>
                      <a:endParaRPr lang="id-ID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4574366"/>
                  </a:ext>
                </a:extLst>
              </a:tr>
              <a:tr h="373323">
                <a:tc>
                  <a:txBody>
                    <a:bodyPr/>
                    <a:lstStyle/>
                    <a:p>
                      <a:pPr algn="r" fontAlgn="b"/>
                      <a:r>
                        <a:rPr lang="id-ID" sz="1800" b="1" u="none" strike="noStrike" dirty="0">
                          <a:effectLst/>
                        </a:rPr>
                        <a:t>12345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1" u="none" strike="noStrike" dirty="0">
                          <a:effectLst/>
                        </a:rPr>
                        <a:t>Ahmad Kurniawan                    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1" u="none" strike="noStrike" dirty="0">
                          <a:effectLst/>
                        </a:rPr>
                        <a:t>Tangerang                 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1" u="none" strike="noStrike" dirty="0">
                          <a:effectLst/>
                        </a:rPr>
                        <a:t>2023-05-20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1" u="none" strike="noStrike" dirty="0">
                          <a:effectLst/>
                        </a:rPr>
                        <a:t>L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1" u="none" strike="noStrike" dirty="0">
                          <a:effectLst/>
                        </a:rPr>
                        <a:t>Islam     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1" u="none" strike="noStrike" dirty="0">
                          <a:effectLst/>
                        </a:rPr>
                        <a:t>Jl. Aria Putra, Ciputat                                                                             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1" u="none" strike="noStrike" dirty="0">
                          <a:effectLst/>
                        </a:rPr>
                        <a:t>Tangerang Selatan         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u="none" strike="noStrike" dirty="0">
                          <a:effectLst/>
                        </a:rPr>
                        <a:t>0</a:t>
                      </a:r>
                      <a:r>
                        <a:rPr lang="id-ID" sz="1800" b="1" u="none" strike="noStrike" dirty="0">
                          <a:effectLst/>
                        </a:rPr>
                        <a:t>81312345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d-ID" sz="1800" b="1" u="none" strike="noStrike" dirty="0">
                          <a:effectLst/>
                        </a:rPr>
                        <a:t>Naik Gunung         </a:t>
                      </a:r>
                      <a:endParaRPr lang="id-ID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53681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0E88ED-3AA7-4327-BBFC-893C9279E256}"/>
              </a:ext>
            </a:extLst>
          </p:cNvPr>
          <p:cNvSpPr txBox="1"/>
          <p:nvPr/>
        </p:nvSpPr>
        <p:spPr>
          <a:xfrm>
            <a:off x="1290282" y="5243003"/>
            <a:ext cx="9611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Pada table </a:t>
            </a:r>
            <a:r>
              <a:rPr lang="en-ID" sz="2800" dirty="0" err="1"/>
              <a:t>mahasiswa</a:t>
            </a:r>
            <a:r>
              <a:rPr lang="en-ID" sz="2800" dirty="0"/>
              <a:t>, insert data </a:t>
            </a:r>
            <a:r>
              <a:rPr lang="en-ID" sz="2800" dirty="0" err="1"/>
              <a:t>diri</a:t>
            </a:r>
            <a:r>
              <a:rPr lang="en-ID" sz="2800" dirty="0"/>
              <a:t> masing-masing</a:t>
            </a:r>
            <a:endParaRPr lang="id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D5A1B-B6D5-4653-A2CF-E77FAFE65F3A}"/>
              </a:ext>
            </a:extLst>
          </p:cNvPr>
          <p:cNvSpPr txBox="1"/>
          <p:nvPr/>
        </p:nvSpPr>
        <p:spPr>
          <a:xfrm>
            <a:off x="20615" y="2995330"/>
            <a:ext cx="593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1.</a:t>
            </a:r>
            <a:endParaRPr lang="id-ID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E9D7F-2C37-41EA-9D1C-B480F9607D69}"/>
              </a:ext>
            </a:extLst>
          </p:cNvPr>
          <p:cNvSpPr txBox="1"/>
          <p:nvPr/>
        </p:nvSpPr>
        <p:spPr>
          <a:xfrm>
            <a:off x="759848" y="5117871"/>
            <a:ext cx="593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2.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4074112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EDB2-BD3F-4E8E-B285-E7442D05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3" y="1252019"/>
            <a:ext cx="10964594" cy="1325563"/>
          </a:xfrm>
        </p:spPr>
        <p:txBody>
          <a:bodyPr>
            <a:normAutofit fontScale="90000"/>
          </a:bodyPr>
          <a:lstStyle/>
          <a:p>
            <a:r>
              <a:rPr lang="en-ID" dirty="0"/>
              <a:t>Latihan:</a:t>
            </a:r>
            <a:br>
              <a:rPr lang="en-ID" dirty="0"/>
            </a:br>
            <a:br>
              <a:rPr lang="en-ID" dirty="0"/>
            </a:br>
            <a:r>
              <a:rPr lang="en-ID" dirty="0"/>
              <a:t>Pada table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input data </a:t>
            </a:r>
            <a:r>
              <a:rPr lang="en-ID" dirty="0" err="1"/>
              <a:t>berikut</a:t>
            </a:r>
            <a:br>
              <a:rPr lang="en-ID" dirty="0"/>
            </a:b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E88ED-3AA7-4327-BBFC-893C9279E256}"/>
              </a:ext>
            </a:extLst>
          </p:cNvPr>
          <p:cNvSpPr txBox="1"/>
          <p:nvPr/>
        </p:nvSpPr>
        <p:spPr>
          <a:xfrm>
            <a:off x="1247917" y="4902427"/>
            <a:ext cx="96961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Pada table </a:t>
            </a:r>
            <a:r>
              <a:rPr lang="en-ID" sz="2800" dirty="0" err="1"/>
              <a:t>mahasiswa</a:t>
            </a:r>
            <a:r>
              <a:rPr lang="en-ID" sz="2800" dirty="0"/>
              <a:t>, </a:t>
            </a:r>
            <a:r>
              <a:rPr lang="en-ID" sz="2800" dirty="0" err="1"/>
              <a:t>tampilkan</a:t>
            </a:r>
            <a:r>
              <a:rPr lang="en-ID" sz="2800" dirty="0"/>
              <a:t> NIM, </a:t>
            </a:r>
            <a:r>
              <a:rPr lang="en-ID" sz="2800" dirty="0" err="1"/>
              <a:t>NamaMHS</a:t>
            </a:r>
            <a:r>
              <a:rPr lang="en-ID" sz="2800" dirty="0"/>
              <a:t>, Alamat, </a:t>
            </a:r>
            <a:r>
              <a:rPr lang="en-ID" sz="2800" dirty="0" err="1"/>
              <a:t>Hobi</a:t>
            </a:r>
            <a:r>
              <a:rPr lang="en-ID" sz="2800" dirty="0"/>
              <a:t> dan Kota</a:t>
            </a:r>
            <a:endParaRPr lang="id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D5A1B-B6D5-4653-A2CF-E77FAFE65F3A}"/>
              </a:ext>
            </a:extLst>
          </p:cNvPr>
          <p:cNvSpPr txBox="1"/>
          <p:nvPr/>
        </p:nvSpPr>
        <p:spPr>
          <a:xfrm>
            <a:off x="61741" y="3268962"/>
            <a:ext cx="593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3.</a:t>
            </a:r>
            <a:endParaRPr lang="id-ID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E9D7F-2C37-41EA-9D1C-B480F9607D69}"/>
              </a:ext>
            </a:extLst>
          </p:cNvPr>
          <p:cNvSpPr txBox="1"/>
          <p:nvPr/>
        </p:nvSpPr>
        <p:spPr>
          <a:xfrm>
            <a:off x="654829" y="4902427"/>
            <a:ext cx="593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4.</a:t>
            </a:r>
            <a:endParaRPr lang="id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B43C9-778D-451C-A7E8-D3D5B971C238}"/>
              </a:ext>
            </a:extLst>
          </p:cNvPr>
          <p:cNvSpPr txBox="1"/>
          <p:nvPr/>
        </p:nvSpPr>
        <p:spPr>
          <a:xfrm>
            <a:off x="613703" y="3256940"/>
            <a:ext cx="92945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Pada table </a:t>
            </a:r>
            <a:r>
              <a:rPr lang="en-ID" sz="2800" dirty="0" err="1"/>
              <a:t>mahasiswa</a:t>
            </a:r>
            <a:r>
              <a:rPr lang="en-ID" sz="2800" dirty="0"/>
              <a:t>, </a:t>
            </a:r>
            <a:r>
              <a:rPr lang="en-ID" sz="2800" dirty="0" err="1"/>
              <a:t>ubah</a:t>
            </a:r>
            <a:r>
              <a:rPr lang="en-ID" sz="2800" dirty="0"/>
              <a:t> </a:t>
            </a:r>
            <a:r>
              <a:rPr lang="en-ID" sz="2800" dirty="0" err="1"/>
              <a:t>alamat</a:t>
            </a:r>
            <a:r>
              <a:rPr lang="en-ID" sz="2800" dirty="0"/>
              <a:t> Ahmad Kurniawan </a:t>
            </a:r>
            <a:r>
              <a:rPr lang="en-ID" sz="2800" dirty="0" err="1"/>
              <a:t>jadi</a:t>
            </a:r>
            <a:r>
              <a:rPr lang="en-ID" sz="2800" dirty="0"/>
              <a:t> </a:t>
            </a:r>
            <a:r>
              <a:rPr lang="en-ID" sz="2800" dirty="0" err="1"/>
              <a:t>ke</a:t>
            </a:r>
            <a:r>
              <a:rPr lang="en-ID" sz="2800" dirty="0"/>
              <a:t> </a:t>
            </a:r>
            <a:r>
              <a:rPr lang="en-ID" sz="2800" b="1" dirty="0"/>
              <a:t>Jl. Medan Merdeka, Jakarta Pusat</a:t>
            </a:r>
            <a:r>
              <a:rPr lang="en-ID" sz="2800" dirty="0"/>
              <a:t> dan </a:t>
            </a:r>
            <a:r>
              <a:rPr lang="en-ID" sz="2800" dirty="0" err="1"/>
              <a:t>hobinya</a:t>
            </a:r>
            <a:r>
              <a:rPr lang="en-ID" sz="2800" dirty="0"/>
              <a:t> </a:t>
            </a:r>
            <a:r>
              <a:rPr lang="en-ID" sz="2800" dirty="0" err="1"/>
              <a:t>jadi</a:t>
            </a:r>
            <a:r>
              <a:rPr lang="en-ID" sz="2800" dirty="0"/>
              <a:t> </a:t>
            </a:r>
            <a:r>
              <a:rPr lang="en-ID" sz="2800" b="1" dirty="0" err="1"/>
              <a:t>Berenang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1216971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EDB2-BD3F-4E8E-B285-E7442D05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03" y="1252019"/>
            <a:ext cx="10964594" cy="1325563"/>
          </a:xfrm>
        </p:spPr>
        <p:txBody>
          <a:bodyPr>
            <a:normAutofit fontScale="90000"/>
          </a:bodyPr>
          <a:lstStyle/>
          <a:p>
            <a:r>
              <a:rPr lang="en-ID" dirty="0"/>
              <a:t>Latihan:</a:t>
            </a:r>
            <a:br>
              <a:rPr lang="en-ID" dirty="0"/>
            </a:br>
            <a:br>
              <a:rPr lang="en-ID" dirty="0"/>
            </a:br>
            <a:r>
              <a:rPr lang="en-ID" dirty="0"/>
              <a:t>Pada table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, input data </a:t>
            </a:r>
            <a:r>
              <a:rPr lang="en-ID" dirty="0" err="1"/>
              <a:t>berikut</a:t>
            </a:r>
            <a:br>
              <a:rPr lang="en-ID" dirty="0"/>
            </a:b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D5A1B-B6D5-4653-A2CF-E77FAFE65F3A}"/>
              </a:ext>
            </a:extLst>
          </p:cNvPr>
          <p:cNvSpPr txBox="1"/>
          <p:nvPr/>
        </p:nvSpPr>
        <p:spPr>
          <a:xfrm>
            <a:off x="129797" y="3167390"/>
            <a:ext cx="593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5.</a:t>
            </a:r>
            <a:endParaRPr lang="id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B43C9-778D-451C-A7E8-D3D5B971C238}"/>
              </a:ext>
            </a:extLst>
          </p:cNvPr>
          <p:cNvSpPr txBox="1"/>
          <p:nvPr/>
        </p:nvSpPr>
        <p:spPr>
          <a:xfrm>
            <a:off x="613703" y="3256940"/>
            <a:ext cx="9294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 err="1"/>
              <a:t>Hapus</a:t>
            </a:r>
            <a:r>
              <a:rPr lang="en-ID" sz="2800" dirty="0"/>
              <a:t> data </a:t>
            </a:r>
            <a:r>
              <a:rPr lang="en-ID" sz="2800" dirty="0" err="1"/>
              <a:t>mahasiswa</a:t>
            </a:r>
            <a:r>
              <a:rPr lang="en-ID" sz="2800" dirty="0"/>
              <a:t> </a:t>
            </a:r>
            <a:r>
              <a:rPr lang="en-ID" sz="2800" dirty="0" err="1"/>
              <a:t>atas</a:t>
            </a:r>
            <a:r>
              <a:rPr lang="en-ID" sz="2800" dirty="0"/>
              <a:t> </a:t>
            </a:r>
            <a:r>
              <a:rPr lang="en-ID" sz="2800" dirty="0" err="1"/>
              <a:t>nama</a:t>
            </a:r>
            <a:r>
              <a:rPr lang="en-ID" sz="2800" dirty="0"/>
              <a:t> </a:t>
            </a:r>
            <a:r>
              <a:rPr lang="en-ID" sz="2800" b="1" dirty="0"/>
              <a:t>Ahmad Kurniawan</a:t>
            </a:r>
            <a:r>
              <a:rPr lang="en-ID" sz="2800" dirty="0"/>
              <a:t>  </a:t>
            </a:r>
            <a:endParaRPr lang="id-ID" sz="2800" b="1" dirty="0"/>
          </a:p>
        </p:txBody>
      </p:sp>
    </p:spTree>
    <p:extLst>
      <p:ext uri="{BB962C8B-B14F-4D97-AF65-F5344CB8AC3E}">
        <p14:creationId xmlns:p14="http://schemas.microsoft.com/office/powerpoint/2010/main" val="39803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5AD7-8A07-4659-B9DC-C6D5024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910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03ED-9D61-454B-8EDA-5B506153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600"/>
            <a:ext cx="10515600" cy="3767987"/>
          </a:xfrm>
        </p:spPr>
        <p:txBody>
          <a:bodyPr>
            <a:normAutofit fontScale="90000"/>
          </a:bodyPr>
          <a:lstStyle/>
          <a:p>
            <a:r>
              <a:rPr lang="en-ID" dirty="0"/>
              <a:t>DML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manipulasi</a:t>
            </a:r>
            <a:r>
              <a:rPr lang="en-ID" dirty="0"/>
              <a:t> data pada </a:t>
            </a:r>
            <a:r>
              <a:rPr lang="en-ID" dirty="0" err="1"/>
              <a:t>basisdata</a:t>
            </a:r>
            <a:r>
              <a:rPr lang="en-ID" dirty="0"/>
              <a:t>, DML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query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meminta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basisdata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paling </a:t>
            </a:r>
            <a:r>
              <a:rPr lang="en-ID" dirty="0" err="1"/>
              <a:t>kompleks</a:t>
            </a:r>
            <a:r>
              <a:rPr lang="en-ID" dirty="0"/>
              <a:t> pada DML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query.</a:t>
            </a:r>
            <a:br>
              <a:rPr lang="en-ID" dirty="0"/>
            </a:br>
            <a:br>
              <a:rPr lang="en-ID" dirty="0"/>
            </a:b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19D9A8-F9A9-4376-863E-1C797940D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73" y="3228237"/>
            <a:ext cx="3238427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5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D5B0-CAF7-45A2-B0D1-E8315A4F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666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BBC7-7D6D-4A56-8061-F6B2DFE2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135" y="765818"/>
            <a:ext cx="10515600" cy="1325563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839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03ED-9D61-454B-8EDA-5B506153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3" y="825500"/>
            <a:ext cx="10515600" cy="4140200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Sebenarnya</a:t>
            </a:r>
            <a:r>
              <a:rPr lang="en-ID" dirty="0"/>
              <a:t> DML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query, </a:t>
            </a:r>
            <a:r>
              <a:rPr lang="en-ID" dirty="0" err="1"/>
              <a:t>namun</a:t>
            </a:r>
            <a:r>
              <a:rPr lang="en-ID" dirty="0"/>
              <a:t> juga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penghapusan</a:t>
            </a:r>
            <a:r>
              <a:rPr lang="en-ID" dirty="0"/>
              <a:t>, </a:t>
            </a:r>
            <a:r>
              <a:rPr lang="en-ID" dirty="0" err="1"/>
              <a:t>pembaruan</a:t>
            </a:r>
            <a:r>
              <a:rPr lang="en-ID" dirty="0"/>
              <a:t> dan </a:t>
            </a:r>
            <a:r>
              <a:rPr lang="en-ID" dirty="0" err="1"/>
              <a:t>penyisipan</a:t>
            </a:r>
            <a:r>
              <a:rPr lang="en-ID" dirty="0"/>
              <a:t>. </a:t>
            </a:r>
            <a:r>
              <a:rPr lang="en-ID" dirty="0" err="1"/>
              <a:t>Perintah</a:t>
            </a:r>
            <a:r>
              <a:rPr lang="en-ID" dirty="0"/>
              <a:t> DML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br>
              <a:rPr lang="en-ID" dirty="0"/>
            </a:br>
            <a:br>
              <a:rPr lang="en-ID" dirty="0"/>
            </a:br>
            <a:r>
              <a:rPr lang="en-ID" dirty="0"/>
              <a:t>INSERT, </a:t>
            </a:r>
            <a:br>
              <a:rPr lang="en-ID" dirty="0"/>
            </a:br>
            <a:r>
              <a:rPr lang="en-ID" dirty="0"/>
              <a:t>SELECT, </a:t>
            </a:r>
            <a:br>
              <a:rPr lang="en-ID" dirty="0"/>
            </a:br>
            <a:r>
              <a:rPr lang="en-ID" dirty="0"/>
              <a:t>UPDATE, </a:t>
            </a:r>
            <a:br>
              <a:rPr lang="en-ID" dirty="0"/>
            </a:br>
            <a:r>
              <a:rPr lang="en-ID" dirty="0"/>
              <a:t>DELETE.</a:t>
            </a:r>
          </a:p>
        </p:txBody>
      </p:sp>
    </p:spTree>
    <p:extLst>
      <p:ext uri="{BB962C8B-B14F-4D97-AF65-F5344CB8AC3E}">
        <p14:creationId xmlns:p14="http://schemas.microsoft.com/office/powerpoint/2010/main" val="66678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03ED-9D61-454B-8EDA-5B506153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33" y="825500"/>
            <a:ext cx="10515600" cy="414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3600" dirty="0"/>
              <a:t>INSERT </a:t>
            </a:r>
            <a:br>
              <a:rPr lang="en-ID" sz="3600" dirty="0"/>
            </a:br>
            <a:r>
              <a:rPr lang="en-ID" sz="3600" dirty="0"/>
              <a:t>SELECT </a:t>
            </a:r>
            <a:br>
              <a:rPr lang="en-ID" sz="3600" dirty="0"/>
            </a:br>
            <a:r>
              <a:rPr lang="en-ID" sz="3600" dirty="0"/>
              <a:t>UPDATE </a:t>
            </a:r>
            <a:br>
              <a:rPr lang="en-ID" sz="3600" dirty="0"/>
            </a:br>
            <a:r>
              <a:rPr lang="en-ID" sz="3600" dirty="0"/>
              <a:t>DELETE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6C99FC-6692-4899-86FF-BF3DFD540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0" y="2375813"/>
            <a:ext cx="5016500" cy="430887"/>
          </a:xfrm>
          <a:prstGeom prst="rect">
            <a:avLst/>
          </a:prstGeom>
          <a:solidFill>
            <a:srgbClr val="1B1E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SELECT [</a:t>
            </a:r>
            <a:r>
              <a:rPr lang="en-US" alt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Nama_Kolom</a:t>
            </a:r>
            <a:r>
              <a:rPr lang="en-US" alt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], *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FROM 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Nama_Table</a:t>
            </a:r>
            <a:r>
              <a:rPr lang="en-US" altLang="en-US" b="1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</a:rPr>
              <a:t>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10EC95-9D71-40B1-AFA7-EA07EF5DD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3290500"/>
            <a:ext cx="7598234" cy="276999"/>
          </a:xfrm>
          <a:prstGeom prst="rect">
            <a:avLst/>
          </a:prstGeom>
          <a:solidFill>
            <a:srgbClr val="1B1E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UPDATE [NAMA_TABLE] SET [NAMA_KOLOM]=[NILAI]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WHERE [KONDISI]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935A6A-5738-420F-BC74-389A0997E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1606203"/>
            <a:ext cx="8231421" cy="276999"/>
          </a:xfrm>
          <a:prstGeom prst="rect">
            <a:avLst/>
          </a:prstGeom>
          <a:solidFill>
            <a:srgbClr val="1B1E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INSERT INTO [NAMA_TABLE] ([DAFTAR_FIELD]) VALUES ([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DAFTAR_value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])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DF254-2464-4816-9BD5-C24830F2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4229387"/>
            <a:ext cx="5065489" cy="276999"/>
          </a:xfrm>
          <a:prstGeom prst="rect">
            <a:avLst/>
          </a:prstGeom>
          <a:solidFill>
            <a:srgbClr val="1B1E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DELETE FROM 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nama_table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Where [KONDISI]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effectLst/>
              <a:highlight>
                <a:srgbClr val="FF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1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03ED-9D61-454B-8EDA-5B506153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9" y="709682"/>
            <a:ext cx="10515600" cy="5036025"/>
          </a:xfrm>
        </p:spPr>
        <p:txBody>
          <a:bodyPr>
            <a:normAutofit/>
          </a:bodyPr>
          <a:lstStyle/>
          <a:p>
            <a:r>
              <a:rPr lang="en-ID" sz="3600" dirty="0" err="1"/>
              <a:t>Sebelum</a:t>
            </a:r>
            <a:r>
              <a:rPr lang="en-ID" sz="3600" dirty="0"/>
              <a:t> </a:t>
            </a:r>
            <a:r>
              <a:rPr lang="en-ID" sz="3600" dirty="0" err="1"/>
              <a:t>mulai</a:t>
            </a:r>
            <a:r>
              <a:rPr lang="en-ID" sz="3600" dirty="0"/>
              <a:t>, </a:t>
            </a:r>
            <a:r>
              <a:rPr lang="en-ID" sz="3600" dirty="0" err="1"/>
              <a:t>buatlah</a:t>
            </a:r>
            <a:r>
              <a:rPr lang="en-ID" sz="3600" dirty="0"/>
              <a:t> </a:t>
            </a:r>
            <a:r>
              <a:rPr lang="en-ID" sz="3600" dirty="0" err="1"/>
              <a:t>dahulu</a:t>
            </a:r>
            <a:r>
              <a:rPr lang="en-ID" sz="3600" dirty="0"/>
              <a:t> table </a:t>
            </a:r>
            <a:r>
              <a:rPr lang="en-ID" sz="3600" dirty="0" err="1"/>
              <a:t>Anggota</a:t>
            </a:r>
            <a:r>
              <a:rPr lang="en-ID" sz="3600" dirty="0"/>
              <a:t> pada database masing-masing </a:t>
            </a:r>
            <a:r>
              <a:rPr lang="en-ID" sz="3600" dirty="0" err="1"/>
              <a:t>dengan</a:t>
            </a:r>
            <a:r>
              <a:rPr lang="en-ID" sz="3600" dirty="0"/>
              <a:t> </a:t>
            </a:r>
            <a:r>
              <a:rPr lang="en-ID" sz="3600" dirty="0" err="1"/>
              <a:t>perintah</a:t>
            </a:r>
            <a:r>
              <a:rPr lang="en-ID" sz="3600" dirty="0"/>
              <a:t> </a:t>
            </a:r>
            <a:r>
              <a:rPr lang="en-ID" sz="3600" dirty="0" err="1"/>
              <a:t>seperti</a:t>
            </a:r>
            <a:r>
              <a:rPr lang="en-ID" sz="3600" dirty="0"/>
              <a:t> query </a:t>
            </a:r>
            <a:r>
              <a:rPr lang="en-ID" sz="3600" dirty="0" err="1"/>
              <a:t>dibawah</a:t>
            </a:r>
            <a:r>
              <a:rPr lang="en-ID" sz="3600" dirty="0"/>
              <a:t> </a:t>
            </a:r>
            <a:r>
              <a:rPr lang="en-ID" sz="3600" dirty="0" err="1"/>
              <a:t>ini</a:t>
            </a:r>
            <a:r>
              <a:rPr lang="en-ID" sz="3600" dirty="0"/>
              <a:t>:</a:t>
            </a:r>
            <a:br>
              <a:rPr lang="en-ID" sz="3600" dirty="0"/>
            </a:br>
            <a:br>
              <a:rPr lang="en-ID" sz="3600" dirty="0"/>
            </a:br>
            <a:r>
              <a:rPr lang="id-ID" sz="3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id-ID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3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id-ID" sz="3600" dirty="0">
                <a:solidFill>
                  <a:srgbClr val="000000"/>
                </a:solidFill>
                <a:latin typeface="Consolas" panose="020B0609020204030204" pitchFamily="49" charset="0"/>
              </a:rPr>
              <a:t> anggota</a:t>
            </a:r>
            <a:br>
              <a:rPr lang="id-ID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d-ID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br>
              <a:rPr lang="id-ID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NIM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15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b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d-ID" sz="3600" dirty="0">
                <a:solidFill>
                  <a:srgbClr val="000000"/>
                </a:solidFill>
                <a:latin typeface="Consolas" panose="020B0609020204030204" pitchFamily="49" charset="0"/>
              </a:rPr>
              <a:t>Nama </a:t>
            </a:r>
            <a:r>
              <a:rPr lang="id-ID" sz="3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id-ID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d-ID" sz="36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id-ID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id-ID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36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id-ID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36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br>
              <a:rPr lang="id-ID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id-ID" sz="3600" dirty="0">
                <a:solidFill>
                  <a:srgbClr val="000000"/>
                </a:solidFill>
                <a:latin typeface="Consolas" panose="020B0609020204030204" pitchFamily="49" charset="0"/>
              </a:rPr>
              <a:t>Alamat </a:t>
            </a:r>
            <a:r>
              <a:rPr lang="id-ID" sz="3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id-ID" sz="3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d-ID" sz="36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id-ID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br>
              <a:rPr lang="id-ID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id-ID" sz="3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90234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E948-1D49-4F39-87B7-414285F7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239786"/>
            <a:ext cx="10515600" cy="1325563"/>
          </a:xfrm>
        </p:spPr>
        <p:txBody>
          <a:bodyPr/>
          <a:lstStyle/>
          <a:p>
            <a:r>
              <a:rPr lang="en-ID" dirty="0"/>
              <a:t>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081F1-65DC-4E43-9B83-AC5326448CCF}"/>
              </a:ext>
            </a:extLst>
          </p:cNvPr>
          <p:cNvSpPr txBox="1"/>
          <p:nvPr/>
        </p:nvSpPr>
        <p:spPr>
          <a:xfrm>
            <a:off x="2469790" y="839674"/>
            <a:ext cx="9432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mahasiswa</a:t>
            </a:r>
            <a:r>
              <a:rPr lang="id-ID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NIM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nama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Kelas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alamat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id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 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'2011123456'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'Ahmad Budi'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'04TPLP070'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'Jl. Surya Kencana No 1'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ADC7FA-1516-495B-AC5D-690D0B6D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74" y="2165237"/>
            <a:ext cx="10016932" cy="17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6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E948-1D49-4F39-87B7-414285F7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239786"/>
            <a:ext cx="10515600" cy="1325563"/>
          </a:xfrm>
        </p:spPr>
        <p:txBody>
          <a:bodyPr/>
          <a:lstStyle/>
          <a:p>
            <a:r>
              <a:rPr lang="en-ID" dirty="0"/>
              <a:t>INSERT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8081F1-65DC-4E43-9B83-AC5326448CCF}"/>
              </a:ext>
            </a:extLst>
          </p:cNvPr>
          <p:cNvSpPr txBox="1"/>
          <p:nvPr/>
        </p:nvSpPr>
        <p:spPr>
          <a:xfrm>
            <a:off x="1386840" y="1206476"/>
            <a:ext cx="10100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d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mahasiswa</a:t>
            </a:r>
            <a:r>
              <a:rPr lang="id-ID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NIM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nama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Kelas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alamat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id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id-ID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'2011987654'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'Taufik Hidayat'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'04TPLP072'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'Jl. Pangeran Antasari No.2'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id-ID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'2011345678'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'Susi Susanti'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'04TPLP071'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id-ID" sz="1800" dirty="0">
                <a:solidFill>
                  <a:srgbClr val="FF0000"/>
                </a:solidFill>
                <a:latin typeface="Consolas" panose="020B0609020204030204" pitchFamily="49" charset="0"/>
              </a:rPr>
              <a:t>'Jl. Aria Putra No 50'</a:t>
            </a:r>
            <a:r>
              <a:rPr lang="id-ID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46E09-DA00-4D39-B362-1F756A55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02" y="3621464"/>
            <a:ext cx="7048716" cy="110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5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03ED-9D61-454B-8EDA-5B506153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9" y="709682"/>
            <a:ext cx="10515600" cy="2320121"/>
          </a:xfrm>
        </p:spPr>
        <p:txBody>
          <a:bodyPr>
            <a:normAutofit/>
          </a:bodyPr>
          <a:lstStyle/>
          <a:p>
            <a:r>
              <a:rPr lang="en-US" sz="3600" dirty="0"/>
              <a:t>Dengan </a:t>
            </a:r>
            <a:r>
              <a:rPr lang="en-US" sz="3600" dirty="0" err="1"/>
              <a:t>menggunakan</a:t>
            </a:r>
            <a:r>
              <a:rPr lang="en-US" sz="3600" dirty="0"/>
              <a:t> </a:t>
            </a:r>
            <a:r>
              <a:rPr lang="en-US" sz="3600" dirty="0" err="1"/>
              <a:t>fungsi</a:t>
            </a:r>
            <a:r>
              <a:rPr lang="en-US" sz="3600" dirty="0"/>
              <a:t> Insert, </a:t>
            </a:r>
            <a:r>
              <a:rPr lang="en-US" sz="3600" dirty="0" err="1"/>
              <a:t>tambahkan</a:t>
            </a:r>
            <a:r>
              <a:rPr lang="en-US" sz="3600" dirty="0"/>
              <a:t> beberapa data pada table </a:t>
            </a:r>
            <a:r>
              <a:rPr lang="en-US" sz="3600" dirty="0" err="1"/>
              <a:t>anggota</a:t>
            </a:r>
            <a:r>
              <a:rPr lang="en-US" sz="3600" dirty="0"/>
              <a:t> seperti di </a:t>
            </a:r>
            <a:r>
              <a:rPr lang="en-US" sz="3600" dirty="0" err="1"/>
              <a:t>bawah</a:t>
            </a:r>
            <a:r>
              <a:rPr lang="en-US" sz="3600" dirty="0"/>
              <a:t> ini:</a:t>
            </a:r>
            <a:br>
              <a:rPr lang="en-US" sz="3600" dirty="0"/>
            </a:br>
            <a:br>
              <a:rPr lang="en-US" sz="3600" dirty="0"/>
            </a:br>
            <a:endParaRPr lang="en-ID" sz="36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F35D80D-8BCB-40B0-9AE9-136ACCBB3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58763"/>
              </p:ext>
            </p:extLst>
          </p:nvPr>
        </p:nvGraphicFramePr>
        <p:xfrm>
          <a:off x="439363" y="2507522"/>
          <a:ext cx="11313274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1425">
                  <a:extLst>
                    <a:ext uri="{9D8B030D-6E8A-4147-A177-3AD203B41FA5}">
                      <a16:colId xmlns:a16="http://schemas.microsoft.com/office/drawing/2014/main" val="290282850"/>
                    </a:ext>
                  </a:extLst>
                </a:gridCol>
                <a:gridCol w="2680510">
                  <a:extLst>
                    <a:ext uri="{9D8B030D-6E8A-4147-A177-3AD203B41FA5}">
                      <a16:colId xmlns:a16="http://schemas.microsoft.com/office/drawing/2014/main" val="3156069989"/>
                    </a:ext>
                  </a:extLst>
                </a:gridCol>
                <a:gridCol w="5731339">
                  <a:extLst>
                    <a:ext uri="{9D8B030D-6E8A-4147-A177-3AD203B41FA5}">
                      <a16:colId xmlns:a16="http://schemas.microsoft.com/office/drawing/2014/main" val="4168055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NIM</a:t>
                      </a:r>
                      <a:endParaRPr lang="id-ID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Nama</a:t>
                      </a:r>
                      <a:endParaRPr lang="id-ID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Alamat</a:t>
                      </a:r>
                      <a:endParaRPr lang="id-ID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03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/>
                        <a:t>2011123456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/>
                        <a:t>Ahmad Budi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/>
                        <a:t>Jl. Surya Kencana</a:t>
                      </a:r>
                      <a:r>
                        <a:rPr lang="en-US" sz="2800" dirty="0"/>
                        <a:t>, Pamulang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99860"/>
                  </a:ext>
                </a:extLst>
              </a:tr>
              <a:tr h="369805">
                <a:tc>
                  <a:txBody>
                    <a:bodyPr/>
                    <a:lstStyle/>
                    <a:p>
                      <a:r>
                        <a:rPr lang="id-ID" sz="2800" dirty="0"/>
                        <a:t>2011987654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/>
                        <a:t>Taufik Hidayat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/>
                        <a:t>Jl. Pangeran Antasari</a:t>
                      </a:r>
                      <a:r>
                        <a:rPr lang="en-US" sz="2800" dirty="0"/>
                        <a:t>, Jakarta Barat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653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800" dirty="0"/>
                        <a:t>2011345678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800" dirty="0"/>
                        <a:t>Susi Susanti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Jl. Aria Putra, Ciputat</a:t>
                      </a:r>
                      <a:endParaRPr lang="id-ID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046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51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DF8F-5A82-4E28-AFD1-F39D04FC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8" y="-324191"/>
            <a:ext cx="10515600" cy="1325563"/>
          </a:xfrm>
        </p:spPr>
        <p:txBody>
          <a:bodyPr/>
          <a:lstStyle/>
          <a:p>
            <a:r>
              <a:rPr lang="en-ID" dirty="0"/>
              <a:t>SELECT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43964-8768-46CE-A996-45FADEA18EDC}"/>
              </a:ext>
            </a:extLst>
          </p:cNvPr>
          <p:cNvSpPr txBox="1"/>
          <p:nvPr/>
        </p:nvSpPr>
        <p:spPr>
          <a:xfrm>
            <a:off x="2750024" y="1227878"/>
            <a:ext cx="61551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id-ID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id-ID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d-ID" sz="3200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id-ID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mahasiswa</a:t>
            </a:r>
            <a:endParaRPr lang="id-ID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F6319-E46D-4B3E-A15D-1443FF2D5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39" y="2566568"/>
            <a:ext cx="6923263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67018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666</Words>
  <Application>Microsoft Office PowerPoint</Application>
  <PresentationFormat>Widescreen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Monaco</vt:lpstr>
      <vt:lpstr>Open Sans</vt:lpstr>
      <vt:lpstr>6_Office Theme</vt:lpstr>
      <vt:lpstr>7_Office Theme</vt:lpstr>
      <vt:lpstr>4_Office Theme</vt:lpstr>
      <vt:lpstr>3_Office Theme</vt:lpstr>
      <vt:lpstr>2_Office Theme</vt:lpstr>
      <vt:lpstr>Office Theme</vt:lpstr>
      <vt:lpstr>5_Office Theme</vt:lpstr>
      <vt:lpstr>1_Office Theme</vt:lpstr>
      <vt:lpstr>PowerPoint Presentation</vt:lpstr>
      <vt:lpstr>DML berisi sekumpulan operasi manipulasi data pada basisdata, DML biasa disebut bahasa query yaitu bahasa untuk meminta informasi dari basisdata karena komponen paling kompleks pada DML adalah operasi query.  </vt:lpstr>
      <vt:lpstr>Sebenarnya DML tidak hanya berisi operasi untuk query, namun juga meliputi operasi penghapusan, pembaruan dan penyisipan. Perintah DML terdiri dari   INSERT,  SELECT,  UPDATE,  DELETE.</vt:lpstr>
      <vt:lpstr>INSERT  SELECT  UPDATE  DELETE</vt:lpstr>
      <vt:lpstr>Sebelum mulai, buatlah dahulu table Anggota pada database masing-masing dengan perintah seperti query dibawah ini:  create table anggota (  NIM varchar(15) not null,  Nama varchar(50) not null,  Alamat varchar(100) )</vt:lpstr>
      <vt:lpstr>INSERT</vt:lpstr>
      <vt:lpstr>INSERT</vt:lpstr>
      <vt:lpstr>Dengan menggunakan fungsi Insert, tambahkan beberapa data pada table anggota seperti di bawah ini:  </vt:lpstr>
      <vt:lpstr>SELECT</vt:lpstr>
      <vt:lpstr>SELECT</vt:lpstr>
      <vt:lpstr>Perintah UPDATE digunakan untuk memperbaharui /mengubah isi data dari tabel. Bentuk umum dari perintah UPDATE :</vt:lpstr>
      <vt:lpstr>Contoh perintah Update</vt:lpstr>
      <vt:lpstr>SELECT</vt:lpstr>
      <vt:lpstr>DELETE Perintah DELETE digunakan untuk menghapus data/record dari tabel. Bentuk umum dari perintah DELETE :   Contoh menghapus mahasiswa Susi Susanti:</vt:lpstr>
      <vt:lpstr>SELECT</vt:lpstr>
      <vt:lpstr>Latihan:  Pada table mahasiswa dalam tugas sebelumnya, input data berikut </vt:lpstr>
      <vt:lpstr>Latihan:  Pada table mahasiswa dalam tugas sebelumnya, input data berikut </vt:lpstr>
      <vt:lpstr>Latihan:  Pada table mahasiswa dalam tugas sebelumnya, input data berikut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lisda masitoh</dc:creator>
  <cp:lastModifiedBy>Maulana Fansyuri</cp:lastModifiedBy>
  <cp:revision>26</cp:revision>
  <dcterms:created xsi:type="dcterms:W3CDTF">2021-08-16T10:58:02Z</dcterms:created>
  <dcterms:modified xsi:type="dcterms:W3CDTF">2023-10-01T17:11:01Z</dcterms:modified>
</cp:coreProperties>
</file>